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drawings/drawing2.xml" ContentType="application/vnd.openxmlformats-officedocument.drawingml.chartshape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Default Extension="xlsx" ContentType="application/kset"/>
  <Override PartName="/ppt/diagrams/layout1.xml" ContentType="application/vnd.openxmlformats-officedocument.drawingml.diagramLayou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60"/>
  </p:notesMasterIdLst>
  <p:sldIdLst>
    <p:sldId id="537" r:id="rId2"/>
    <p:sldId id="597" r:id="rId3"/>
    <p:sldId id="578" r:id="rId4"/>
    <p:sldId id="619" r:id="rId5"/>
    <p:sldId id="616" r:id="rId6"/>
    <p:sldId id="618" r:id="rId7"/>
    <p:sldId id="621" r:id="rId8"/>
    <p:sldId id="680" r:id="rId9"/>
    <p:sldId id="629" r:id="rId10"/>
    <p:sldId id="630" r:id="rId11"/>
    <p:sldId id="631" r:id="rId12"/>
    <p:sldId id="632" r:id="rId13"/>
    <p:sldId id="589" r:id="rId14"/>
    <p:sldId id="633" r:id="rId15"/>
    <p:sldId id="681" r:id="rId16"/>
    <p:sldId id="634" r:id="rId17"/>
    <p:sldId id="609" r:id="rId18"/>
    <p:sldId id="682" r:id="rId19"/>
    <p:sldId id="683" r:id="rId20"/>
    <p:sldId id="571" r:id="rId21"/>
    <p:sldId id="674" r:id="rId22"/>
    <p:sldId id="675" r:id="rId23"/>
    <p:sldId id="677" r:id="rId24"/>
    <p:sldId id="612" r:id="rId25"/>
    <p:sldId id="598" r:id="rId26"/>
    <p:sldId id="608" r:id="rId27"/>
    <p:sldId id="606" r:id="rId28"/>
    <p:sldId id="614" r:id="rId29"/>
    <p:sldId id="636" r:id="rId30"/>
    <p:sldId id="642" r:id="rId31"/>
    <p:sldId id="637" r:id="rId32"/>
    <p:sldId id="638" r:id="rId33"/>
    <p:sldId id="641" r:id="rId34"/>
    <p:sldId id="649" r:id="rId35"/>
    <p:sldId id="650" r:id="rId36"/>
    <p:sldId id="651" r:id="rId37"/>
    <p:sldId id="652" r:id="rId38"/>
    <p:sldId id="653" r:id="rId39"/>
    <p:sldId id="654" r:id="rId40"/>
    <p:sldId id="655" r:id="rId41"/>
    <p:sldId id="656" r:id="rId42"/>
    <p:sldId id="657" r:id="rId43"/>
    <p:sldId id="659" r:id="rId44"/>
    <p:sldId id="662" r:id="rId45"/>
    <p:sldId id="663" r:id="rId46"/>
    <p:sldId id="665" r:id="rId47"/>
    <p:sldId id="666" r:id="rId48"/>
    <p:sldId id="669" r:id="rId49"/>
    <p:sldId id="670" r:id="rId50"/>
    <p:sldId id="672" r:id="rId51"/>
    <p:sldId id="673" r:id="rId52"/>
    <p:sldId id="639" r:id="rId53"/>
    <p:sldId id="643" r:id="rId54"/>
    <p:sldId id="644" r:id="rId55"/>
    <p:sldId id="645" r:id="rId56"/>
    <p:sldId id="646" r:id="rId57"/>
    <p:sldId id="647" r:id="rId58"/>
    <p:sldId id="607" r:id="rId59"/>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4860C"/>
    <a:srgbClr val="CC00CC"/>
    <a:srgbClr val="FFFF00"/>
    <a:srgbClr val="FF00FF"/>
    <a:srgbClr val="2309E7"/>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AF606853-7671-496A-8E4F-DF71F8EC918B}" styleName="深色样式 1 - 强调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深色样式 1 - 强调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8443" autoAdjust="0"/>
    <p:restoredTop sz="91902" autoAdjust="0"/>
  </p:normalViewPr>
  <p:slideViewPr>
    <p:cSldViewPr>
      <p:cViewPr>
        <p:scale>
          <a:sx n="90" d="100"/>
          <a:sy n="90" d="100"/>
        </p:scale>
        <p:origin x="-486" y="-288"/>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Office_Excel_2007_Workbook112112222222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Office_Excel_2007_Workbook1111111111112.xlsx"/></Relationships>
</file>

<file path=ppt/charts/chart1.xml><?xml version="1.0" encoding="utf-8"?>
<c:chartSpace xmlns:c="http://schemas.openxmlformats.org/drawingml/2006/chart" xmlns:a="http://schemas.openxmlformats.org/drawingml/2006/main" xmlns:r="http://schemas.openxmlformats.org/officeDocument/2006/relationships">
  <c:lang val="zh-CN"/>
  <c:chart>
    <c:autoTitleDeleted val="1"/>
    <c:plotArea>
      <c:layout/>
      <c:doughnutChart>
        <c:varyColors val="1"/>
        <c:ser>
          <c:idx val="0"/>
          <c:order val="0"/>
          <c:tx>
            <c:strRef>
              <c:f>Sheet1!$B$1</c:f>
              <c:strCache>
                <c:ptCount val="1"/>
                <c:pt idx="0">
                  <c:v>销售额</c:v>
                </c:pt>
              </c:strCache>
            </c:strRef>
          </c:tx>
          <c:spPr>
            <a:solidFill>
              <a:schemeClr val="accent1"/>
            </a:solidFill>
          </c:spPr>
          <c:dPt>
            <c:idx val="0"/>
            <c:spPr>
              <a:solidFill>
                <a:schemeClr val="bg2">
                  <a:lumMod val="50000"/>
                </a:schemeClr>
              </a:solidFill>
              <a:scene3d>
                <a:camera prst="orthographicFront"/>
                <a:lightRig rig="threePt" dir="t"/>
              </a:scene3d>
              <a:sp3d>
                <a:bevelT/>
              </a:sp3d>
            </c:spPr>
          </c:dPt>
          <c:dPt>
            <c:idx val="1"/>
            <c:spPr>
              <a:solidFill>
                <a:srgbClr val="92D050"/>
              </a:solidFill>
              <a:scene3d>
                <a:camera prst="orthographicFront"/>
                <a:lightRig rig="threePt" dir="t"/>
              </a:scene3d>
              <a:sp3d>
                <a:bevelT/>
              </a:sp3d>
            </c:spPr>
          </c:dPt>
          <c:dPt>
            <c:idx val="2"/>
            <c:explosion val="3"/>
            <c:spPr>
              <a:solidFill>
                <a:srgbClr val="FF0000"/>
              </a:solidFill>
              <a:scene3d>
                <a:camera prst="orthographicFront"/>
                <a:lightRig rig="threePt" dir="t"/>
              </a:scene3d>
              <a:sp3d>
                <a:bevelT/>
              </a:sp3d>
            </c:spPr>
          </c:dPt>
          <c:dLbls>
            <c:dLbl>
              <c:idx val="0"/>
              <c:layout>
                <c:manualLayout>
                  <c:x val="2.93777639242216E-2"/>
                  <c:y val="-5.7448490868856521E-3"/>
                </c:manualLayout>
              </c:layout>
              <c:tx>
                <c:rich>
                  <a:bodyPr/>
                  <a:lstStyle/>
                  <a:p>
                    <a:r>
                      <a:rPr lang="zh-CN" altLang="en-US" sz="800" dirty="0" smtClean="0"/>
                      <a:t>产业</a:t>
                    </a:r>
                    <a:endParaRPr lang="de-DE" altLang="zh-CN" sz="800" dirty="0" smtClean="0"/>
                  </a:p>
                  <a:p>
                    <a:r>
                      <a:rPr lang="de-DE" altLang="zh-CN" sz="800" dirty="0" smtClean="0"/>
                      <a:t>Industrie</a:t>
                    </a:r>
                  </a:p>
                </c:rich>
              </c:tx>
              <c:showCatName val="1"/>
            </c:dLbl>
            <c:dLbl>
              <c:idx val="1"/>
              <c:delete val="1"/>
            </c:dLbl>
            <c:dLbl>
              <c:idx val="2"/>
              <c:layout>
                <c:manualLayout>
                  <c:x val="-0.15925814459158208"/>
                  <c:y val="0.41863461119906614"/>
                </c:manualLayout>
              </c:layout>
              <c:tx>
                <c:rich>
                  <a:bodyPr rot="0" vert="horz"/>
                  <a:lstStyle/>
                  <a:p>
                    <a:pPr>
                      <a:defRPr sz="1100" b="1">
                        <a:latin typeface="+mj-ea"/>
                        <a:ea typeface="+mj-ea"/>
                      </a:defRPr>
                    </a:pPr>
                    <a:r>
                      <a:rPr lang="zh-CN" altLang="en-US" sz="800" dirty="0" smtClean="0"/>
                      <a:t>环境</a:t>
                    </a:r>
                    <a:endParaRPr lang="de-DE" altLang="zh-CN" sz="800" dirty="0" smtClean="0"/>
                  </a:p>
                  <a:p>
                    <a:pPr>
                      <a:defRPr sz="1100" b="1">
                        <a:latin typeface="+mj-ea"/>
                        <a:ea typeface="+mj-ea"/>
                      </a:defRPr>
                    </a:pPr>
                    <a:r>
                      <a:rPr lang="de-DE" altLang="zh-CN" sz="800" dirty="0" smtClean="0"/>
                      <a:t>Umwelt</a:t>
                    </a:r>
                    <a:endParaRPr lang="zh-CN" altLang="en-US" sz="800" dirty="0"/>
                  </a:p>
                </c:rich>
              </c:tx>
              <c:spPr/>
              <c:showCatName val="1"/>
            </c:dLbl>
            <c:txPr>
              <a:bodyPr rot="0" vert="horz"/>
              <a:lstStyle/>
              <a:p>
                <a:pPr>
                  <a:defRPr sz="1200" b="1">
                    <a:latin typeface="+mj-ea"/>
                    <a:ea typeface="+mj-ea"/>
                  </a:defRPr>
                </a:pPr>
                <a:endParaRPr lang="zh-CN"/>
              </a:p>
            </c:txPr>
            <c:showCatName val="1"/>
            <c:showLeaderLines val="1"/>
          </c:dLbls>
          <c:cat>
            <c:strRef>
              <c:f>Sheet1!$A$2:$A$4</c:f>
              <c:strCache>
                <c:ptCount val="3"/>
                <c:pt idx="0">
                  <c:v>产业化</c:v>
                </c:pt>
                <c:pt idx="1">
                  <c:v>民生</c:v>
                </c:pt>
                <c:pt idx="2">
                  <c:v>城市规划</c:v>
                </c:pt>
              </c:strCache>
            </c:strRef>
          </c:cat>
          <c:val>
            <c:numRef>
              <c:f>Sheet1!$B$2:$B$4</c:f>
              <c:numCache>
                <c:formatCode>General</c:formatCode>
                <c:ptCount val="3"/>
                <c:pt idx="0">
                  <c:v>1</c:v>
                </c:pt>
                <c:pt idx="1">
                  <c:v>1</c:v>
                </c:pt>
                <c:pt idx="2">
                  <c:v>1</c:v>
                </c:pt>
              </c:numCache>
            </c:numRef>
          </c:val>
        </c:ser>
        <c:dLbls>
          <c:showCatName val="1"/>
        </c:dLbls>
        <c:firstSliceAng val="60"/>
        <c:holeSize val="50"/>
      </c:doughnutChart>
    </c:plotArea>
    <c:plotVisOnly val="1"/>
    <c:dispBlanksAs val="zero"/>
  </c:chart>
  <c:spPr>
    <a:ln>
      <a:noFill/>
    </a:ln>
  </c:spPr>
  <c:txPr>
    <a:bodyPr/>
    <a:lstStyle/>
    <a:p>
      <a:pPr>
        <a:defRPr sz="1800"/>
      </a:pPr>
      <a:endParaRPr lang="zh-CN"/>
    </a:p>
  </c:tx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zh-CN"/>
  <c:chart>
    <c:autoTitleDeleted val="1"/>
    <c:plotArea>
      <c:layout/>
      <c:doughnutChart>
        <c:varyColors val="1"/>
        <c:ser>
          <c:idx val="0"/>
          <c:order val="0"/>
          <c:tx>
            <c:strRef>
              <c:f>Sheet1!$B$1</c:f>
              <c:strCache>
                <c:ptCount val="1"/>
                <c:pt idx="0">
                  <c:v>销售额</c:v>
                </c:pt>
              </c:strCache>
            </c:strRef>
          </c:tx>
          <c:spPr>
            <a:solidFill>
              <a:schemeClr val="accent1"/>
            </a:solidFill>
          </c:spPr>
          <c:dPt>
            <c:idx val="0"/>
            <c:spPr>
              <a:solidFill>
                <a:schemeClr val="bg2">
                  <a:lumMod val="50000"/>
                </a:schemeClr>
              </a:solidFill>
              <a:scene3d>
                <a:camera prst="orthographicFront"/>
                <a:lightRig rig="threePt" dir="t"/>
              </a:scene3d>
              <a:sp3d>
                <a:bevelT/>
              </a:sp3d>
            </c:spPr>
          </c:dPt>
          <c:dPt>
            <c:idx val="1"/>
            <c:spPr>
              <a:solidFill>
                <a:srgbClr val="92D050"/>
              </a:solidFill>
              <a:scene3d>
                <a:camera prst="orthographicFront"/>
                <a:lightRig rig="threePt" dir="t"/>
              </a:scene3d>
              <a:sp3d>
                <a:bevelT/>
              </a:sp3d>
            </c:spPr>
          </c:dPt>
          <c:dPt>
            <c:idx val="2"/>
            <c:explosion val="3"/>
            <c:spPr>
              <a:solidFill>
                <a:srgbClr val="FF0000"/>
              </a:solidFill>
              <a:scene3d>
                <a:camera prst="orthographicFront"/>
                <a:lightRig rig="threePt" dir="t"/>
              </a:scene3d>
              <a:sp3d>
                <a:bevelT/>
              </a:sp3d>
            </c:spPr>
          </c:dPt>
          <c:dLbls>
            <c:dLbl>
              <c:idx val="0"/>
              <c:layout>
                <c:manualLayout>
                  <c:x val="2.93777639242216E-2"/>
                  <c:y val="-5.7448490868856521E-3"/>
                </c:manualLayout>
              </c:layout>
              <c:tx>
                <c:rich>
                  <a:bodyPr/>
                  <a:lstStyle/>
                  <a:p>
                    <a:r>
                      <a:rPr lang="zh-CN" altLang="en-US" sz="800" dirty="0" smtClean="0"/>
                      <a:t>产业</a:t>
                    </a:r>
                    <a:endParaRPr lang="de-DE" altLang="zh-CN" sz="800" dirty="0" smtClean="0"/>
                  </a:p>
                  <a:p>
                    <a:r>
                      <a:rPr lang="de-DE" altLang="zh-CN" sz="800" dirty="0" smtClean="0"/>
                      <a:t>Industrie</a:t>
                    </a:r>
                  </a:p>
                </c:rich>
              </c:tx>
              <c:showCatName val="1"/>
            </c:dLbl>
            <c:dLbl>
              <c:idx val="1"/>
              <c:delete val="1"/>
            </c:dLbl>
            <c:dLbl>
              <c:idx val="2"/>
              <c:layout>
                <c:manualLayout>
                  <c:x val="-0.15925814459158208"/>
                  <c:y val="0.41863461119906614"/>
                </c:manualLayout>
              </c:layout>
              <c:tx>
                <c:rich>
                  <a:bodyPr rot="0" vert="horz"/>
                  <a:lstStyle/>
                  <a:p>
                    <a:pPr>
                      <a:defRPr sz="1100" b="1">
                        <a:latin typeface="+mj-ea"/>
                        <a:ea typeface="+mj-ea"/>
                      </a:defRPr>
                    </a:pPr>
                    <a:r>
                      <a:rPr lang="zh-CN" altLang="en-US" sz="800" dirty="0" smtClean="0"/>
                      <a:t>环境</a:t>
                    </a:r>
                    <a:endParaRPr lang="de-DE" altLang="zh-CN" sz="800" dirty="0" smtClean="0"/>
                  </a:p>
                  <a:p>
                    <a:pPr>
                      <a:defRPr sz="1100" b="1">
                        <a:latin typeface="+mj-ea"/>
                        <a:ea typeface="+mj-ea"/>
                      </a:defRPr>
                    </a:pPr>
                    <a:r>
                      <a:rPr lang="de-DE" altLang="zh-CN" sz="800" dirty="0" smtClean="0"/>
                      <a:t>Umwelt</a:t>
                    </a:r>
                    <a:endParaRPr lang="zh-CN" altLang="en-US" sz="800" dirty="0"/>
                  </a:p>
                </c:rich>
              </c:tx>
              <c:spPr/>
              <c:showCatName val="1"/>
            </c:dLbl>
            <c:txPr>
              <a:bodyPr rot="0" vert="horz"/>
              <a:lstStyle/>
              <a:p>
                <a:pPr>
                  <a:defRPr sz="1200" b="1">
                    <a:latin typeface="+mj-ea"/>
                    <a:ea typeface="+mj-ea"/>
                  </a:defRPr>
                </a:pPr>
                <a:endParaRPr lang="zh-CN"/>
              </a:p>
            </c:txPr>
            <c:showCatName val="1"/>
            <c:showLeaderLines val="1"/>
          </c:dLbls>
          <c:cat>
            <c:strRef>
              <c:f>Sheet1!$A$2:$A$4</c:f>
              <c:strCache>
                <c:ptCount val="3"/>
                <c:pt idx="0">
                  <c:v>产业化</c:v>
                </c:pt>
                <c:pt idx="1">
                  <c:v>民生</c:v>
                </c:pt>
                <c:pt idx="2">
                  <c:v>城市规划</c:v>
                </c:pt>
              </c:strCache>
            </c:strRef>
          </c:cat>
          <c:val>
            <c:numRef>
              <c:f>Sheet1!$B$2:$B$4</c:f>
              <c:numCache>
                <c:formatCode>General</c:formatCode>
                <c:ptCount val="3"/>
                <c:pt idx="0">
                  <c:v>1</c:v>
                </c:pt>
                <c:pt idx="1">
                  <c:v>1</c:v>
                </c:pt>
                <c:pt idx="2">
                  <c:v>1</c:v>
                </c:pt>
              </c:numCache>
            </c:numRef>
          </c:val>
        </c:ser>
        <c:dLbls>
          <c:showCatName val="1"/>
        </c:dLbls>
        <c:firstSliceAng val="60"/>
        <c:holeSize val="50"/>
      </c:doughnutChart>
    </c:plotArea>
    <c:plotVisOnly val="1"/>
    <c:dispBlanksAs val="zero"/>
  </c:chart>
  <c:spPr>
    <a:ln>
      <a:noFill/>
    </a:ln>
  </c:spPr>
  <c:txPr>
    <a:bodyPr/>
    <a:lstStyle/>
    <a:p>
      <a:pPr>
        <a:defRPr sz="1800"/>
      </a:pPr>
      <a:endParaRPr lang="zh-CN"/>
    </a:p>
  </c:txPr>
  <c:externalData r:id="rId1"/>
  <c:userShapes r:id="rId2"/>
</c:chartSpace>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760E4B-2CD2-459A-A21C-5856AC681504}" type="doc">
      <dgm:prSet loTypeId="urn:microsoft.com/office/officeart/2005/8/layout/radial6" loCatId="cycle" qsTypeId="urn:microsoft.com/office/officeart/2005/8/quickstyle/simple4" qsCatId="simple" csTypeId="urn:microsoft.com/office/officeart/2005/8/colors/accent4_2" csCatId="accent4" phldr="1"/>
      <dgm:spPr/>
      <dgm:t>
        <a:bodyPr/>
        <a:lstStyle/>
        <a:p>
          <a:endParaRPr lang="zh-CN" altLang="en-US"/>
        </a:p>
      </dgm:t>
    </dgm:pt>
    <dgm:pt modelId="{ECB0D00A-E60A-4E5B-83EB-37FC8F5C27E9}">
      <dgm:prSet phldrT="[文本]" custT="1"/>
      <dgm:spPr/>
      <dgm:t>
        <a:bodyPr/>
        <a:lstStyle/>
        <a:p>
          <a:r>
            <a:rPr lang="zh-CN" altLang="en-US" sz="1400" b="1" dirty="0" smtClean="0">
              <a:latin typeface="微软雅黑" pitchFamily="34" charset="-122"/>
              <a:ea typeface="微软雅黑" pitchFamily="34" charset="-122"/>
            </a:rPr>
            <a:t>城市</a:t>
          </a:r>
          <a:endParaRPr lang="en-US" altLang="zh-CN" sz="1400" b="1" dirty="0" smtClean="0">
            <a:latin typeface="微软雅黑" pitchFamily="34" charset="-122"/>
            <a:ea typeface="微软雅黑" pitchFamily="34" charset="-122"/>
          </a:endParaRPr>
        </a:p>
        <a:p>
          <a:r>
            <a:rPr lang="zh-CN" altLang="en-US" sz="1400" b="1" dirty="0" smtClean="0">
              <a:latin typeface="微软雅黑" pitchFamily="34" charset="-122"/>
              <a:ea typeface="微软雅黑" pitchFamily="34" charset="-122"/>
            </a:rPr>
            <a:t>决策平台</a:t>
          </a:r>
          <a:endParaRPr lang="de-DE" altLang="zh-CN" sz="1400" b="1" dirty="0" smtClean="0">
            <a:latin typeface="微软雅黑" pitchFamily="34" charset="-122"/>
            <a:ea typeface="微软雅黑" pitchFamily="34" charset="-122"/>
          </a:endParaRPr>
        </a:p>
        <a:p>
          <a:r>
            <a:rPr lang="de-DE" altLang="zh-CN" sz="1200" b="1" dirty="0" smtClean="0">
              <a:latin typeface="微软雅黑" pitchFamily="34" charset="-122"/>
              <a:ea typeface="微软雅黑" pitchFamily="34" charset="-122"/>
            </a:rPr>
            <a:t>Entscheidungs-plattform</a:t>
          </a:r>
          <a:r>
            <a:rPr lang="de-DE" altLang="zh-CN" sz="1400" b="1" dirty="0" smtClean="0">
              <a:latin typeface="微软雅黑" pitchFamily="34" charset="-122"/>
              <a:ea typeface="微软雅黑" pitchFamily="34" charset="-122"/>
            </a:rPr>
            <a:t> der Stadt</a:t>
          </a:r>
          <a:endParaRPr lang="zh-CN" altLang="en-US" sz="1400" b="1" dirty="0">
            <a:latin typeface="微软雅黑" pitchFamily="34" charset="-122"/>
            <a:ea typeface="微软雅黑" pitchFamily="34" charset="-122"/>
          </a:endParaRPr>
        </a:p>
      </dgm:t>
    </dgm:pt>
    <dgm:pt modelId="{48769B68-9B8D-456B-9630-7C61BB475E99}" type="parTrans" cxnId="{B7545BD0-F6A2-43AA-BCC7-A7F3FAFBB297}">
      <dgm:prSet/>
      <dgm:spPr/>
      <dgm:t>
        <a:bodyPr/>
        <a:lstStyle/>
        <a:p>
          <a:endParaRPr lang="zh-CN" altLang="en-US" sz="1400">
            <a:latin typeface="微软雅黑" pitchFamily="34" charset="-122"/>
            <a:ea typeface="微软雅黑" pitchFamily="34" charset="-122"/>
          </a:endParaRPr>
        </a:p>
      </dgm:t>
    </dgm:pt>
    <dgm:pt modelId="{D6CDD94B-968D-468A-B52A-7CAFB113FDE5}" type="sibTrans" cxnId="{B7545BD0-F6A2-43AA-BCC7-A7F3FAFBB297}">
      <dgm:prSet/>
      <dgm:spPr/>
      <dgm:t>
        <a:bodyPr/>
        <a:lstStyle/>
        <a:p>
          <a:endParaRPr lang="zh-CN" altLang="en-US" sz="1400">
            <a:latin typeface="微软雅黑" pitchFamily="34" charset="-122"/>
            <a:ea typeface="微软雅黑" pitchFamily="34" charset="-122"/>
          </a:endParaRPr>
        </a:p>
      </dgm:t>
    </dgm:pt>
    <dgm:pt modelId="{086281FF-7E45-4050-9B01-0B291B213988}">
      <dgm:prSet phldrT="[文本]" custT="1"/>
      <dgm:spPr/>
      <dgm:t>
        <a:bodyPr/>
        <a:lstStyle/>
        <a:p>
          <a:r>
            <a:rPr lang="zh-CN" altLang="en-US" sz="700" b="1" dirty="0" smtClean="0">
              <a:latin typeface="微软雅黑" pitchFamily="34" charset="-122"/>
              <a:ea typeface="微软雅黑" pitchFamily="34" charset="-122"/>
            </a:rPr>
            <a:t>发展业绩</a:t>
          </a:r>
          <a:endParaRPr lang="de-DE" altLang="zh-CN" sz="700" b="1" dirty="0" smtClean="0">
            <a:latin typeface="微软雅黑" pitchFamily="34" charset="-122"/>
            <a:ea typeface="微软雅黑" pitchFamily="34" charset="-122"/>
          </a:endParaRPr>
        </a:p>
        <a:p>
          <a:r>
            <a:rPr lang="de-DE" altLang="zh-CN" sz="700" b="1" dirty="0" smtClean="0">
              <a:latin typeface="微软雅黑" pitchFamily="34" charset="-122"/>
              <a:ea typeface="微软雅黑" pitchFamily="34" charset="-122"/>
            </a:rPr>
            <a:t>Entwick-lungs-leistungen</a:t>
          </a:r>
          <a:endParaRPr lang="zh-CN" altLang="en-US" sz="700" b="1" dirty="0">
            <a:latin typeface="微软雅黑" pitchFamily="34" charset="-122"/>
            <a:ea typeface="微软雅黑" pitchFamily="34" charset="-122"/>
          </a:endParaRPr>
        </a:p>
      </dgm:t>
    </dgm:pt>
    <dgm:pt modelId="{449B39A4-5214-4B56-8F58-DF0B6BAE4BFD}" type="parTrans" cxnId="{84C78908-5645-4C1E-97B1-7AFAED6244BB}">
      <dgm:prSet/>
      <dgm:spPr/>
      <dgm:t>
        <a:bodyPr/>
        <a:lstStyle/>
        <a:p>
          <a:endParaRPr lang="zh-CN" altLang="en-US" sz="1400">
            <a:latin typeface="微软雅黑" pitchFamily="34" charset="-122"/>
            <a:ea typeface="微软雅黑" pitchFamily="34" charset="-122"/>
          </a:endParaRPr>
        </a:p>
      </dgm:t>
    </dgm:pt>
    <dgm:pt modelId="{44DB24AB-12A4-4355-92FD-AF177C51358B}" type="sibTrans" cxnId="{84C78908-5645-4C1E-97B1-7AFAED6244BB}">
      <dgm:prSet/>
      <dgm:spPr/>
      <dgm:t>
        <a:bodyPr/>
        <a:lstStyle/>
        <a:p>
          <a:endParaRPr lang="zh-CN" altLang="en-US" sz="1400">
            <a:latin typeface="微软雅黑" pitchFamily="34" charset="-122"/>
            <a:ea typeface="微软雅黑" pitchFamily="34" charset="-122"/>
          </a:endParaRPr>
        </a:p>
      </dgm:t>
    </dgm:pt>
    <dgm:pt modelId="{C139F870-9E40-420A-824D-362F13B53C9B}">
      <dgm:prSet phldrT="[文本]" custT="1"/>
      <dgm:spPr/>
      <dgm:t>
        <a:bodyPr/>
        <a:lstStyle/>
        <a:p>
          <a:r>
            <a:rPr lang="zh-CN" altLang="en-US" sz="600" b="1" dirty="0" smtClean="0">
              <a:latin typeface="微软雅黑" pitchFamily="34" charset="-122"/>
              <a:ea typeface="微软雅黑" pitchFamily="34" charset="-122"/>
            </a:rPr>
            <a:t>意见汇聚</a:t>
          </a:r>
          <a:endParaRPr lang="de-DE" altLang="zh-CN" sz="600" b="1" dirty="0" smtClean="0">
            <a:latin typeface="微软雅黑" pitchFamily="34" charset="-122"/>
            <a:ea typeface="微软雅黑" pitchFamily="34" charset="-122"/>
          </a:endParaRPr>
        </a:p>
        <a:p>
          <a:r>
            <a:rPr lang="de-DE" altLang="zh-CN" sz="600" b="1" dirty="0" smtClean="0">
              <a:latin typeface="微软雅黑" pitchFamily="34" charset="-122"/>
              <a:ea typeface="微软雅黑" pitchFamily="34" charset="-122"/>
            </a:rPr>
            <a:t>Sammlung der Meinungen</a:t>
          </a:r>
          <a:endParaRPr lang="zh-CN" altLang="en-US" sz="600" b="1" dirty="0">
            <a:latin typeface="微软雅黑" pitchFamily="34" charset="-122"/>
            <a:ea typeface="微软雅黑" pitchFamily="34" charset="-122"/>
          </a:endParaRPr>
        </a:p>
      </dgm:t>
    </dgm:pt>
    <dgm:pt modelId="{2D9C8D5C-CAB5-4F72-B027-35187DC438F9}" type="parTrans" cxnId="{2D4CCF71-EBA9-448C-A5B8-8401000D0729}">
      <dgm:prSet/>
      <dgm:spPr/>
      <dgm:t>
        <a:bodyPr/>
        <a:lstStyle/>
        <a:p>
          <a:endParaRPr lang="zh-CN" altLang="en-US" sz="1400">
            <a:latin typeface="微软雅黑" pitchFamily="34" charset="-122"/>
            <a:ea typeface="微软雅黑" pitchFamily="34" charset="-122"/>
          </a:endParaRPr>
        </a:p>
      </dgm:t>
    </dgm:pt>
    <dgm:pt modelId="{C5E1B12A-1B48-45F0-AD3F-72E37E7C221B}" type="sibTrans" cxnId="{2D4CCF71-EBA9-448C-A5B8-8401000D0729}">
      <dgm:prSet/>
      <dgm:spPr/>
      <dgm:t>
        <a:bodyPr/>
        <a:lstStyle/>
        <a:p>
          <a:endParaRPr lang="zh-CN" altLang="en-US" sz="1400">
            <a:latin typeface="微软雅黑" pitchFamily="34" charset="-122"/>
            <a:ea typeface="微软雅黑" pitchFamily="34" charset="-122"/>
          </a:endParaRPr>
        </a:p>
      </dgm:t>
    </dgm:pt>
    <dgm:pt modelId="{68948AB9-862E-4ADA-AB99-85A4820AAAC7}">
      <dgm:prSet phldrT="[文本]" custT="1"/>
      <dgm:spPr/>
      <dgm:t>
        <a:bodyPr/>
        <a:lstStyle/>
        <a:p>
          <a:r>
            <a:rPr lang="zh-CN" altLang="en-US" sz="700" b="1" dirty="0" smtClean="0">
              <a:latin typeface="微软雅黑" pitchFamily="34" charset="-122"/>
              <a:ea typeface="微软雅黑" pitchFamily="34" charset="-122"/>
            </a:rPr>
            <a:t>城市安全</a:t>
          </a:r>
          <a:endParaRPr lang="de-DE" altLang="zh-CN" sz="700" b="1" dirty="0" smtClean="0">
            <a:latin typeface="微软雅黑" pitchFamily="34" charset="-122"/>
            <a:ea typeface="微软雅黑" pitchFamily="34" charset="-122"/>
          </a:endParaRPr>
        </a:p>
        <a:p>
          <a:r>
            <a:rPr lang="de-DE" altLang="zh-CN" sz="700" b="1" dirty="0" smtClean="0">
              <a:latin typeface="微软雅黑" pitchFamily="34" charset="-122"/>
              <a:ea typeface="微软雅黑" pitchFamily="34" charset="-122"/>
            </a:rPr>
            <a:t>Sicherheit der Stadt</a:t>
          </a:r>
          <a:endParaRPr lang="zh-CN" altLang="en-US" sz="700" b="1" dirty="0">
            <a:latin typeface="微软雅黑" pitchFamily="34" charset="-122"/>
            <a:ea typeface="微软雅黑" pitchFamily="34" charset="-122"/>
          </a:endParaRPr>
        </a:p>
      </dgm:t>
    </dgm:pt>
    <dgm:pt modelId="{BB96EA49-FAA2-4809-B37E-4C3AFD115CB0}" type="parTrans" cxnId="{CE6A8760-B5F7-4655-8E55-F409907798D9}">
      <dgm:prSet/>
      <dgm:spPr/>
      <dgm:t>
        <a:bodyPr/>
        <a:lstStyle/>
        <a:p>
          <a:endParaRPr lang="zh-CN" altLang="en-US" sz="1400">
            <a:latin typeface="微软雅黑" pitchFamily="34" charset="-122"/>
            <a:ea typeface="微软雅黑" pitchFamily="34" charset="-122"/>
          </a:endParaRPr>
        </a:p>
      </dgm:t>
    </dgm:pt>
    <dgm:pt modelId="{64A0C25D-3899-4B5F-B88F-D442CFF26639}" type="sibTrans" cxnId="{CE6A8760-B5F7-4655-8E55-F409907798D9}">
      <dgm:prSet/>
      <dgm:spPr/>
      <dgm:t>
        <a:bodyPr/>
        <a:lstStyle/>
        <a:p>
          <a:endParaRPr lang="zh-CN" altLang="en-US" sz="1400">
            <a:latin typeface="微软雅黑" pitchFamily="34" charset="-122"/>
            <a:ea typeface="微软雅黑" pitchFamily="34" charset="-122"/>
          </a:endParaRPr>
        </a:p>
      </dgm:t>
    </dgm:pt>
    <dgm:pt modelId="{953E97A3-9C50-4BA4-8AD0-581B76E95AFA}">
      <dgm:prSet phldrT="[文本]" custT="1"/>
      <dgm:spPr/>
      <dgm:t>
        <a:bodyPr/>
        <a:lstStyle/>
        <a:p>
          <a:r>
            <a:rPr lang="zh-CN" altLang="en-US" sz="600" b="1" dirty="0" smtClean="0">
              <a:latin typeface="微软雅黑" pitchFamily="34" charset="-122"/>
              <a:ea typeface="微软雅黑" pitchFamily="34" charset="-122"/>
            </a:rPr>
            <a:t>资源统筹</a:t>
          </a:r>
          <a:endParaRPr lang="de-DE" altLang="zh-CN" sz="600" b="1" dirty="0" smtClean="0">
            <a:latin typeface="微软雅黑" pitchFamily="34" charset="-122"/>
            <a:ea typeface="微软雅黑" pitchFamily="34" charset="-122"/>
          </a:endParaRPr>
        </a:p>
        <a:p>
          <a:r>
            <a:rPr lang="de-DE" altLang="zh-CN" sz="600" b="1" dirty="0" smtClean="0">
              <a:latin typeface="微软雅黑" pitchFamily="34" charset="-122"/>
              <a:ea typeface="微软雅黑" pitchFamily="34" charset="-122"/>
            </a:rPr>
            <a:t>Bündelung der Resourcen</a:t>
          </a:r>
          <a:endParaRPr lang="zh-CN" altLang="en-US" sz="600" b="1" dirty="0">
            <a:latin typeface="微软雅黑" pitchFamily="34" charset="-122"/>
            <a:ea typeface="微软雅黑" pitchFamily="34" charset="-122"/>
          </a:endParaRPr>
        </a:p>
      </dgm:t>
    </dgm:pt>
    <dgm:pt modelId="{29E52761-A419-4D03-807E-51152E66FABE}" type="parTrans" cxnId="{3458106E-4850-46D5-89CF-F88C1920552E}">
      <dgm:prSet/>
      <dgm:spPr/>
      <dgm:t>
        <a:bodyPr/>
        <a:lstStyle/>
        <a:p>
          <a:endParaRPr lang="zh-CN" altLang="en-US" sz="1400">
            <a:latin typeface="微软雅黑" pitchFamily="34" charset="-122"/>
            <a:ea typeface="微软雅黑" pitchFamily="34" charset="-122"/>
          </a:endParaRPr>
        </a:p>
      </dgm:t>
    </dgm:pt>
    <dgm:pt modelId="{E1B88CA5-AEFE-47FF-A6D3-2969EA96ABE9}" type="sibTrans" cxnId="{3458106E-4850-46D5-89CF-F88C1920552E}">
      <dgm:prSet/>
      <dgm:spPr/>
      <dgm:t>
        <a:bodyPr/>
        <a:lstStyle/>
        <a:p>
          <a:endParaRPr lang="zh-CN" altLang="en-US" sz="1400">
            <a:latin typeface="微软雅黑" pitchFamily="34" charset="-122"/>
            <a:ea typeface="微软雅黑" pitchFamily="34" charset="-122"/>
          </a:endParaRPr>
        </a:p>
      </dgm:t>
    </dgm:pt>
    <dgm:pt modelId="{EC915F6E-3ACF-4E49-A7CE-39CCAB6C19DF}">
      <dgm:prSet phldrT="[文本]" custT="1"/>
      <dgm:spPr/>
      <dgm:t>
        <a:bodyPr/>
        <a:lstStyle/>
        <a:p>
          <a:r>
            <a:rPr lang="zh-CN" altLang="en-US" sz="600" b="1" dirty="0" smtClean="0">
              <a:latin typeface="微软雅黑" pitchFamily="34" charset="-122"/>
              <a:ea typeface="微软雅黑" pitchFamily="34" charset="-122"/>
            </a:rPr>
            <a:t>日常管理</a:t>
          </a:r>
          <a:endParaRPr lang="de-DE" altLang="zh-CN" sz="600" b="1" dirty="0" smtClean="0">
            <a:latin typeface="微软雅黑" pitchFamily="34" charset="-122"/>
            <a:ea typeface="微软雅黑" pitchFamily="34" charset="-122"/>
          </a:endParaRPr>
        </a:p>
        <a:p>
          <a:r>
            <a:rPr lang="de-DE" altLang="zh-CN" sz="600" b="1" dirty="0" smtClean="0">
              <a:latin typeface="微软雅黑" pitchFamily="34" charset="-122"/>
              <a:ea typeface="微软雅黑" pitchFamily="34" charset="-122"/>
            </a:rPr>
            <a:t>Tägliche Verwaltung</a:t>
          </a:r>
          <a:endParaRPr lang="zh-CN" altLang="en-US" sz="600" b="1" dirty="0">
            <a:latin typeface="微软雅黑" pitchFamily="34" charset="-122"/>
            <a:ea typeface="微软雅黑" pitchFamily="34" charset="-122"/>
          </a:endParaRPr>
        </a:p>
      </dgm:t>
    </dgm:pt>
    <dgm:pt modelId="{CC9837AF-299E-4F26-B42D-30071BE46452}" type="parTrans" cxnId="{7088508F-7876-4F8A-9C36-ECEF423FC16C}">
      <dgm:prSet/>
      <dgm:spPr/>
      <dgm:t>
        <a:bodyPr/>
        <a:lstStyle/>
        <a:p>
          <a:endParaRPr lang="zh-CN" altLang="en-US" sz="1400">
            <a:latin typeface="微软雅黑" pitchFamily="34" charset="-122"/>
            <a:ea typeface="微软雅黑" pitchFamily="34" charset="-122"/>
          </a:endParaRPr>
        </a:p>
      </dgm:t>
    </dgm:pt>
    <dgm:pt modelId="{6C240682-382F-427D-A734-E39FAC3B3EA5}" type="sibTrans" cxnId="{7088508F-7876-4F8A-9C36-ECEF423FC16C}">
      <dgm:prSet/>
      <dgm:spPr/>
      <dgm:t>
        <a:bodyPr/>
        <a:lstStyle/>
        <a:p>
          <a:endParaRPr lang="zh-CN" altLang="en-US" sz="1400">
            <a:latin typeface="微软雅黑" pitchFamily="34" charset="-122"/>
            <a:ea typeface="微软雅黑" pitchFamily="34" charset="-122"/>
          </a:endParaRPr>
        </a:p>
      </dgm:t>
    </dgm:pt>
    <dgm:pt modelId="{A94EF337-D411-4395-BA79-DF23E6CB90AE}">
      <dgm:prSet phldrT="[文本]" custT="1"/>
      <dgm:spPr/>
      <dgm:t>
        <a:bodyPr/>
        <a:lstStyle/>
        <a:p>
          <a:r>
            <a:rPr lang="zh-CN" altLang="en-US" sz="700" b="1" dirty="0" smtClean="0">
              <a:latin typeface="微软雅黑" pitchFamily="34" charset="-122"/>
              <a:ea typeface="微软雅黑" pitchFamily="34" charset="-122"/>
            </a:rPr>
            <a:t>向上联络</a:t>
          </a:r>
          <a:endParaRPr lang="de-DE" altLang="zh-CN" sz="700" b="1" dirty="0" smtClean="0">
            <a:latin typeface="微软雅黑" pitchFamily="34" charset="-122"/>
            <a:ea typeface="微软雅黑" pitchFamily="34" charset="-122"/>
          </a:endParaRPr>
        </a:p>
        <a:p>
          <a:r>
            <a:rPr lang="de-DE" altLang="zh-CN" sz="700" b="1" dirty="0" smtClean="0">
              <a:latin typeface="微软雅黑" pitchFamily="34" charset="-122"/>
              <a:ea typeface="微软雅黑" pitchFamily="34" charset="-122"/>
            </a:rPr>
            <a:t>Kontakt-ieren aufwärts</a:t>
          </a:r>
          <a:endParaRPr lang="zh-CN" altLang="en-US" sz="700" b="1" dirty="0">
            <a:latin typeface="微软雅黑" pitchFamily="34" charset="-122"/>
            <a:ea typeface="微软雅黑" pitchFamily="34" charset="-122"/>
          </a:endParaRPr>
        </a:p>
      </dgm:t>
    </dgm:pt>
    <dgm:pt modelId="{D2F1A0BF-ECAE-482E-A406-48E1F6FF699C}" type="parTrans" cxnId="{426EEECD-AB29-4DDA-A04A-93AECE74FDC8}">
      <dgm:prSet/>
      <dgm:spPr/>
      <dgm:t>
        <a:bodyPr/>
        <a:lstStyle/>
        <a:p>
          <a:endParaRPr lang="zh-CN" altLang="en-US" sz="1400">
            <a:latin typeface="微软雅黑" pitchFamily="34" charset="-122"/>
            <a:ea typeface="微软雅黑" pitchFamily="34" charset="-122"/>
          </a:endParaRPr>
        </a:p>
      </dgm:t>
    </dgm:pt>
    <dgm:pt modelId="{FFBCD1DA-754B-4B08-B8C1-E34EF06B4AAC}" type="sibTrans" cxnId="{426EEECD-AB29-4DDA-A04A-93AECE74FDC8}">
      <dgm:prSet/>
      <dgm:spPr/>
      <dgm:t>
        <a:bodyPr/>
        <a:lstStyle/>
        <a:p>
          <a:endParaRPr lang="zh-CN" altLang="en-US" sz="1400">
            <a:latin typeface="微软雅黑" pitchFamily="34" charset="-122"/>
            <a:ea typeface="微软雅黑" pitchFamily="34" charset="-122"/>
          </a:endParaRPr>
        </a:p>
      </dgm:t>
    </dgm:pt>
    <dgm:pt modelId="{44C65D8A-AD0C-403C-B4A9-4D25F250B9B0}">
      <dgm:prSet phldrT="[文本]" custT="1"/>
      <dgm:spPr/>
      <dgm:t>
        <a:bodyPr/>
        <a:lstStyle/>
        <a:p>
          <a:r>
            <a:rPr lang="zh-CN" altLang="en-US" sz="600" b="1" dirty="0" smtClean="0">
              <a:latin typeface="微软雅黑" pitchFamily="34" charset="-122"/>
              <a:ea typeface="微软雅黑" pitchFamily="34" charset="-122"/>
            </a:rPr>
            <a:t>经验引介</a:t>
          </a:r>
          <a:endParaRPr lang="de-DE" altLang="zh-CN" sz="600" b="1" dirty="0" smtClean="0">
            <a:latin typeface="微软雅黑" pitchFamily="34" charset="-122"/>
            <a:ea typeface="微软雅黑" pitchFamily="34" charset="-122"/>
          </a:endParaRPr>
        </a:p>
        <a:p>
          <a:r>
            <a:rPr lang="de-DE" altLang="zh-CN" sz="600" b="1" dirty="0" smtClean="0">
              <a:latin typeface="微软雅黑" pitchFamily="34" charset="-122"/>
              <a:ea typeface="微软雅黑" pitchFamily="34" charset="-122"/>
            </a:rPr>
            <a:t>Einleitung der Erfahrungen</a:t>
          </a:r>
          <a:endParaRPr lang="zh-CN" altLang="en-US" sz="600" b="1" dirty="0">
            <a:latin typeface="微软雅黑" pitchFamily="34" charset="-122"/>
            <a:ea typeface="微软雅黑" pitchFamily="34" charset="-122"/>
          </a:endParaRPr>
        </a:p>
      </dgm:t>
    </dgm:pt>
    <dgm:pt modelId="{9459F5D9-35B8-4D90-91AD-3F0E320D3610}" type="parTrans" cxnId="{AF2FDFAF-1D8B-4E0B-8E2A-79BA52D1F3E5}">
      <dgm:prSet/>
      <dgm:spPr/>
      <dgm:t>
        <a:bodyPr/>
        <a:lstStyle/>
        <a:p>
          <a:endParaRPr lang="zh-CN" altLang="en-US" sz="1600"/>
        </a:p>
      </dgm:t>
    </dgm:pt>
    <dgm:pt modelId="{E31871D9-DE83-4784-8388-03AE435F266A}" type="sibTrans" cxnId="{AF2FDFAF-1D8B-4E0B-8E2A-79BA52D1F3E5}">
      <dgm:prSet/>
      <dgm:spPr/>
      <dgm:t>
        <a:bodyPr/>
        <a:lstStyle/>
        <a:p>
          <a:endParaRPr lang="zh-CN" altLang="en-US" sz="1600"/>
        </a:p>
      </dgm:t>
    </dgm:pt>
    <dgm:pt modelId="{E8B614DD-4C0A-40BE-8793-D68EB96498D4}">
      <dgm:prSet phldrT="[文本]" custT="1"/>
      <dgm:spPr/>
      <dgm:t>
        <a:bodyPr/>
        <a:lstStyle/>
        <a:p>
          <a:r>
            <a:rPr lang="zh-CN" altLang="en-US" sz="800" b="1" dirty="0" smtClean="0">
              <a:latin typeface="微软雅黑" pitchFamily="34" charset="-122"/>
              <a:ea typeface="微软雅黑" pitchFamily="34" charset="-122"/>
            </a:rPr>
            <a:t>重大项目</a:t>
          </a:r>
          <a:endParaRPr lang="de-DE" altLang="zh-CN" sz="800" b="1" dirty="0" smtClean="0">
            <a:latin typeface="微软雅黑" pitchFamily="34" charset="-122"/>
            <a:ea typeface="微软雅黑" pitchFamily="34" charset="-122"/>
          </a:endParaRPr>
        </a:p>
        <a:p>
          <a:r>
            <a:rPr lang="de-DE" altLang="zh-CN" sz="800" b="1" dirty="0" smtClean="0">
              <a:latin typeface="微软雅黑" pitchFamily="34" charset="-122"/>
              <a:ea typeface="微软雅黑" pitchFamily="34" charset="-122"/>
            </a:rPr>
            <a:t>Wichtige Projekte</a:t>
          </a:r>
          <a:endParaRPr lang="zh-CN" altLang="en-US" sz="800" b="1" dirty="0">
            <a:latin typeface="微软雅黑" pitchFamily="34" charset="-122"/>
            <a:ea typeface="微软雅黑" pitchFamily="34" charset="-122"/>
          </a:endParaRPr>
        </a:p>
      </dgm:t>
    </dgm:pt>
    <dgm:pt modelId="{5115171F-5356-4493-9EE2-58CED29338A7}" type="parTrans" cxnId="{6F0B45BF-6112-452A-B86A-15B4F379653A}">
      <dgm:prSet/>
      <dgm:spPr/>
      <dgm:t>
        <a:bodyPr/>
        <a:lstStyle/>
        <a:p>
          <a:endParaRPr lang="zh-CN" altLang="en-US" sz="1600"/>
        </a:p>
      </dgm:t>
    </dgm:pt>
    <dgm:pt modelId="{BD5B8A11-F9DC-4EC6-BFE3-76502ED0FB1F}" type="sibTrans" cxnId="{6F0B45BF-6112-452A-B86A-15B4F379653A}">
      <dgm:prSet/>
      <dgm:spPr/>
      <dgm:t>
        <a:bodyPr/>
        <a:lstStyle/>
        <a:p>
          <a:endParaRPr lang="zh-CN" altLang="en-US" sz="1600"/>
        </a:p>
      </dgm:t>
    </dgm:pt>
    <dgm:pt modelId="{2EA4953A-9D4F-413D-B7E3-693F8FAE23C2}" type="pres">
      <dgm:prSet presAssocID="{FA760E4B-2CD2-459A-A21C-5856AC681504}" presName="Name0" presStyleCnt="0">
        <dgm:presLayoutVars>
          <dgm:chMax val="1"/>
          <dgm:dir/>
          <dgm:animLvl val="ctr"/>
          <dgm:resizeHandles val="exact"/>
        </dgm:presLayoutVars>
      </dgm:prSet>
      <dgm:spPr/>
      <dgm:t>
        <a:bodyPr/>
        <a:lstStyle/>
        <a:p>
          <a:endParaRPr lang="zh-CN" altLang="en-US"/>
        </a:p>
      </dgm:t>
    </dgm:pt>
    <dgm:pt modelId="{8DD92784-E14D-4669-A224-D39E17C9869E}" type="pres">
      <dgm:prSet presAssocID="{ECB0D00A-E60A-4E5B-83EB-37FC8F5C27E9}" presName="centerShape" presStyleLbl="node0" presStyleIdx="0" presStyleCnt="1" custScaleX="182404" custScaleY="182404"/>
      <dgm:spPr/>
      <dgm:t>
        <a:bodyPr/>
        <a:lstStyle/>
        <a:p>
          <a:endParaRPr lang="zh-CN" altLang="en-US"/>
        </a:p>
      </dgm:t>
    </dgm:pt>
    <dgm:pt modelId="{EC28597B-0A36-4251-AF23-12B29D62689F}" type="pres">
      <dgm:prSet presAssocID="{086281FF-7E45-4050-9B01-0B291B213988}" presName="node" presStyleLbl="node1" presStyleIdx="0" presStyleCnt="8">
        <dgm:presLayoutVars>
          <dgm:bulletEnabled val="1"/>
        </dgm:presLayoutVars>
      </dgm:prSet>
      <dgm:spPr/>
      <dgm:t>
        <a:bodyPr/>
        <a:lstStyle/>
        <a:p>
          <a:endParaRPr lang="zh-CN" altLang="en-US"/>
        </a:p>
      </dgm:t>
    </dgm:pt>
    <dgm:pt modelId="{A7AEE8CD-897F-4091-BBC6-A177CA24F889}" type="pres">
      <dgm:prSet presAssocID="{086281FF-7E45-4050-9B01-0B291B213988}" presName="dummy" presStyleCnt="0"/>
      <dgm:spPr/>
      <dgm:t>
        <a:bodyPr/>
        <a:lstStyle/>
        <a:p>
          <a:endParaRPr lang="zh-CN" altLang="en-US"/>
        </a:p>
      </dgm:t>
    </dgm:pt>
    <dgm:pt modelId="{EBA1C2D9-9DB0-450F-AD8F-2568BADE5AE5}" type="pres">
      <dgm:prSet presAssocID="{44DB24AB-12A4-4355-92FD-AF177C51358B}" presName="sibTrans" presStyleLbl="sibTrans2D1" presStyleIdx="0" presStyleCnt="8"/>
      <dgm:spPr/>
      <dgm:t>
        <a:bodyPr/>
        <a:lstStyle/>
        <a:p>
          <a:endParaRPr lang="zh-CN" altLang="en-US"/>
        </a:p>
      </dgm:t>
    </dgm:pt>
    <dgm:pt modelId="{904429DA-4981-45AE-9855-592151BDA572}" type="pres">
      <dgm:prSet presAssocID="{C139F870-9E40-420A-824D-362F13B53C9B}" presName="node" presStyleLbl="node1" presStyleIdx="1" presStyleCnt="8">
        <dgm:presLayoutVars>
          <dgm:bulletEnabled val="1"/>
        </dgm:presLayoutVars>
      </dgm:prSet>
      <dgm:spPr/>
      <dgm:t>
        <a:bodyPr/>
        <a:lstStyle/>
        <a:p>
          <a:endParaRPr lang="zh-CN" altLang="en-US"/>
        </a:p>
      </dgm:t>
    </dgm:pt>
    <dgm:pt modelId="{3FC0C923-67AC-4F76-A5C0-41935A013EF3}" type="pres">
      <dgm:prSet presAssocID="{C139F870-9E40-420A-824D-362F13B53C9B}" presName="dummy" presStyleCnt="0"/>
      <dgm:spPr/>
      <dgm:t>
        <a:bodyPr/>
        <a:lstStyle/>
        <a:p>
          <a:endParaRPr lang="zh-CN" altLang="en-US"/>
        </a:p>
      </dgm:t>
    </dgm:pt>
    <dgm:pt modelId="{21DBA827-22FF-466B-9665-2DA932A78CF4}" type="pres">
      <dgm:prSet presAssocID="{C5E1B12A-1B48-45F0-AD3F-72E37E7C221B}" presName="sibTrans" presStyleLbl="sibTrans2D1" presStyleIdx="1" presStyleCnt="8"/>
      <dgm:spPr/>
      <dgm:t>
        <a:bodyPr/>
        <a:lstStyle/>
        <a:p>
          <a:endParaRPr lang="zh-CN" altLang="en-US"/>
        </a:p>
      </dgm:t>
    </dgm:pt>
    <dgm:pt modelId="{EA1BF2CB-D5E9-4854-A270-63731490FA88}" type="pres">
      <dgm:prSet presAssocID="{68948AB9-862E-4ADA-AB99-85A4820AAAC7}" presName="node" presStyleLbl="node1" presStyleIdx="2" presStyleCnt="8">
        <dgm:presLayoutVars>
          <dgm:bulletEnabled val="1"/>
        </dgm:presLayoutVars>
      </dgm:prSet>
      <dgm:spPr/>
      <dgm:t>
        <a:bodyPr/>
        <a:lstStyle/>
        <a:p>
          <a:endParaRPr lang="zh-CN" altLang="en-US"/>
        </a:p>
      </dgm:t>
    </dgm:pt>
    <dgm:pt modelId="{C91D5338-6513-45EC-B01E-9205EA95B266}" type="pres">
      <dgm:prSet presAssocID="{68948AB9-862E-4ADA-AB99-85A4820AAAC7}" presName="dummy" presStyleCnt="0"/>
      <dgm:spPr/>
      <dgm:t>
        <a:bodyPr/>
        <a:lstStyle/>
        <a:p>
          <a:endParaRPr lang="zh-CN" altLang="en-US"/>
        </a:p>
      </dgm:t>
    </dgm:pt>
    <dgm:pt modelId="{C49DD4A5-C6DB-41F6-8676-61CFC2E4380A}" type="pres">
      <dgm:prSet presAssocID="{64A0C25D-3899-4B5F-B88F-D442CFF26639}" presName="sibTrans" presStyleLbl="sibTrans2D1" presStyleIdx="2" presStyleCnt="8"/>
      <dgm:spPr/>
      <dgm:t>
        <a:bodyPr/>
        <a:lstStyle/>
        <a:p>
          <a:endParaRPr lang="zh-CN" altLang="en-US"/>
        </a:p>
      </dgm:t>
    </dgm:pt>
    <dgm:pt modelId="{E9C52821-B1C0-4ECB-8C81-D03863F522EA}" type="pres">
      <dgm:prSet presAssocID="{E8B614DD-4C0A-40BE-8793-D68EB96498D4}" presName="node" presStyleLbl="node1" presStyleIdx="3" presStyleCnt="8">
        <dgm:presLayoutVars>
          <dgm:bulletEnabled val="1"/>
        </dgm:presLayoutVars>
      </dgm:prSet>
      <dgm:spPr/>
      <dgm:t>
        <a:bodyPr/>
        <a:lstStyle/>
        <a:p>
          <a:endParaRPr lang="zh-CN" altLang="en-US"/>
        </a:p>
      </dgm:t>
    </dgm:pt>
    <dgm:pt modelId="{2BB74F71-76EA-41AE-8ABF-3BF3D1425698}" type="pres">
      <dgm:prSet presAssocID="{E8B614DD-4C0A-40BE-8793-D68EB96498D4}" presName="dummy" presStyleCnt="0"/>
      <dgm:spPr/>
      <dgm:t>
        <a:bodyPr/>
        <a:lstStyle/>
        <a:p>
          <a:endParaRPr lang="zh-CN" altLang="en-US"/>
        </a:p>
      </dgm:t>
    </dgm:pt>
    <dgm:pt modelId="{1BBF5D2C-BE44-471A-B015-61E9514F8C8D}" type="pres">
      <dgm:prSet presAssocID="{BD5B8A11-F9DC-4EC6-BFE3-76502ED0FB1F}" presName="sibTrans" presStyleLbl="sibTrans2D1" presStyleIdx="3" presStyleCnt="8"/>
      <dgm:spPr/>
      <dgm:t>
        <a:bodyPr/>
        <a:lstStyle/>
        <a:p>
          <a:endParaRPr lang="zh-CN" altLang="en-US"/>
        </a:p>
      </dgm:t>
    </dgm:pt>
    <dgm:pt modelId="{68B29BE8-3394-4A07-ADFC-10CFC6A05CF2}" type="pres">
      <dgm:prSet presAssocID="{953E97A3-9C50-4BA4-8AD0-581B76E95AFA}" presName="node" presStyleLbl="node1" presStyleIdx="4" presStyleCnt="8">
        <dgm:presLayoutVars>
          <dgm:bulletEnabled val="1"/>
        </dgm:presLayoutVars>
      </dgm:prSet>
      <dgm:spPr/>
      <dgm:t>
        <a:bodyPr/>
        <a:lstStyle/>
        <a:p>
          <a:endParaRPr lang="zh-CN" altLang="en-US"/>
        </a:p>
      </dgm:t>
    </dgm:pt>
    <dgm:pt modelId="{872AAAE2-1283-45E4-B5F6-42F278DE4A69}" type="pres">
      <dgm:prSet presAssocID="{953E97A3-9C50-4BA4-8AD0-581B76E95AFA}" presName="dummy" presStyleCnt="0"/>
      <dgm:spPr/>
      <dgm:t>
        <a:bodyPr/>
        <a:lstStyle/>
        <a:p>
          <a:endParaRPr lang="zh-CN" altLang="en-US"/>
        </a:p>
      </dgm:t>
    </dgm:pt>
    <dgm:pt modelId="{4A4D9906-EE53-464E-8FBE-626356230DC7}" type="pres">
      <dgm:prSet presAssocID="{E1B88CA5-AEFE-47FF-A6D3-2969EA96ABE9}" presName="sibTrans" presStyleLbl="sibTrans2D1" presStyleIdx="4" presStyleCnt="8"/>
      <dgm:spPr/>
      <dgm:t>
        <a:bodyPr/>
        <a:lstStyle/>
        <a:p>
          <a:endParaRPr lang="zh-CN" altLang="en-US"/>
        </a:p>
      </dgm:t>
    </dgm:pt>
    <dgm:pt modelId="{72C30CDB-EFA1-4D11-803F-C729B84F6067}" type="pres">
      <dgm:prSet presAssocID="{EC915F6E-3ACF-4E49-A7CE-39CCAB6C19DF}" presName="node" presStyleLbl="node1" presStyleIdx="5" presStyleCnt="8">
        <dgm:presLayoutVars>
          <dgm:bulletEnabled val="1"/>
        </dgm:presLayoutVars>
      </dgm:prSet>
      <dgm:spPr/>
      <dgm:t>
        <a:bodyPr/>
        <a:lstStyle/>
        <a:p>
          <a:endParaRPr lang="zh-CN" altLang="en-US"/>
        </a:p>
      </dgm:t>
    </dgm:pt>
    <dgm:pt modelId="{DD5A02AF-99BD-4CFD-8C38-C202A7920571}" type="pres">
      <dgm:prSet presAssocID="{EC915F6E-3ACF-4E49-A7CE-39CCAB6C19DF}" presName="dummy" presStyleCnt="0"/>
      <dgm:spPr/>
      <dgm:t>
        <a:bodyPr/>
        <a:lstStyle/>
        <a:p>
          <a:endParaRPr lang="zh-CN" altLang="en-US"/>
        </a:p>
      </dgm:t>
    </dgm:pt>
    <dgm:pt modelId="{3578CFFA-15C5-4770-AFF9-AC2CC3FAEB4A}" type="pres">
      <dgm:prSet presAssocID="{6C240682-382F-427D-A734-E39FAC3B3EA5}" presName="sibTrans" presStyleLbl="sibTrans2D1" presStyleIdx="5" presStyleCnt="8"/>
      <dgm:spPr/>
      <dgm:t>
        <a:bodyPr/>
        <a:lstStyle/>
        <a:p>
          <a:endParaRPr lang="zh-CN" altLang="en-US"/>
        </a:p>
      </dgm:t>
    </dgm:pt>
    <dgm:pt modelId="{CE06E91D-56C4-4A1E-9963-9325BF2A8756}" type="pres">
      <dgm:prSet presAssocID="{44C65D8A-AD0C-403C-B4A9-4D25F250B9B0}" presName="node" presStyleLbl="node1" presStyleIdx="6" presStyleCnt="8">
        <dgm:presLayoutVars>
          <dgm:bulletEnabled val="1"/>
        </dgm:presLayoutVars>
      </dgm:prSet>
      <dgm:spPr/>
      <dgm:t>
        <a:bodyPr/>
        <a:lstStyle/>
        <a:p>
          <a:endParaRPr lang="zh-CN" altLang="en-US"/>
        </a:p>
      </dgm:t>
    </dgm:pt>
    <dgm:pt modelId="{D428FC60-6FA9-4985-9D59-0E0F750BB8F4}" type="pres">
      <dgm:prSet presAssocID="{44C65D8A-AD0C-403C-B4A9-4D25F250B9B0}" presName="dummy" presStyleCnt="0"/>
      <dgm:spPr/>
      <dgm:t>
        <a:bodyPr/>
        <a:lstStyle/>
        <a:p>
          <a:endParaRPr lang="zh-CN" altLang="en-US"/>
        </a:p>
      </dgm:t>
    </dgm:pt>
    <dgm:pt modelId="{EAC44DBF-92C6-4D62-B928-25759D716C9E}" type="pres">
      <dgm:prSet presAssocID="{E31871D9-DE83-4784-8388-03AE435F266A}" presName="sibTrans" presStyleLbl="sibTrans2D1" presStyleIdx="6" presStyleCnt="8"/>
      <dgm:spPr/>
      <dgm:t>
        <a:bodyPr/>
        <a:lstStyle/>
        <a:p>
          <a:endParaRPr lang="zh-CN" altLang="en-US"/>
        </a:p>
      </dgm:t>
    </dgm:pt>
    <dgm:pt modelId="{249A6642-BE14-452A-9CE9-831AC59BCBD9}" type="pres">
      <dgm:prSet presAssocID="{A94EF337-D411-4395-BA79-DF23E6CB90AE}" presName="node" presStyleLbl="node1" presStyleIdx="7" presStyleCnt="8">
        <dgm:presLayoutVars>
          <dgm:bulletEnabled val="1"/>
        </dgm:presLayoutVars>
      </dgm:prSet>
      <dgm:spPr/>
      <dgm:t>
        <a:bodyPr/>
        <a:lstStyle/>
        <a:p>
          <a:endParaRPr lang="zh-CN" altLang="en-US"/>
        </a:p>
      </dgm:t>
    </dgm:pt>
    <dgm:pt modelId="{8B11D795-A7C5-4392-BA62-CE28532E80DE}" type="pres">
      <dgm:prSet presAssocID="{A94EF337-D411-4395-BA79-DF23E6CB90AE}" presName="dummy" presStyleCnt="0"/>
      <dgm:spPr/>
      <dgm:t>
        <a:bodyPr/>
        <a:lstStyle/>
        <a:p>
          <a:endParaRPr lang="zh-CN" altLang="en-US"/>
        </a:p>
      </dgm:t>
    </dgm:pt>
    <dgm:pt modelId="{4CF5D666-B5FC-49DA-A8C6-B2C3B4C5FDE7}" type="pres">
      <dgm:prSet presAssocID="{FFBCD1DA-754B-4B08-B8C1-E34EF06B4AAC}" presName="sibTrans" presStyleLbl="sibTrans2D1" presStyleIdx="7" presStyleCnt="8"/>
      <dgm:spPr/>
      <dgm:t>
        <a:bodyPr/>
        <a:lstStyle/>
        <a:p>
          <a:endParaRPr lang="zh-CN" altLang="en-US"/>
        </a:p>
      </dgm:t>
    </dgm:pt>
  </dgm:ptLst>
  <dgm:cxnLst>
    <dgm:cxn modelId="{E0C1B886-9D7F-452B-A309-54973DBA5D36}" type="presOf" srcId="{A94EF337-D411-4395-BA79-DF23E6CB90AE}" destId="{249A6642-BE14-452A-9CE9-831AC59BCBD9}" srcOrd="0" destOrd="0" presId="urn:microsoft.com/office/officeart/2005/8/layout/radial6"/>
    <dgm:cxn modelId="{D845E8CB-8BBC-4866-815A-58C50B529C19}" type="presOf" srcId="{BD5B8A11-F9DC-4EC6-BFE3-76502ED0FB1F}" destId="{1BBF5D2C-BE44-471A-B015-61E9514F8C8D}" srcOrd="0" destOrd="0" presId="urn:microsoft.com/office/officeart/2005/8/layout/radial6"/>
    <dgm:cxn modelId="{AF2FDFAF-1D8B-4E0B-8E2A-79BA52D1F3E5}" srcId="{ECB0D00A-E60A-4E5B-83EB-37FC8F5C27E9}" destId="{44C65D8A-AD0C-403C-B4A9-4D25F250B9B0}" srcOrd="6" destOrd="0" parTransId="{9459F5D9-35B8-4D90-91AD-3F0E320D3610}" sibTransId="{E31871D9-DE83-4784-8388-03AE435F266A}"/>
    <dgm:cxn modelId="{5F445480-583F-426B-BD9F-BB57948C5682}" type="presOf" srcId="{44DB24AB-12A4-4355-92FD-AF177C51358B}" destId="{EBA1C2D9-9DB0-450F-AD8F-2568BADE5AE5}" srcOrd="0" destOrd="0" presId="urn:microsoft.com/office/officeart/2005/8/layout/radial6"/>
    <dgm:cxn modelId="{7088508F-7876-4F8A-9C36-ECEF423FC16C}" srcId="{ECB0D00A-E60A-4E5B-83EB-37FC8F5C27E9}" destId="{EC915F6E-3ACF-4E49-A7CE-39CCAB6C19DF}" srcOrd="5" destOrd="0" parTransId="{CC9837AF-299E-4F26-B42D-30071BE46452}" sibTransId="{6C240682-382F-427D-A734-E39FAC3B3EA5}"/>
    <dgm:cxn modelId="{2D4CCF71-EBA9-448C-A5B8-8401000D0729}" srcId="{ECB0D00A-E60A-4E5B-83EB-37FC8F5C27E9}" destId="{C139F870-9E40-420A-824D-362F13B53C9B}" srcOrd="1" destOrd="0" parTransId="{2D9C8D5C-CAB5-4F72-B027-35187DC438F9}" sibTransId="{C5E1B12A-1B48-45F0-AD3F-72E37E7C221B}"/>
    <dgm:cxn modelId="{84C78908-5645-4C1E-97B1-7AFAED6244BB}" srcId="{ECB0D00A-E60A-4E5B-83EB-37FC8F5C27E9}" destId="{086281FF-7E45-4050-9B01-0B291B213988}" srcOrd="0" destOrd="0" parTransId="{449B39A4-5214-4B56-8F58-DF0B6BAE4BFD}" sibTransId="{44DB24AB-12A4-4355-92FD-AF177C51358B}"/>
    <dgm:cxn modelId="{6F0B45BF-6112-452A-B86A-15B4F379653A}" srcId="{ECB0D00A-E60A-4E5B-83EB-37FC8F5C27E9}" destId="{E8B614DD-4C0A-40BE-8793-D68EB96498D4}" srcOrd="3" destOrd="0" parTransId="{5115171F-5356-4493-9EE2-58CED29338A7}" sibTransId="{BD5B8A11-F9DC-4EC6-BFE3-76502ED0FB1F}"/>
    <dgm:cxn modelId="{5AA1473F-2260-4861-9731-CBB03E44AE3E}" type="presOf" srcId="{44C65D8A-AD0C-403C-B4A9-4D25F250B9B0}" destId="{CE06E91D-56C4-4A1E-9963-9325BF2A8756}" srcOrd="0" destOrd="0" presId="urn:microsoft.com/office/officeart/2005/8/layout/radial6"/>
    <dgm:cxn modelId="{426EEECD-AB29-4DDA-A04A-93AECE74FDC8}" srcId="{ECB0D00A-E60A-4E5B-83EB-37FC8F5C27E9}" destId="{A94EF337-D411-4395-BA79-DF23E6CB90AE}" srcOrd="7" destOrd="0" parTransId="{D2F1A0BF-ECAE-482E-A406-48E1F6FF699C}" sibTransId="{FFBCD1DA-754B-4B08-B8C1-E34EF06B4AAC}"/>
    <dgm:cxn modelId="{312E3A1E-0903-4F90-9CAD-CF2141C9CC2C}" type="presOf" srcId="{C139F870-9E40-420A-824D-362F13B53C9B}" destId="{904429DA-4981-45AE-9855-592151BDA572}" srcOrd="0" destOrd="0" presId="urn:microsoft.com/office/officeart/2005/8/layout/radial6"/>
    <dgm:cxn modelId="{7B1D2416-4077-44CE-A64D-BCA5754D110A}" type="presOf" srcId="{64A0C25D-3899-4B5F-B88F-D442CFF26639}" destId="{C49DD4A5-C6DB-41F6-8676-61CFC2E4380A}" srcOrd="0" destOrd="0" presId="urn:microsoft.com/office/officeart/2005/8/layout/radial6"/>
    <dgm:cxn modelId="{5FEED204-9DF4-445D-BE08-ADBED76DD8E0}" type="presOf" srcId="{EC915F6E-3ACF-4E49-A7CE-39CCAB6C19DF}" destId="{72C30CDB-EFA1-4D11-803F-C729B84F6067}" srcOrd="0" destOrd="0" presId="urn:microsoft.com/office/officeart/2005/8/layout/radial6"/>
    <dgm:cxn modelId="{CE6A8760-B5F7-4655-8E55-F409907798D9}" srcId="{ECB0D00A-E60A-4E5B-83EB-37FC8F5C27E9}" destId="{68948AB9-862E-4ADA-AB99-85A4820AAAC7}" srcOrd="2" destOrd="0" parTransId="{BB96EA49-FAA2-4809-B37E-4C3AFD115CB0}" sibTransId="{64A0C25D-3899-4B5F-B88F-D442CFF26639}"/>
    <dgm:cxn modelId="{6577074A-A9B4-448A-B298-DB01778502B7}" type="presOf" srcId="{E8B614DD-4C0A-40BE-8793-D68EB96498D4}" destId="{E9C52821-B1C0-4ECB-8C81-D03863F522EA}" srcOrd="0" destOrd="0" presId="urn:microsoft.com/office/officeart/2005/8/layout/radial6"/>
    <dgm:cxn modelId="{4AF2813F-A1EF-405B-A2EA-574A487AA76E}" type="presOf" srcId="{FA760E4B-2CD2-459A-A21C-5856AC681504}" destId="{2EA4953A-9D4F-413D-B7E3-693F8FAE23C2}" srcOrd="0" destOrd="0" presId="urn:microsoft.com/office/officeart/2005/8/layout/radial6"/>
    <dgm:cxn modelId="{B7545BD0-F6A2-43AA-BCC7-A7F3FAFBB297}" srcId="{FA760E4B-2CD2-459A-A21C-5856AC681504}" destId="{ECB0D00A-E60A-4E5B-83EB-37FC8F5C27E9}" srcOrd="0" destOrd="0" parTransId="{48769B68-9B8D-456B-9630-7C61BB475E99}" sibTransId="{D6CDD94B-968D-468A-B52A-7CAFB113FDE5}"/>
    <dgm:cxn modelId="{7E77EB4A-F47D-4762-8EF2-338E58DECD60}" type="presOf" srcId="{68948AB9-862E-4ADA-AB99-85A4820AAAC7}" destId="{EA1BF2CB-D5E9-4854-A270-63731490FA88}" srcOrd="0" destOrd="0" presId="urn:microsoft.com/office/officeart/2005/8/layout/radial6"/>
    <dgm:cxn modelId="{5E3A6FE4-B22A-4A76-B3A7-1D4A8A1AB911}" type="presOf" srcId="{E1B88CA5-AEFE-47FF-A6D3-2969EA96ABE9}" destId="{4A4D9906-EE53-464E-8FBE-626356230DC7}" srcOrd="0" destOrd="0" presId="urn:microsoft.com/office/officeart/2005/8/layout/radial6"/>
    <dgm:cxn modelId="{4B1B6B9F-7D89-4E9A-A1AA-316D844A5DA6}" type="presOf" srcId="{FFBCD1DA-754B-4B08-B8C1-E34EF06B4AAC}" destId="{4CF5D666-B5FC-49DA-A8C6-B2C3B4C5FDE7}" srcOrd="0" destOrd="0" presId="urn:microsoft.com/office/officeart/2005/8/layout/radial6"/>
    <dgm:cxn modelId="{589B5441-D300-4FD2-8B08-BD98934C3D5A}" type="presOf" srcId="{E31871D9-DE83-4784-8388-03AE435F266A}" destId="{EAC44DBF-92C6-4D62-B928-25759D716C9E}" srcOrd="0" destOrd="0" presId="urn:microsoft.com/office/officeart/2005/8/layout/radial6"/>
    <dgm:cxn modelId="{3427CE5C-EC35-439E-8CF1-FA9A6097EC8E}" type="presOf" srcId="{ECB0D00A-E60A-4E5B-83EB-37FC8F5C27E9}" destId="{8DD92784-E14D-4669-A224-D39E17C9869E}" srcOrd="0" destOrd="0" presId="urn:microsoft.com/office/officeart/2005/8/layout/radial6"/>
    <dgm:cxn modelId="{3458106E-4850-46D5-89CF-F88C1920552E}" srcId="{ECB0D00A-E60A-4E5B-83EB-37FC8F5C27E9}" destId="{953E97A3-9C50-4BA4-8AD0-581B76E95AFA}" srcOrd="4" destOrd="0" parTransId="{29E52761-A419-4D03-807E-51152E66FABE}" sibTransId="{E1B88CA5-AEFE-47FF-A6D3-2969EA96ABE9}"/>
    <dgm:cxn modelId="{8DBCE535-B938-4906-A2B4-3C0932D2848B}" type="presOf" srcId="{086281FF-7E45-4050-9B01-0B291B213988}" destId="{EC28597B-0A36-4251-AF23-12B29D62689F}" srcOrd="0" destOrd="0" presId="urn:microsoft.com/office/officeart/2005/8/layout/radial6"/>
    <dgm:cxn modelId="{BAC3D0AB-BB9B-4EA0-B778-968AD6C39C98}" type="presOf" srcId="{C5E1B12A-1B48-45F0-AD3F-72E37E7C221B}" destId="{21DBA827-22FF-466B-9665-2DA932A78CF4}" srcOrd="0" destOrd="0" presId="urn:microsoft.com/office/officeart/2005/8/layout/radial6"/>
    <dgm:cxn modelId="{B96A2DFB-F408-4544-88D1-1FF572EF808B}" type="presOf" srcId="{953E97A3-9C50-4BA4-8AD0-581B76E95AFA}" destId="{68B29BE8-3394-4A07-ADFC-10CFC6A05CF2}" srcOrd="0" destOrd="0" presId="urn:microsoft.com/office/officeart/2005/8/layout/radial6"/>
    <dgm:cxn modelId="{4C2E494B-E269-4FFF-81E6-F7254650AA7C}" type="presOf" srcId="{6C240682-382F-427D-A734-E39FAC3B3EA5}" destId="{3578CFFA-15C5-4770-AFF9-AC2CC3FAEB4A}" srcOrd="0" destOrd="0" presId="urn:microsoft.com/office/officeart/2005/8/layout/radial6"/>
    <dgm:cxn modelId="{F4DFDE17-5576-49D6-864C-07AB6CE0A22A}" type="presParOf" srcId="{2EA4953A-9D4F-413D-B7E3-693F8FAE23C2}" destId="{8DD92784-E14D-4669-A224-D39E17C9869E}" srcOrd="0" destOrd="0" presId="urn:microsoft.com/office/officeart/2005/8/layout/radial6"/>
    <dgm:cxn modelId="{BBA054FB-5EFF-4063-9E76-BFF2665797E1}" type="presParOf" srcId="{2EA4953A-9D4F-413D-B7E3-693F8FAE23C2}" destId="{EC28597B-0A36-4251-AF23-12B29D62689F}" srcOrd="1" destOrd="0" presId="urn:microsoft.com/office/officeart/2005/8/layout/radial6"/>
    <dgm:cxn modelId="{8F158826-9B6F-498C-B21F-FF1970F1B67E}" type="presParOf" srcId="{2EA4953A-9D4F-413D-B7E3-693F8FAE23C2}" destId="{A7AEE8CD-897F-4091-BBC6-A177CA24F889}" srcOrd="2" destOrd="0" presId="urn:microsoft.com/office/officeart/2005/8/layout/radial6"/>
    <dgm:cxn modelId="{F117FDF5-09C7-4323-A4CE-5B86258B78EC}" type="presParOf" srcId="{2EA4953A-9D4F-413D-B7E3-693F8FAE23C2}" destId="{EBA1C2D9-9DB0-450F-AD8F-2568BADE5AE5}" srcOrd="3" destOrd="0" presId="urn:microsoft.com/office/officeart/2005/8/layout/radial6"/>
    <dgm:cxn modelId="{66CBCB71-92C2-4937-8AB1-EE03DA9331CB}" type="presParOf" srcId="{2EA4953A-9D4F-413D-B7E3-693F8FAE23C2}" destId="{904429DA-4981-45AE-9855-592151BDA572}" srcOrd="4" destOrd="0" presId="urn:microsoft.com/office/officeart/2005/8/layout/radial6"/>
    <dgm:cxn modelId="{7F5264D6-7F41-4B5D-92AE-B14DCBB4FAF1}" type="presParOf" srcId="{2EA4953A-9D4F-413D-B7E3-693F8FAE23C2}" destId="{3FC0C923-67AC-4F76-A5C0-41935A013EF3}" srcOrd="5" destOrd="0" presId="urn:microsoft.com/office/officeart/2005/8/layout/radial6"/>
    <dgm:cxn modelId="{25E09F6B-3A8F-4F87-84C8-A1BBA65F0400}" type="presParOf" srcId="{2EA4953A-9D4F-413D-B7E3-693F8FAE23C2}" destId="{21DBA827-22FF-466B-9665-2DA932A78CF4}" srcOrd="6" destOrd="0" presId="urn:microsoft.com/office/officeart/2005/8/layout/radial6"/>
    <dgm:cxn modelId="{4736B342-B986-4313-A483-B519A7EEBFA3}" type="presParOf" srcId="{2EA4953A-9D4F-413D-B7E3-693F8FAE23C2}" destId="{EA1BF2CB-D5E9-4854-A270-63731490FA88}" srcOrd="7" destOrd="0" presId="urn:microsoft.com/office/officeart/2005/8/layout/radial6"/>
    <dgm:cxn modelId="{350D5D62-BF4F-4B93-A71D-BCD36FA121C2}" type="presParOf" srcId="{2EA4953A-9D4F-413D-B7E3-693F8FAE23C2}" destId="{C91D5338-6513-45EC-B01E-9205EA95B266}" srcOrd="8" destOrd="0" presId="urn:microsoft.com/office/officeart/2005/8/layout/radial6"/>
    <dgm:cxn modelId="{B496D601-83B8-4592-A57B-155BD1B6F639}" type="presParOf" srcId="{2EA4953A-9D4F-413D-B7E3-693F8FAE23C2}" destId="{C49DD4A5-C6DB-41F6-8676-61CFC2E4380A}" srcOrd="9" destOrd="0" presId="urn:microsoft.com/office/officeart/2005/8/layout/radial6"/>
    <dgm:cxn modelId="{B4CE676A-3D72-40B7-A4A3-37ACEEDD4AEE}" type="presParOf" srcId="{2EA4953A-9D4F-413D-B7E3-693F8FAE23C2}" destId="{E9C52821-B1C0-4ECB-8C81-D03863F522EA}" srcOrd="10" destOrd="0" presId="urn:microsoft.com/office/officeart/2005/8/layout/radial6"/>
    <dgm:cxn modelId="{85CDA13D-C434-4553-B3CE-6E8FE9DA0D73}" type="presParOf" srcId="{2EA4953A-9D4F-413D-B7E3-693F8FAE23C2}" destId="{2BB74F71-76EA-41AE-8ABF-3BF3D1425698}" srcOrd="11" destOrd="0" presId="urn:microsoft.com/office/officeart/2005/8/layout/radial6"/>
    <dgm:cxn modelId="{F1C510FC-E690-4A28-93F2-D3ADB62FD8E7}" type="presParOf" srcId="{2EA4953A-9D4F-413D-B7E3-693F8FAE23C2}" destId="{1BBF5D2C-BE44-471A-B015-61E9514F8C8D}" srcOrd="12" destOrd="0" presId="urn:microsoft.com/office/officeart/2005/8/layout/radial6"/>
    <dgm:cxn modelId="{66ACE12A-1CB8-4BCE-8257-55C1132EA28E}" type="presParOf" srcId="{2EA4953A-9D4F-413D-B7E3-693F8FAE23C2}" destId="{68B29BE8-3394-4A07-ADFC-10CFC6A05CF2}" srcOrd="13" destOrd="0" presId="urn:microsoft.com/office/officeart/2005/8/layout/radial6"/>
    <dgm:cxn modelId="{B8C06858-A745-4FEA-A5F7-9F2427B4D204}" type="presParOf" srcId="{2EA4953A-9D4F-413D-B7E3-693F8FAE23C2}" destId="{872AAAE2-1283-45E4-B5F6-42F278DE4A69}" srcOrd="14" destOrd="0" presId="urn:microsoft.com/office/officeart/2005/8/layout/radial6"/>
    <dgm:cxn modelId="{C7AB8261-67B6-4CF9-B824-B768CA5B0958}" type="presParOf" srcId="{2EA4953A-9D4F-413D-B7E3-693F8FAE23C2}" destId="{4A4D9906-EE53-464E-8FBE-626356230DC7}" srcOrd="15" destOrd="0" presId="urn:microsoft.com/office/officeart/2005/8/layout/radial6"/>
    <dgm:cxn modelId="{030F94EC-6FA7-4AD2-8013-0C55509CDF73}" type="presParOf" srcId="{2EA4953A-9D4F-413D-B7E3-693F8FAE23C2}" destId="{72C30CDB-EFA1-4D11-803F-C729B84F6067}" srcOrd="16" destOrd="0" presId="urn:microsoft.com/office/officeart/2005/8/layout/radial6"/>
    <dgm:cxn modelId="{95EB910F-2743-48C7-B1D4-1841583AAD9C}" type="presParOf" srcId="{2EA4953A-9D4F-413D-B7E3-693F8FAE23C2}" destId="{DD5A02AF-99BD-4CFD-8C38-C202A7920571}" srcOrd="17" destOrd="0" presId="urn:microsoft.com/office/officeart/2005/8/layout/radial6"/>
    <dgm:cxn modelId="{20D7463F-8413-45DA-A409-6EF8773DF376}" type="presParOf" srcId="{2EA4953A-9D4F-413D-B7E3-693F8FAE23C2}" destId="{3578CFFA-15C5-4770-AFF9-AC2CC3FAEB4A}" srcOrd="18" destOrd="0" presId="urn:microsoft.com/office/officeart/2005/8/layout/radial6"/>
    <dgm:cxn modelId="{9F54BD44-504A-4921-9050-4E2E74232987}" type="presParOf" srcId="{2EA4953A-9D4F-413D-B7E3-693F8FAE23C2}" destId="{CE06E91D-56C4-4A1E-9963-9325BF2A8756}" srcOrd="19" destOrd="0" presId="urn:microsoft.com/office/officeart/2005/8/layout/radial6"/>
    <dgm:cxn modelId="{038EFF4E-88A6-4F68-B1E3-D1495FE7B538}" type="presParOf" srcId="{2EA4953A-9D4F-413D-B7E3-693F8FAE23C2}" destId="{D428FC60-6FA9-4985-9D59-0E0F750BB8F4}" srcOrd="20" destOrd="0" presId="urn:microsoft.com/office/officeart/2005/8/layout/radial6"/>
    <dgm:cxn modelId="{B0E3540F-F600-4CA5-849E-4C18DB74234F}" type="presParOf" srcId="{2EA4953A-9D4F-413D-B7E3-693F8FAE23C2}" destId="{EAC44DBF-92C6-4D62-B928-25759D716C9E}" srcOrd="21" destOrd="0" presId="urn:microsoft.com/office/officeart/2005/8/layout/radial6"/>
    <dgm:cxn modelId="{B14E701F-BE92-4418-AFA0-2FFB1E027D38}" type="presParOf" srcId="{2EA4953A-9D4F-413D-B7E3-693F8FAE23C2}" destId="{249A6642-BE14-452A-9CE9-831AC59BCBD9}" srcOrd="22" destOrd="0" presId="urn:microsoft.com/office/officeart/2005/8/layout/radial6"/>
    <dgm:cxn modelId="{21025C5E-F8AF-4E1D-965B-8CD3FD5BAAAD}" type="presParOf" srcId="{2EA4953A-9D4F-413D-B7E3-693F8FAE23C2}" destId="{8B11D795-A7C5-4392-BA62-CE28532E80DE}" srcOrd="23" destOrd="0" presId="urn:microsoft.com/office/officeart/2005/8/layout/radial6"/>
    <dgm:cxn modelId="{7DEB168B-120A-49AD-A109-FDFAF38B099A}" type="presParOf" srcId="{2EA4953A-9D4F-413D-B7E3-693F8FAE23C2}" destId="{4CF5D666-B5FC-49DA-A8C6-B2C3B4C5FDE7}" srcOrd="24" destOrd="0" presId="urn:microsoft.com/office/officeart/2005/8/layout/radial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F5D666-B5FC-49DA-A8C6-B2C3B4C5FDE7}">
      <dsp:nvSpPr>
        <dsp:cNvPr id="0" name=""/>
        <dsp:cNvSpPr/>
      </dsp:nvSpPr>
      <dsp:spPr>
        <a:xfrm>
          <a:off x="329810" y="642659"/>
          <a:ext cx="3000930" cy="3000930"/>
        </a:xfrm>
        <a:prstGeom prst="blockArc">
          <a:avLst>
            <a:gd name="adj1" fmla="val 13500000"/>
            <a:gd name="adj2" fmla="val 16200000"/>
            <a:gd name="adj3" fmla="val 3410"/>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C44DBF-92C6-4D62-B928-25759D716C9E}">
      <dsp:nvSpPr>
        <dsp:cNvPr id="0" name=""/>
        <dsp:cNvSpPr/>
      </dsp:nvSpPr>
      <dsp:spPr>
        <a:xfrm>
          <a:off x="329810" y="642659"/>
          <a:ext cx="3000930" cy="3000930"/>
        </a:xfrm>
        <a:prstGeom prst="blockArc">
          <a:avLst>
            <a:gd name="adj1" fmla="val 10800000"/>
            <a:gd name="adj2" fmla="val 13500000"/>
            <a:gd name="adj3" fmla="val 3410"/>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578CFFA-15C5-4770-AFF9-AC2CC3FAEB4A}">
      <dsp:nvSpPr>
        <dsp:cNvPr id="0" name=""/>
        <dsp:cNvSpPr/>
      </dsp:nvSpPr>
      <dsp:spPr>
        <a:xfrm>
          <a:off x="329810" y="642659"/>
          <a:ext cx="3000930" cy="3000930"/>
        </a:xfrm>
        <a:prstGeom prst="blockArc">
          <a:avLst>
            <a:gd name="adj1" fmla="val 8100000"/>
            <a:gd name="adj2" fmla="val 10800000"/>
            <a:gd name="adj3" fmla="val 3410"/>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A4D9906-EE53-464E-8FBE-626356230DC7}">
      <dsp:nvSpPr>
        <dsp:cNvPr id="0" name=""/>
        <dsp:cNvSpPr/>
      </dsp:nvSpPr>
      <dsp:spPr>
        <a:xfrm>
          <a:off x="329810" y="642659"/>
          <a:ext cx="3000930" cy="3000930"/>
        </a:xfrm>
        <a:prstGeom prst="blockArc">
          <a:avLst>
            <a:gd name="adj1" fmla="val 5400000"/>
            <a:gd name="adj2" fmla="val 8100000"/>
            <a:gd name="adj3" fmla="val 3410"/>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BBF5D2C-BE44-471A-B015-61E9514F8C8D}">
      <dsp:nvSpPr>
        <dsp:cNvPr id="0" name=""/>
        <dsp:cNvSpPr/>
      </dsp:nvSpPr>
      <dsp:spPr>
        <a:xfrm>
          <a:off x="329810" y="642659"/>
          <a:ext cx="3000930" cy="3000930"/>
        </a:xfrm>
        <a:prstGeom prst="blockArc">
          <a:avLst>
            <a:gd name="adj1" fmla="val 2700000"/>
            <a:gd name="adj2" fmla="val 5400000"/>
            <a:gd name="adj3" fmla="val 3410"/>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49DD4A5-C6DB-41F6-8676-61CFC2E4380A}">
      <dsp:nvSpPr>
        <dsp:cNvPr id="0" name=""/>
        <dsp:cNvSpPr/>
      </dsp:nvSpPr>
      <dsp:spPr>
        <a:xfrm>
          <a:off x="329810" y="642659"/>
          <a:ext cx="3000930" cy="3000930"/>
        </a:xfrm>
        <a:prstGeom prst="blockArc">
          <a:avLst>
            <a:gd name="adj1" fmla="val 0"/>
            <a:gd name="adj2" fmla="val 2700000"/>
            <a:gd name="adj3" fmla="val 3410"/>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1DBA827-22FF-466B-9665-2DA932A78CF4}">
      <dsp:nvSpPr>
        <dsp:cNvPr id="0" name=""/>
        <dsp:cNvSpPr/>
      </dsp:nvSpPr>
      <dsp:spPr>
        <a:xfrm>
          <a:off x="329810" y="642659"/>
          <a:ext cx="3000930" cy="3000930"/>
        </a:xfrm>
        <a:prstGeom prst="blockArc">
          <a:avLst>
            <a:gd name="adj1" fmla="val 18900000"/>
            <a:gd name="adj2" fmla="val 0"/>
            <a:gd name="adj3" fmla="val 3410"/>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BA1C2D9-9DB0-450F-AD8F-2568BADE5AE5}">
      <dsp:nvSpPr>
        <dsp:cNvPr id="0" name=""/>
        <dsp:cNvSpPr/>
      </dsp:nvSpPr>
      <dsp:spPr>
        <a:xfrm>
          <a:off x="329810" y="642659"/>
          <a:ext cx="3000930" cy="3000930"/>
        </a:xfrm>
        <a:prstGeom prst="blockArc">
          <a:avLst>
            <a:gd name="adj1" fmla="val 16200000"/>
            <a:gd name="adj2" fmla="val 18900000"/>
            <a:gd name="adj3" fmla="val 3410"/>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DD92784-E14D-4669-A224-D39E17C9869E}">
      <dsp:nvSpPr>
        <dsp:cNvPr id="0" name=""/>
        <dsp:cNvSpPr/>
      </dsp:nvSpPr>
      <dsp:spPr>
        <a:xfrm>
          <a:off x="904364" y="1217213"/>
          <a:ext cx="1851822" cy="1851822"/>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zh-CN" altLang="en-US" sz="1400" b="1" kern="1200" dirty="0" smtClean="0">
              <a:latin typeface="微软雅黑" pitchFamily="34" charset="-122"/>
              <a:ea typeface="微软雅黑" pitchFamily="34" charset="-122"/>
            </a:rPr>
            <a:t>城市</a:t>
          </a:r>
          <a:endParaRPr lang="en-US" altLang="zh-CN" sz="1400" b="1" kern="1200" dirty="0" smtClean="0">
            <a:latin typeface="微软雅黑" pitchFamily="34" charset="-122"/>
            <a:ea typeface="微软雅黑" pitchFamily="34" charset="-122"/>
          </a:endParaRPr>
        </a:p>
        <a:p>
          <a:pPr lvl="0" algn="ctr" defTabSz="622300">
            <a:lnSpc>
              <a:spcPct val="90000"/>
            </a:lnSpc>
            <a:spcBef>
              <a:spcPct val="0"/>
            </a:spcBef>
            <a:spcAft>
              <a:spcPct val="35000"/>
            </a:spcAft>
          </a:pPr>
          <a:r>
            <a:rPr lang="zh-CN" altLang="en-US" sz="1400" b="1" kern="1200" dirty="0" smtClean="0">
              <a:latin typeface="微软雅黑" pitchFamily="34" charset="-122"/>
              <a:ea typeface="微软雅黑" pitchFamily="34" charset="-122"/>
            </a:rPr>
            <a:t>决策平台</a:t>
          </a:r>
          <a:endParaRPr lang="de-DE" altLang="zh-CN" sz="1400" b="1" kern="1200" dirty="0" smtClean="0">
            <a:latin typeface="微软雅黑" pitchFamily="34" charset="-122"/>
            <a:ea typeface="微软雅黑" pitchFamily="34" charset="-122"/>
          </a:endParaRPr>
        </a:p>
        <a:p>
          <a:pPr lvl="0" algn="ctr" defTabSz="622300">
            <a:lnSpc>
              <a:spcPct val="90000"/>
            </a:lnSpc>
            <a:spcBef>
              <a:spcPct val="0"/>
            </a:spcBef>
            <a:spcAft>
              <a:spcPct val="35000"/>
            </a:spcAft>
          </a:pPr>
          <a:r>
            <a:rPr lang="de-DE" altLang="zh-CN" sz="1200" b="1" kern="1200" dirty="0" smtClean="0">
              <a:latin typeface="微软雅黑" pitchFamily="34" charset="-122"/>
              <a:ea typeface="微软雅黑" pitchFamily="34" charset="-122"/>
            </a:rPr>
            <a:t>Entscheidungs-plattform</a:t>
          </a:r>
          <a:r>
            <a:rPr lang="de-DE" altLang="zh-CN" sz="1400" b="1" kern="1200" dirty="0" smtClean="0">
              <a:latin typeface="微软雅黑" pitchFamily="34" charset="-122"/>
              <a:ea typeface="微软雅黑" pitchFamily="34" charset="-122"/>
            </a:rPr>
            <a:t> der Stadt</a:t>
          </a:r>
          <a:endParaRPr lang="zh-CN" altLang="en-US" sz="1400" b="1" kern="1200" dirty="0">
            <a:latin typeface="微软雅黑" pitchFamily="34" charset="-122"/>
            <a:ea typeface="微软雅黑" pitchFamily="34" charset="-122"/>
          </a:endParaRPr>
        </a:p>
      </dsp:txBody>
      <dsp:txXfrm>
        <a:off x="1175557" y="1488406"/>
        <a:ext cx="1309436" cy="1309436"/>
      </dsp:txXfrm>
    </dsp:sp>
    <dsp:sp modelId="{EC28597B-0A36-4251-AF23-12B29D62689F}">
      <dsp:nvSpPr>
        <dsp:cNvPr id="0" name=""/>
        <dsp:cNvSpPr/>
      </dsp:nvSpPr>
      <dsp:spPr>
        <a:xfrm>
          <a:off x="1474945" y="312912"/>
          <a:ext cx="710661" cy="710661"/>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zh-CN" altLang="en-US" sz="700" b="1" kern="1200" dirty="0" smtClean="0">
              <a:latin typeface="微软雅黑" pitchFamily="34" charset="-122"/>
              <a:ea typeface="微软雅黑" pitchFamily="34" charset="-122"/>
            </a:rPr>
            <a:t>发展业绩</a:t>
          </a:r>
          <a:endParaRPr lang="de-DE" altLang="zh-CN" sz="700" b="1" kern="1200" dirty="0" smtClean="0">
            <a:latin typeface="微软雅黑" pitchFamily="34" charset="-122"/>
            <a:ea typeface="微软雅黑" pitchFamily="34" charset="-122"/>
          </a:endParaRPr>
        </a:p>
        <a:p>
          <a:pPr lvl="0" algn="ctr" defTabSz="311150">
            <a:lnSpc>
              <a:spcPct val="90000"/>
            </a:lnSpc>
            <a:spcBef>
              <a:spcPct val="0"/>
            </a:spcBef>
            <a:spcAft>
              <a:spcPct val="35000"/>
            </a:spcAft>
          </a:pPr>
          <a:r>
            <a:rPr lang="de-DE" altLang="zh-CN" sz="700" b="1" kern="1200" dirty="0" smtClean="0">
              <a:latin typeface="微软雅黑" pitchFamily="34" charset="-122"/>
              <a:ea typeface="微软雅黑" pitchFamily="34" charset="-122"/>
            </a:rPr>
            <a:t>Entwick-lungs-leistungen</a:t>
          </a:r>
          <a:endParaRPr lang="zh-CN" altLang="en-US" sz="700" b="1" kern="1200" dirty="0">
            <a:latin typeface="微软雅黑" pitchFamily="34" charset="-122"/>
            <a:ea typeface="微软雅黑" pitchFamily="34" charset="-122"/>
          </a:endParaRPr>
        </a:p>
      </dsp:txBody>
      <dsp:txXfrm>
        <a:off x="1579019" y="416986"/>
        <a:ext cx="502513" cy="502513"/>
      </dsp:txXfrm>
    </dsp:sp>
    <dsp:sp modelId="{904429DA-4981-45AE-9855-592151BDA572}">
      <dsp:nvSpPr>
        <dsp:cNvPr id="0" name=""/>
        <dsp:cNvSpPr/>
      </dsp:nvSpPr>
      <dsp:spPr>
        <a:xfrm>
          <a:off x="2517843" y="744895"/>
          <a:ext cx="710661" cy="710661"/>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266700">
            <a:lnSpc>
              <a:spcPct val="90000"/>
            </a:lnSpc>
            <a:spcBef>
              <a:spcPct val="0"/>
            </a:spcBef>
            <a:spcAft>
              <a:spcPct val="35000"/>
            </a:spcAft>
          </a:pPr>
          <a:r>
            <a:rPr lang="zh-CN" altLang="en-US" sz="600" b="1" kern="1200" dirty="0" smtClean="0">
              <a:latin typeface="微软雅黑" pitchFamily="34" charset="-122"/>
              <a:ea typeface="微软雅黑" pitchFamily="34" charset="-122"/>
            </a:rPr>
            <a:t>意见汇聚</a:t>
          </a:r>
          <a:endParaRPr lang="de-DE" altLang="zh-CN" sz="600" b="1" kern="1200" dirty="0" smtClean="0">
            <a:latin typeface="微软雅黑" pitchFamily="34" charset="-122"/>
            <a:ea typeface="微软雅黑" pitchFamily="34" charset="-122"/>
          </a:endParaRPr>
        </a:p>
        <a:p>
          <a:pPr lvl="0" algn="ctr" defTabSz="266700">
            <a:lnSpc>
              <a:spcPct val="90000"/>
            </a:lnSpc>
            <a:spcBef>
              <a:spcPct val="0"/>
            </a:spcBef>
            <a:spcAft>
              <a:spcPct val="35000"/>
            </a:spcAft>
          </a:pPr>
          <a:r>
            <a:rPr lang="de-DE" altLang="zh-CN" sz="600" b="1" kern="1200" dirty="0" smtClean="0">
              <a:latin typeface="微软雅黑" pitchFamily="34" charset="-122"/>
              <a:ea typeface="微软雅黑" pitchFamily="34" charset="-122"/>
            </a:rPr>
            <a:t>Sammlung der Meinungen</a:t>
          </a:r>
          <a:endParaRPr lang="zh-CN" altLang="en-US" sz="600" b="1" kern="1200" dirty="0">
            <a:latin typeface="微软雅黑" pitchFamily="34" charset="-122"/>
            <a:ea typeface="微软雅黑" pitchFamily="34" charset="-122"/>
          </a:endParaRPr>
        </a:p>
      </dsp:txBody>
      <dsp:txXfrm>
        <a:off x="2621917" y="848969"/>
        <a:ext cx="502513" cy="502513"/>
      </dsp:txXfrm>
    </dsp:sp>
    <dsp:sp modelId="{EA1BF2CB-D5E9-4854-A270-63731490FA88}">
      <dsp:nvSpPr>
        <dsp:cNvPr id="0" name=""/>
        <dsp:cNvSpPr/>
      </dsp:nvSpPr>
      <dsp:spPr>
        <a:xfrm>
          <a:off x="2949826" y="1787794"/>
          <a:ext cx="710661" cy="710661"/>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zh-CN" altLang="en-US" sz="700" b="1" kern="1200" dirty="0" smtClean="0">
              <a:latin typeface="微软雅黑" pitchFamily="34" charset="-122"/>
              <a:ea typeface="微软雅黑" pitchFamily="34" charset="-122"/>
            </a:rPr>
            <a:t>城市安全</a:t>
          </a:r>
          <a:endParaRPr lang="de-DE" altLang="zh-CN" sz="700" b="1" kern="1200" dirty="0" smtClean="0">
            <a:latin typeface="微软雅黑" pitchFamily="34" charset="-122"/>
            <a:ea typeface="微软雅黑" pitchFamily="34" charset="-122"/>
          </a:endParaRPr>
        </a:p>
        <a:p>
          <a:pPr lvl="0" algn="ctr" defTabSz="311150">
            <a:lnSpc>
              <a:spcPct val="90000"/>
            </a:lnSpc>
            <a:spcBef>
              <a:spcPct val="0"/>
            </a:spcBef>
            <a:spcAft>
              <a:spcPct val="35000"/>
            </a:spcAft>
          </a:pPr>
          <a:r>
            <a:rPr lang="de-DE" altLang="zh-CN" sz="700" b="1" kern="1200" dirty="0" smtClean="0">
              <a:latin typeface="微软雅黑" pitchFamily="34" charset="-122"/>
              <a:ea typeface="微软雅黑" pitchFamily="34" charset="-122"/>
            </a:rPr>
            <a:t>Sicherheit der Stadt</a:t>
          </a:r>
          <a:endParaRPr lang="zh-CN" altLang="en-US" sz="700" b="1" kern="1200" dirty="0">
            <a:latin typeface="微软雅黑" pitchFamily="34" charset="-122"/>
            <a:ea typeface="微软雅黑" pitchFamily="34" charset="-122"/>
          </a:endParaRPr>
        </a:p>
      </dsp:txBody>
      <dsp:txXfrm>
        <a:off x="3053900" y="1891868"/>
        <a:ext cx="502513" cy="502513"/>
      </dsp:txXfrm>
    </dsp:sp>
    <dsp:sp modelId="{E9C52821-B1C0-4ECB-8C81-D03863F522EA}">
      <dsp:nvSpPr>
        <dsp:cNvPr id="0" name=""/>
        <dsp:cNvSpPr/>
      </dsp:nvSpPr>
      <dsp:spPr>
        <a:xfrm>
          <a:off x="2517843" y="2830692"/>
          <a:ext cx="710661" cy="710661"/>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zh-CN" altLang="en-US" sz="800" b="1" kern="1200" dirty="0" smtClean="0">
              <a:latin typeface="微软雅黑" pitchFamily="34" charset="-122"/>
              <a:ea typeface="微软雅黑" pitchFamily="34" charset="-122"/>
            </a:rPr>
            <a:t>重大项目</a:t>
          </a:r>
          <a:endParaRPr lang="de-DE" altLang="zh-CN" sz="800" b="1" kern="1200" dirty="0" smtClean="0">
            <a:latin typeface="微软雅黑" pitchFamily="34" charset="-122"/>
            <a:ea typeface="微软雅黑" pitchFamily="34" charset="-122"/>
          </a:endParaRPr>
        </a:p>
        <a:p>
          <a:pPr lvl="0" algn="ctr" defTabSz="355600">
            <a:lnSpc>
              <a:spcPct val="90000"/>
            </a:lnSpc>
            <a:spcBef>
              <a:spcPct val="0"/>
            </a:spcBef>
            <a:spcAft>
              <a:spcPct val="35000"/>
            </a:spcAft>
          </a:pPr>
          <a:r>
            <a:rPr lang="de-DE" altLang="zh-CN" sz="800" b="1" kern="1200" dirty="0" smtClean="0">
              <a:latin typeface="微软雅黑" pitchFamily="34" charset="-122"/>
              <a:ea typeface="微软雅黑" pitchFamily="34" charset="-122"/>
            </a:rPr>
            <a:t>Wichtige Projekte</a:t>
          </a:r>
          <a:endParaRPr lang="zh-CN" altLang="en-US" sz="800" b="1" kern="1200" dirty="0">
            <a:latin typeface="微软雅黑" pitchFamily="34" charset="-122"/>
            <a:ea typeface="微软雅黑" pitchFamily="34" charset="-122"/>
          </a:endParaRPr>
        </a:p>
      </dsp:txBody>
      <dsp:txXfrm>
        <a:off x="2621917" y="2934766"/>
        <a:ext cx="502513" cy="502513"/>
      </dsp:txXfrm>
    </dsp:sp>
    <dsp:sp modelId="{68B29BE8-3394-4A07-ADFC-10CFC6A05CF2}">
      <dsp:nvSpPr>
        <dsp:cNvPr id="0" name=""/>
        <dsp:cNvSpPr/>
      </dsp:nvSpPr>
      <dsp:spPr>
        <a:xfrm>
          <a:off x="1474945" y="3262675"/>
          <a:ext cx="710661" cy="710661"/>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266700">
            <a:lnSpc>
              <a:spcPct val="90000"/>
            </a:lnSpc>
            <a:spcBef>
              <a:spcPct val="0"/>
            </a:spcBef>
            <a:spcAft>
              <a:spcPct val="35000"/>
            </a:spcAft>
          </a:pPr>
          <a:r>
            <a:rPr lang="zh-CN" altLang="en-US" sz="600" b="1" kern="1200" dirty="0" smtClean="0">
              <a:latin typeface="微软雅黑" pitchFamily="34" charset="-122"/>
              <a:ea typeface="微软雅黑" pitchFamily="34" charset="-122"/>
            </a:rPr>
            <a:t>资源统筹</a:t>
          </a:r>
          <a:endParaRPr lang="de-DE" altLang="zh-CN" sz="600" b="1" kern="1200" dirty="0" smtClean="0">
            <a:latin typeface="微软雅黑" pitchFamily="34" charset="-122"/>
            <a:ea typeface="微软雅黑" pitchFamily="34" charset="-122"/>
          </a:endParaRPr>
        </a:p>
        <a:p>
          <a:pPr lvl="0" algn="ctr" defTabSz="266700">
            <a:lnSpc>
              <a:spcPct val="90000"/>
            </a:lnSpc>
            <a:spcBef>
              <a:spcPct val="0"/>
            </a:spcBef>
            <a:spcAft>
              <a:spcPct val="35000"/>
            </a:spcAft>
          </a:pPr>
          <a:r>
            <a:rPr lang="de-DE" altLang="zh-CN" sz="600" b="1" kern="1200" dirty="0" smtClean="0">
              <a:latin typeface="微软雅黑" pitchFamily="34" charset="-122"/>
              <a:ea typeface="微软雅黑" pitchFamily="34" charset="-122"/>
            </a:rPr>
            <a:t>Bündelung der Resourcen</a:t>
          </a:r>
          <a:endParaRPr lang="zh-CN" altLang="en-US" sz="600" b="1" kern="1200" dirty="0">
            <a:latin typeface="微软雅黑" pitchFamily="34" charset="-122"/>
            <a:ea typeface="微软雅黑" pitchFamily="34" charset="-122"/>
          </a:endParaRPr>
        </a:p>
      </dsp:txBody>
      <dsp:txXfrm>
        <a:off x="1579019" y="3366749"/>
        <a:ext cx="502513" cy="502513"/>
      </dsp:txXfrm>
    </dsp:sp>
    <dsp:sp modelId="{72C30CDB-EFA1-4D11-803F-C729B84F6067}">
      <dsp:nvSpPr>
        <dsp:cNvPr id="0" name=""/>
        <dsp:cNvSpPr/>
      </dsp:nvSpPr>
      <dsp:spPr>
        <a:xfrm>
          <a:off x="432046" y="2830692"/>
          <a:ext cx="710661" cy="710661"/>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266700">
            <a:lnSpc>
              <a:spcPct val="90000"/>
            </a:lnSpc>
            <a:spcBef>
              <a:spcPct val="0"/>
            </a:spcBef>
            <a:spcAft>
              <a:spcPct val="35000"/>
            </a:spcAft>
          </a:pPr>
          <a:r>
            <a:rPr lang="zh-CN" altLang="en-US" sz="600" b="1" kern="1200" dirty="0" smtClean="0">
              <a:latin typeface="微软雅黑" pitchFamily="34" charset="-122"/>
              <a:ea typeface="微软雅黑" pitchFamily="34" charset="-122"/>
            </a:rPr>
            <a:t>日常管理</a:t>
          </a:r>
          <a:endParaRPr lang="de-DE" altLang="zh-CN" sz="600" b="1" kern="1200" dirty="0" smtClean="0">
            <a:latin typeface="微软雅黑" pitchFamily="34" charset="-122"/>
            <a:ea typeface="微软雅黑" pitchFamily="34" charset="-122"/>
          </a:endParaRPr>
        </a:p>
        <a:p>
          <a:pPr lvl="0" algn="ctr" defTabSz="266700">
            <a:lnSpc>
              <a:spcPct val="90000"/>
            </a:lnSpc>
            <a:spcBef>
              <a:spcPct val="0"/>
            </a:spcBef>
            <a:spcAft>
              <a:spcPct val="35000"/>
            </a:spcAft>
          </a:pPr>
          <a:r>
            <a:rPr lang="de-DE" altLang="zh-CN" sz="600" b="1" kern="1200" dirty="0" smtClean="0">
              <a:latin typeface="微软雅黑" pitchFamily="34" charset="-122"/>
              <a:ea typeface="微软雅黑" pitchFamily="34" charset="-122"/>
            </a:rPr>
            <a:t>Tägliche Verwaltung</a:t>
          </a:r>
          <a:endParaRPr lang="zh-CN" altLang="en-US" sz="600" b="1" kern="1200" dirty="0">
            <a:latin typeface="微软雅黑" pitchFamily="34" charset="-122"/>
            <a:ea typeface="微软雅黑" pitchFamily="34" charset="-122"/>
          </a:endParaRPr>
        </a:p>
      </dsp:txBody>
      <dsp:txXfrm>
        <a:off x="536120" y="2934766"/>
        <a:ext cx="502513" cy="502513"/>
      </dsp:txXfrm>
    </dsp:sp>
    <dsp:sp modelId="{CE06E91D-56C4-4A1E-9963-9325BF2A8756}">
      <dsp:nvSpPr>
        <dsp:cNvPr id="0" name=""/>
        <dsp:cNvSpPr/>
      </dsp:nvSpPr>
      <dsp:spPr>
        <a:xfrm>
          <a:off x="63" y="1787794"/>
          <a:ext cx="710661" cy="710661"/>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266700">
            <a:lnSpc>
              <a:spcPct val="90000"/>
            </a:lnSpc>
            <a:spcBef>
              <a:spcPct val="0"/>
            </a:spcBef>
            <a:spcAft>
              <a:spcPct val="35000"/>
            </a:spcAft>
          </a:pPr>
          <a:r>
            <a:rPr lang="zh-CN" altLang="en-US" sz="600" b="1" kern="1200" dirty="0" smtClean="0">
              <a:latin typeface="微软雅黑" pitchFamily="34" charset="-122"/>
              <a:ea typeface="微软雅黑" pitchFamily="34" charset="-122"/>
            </a:rPr>
            <a:t>经验引介</a:t>
          </a:r>
          <a:endParaRPr lang="de-DE" altLang="zh-CN" sz="600" b="1" kern="1200" dirty="0" smtClean="0">
            <a:latin typeface="微软雅黑" pitchFamily="34" charset="-122"/>
            <a:ea typeface="微软雅黑" pitchFamily="34" charset="-122"/>
          </a:endParaRPr>
        </a:p>
        <a:p>
          <a:pPr lvl="0" algn="ctr" defTabSz="266700">
            <a:lnSpc>
              <a:spcPct val="90000"/>
            </a:lnSpc>
            <a:spcBef>
              <a:spcPct val="0"/>
            </a:spcBef>
            <a:spcAft>
              <a:spcPct val="35000"/>
            </a:spcAft>
          </a:pPr>
          <a:r>
            <a:rPr lang="de-DE" altLang="zh-CN" sz="600" b="1" kern="1200" dirty="0" smtClean="0">
              <a:latin typeface="微软雅黑" pitchFamily="34" charset="-122"/>
              <a:ea typeface="微软雅黑" pitchFamily="34" charset="-122"/>
            </a:rPr>
            <a:t>Einleitung der Erfahrungen</a:t>
          </a:r>
          <a:endParaRPr lang="zh-CN" altLang="en-US" sz="600" b="1" kern="1200" dirty="0">
            <a:latin typeface="微软雅黑" pitchFamily="34" charset="-122"/>
            <a:ea typeface="微软雅黑" pitchFamily="34" charset="-122"/>
          </a:endParaRPr>
        </a:p>
      </dsp:txBody>
      <dsp:txXfrm>
        <a:off x="104137" y="1891868"/>
        <a:ext cx="502513" cy="502513"/>
      </dsp:txXfrm>
    </dsp:sp>
    <dsp:sp modelId="{249A6642-BE14-452A-9CE9-831AC59BCBD9}">
      <dsp:nvSpPr>
        <dsp:cNvPr id="0" name=""/>
        <dsp:cNvSpPr/>
      </dsp:nvSpPr>
      <dsp:spPr>
        <a:xfrm>
          <a:off x="432046" y="744895"/>
          <a:ext cx="710661" cy="710661"/>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zh-CN" altLang="en-US" sz="700" b="1" kern="1200" dirty="0" smtClean="0">
              <a:latin typeface="微软雅黑" pitchFamily="34" charset="-122"/>
              <a:ea typeface="微软雅黑" pitchFamily="34" charset="-122"/>
            </a:rPr>
            <a:t>向上联络</a:t>
          </a:r>
          <a:endParaRPr lang="de-DE" altLang="zh-CN" sz="700" b="1" kern="1200" dirty="0" smtClean="0">
            <a:latin typeface="微软雅黑" pitchFamily="34" charset="-122"/>
            <a:ea typeface="微软雅黑" pitchFamily="34" charset="-122"/>
          </a:endParaRPr>
        </a:p>
        <a:p>
          <a:pPr lvl="0" algn="ctr" defTabSz="311150">
            <a:lnSpc>
              <a:spcPct val="90000"/>
            </a:lnSpc>
            <a:spcBef>
              <a:spcPct val="0"/>
            </a:spcBef>
            <a:spcAft>
              <a:spcPct val="35000"/>
            </a:spcAft>
          </a:pPr>
          <a:r>
            <a:rPr lang="de-DE" altLang="zh-CN" sz="700" b="1" kern="1200" dirty="0" smtClean="0">
              <a:latin typeface="微软雅黑" pitchFamily="34" charset="-122"/>
              <a:ea typeface="微软雅黑" pitchFamily="34" charset="-122"/>
            </a:rPr>
            <a:t>Kontakt-ieren aufwärts</a:t>
          </a:r>
          <a:endParaRPr lang="zh-CN" altLang="en-US" sz="700" b="1" kern="1200" dirty="0">
            <a:latin typeface="微软雅黑" pitchFamily="34" charset="-122"/>
            <a:ea typeface="微软雅黑" pitchFamily="34" charset="-122"/>
          </a:endParaRPr>
        </a:p>
      </dsp:txBody>
      <dsp:txXfrm>
        <a:off x="536120" y="848969"/>
        <a:ext cx="502513" cy="502513"/>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0.39583</cdr:x>
      <cdr:y>0.32258</cdr:y>
    </cdr:from>
    <cdr:to>
      <cdr:x>0.60417</cdr:x>
      <cdr:y>0.67742</cdr:y>
    </cdr:to>
    <cdr:sp macro="" textlink="">
      <cdr:nvSpPr>
        <cdr:cNvPr id="3" name="椭圆 2"/>
        <cdr:cNvSpPr/>
      </cdr:nvSpPr>
      <cdr:spPr>
        <a:xfrm xmlns:a="http://schemas.openxmlformats.org/drawingml/2006/main">
          <a:off x="1368938" y="713120"/>
          <a:ext cx="720522" cy="784436"/>
        </a:xfrm>
        <a:prstGeom xmlns:a="http://schemas.openxmlformats.org/drawingml/2006/main" prst="ellipse">
          <a:avLst/>
        </a:prstGeom>
        <a:solidFill xmlns:a="http://schemas.openxmlformats.org/drawingml/2006/main">
          <a:schemeClr val="accent6">
            <a:lumMod val="20000"/>
            <a:lumOff val="80000"/>
          </a:schemeClr>
        </a:solidFill>
        <a:ln xmlns:a="http://schemas.openxmlformats.org/drawingml/2006/main">
          <a:noFill/>
        </a:ln>
        <a:scene3d xmlns:a="http://schemas.openxmlformats.org/drawingml/2006/main">
          <a:camera prst="orthographicFront"/>
          <a:lightRig rig="threePt" dir="t"/>
        </a:scene3d>
        <a:sp3d xmlns:a="http://schemas.openxmlformats.org/drawingml/2006/main">
          <a:bevelT/>
        </a:sp3d>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nchorCtr="1"/>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sz="1200" b="1" dirty="0">
            <a:solidFill>
              <a:schemeClr val="tx1"/>
            </a:solidFill>
            <a:effectLst>
              <a:outerShdw blurRad="38100" dist="38100" dir="2700000" algn="tl">
                <a:srgbClr val="000000">
                  <a:alpha val="43137"/>
                </a:srgbClr>
              </a:outerShdw>
            </a:effectLst>
            <a:latin typeface="+mj-ea"/>
            <a:ea typeface="+mj-ea"/>
          </a:endParaRPr>
        </a:p>
      </cdr:txBody>
    </cdr:sp>
  </cdr:relSizeAnchor>
  <cdr:relSizeAnchor xmlns:cdr="http://schemas.openxmlformats.org/drawingml/2006/chartDrawing">
    <cdr:from>
      <cdr:x>0.34023</cdr:x>
      <cdr:y>0.08987</cdr:y>
    </cdr:from>
    <cdr:to>
      <cdr:x>0.67074</cdr:x>
      <cdr:y>0.31607</cdr:y>
    </cdr:to>
    <cdr:sp macro="" textlink="">
      <cdr:nvSpPr>
        <cdr:cNvPr id="4" name="TextBox 3"/>
        <cdr:cNvSpPr txBox="1"/>
      </cdr:nvSpPr>
      <cdr:spPr>
        <a:xfrm xmlns:a="http://schemas.openxmlformats.org/drawingml/2006/main">
          <a:off x="1176667" y="198670"/>
          <a:ext cx="1143008" cy="500066"/>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pPr algn="ctr"/>
          <a:r>
            <a:rPr lang="zh-CN" altLang="en-US" sz="800" b="1" dirty="0" smtClean="0"/>
            <a:t>民生</a:t>
          </a:r>
          <a:endParaRPr lang="en-US" altLang="zh-CN" sz="800" b="1" dirty="0" smtClean="0"/>
        </a:p>
        <a:p xmlns:a="http://schemas.openxmlformats.org/drawingml/2006/main">
          <a:pPr algn="ctr"/>
          <a:r>
            <a:rPr lang="de-DE" altLang="zh-CN" sz="800" b="1" dirty="0" smtClean="0"/>
            <a:t>Lebensunterhalt der Bevölkerung</a:t>
          </a:r>
          <a:endParaRPr lang="zh-CN" altLang="en-US" sz="80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0.39583</cdr:x>
      <cdr:y>0.32258</cdr:y>
    </cdr:from>
    <cdr:to>
      <cdr:x>0.60417</cdr:x>
      <cdr:y>0.67742</cdr:y>
    </cdr:to>
    <cdr:sp macro="" textlink="">
      <cdr:nvSpPr>
        <cdr:cNvPr id="3" name="椭圆 2"/>
        <cdr:cNvSpPr/>
      </cdr:nvSpPr>
      <cdr:spPr>
        <a:xfrm xmlns:a="http://schemas.openxmlformats.org/drawingml/2006/main">
          <a:off x="1368938" y="713120"/>
          <a:ext cx="720522" cy="784436"/>
        </a:xfrm>
        <a:prstGeom xmlns:a="http://schemas.openxmlformats.org/drawingml/2006/main" prst="ellipse">
          <a:avLst/>
        </a:prstGeom>
        <a:solidFill xmlns:a="http://schemas.openxmlformats.org/drawingml/2006/main">
          <a:schemeClr val="accent6">
            <a:lumMod val="20000"/>
            <a:lumOff val="80000"/>
          </a:schemeClr>
        </a:solidFill>
        <a:ln xmlns:a="http://schemas.openxmlformats.org/drawingml/2006/main">
          <a:noFill/>
        </a:ln>
        <a:scene3d xmlns:a="http://schemas.openxmlformats.org/drawingml/2006/main">
          <a:camera prst="orthographicFront"/>
          <a:lightRig rig="threePt" dir="t"/>
        </a:scene3d>
        <a:sp3d xmlns:a="http://schemas.openxmlformats.org/drawingml/2006/main">
          <a:bevelT/>
        </a:sp3d>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nchorCtr="1"/>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sz="1200" b="1" dirty="0">
            <a:solidFill>
              <a:schemeClr val="tx1"/>
            </a:solidFill>
            <a:effectLst>
              <a:outerShdw blurRad="38100" dist="38100" dir="2700000" algn="tl">
                <a:srgbClr val="000000">
                  <a:alpha val="43137"/>
                </a:srgbClr>
              </a:outerShdw>
            </a:effectLst>
            <a:latin typeface="+mj-ea"/>
            <a:ea typeface="+mj-ea"/>
          </a:endParaRPr>
        </a:p>
      </cdr:txBody>
    </cdr:sp>
  </cdr:relSizeAnchor>
  <cdr:relSizeAnchor xmlns:cdr="http://schemas.openxmlformats.org/drawingml/2006/chartDrawing">
    <cdr:from>
      <cdr:x>0.34023</cdr:x>
      <cdr:y>0.08987</cdr:y>
    </cdr:from>
    <cdr:to>
      <cdr:x>0.67074</cdr:x>
      <cdr:y>0.31607</cdr:y>
    </cdr:to>
    <cdr:sp macro="" textlink="">
      <cdr:nvSpPr>
        <cdr:cNvPr id="4" name="TextBox 3"/>
        <cdr:cNvSpPr txBox="1"/>
      </cdr:nvSpPr>
      <cdr:spPr>
        <a:xfrm xmlns:a="http://schemas.openxmlformats.org/drawingml/2006/main">
          <a:off x="1176667" y="198670"/>
          <a:ext cx="1143008" cy="500066"/>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pPr algn="ctr"/>
          <a:r>
            <a:rPr lang="zh-CN" altLang="en-US" sz="800" b="1" dirty="0" smtClean="0"/>
            <a:t>民生</a:t>
          </a:r>
          <a:endParaRPr lang="en-US" altLang="zh-CN" sz="800" b="1" dirty="0" smtClean="0"/>
        </a:p>
        <a:p xmlns:a="http://schemas.openxmlformats.org/drawingml/2006/main">
          <a:pPr algn="ctr"/>
          <a:r>
            <a:rPr lang="de-DE" altLang="zh-CN" sz="800" b="1" dirty="0" smtClean="0"/>
            <a:t>Lebensunterhalt der Bevölkerung</a:t>
          </a:r>
          <a:endParaRPr lang="zh-CN" altLang="en-US" sz="8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62BB38-E752-4B36-B78D-041DB247B750}" type="datetimeFigureOut">
              <a:rPr lang="zh-CN" altLang="en-US" smtClean="0"/>
              <a:pPr/>
              <a:t>2013/9/12</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6D2140-F3BB-4079-953A-6E90CEE52046}" type="slidenum">
              <a:rPr lang="zh-CN" altLang="en-US" smtClean="0"/>
              <a:pPr/>
              <a:t>‹#›</a:t>
            </a:fld>
            <a:endParaRPr lang="zh-CN" altLang="en-US"/>
          </a:p>
        </p:txBody>
      </p:sp>
    </p:spTree>
    <p:extLst>
      <p:ext uri="{BB962C8B-B14F-4D97-AF65-F5344CB8AC3E}">
        <p14:creationId xmlns:p14="http://schemas.microsoft.com/office/powerpoint/2010/main" xmlns="" val="4241544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59394" name="幻灯片图像占位符 1"/>
          <p:cNvSpPr>
            <a:spLocks noGrp="1" noRot="1" noChangeAspect="1" noChangeArrowheads="1" noTextEdit="1"/>
          </p:cNvSpPr>
          <p:nvPr>
            <p:ph type="sldImg" idx="4294967295"/>
          </p:nvPr>
        </p:nvSpPr>
        <p:spPr>
          <a:xfrm>
            <a:off x="-784225" y="0"/>
            <a:ext cx="1641475" cy="923925"/>
          </a:xfrm>
        </p:spPr>
      </p:sp>
      <p:sp>
        <p:nvSpPr>
          <p:cNvPr id="59395" name="备注占位符 2"/>
          <p:cNvSpPr>
            <a:spLocks noGrp="1" noRot="1" noChangeAspect="1" noChangeArrowheads="1"/>
          </p:cNvSpPr>
          <p:nvPr>
            <p:ph type="body" idx="1"/>
          </p:nvPr>
        </p:nvSpPr>
        <p:spPr bwMode="auto">
          <a:xfrm>
            <a:off x="457200" y="1200150"/>
            <a:ext cx="8229600" cy="3394075"/>
          </a:xfrm>
          <a:prstGeom prst="rect">
            <a:avLst/>
          </a:prstGeom>
          <a:noFill/>
          <a:ln>
            <a:miter lim="800000"/>
            <a:headEnd/>
            <a:tailEnd/>
          </a:ln>
        </p:spPr>
        <p:txBody>
          <a:bodyPr/>
          <a:lstStyle/>
          <a:p>
            <a:r>
              <a:rPr lang="zh-CN" altLang="en-US" smtClean="0"/>
              <a:t>以此图为形式，补上到</a:t>
            </a:r>
            <a:r>
              <a:rPr lang="en-US" altLang="zh-CN" smtClean="0"/>
              <a:t>2050</a:t>
            </a:r>
            <a:r>
              <a:rPr lang="zh-CN" altLang="en-US" smtClean="0"/>
              <a:t>数据</a:t>
            </a:r>
            <a:r>
              <a:rPr lang="en-US" altLang="zh-CN" smtClean="0"/>
              <a:t>.</a:t>
            </a:r>
            <a:r>
              <a:rPr lang="zh-CN" altLang="en-US" smtClean="0"/>
              <a:t>王思成</a:t>
            </a:r>
          </a:p>
        </p:txBody>
      </p:sp>
    </p:spTree>
  </p:cSld>
  <p:clrMapOvr>
    <a:overrideClrMapping bg1="lt1" tx1="dk1" bg2="lt2" tx2="dk2" accent1="accent1" accent2="accent2" accent3="accent3" accent4="accent4" accent5="accent5" accent6="accent6" hlink="hlink" folHlink="folHlink"/>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a:ln/>
        </p:spPr>
      </p:sp>
      <p:sp>
        <p:nvSpPr>
          <p:cNvPr id="50179" name="备注占位符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mtClean="0"/>
          </a:p>
        </p:txBody>
      </p:sp>
      <p:sp>
        <p:nvSpPr>
          <p:cNvPr id="50180" name="灯片编号占位符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900" b="1">
                <a:solidFill>
                  <a:schemeClr val="tx1"/>
                </a:solidFill>
                <a:latin typeface="Arial" pitchFamily="34" charset="0"/>
                <a:ea typeface="宋体" pitchFamily="2" charset="-122"/>
              </a:defRPr>
            </a:lvl1pPr>
            <a:lvl2pPr marL="742950" indent="-285750" eaLnBrk="0" hangingPunct="0">
              <a:defRPr sz="3900" b="1">
                <a:solidFill>
                  <a:schemeClr val="tx1"/>
                </a:solidFill>
                <a:latin typeface="Arial" pitchFamily="34" charset="0"/>
                <a:ea typeface="宋体" pitchFamily="2" charset="-122"/>
              </a:defRPr>
            </a:lvl2pPr>
            <a:lvl3pPr marL="1143000" indent="-228600" eaLnBrk="0" hangingPunct="0">
              <a:defRPr sz="3900" b="1">
                <a:solidFill>
                  <a:schemeClr val="tx1"/>
                </a:solidFill>
                <a:latin typeface="Arial" pitchFamily="34" charset="0"/>
                <a:ea typeface="宋体" pitchFamily="2" charset="-122"/>
              </a:defRPr>
            </a:lvl3pPr>
            <a:lvl4pPr marL="1600200" indent="-228600" eaLnBrk="0" hangingPunct="0">
              <a:defRPr sz="3900" b="1">
                <a:solidFill>
                  <a:schemeClr val="tx1"/>
                </a:solidFill>
                <a:latin typeface="Arial" pitchFamily="34" charset="0"/>
                <a:ea typeface="宋体" pitchFamily="2" charset="-122"/>
              </a:defRPr>
            </a:lvl4pPr>
            <a:lvl5pPr marL="2057400" indent="-228600" eaLnBrk="0" hangingPunct="0">
              <a:defRPr sz="3900"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900"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900"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900"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900" b="1">
                <a:solidFill>
                  <a:schemeClr val="tx1"/>
                </a:solidFill>
                <a:latin typeface="Arial" pitchFamily="34" charset="0"/>
                <a:ea typeface="宋体" pitchFamily="2" charset="-122"/>
              </a:defRPr>
            </a:lvl9pPr>
          </a:lstStyle>
          <a:p>
            <a:fld id="{051C6F16-C955-4D7E-A52B-577A08860F01}" type="slidenum">
              <a:rPr lang="zh-CN" altLang="en-US" sz="1200" smtClean="0"/>
              <a:pPr/>
              <a:t>54</a:t>
            </a:fld>
            <a:endParaRPr lang="zh-CN" altLang="en-US" sz="120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p:cNvSpPr>
            <a:spLocks noGrp="1" noRot="1" noChangeAspect="1" noTextEdit="1"/>
          </p:cNvSpPr>
          <p:nvPr>
            <p:ph type="sldImg"/>
          </p:nvPr>
        </p:nvSpPr>
        <p:spPr>
          <a:ln/>
        </p:spPr>
      </p:sp>
      <p:sp>
        <p:nvSpPr>
          <p:cNvPr id="51203" name="备注占位符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mtClean="0"/>
          </a:p>
        </p:txBody>
      </p:sp>
      <p:sp>
        <p:nvSpPr>
          <p:cNvPr id="51204" name="灯片编号占位符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900" b="1">
                <a:solidFill>
                  <a:schemeClr val="tx1"/>
                </a:solidFill>
                <a:latin typeface="Arial" pitchFamily="34" charset="0"/>
                <a:ea typeface="宋体" pitchFamily="2" charset="-122"/>
              </a:defRPr>
            </a:lvl1pPr>
            <a:lvl2pPr marL="742950" indent="-285750" eaLnBrk="0" hangingPunct="0">
              <a:defRPr sz="3900" b="1">
                <a:solidFill>
                  <a:schemeClr val="tx1"/>
                </a:solidFill>
                <a:latin typeface="Arial" pitchFamily="34" charset="0"/>
                <a:ea typeface="宋体" pitchFamily="2" charset="-122"/>
              </a:defRPr>
            </a:lvl2pPr>
            <a:lvl3pPr marL="1143000" indent="-228600" eaLnBrk="0" hangingPunct="0">
              <a:defRPr sz="3900" b="1">
                <a:solidFill>
                  <a:schemeClr val="tx1"/>
                </a:solidFill>
                <a:latin typeface="Arial" pitchFamily="34" charset="0"/>
                <a:ea typeface="宋体" pitchFamily="2" charset="-122"/>
              </a:defRPr>
            </a:lvl3pPr>
            <a:lvl4pPr marL="1600200" indent="-228600" eaLnBrk="0" hangingPunct="0">
              <a:defRPr sz="3900" b="1">
                <a:solidFill>
                  <a:schemeClr val="tx1"/>
                </a:solidFill>
                <a:latin typeface="Arial" pitchFamily="34" charset="0"/>
                <a:ea typeface="宋体" pitchFamily="2" charset="-122"/>
              </a:defRPr>
            </a:lvl4pPr>
            <a:lvl5pPr marL="2057400" indent="-228600" eaLnBrk="0" hangingPunct="0">
              <a:defRPr sz="3900"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900"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900"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900"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900" b="1">
                <a:solidFill>
                  <a:schemeClr val="tx1"/>
                </a:solidFill>
                <a:latin typeface="Arial" pitchFamily="34" charset="0"/>
                <a:ea typeface="宋体" pitchFamily="2" charset="-122"/>
              </a:defRPr>
            </a:lvl9pPr>
          </a:lstStyle>
          <a:p>
            <a:fld id="{FDB46B67-1BF7-49A9-81D3-3640E9F936BE}" type="slidenum">
              <a:rPr lang="zh-CN" altLang="en-US" sz="1200" smtClean="0"/>
              <a:pPr/>
              <a:t>56</a:t>
            </a:fld>
            <a:endParaRPr lang="zh-CN" altLang="en-US" sz="12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smtClean="0">
                <a:latin typeface="华文细黑" pitchFamily="2" charset="-122"/>
                <a:ea typeface="华文细黑" pitchFamily="2" charset="-122"/>
              </a:rPr>
              <a:t>据六普数据显示：</a:t>
            </a:r>
            <a:endParaRPr lang="en-US" altLang="zh-CN" sz="1200" dirty="0" smtClean="0">
              <a:latin typeface="华文细黑" pitchFamily="2" charset="-122"/>
              <a:ea typeface="华文细黑" pitchFamily="2" charset="-122"/>
            </a:endParaRPr>
          </a:p>
          <a:p>
            <a:r>
              <a:rPr lang="zh-CN" altLang="en-US" sz="1200" dirty="0" smtClean="0">
                <a:latin typeface="华文细黑" pitchFamily="2" charset="-122"/>
                <a:ea typeface="华文细黑" pitchFamily="2" charset="-122"/>
              </a:rPr>
              <a:t>东部人口占全国常住人口的</a:t>
            </a:r>
            <a:r>
              <a:rPr lang="en-US" altLang="zh-CN" sz="1200" dirty="0" smtClean="0">
                <a:latin typeface="华文细黑" pitchFamily="2" charset="-122"/>
                <a:ea typeface="华文细黑" pitchFamily="2" charset="-122"/>
              </a:rPr>
              <a:t>37.98%</a:t>
            </a:r>
            <a:r>
              <a:rPr lang="zh-CN" altLang="en-US" sz="1200" dirty="0" smtClean="0">
                <a:latin typeface="华文细黑" pitchFamily="2" charset="-122"/>
                <a:ea typeface="华文细黑" pitchFamily="2" charset="-122"/>
              </a:rPr>
              <a:t>，与五普相比，东部地区的人口比重上升了</a:t>
            </a:r>
            <a:r>
              <a:rPr lang="en-US" altLang="zh-CN" sz="1200" dirty="0" smtClean="0">
                <a:latin typeface="华文细黑" pitchFamily="2" charset="-122"/>
                <a:ea typeface="华文细黑" pitchFamily="2" charset="-122"/>
              </a:rPr>
              <a:t>2.41</a:t>
            </a:r>
            <a:r>
              <a:rPr lang="zh-CN" altLang="en-US" sz="1200" dirty="0" smtClean="0">
                <a:latin typeface="华文细黑" pitchFamily="2" charset="-122"/>
                <a:ea typeface="华文细黑" pitchFamily="2" charset="-122"/>
              </a:rPr>
              <a:t>个百分点；</a:t>
            </a:r>
            <a:endParaRPr lang="en-US" altLang="zh-CN" sz="1200" dirty="0" smtClean="0">
              <a:latin typeface="华文细黑" pitchFamily="2" charset="-122"/>
              <a:ea typeface="华文细黑" pitchFamily="2" charset="-122"/>
            </a:endParaRPr>
          </a:p>
          <a:p>
            <a:r>
              <a:rPr lang="zh-CN" altLang="en-US" sz="1200" dirty="0" smtClean="0">
                <a:latin typeface="华文细黑" pitchFamily="2" charset="-122"/>
                <a:ea typeface="华文细黑" pitchFamily="2" charset="-122"/>
              </a:rPr>
              <a:t>中部占</a:t>
            </a:r>
            <a:r>
              <a:rPr lang="en-US" altLang="zh-CN" sz="1200" dirty="0" smtClean="0">
                <a:latin typeface="华文细黑" pitchFamily="2" charset="-122"/>
                <a:ea typeface="华文细黑" pitchFamily="2" charset="-122"/>
              </a:rPr>
              <a:t>26.76%</a:t>
            </a:r>
            <a:r>
              <a:rPr lang="zh-CN" altLang="en-US" sz="1200" dirty="0" smtClean="0">
                <a:latin typeface="华文细黑" pitchFamily="2" charset="-122"/>
                <a:ea typeface="华文细黑" pitchFamily="2" charset="-122"/>
              </a:rPr>
              <a:t>，下降</a:t>
            </a:r>
            <a:r>
              <a:rPr lang="en-US" altLang="zh-CN" sz="1200" dirty="0" smtClean="0">
                <a:latin typeface="华文细黑" pitchFamily="2" charset="-122"/>
                <a:ea typeface="华文细黑" pitchFamily="2" charset="-122"/>
              </a:rPr>
              <a:t>1.08</a:t>
            </a:r>
            <a:r>
              <a:rPr lang="zh-CN" altLang="en-US" sz="1200" dirty="0" smtClean="0">
                <a:latin typeface="华文细黑" pitchFamily="2" charset="-122"/>
                <a:ea typeface="华文细黑" pitchFamily="2" charset="-122"/>
              </a:rPr>
              <a:t>个百分点；</a:t>
            </a:r>
            <a:endParaRPr lang="en-US" altLang="zh-CN" sz="1200" dirty="0" smtClean="0">
              <a:latin typeface="华文细黑" pitchFamily="2" charset="-122"/>
              <a:ea typeface="华文细黑" pitchFamily="2" charset="-122"/>
            </a:endParaRPr>
          </a:p>
          <a:p>
            <a:r>
              <a:rPr lang="zh-CN" altLang="en-US" sz="1200" dirty="0" smtClean="0">
                <a:latin typeface="华文细黑" pitchFamily="2" charset="-122"/>
                <a:ea typeface="华文细黑" pitchFamily="2" charset="-122"/>
              </a:rPr>
              <a:t>西部占</a:t>
            </a:r>
            <a:r>
              <a:rPr lang="en-US" altLang="zh-CN" sz="1200" dirty="0" smtClean="0">
                <a:latin typeface="华文细黑" pitchFamily="2" charset="-122"/>
                <a:ea typeface="华文细黑" pitchFamily="2" charset="-122"/>
              </a:rPr>
              <a:t>27.04%</a:t>
            </a:r>
            <a:r>
              <a:rPr lang="zh-CN" altLang="en-US" sz="1200" dirty="0" smtClean="0">
                <a:latin typeface="华文细黑" pitchFamily="2" charset="-122"/>
                <a:ea typeface="华文细黑" pitchFamily="2" charset="-122"/>
              </a:rPr>
              <a:t>，下降</a:t>
            </a:r>
            <a:r>
              <a:rPr lang="en-US" altLang="zh-CN" sz="1200" dirty="0" smtClean="0">
                <a:latin typeface="华文细黑" pitchFamily="2" charset="-122"/>
                <a:ea typeface="华文细黑" pitchFamily="2" charset="-122"/>
              </a:rPr>
              <a:t>1.11</a:t>
            </a:r>
            <a:r>
              <a:rPr lang="zh-CN" altLang="en-US" sz="1200" dirty="0" smtClean="0">
                <a:latin typeface="华文细黑" pitchFamily="2" charset="-122"/>
                <a:ea typeface="华文细黑" pitchFamily="2" charset="-122"/>
              </a:rPr>
              <a:t>个百分点；</a:t>
            </a:r>
            <a:endParaRPr lang="en-US" altLang="zh-CN" sz="1200" dirty="0" smtClean="0">
              <a:latin typeface="华文细黑" pitchFamily="2" charset="-122"/>
              <a:ea typeface="华文细黑" pitchFamily="2" charset="-122"/>
            </a:endParaRPr>
          </a:p>
          <a:p>
            <a:r>
              <a:rPr lang="zh-CN" altLang="en-US" sz="1200" dirty="0" smtClean="0">
                <a:latin typeface="华文细黑" pitchFamily="2" charset="-122"/>
                <a:ea typeface="华文细黑" pitchFamily="2" charset="-122"/>
              </a:rPr>
              <a:t>东北占</a:t>
            </a:r>
            <a:r>
              <a:rPr lang="en-US" altLang="zh-CN" sz="1200" dirty="0" smtClean="0">
                <a:latin typeface="华文细黑" pitchFamily="2" charset="-122"/>
                <a:ea typeface="华文细黑" pitchFamily="2" charset="-122"/>
              </a:rPr>
              <a:t>8.22%</a:t>
            </a:r>
            <a:r>
              <a:rPr lang="zh-CN" altLang="en-US" sz="1200" dirty="0" smtClean="0">
                <a:latin typeface="华文细黑" pitchFamily="2" charset="-122"/>
                <a:ea typeface="华文细黑" pitchFamily="2" charset="-122"/>
              </a:rPr>
              <a:t>，下降</a:t>
            </a:r>
            <a:r>
              <a:rPr lang="en-US" altLang="zh-CN" sz="1200" dirty="0" smtClean="0">
                <a:latin typeface="华文细黑" pitchFamily="2" charset="-122"/>
                <a:ea typeface="华文细黑" pitchFamily="2" charset="-122"/>
              </a:rPr>
              <a:t>0.22</a:t>
            </a:r>
            <a:r>
              <a:rPr lang="zh-CN" altLang="en-US" sz="1200" dirty="0" smtClean="0">
                <a:latin typeface="华文细黑" pitchFamily="2" charset="-122"/>
                <a:ea typeface="华文细黑" pitchFamily="2" charset="-122"/>
              </a:rPr>
              <a:t>个百分点。</a:t>
            </a:r>
          </a:p>
          <a:p>
            <a:endParaRPr lang="zh-CN" altLang="en-US" dirty="0"/>
          </a:p>
        </p:txBody>
      </p:sp>
      <p:sp>
        <p:nvSpPr>
          <p:cNvPr id="4" name="灯片编号占位符 3"/>
          <p:cNvSpPr>
            <a:spLocks noGrp="1"/>
          </p:cNvSpPr>
          <p:nvPr>
            <p:ph type="sldNum" sz="quarter" idx="10"/>
          </p:nvPr>
        </p:nvSpPr>
        <p:spPr/>
        <p:txBody>
          <a:bodyPr/>
          <a:lstStyle/>
          <a:p>
            <a:fld id="{D888E7A5-4ADC-40AD-BAB9-38EEC03D671B}" type="slidenum">
              <a:rPr lang="zh-CN" altLang="en-US" smtClean="0"/>
              <a:pPr/>
              <a:t>5</a:t>
            </a:fld>
            <a:endParaRPr lang="zh-CN" altLang="en-US"/>
          </a:p>
        </p:txBody>
      </p:sp>
    </p:spTree>
    <p:extLst>
      <p:ext uri="{BB962C8B-B14F-4D97-AF65-F5344CB8AC3E}">
        <p14:creationId xmlns:p14="http://schemas.microsoft.com/office/powerpoint/2010/main" xmlns="" val="1835637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2214062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城市是个透明体，可实现妙发展。</a:t>
            </a:r>
            <a:endParaRPr lang="zh-CN" altLang="en-US" dirty="0"/>
          </a:p>
        </p:txBody>
      </p:sp>
      <p:sp>
        <p:nvSpPr>
          <p:cNvPr id="4" name="灯片编号占位符 3"/>
          <p:cNvSpPr>
            <a:spLocks noGrp="1"/>
          </p:cNvSpPr>
          <p:nvPr>
            <p:ph type="sldNum" sz="quarter" idx="10"/>
          </p:nvPr>
        </p:nvSpPr>
        <p:spPr/>
        <p:txBody>
          <a:bodyPr/>
          <a:lstStyle/>
          <a:p>
            <a:fld id="{EB6D2140-F3BB-4079-953A-6E90CEE52046}" type="slidenum">
              <a:rPr lang="zh-CN" altLang="en-US" smtClean="0"/>
              <a:pPr/>
              <a:t>8</a:t>
            </a:fld>
            <a:endParaRPr lang="zh-CN" altLang="en-US"/>
          </a:p>
        </p:txBody>
      </p:sp>
    </p:spTree>
    <p:extLst>
      <p:ext uri="{BB962C8B-B14F-4D97-AF65-F5344CB8AC3E}">
        <p14:creationId xmlns:p14="http://schemas.microsoft.com/office/powerpoint/2010/main" xmlns="" val="1071923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sz="1200" dirty="0" smtClean="0">
                <a:solidFill>
                  <a:schemeClr val="accent6">
                    <a:lumMod val="50000"/>
                  </a:schemeClr>
                </a:solidFill>
                <a:effectLst>
                  <a:outerShdw blurRad="38100" dist="38100" dir="2700000" algn="tl">
                    <a:srgbClr val="000000">
                      <a:alpha val="43137"/>
                    </a:srgbClr>
                  </a:outerShdw>
                </a:effectLst>
              </a:rPr>
              <a:t>可比性  （横向城市与纵向城市发展）</a:t>
            </a:r>
            <a:endParaRPr lang="en-US" altLang="zh-CN" dirty="0" smtClean="0"/>
          </a:p>
          <a:p>
            <a:r>
              <a:rPr lang="zh-CN" altLang="en-US" dirty="0" smtClean="0"/>
              <a:t>住建部：可操作性。需求出发。</a:t>
            </a:r>
            <a:endParaRPr lang="en-US" altLang="zh-CN" dirty="0" smtClean="0"/>
          </a:p>
          <a:p>
            <a:r>
              <a:rPr lang="zh-CN" altLang="en-US" dirty="0" smtClean="0"/>
              <a:t>评估与评价。</a:t>
            </a:r>
            <a:endParaRPr lang="zh-CN" altLang="en-US" dirty="0"/>
          </a:p>
        </p:txBody>
      </p:sp>
      <p:sp>
        <p:nvSpPr>
          <p:cNvPr id="4" name="灯片编号占位符 3"/>
          <p:cNvSpPr>
            <a:spLocks noGrp="1"/>
          </p:cNvSpPr>
          <p:nvPr>
            <p:ph type="sldNum" sz="quarter" idx="10"/>
          </p:nvPr>
        </p:nvSpPr>
        <p:spPr/>
        <p:txBody>
          <a:bodyPr/>
          <a:lstStyle/>
          <a:p>
            <a:fld id="{EB6D2140-F3BB-4079-953A-6E90CEE52046}" type="slidenum">
              <a:rPr lang="zh-CN" altLang="en-US" smtClean="0"/>
              <a:pPr/>
              <a:t>22</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城市是个整体的生命体</a:t>
            </a:r>
            <a:endParaRPr lang="zh-CN" altLang="en-US" dirty="0"/>
          </a:p>
        </p:txBody>
      </p:sp>
      <p:sp>
        <p:nvSpPr>
          <p:cNvPr id="4" name="灯片编号占位符 3"/>
          <p:cNvSpPr>
            <a:spLocks noGrp="1"/>
          </p:cNvSpPr>
          <p:nvPr>
            <p:ph type="sldNum" sz="quarter" idx="10"/>
          </p:nvPr>
        </p:nvSpPr>
        <p:spPr/>
        <p:txBody>
          <a:bodyPr/>
          <a:lstStyle/>
          <a:p>
            <a:fld id="{EB6D2140-F3BB-4079-953A-6E90CEE52046}" type="slidenum">
              <a:rPr lang="zh-CN" altLang="en-US" smtClean="0"/>
              <a:pPr/>
              <a:t>23</a:t>
            </a:fld>
            <a:endParaRPr lang="zh-CN" altLang="en-US"/>
          </a:p>
        </p:txBody>
      </p:sp>
    </p:spTree>
    <p:extLst>
      <p:ext uri="{BB962C8B-B14F-4D97-AF65-F5344CB8AC3E}">
        <p14:creationId xmlns:p14="http://schemas.microsoft.com/office/powerpoint/2010/main" xmlns="" val="1071923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p:cNvSpPr>
            <a:spLocks noGrp="1" noRot="1" noChangeAspect="1" noTextEdit="1"/>
          </p:cNvSpPr>
          <p:nvPr>
            <p:ph type="sldImg"/>
          </p:nvPr>
        </p:nvSpPr>
        <p:spPr>
          <a:ln/>
        </p:spPr>
      </p:sp>
      <p:sp>
        <p:nvSpPr>
          <p:cNvPr id="3" name="备注占位符 2"/>
          <p:cNvSpPr>
            <a:spLocks noGrp="1"/>
          </p:cNvSpPr>
          <p:nvPr>
            <p:ph type="body" idx="1"/>
          </p:nvPr>
        </p:nvSpPr>
        <p:spPr/>
        <p:txBody>
          <a:bodyPr>
            <a:normAutofit/>
          </a:bodyPr>
          <a:lstStyle/>
          <a:p>
            <a:pPr defTabSz="815975">
              <a:lnSpc>
                <a:spcPct val="120000"/>
              </a:lnSpc>
              <a:spcBef>
                <a:spcPct val="10000"/>
              </a:spcBef>
              <a:spcAft>
                <a:spcPct val="10000"/>
              </a:spcAft>
              <a:buSzPct val="80000"/>
              <a:buFont typeface="Wingdings" pitchFamily="2" charset="2"/>
              <a:buChar char="n"/>
              <a:defRPr/>
            </a:pPr>
            <a:r>
              <a:rPr lang="zh-CN" altLang="en-US" sz="1050" dirty="0" smtClean="0">
                <a:ea typeface="华文细黑" pitchFamily="2" charset="-122"/>
              </a:rPr>
              <a:t>模型思想雏形</a:t>
            </a:r>
            <a:r>
              <a:rPr lang="en-US" altLang="zh-CN" sz="1050" dirty="0" smtClean="0">
                <a:latin typeface="华文细黑" pitchFamily="2" charset="-122"/>
                <a:ea typeface="华文细黑" pitchFamily="2" charset="-122"/>
              </a:rPr>
              <a:t>——“</a:t>
            </a:r>
            <a:r>
              <a:rPr lang="zh-CN" altLang="en-US" sz="1050" dirty="0" smtClean="0">
                <a:ea typeface="华文细黑" pitchFamily="2" charset="-122"/>
              </a:rPr>
              <a:t>预警盒</a:t>
            </a:r>
            <a:r>
              <a:rPr lang="zh-CN" altLang="en-US" sz="1050" dirty="0" smtClean="0">
                <a:latin typeface="华文细黑" pitchFamily="2" charset="-122"/>
                <a:ea typeface="华文细黑" pitchFamily="2" charset="-122"/>
              </a:rPr>
              <a:t>”</a:t>
            </a:r>
            <a:endParaRPr lang="zh-CN" altLang="en-US" sz="1050" dirty="0" smtClean="0">
              <a:ea typeface="华文细黑" pitchFamily="2" charset="-122"/>
            </a:endParaRPr>
          </a:p>
          <a:p>
            <a:pPr defTabSz="815975">
              <a:lnSpc>
                <a:spcPct val="120000"/>
              </a:lnSpc>
              <a:spcBef>
                <a:spcPct val="20000"/>
              </a:spcBef>
              <a:spcAft>
                <a:spcPct val="20000"/>
              </a:spcAft>
              <a:buSzPct val="80000"/>
              <a:defRPr/>
            </a:pPr>
            <a:r>
              <a:rPr lang="zh-CN" altLang="en-US" dirty="0" smtClean="0">
                <a:ea typeface="华文细黑" pitchFamily="2" charset="-122"/>
              </a:rPr>
              <a:t>       在以经济、社会、生态为坐标轴的坐标系中，经济、社会、生态三大综合性指标可持续区间的上下限构成了六个相互垂直的预警面，共同组合为代表城乡可持续发展状态的</a:t>
            </a:r>
            <a:r>
              <a:rPr lang="zh-CN" altLang="en-US" dirty="0" smtClean="0">
                <a:latin typeface="华文细黑" pitchFamily="2" charset="-122"/>
                <a:ea typeface="华文细黑" pitchFamily="2" charset="-122"/>
              </a:rPr>
              <a:t>“</a:t>
            </a:r>
            <a:r>
              <a:rPr lang="zh-CN" altLang="en-US" dirty="0" smtClean="0">
                <a:ea typeface="华文细黑" pitchFamily="2" charset="-122"/>
              </a:rPr>
              <a:t>预警盒</a:t>
            </a:r>
            <a:r>
              <a:rPr lang="zh-CN" altLang="en-US" dirty="0" smtClean="0">
                <a:latin typeface="华文细黑" pitchFamily="2" charset="-122"/>
                <a:ea typeface="华文细黑" pitchFamily="2" charset="-122"/>
              </a:rPr>
              <a:t>”</a:t>
            </a:r>
            <a:r>
              <a:rPr lang="zh-CN" altLang="en-US" dirty="0" smtClean="0">
                <a:ea typeface="华文细黑" pitchFamily="2" charset="-122"/>
              </a:rPr>
              <a:t>。</a:t>
            </a:r>
          </a:p>
          <a:p>
            <a:pPr defTabSz="815975">
              <a:lnSpc>
                <a:spcPct val="120000"/>
              </a:lnSpc>
              <a:spcBef>
                <a:spcPct val="20000"/>
              </a:spcBef>
              <a:spcAft>
                <a:spcPct val="20000"/>
              </a:spcAft>
              <a:buSzPct val="80000"/>
              <a:defRPr/>
            </a:pPr>
            <a:r>
              <a:rPr lang="zh-CN" altLang="en-US" dirty="0" smtClean="0">
                <a:ea typeface="华文细黑" pitchFamily="2" charset="-122"/>
              </a:rPr>
              <a:t>体现</a:t>
            </a:r>
            <a:r>
              <a:rPr lang="zh-CN" altLang="en-US" dirty="0" smtClean="0">
                <a:solidFill>
                  <a:srgbClr val="FF0000"/>
                </a:solidFill>
                <a:ea typeface="华文细黑" pitchFamily="2" charset="-122"/>
              </a:rPr>
              <a:t>可持续发展的</a:t>
            </a:r>
            <a:r>
              <a:rPr lang="en-US" altLang="zh-CN" dirty="0" smtClean="0">
                <a:solidFill>
                  <a:srgbClr val="FF0000"/>
                </a:solidFill>
                <a:latin typeface="华文细黑" pitchFamily="2" charset="-122"/>
                <a:ea typeface="华文细黑" pitchFamily="2" charset="-122"/>
              </a:rPr>
              <a:t>“</a:t>
            </a:r>
            <a:r>
              <a:rPr lang="zh-CN" altLang="en-US" dirty="0" smtClean="0">
                <a:solidFill>
                  <a:srgbClr val="FF0000"/>
                </a:solidFill>
                <a:ea typeface="华文细黑" pitchFamily="2" charset="-122"/>
              </a:rPr>
              <a:t>底线思想</a:t>
            </a:r>
            <a:r>
              <a:rPr lang="zh-CN" altLang="en-US" dirty="0" smtClean="0">
                <a:solidFill>
                  <a:srgbClr val="FF0000"/>
                </a:solidFill>
                <a:latin typeface="华文细黑" pitchFamily="2" charset="-122"/>
                <a:ea typeface="华文细黑" pitchFamily="2" charset="-122"/>
              </a:rPr>
              <a:t>”</a:t>
            </a:r>
            <a:r>
              <a:rPr lang="zh-CN" altLang="en-US" dirty="0" smtClean="0">
                <a:solidFill>
                  <a:srgbClr val="FF0000"/>
                </a:solidFill>
                <a:ea typeface="华文细黑" pitchFamily="2" charset="-122"/>
              </a:rPr>
              <a:t>。</a:t>
            </a:r>
          </a:p>
          <a:p>
            <a:pPr defTabSz="815975">
              <a:lnSpc>
                <a:spcPct val="120000"/>
              </a:lnSpc>
              <a:spcBef>
                <a:spcPct val="10000"/>
              </a:spcBef>
              <a:spcAft>
                <a:spcPct val="10000"/>
              </a:spcAft>
              <a:buSzPct val="80000"/>
              <a:buFont typeface="Wingdings" pitchFamily="2" charset="2"/>
              <a:buChar char="n"/>
              <a:defRPr/>
            </a:pPr>
            <a:r>
              <a:rPr lang="zh-CN" altLang="en-US" sz="1050" dirty="0" smtClean="0">
                <a:ea typeface="华文细黑" pitchFamily="2" charset="-122"/>
              </a:rPr>
              <a:t> 预警修正模型</a:t>
            </a:r>
            <a:r>
              <a:rPr lang="en-US" altLang="zh-CN" sz="1050" dirty="0" smtClean="0">
                <a:latin typeface="华文细黑" pitchFamily="2" charset="-122"/>
                <a:ea typeface="华文细黑" pitchFamily="2" charset="-122"/>
              </a:rPr>
              <a:t>——</a:t>
            </a:r>
            <a:r>
              <a:rPr lang="zh-CN" altLang="en-US" sz="1050" dirty="0" smtClean="0">
                <a:ea typeface="华文细黑" pitchFamily="2" charset="-122"/>
              </a:rPr>
              <a:t>地球模型</a:t>
            </a:r>
          </a:p>
          <a:p>
            <a:pPr defTabSz="815975">
              <a:lnSpc>
                <a:spcPct val="120000"/>
              </a:lnSpc>
              <a:spcBef>
                <a:spcPct val="20000"/>
              </a:spcBef>
              <a:spcAft>
                <a:spcPct val="20000"/>
              </a:spcAft>
              <a:buSzPct val="80000"/>
              <a:defRPr/>
            </a:pPr>
            <a:r>
              <a:rPr lang="zh-CN" altLang="en-US" dirty="0" smtClean="0">
                <a:ea typeface="华文细黑" pitchFamily="2" charset="-122"/>
              </a:rPr>
              <a:t>特点一：三个层面</a:t>
            </a:r>
          </a:p>
          <a:p>
            <a:pPr defTabSz="815975">
              <a:lnSpc>
                <a:spcPct val="120000"/>
              </a:lnSpc>
              <a:spcBef>
                <a:spcPct val="20000"/>
              </a:spcBef>
              <a:spcAft>
                <a:spcPct val="20000"/>
              </a:spcAft>
              <a:buSzPct val="80000"/>
              <a:defRPr/>
            </a:pPr>
            <a:r>
              <a:rPr lang="zh-CN" altLang="en-US" dirty="0" smtClean="0">
                <a:ea typeface="华文细黑" pitchFamily="2" charset="-122"/>
              </a:rPr>
              <a:t>以地球三维空间为要素载体，分为地核、地幔和地壳三个部分，分别代表不同的可持续安全状况区间。</a:t>
            </a:r>
          </a:p>
          <a:p>
            <a:pPr defTabSz="815975">
              <a:lnSpc>
                <a:spcPct val="120000"/>
              </a:lnSpc>
              <a:spcBef>
                <a:spcPct val="20000"/>
              </a:spcBef>
              <a:spcAft>
                <a:spcPct val="20000"/>
              </a:spcAft>
              <a:buSzPct val="80000"/>
              <a:defRPr/>
            </a:pPr>
            <a:r>
              <a:rPr lang="zh-CN" altLang="en-US" dirty="0" smtClean="0">
                <a:ea typeface="华文细黑" pitchFamily="2" charset="-122"/>
              </a:rPr>
              <a:t>特点二：三个维度</a:t>
            </a:r>
            <a:endParaRPr lang="en-US" altLang="zh-CN" dirty="0" smtClean="0">
              <a:ea typeface="华文细黑" pitchFamily="2" charset="-122"/>
            </a:endParaRPr>
          </a:p>
          <a:p>
            <a:pPr defTabSz="815975">
              <a:lnSpc>
                <a:spcPct val="120000"/>
              </a:lnSpc>
              <a:spcBef>
                <a:spcPct val="20000"/>
              </a:spcBef>
              <a:spcAft>
                <a:spcPct val="20000"/>
              </a:spcAft>
              <a:buSzPct val="80000"/>
              <a:defRPr/>
            </a:pPr>
            <a:r>
              <a:rPr lang="zh-CN" altLang="en-US" dirty="0" smtClean="0">
                <a:ea typeface="华文细黑" pitchFamily="2" charset="-122"/>
              </a:rPr>
              <a:t>地球模型可模拟各年份综合指标走势，为进一步的预测分析奠定有效基础。</a:t>
            </a:r>
          </a:p>
          <a:p>
            <a:pPr defTabSz="815975">
              <a:lnSpc>
                <a:spcPct val="120000"/>
              </a:lnSpc>
              <a:spcBef>
                <a:spcPct val="20000"/>
              </a:spcBef>
              <a:spcAft>
                <a:spcPct val="20000"/>
              </a:spcAft>
              <a:buSzPct val="80000"/>
              <a:defRPr/>
            </a:pPr>
            <a:r>
              <a:rPr lang="zh-CN" altLang="en-US" dirty="0" smtClean="0">
                <a:ea typeface="华文细黑" pitchFamily="2" charset="-122"/>
              </a:rPr>
              <a:t>特点三：综合系统单维决定</a:t>
            </a:r>
          </a:p>
          <a:p>
            <a:pPr defTabSz="815975">
              <a:lnSpc>
                <a:spcPct val="120000"/>
              </a:lnSpc>
              <a:spcBef>
                <a:spcPct val="20000"/>
              </a:spcBef>
              <a:spcAft>
                <a:spcPct val="20000"/>
              </a:spcAft>
              <a:buSzPct val="80000"/>
              <a:defRPr/>
            </a:pPr>
            <a:r>
              <a:rPr lang="zh-CN" altLang="en-US" dirty="0" smtClean="0">
                <a:ea typeface="华文细黑" pitchFamily="2" charset="-122"/>
              </a:rPr>
              <a:t>特定空间的联动预警模式，即只要社会、经济或生态的任一维度出现警情，该地区都会提示综合警情。</a:t>
            </a:r>
          </a:p>
          <a:p>
            <a:pPr defTabSz="815975">
              <a:lnSpc>
                <a:spcPct val="120000"/>
              </a:lnSpc>
              <a:spcBef>
                <a:spcPct val="10000"/>
              </a:spcBef>
              <a:spcAft>
                <a:spcPct val="10000"/>
              </a:spcAft>
              <a:buSzPct val="80000"/>
              <a:buFont typeface="Wingdings" pitchFamily="2" charset="2"/>
              <a:buChar char="n"/>
              <a:defRPr/>
            </a:pPr>
            <a:r>
              <a:rPr lang="zh-CN" altLang="en-US" sz="1050" dirty="0" smtClean="0">
                <a:ea typeface="华文细黑" pitchFamily="2" charset="-122"/>
              </a:rPr>
              <a:t>三维预警面确定</a:t>
            </a:r>
          </a:p>
          <a:p>
            <a:pPr defTabSz="815975">
              <a:lnSpc>
                <a:spcPct val="120000"/>
              </a:lnSpc>
              <a:spcBef>
                <a:spcPct val="20000"/>
              </a:spcBef>
              <a:spcAft>
                <a:spcPct val="20000"/>
              </a:spcAft>
              <a:buSzPct val="80000"/>
              <a:defRPr/>
            </a:pPr>
            <a:endParaRPr lang="zh-CN" altLang="en-US" dirty="0" smtClean="0">
              <a:ea typeface="华文细黑" pitchFamily="2" charset="-122"/>
            </a:endParaRPr>
          </a:p>
          <a:p>
            <a:pPr defTabSz="815975">
              <a:lnSpc>
                <a:spcPct val="120000"/>
              </a:lnSpc>
              <a:spcBef>
                <a:spcPct val="20000"/>
              </a:spcBef>
              <a:spcAft>
                <a:spcPct val="20000"/>
              </a:spcAft>
              <a:buSzPct val="80000"/>
              <a:defRPr/>
            </a:pPr>
            <a:r>
              <a:rPr lang="en-US" altLang="zh-CN" dirty="0" smtClean="0">
                <a:ea typeface="华文细黑" pitchFamily="2" charset="-122"/>
              </a:rPr>
              <a:t>1  </a:t>
            </a:r>
            <a:r>
              <a:rPr lang="zh-CN" altLang="en-US" dirty="0" smtClean="0">
                <a:ea typeface="华文细黑" pitchFamily="2" charset="-122"/>
              </a:rPr>
              <a:t>以区域同类城镇均值为基础建立基准和上下临界范围</a:t>
            </a:r>
          </a:p>
          <a:p>
            <a:pPr defTabSz="815975">
              <a:lnSpc>
                <a:spcPct val="120000"/>
              </a:lnSpc>
              <a:spcBef>
                <a:spcPct val="20000"/>
              </a:spcBef>
              <a:spcAft>
                <a:spcPct val="20000"/>
              </a:spcAft>
              <a:buSzPct val="80000"/>
              <a:defRPr/>
            </a:pPr>
            <a:r>
              <a:rPr lang="en-US" altLang="zh-CN" dirty="0" smtClean="0">
                <a:ea typeface="华文细黑" pitchFamily="2" charset="-122"/>
              </a:rPr>
              <a:t>2  </a:t>
            </a:r>
            <a:r>
              <a:rPr lang="zh-CN" altLang="en-US" dirty="0" smtClean="0">
                <a:ea typeface="华文细黑" pitchFamily="2" charset="-122"/>
              </a:rPr>
              <a:t>以专家评估法进行警戒值修订</a:t>
            </a:r>
          </a:p>
          <a:p>
            <a:pPr defTabSz="815975">
              <a:lnSpc>
                <a:spcPct val="120000"/>
              </a:lnSpc>
              <a:spcBef>
                <a:spcPct val="20000"/>
              </a:spcBef>
              <a:spcAft>
                <a:spcPct val="20000"/>
              </a:spcAft>
              <a:buSzPct val="80000"/>
              <a:defRPr/>
            </a:pPr>
            <a:r>
              <a:rPr lang="en-US" altLang="zh-CN" dirty="0" smtClean="0">
                <a:ea typeface="华文细黑" pitchFamily="2" charset="-122"/>
              </a:rPr>
              <a:t>3  </a:t>
            </a:r>
            <a:r>
              <a:rPr lang="zh-CN" altLang="en-US" dirty="0" smtClean="0">
                <a:ea typeface="华文细黑" pitchFamily="2" charset="-122"/>
              </a:rPr>
              <a:t>以全国地级市和县级市数据进行模拟测试</a:t>
            </a:r>
          </a:p>
          <a:p>
            <a:pPr defTabSz="815975">
              <a:lnSpc>
                <a:spcPct val="120000"/>
              </a:lnSpc>
              <a:spcBef>
                <a:spcPct val="20000"/>
              </a:spcBef>
              <a:spcAft>
                <a:spcPct val="20000"/>
              </a:spcAft>
              <a:buSzPct val="80000"/>
              <a:defRPr/>
            </a:pPr>
            <a:r>
              <a:rPr lang="en-US" altLang="zh-CN" dirty="0" smtClean="0">
                <a:ea typeface="华文细黑" pitchFamily="2" charset="-122"/>
              </a:rPr>
              <a:t>4  </a:t>
            </a:r>
            <a:r>
              <a:rPr lang="zh-CN" altLang="en-US" dirty="0" smtClean="0">
                <a:ea typeface="华文细黑" pitchFamily="2" charset="-122"/>
              </a:rPr>
              <a:t>以示范区城镇进行示范测试</a:t>
            </a:r>
          </a:p>
          <a:p>
            <a:pPr>
              <a:defRPr/>
            </a:pPr>
            <a:endParaRPr lang="zh-CN" altLang="en-US" dirty="0"/>
          </a:p>
        </p:txBody>
      </p:sp>
      <p:sp>
        <p:nvSpPr>
          <p:cNvPr id="40964" name="灯片编号占位符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900" b="1">
                <a:solidFill>
                  <a:schemeClr val="tx1"/>
                </a:solidFill>
                <a:latin typeface="Arial" pitchFamily="34" charset="0"/>
                <a:ea typeface="宋体" pitchFamily="2" charset="-122"/>
              </a:defRPr>
            </a:lvl1pPr>
            <a:lvl2pPr marL="742950" indent="-285750" eaLnBrk="0" hangingPunct="0">
              <a:defRPr sz="3900" b="1">
                <a:solidFill>
                  <a:schemeClr val="tx1"/>
                </a:solidFill>
                <a:latin typeface="Arial" pitchFamily="34" charset="0"/>
                <a:ea typeface="宋体" pitchFamily="2" charset="-122"/>
              </a:defRPr>
            </a:lvl2pPr>
            <a:lvl3pPr marL="1143000" indent="-228600" eaLnBrk="0" hangingPunct="0">
              <a:defRPr sz="3900" b="1">
                <a:solidFill>
                  <a:schemeClr val="tx1"/>
                </a:solidFill>
                <a:latin typeface="Arial" pitchFamily="34" charset="0"/>
                <a:ea typeface="宋体" pitchFamily="2" charset="-122"/>
              </a:defRPr>
            </a:lvl3pPr>
            <a:lvl4pPr marL="1600200" indent="-228600" eaLnBrk="0" hangingPunct="0">
              <a:defRPr sz="3900" b="1">
                <a:solidFill>
                  <a:schemeClr val="tx1"/>
                </a:solidFill>
                <a:latin typeface="Arial" pitchFamily="34" charset="0"/>
                <a:ea typeface="宋体" pitchFamily="2" charset="-122"/>
              </a:defRPr>
            </a:lvl4pPr>
            <a:lvl5pPr marL="2057400" indent="-228600" eaLnBrk="0" hangingPunct="0">
              <a:defRPr sz="3900"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900"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900"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900"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900" b="1">
                <a:solidFill>
                  <a:schemeClr val="tx1"/>
                </a:solidFill>
                <a:latin typeface="Arial" pitchFamily="34" charset="0"/>
                <a:ea typeface="宋体" pitchFamily="2" charset="-122"/>
              </a:defRPr>
            </a:lvl9pPr>
          </a:lstStyle>
          <a:p>
            <a:fld id="{E28280BC-CDEA-40F9-8E0E-E88D935943D7}" type="slidenum">
              <a:rPr lang="zh-CN" altLang="en-US" sz="1200" smtClean="0"/>
              <a:pPr/>
              <a:t>32</a:t>
            </a:fld>
            <a:endParaRPr lang="en-US" altLang="zh-CN" sz="120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幻灯片图像占位符 1"/>
          <p:cNvSpPr>
            <a:spLocks noGrp="1" noRot="1" noChangeAspect="1" noTextEdit="1"/>
          </p:cNvSpPr>
          <p:nvPr>
            <p:ph type="sldImg"/>
          </p:nvPr>
        </p:nvSpPr>
        <p:spPr>
          <a:ln/>
        </p:spPr>
      </p:sp>
      <p:sp>
        <p:nvSpPr>
          <p:cNvPr id="41987" name="备注占位符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zh-CN" altLang="en-US" smtClean="0"/>
          </a:p>
        </p:txBody>
      </p:sp>
      <p:sp>
        <p:nvSpPr>
          <p:cNvPr id="41988" name="灯片编号占位符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900" b="1">
                <a:solidFill>
                  <a:schemeClr val="tx1"/>
                </a:solidFill>
                <a:latin typeface="Arial" pitchFamily="34" charset="0"/>
                <a:ea typeface="宋体" pitchFamily="2" charset="-122"/>
              </a:defRPr>
            </a:lvl1pPr>
            <a:lvl2pPr marL="742950" indent="-285750" eaLnBrk="0" hangingPunct="0">
              <a:defRPr sz="3900" b="1">
                <a:solidFill>
                  <a:schemeClr val="tx1"/>
                </a:solidFill>
                <a:latin typeface="Arial" pitchFamily="34" charset="0"/>
                <a:ea typeface="宋体" pitchFamily="2" charset="-122"/>
              </a:defRPr>
            </a:lvl2pPr>
            <a:lvl3pPr marL="1143000" indent="-228600" eaLnBrk="0" hangingPunct="0">
              <a:defRPr sz="3900" b="1">
                <a:solidFill>
                  <a:schemeClr val="tx1"/>
                </a:solidFill>
                <a:latin typeface="Arial" pitchFamily="34" charset="0"/>
                <a:ea typeface="宋体" pitchFamily="2" charset="-122"/>
              </a:defRPr>
            </a:lvl3pPr>
            <a:lvl4pPr marL="1600200" indent="-228600" eaLnBrk="0" hangingPunct="0">
              <a:defRPr sz="3900" b="1">
                <a:solidFill>
                  <a:schemeClr val="tx1"/>
                </a:solidFill>
                <a:latin typeface="Arial" pitchFamily="34" charset="0"/>
                <a:ea typeface="宋体" pitchFamily="2" charset="-122"/>
              </a:defRPr>
            </a:lvl4pPr>
            <a:lvl5pPr marL="2057400" indent="-228600" eaLnBrk="0" hangingPunct="0">
              <a:defRPr sz="3900"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900"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900"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900"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900" b="1">
                <a:solidFill>
                  <a:schemeClr val="tx1"/>
                </a:solidFill>
                <a:latin typeface="Arial" pitchFamily="34" charset="0"/>
                <a:ea typeface="宋体" pitchFamily="2" charset="-122"/>
              </a:defRPr>
            </a:lvl9pPr>
          </a:lstStyle>
          <a:p>
            <a:pPr eaLnBrk="1" hangingPunct="1"/>
            <a:fld id="{D5B43802-480D-400B-B446-28BB9B36DB77}" type="slidenum">
              <a:rPr lang="zh-CN" altLang="en-US" sz="1200" smtClean="0">
                <a:latin typeface="Calibri" pitchFamily="34" charset="0"/>
              </a:rPr>
              <a:pPr eaLnBrk="1" hangingPunct="1"/>
              <a:t>33</a:t>
            </a:fld>
            <a:endParaRPr lang="zh-CN" altLang="en-US" sz="1200" smtClean="0">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幻灯片图像占位符 1"/>
          <p:cNvSpPr>
            <a:spLocks noGrp="1" noRot="1" noChangeAspect="1" noTextEdit="1"/>
          </p:cNvSpPr>
          <p:nvPr>
            <p:ph type="sldImg"/>
          </p:nvPr>
        </p:nvSpPr>
        <p:spPr>
          <a:ln/>
        </p:spPr>
      </p:sp>
      <p:sp>
        <p:nvSpPr>
          <p:cNvPr id="49155" name="备注占位符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mtClean="0"/>
              <a:t>上海</a:t>
            </a:r>
            <a:r>
              <a:rPr lang="en-US" altLang="zh-CN" smtClean="0"/>
              <a:t>&amp;</a:t>
            </a:r>
            <a:r>
              <a:rPr lang="zh-CN" altLang="en-US" smtClean="0"/>
              <a:t>区域 创新驱动 十二五规划“智慧城市”，工作报告。杨雄讲话</a:t>
            </a:r>
          </a:p>
        </p:txBody>
      </p:sp>
      <p:sp>
        <p:nvSpPr>
          <p:cNvPr id="49156" name="灯片编号占位符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900" b="1">
                <a:solidFill>
                  <a:schemeClr val="tx1"/>
                </a:solidFill>
                <a:latin typeface="Arial" pitchFamily="34" charset="0"/>
                <a:ea typeface="宋体" pitchFamily="2" charset="-122"/>
              </a:defRPr>
            </a:lvl1pPr>
            <a:lvl2pPr marL="742950" indent="-285750" eaLnBrk="0" hangingPunct="0">
              <a:defRPr sz="3900" b="1">
                <a:solidFill>
                  <a:schemeClr val="tx1"/>
                </a:solidFill>
                <a:latin typeface="Arial" pitchFamily="34" charset="0"/>
                <a:ea typeface="宋体" pitchFamily="2" charset="-122"/>
              </a:defRPr>
            </a:lvl2pPr>
            <a:lvl3pPr marL="1143000" indent="-228600" eaLnBrk="0" hangingPunct="0">
              <a:defRPr sz="3900" b="1">
                <a:solidFill>
                  <a:schemeClr val="tx1"/>
                </a:solidFill>
                <a:latin typeface="Arial" pitchFamily="34" charset="0"/>
                <a:ea typeface="宋体" pitchFamily="2" charset="-122"/>
              </a:defRPr>
            </a:lvl3pPr>
            <a:lvl4pPr marL="1600200" indent="-228600" eaLnBrk="0" hangingPunct="0">
              <a:defRPr sz="3900" b="1">
                <a:solidFill>
                  <a:schemeClr val="tx1"/>
                </a:solidFill>
                <a:latin typeface="Arial" pitchFamily="34" charset="0"/>
                <a:ea typeface="宋体" pitchFamily="2" charset="-122"/>
              </a:defRPr>
            </a:lvl4pPr>
            <a:lvl5pPr marL="2057400" indent="-228600" eaLnBrk="0" hangingPunct="0">
              <a:defRPr sz="3900"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900"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900"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900"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900" b="1">
                <a:solidFill>
                  <a:schemeClr val="tx1"/>
                </a:solidFill>
                <a:latin typeface="Arial" pitchFamily="34" charset="0"/>
                <a:ea typeface="宋体" pitchFamily="2" charset="-122"/>
              </a:defRPr>
            </a:lvl9pPr>
          </a:lstStyle>
          <a:p>
            <a:fld id="{9DAF9BF4-79EC-430A-A3DB-D522A87FAE0E}" type="slidenum">
              <a:rPr lang="en-US" altLang="zh-CN" sz="1200" smtClean="0"/>
              <a:pPr/>
              <a:t>53</a:t>
            </a:fld>
            <a:endParaRPr lang="en-US" altLang="zh-CN" sz="120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0"/>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2013/9/12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xmlns="" val="204233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2013/9/12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xmlns="" val="2412513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2"/>
            <a:ext cx="2057400" cy="329088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54782"/>
            <a:ext cx="6019800" cy="329088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2013/9/12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xmlns="" val="2459905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pPr>
              <a:defRPr/>
            </a:pPr>
            <a:fld id="{4D55C2B6-803B-4EE7-A399-79887A626740}" type="datetime1">
              <a:rPr lang="zh-CN" altLang="en-US"/>
              <a:pPr>
                <a:defRPr/>
              </a:pPr>
              <a:t>2013/9/12</a:t>
            </a:fld>
            <a:endParaRPr lang="zh-CN" altLang="en-US" sz="1800">
              <a:solidFill>
                <a:schemeClr val="tx1"/>
              </a:solidFill>
            </a:endParaRPr>
          </a:p>
        </p:txBody>
      </p:sp>
      <p:sp>
        <p:nvSpPr>
          <p:cNvPr id="4" name="页脚占位符 3"/>
          <p:cNvSpPr>
            <a:spLocks noGrp="1"/>
          </p:cNvSpPr>
          <p:nvPr>
            <p:ph type="ftr" sz="quarter" idx="11"/>
          </p:nvPr>
        </p:nvSpPr>
        <p:spPr/>
        <p:txBody>
          <a:bodyPr/>
          <a:lstStyle>
            <a:lvl1pPr>
              <a:defRPr/>
            </a:lvl1pPr>
          </a:lstStyle>
          <a:p>
            <a:pPr>
              <a:defRPr/>
            </a:pPr>
            <a:endParaRPr lang="zh-CN" altLang="zh-CN"/>
          </a:p>
        </p:txBody>
      </p:sp>
      <p:sp>
        <p:nvSpPr>
          <p:cNvPr id="5" name="灯片编号占位符 4"/>
          <p:cNvSpPr>
            <a:spLocks noGrp="1"/>
          </p:cNvSpPr>
          <p:nvPr>
            <p:ph type="sldNum" sz="quarter" idx="12"/>
          </p:nvPr>
        </p:nvSpPr>
        <p:spPr/>
        <p:txBody>
          <a:bodyPr/>
          <a:lstStyle>
            <a:lvl1pPr>
              <a:defRPr/>
            </a:lvl1pPr>
          </a:lstStyle>
          <a:p>
            <a:pPr>
              <a:defRPr/>
            </a:pPr>
            <a:fld id="{636D4873-B0D7-4958-9AB6-5212AB76415B}" type="slidenum">
              <a:rPr lang="zh-CN" altLang="en-US"/>
              <a:pPr>
                <a:defRPr/>
              </a:pPr>
              <a:t>‹#›</a:t>
            </a:fld>
            <a:endParaRPr lang="zh-CN" altLang="en-US" sz="1800">
              <a:solidFill>
                <a:schemeClr val="tx1"/>
              </a:solidFill>
            </a:endParaRPr>
          </a:p>
        </p:txBody>
      </p:sp>
    </p:spTree>
    <p:extLst>
      <p:ext uri="{BB962C8B-B14F-4D97-AF65-F5344CB8AC3E}">
        <p14:creationId xmlns:p14="http://schemas.microsoft.com/office/powerpoint/2010/main" xmlns="" val="19065379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容">
    <p:spTree>
      <p:nvGrpSpPr>
        <p:cNvPr id="1" name=""/>
        <p:cNvGrpSpPr/>
        <p:nvPr/>
      </p:nvGrpSpPr>
      <p:grpSpPr>
        <a:xfrm>
          <a:off x="0" y="0"/>
          <a:ext cx="0" cy="0"/>
          <a:chOff x="0" y="0"/>
          <a:chExt cx="0" cy="0"/>
        </a:xfrm>
      </p:grpSpPr>
      <p:sp>
        <p:nvSpPr>
          <p:cNvPr id="2" name="Rectangle 4"/>
          <p:cNvSpPr txBox="1">
            <a:spLocks noChangeArrowheads="1"/>
          </p:cNvSpPr>
          <p:nvPr userDrawn="1"/>
        </p:nvSpPr>
        <p:spPr bwMode="auto">
          <a:xfrm>
            <a:off x="228600" y="114300"/>
            <a:ext cx="2133600" cy="357188"/>
          </a:xfrm>
          <a:prstGeom prst="rect">
            <a:avLst/>
          </a:prstGeom>
          <a:noFill/>
          <a:ln>
            <a:noFill/>
          </a:ln>
          <a:extLst/>
        </p:spPr>
        <p:txBody>
          <a:bodyPr lIns="81630" tIns="40815" rIns="81630" bIns="40815"/>
          <a:lstStyle>
            <a:lvl1pPr defTabSz="1042988">
              <a:defRPr sz="4400" b="1">
                <a:solidFill>
                  <a:schemeClr val="tx1"/>
                </a:solidFill>
                <a:latin typeface="Arial" charset="0"/>
                <a:ea typeface="宋体" pitchFamily="2" charset="-122"/>
              </a:defRPr>
            </a:lvl1pPr>
            <a:lvl2pPr marL="847725" indent="-325438" defTabSz="1042988">
              <a:defRPr sz="4400" b="1">
                <a:solidFill>
                  <a:schemeClr val="tx1"/>
                </a:solidFill>
                <a:latin typeface="Arial" charset="0"/>
                <a:ea typeface="宋体" pitchFamily="2" charset="-122"/>
              </a:defRPr>
            </a:lvl2pPr>
            <a:lvl3pPr marL="1303338" indent="-260350" defTabSz="1042988">
              <a:defRPr sz="4400" b="1">
                <a:solidFill>
                  <a:schemeClr val="tx1"/>
                </a:solidFill>
                <a:latin typeface="Arial" charset="0"/>
                <a:ea typeface="宋体" pitchFamily="2" charset="-122"/>
              </a:defRPr>
            </a:lvl3pPr>
            <a:lvl4pPr marL="1825625" indent="-260350" defTabSz="1042988">
              <a:defRPr sz="4400" b="1">
                <a:solidFill>
                  <a:schemeClr val="tx1"/>
                </a:solidFill>
                <a:latin typeface="Arial" charset="0"/>
                <a:ea typeface="宋体" pitchFamily="2" charset="-122"/>
              </a:defRPr>
            </a:lvl4pPr>
            <a:lvl5pPr marL="2346325" indent="-260350" defTabSz="1042988">
              <a:defRPr sz="4400" b="1">
                <a:solidFill>
                  <a:schemeClr val="tx1"/>
                </a:solidFill>
                <a:latin typeface="Arial" charset="0"/>
                <a:ea typeface="宋体" pitchFamily="2" charset="-122"/>
              </a:defRPr>
            </a:lvl5pPr>
            <a:lvl6pPr marL="2803525" indent="-260350" algn="ctr" defTabSz="1042988" fontAlgn="base">
              <a:spcBef>
                <a:spcPct val="0"/>
              </a:spcBef>
              <a:spcAft>
                <a:spcPct val="0"/>
              </a:spcAft>
              <a:defRPr sz="4400" b="1">
                <a:solidFill>
                  <a:schemeClr val="tx1"/>
                </a:solidFill>
                <a:latin typeface="Arial" charset="0"/>
                <a:ea typeface="宋体" pitchFamily="2" charset="-122"/>
              </a:defRPr>
            </a:lvl6pPr>
            <a:lvl7pPr marL="3260725" indent="-260350" algn="ctr" defTabSz="1042988" fontAlgn="base">
              <a:spcBef>
                <a:spcPct val="0"/>
              </a:spcBef>
              <a:spcAft>
                <a:spcPct val="0"/>
              </a:spcAft>
              <a:defRPr sz="4400" b="1">
                <a:solidFill>
                  <a:schemeClr val="tx1"/>
                </a:solidFill>
                <a:latin typeface="Arial" charset="0"/>
                <a:ea typeface="宋体" pitchFamily="2" charset="-122"/>
              </a:defRPr>
            </a:lvl7pPr>
            <a:lvl8pPr marL="3717925" indent="-260350" algn="ctr" defTabSz="1042988" fontAlgn="base">
              <a:spcBef>
                <a:spcPct val="0"/>
              </a:spcBef>
              <a:spcAft>
                <a:spcPct val="0"/>
              </a:spcAft>
              <a:defRPr sz="4400" b="1">
                <a:solidFill>
                  <a:schemeClr val="tx1"/>
                </a:solidFill>
                <a:latin typeface="Arial" charset="0"/>
                <a:ea typeface="宋体" pitchFamily="2" charset="-122"/>
              </a:defRPr>
            </a:lvl8pPr>
            <a:lvl9pPr marL="4175125" indent="-260350" algn="ctr" defTabSz="1042988" fontAlgn="base">
              <a:spcBef>
                <a:spcPct val="0"/>
              </a:spcBef>
              <a:spcAft>
                <a:spcPct val="0"/>
              </a:spcAft>
              <a:defRPr sz="4400" b="1">
                <a:solidFill>
                  <a:schemeClr val="tx1"/>
                </a:solidFill>
                <a:latin typeface="Arial" charset="0"/>
                <a:ea typeface="宋体" pitchFamily="2" charset="-122"/>
              </a:defRPr>
            </a:lvl9pPr>
          </a:lstStyle>
          <a:p>
            <a:pPr>
              <a:defRPr/>
            </a:pPr>
            <a:endParaRPr lang="en-US" altLang="zh-CN" sz="1300" b="0" smtClean="0"/>
          </a:p>
        </p:txBody>
      </p:sp>
      <p:sp>
        <p:nvSpPr>
          <p:cNvPr id="3" name="矩形 2"/>
          <p:cNvSpPr>
            <a:spLocks noChangeArrowheads="1"/>
          </p:cNvSpPr>
          <p:nvPr userDrawn="1"/>
        </p:nvSpPr>
        <p:spPr bwMode="auto">
          <a:xfrm>
            <a:off x="-76200" y="1809750"/>
            <a:ext cx="9144000" cy="571500"/>
          </a:xfrm>
          <a:prstGeom prst="rect">
            <a:avLst/>
          </a:prstGeom>
          <a:solidFill>
            <a:schemeClr val="bg1"/>
          </a:solidFill>
          <a:ln w="9525" algn="ctr">
            <a:noFill/>
            <a:round/>
            <a:headEnd/>
            <a:tailEnd/>
          </a:ln>
        </p:spPr>
        <p:txBody>
          <a:bodyPr lIns="81630" tIns="40815" rIns="81630" bIns="40815" anchor="ctr"/>
          <a:lstStyle/>
          <a:p>
            <a:pPr algn="ctr" defTabSz="815975">
              <a:defRPr/>
            </a:pPr>
            <a:endParaRPr lang="zh-CN" altLang="en-US">
              <a:latin typeface="Arial" charset="0"/>
            </a:endParaRPr>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D73CD17E-CC08-4A83-A002-3D65A6A176A9}" type="slidenum">
              <a:rPr lang="en-US" altLang="zh-CN"/>
              <a:pPr>
                <a:defRPr/>
              </a:pPr>
              <a:t>‹#›</a:t>
            </a:fld>
            <a:endParaRPr lang="en-US" altLang="zh-CN"/>
          </a:p>
        </p:txBody>
      </p:sp>
    </p:spTree>
    <p:extLst>
      <p:ext uri="{BB962C8B-B14F-4D97-AF65-F5344CB8AC3E}">
        <p14:creationId xmlns:p14="http://schemas.microsoft.com/office/powerpoint/2010/main" xmlns="" val="3624710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5688107" cy="1055856"/>
          </a:xfrm>
          <a:solidFill>
            <a:schemeClr val="accent5"/>
          </a:solidFill>
        </p:spPr>
        <p:txBody>
          <a:bodyPr vert="horz" lIns="91440" tIns="45720" rIns="91440" bIns="45720" rtlCol="0" anchor="b">
            <a:noAutofit/>
          </a:bodyPr>
          <a:lstStyle>
            <a:lvl1pPr>
              <a:defRPr lang="zh-CN" altLang="en-US" sz="2000" b="1" cap="all" spc="-60" dirty="0">
                <a:solidFill>
                  <a:schemeClr val="bg1"/>
                </a:solidFill>
                <a:latin typeface="Lucida Console" pitchFamily="49" charset="0"/>
              </a:defRPr>
            </a:lvl1pPr>
          </a:lstStyle>
          <a:p>
            <a:pPr marL="0" lvl="0" algn="l">
              <a:lnSpc>
                <a:spcPts val="2200"/>
              </a:lnSpc>
            </a:pPr>
            <a:r>
              <a:rPr lang="zh-CN" altLang="en-US" dirty="0" smtClean="0"/>
              <a:t>单击此处编辑母版标题样式</a:t>
            </a:r>
            <a:endParaRPr lang="zh-CN" altLang="en-US" dirty="0"/>
          </a:p>
        </p:txBody>
      </p:sp>
      <p:sp>
        <p:nvSpPr>
          <p:cNvPr id="3" name="内容占位符 2"/>
          <p:cNvSpPr>
            <a:spLocks noGrp="1"/>
          </p:cNvSpPr>
          <p:nvPr>
            <p:ph idx="1"/>
          </p:nvPr>
        </p:nvSpPr>
        <p:spPr/>
        <p:txBody>
          <a:bodyPr>
            <a:normAutofit/>
          </a:bodyPr>
          <a:lstStyle>
            <a:lvl1pPr marL="342900" indent="-342900">
              <a:buFont typeface="Wingdings" pitchFamily="2" charset="2"/>
              <a:buChar char="n"/>
              <a:defRPr sz="2400"/>
            </a:lvl1pPr>
            <a:lvl2pPr marL="742950" indent="-285750">
              <a:buFont typeface="Wingdings" pitchFamily="2" charset="2"/>
              <a:buChar char="n"/>
              <a:defRPr sz="2000"/>
            </a:lvl2pPr>
            <a:lvl3pPr>
              <a:defRPr sz="1800"/>
            </a:lvl3pPr>
            <a:lvl4pPr>
              <a:defRPr sz="1600"/>
            </a:lvl4pPr>
            <a:lvl5pPr>
              <a:defRPr sz="1600"/>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2013/9/12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xmlns="" val="93084523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2013/9/12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xmlns="" val="764943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2013/9/12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xmlns="" val="2889234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pPr/>
              <a:t>2013/9/12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xmlns="" val="364835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pPr/>
              <a:t>2013/9/12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xmlns="" val="434892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2013/9/12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xmlns="" val="2998890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3"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2013/9/12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xmlns="" val="3455849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2013/9/12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xmlns="" val="3202404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pPr/>
              <a:t>2013/9/12</a:t>
            </a:fld>
            <a:endParaRPr lang="zh-CN" altLang="en-US"/>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xmlns="" val="254659204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mailto:int_city@126.com"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56.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75.jpeg"/><Relationship Id="rId5" Type="http://schemas.openxmlformats.org/officeDocument/2006/relationships/image" Target="../media/image74.jpeg"/><Relationship Id="rId10" Type="http://schemas.openxmlformats.org/officeDocument/2006/relationships/image" Target="../media/image79.gif"/><Relationship Id="rId4" Type="http://schemas.openxmlformats.org/officeDocument/2006/relationships/image" Target="../media/image73.jpeg"/><Relationship Id="rId9" Type="http://schemas.openxmlformats.org/officeDocument/2006/relationships/image" Target="../media/image78.png"/></Relationships>
</file>

<file path=ppt/slides/_rels/slide57.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image" Target="../media/image80.gif"/><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323528" y="1498398"/>
            <a:ext cx="8496944" cy="1549994"/>
          </a:xfrm>
        </p:spPr>
        <p:txBody>
          <a:bodyPr>
            <a:normAutofit/>
          </a:bodyPr>
          <a:lstStyle/>
          <a:p>
            <a:r>
              <a:rPr lang="zh-CN" altLang="en-US" sz="2400" b="1" dirty="0" smtClean="0">
                <a:solidFill>
                  <a:srgbClr val="F4860C"/>
                </a:solidFill>
                <a:effectLst>
                  <a:outerShdw blurRad="38100" dist="38100" dir="2700000" algn="tl">
                    <a:srgbClr val="000000">
                      <a:alpha val="43137"/>
                    </a:srgbClr>
                  </a:outerShdw>
                </a:effectLst>
              </a:rPr>
              <a:t>智能城市评价体系研究</a:t>
            </a:r>
            <a:r>
              <a:rPr lang="en-US" altLang="zh-CN" sz="4400" b="1" dirty="0" smtClean="0">
                <a:solidFill>
                  <a:srgbClr val="F4860C"/>
                </a:solidFill>
                <a:effectLst>
                  <a:outerShdw blurRad="38100" dist="38100" dir="2700000" algn="tl">
                    <a:srgbClr val="000000">
                      <a:alpha val="43137"/>
                    </a:srgbClr>
                  </a:outerShdw>
                </a:effectLst>
              </a:rPr>
              <a:t/>
            </a:r>
            <a:br>
              <a:rPr lang="en-US" altLang="zh-CN" sz="4400" b="1" dirty="0" smtClean="0">
                <a:solidFill>
                  <a:srgbClr val="F4860C"/>
                </a:solidFill>
                <a:effectLst>
                  <a:outerShdw blurRad="38100" dist="38100" dir="2700000" algn="tl">
                    <a:srgbClr val="000000">
                      <a:alpha val="43137"/>
                    </a:srgbClr>
                  </a:outerShdw>
                </a:effectLst>
              </a:rPr>
            </a:br>
            <a:r>
              <a:rPr lang="en-US" altLang="zh-CN" sz="2000" b="1" dirty="0" err="1" smtClean="0">
                <a:solidFill>
                  <a:srgbClr val="F4860C"/>
                </a:solidFill>
                <a:effectLst>
                  <a:outerShdw blurRad="38100" dist="38100" dir="2700000" algn="tl">
                    <a:srgbClr val="000000">
                      <a:alpha val="43137"/>
                    </a:srgbClr>
                  </a:outerShdw>
                </a:effectLst>
              </a:rPr>
              <a:t>Forschung</a:t>
            </a:r>
            <a:r>
              <a:rPr lang="en-US" altLang="zh-CN" sz="2000" b="1" dirty="0" smtClean="0">
                <a:solidFill>
                  <a:srgbClr val="F4860C"/>
                </a:solidFill>
                <a:effectLst>
                  <a:outerShdw blurRad="38100" dist="38100" dir="2700000" algn="tl">
                    <a:srgbClr val="000000">
                      <a:alpha val="43137"/>
                    </a:srgbClr>
                  </a:outerShdw>
                </a:effectLst>
              </a:rPr>
              <a:t> </a:t>
            </a:r>
            <a:r>
              <a:rPr lang="de-DE" altLang="zh-CN" sz="2000" b="1" dirty="0" smtClean="0">
                <a:solidFill>
                  <a:srgbClr val="F4860C"/>
                </a:solidFill>
                <a:effectLst>
                  <a:outerShdw blurRad="38100" dist="38100" dir="2700000" algn="tl">
                    <a:srgbClr val="000000">
                      <a:alpha val="43137"/>
                    </a:srgbClr>
                  </a:outerShdw>
                </a:effectLst>
              </a:rPr>
              <a:t>über Evaluationssystem für intelligente Städte</a:t>
            </a:r>
            <a:endParaRPr lang="zh-CN" altLang="en-US" sz="2700" b="1" dirty="0">
              <a:solidFill>
                <a:srgbClr val="F4860C"/>
              </a:solidFill>
              <a:effectLst>
                <a:outerShdw blurRad="38100" dist="38100" dir="2700000" algn="tl">
                  <a:srgbClr val="000000">
                    <a:alpha val="43137"/>
                  </a:srgbClr>
                </a:outerShdw>
              </a:effectLst>
            </a:endParaRPr>
          </a:p>
        </p:txBody>
      </p:sp>
      <p:sp>
        <p:nvSpPr>
          <p:cNvPr id="4" name="副标题 3"/>
          <p:cNvSpPr>
            <a:spLocks noGrp="1"/>
          </p:cNvSpPr>
          <p:nvPr>
            <p:ph type="subTitle" idx="1"/>
          </p:nvPr>
        </p:nvSpPr>
        <p:spPr>
          <a:xfrm>
            <a:off x="2843808" y="3363838"/>
            <a:ext cx="3416424" cy="936104"/>
          </a:xfrm>
        </p:spPr>
        <p:txBody>
          <a:bodyPr>
            <a:noAutofit/>
          </a:bodyPr>
          <a:lstStyle/>
          <a:p>
            <a:r>
              <a:rPr lang="zh-CN" altLang="en-US" sz="1800" b="1" dirty="0" smtClean="0">
                <a:solidFill>
                  <a:srgbClr val="F4860C"/>
                </a:solidFill>
                <a:effectLst>
                  <a:outerShdw blurRad="38100" dist="38100" dir="2700000" algn="tl">
                    <a:srgbClr val="000000">
                      <a:alpha val="43137"/>
                    </a:srgbClr>
                  </a:outerShdw>
                </a:effectLst>
                <a:latin typeface="华文细黑" pitchFamily="2" charset="-122"/>
                <a:ea typeface="华文细黑" pitchFamily="2" charset="-122"/>
              </a:rPr>
              <a:t>吴志强</a:t>
            </a:r>
            <a:endParaRPr lang="en-US" altLang="zh-CN" sz="1800" b="1" dirty="0" smtClean="0">
              <a:solidFill>
                <a:srgbClr val="F4860C"/>
              </a:solidFill>
              <a:effectLst>
                <a:outerShdw blurRad="38100" dist="38100" dir="2700000" algn="tl">
                  <a:srgbClr val="000000">
                    <a:alpha val="43137"/>
                  </a:srgbClr>
                </a:outerShdw>
              </a:effectLst>
              <a:latin typeface="华文细黑" pitchFamily="2" charset="-122"/>
              <a:ea typeface="华文细黑" pitchFamily="2" charset="-122"/>
            </a:endParaRPr>
          </a:p>
          <a:p>
            <a:r>
              <a:rPr lang="en-US" altLang="zh-CN" sz="1800" b="1" dirty="0" smtClean="0">
                <a:solidFill>
                  <a:srgbClr val="F4860C"/>
                </a:solidFill>
                <a:effectLst>
                  <a:outerShdw blurRad="38100" dist="38100" dir="2700000" algn="tl">
                    <a:srgbClr val="000000">
                      <a:alpha val="43137"/>
                    </a:srgbClr>
                  </a:outerShdw>
                </a:effectLst>
                <a:latin typeface="华文细黑" pitchFamily="2" charset="-122"/>
                <a:ea typeface="华文细黑" pitchFamily="2" charset="-122"/>
              </a:rPr>
              <a:t>Wu Siegfried Zhiqiang</a:t>
            </a:r>
          </a:p>
          <a:p>
            <a:r>
              <a:rPr lang="en-US" altLang="zh-CN" sz="1800" b="1" dirty="0" smtClean="0">
                <a:solidFill>
                  <a:srgbClr val="F4860C"/>
                </a:solidFill>
                <a:effectLst>
                  <a:outerShdw blurRad="38100" dist="38100" dir="2700000" algn="tl">
                    <a:srgbClr val="000000">
                      <a:alpha val="43137"/>
                    </a:srgbClr>
                  </a:outerShdw>
                </a:effectLst>
                <a:latin typeface="新宋体" pitchFamily="49" charset="-122"/>
                <a:ea typeface="新宋体" pitchFamily="49" charset="-122"/>
              </a:rPr>
              <a:t>10/9/2013</a:t>
            </a:r>
            <a:endParaRPr lang="zh-CN" altLang="en-US" sz="1800" b="1" dirty="0">
              <a:solidFill>
                <a:srgbClr val="F4860C"/>
              </a:solidFill>
              <a:effectLst>
                <a:outerShdw blurRad="38100" dist="38100" dir="2700000" algn="tl">
                  <a:srgbClr val="000000">
                    <a:alpha val="43137"/>
                  </a:srgbClr>
                </a:outerShdw>
              </a:effectLst>
              <a:latin typeface="新宋体" pitchFamily="49" charset="-122"/>
              <a:ea typeface="新宋体" pitchFamily="49" charset="-122"/>
            </a:endParaRPr>
          </a:p>
        </p:txBody>
      </p:sp>
      <p:pic>
        <p:nvPicPr>
          <p:cNvPr id="1026" name="Picture 2" descr="http://mw2.google.com/mw-panoramio/photos/medium/2567427.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4788024" y="411510"/>
            <a:ext cx="1103557" cy="1085900"/>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1030" name="Picture 6" descr="http://old.cae.cn/images/cae.gif"/>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102462" y="411510"/>
            <a:ext cx="1037562" cy="102372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94974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572397" y="4572014"/>
            <a:ext cx="1785950" cy="500047"/>
          </a:xfrm>
          <a:prstGeom prst="rect">
            <a:avLst/>
          </a:prstGeom>
          <a:noFill/>
        </p:spPr>
        <p:txBody>
          <a:bodyPr vert="horz" lIns="91440" tIns="45720" rIns="288000" bIns="45720" rtlCol="0" anchor="t">
            <a:noAutofit/>
          </a:bodyPr>
          <a:lstStyle>
            <a:lvl1pPr algn="l" defTabSz="914400" rtl="0" eaLnBrk="1" latinLnBrk="0" hangingPunct="1">
              <a:spcBef>
                <a:spcPct val="0"/>
              </a:spcBef>
              <a:buNone/>
              <a:defRPr sz="3600" b="1" kern="1200" cap="all" spc="-60" baseline="0">
                <a:solidFill>
                  <a:schemeClr val="tx2"/>
                </a:solidFill>
                <a:latin typeface="华文中宋" pitchFamily="2" charset="-122"/>
                <a:ea typeface="华文中宋" pitchFamily="2" charset="-122"/>
                <a:cs typeface="+mj-cs"/>
              </a:defRPr>
            </a:lvl1pPr>
          </a:lstStyle>
          <a:p>
            <a:pPr algn="ctr"/>
            <a:r>
              <a:rPr lang="zh-CN" altLang="en-US" sz="1100" dirty="0" smtClean="0">
                <a:solidFill>
                  <a:schemeClr val="accent5"/>
                </a:solidFill>
                <a:latin typeface="+mj-ea"/>
                <a:ea typeface="+mj-ea"/>
              </a:rPr>
              <a:t>指标汇总表</a:t>
            </a:r>
            <a:endParaRPr lang="de-DE" altLang="zh-CN" sz="1100" dirty="0" smtClean="0">
              <a:solidFill>
                <a:schemeClr val="accent5"/>
              </a:solidFill>
              <a:latin typeface="+mj-ea"/>
              <a:ea typeface="+mj-ea"/>
            </a:endParaRPr>
          </a:p>
          <a:p>
            <a:pPr algn="ctr"/>
            <a:r>
              <a:rPr lang="de-DE" altLang="zh-CN" sz="1100" dirty="0" smtClean="0">
                <a:solidFill>
                  <a:schemeClr val="accent5"/>
                </a:solidFill>
                <a:latin typeface="+mj-ea"/>
                <a:ea typeface="+mj-ea"/>
              </a:rPr>
              <a:t>Übersichtstabelle der Indikatoren</a:t>
            </a:r>
            <a:r>
              <a:rPr lang="zh-CN" altLang="en-US" sz="1100" dirty="0" smtClean="0">
                <a:solidFill>
                  <a:schemeClr val="accent5"/>
                </a:solidFill>
                <a:latin typeface="+mj-ea"/>
                <a:ea typeface="+mj-ea"/>
              </a:rPr>
              <a:t> </a:t>
            </a:r>
            <a:endParaRPr lang="en-US" sz="1100" dirty="0">
              <a:solidFill>
                <a:schemeClr val="accent5"/>
              </a:solidFill>
              <a:latin typeface="+mj-ea"/>
              <a:ea typeface="+mj-ea"/>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0"/>
            <a:ext cx="1853765" cy="5143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419872" y="-20538"/>
            <a:ext cx="1648362" cy="5143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48064" y="0"/>
            <a:ext cx="1781777" cy="401191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1" name="Picture 7"/>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978992" y="0"/>
            <a:ext cx="2165008" cy="393990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2" name="Picture 8"/>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916934" y="0"/>
            <a:ext cx="1430930" cy="200595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extBox 2"/>
          <p:cNvSpPr txBox="1"/>
          <p:nvPr/>
        </p:nvSpPr>
        <p:spPr>
          <a:xfrm>
            <a:off x="251520" y="4724208"/>
            <a:ext cx="1080120" cy="369332"/>
          </a:xfrm>
          <a:prstGeom prst="rect">
            <a:avLst/>
          </a:prstGeom>
          <a:noFill/>
        </p:spPr>
        <p:txBody>
          <a:bodyPr wrap="square" rtlCol="0">
            <a:spAutoFit/>
          </a:bodyPr>
          <a:lstStyle/>
          <a:p>
            <a:pPr algn="ctr"/>
            <a:r>
              <a:rPr lang="en-US" altLang="zh-CN" dirty="0" smtClean="0">
                <a:solidFill>
                  <a:schemeClr val="accent2">
                    <a:lumMod val="75000"/>
                  </a:schemeClr>
                </a:solidFill>
                <a:latin typeface="华文琥珀" pitchFamily="2" charset="-122"/>
                <a:ea typeface="华文琥珀" pitchFamily="2" charset="-122"/>
              </a:rPr>
              <a:t>TU WIEN</a:t>
            </a:r>
            <a:endParaRPr lang="zh-CN" altLang="en-US" dirty="0">
              <a:solidFill>
                <a:schemeClr val="accent2">
                  <a:lumMod val="75000"/>
                </a:schemeClr>
              </a:solidFill>
              <a:latin typeface="华文琥珀" pitchFamily="2" charset="-122"/>
              <a:ea typeface="华文琥珀" pitchFamily="2" charset="-122"/>
            </a:endParaRPr>
          </a:p>
        </p:txBody>
      </p:sp>
      <p:sp>
        <p:nvSpPr>
          <p:cNvPr id="13" name="TextBox 12"/>
          <p:cNvSpPr txBox="1"/>
          <p:nvPr/>
        </p:nvSpPr>
        <p:spPr>
          <a:xfrm>
            <a:off x="2148900" y="1512378"/>
            <a:ext cx="1080120" cy="369332"/>
          </a:xfrm>
          <a:prstGeom prst="rect">
            <a:avLst/>
          </a:prstGeom>
          <a:noFill/>
        </p:spPr>
        <p:txBody>
          <a:bodyPr wrap="square" rtlCol="0">
            <a:spAutoFit/>
          </a:bodyPr>
          <a:lstStyle/>
          <a:p>
            <a:pPr algn="ctr"/>
            <a:r>
              <a:rPr lang="en-US" altLang="zh-CN" dirty="0" smtClean="0">
                <a:solidFill>
                  <a:schemeClr val="accent2">
                    <a:lumMod val="75000"/>
                  </a:schemeClr>
                </a:solidFill>
                <a:latin typeface="华文琥珀" pitchFamily="2" charset="-122"/>
                <a:ea typeface="华文琥珀" pitchFamily="2" charset="-122"/>
              </a:rPr>
              <a:t>IDC</a:t>
            </a:r>
            <a:endParaRPr lang="zh-CN" altLang="en-US" dirty="0">
              <a:solidFill>
                <a:schemeClr val="accent2">
                  <a:lumMod val="75000"/>
                </a:schemeClr>
              </a:solidFill>
              <a:latin typeface="华文琥珀" pitchFamily="2" charset="-122"/>
              <a:ea typeface="华文琥珀" pitchFamily="2" charset="-122"/>
            </a:endParaRPr>
          </a:p>
        </p:txBody>
      </p:sp>
      <p:sp>
        <p:nvSpPr>
          <p:cNvPr id="14" name="TextBox 13"/>
          <p:cNvSpPr txBox="1"/>
          <p:nvPr/>
        </p:nvSpPr>
        <p:spPr>
          <a:xfrm>
            <a:off x="3500430" y="3419969"/>
            <a:ext cx="1500198" cy="1723549"/>
          </a:xfrm>
          <a:prstGeom prst="rect">
            <a:avLst/>
          </a:prstGeom>
          <a:noFill/>
        </p:spPr>
        <p:txBody>
          <a:bodyPr wrap="square" rtlCol="0">
            <a:spAutoFit/>
          </a:bodyPr>
          <a:lstStyle/>
          <a:p>
            <a:pPr algn="ctr"/>
            <a:r>
              <a:rPr lang="zh-CN" altLang="en-US" dirty="0" smtClean="0">
                <a:solidFill>
                  <a:schemeClr val="accent2">
                    <a:lumMod val="75000"/>
                  </a:schemeClr>
                </a:solidFill>
                <a:latin typeface="华文琥珀" pitchFamily="2" charset="-122"/>
                <a:ea typeface="华文琥珀" pitchFamily="2" charset="-122"/>
              </a:rPr>
              <a:t>住建部</a:t>
            </a:r>
            <a:endParaRPr lang="de-DE" altLang="zh-CN" dirty="0" smtClean="0">
              <a:solidFill>
                <a:schemeClr val="accent2">
                  <a:lumMod val="75000"/>
                </a:schemeClr>
              </a:solidFill>
              <a:latin typeface="华文琥珀" pitchFamily="2" charset="-122"/>
              <a:ea typeface="华文琥珀" pitchFamily="2" charset="-122"/>
            </a:endParaRPr>
          </a:p>
          <a:p>
            <a:pPr algn="ctr"/>
            <a:r>
              <a:rPr lang="de-DE" altLang="zh-CN" sz="1400" b="1" dirty="0" smtClean="0">
                <a:solidFill>
                  <a:schemeClr val="accent2">
                    <a:lumMod val="75000"/>
                  </a:schemeClr>
                </a:solidFill>
                <a:effectLst>
                  <a:outerShdw blurRad="38100" dist="38100" dir="2700000" algn="tl">
                    <a:srgbClr val="000000">
                      <a:alpha val="43137"/>
                    </a:srgbClr>
                  </a:outerShdw>
                </a:effectLst>
              </a:rPr>
              <a:t>Ministerium für Wohnungsbau und städtisch-ländliche Entwicklung</a:t>
            </a:r>
            <a:endParaRPr lang="en-US" altLang="zh-CN" sz="1400" b="1" dirty="0" smtClean="0">
              <a:solidFill>
                <a:schemeClr val="accent2">
                  <a:lumMod val="75000"/>
                </a:schemeClr>
              </a:solidFill>
              <a:effectLst>
                <a:outerShdw blurRad="38100" dist="38100" dir="2700000" algn="tl">
                  <a:srgbClr val="000000">
                    <a:alpha val="43137"/>
                  </a:srgbClr>
                </a:outerShdw>
              </a:effectLst>
            </a:endParaRPr>
          </a:p>
          <a:p>
            <a:pPr algn="ctr"/>
            <a:endParaRPr lang="zh-CN" altLang="en-US" dirty="0">
              <a:solidFill>
                <a:schemeClr val="accent2">
                  <a:lumMod val="75000"/>
                </a:schemeClr>
              </a:solidFill>
              <a:latin typeface="华文琥珀" pitchFamily="2" charset="-122"/>
              <a:ea typeface="华文琥珀" pitchFamily="2" charset="-122"/>
            </a:endParaRPr>
          </a:p>
        </p:txBody>
      </p:sp>
      <p:sp>
        <p:nvSpPr>
          <p:cNvPr id="17" name="TextBox 16"/>
          <p:cNvSpPr txBox="1"/>
          <p:nvPr/>
        </p:nvSpPr>
        <p:spPr>
          <a:xfrm>
            <a:off x="5143504" y="2572596"/>
            <a:ext cx="1785950" cy="1785104"/>
          </a:xfrm>
          <a:prstGeom prst="rect">
            <a:avLst/>
          </a:prstGeom>
          <a:noFill/>
        </p:spPr>
        <p:txBody>
          <a:bodyPr wrap="square" rtlCol="0">
            <a:spAutoFit/>
          </a:bodyPr>
          <a:lstStyle/>
          <a:p>
            <a:pPr algn="ctr"/>
            <a:r>
              <a:rPr lang="zh-CN" altLang="en-US" dirty="0" smtClean="0">
                <a:solidFill>
                  <a:schemeClr val="accent2">
                    <a:lumMod val="75000"/>
                  </a:schemeClr>
                </a:solidFill>
                <a:latin typeface="华文琥珀" pitchFamily="2" charset="-122"/>
                <a:ea typeface="华文琥珀" pitchFamily="2" charset="-122"/>
              </a:rPr>
              <a:t>工信部</a:t>
            </a:r>
            <a:endParaRPr lang="de-DE" altLang="zh-CN" dirty="0" smtClean="0">
              <a:solidFill>
                <a:schemeClr val="accent2">
                  <a:lumMod val="75000"/>
                </a:schemeClr>
              </a:solidFill>
              <a:latin typeface="华文琥珀" pitchFamily="2" charset="-122"/>
              <a:ea typeface="华文琥珀" pitchFamily="2" charset="-122"/>
            </a:endParaRPr>
          </a:p>
          <a:p>
            <a:pPr algn="ctr"/>
            <a:r>
              <a:rPr lang="de-DE" altLang="zh-CN" sz="1400" b="1" dirty="0" smtClean="0">
                <a:solidFill>
                  <a:schemeClr val="accent2">
                    <a:lumMod val="75000"/>
                  </a:schemeClr>
                </a:solidFill>
                <a:effectLst>
                  <a:outerShdw blurRad="38100" dist="38100" dir="2700000" algn="tl">
                    <a:srgbClr val="000000">
                      <a:alpha val="43137"/>
                    </a:srgbClr>
                  </a:outerShdw>
                </a:effectLst>
              </a:rPr>
              <a:t>Ministerium für Industrie und Informationstechnologie</a:t>
            </a:r>
            <a:endParaRPr lang="en-US" altLang="zh-CN" sz="1400" b="1" dirty="0" smtClean="0">
              <a:solidFill>
                <a:schemeClr val="accent2">
                  <a:lumMod val="75000"/>
                </a:schemeClr>
              </a:solidFill>
              <a:effectLst>
                <a:outerShdw blurRad="38100" dist="38100" dir="2700000" algn="tl">
                  <a:srgbClr val="000000">
                    <a:alpha val="43137"/>
                  </a:srgbClr>
                </a:outerShdw>
              </a:effectLst>
            </a:endParaRPr>
          </a:p>
          <a:p>
            <a:pPr algn="ctr"/>
            <a:endParaRPr lang="de-DE" altLang="zh-CN" dirty="0" smtClean="0">
              <a:solidFill>
                <a:schemeClr val="accent2">
                  <a:lumMod val="75000"/>
                </a:schemeClr>
              </a:solidFill>
              <a:latin typeface="华文琥珀" pitchFamily="2" charset="-122"/>
              <a:ea typeface="华文琥珀" pitchFamily="2" charset="-122"/>
            </a:endParaRPr>
          </a:p>
          <a:p>
            <a:pPr algn="ctr"/>
            <a:endParaRPr lang="zh-CN" altLang="en-US" dirty="0">
              <a:solidFill>
                <a:schemeClr val="accent2">
                  <a:lumMod val="75000"/>
                </a:schemeClr>
              </a:solidFill>
              <a:latin typeface="华文琥珀" pitchFamily="2" charset="-122"/>
              <a:ea typeface="华文琥珀" pitchFamily="2" charset="-122"/>
            </a:endParaRPr>
          </a:p>
        </p:txBody>
      </p:sp>
      <p:sp>
        <p:nvSpPr>
          <p:cNvPr id="18" name="TextBox 17"/>
          <p:cNvSpPr txBox="1"/>
          <p:nvPr/>
        </p:nvSpPr>
        <p:spPr>
          <a:xfrm>
            <a:off x="7286644" y="3201421"/>
            <a:ext cx="1571636" cy="800219"/>
          </a:xfrm>
          <a:prstGeom prst="rect">
            <a:avLst/>
          </a:prstGeom>
          <a:noFill/>
        </p:spPr>
        <p:txBody>
          <a:bodyPr wrap="square" rtlCol="0">
            <a:spAutoFit/>
          </a:bodyPr>
          <a:lstStyle/>
          <a:p>
            <a:pPr algn="ctr"/>
            <a:r>
              <a:rPr lang="zh-CN" altLang="en-US" dirty="0" smtClean="0">
                <a:solidFill>
                  <a:schemeClr val="accent2">
                    <a:lumMod val="75000"/>
                  </a:schemeClr>
                </a:solidFill>
                <a:latin typeface="华文琥珀" pitchFamily="2" charset="-122"/>
                <a:ea typeface="华文琥珀" pitchFamily="2" charset="-122"/>
              </a:rPr>
              <a:t>上海浦东</a:t>
            </a:r>
            <a:endParaRPr lang="de-DE" altLang="zh-CN" dirty="0" smtClean="0">
              <a:solidFill>
                <a:schemeClr val="accent2">
                  <a:lumMod val="75000"/>
                </a:schemeClr>
              </a:solidFill>
              <a:latin typeface="华文琥珀" pitchFamily="2" charset="-122"/>
              <a:ea typeface="华文琥珀" pitchFamily="2" charset="-122"/>
            </a:endParaRPr>
          </a:p>
          <a:p>
            <a:pPr algn="ctr"/>
            <a:r>
              <a:rPr lang="de-DE" altLang="zh-CN" sz="1400" b="1" dirty="0" smtClean="0">
                <a:solidFill>
                  <a:schemeClr val="accent2">
                    <a:lumMod val="75000"/>
                  </a:schemeClr>
                </a:solidFill>
                <a:ea typeface="华文琥珀" pitchFamily="2" charset="-122"/>
              </a:rPr>
              <a:t>Shanghai Pudong</a:t>
            </a:r>
            <a:endParaRPr lang="zh-CN" altLang="en-US" sz="1400" b="1" dirty="0">
              <a:solidFill>
                <a:schemeClr val="accent2">
                  <a:lumMod val="75000"/>
                </a:schemeClr>
              </a:solidFill>
              <a:ea typeface="华文琥珀" pitchFamily="2" charset="-122"/>
            </a:endParaRPr>
          </a:p>
        </p:txBody>
      </p:sp>
      <p:sp>
        <p:nvSpPr>
          <p:cNvPr id="15" name="TextBox 14"/>
          <p:cNvSpPr txBox="1"/>
          <p:nvPr/>
        </p:nvSpPr>
        <p:spPr>
          <a:xfrm>
            <a:off x="5214942" y="4000510"/>
            <a:ext cx="3929058" cy="830997"/>
          </a:xfrm>
          <a:prstGeom prst="rect">
            <a:avLst/>
          </a:prstGeom>
          <a:noFill/>
        </p:spPr>
        <p:txBody>
          <a:bodyPr wrap="square" rtlCol="0">
            <a:spAutoFit/>
          </a:bodyPr>
          <a:lstStyle/>
          <a:p>
            <a:r>
              <a:rPr lang="zh-CN" altLang="en-US" sz="1200" dirty="0" smtClean="0"/>
              <a:t>针对现有研究的指标体系形成二级、三级指标总表。</a:t>
            </a:r>
            <a:r>
              <a:rPr lang="de-DE" altLang="zh-CN" sz="1200" dirty="0" smtClean="0"/>
              <a:t>Bildung der Übersichtstabelle von sekundären und tertiären Indikatoren mit der bestehenden Indikatoren-Systemen</a:t>
            </a:r>
            <a:endParaRPr lang="zh-CN" altLang="en-US" sz="1200" dirty="0"/>
          </a:p>
        </p:txBody>
      </p:sp>
    </p:spTree>
    <p:extLst>
      <p:ext uri="{BB962C8B-B14F-4D97-AF65-F5344CB8AC3E}">
        <p14:creationId xmlns:p14="http://schemas.microsoft.com/office/powerpoint/2010/main" xmlns="" val="13341091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9279" y="1157"/>
            <a:ext cx="1939600" cy="49943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itle 1"/>
          <p:cNvSpPr txBox="1">
            <a:spLocks/>
          </p:cNvSpPr>
          <p:nvPr/>
        </p:nvSpPr>
        <p:spPr>
          <a:xfrm>
            <a:off x="7015851" y="4603359"/>
            <a:ext cx="2051720" cy="316252"/>
          </a:xfrm>
          <a:prstGeom prst="rect">
            <a:avLst/>
          </a:prstGeom>
          <a:noFill/>
        </p:spPr>
        <p:txBody>
          <a:bodyPr vert="horz" lIns="91440" tIns="45720" rIns="288000" bIns="45720" rtlCol="0" anchor="t">
            <a:noAutofit/>
          </a:bodyPr>
          <a:lstStyle>
            <a:lvl1pPr algn="l" defTabSz="914400" rtl="0" eaLnBrk="1" latinLnBrk="0" hangingPunct="1">
              <a:spcBef>
                <a:spcPct val="0"/>
              </a:spcBef>
              <a:buNone/>
              <a:defRPr sz="3600" b="1" kern="1200" cap="all" spc="-60" baseline="0">
                <a:solidFill>
                  <a:schemeClr val="tx2"/>
                </a:solidFill>
                <a:latin typeface="华文中宋" pitchFamily="2" charset="-122"/>
                <a:ea typeface="华文中宋" pitchFamily="2" charset="-122"/>
                <a:cs typeface="+mj-cs"/>
              </a:defRPr>
            </a:lvl1pPr>
          </a:lstStyle>
          <a:p>
            <a:pPr algn="r"/>
            <a:endParaRPr lang="en-US" altLang="zh-CN" sz="1800" dirty="0">
              <a:solidFill>
                <a:schemeClr val="accent5"/>
              </a:solidFill>
              <a:latin typeface="+mj-ea"/>
            </a:endParaRPr>
          </a:p>
        </p:txBody>
      </p:sp>
      <p:sp>
        <p:nvSpPr>
          <p:cNvPr id="5" name="TextBox 4"/>
          <p:cNvSpPr txBox="1"/>
          <p:nvPr/>
        </p:nvSpPr>
        <p:spPr>
          <a:xfrm>
            <a:off x="2143140" y="3782807"/>
            <a:ext cx="7072330" cy="830997"/>
          </a:xfrm>
          <a:prstGeom prst="rect">
            <a:avLst/>
          </a:prstGeom>
          <a:noFill/>
        </p:spPr>
        <p:txBody>
          <a:bodyPr wrap="square" rtlCol="0">
            <a:spAutoFit/>
          </a:bodyPr>
          <a:lstStyle/>
          <a:p>
            <a:r>
              <a:rPr lang="zh-CN" altLang="en-US" sz="1200" dirty="0" smtClean="0"/>
              <a:t>在</a:t>
            </a:r>
            <a:r>
              <a:rPr lang="en-US" altLang="zh-CN" sz="1200" dirty="0" smtClean="0"/>
              <a:t>178</a:t>
            </a:r>
            <a:r>
              <a:rPr lang="zh-CN" altLang="en-US" sz="1200" dirty="0" smtClean="0"/>
              <a:t>项二级指标、</a:t>
            </a:r>
            <a:r>
              <a:rPr lang="en-US" altLang="zh-CN" sz="1200" dirty="0" smtClean="0"/>
              <a:t>302</a:t>
            </a:r>
            <a:r>
              <a:rPr lang="zh-CN" altLang="en-US" sz="1200" dirty="0" smtClean="0"/>
              <a:t>项三级指标总表基础上对指标分别归纳分类，并对涉及关键词的频次进行整理。</a:t>
            </a:r>
            <a:endParaRPr lang="de-DE" altLang="zh-CN" sz="1200" dirty="0" smtClean="0"/>
          </a:p>
          <a:p>
            <a:r>
              <a:rPr lang="de-DE" altLang="zh-CN" sz="1200" dirty="0" smtClean="0"/>
              <a:t>Auf der Grundlage der Übersichtstabelle mit 178 sekundären und 302 tertiären Indikatoren werden alle Indikatoren sortiert. Man sollte die Frequenzen der Stichwörter in Ordnung bringen. </a:t>
            </a:r>
            <a:endParaRPr lang="zh-CN" altLang="en-US" sz="1200"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13087" y="1157"/>
            <a:ext cx="1887167" cy="278661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204366" y="1157"/>
            <a:ext cx="1823874" cy="199452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939631" y="0"/>
            <a:ext cx="2231517" cy="365187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055633" y="0"/>
            <a:ext cx="1114623" cy="64051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4" name="TextBox 13"/>
          <p:cNvSpPr txBox="1"/>
          <p:nvPr/>
        </p:nvSpPr>
        <p:spPr>
          <a:xfrm>
            <a:off x="2428860" y="1996857"/>
            <a:ext cx="1080120" cy="646331"/>
          </a:xfrm>
          <a:prstGeom prst="rect">
            <a:avLst/>
          </a:prstGeom>
          <a:noFill/>
        </p:spPr>
        <p:txBody>
          <a:bodyPr wrap="square" rtlCol="0">
            <a:spAutoFit/>
          </a:bodyPr>
          <a:lstStyle/>
          <a:p>
            <a:pPr algn="ctr"/>
            <a:r>
              <a:rPr lang="zh-CN" altLang="en-US" dirty="0" smtClean="0">
                <a:solidFill>
                  <a:schemeClr val="accent2">
                    <a:lumMod val="75000"/>
                  </a:schemeClr>
                </a:solidFill>
                <a:latin typeface="华文琥珀" pitchFamily="2" charset="-122"/>
                <a:ea typeface="华文琥珀" pitchFamily="2" charset="-122"/>
              </a:rPr>
              <a:t>南京</a:t>
            </a:r>
            <a:endParaRPr lang="de-DE" altLang="zh-CN" dirty="0" smtClean="0">
              <a:solidFill>
                <a:schemeClr val="accent2">
                  <a:lumMod val="75000"/>
                </a:schemeClr>
              </a:solidFill>
              <a:latin typeface="华文琥珀" pitchFamily="2" charset="-122"/>
              <a:ea typeface="华文琥珀" pitchFamily="2" charset="-122"/>
            </a:endParaRPr>
          </a:p>
          <a:p>
            <a:pPr algn="ctr"/>
            <a:r>
              <a:rPr lang="de-DE" altLang="zh-CN" dirty="0" smtClean="0">
                <a:solidFill>
                  <a:schemeClr val="accent2">
                    <a:lumMod val="75000"/>
                  </a:schemeClr>
                </a:solidFill>
                <a:latin typeface="华文琥珀" pitchFamily="2" charset="-122"/>
                <a:ea typeface="华文琥珀" pitchFamily="2" charset="-122"/>
              </a:rPr>
              <a:t>Nanjing</a:t>
            </a:r>
            <a:endParaRPr lang="zh-CN" altLang="en-US" dirty="0">
              <a:solidFill>
                <a:schemeClr val="accent2">
                  <a:lumMod val="75000"/>
                </a:schemeClr>
              </a:solidFill>
              <a:latin typeface="华文琥珀" pitchFamily="2" charset="-122"/>
              <a:ea typeface="华文琥珀" pitchFamily="2" charset="-122"/>
            </a:endParaRPr>
          </a:p>
        </p:txBody>
      </p:sp>
      <p:sp>
        <p:nvSpPr>
          <p:cNvPr id="15" name="TextBox 14"/>
          <p:cNvSpPr txBox="1"/>
          <p:nvPr/>
        </p:nvSpPr>
        <p:spPr>
          <a:xfrm>
            <a:off x="428596" y="4139997"/>
            <a:ext cx="1080120" cy="646331"/>
          </a:xfrm>
          <a:prstGeom prst="rect">
            <a:avLst/>
          </a:prstGeom>
          <a:noFill/>
        </p:spPr>
        <p:txBody>
          <a:bodyPr wrap="square" rtlCol="0">
            <a:spAutoFit/>
          </a:bodyPr>
          <a:lstStyle/>
          <a:p>
            <a:pPr algn="ctr"/>
            <a:r>
              <a:rPr lang="zh-CN" altLang="en-US" dirty="0" smtClean="0">
                <a:solidFill>
                  <a:schemeClr val="accent2">
                    <a:lumMod val="75000"/>
                  </a:schemeClr>
                </a:solidFill>
                <a:latin typeface="华文琥珀" pitchFamily="2" charset="-122"/>
                <a:ea typeface="华文琥珀" pitchFamily="2" charset="-122"/>
              </a:rPr>
              <a:t>宁波</a:t>
            </a:r>
            <a:endParaRPr lang="de-DE" altLang="zh-CN" dirty="0" smtClean="0">
              <a:solidFill>
                <a:schemeClr val="accent2">
                  <a:lumMod val="75000"/>
                </a:schemeClr>
              </a:solidFill>
              <a:latin typeface="华文琥珀" pitchFamily="2" charset="-122"/>
              <a:ea typeface="华文琥珀" pitchFamily="2" charset="-122"/>
            </a:endParaRPr>
          </a:p>
          <a:p>
            <a:pPr algn="ctr"/>
            <a:r>
              <a:rPr lang="de-DE" altLang="zh-CN" dirty="0" smtClean="0">
                <a:solidFill>
                  <a:schemeClr val="accent2">
                    <a:lumMod val="75000"/>
                  </a:schemeClr>
                </a:solidFill>
                <a:latin typeface="华文琥珀" pitchFamily="2" charset="-122"/>
                <a:ea typeface="华文琥珀" pitchFamily="2" charset="-122"/>
              </a:rPr>
              <a:t>Ningbo</a:t>
            </a:r>
            <a:endParaRPr lang="zh-CN" altLang="en-US" dirty="0">
              <a:solidFill>
                <a:schemeClr val="accent2">
                  <a:lumMod val="75000"/>
                </a:schemeClr>
              </a:solidFill>
              <a:latin typeface="华文琥珀" pitchFamily="2" charset="-122"/>
              <a:ea typeface="华文琥珀" pitchFamily="2" charset="-122"/>
            </a:endParaRPr>
          </a:p>
        </p:txBody>
      </p:sp>
      <p:sp>
        <p:nvSpPr>
          <p:cNvPr id="18" name="TextBox 17"/>
          <p:cNvSpPr txBox="1"/>
          <p:nvPr/>
        </p:nvSpPr>
        <p:spPr>
          <a:xfrm>
            <a:off x="6393386" y="934040"/>
            <a:ext cx="1445834" cy="923330"/>
          </a:xfrm>
          <a:prstGeom prst="rect">
            <a:avLst/>
          </a:prstGeom>
          <a:noFill/>
        </p:spPr>
        <p:txBody>
          <a:bodyPr wrap="square" rtlCol="0">
            <a:spAutoFit/>
          </a:bodyPr>
          <a:lstStyle/>
          <a:p>
            <a:pPr algn="ctr"/>
            <a:r>
              <a:rPr lang="zh-CN" altLang="en-US" dirty="0" smtClean="0">
                <a:solidFill>
                  <a:schemeClr val="accent2">
                    <a:lumMod val="75000"/>
                  </a:schemeClr>
                </a:solidFill>
                <a:latin typeface="华文琥珀" pitchFamily="2" charset="-122"/>
                <a:ea typeface="华文琥珀" pitchFamily="2" charset="-122"/>
              </a:rPr>
              <a:t>工程研究会</a:t>
            </a:r>
            <a:endParaRPr lang="de-DE" altLang="zh-CN" dirty="0" smtClean="0">
              <a:solidFill>
                <a:schemeClr val="accent2">
                  <a:lumMod val="75000"/>
                </a:schemeClr>
              </a:solidFill>
              <a:latin typeface="华文琥珀" pitchFamily="2" charset="-122"/>
              <a:ea typeface="华文琥珀" pitchFamily="2" charset="-122"/>
            </a:endParaRPr>
          </a:p>
          <a:p>
            <a:pPr algn="ctr"/>
            <a:r>
              <a:rPr lang="de-DE" altLang="zh-CN" dirty="0" smtClean="0">
                <a:solidFill>
                  <a:schemeClr val="accent2">
                    <a:lumMod val="75000"/>
                  </a:schemeClr>
                </a:solidFill>
                <a:latin typeface="华文琥珀" pitchFamily="2" charset="-122"/>
                <a:ea typeface="华文琥珀" pitchFamily="2" charset="-122"/>
              </a:rPr>
              <a:t>Engineering</a:t>
            </a:r>
          </a:p>
          <a:p>
            <a:pPr algn="ctr"/>
            <a:r>
              <a:rPr lang="de-DE" altLang="zh-CN" dirty="0" smtClean="0">
                <a:solidFill>
                  <a:schemeClr val="accent2">
                    <a:lumMod val="75000"/>
                  </a:schemeClr>
                </a:solidFill>
                <a:latin typeface="华文琥珀" pitchFamily="2" charset="-122"/>
                <a:ea typeface="华文琥珀" pitchFamily="2" charset="-122"/>
              </a:rPr>
              <a:t>Association</a:t>
            </a:r>
            <a:endParaRPr lang="zh-CN" altLang="en-US" dirty="0">
              <a:solidFill>
                <a:schemeClr val="accent2">
                  <a:lumMod val="75000"/>
                </a:schemeClr>
              </a:solidFill>
              <a:latin typeface="华文琥珀" pitchFamily="2" charset="-122"/>
              <a:ea typeface="华文琥珀" pitchFamily="2" charset="-122"/>
            </a:endParaRPr>
          </a:p>
        </p:txBody>
      </p:sp>
      <p:sp>
        <p:nvSpPr>
          <p:cNvPr id="19" name="TextBox 18"/>
          <p:cNvSpPr txBox="1"/>
          <p:nvPr/>
        </p:nvSpPr>
        <p:spPr>
          <a:xfrm>
            <a:off x="7884368" y="209354"/>
            <a:ext cx="1445834" cy="369332"/>
          </a:xfrm>
          <a:prstGeom prst="rect">
            <a:avLst/>
          </a:prstGeom>
          <a:noFill/>
        </p:spPr>
        <p:txBody>
          <a:bodyPr wrap="square" rtlCol="0">
            <a:spAutoFit/>
          </a:bodyPr>
          <a:lstStyle/>
          <a:p>
            <a:pPr algn="ctr"/>
            <a:r>
              <a:rPr lang="en-US" altLang="zh-CN" dirty="0" smtClean="0">
                <a:solidFill>
                  <a:schemeClr val="accent2">
                    <a:lumMod val="75000"/>
                  </a:schemeClr>
                </a:solidFill>
                <a:latin typeface="华文琥珀" pitchFamily="2" charset="-122"/>
                <a:ea typeface="华文琥珀" pitchFamily="2" charset="-122"/>
              </a:rPr>
              <a:t>ICF</a:t>
            </a:r>
            <a:endParaRPr lang="zh-CN" altLang="en-US" dirty="0">
              <a:solidFill>
                <a:schemeClr val="accent2">
                  <a:lumMod val="75000"/>
                </a:schemeClr>
              </a:solidFill>
              <a:latin typeface="华文琥珀" pitchFamily="2" charset="-122"/>
              <a:ea typeface="华文琥珀" pitchFamily="2" charset="-122"/>
            </a:endParaRPr>
          </a:p>
        </p:txBody>
      </p:sp>
      <p:sp>
        <p:nvSpPr>
          <p:cNvPr id="20" name="TextBox 19"/>
          <p:cNvSpPr txBox="1"/>
          <p:nvPr/>
        </p:nvSpPr>
        <p:spPr>
          <a:xfrm>
            <a:off x="4373973" y="2782675"/>
            <a:ext cx="1445834" cy="646331"/>
          </a:xfrm>
          <a:prstGeom prst="rect">
            <a:avLst/>
          </a:prstGeom>
          <a:noFill/>
        </p:spPr>
        <p:txBody>
          <a:bodyPr wrap="square" rtlCol="0">
            <a:spAutoFit/>
          </a:bodyPr>
          <a:lstStyle/>
          <a:p>
            <a:pPr algn="ctr"/>
            <a:r>
              <a:rPr lang="zh-CN" altLang="en-US" dirty="0" smtClean="0">
                <a:solidFill>
                  <a:schemeClr val="accent2">
                    <a:lumMod val="75000"/>
                  </a:schemeClr>
                </a:solidFill>
                <a:latin typeface="华文琥珀" pitchFamily="2" charset="-122"/>
                <a:ea typeface="华文琥珀" pitchFamily="2" charset="-122"/>
              </a:rPr>
              <a:t>国脉</a:t>
            </a:r>
            <a:endParaRPr lang="de-DE" altLang="zh-CN" dirty="0" smtClean="0">
              <a:solidFill>
                <a:schemeClr val="accent2">
                  <a:lumMod val="75000"/>
                </a:schemeClr>
              </a:solidFill>
              <a:latin typeface="华文琥珀" pitchFamily="2" charset="-122"/>
              <a:ea typeface="华文琥珀" pitchFamily="2" charset="-122"/>
            </a:endParaRPr>
          </a:p>
          <a:p>
            <a:pPr algn="ctr"/>
            <a:r>
              <a:rPr lang="de-DE" altLang="zh-CN" dirty="0" smtClean="0">
                <a:solidFill>
                  <a:schemeClr val="accent2">
                    <a:lumMod val="75000"/>
                  </a:schemeClr>
                </a:solidFill>
                <a:latin typeface="华文琥珀" pitchFamily="2" charset="-122"/>
                <a:ea typeface="华文琥珀" pitchFamily="2" charset="-122"/>
              </a:rPr>
              <a:t>GMTech</a:t>
            </a:r>
            <a:endParaRPr lang="zh-CN" altLang="en-US" dirty="0">
              <a:solidFill>
                <a:schemeClr val="accent2">
                  <a:lumMod val="75000"/>
                </a:schemeClr>
              </a:solidFill>
              <a:latin typeface="华文琥珀" pitchFamily="2" charset="-122"/>
              <a:ea typeface="华文琥珀" pitchFamily="2" charset="-122"/>
            </a:endParaRPr>
          </a:p>
        </p:txBody>
      </p:sp>
      <p:sp>
        <p:nvSpPr>
          <p:cNvPr id="16" name="Title 1"/>
          <p:cNvSpPr txBox="1">
            <a:spLocks/>
          </p:cNvSpPr>
          <p:nvPr/>
        </p:nvSpPr>
        <p:spPr>
          <a:xfrm>
            <a:off x="7429520" y="4572014"/>
            <a:ext cx="1857387" cy="500047"/>
          </a:xfrm>
          <a:prstGeom prst="rect">
            <a:avLst/>
          </a:prstGeom>
          <a:noFill/>
        </p:spPr>
        <p:txBody>
          <a:bodyPr vert="horz" lIns="91440" tIns="45720" rIns="288000" bIns="45720" rtlCol="0" anchor="t">
            <a:noAutofit/>
          </a:bodyPr>
          <a:lstStyle>
            <a:lvl1pPr algn="l" defTabSz="914400" rtl="0" eaLnBrk="1" latinLnBrk="0" hangingPunct="1">
              <a:spcBef>
                <a:spcPct val="0"/>
              </a:spcBef>
              <a:buNone/>
              <a:defRPr sz="3600" b="1" kern="1200" cap="all" spc="-60" baseline="0">
                <a:solidFill>
                  <a:schemeClr val="tx2"/>
                </a:solidFill>
                <a:latin typeface="华文中宋" pitchFamily="2" charset="-122"/>
                <a:ea typeface="华文中宋" pitchFamily="2" charset="-122"/>
                <a:cs typeface="+mj-cs"/>
              </a:defRPr>
            </a:lvl1pPr>
          </a:lstStyle>
          <a:p>
            <a:pPr algn="ctr"/>
            <a:r>
              <a:rPr lang="zh-CN" altLang="en-US" sz="1100" dirty="0" smtClean="0">
                <a:solidFill>
                  <a:schemeClr val="accent5"/>
                </a:solidFill>
                <a:latin typeface="+mj-ea"/>
                <a:ea typeface="+mj-ea"/>
              </a:rPr>
              <a:t>指标汇总表</a:t>
            </a:r>
            <a:endParaRPr lang="de-DE" altLang="zh-CN" sz="1100" dirty="0" smtClean="0">
              <a:solidFill>
                <a:schemeClr val="accent5"/>
              </a:solidFill>
              <a:latin typeface="+mj-ea"/>
              <a:ea typeface="+mj-ea"/>
            </a:endParaRPr>
          </a:p>
          <a:p>
            <a:pPr algn="ctr"/>
            <a:r>
              <a:rPr lang="de-DE" altLang="zh-CN" sz="1100" dirty="0" smtClean="0">
                <a:solidFill>
                  <a:schemeClr val="accent5"/>
                </a:solidFill>
                <a:latin typeface="+mj-ea"/>
                <a:ea typeface="+mj-ea"/>
              </a:rPr>
              <a:t>Übersichtstabelle der Indikatoren</a:t>
            </a:r>
            <a:r>
              <a:rPr lang="zh-CN" altLang="en-US" sz="1100" dirty="0" smtClean="0">
                <a:solidFill>
                  <a:schemeClr val="accent5"/>
                </a:solidFill>
                <a:latin typeface="+mj-ea"/>
                <a:ea typeface="+mj-ea"/>
              </a:rPr>
              <a:t> </a:t>
            </a:r>
            <a:endParaRPr lang="en-US" sz="1100" dirty="0">
              <a:solidFill>
                <a:schemeClr val="accent5"/>
              </a:solidFill>
              <a:latin typeface="+mj-ea"/>
              <a:ea typeface="+mj-ea"/>
            </a:endParaRPr>
          </a:p>
        </p:txBody>
      </p:sp>
    </p:spTree>
    <p:extLst>
      <p:ext uri="{BB962C8B-B14F-4D97-AF65-F5344CB8AC3E}">
        <p14:creationId xmlns:p14="http://schemas.microsoft.com/office/powerpoint/2010/main" xmlns="" val="42294832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14282" y="-71456"/>
            <a:ext cx="8280920" cy="1015663"/>
          </a:xfrm>
          <a:prstGeom prst="rect">
            <a:avLst/>
          </a:prstGeom>
        </p:spPr>
        <p:txBody>
          <a:bodyPr wrap="square">
            <a:spAutoFit/>
          </a:bodyPr>
          <a:lstStyle/>
          <a:p>
            <a:pPr>
              <a:lnSpc>
                <a:spcPct val="150000"/>
              </a:lnSpc>
            </a:pPr>
            <a:r>
              <a:rPr lang="zh-CN" altLang="en-US" sz="2000" b="1" dirty="0" smtClean="0">
                <a:solidFill>
                  <a:srgbClr val="FF0000"/>
                </a:solidFill>
              </a:rPr>
              <a:t>基础</a:t>
            </a:r>
            <a:r>
              <a:rPr lang="en-US" altLang="zh-CN" sz="2000" b="1" dirty="0" smtClean="0">
                <a:solidFill>
                  <a:srgbClr val="FF0000"/>
                </a:solidFill>
              </a:rPr>
              <a:t>2</a:t>
            </a:r>
            <a:r>
              <a:rPr lang="zh-CN" altLang="en-US" sz="2000" b="1" dirty="0" smtClean="0">
                <a:solidFill>
                  <a:srgbClr val="FF0000"/>
                </a:solidFill>
              </a:rPr>
              <a:t>：</a:t>
            </a:r>
            <a:endParaRPr lang="de-DE" altLang="zh-CN" sz="2000" b="1" dirty="0" smtClean="0">
              <a:solidFill>
                <a:srgbClr val="FF0000"/>
              </a:solidFill>
            </a:endParaRPr>
          </a:p>
          <a:p>
            <a:pPr>
              <a:lnSpc>
                <a:spcPct val="150000"/>
              </a:lnSpc>
            </a:pPr>
            <a:r>
              <a:rPr lang="de-DE" altLang="zh-CN" sz="2000" b="1" dirty="0" smtClean="0">
                <a:solidFill>
                  <a:srgbClr val="FF0000"/>
                </a:solidFill>
              </a:rPr>
              <a:t>Grundlage 2:</a:t>
            </a:r>
            <a:endParaRPr lang="en-US" altLang="zh-CN" sz="2000" b="1" dirty="0" smtClean="0">
              <a:solidFill>
                <a:srgbClr val="FF0000"/>
              </a:solidFill>
            </a:endParaRPr>
          </a:p>
        </p:txBody>
      </p:sp>
      <p:pic>
        <p:nvPicPr>
          <p:cNvPr id="1026" name="Picture 2" descr="C:\Users\LV\Desktop\树状图副本.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76056" y="-5701"/>
            <a:ext cx="2782092" cy="3934773"/>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LV\Desktop\04中国人居环境评价体系.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31641" y="857238"/>
            <a:ext cx="1883038" cy="273844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矩形 1"/>
          <p:cNvSpPr/>
          <p:nvPr/>
        </p:nvSpPr>
        <p:spPr>
          <a:xfrm>
            <a:off x="142844" y="3571882"/>
            <a:ext cx="3968139" cy="1569660"/>
          </a:xfrm>
          <a:prstGeom prst="rect">
            <a:avLst/>
          </a:prstGeom>
        </p:spPr>
        <p:txBody>
          <a:bodyPr wrap="square">
            <a:spAutoFit/>
          </a:bodyPr>
          <a:lstStyle/>
          <a:p>
            <a:r>
              <a:rPr lang="en-US" altLang="zh-CN" sz="1100" dirty="0" smtClean="0">
                <a:latin typeface="+mn-ea"/>
              </a:rPr>
              <a:t>1999-2003</a:t>
            </a:r>
            <a:r>
              <a:rPr lang="zh-CN" altLang="en-US" sz="1100" dirty="0" smtClean="0">
                <a:latin typeface="+mn-ea"/>
              </a:rPr>
              <a:t>，国家</a:t>
            </a:r>
            <a:r>
              <a:rPr lang="zh-CN" altLang="en-US" sz="1100" dirty="0">
                <a:latin typeface="+mn-ea"/>
              </a:rPr>
              <a:t>自然科学基金重点</a:t>
            </a:r>
            <a:r>
              <a:rPr lang="zh-CN" altLang="en-US" sz="1100" dirty="0" smtClean="0">
                <a:latin typeface="+mn-ea"/>
              </a:rPr>
              <a:t>项目</a:t>
            </a:r>
            <a:endParaRPr lang="en-US" altLang="zh-CN" sz="1100" dirty="0" smtClean="0">
              <a:latin typeface="+mn-ea"/>
            </a:endParaRPr>
          </a:p>
          <a:p>
            <a:r>
              <a:rPr lang="en-US" altLang="zh-CN" sz="1100" b="1" dirty="0" smtClean="0">
                <a:latin typeface="+mn-ea"/>
              </a:rPr>
              <a:t>《</a:t>
            </a:r>
            <a:r>
              <a:rPr lang="zh-CN" altLang="en-US" sz="1100" b="1" dirty="0" smtClean="0">
                <a:latin typeface="+mn-ea"/>
              </a:rPr>
              <a:t>中国人居环境的评价体系及可持续发展模式的研究</a:t>
            </a:r>
            <a:r>
              <a:rPr lang="en-US" altLang="zh-CN" sz="1100" b="1" dirty="0" smtClean="0">
                <a:latin typeface="+mn-ea"/>
              </a:rPr>
              <a:t>》</a:t>
            </a:r>
            <a:r>
              <a:rPr lang="en-US" altLang="zh-CN" sz="1050" b="1" dirty="0">
                <a:latin typeface="+mn-ea"/>
              </a:rPr>
              <a:t/>
            </a:r>
            <a:br>
              <a:rPr lang="en-US" altLang="zh-CN" sz="1050" b="1" dirty="0">
                <a:latin typeface="+mn-ea"/>
              </a:rPr>
            </a:br>
            <a:r>
              <a:rPr lang="zh-CN" altLang="en-US" sz="800" dirty="0">
                <a:latin typeface="+mn-ea"/>
              </a:rPr>
              <a:t>通过横、纵两个方面多层面地分析了可持续发展人居环境评价体系</a:t>
            </a:r>
            <a:r>
              <a:rPr lang="zh-CN" altLang="en-US" sz="800" dirty="0" smtClean="0">
                <a:latin typeface="+mn-ea"/>
              </a:rPr>
              <a:t>。</a:t>
            </a:r>
            <a:endParaRPr lang="de-DE" altLang="zh-CN" sz="800" dirty="0" smtClean="0">
              <a:latin typeface="+mn-ea"/>
            </a:endParaRPr>
          </a:p>
          <a:p>
            <a:endParaRPr lang="de-DE" altLang="zh-CN" sz="800" dirty="0" smtClean="0">
              <a:latin typeface="+mn-ea"/>
            </a:endParaRPr>
          </a:p>
          <a:p>
            <a:r>
              <a:rPr lang="de-DE" altLang="zh-CN" sz="1000" dirty="0" smtClean="0">
                <a:latin typeface="+mn-ea"/>
              </a:rPr>
              <a:t>1999-2003, Kernprojekt der nationalen Stiftung für Naturwissenschaften </a:t>
            </a:r>
          </a:p>
          <a:p>
            <a:r>
              <a:rPr lang="de-DE" altLang="zh-CN" sz="1000" dirty="0" smtClean="0">
                <a:latin typeface="+mn-ea"/>
              </a:rPr>
              <a:t>„</a:t>
            </a:r>
            <a:r>
              <a:rPr lang="de-DE" altLang="zh-CN" sz="1000" b="1" dirty="0" smtClean="0">
                <a:latin typeface="+mn-ea"/>
              </a:rPr>
              <a:t>Nachnaltige Entwicklung</a:t>
            </a:r>
          </a:p>
          <a:p>
            <a:r>
              <a:rPr lang="de-DE" altLang="zh-CN" sz="1000" b="1" dirty="0" smtClean="0">
                <a:latin typeface="+mn-ea"/>
              </a:rPr>
              <a:t>--Evaluationssystem der chinesischen Lebensumstände“</a:t>
            </a:r>
          </a:p>
          <a:p>
            <a:r>
              <a:rPr lang="de-DE" altLang="zh-CN" sz="800" dirty="0" smtClean="0">
                <a:latin typeface="+mn-ea"/>
              </a:rPr>
              <a:t>Aus der horizontalen und vertikalen Sichten wird das Evaluationssystem der nachhltigen Lebensumstände analysiert.</a:t>
            </a:r>
            <a:endParaRPr lang="zh-CN" altLang="en-US" sz="800" dirty="0">
              <a:latin typeface="+mn-ea"/>
            </a:endParaRPr>
          </a:p>
        </p:txBody>
      </p:sp>
      <p:sp>
        <p:nvSpPr>
          <p:cNvPr id="3" name="矩形 2"/>
          <p:cNvSpPr/>
          <p:nvPr/>
        </p:nvSpPr>
        <p:spPr>
          <a:xfrm>
            <a:off x="4211960" y="3571882"/>
            <a:ext cx="4932040" cy="2000548"/>
          </a:xfrm>
          <a:prstGeom prst="rect">
            <a:avLst/>
          </a:prstGeom>
        </p:spPr>
        <p:txBody>
          <a:bodyPr wrap="square">
            <a:spAutoFit/>
          </a:bodyPr>
          <a:lstStyle/>
          <a:p>
            <a:r>
              <a:rPr lang="en-US" altLang="zh-CN" sz="1100" dirty="0"/>
              <a:t>2007-2010</a:t>
            </a:r>
            <a:r>
              <a:rPr lang="zh-CN" altLang="en-US" sz="1100" dirty="0"/>
              <a:t>，国家科技部“十一五”科技支撑</a:t>
            </a:r>
            <a:r>
              <a:rPr lang="zh-CN" altLang="en-US" sz="1100" dirty="0" smtClean="0"/>
              <a:t>项目</a:t>
            </a:r>
            <a:endParaRPr lang="de-DE" altLang="zh-CN" sz="1100" dirty="0" smtClean="0"/>
          </a:p>
          <a:p>
            <a:r>
              <a:rPr lang="en-US" altLang="zh-CN" sz="1100" b="1" dirty="0" smtClean="0"/>
              <a:t>《</a:t>
            </a:r>
            <a:r>
              <a:rPr lang="zh-CN" altLang="en-US" sz="1100" b="1" dirty="0" smtClean="0"/>
              <a:t>城镇化与村镇建设动态监测关键技术</a:t>
            </a:r>
            <a:r>
              <a:rPr lang="en-US" altLang="zh-CN" sz="1100" b="1" dirty="0" smtClean="0"/>
              <a:t>》</a:t>
            </a:r>
            <a:endParaRPr lang="en-US" altLang="zh-CN" sz="1100" dirty="0" smtClean="0"/>
          </a:p>
          <a:p>
            <a:r>
              <a:rPr lang="zh-CN" altLang="en-US" sz="800" dirty="0" smtClean="0"/>
              <a:t>以</a:t>
            </a:r>
            <a:r>
              <a:rPr lang="zh-CN" altLang="en-US" sz="800" dirty="0"/>
              <a:t>人口、土地、生态、社会、经济、重大设施六大领域的基础数据为城乡发展</a:t>
            </a:r>
            <a:r>
              <a:rPr lang="zh-CN" altLang="en-US" sz="800" dirty="0" smtClean="0"/>
              <a:t>根系</a:t>
            </a:r>
            <a:endParaRPr lang="de-DE" altLang="zh-CN" sz="800" dirty="0" smtClean="0"/>
          </a:p>
          <a:p>
            <a:endParaRPr lang="de-DE" altLang="zh-CN" sz="800" dirty="0" smtClean="0"/>
          </a:p>
          <a:p>
            <a:r>
              <a:rPr lang="de-DE" altLang="zh-CN" sz="1000" dirty="0" smtClean="0"/>
              <a:t>2007-2010,  das „elfte Fünf-Jahrige“ Unterstützungsprojekt vom Ministerium für Wissenschaften und Technologie</a:t>
            </a:r>
          </a:p>
          <a:p>
            <a:r>
              <a:rPr lang="de-DE" altLang="zh-CN" sz="1000" dirty="0" smtClean="0"/>
              <a:t>„</a:t>
            </a:r>
            <a:r>
              <a:rPr lang="de-DE" altLang="zh-CN" sz="1000" b="1" dirty="0" smtClean="0"/>
              <a:t>Schlüsseltechnologie der dynamischen Überwachung für Urbanisierung und ländlichen Bau</a:t>
            </a:r>
            <a:r>
              <a:rPr lang="de-DE" altLang="zh-CN" sz="1000" dirty="0" smtClean="0"/>
              <a:t>“</a:t>
            </a:r>
          </a:p>
          <a:p>
            <a:r>
              <a:rPr lang="de-DE" altLang="zh-CN" sz="800" dirty="0" smtClean="0"/>
              <a:t>Die grundlegenden Daten aus sechs Bereichen, und zwar Bevölkerung, Land, Ökologie, Gesellschaft und wichtigen Einrichtungen, sind die Wurzeln der Entwicklung von Stadt und Land.</a:t>
            </a:r>
          </a:p>
          <a:p>
            <a:endParaRPr lang="de-DE" altLang="zh-CN" sz="800" dirty="0" smtClean="0"/>
          </a:p>
          <a:p>
            <a:endParaRPr lang="de-DE" altLang="zh-CN" sz="800" dirty="0" smtClean="0"/>
          </a:p>
          <a:p>
            <a:endParaRPr lang="zh-CN" altLang="en-US" sz="1200" dirty="0"/>
          </a:p>
        </p:txBody>
      </p:sp>
    </p:spTree>
    <p:extLst>
      <p:ext uri="{BB962C8B-B14F-4D97-AF65-F5344CB8AC3E}">
        <p14:creationId xmlns:p14="http://schemas.microsoft.com/office/powerpoint/2010/main" xmlns="" val="18752711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0" y="-12131"/>
            <a:ext cx="7452320" cy="1055856"/>
          </a:xfrm>
          <a:prstGeom prst="rect">
            <a:avLst/>
          </a:prstGeom>
          <a:solidFill>
            <a:schemeClr val="bg1"/>
          </a:solidFill>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200"/>
              </a:lnSpc>
            </a:pPr>
            <a:r>
              <a:rPr lang="en-US" altLang="zh-CN" sz="4800" b="1" cap="all" spc="-60" dirty="0" smtClean="0">
                <a:solidFill>
                  <a:schemeClr val="tx1">
                    <a:lumMod val="50000"/>
                    <a:lumOff val="50000"/>
                  </a:schemeClr>
                </a:solidFill>
                <a:latin typeface="Arial" pitchFamily="34" charset="0"/>
                <a:cs typeface="Arial" pitchFamily="34" charset="0"/>
              </a:rPr>
              <a:t>3.</a:t>
            </a:r>
            <a:r>
              <a:rPr lang="zh-CN" altLang="en-US" sz="2000" b="1" cap="all" spc="-60" dirty="0" smtClean="0">
                <a:solidFill>
                  <a:schemeClr val="tx1">
                    <a:lumMod val="50000"/>
                    <a:lumOff val="50000"/>
                  </a:schemeClr>
                </a:solidFill>
                <a:latin typeface="+mj-ea"/>
              </a:rPr>
              <a:t>智能城市评价指标体系的建构和选择</a:t>
            </a:r>
            <a:endParaRPr lang="en-US" altLang="zh-CN" sz="2000" b="1" cap="all" spc="-60" dirty="0" smtClean="0">
              <a:solidFill>
                <a:schemeClr val="tx1">
                  <a:lumMod val="50000"/>
                  <a:lumOff val="50000"/>
                </a:schemeClr>
              </a:solidFill>
              <a:latin typeface="+mj-ea"/>
            </a:endParaRPr>
          </a:p>
          <a:p>
            <a:pPr algn="l">
              <a:lnSpc>
                <a:spcPts val="2200"/>
              </a:lnSpc>
            </a:pPr>
            <a:r>
              <a:rPr lang="en-US" altLang="zh-CN" sz="1400" b="1" cap="all" spc="-60" dirty="0" smtClean="0">
                <a:solidFill>
                  <a:schemeClr val="tx1">
                    <a:lumMod val="50000"/>
                    <a:lumOff val="50000"/>
                  </a:schemeClr>
                </a:solidFill>
                <a:latin typeface="+mn-lt"/>
              </a:rPr>
              <a:t>             </a:t>
            </a:r>
            <a:r>
              <a:rPr lang="de-DE" altLang="zh-CN" sz="1400" b="1" cap="all" spc="-60" dirty="0" smtClean="0">
                <a:solidFill>
                  <a:schemeClr val="tx1">
                    <a:lumMod val="50000"/>
                    <a:lumOff val="50000"/>
                  </a:schemeClr>
                </a:solidFill>
                <a:latin typeface="+mn-lt"/>
              </a:rPr>
              <a:t>Auswahl der Indikatoren des Evaluationssystems für intelligente Städte</a:t>
            </a:r>
            <a:endParaRPr lang="en-US" altLang="zh-CN" sz="1400" b="1" cap="all" spc="-60" dirty="0">
              <a:solidFill>
                <a:schemeClr val="tx1">
                  <a:lumMod val="50000"/>
                  <a:lumOff val="50000"/>
                </a:schemeClr>
              </a:solidFill>
              <a:latin typeface="+mn-lt"/>
            </a:endParaRPr>
          </a:p>
        </p:txBody>
      </p:sp>
      <p:sp>
        <p:nvSpPr>
          <p:cNvPr id="2" name="矩形 1"/>
          <p:cNvSpPr/>
          <p:nvPr/>
        </p:nvSpPr>
        <p:spPr>
          <a:xfrm>
            <a:off x="500034" y="1142990"/>
            <a:ext cx="8215370" cy="3939540"/>
          </a:xfrm>
          <a:prstGeom prst="rect">
            <a:avLst/>
          </a:prstGeom>
        </p:spPr>
        <p:txBody>
          <a:bodyPr wrap="square">
            <a:spAutoFit/>
          </a:bodyPr>
          <a:lstStyle/>
          <a:p>
            <a:r>
              <a:rPr lang="zh-CN" altLang="en-US" b="1" dirty="0" smtClean="0"/>
              <a:t>现有评价体系的评述：</a:t>
            </a:r>
            <a:endParaRPr lang="de-DE" altLang="zh-CN" b="1" dirty="0" smtClean="0"/>
          </a:p>
          <a:p>
            <a:r>
              <a:rPr lang="de-DE" altLang="zh-CN" b="1" dirty="0" smtClean="0"/>
              <a:t>Kommentar</a:t>
            </a:r>
            <a:r>
              <a:rPr lang="en-US" altLang="zh-CN" b="1" dirty="0" smtClean="0"/>
              <a:t> </a:t>
            </a:r>
            <a:r>
              <a:rPr lang="de-DE" altLang="zh-CN" b="1" dirty="0" smtClean="0"/>
              <a:t>über</a:t>
            </a:r>
            <a:r>
              <a:rPr lang="en-US" altLang="zh-CN" b="1" dirty="0" smtClean="0"/>
              <a:t> die </a:t>
            </a:r>
            <a:r>
              <a:rPr lang="de-DE" altLang="zh-CN" b="1" dirty="0" smtClean="0"/>
              <a:t>vorhandenen</a:t>
            </a:r>
            <a:r>
              <a:rPr lang="en-US" altLang="zh-CN" b="1" dirty="0" smtClean="0"/>
              <a:t> </a:t>
            </a:r>
            <a:r>
              <a:rPr lang="de-DE" altLang="zh-CN" b="1" dirty="0" smtClean="0"/>
              <a:t>Evaluationssysteme</a:t>
            </a:r>
            <a:r>
              <a:rPr lang="en-US" altLang="zh-CN" b="1" dirty="0" smtClean="0"/>
              <a:t>:</a:t>
            </a:r>
          </a:p>
          <a:p>
            <a:endParaRPr lang="en-US" altLang="zh-CN" b="1" dirty="0" smtClean="0"/>
          </a:p>
          <a:p>
            <a:r>
              <a:rPr lang="zh-CN" altLang="zh-CN" sz="1600" b="1" dirty="0">
                <a:solidFill>
                  <a:schemeClr val="tx1">
                    <a:lumMod val="50000"/>
                    <a:lumOff val="50000"/>
                  </a:schemeClr>
                </a:solidFill>
              </a:rPr>
              <a:t>（</a:t>
            </a:r>
            <a:r>
              <a:rPr lang="en-US" altLang="zh-CN" sz="1600" b="1" dirty="0">
                <a:solidFill>
                  <a:schemeClr val="tx1">
                    <a:lumMod val="50000"/>
                    <a:lumOff val="50000"/>
                  </a:schemeClr>
                </a:solidFill>
              </a:rPr>
              <a:t>1</a:t>
            </a:r>
            <a:r>
              <a:rPr lang="zh-CN" altLang="zh-CN" sz="1600" b="1" dirty="0">
                <a:solidFill>
                  <a:schemeClr val="tx1">
                    <a:lumMod val="50000"/>
                    <a:lumOff val="50000"/>
                  </a:schemeClr>
                </a:solidFill>
              </a:rPr>
              <a:t>）</a:t>
            </a:r>
            <a:r>
              <a:rPr lang="zh-CN" altLang="zh-CN" sz="1600" b="1" dirty="0" smtClean="0">
                <a:solidFill>
                  <a:schemeClr val="tx1">
                    <a:lumMod val="50000"/>
                    <a:lumOff val="50000"/>
                  </a:schemeClr>
                </a:solidFill>
              </a:rPr>
              <a:t>偏重</a:t>
            </a:r>
            <a:r>
              <a:rPr lang="zh-CN" altLang="en-US" sz="1600" b="1" dirty="0" smtClean="0">
                <a:solidFill>
                  <a:schemeClr val="tx1">
                    <a:lumMod val="50000"/>
                    <a:lumOff val="50000"/>
                  </a:schemeClr>
                </a:solidFill>
              </a:rPr>
              <a:t>智能（</a:t>
            </a:r>
            <a:r>
              <a:rPr lang="zh-CN" altLang="zh-CN" sz="1600" b="1" dirty="0" smtClean="0">
                <a:solidFill>
                  <a:schemeClr val="tx1">
                    <a:lumMod val="50000"/>
                    <a:lumOff val="50000"/>
                  </a:schemeClr>
                </a:solidFill>
              </a:rPr>
              <a:t>信息化基础</a:t>
            </a:r>
            <a:r>
              <a:rPr lang="zh-CN" altLang="en-US" sz="1600" b="1" dirty="0" smtClean="0">
                <a:solidFill>
                  <a:schemeClr val="tx1">
                    <a:lumMod val="50000"/>
                    <a:lumOff val="50000"/>
                  </a:schemeClr>
                </a:solidFill>
              </a:rPr>
              <a:t>）</a:t>
            </a:r>
            <a:r>
              <a:rPr lang="zh-CN" altLang="zh-CN" sz="1600" b="1" dirty="0" smtClean="0">
                <a:solidFill>
                  <a:schemeClr val="tx1">
                    <a:lumMod val="50000"/>
                    <a:lumOff val="50000"/>
                  </a:schemeClr>
                </a:solidFill>
              </a:rPr>
              <a:t>，</a:t>
            </a:r>
            <a:r>
              <a:rPr lang="zh-CN" altLang="zh-CN" sz="1600" b="1" dirty="0">
                <a:solidFill>
                  <a:schemeClr val="tx1">
                    <a:lumMod val="50000"/>
                    <a:lumOff val="50000"/>
                  </a:schemeClr>
                </a:solidFill>
              </a:rPr>
              <a:t>忽视</a:t>
            </a:r>
            <a:r>
              <a:rPr lang="zh-CN" altLang="zh-CN" sz="1600" b="1" dirty="0" smtClean="0">
                <a:solidFill>
                  <a:schemeClr val="tx1">
                    <a:lumMod val="50000"/>
                    <a:lumOff val="50000"/>
                  </a:schemeClr>
                </a:solidFill>
              </a:rPr>
              <a:t>城市</a:t>
            </a:r>
            <a:r>
              <a:rPr lang="zh-CN" altLang="en-US" sz="1600" b="1" dirty="0" smtClean="0">
                <a:solidFill>
                  <a:schemeClr val="tx1">
                    <a:lumMod val="50000"/>
                    <a:lumOff val="50000"/>
                  </a:schemeClr>
                </a:solidFill>
              </a:rPr>
              <a:t>（</a:t>
            </a:r>
            <a:r>
              <a:rPr lang="zh-CN" altLang="zh-CN" sz="1600" b="1" dirty="0" smtClean="0">
                <a:solidFill>
                  <a:schemeClr val="tx1">
                    <a:lumMod val="50000"/>
                    <a:lumOff val="50000"/>
                  </a:schemeClr>
                </a:solidFill>
              </a:rPr>
              <a:t>整体</a:t>
            </a:r>
            <a:r>
              <a:rPr lang="zh-CN" altLang="zh-CN" sz="1600" b="1" dirty="0">
                <a:solidFill>
                  <a:schemeClr val="tx1">
                    <a:lumMod val="50000"/>
                    <a:lumOff val="50000"/>
                  </a:schemeClr>
                </a:solidFill>
              </a:rPr>
              <a:t>可</a:t>
            </a:r>
            <a:r>
              <a:rPr lang="zh-CN" altLang="zh-CN" sz="1600" b="1" dirty="0" smtClean="0">
                <a:solidFill>
                  <a:schemeClr val="tx1">
                    <a:lumMod val="50000"/>
                    <a:lumOff val="50000"/>
                  </a:schemeClr>
                </a:solidFill>
              </a:rPr>
              <a:t>持续</a:t>
            </a:r>
            <a:r>
              <a:rPr lang="zh-CN" altLang="en-US" sz="1600" b="1" dirty="0" smtClean="0">
                <a:solidFill>
                  <a:schemeClr val="tx1">
                    <a:lumMod val="50000"/>
                    <a:lumOff val="50000"/>
                  </a:schemeClr>
                </a:solidFill>
              </a:rPr>
              <a:t>）；</a:t>
            </a:r>
            <a:endParaRPr lang="de-DE" altLang="zh-CN" sz="1600" b="1" dirty="0" smtClean="0">
              <a:solidFill>
                <a:schemeClr val="tx1">
                  <a:lumMod val="50000"/>
                  <a:lumOff val="50000"/>
                </a:schemeClr>
              </a:solidFill>
            </a:endParaRPr>
          </a:p>
          <a:p>
            <a:r>
              <a:rPr lang="de-DE" altLang="zh-CN" sz="1600" b="1" dirty="0" smtClean="0">
                <a:solidFill>
                  <a:schemeClr val="tx1">
                    <a:lumMod val="50000"/>
                    <a:lumOff val="50000"/>
                  </a:schemeClr>
                </a:solidFill>
              </a:rPr>
              <a:t>          </a:t>
            </a:r>
            <a:r>
              <a:rPr lang="de-DE" sz="1200" b="1" dirty="0" smtClean="0">
                <a:solidFill>
                  <a:schemeClr val="bg1">
                    <a:lumMod val="50000"/>
                  </a:schemeClr>
                </a:solidFill>
              </a:rPr>
              <a:t>Es wird mehr Wert auf den Grund der Informationstechnologie gelegt. Die Nachhaltigkeit der gesamten Städte wird vernachlässigt.</a:t>
            </a:r>
            <a:endParaRPr lang="zh-CN" altLang="zh-CN" sz="1600" dirty="0">
              <a:solidFill>
                <a:schemeClr val="bg1">
                  <a:lumMod val="50000"/>
                </a:schemeClr>
              </a:solidFill>
            </a:endParaRPr>
          </a:p>
          <a:p>
            <a:r>
              <a:rPr lang="zh-CN" altLang="en-US" sz="1600" dirty="0">
                <a:solidFill>
                  <a:schemeClr val="tx1">
                    <a:lumMod val="50000"/>
                    <a:lumOff val="50000"/>
                  </a:schemeClr>
                </a:solidFill>
              </a:rPr>
              <a:t> </a:t>
            </a:r>
          </a:p>
          <a:p>
            <a:r>
              <a:rPr lang="zh-CN" altLang="zh-CN" sz="1600" b="1" dirty="0">
                <a:solidFill>
                  <a:schemeClr val="tx1">
                    <a:lumMod val="50000"/>
                    <a:lumOff val="50000"/>
                  </a:schemeClr>
                </a:solidFill>
              </a:rPr>
              <a:t>（</a:t>
            </a:r>
            <a:r>
              <a:rPr lang="en-US" altLang="zh-CN" sz="1600" b="1" dirty="0">
                <a:solidFill>
                  <a:schemeClr val="tx1">
                    <a:lumMod val="50000"/>
                    <a:lumOff val="50000"/>
                  </a:schemeClr>
                </a:solidFill>
              </a:rPr>
              <a:t>2</a:t>
            </a:r>
            <a:r>
              <a:rPr lang="zh-CN" altLang="zh-CN" sz="1600" b="1" dirty="0">
                <a:solidFill>
                  <a:schemeClr val="tx1">
                    <a:lumMod val="50000"/>
                    <a:lumOff val="50000"/>
                  </a:schemeClr>
                </a:solidFill>
              </a:rPr>
              <a:t>）偏重当前状态，忽视发展趋势</a:t>
            </a:r>
            <a:r>
              <a:rPr lang="zh-CN" altLang="zh-CN" sz="1600" b="1" dirty="0" smtClean="0">
                <a:solidFill>
                  <a:schemeClr val="tx1">
                    <a:lumMod val="50000"/>
                    <a:lumOff val="50000"/>
                  </a:schemeClr>
                </a:solidFill>
              </a:rPr>
              <a:t>；</a:t>
            </a:r>
            <a:endParaRPr lang="de-DE" altLang="zh-CN" sz="1600" b="1" dirty="0" smtClean="0">
              <a:solidFill>
                <a:schemeClr val="tx1">
                  <a:lumMod val="50000"/>
                  <a:lumOff val="50000"/>
                </a:schemeClr>
              </a:solidFill>
            </a:endParaRPr>
          </a:p>
          <a:p>
            <a:r>
              <a:rPr lang="de-DE" sz="1200" b="1" dirty="0" smtClean="0">
                <a:solidFill>
                  <a:schemeClr val="bg1">
                    <a:lumMod val="50000"/>
                  </a:schemeClr>
                </a:solidFill>
              </a:rPr>
              <a:t>             Es wird mehr Wert auf den aktuellen Status gelegt. Die Entwicklungstendenz wird vernachlässigt.</a:t>
            </a:r>
            <a:endParaRPr lang="zh-CN" altLang="zh-CN" sz="1200" dirty="0">
              <a:solidFill>
                <a:schemeClr val="bg1">
                  <a:lumMod val="50000"/>
                </a:schemeClr>
              </a:solidFill>
            </a:endParaRPr>
          </a:p>
          <a:p>
            <a:r>
              <a:rPr lang="zh-CN" altLang="en-US" sz="1600" dirty="0">
                <a:solidFill>
                  <a:schemeClr val="tx1">
                    <a:lumMod val="50000"/>
                    <a:lumOff val="50000"/>
                  </a:schemeClr>
                </a:solidFill>
              </a:rPr>
              <a:t> </a:t>
            </a:r>
          </a:p>
          <a:p>
            <a:r>
              <a:rPr lang="zh-CN" altLang="zh-CN" sz="1600" b="1" dirty="0">
                <a:solidFill>
                  <a:schemeClr val="tx1">
                    <a:lumMod val="50000"/>
                    <a:lumOff val="50000"/>
                  </a:schemeClr>
                </a:solidFill>
              </a:rPr>
              <a:t>（</a:t>
            </a:r>
            <a:r>
              <a:rPr lang="en-US" altLang="zh-CN" sz="1600" b="1" dirty="0">
                <a:solidFill>
                  <a:schemeClr val="tx1">
                    <a:lumMod val="50000"/>
                    <a:lumOff val="50000"/>
                  </a:schemeClr>
                </a:solidFill>
              </a:rPr>
              <a:t>3</a:t>
            </a:r>
            <a:r>
              <a:rPr lang="zh-CN" altLang="zh-CN" sz="1600" b="1" dirty="0">
                <a:solidFill>
                  <a:schemeClr val="tx1">
                    <a:lumMod val="50000"/>
                    <a:lumOff val="50000"/>
                  </a:schemeClr>
                </a:solidFill>
              </a:rPr>
              <a:t>）偏重全面性，忽视特性</a:t>
            </a:r>
            <a:r>
              <a:rPr lang="zh-CN" altLang="zh-CN" sz="1600" b="1" dirty="0" smtClean="0">
                <a:solidFill>
                  <a:schemeClr val="tx1">
                    <a:lumMod val="50000"/>
                    <a:lumOff val="50000"/>
                  </a:schemeClr>
                </a:solidFill>
              </a:rPr>
              <a:t>；</a:t>
            </a:r>
            <a:endParaRPr lang="de-DE" altLang="zh-CN" sz="1600" b="1" dirty="0" smtClean="0">
              <a:solidFill>
                <a:schemeClr val="tx1">
                  <a:lumMod val="50000"/>
                  <a:lumOff val="50000"/>
                </a:schemeClr>
              </a:solidFill>
            </a:endParaRPr>
          </a:p>
          <a:p>
            <a:r>
              <a:rPr lang="de-DE" sz="1200" b="1" dirty="0" smtClean="0">
                <a:solidFill>
                  <a:schemeClr val="bg1">
                    <a:lumMod val="50000"/>
                  </a:schemeClr>
                </a:solidFill>
              </a:rPr>
              <a:t>             Es wird mehr Wert auf die Vollständigkeit gelegt. Die Eigenschaft wird vernachlässigt.</a:t>
            </a:r>
            <a:endParaRPr lang="zh-CN" altLang="zh-CN" sz="1200" dirty="0">
              <a:solidFill>
                <a:schemeClr val="bg1">
                  <a:lumMod val="50000"/>
                </a:schemeClr>
              </a:solidFill>
            </a:endParaRPr>
          </a:p>
          <a:p>
            <a:r>
              <a:rPr lang="zh-CN" altLang="en-US" sz="1600" dirty="0">
                <a:solidFill>
                  <a:schemeClr val="tx1">
                    <a:lumMod val="50000"/>
                    <a:lumOff val="50000"/>
                  </a:schemeClr>
                </a:solidFill>
              </a:rPr>
              <a:t> </a:t>
            </a:r>
          </a:p>
          <a:p>
            <a:r>
              <a:rPr lang="zh-CN" altLang="zh-CN" sz="1600" b="1" dirty="0">
                <a:solidFill>
                  <a:schemeClr val="tx1">
                    <a:lumMod val="50000"/>
                    <a:lumOff val="50000"/>
                  </a:schemeClr>
                </a:solidFill>
              </a:rPr>
              <a:t>（</a:t>
            </a:r>
            <a:r>
              <a:rPr lang="en-US" altLang="zh-CN" sz="1600" b="1" dirty="0">
                <a:solidFill>
                  <a:schemeClr val="tx1">
                    <a:lumMod val="50000"/>
                    <a:lumOff val="50000"/>
                  </a:schemeClr>
                </a:solidFill>
              </a:rPr>
              <a:t>4</a:t>
            </a:r>
            <a:r>
              <a:rPr lang="zh-CN" altLang="zh-CN" sz="1600" b="1" dirty="0">
                <a:solidFill>
                  <a:schemeClr val="tx1">
                    <a:lumMod val="50000"/>
                    <a:lumOff val="50000"/>
                  </a:schemeClr>
                </a:solidFill>
              </a:rPr>
              <a:t>）或统一标准，或针对特定城市，缺乏</a:t>
            </a:r>
            <a:r>
              <a:rPr lang="zh-CN" altLang="zh-CN" sz="1600" b="1" dirty="0" smtClean="0">
                <a:solidFill>
                  <a:schemeClr val="tx1">
                    <a:lumMod val="50000"/>
                    <a:lumOff val="50000"/>
                  </a:schemeClr>
                </a:solidFill>
              </a:rPr>
              <a:t>弹性</a:t>
            </a:r>
            <a:endParaRPr lang="de-DE" altLang="zh-CN" sz="1600" b="1" dirty="0" smtClean="0">
              <a:solidFill>
                <a:schemeClr val="tx1">
                  <a:lumMod val="50000"/>
                  <a:lumOff val="50000"/>
                </a:schemeClr>
              </a:solidFill>
            </a:endParaRPr>
          </a:p>
          <a:p>
            <a:r>
              <a:rPr lang="de-DE" altLang="zh-CN" sz="1600" b="1" dirty="0" smtClean="0">
                <a:solidFill>
                  <a:schemeClr val="tx1">
                    <a:lumMod val="50000"/>
                    <a:lumOff val="50000"/>
                  </a:schemeClr>
                </a:solidFill>
              </a:rPr>
              <a:t>          </a:t>
            </a:r>
            <a:r>
              <a:rPr lang="de-DE" sz="1200" b="1" dirty="0" smtClean="0">
                <a:solidFill>
                  <a:schemeClr val="bg1">
                    <a:lumMod val="50000"/>
                  </a:schemeClr>
                </a:solidFill>
              </a:rPr>
              <a:t>Die Maßstäben könnten einerseits vereinheitlicht werden, andererseits könnten bestimmte Städte beachtet werden. Es fehlt jedoch die Flexibilität.</a:t>
            </a:r>
            <a:endParaRPr lang="zh-CN" altLang="zh-CN" sz="1200" dirty="0">
              <a:solidFill>
                <a:schemeClr val="bg1">
                  <a:lumMod val="50000"/>
                </a:schemeClr>
              </a:solidFill>
            </a:endParaRPr>
          </a:p>
        </p:txBody>
      </p:sp>
    </p:spTree>
    <p:extLst>
      <p:ext uri="{BB962C8B-B14F-4D97-AF65-F5344CB8AC3E}">
        <p14:creationId xmlns:p14="http://schemas.microsoft.com/office/powerpoint/2010/main" xmlns="" val="19817241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3"/>
          <p:cNvGrpSpPr/>
          <p:nvPr/>
        </p:nvGrpSpPr>
        <p:grpSpPr>
          <a:xfrm>
            <a:off x="4286248" y="1113920"/>
            <a:ext cx="4539148" cy="3672408"/>
            <a:chOff x="1571604" y="1142990"/>
            <a:chExt cx="4539148" cy="3672408"/>
          </a:xfrm>
        </p:grpSpPr>
        <p:grpSp>
          <p:nvGrpSpPr>
            <p:cNvPr id="3" name="组合 15"/>
            <p:cNvGrpSpPr/>
            <p:nvPr/>
          </p:nvGrpSpPr>
          <p:grpSpPr>
            <a:xfrm>
              <a:off x="1571604" y="1142990"/>
              <a:ext cx="4539148" cy="3672408"/>
              <a:chOff x="4120907" y="1101623"/>
              <a:chExt cx="4881692" cy="3990407"/>
            </a:xfrm>
          </p:grpSpPr>
          <p:sp>
            <p:nvSpPr>
              <p:cNvPr id="27" name="等腰三角形 26"/>
              <p:cNvSpPr/>
              <p:nvPr/>
            </p:nvSpPr>
            <p:spPr>
              <a:xfrm>
                <a:off x="4120907" y="1101623"/>
                <a:ext cx="4881692" cy="3990407"/>
              </a:xfrm>
              <a:prstGeom prs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等腰三角形 27"/>
              <p:cNvSpPr/>
              <p:nvPr/>
            </p:nvSpPr>
            <p:spPr>
              <a:xfrm>
                <a:off x="5976975" y="1101623"/>
                <a:ext cx="1168268" cy="966712"/>
              </a:xfrm>
              <a:prstGeom prst="triangle">
                <a:avLst/>
              </a:prstGeom>
              <a:solidFill>
                <a:srgbClr val="FFC000"/>
              </a:solidFill>
              <a:ln>
                <a:noFill/>
              </a:ln>
              <a:scene3d>
                <a:camera prst="orthographicFront"/>
                <a:lightRig rig="threePt" dir="t"/>
              </a:scene3d>
              <a:sp3d>
                <a:bevelT/>
              </a:sp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zh-CN" altLang="en-US" dirty="0"/>
              </a:p>
            </p:txBody>
          </p:sp>
          <p:graphicFrame>
            <p:nvGraphicFramePr>
              <p:cNvPr id="29" name="图表 28"/>
              <p:cNvGraphicFramePr/>
              <p:nvPr>
                <p:extLst>
                  <p:ext uri="{D42A27DB-BD31-4B8C-83A1-F6EECF244321}">
                    <p14:modId xmlns:p14="http://schemas.microsoft.com/office/powerpoint/2010/main" xmlns="" val="2388325686"/>
                  </p:ext>
                </p:extLst>
              </p:nvPr>
            </p:nvGraphicFramePr>
            <p:xfrm>
              <a:off x="4740804" y="2127733"/>
              <a:ext cx="3719384" cy="2402102"/>
            </p:xfrm>
            <a:graphic>
              <a:graphicData uri="http://schemas.openxmlformats.org/drawingml/2006/chart">
                <c:chart xmlns:c="http://schemas.openxmlformats.org/drawingml/2006/chart" xmlns:r="http://schemas.openxmlformats.org/officeDocument/2006/relationships" r:id="rId2"/>
              </a:graphicData>
            </a:graphic>
          </p:graphicFrame>
          <p:sp>
            <p:nvSpPr>
              <p:cNvPr id="30" name="梯形 29"/>
              <p:cNvSpPr/>
              <p:nvPr/>
            </p:nvSpPr>
            <p:spPr>
              <a:xfrm>
                <a:off x="4120907" y="4297374"/>
                <a:ext cx="4881692" cy="778804"/>
              </a:xfrm>
              <a:prstGeom prst="trapezoid">
                <a:avLst>
                  <a:gd name="adj" fmla="val 64226"/>
                </a:avLst>
              </a:prstGeom>
              <a:solidFill>
                <a:srgbClr val="FFFF00"/>
              </a:solidFill>
              <a:ln>
                <a:noFill/>
              </a:ln>
              <a:scene3d>
                <a:camera prst="orthographicFront"/>
                <a:lightRig rig="threePt" dir="t"/>
              </a:scene3d>
              <a:sp3d>
                <a:bevelT/>
              </a:sp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zh-CN" altLang="en-US"/>
              </a:p>
            </p:txBody>
          </p:sp>
          <p:sp>
            <p:nvSpPr>
              <p:cNvPr id="31" name="TextBox 30"/>
              <p:cNvSpPr txBox="1"/>
              <p:nvPr/>
            </p:nvSpPr>
            <p:spPr>
              <a:xfrm>
                <a:off x="5921107" y="1461663"/>
                <a:ext cx="1272619" cy="635411"/>
              </a:xfrm>
              <a:prstGeom prst="rect">
                <a:avLst/>
              </a:prstGeom>
              <a:noFill/>
            </p:spPr>
            <p:txBody>
              <a:bodyPr wrap="square" rtlCol="0">
                <a:spAutoFit/>
              </a:bodyPr>
              <a:lstStyle/>
              <a:p>
                <a:pPr algn="ctr"/>
                <a:r>
                  <a:rPr lang="zh-CN" altLang="en-US" sz="800" b="1" dirty="0" smtClean="0">
                    <a:latin typeface="+mj-ea"/>
                    <a:ea typeface="+mj-ea"/>
                  </a:rPr>
                  <a:t>创新</a:t>
                </a:r>
                <a:endParaRPr lang="en-US" altLang="zh-CN" sz="800" b="1" dirty="0" smtClean="0">
                  <a:latin typeface="+mj-ea"/>
                  <a:ea typeface="+mj-ea"/>
                </a:endParaRPr>
              </a:p>
              <a:p>
                <a:pPr algn="ctr"/>
                <a:r>
                  <a:rPr lang="zh-CN" altLang="en-US" sz="800" b="1" dirty="0" smtClean="0">
                    <a:latin typeface="+mj-ea"/>
                    <a:ea typeface="+mj-ea"/>
                  </a:rPr>
                  <a:t>人力资源</a:t>
                </a:r>
                <a:endParaRPr lang="de-DE" altLang="zh-CN" sz="800" b="1" dirty="0" smtClean="0">
                  <a:latin typeface="+mj-ea"/>
                  <a:ea typeface="+mj-ea"/>
                </a:endParaRPr>
              </a:p>
              <a:p>
                <a:pPr algn="ctr"/>
                <a:r>
                  <a:rPr lang="de-DE" altLang="zh-CN" sz="800" b="1" dirty="0" smtClean="0">
                    <a:latin typeface="+mj-ea"/>
                    <a:ea typeface="+mj-ea"/>
                  </a:rPr>
                  <a:t>Human Resources für Innovation</a:t>
                </a:r>
                <a:endParaRPr lang="zh-CN" altLang="en-US" sz="800" b="1" dirty="0">
                  <a:latin typeface="+mj-ea"/>
                  <a:ea typeface="+mj-ea"/>
                </a:endParaRPr>
              </a:p>
            </p:txBody>
          </p:sp>
          <p:sp>
            <p:nvSpPr>
              <p:cNvPr id="32" name="TextBox 31"/>
              <p:cNvSpPr txBox="1"/>
              <p:nvPr/>
            </p:nvSpPr>
            <p:spPr>
              <a:xfrm>
                <a:off x="5314806" y="4361828"/>
                <a:ext cx="2458704" cy="652133"/>
              </a:xfrm>
              <a:prstGeom prst="rect">
                <a:avLst/>
              </a:prstGeom>
              <a:noFill/>
            </p:spPr>
            <p:txBody>
              <a:bodyPr wrap="square" rtlCol="0">
                <a:spAutoFit/>
              </a:bodyPr>
              <a:lstStyle/>
              <a:p>
                <a:pPr algn="ctr"/>
                <a:r>
                  <a:rPr lang="zh-CN" altLang="en-US" sz="1100" b="1" dirty="0" smtClean="0">
                    <a:latin typeface="+mj-ea"/>
                    <a:ea typeface="+mj-ea"/>
                  </a:rPr>
                  <a:t>信息化支撑</a:t>
                </a:r>
                <a:endParaRPr lang="en-US" altLang="zh-CN" sz="1100" b="1" dirty="0" smtClean="0">
                  <a:latin typeface="+mj-ea"/>
                  <a:ea typeface="+mj-ea"/>
                </a:endParaRPr>
              </a:p>
              <a:p>
                <a:pPr algn="ctr"/>
                <a:r>
                  <a:rPr lang="de-DE" altLang="zh-CN" sz="1100" b="1" dirty="0" smtClean="0">
                    <a:latin typeface="+mj-ea"/>
                  </a:rPr>
                  <a:t>Unterstützung des Einsatzes von Informationstechnologie </a:t>
                </a:r>
                <a:endParaRPr lang="zh-CN" altLang="en-US" sz="1100" b="1" dirty="0" smtClean="0">
                  <a:latin typeface="+mj-ea"/>
                </a:endParaRPr>
              </a:p>
            </p:txBody>
          </p:sp>
        </p:grpSp>
        <p:sp>
          <p:nvSpPr>
            <p:cNvPr id="26" name="TextBox 25"/>
            <p:cNvSpPr txBox="1"/>
            <p:nvPr/>
          </p:nvSpPr>
          <p:spPr>
            <a:xfrm>
              <a:off x="3428992" y="2928940"/>
              <a:ext cx="928694" cy="507831"/>
            </a:xfrm>
            <a:prstGeom prst="rect">
              <a:avLst/>
            </a:prstGeom>
            <a:noFill/>
          </p:spPr>
          <p:txBody>
            <a:bodyPr wrap="square" rtlCol="0">
              <a:spAutoFit/>
            </a:bodyPr>
            <a:lstStyle/>
            <a:p>
              <a:pPr algn="ctr"/>
              <a:r>
                <a:rPr lang="zh-CN" altLang="en-US" sz="900" b="1" dirty="0" smtClean="0"/>
                <a:t>政务管理</a:t>
              </a:r>
              <a:endParaRPr lang="en-US" altLang="zh-CN" sz="900" b="1" dirty="0" smtClean="0"/>
            </a:p>
            <a:p>
              <a:pPr algn="ctr"/>
              <a:r>
                <a:rPr lang="en-US" altLang="zh-CN" sz="900" b="1" dirty="0" err="1" smtClean="0"/>
                <a:t>Verwaltungs</a:t>
              </a:r>
              <a:r>
                <a:rPr lang="en-US" altLang="zh-CN" sz="900" b="1" dirty="0" smtClean="0"/>
                <a:t>-management</a:t>
              </a:r>
              <a:endParaRPr lang="zh-CN" altLang="en-US" sz="900" b="1" dirty="0"/>
            </a:p>
          </p:txBody>
        </p:sp>
      </p:grpSp>
      <p:sp>
        <p:nvSpPr>
          <p:cNvPr id="15" name="TextBox 14"/>
          <p:cNvSpPr txBox="1"/>
          <p:nvPr/>
        </p:nvSpPr>
        <p:spPr>
          <a:xfrm>
            <a:off x="5429256" y="4733526"/>
            <a:ext cx="2458704" cy="338554"/>
          </a:xfrm>
          <a:prstGeom prst="rect">
            <a:avLst/>
          </a:prstGeom>
          <a:noFill/>
          <a:effectLst>
            <a:outerShdw blurRad="50800" dist="38100" dir="2700000" algn="tl" rotWithShape="0">
              <a:prstClr val="black"/>
            </a:outerShdw>
          </a:effectLst>
        </p:spPr>
        <p:txBody>
          <a:bodyPr wrap="square" rtlCol="0">
            <a:spAutoFit/>
          </a:bodyPr>
          <a:lstStyle/>
          <a:p>
            <a:pPr algn="ctr"/>
            <a:r>
              <a:rPr lang="de-DE" altLang="zh-CN" sz="1600" b="1" dirty="0" smtClean="0">
                <a:solidFill>
                  <a:srgbClr val="FFFF00"/>
                </a:solidFill>
                <a:effectLst>
                  <a:outerShdw blurRad="38100" dist="38100" dir="2700000" algn="tl">
                    <a:srgbClr val="000000">
                      <a:alpha val="43137"/>
                    </a:srgbClr>
                  </a:outerShdw>
                </a:effectLst>
              </a:rPr>
              <a:t>Informatisierung</a:t>
            </a:r>
            <a:endParaRPr lang="zh-CN" altLang="en-US" sz="1600" b="1" dirty="0">
              <a:solidFill>
                <a:srgbClr val="FFFF00"/>
              </a:solidFill>
              <a:effectLst>
                <a:outerShdw blurRad="38100" dist="38100" dir="2700000" algn="tl">
                  <a:srgbClr val="000000">
                    <a:alpha val="43137"/>
                  </a:srgbClr>
                </a:outerShdw>
              </a:effectLst>
            </a:endParaRPr>
          </a:p>
        </p:txBody>
      </p:sp>
      <p:graphicFrame>
        <p:nvGraphicFramePr>
          <p:cNvPr id="16" name="表格 15"/>
          <p:cNvGraphicFramePr>
            <a:graphicFrameLocks noGrp="1"/>
          </p:cNvGraphicFramePr>
          <p:nvPr>
            <p:extLst>
              <p:ext uri="{D42A27DB-BD31-4B8C-83A1-F6EECF244321}">
                <p14:modId xmlns:p14="http://schemas.microsoft.com/office/powerpoint/2010/main" xmlns="" val="1617171246"/>
              </p:ext>
            </p:extLst>
          </p:nvPr>
        </p:nvGraphicFramePr>
        <p:xfrm>
          <a:off x="539552" y="1347614"/>
          <a:ext cx="3240360" cy="3574499"/>
        </p:xfrm>
        <a:graphic>
          <a:graphicData uri="http://schemas.openxmlformats.org/drawingml/2006/table">
            <a:tbl>
              <a:tblPr firstRow="1" bandRow="1">
                <a:tableStyleId>{5C22544A-7EE6-4342-B048-85BDC9FD1C3A}</a:tableStyleId>
              </a:tblPr>
              <a:tblGrid>
                <a:gridCol w="3240360"/>
              </a:tblGrid>
              <a:tr h="696828">
                <a:tc>
                  <a:txBody>
                    <a:bodyPr/>
                    <a:lstStyle/>
                    <a:p>
                      <a:pPr algn="ctr"/>
                      <a:r>
                        <a:rPr lang="zh-CN" altLang="en-US" sz="1400" b="1" dirty="0" smtClean="0">
                          <a:solidFill>
                            <a:schemeClr val="bg1"/>
                          </a:solidFill>
                          <a:effectLst>
                            <a:outerShdw blurRad="38100" dist="38100" dir="2700000" algn="tl">
                              <a:srgbClr val="000000">
                                <a:alpha val="43137"/>
                              </a:srgbClr>
                            </a:outerShdw>
                          </a:effectLst>
                        </a:rPr>
                        <a:t>管理与服务水平</a:t>
                      </a:r>
                      <a:endParaRPr lang="en-US" altLang="zh-CN" sz="1400" b="1" dirty="0" smtClean="0">
                        <a:solidFill>
                          <a:schemeClr val="bg1"/>
                        </a:solidFill>
                        <a:effectLst>
                          <a:outerShdw blurRad="38100" dist="38100" dir="2700000" algn="tl">
                            <a:srgbClr val="000000">
                              <a:alpha val="43137"/>
                            </a:srgbClr>
                          </a:outerShdw>
                        </a:effectLst>
                      </a:endParaRPr>
                    </a:p>
                    <a:p>
                      <a:pPr algn="ctr"/>
                      <a:r>
                        <a:rPr lang="en-US" altLang="zh-CN" sz="1400" b="1" dirty="0" smtClean="0">
                          <a:solidFill>
                            <a:schemeClr val="bg1"/>
                          </a:solidFill>
                          <a:effectLst>
                            <a:outerShdw blurRad="38100" dist="38100" dir="2700000" algn="tl">
                              <a:srgbClr val="000000">
                                <a:alpha val="43137"/>
                              </a:srgbClr>
                            </a:outerShdw>
                          </a:effectLst>
                        </a:rPr>
                        <a:t>Governance</a:t>
                      </a:r>
                      <a:r>
                        <a:rPr lang="zh-CN" altLang="en-US" sz="1400" b="1" dirty="0" smtClean="0">
                          <a:solidFill>
                            <a:schemeClr val="bg1"/>
                          </a:solidFill>
                          <a:effectLst>
                            <a:outerShdw blurRad="38100" dist="38100" dir="2700000" algn="tl">
                              <a:srgbClr val="000000">
                                <a:alpha val="43137"/>
                              </a:srgbClr>
                            </a:outerShdw>
                          </a:effectLst>
                        </a:rPr>
                        <a:t> </a:t>
                      </a:r>
                      <a:r>
                        <a:rPr lang="en-US" altLang="zh-CN" sz="1400" b="1" dirty="0" smtClean="0">
                          <a:solidFill>
                            <a:schemeClr val="bg1"/>
                          </a:solidFill>
                          <a:effectLst>
                            <a:outerShdw blurRad="38100" dist="38100" dir="2700000" algn="tl">
                              <a:srgbClr val="000000">
                                <a:alpha val="43137"/>
                              </a:srgbClr>
                            </a:outerShdw>
                          </a:effectLst>
                        </a:rPr>
                        <a:t>und </a:t>
                      </a:r>
                      <a:r>
                        <a:rPr lang="en-US" altLang="zh-CN" sz="1400" b="1" dirty="0" err="1" smtClean="0">
                          <a:solidFill>
                            <a:schemeClr val="bg1"/>
                          </a:solidFill>
                          <a:effectLst>
                            <a:outerShdw blurRad="38100" dist="38100" dir="2700000" algn="tl">
                              <a:srgbClr val="000000">
                                <a:alpha val="43137"/>
                              </a:srgbClr>
                            </a:outerShdw>
                          </a:effectLst>
                        </a:rPr>
                        <a:t>öffentlicher</a:t>
                      </a:r>
                      <a:r>
                        <a:rPr lang="en-US" altLang="zh-CN" sz="1400" b="1" baseline="0" dirty="0" smtClean="0">
                          <a:solidFill>
                            <a:schemeClr val="bg1"/>
                          </a:solidFill>
                          <a:effectLst>
                            <a:outerShdw blurRad="38100" dist="38100" dir="2700000" algn="tl">
                              <a:srgbClr val="000000">
                                <a:alpha val="43137"/>
                              </a:srgbClr>
                            </a:outerShdw>
                          </a:effectLst>
                        </a:rPr>
                        <a:t> </a:t>
                      </a:r>
                      <a:r>
                        <a:rPr lang="en-US" altLang="zh-CN" sz="1400" b="1" baseline="0" dirty="0" err="1" smtClean="0">
                          <a:solidFill>
                            <a:schemeClr val="bg1"/>
                          </a:solidFill>
                          <a:effectLst>
                            <a:outerShdw blurRad="38100" dist="38100" dir="2700000" algn="tl">
                              <a:srgbClr val="000000">
                                <a:alpha val="43137"/>
                              </a:srgbClr>
                            </a:outerShdw>
                          </a:effectLst>
                        </a:rPr>
                        <a:t>Dienst</a:t>
                      </a:r>
                      <a:endParaRPr lang="zh-CN" altLang="en-US" sz="1400" b="1" dirty="0">
                        <a:solidFill>
                          <a:schemeClr val="bg1"/>
                        </a:solidFill>
                        <a:effectLst>
                          <a:outerShdw blurRad="38100" dist="38100" dir="2700000" algn="tl">
                            <a:srgbClr val="000000">
                              <a:alpha val="43137"/>
                            </a:srgbClr>
                          </a:outerShdw>
                        </a:effectLst>
                      </a:endParaRPr>
                    </a:p>
                  </a:txBody>
                  <a:tcPr marT="60960" marB="60960" anchor="ctr">
                    <a:solidFill>
                      <a:srgbClr val="FF0000"/>
                    </a:solidFill>
                  </a:tcPr>
                </a:tc>
              </a:tr>
              <a:tr h="6968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400" b="1" dirty="0" smtClean="0">
                          <a:solidFill>
                            <a:schemeClr val="bg1"/>
                          </a:solidFill>
                          <a:effectLst>
                            <a:outerShdw blurRad="38100" dist="38100" dir="2700000" algn="tl">
                              <a:srgbClr val="000000">
                                <a:alpha val="43137"/>
                              </a:srgbClr>
                            </a:outerShdw>
                          </a:effectLst>
                        </a:rPr>
                        <a:t>经济与产业水平</a:t>
                      </a:r>
                      <a:endParaRPr lang="en-US" altLang="zh-CN" sz="1400" b="1" dirty="0" smtClean="0">
                        <a:solidFill>
                          <a:schemeClr val="bg1"/>
                        </a:solidFill>
                        <a:effectLst>
                          <a:outerShdw blurRad="38100" dist="38100" dir="2700000" algn="tl">
                            <a:srgbClr val="000000">
                              <a:alpha val="43137"/>
                            </a:srgbClr>
                          </a:outerShdw>
                        </a:effectLs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b="1" dirty="0" err="1" smtClean="0">
                          <a:solidFill>
                            <a:schemeClr val="bg1"/>
                          </a:solidFill>
                          <a:effectLst>
                            <a:outerShdw blurRad="38100" dist="38100" dir="2700000" algn="tl">
                              <a:srgbClr val="000000">
                                <a:alpha val="43137"/>
                              </a:srgbClr>
                            </a:outerShdw>
                          </a:effectLst>
                        </a:rPr>
                        <a:t>Wirtscharft</a:t>
                      </a:r>
                      <a:r>
                        <a:rPr lang="en-US" altLang="zh-CN" sz="1400" b="1" baseline="0" dirty="0" smtClean="0">
                          <a:solidFill>
                            <a:schemeClr val="bg1"/>
                          </a:solidFill>
                          <a:effectLst>
                            <a:outerShdw blurRad="38100" dist="38100" dir="2700000" algn="tl">
                              <a:srgbClr val="000000">
                                <a:alpha val="43137"/>
                              </a:srgbClr>
                            </a:outerShdw>
                          </a:effectLst>
                        </a:rPr>
                        <a:t> und </a:t>
                      </a:r>
                      <a:r>
                        <a:rPr lang="en-US" altLang="zh-CN" sz="1400" b="1" baseline="0" dirty="0" err="1" smtClean="0">
                          <a:solidFill>
                            <a:schemeClr val="bg1"/>
                          </a:solidFill>
                          <a:effectLst>
                            <a:outerShdw blurRad="38100" dist="38100" dir="2700000" algn="tl">
                              <a:srgbClr val="000000">
                                <a:alpha val="43137"/>
                              </a:srgbClr>
                            </a:outerShdw>
                          </a:effectLst>
                        </a:rPr>
                        <a:t>Industrie</a:t>
                      </a:r>
                      <a:endParaRPr lang="zh-CN" altLang="en-US" sz="1400" b="1" dirty="0" smtClean="0">
                        <a:solidFill>
                          <a:schemeClr val="bg1"/>
                        </a:solidFill>
                        <a:effectLst>
                          <a:outerShdw blurRad="38100" dist="38100" dir="2700000" algn="tl">
                            <a:srgbClr val="000000">
                              <a:alpha val="43137"/>
                            </a:srgbClr>
                          </a:outerShdw>
                        </a:effectLst>
                      </a:endParaRPr>
                    </a:p>
                  </a:txBody>
                  <a:tcPr marT="60960" marB="60960" anchor="ctr">
                    <a:solidFill>
                      <a:schemeClr val="bg2">
                        <a:lumMod val="50000"/>
                      </a:schemeClr>
                    </a:solidFill>
                  </a:tcPr>
                </a:tc>
              </a:tr>
              <a:tr h="847349">
                <a:tc>
                  <a:txBody>
                    <a:bodyPr/>
                    <a:lstStyle/>
                    <a:p>
                      <a:pPr algn="ctr"/>
                      <a:r>
                        <a:rPr lang="zh-CN" altLang="en-US" sz="1400" b="1" dirty="0" smtClean="0">
                          <a:solidFill>
                            <a:schemeClr val="bg1"/>
                          </a:solidFill>
                          <a:effectLst>
                            <a:outerShdw blurRad="38100" dist="38100" dir="2700000" algn="tl">
                              <a:srgbClr val="000000">
                                <a:alpha val="43137"/>
                              </a:srgbClr>
                            </a:outerShdw>
                          </a:effectLst>
                        </a:rPr>
                        <a:t>环境与城建水平</a:t>
                      </a:r>
                      <a:endParaRPr lang="en-US" altLang="zh-CN" sz="1400" b="1" dirty="0" smtClean="0">
                        <a:solidFill>
                          <a:schemeClr val="bg1"/>
                        </a:solidFill>
                        <a:effectLst>
                          <a:outerShdw blurRad="38100" dist="38100" dir="2700000" algn="tl">
                            <a:srgbClr val="000000">
                              <a:alpha val="43137"/>
                            </a:srgbClr>
                          </a:outerShdw>
                        </a:effectLst>
                      </a:endParaRPr>
                    </a:p>
                    <a:p>
                      <a:pPr algn="ctr"/>
                      <a:r>
                        <a:rPr lang="en-US" altLang="zh-CN" sz="1400" b="1" dirty="0" err="1" smtClean="0">
                          <a:solidFill>
                            <a:schemeClr val="bg1"/>
                          </a:solidFill>
                          <a:effectLst>
                            <a:outerShdw blurRad="38100" dist="38100" dir="2700000" algn="tl">
                              <a:srgbClr val="000000">
                                <a:alpha val="43137"/>
                              </a:srgbClr>
                            </a:outerShdw>
                          </a:effectLst>
                        </a:rPr>
                        <a:t>Umwelt</a:t>
                      </a:r>
                      <a:r>
                        <a:rPr lang="en-US" altLang="zh-CN" sz="1400" b="1" dirty="0" smtClean="0">
                          <a:solidFill>
                            <a:schemeClr val="bg1"/>
                          </a:solidFill>
                          <a:effectLst>
                            <a:outerShdw blurRad="38100" dist="38100" dir="2700000" algn="tl">
                              <a:srgbClr val="000000">
                                <a:alpha val="43137"/>
                              </a:srgbClr>
                            </a:outerShdw>
                          </a:effectLst>
                        </a:rPr>
                        <a:t> und </a:t>
                      </a:r>
                      <a:r>
                        <a:rPr lang="en-US" altLang="zh-CN" sz="1400" b="1" dirty="0" err="1" smtClean="0">
                          <a:solidFill>
                            <a:schemeClr val="bg1"/>
                          </a:solidFill>
                          <a:effectLst>
                            <a:outerShdw blurRad="38100" dist="38100" dir="2700000" algn="tl">
                              <a:srgbClr val="000000">
                                <a:alpha val="43137"/>
                              </a:srgbClr>
                            </a:outerShdw>
                          </a:effectLst>
                        </a:rPr>
                        <a:t>Städtebau</a:t>
                      </a:r>
                      <a:endParaRPr lang="zh-CN" altLang="en-US" sz="1400" b="1" dirty="0">
                        <a:solidFill>
                          <a:schemeClr val="bg1"/>
                        </a:solidFill>
                        <a:effectLst>
                          <a:outerShdw blurRad="38100" dist="38100" dir="2700000" algn="tl">
                            <a:srgbClr val="000000">
                              <a:alpha val="43137"/>
                            </a:srgbClr>
                          </a:outerShdw>
                        </a:effectLst>
                      </a:endParaRPr>
                    </a:p>
                  </a:txBody>
                  <a:tcPr marT="60960" marB="60960" anchor="ctr">
                    <a:solidFill>
                      <a:srgbClr val="92D050"/>
                    </a:solidFill>
                  </a:tcPr>
                </a:tc>
              </a:tr>
              <a:tr h="66674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400" b="1" dirty="0" smtClean="0">
                          <a:solidFill>
                            <a:schemeClr val="tx1"/>
                          </a:solidFill>
                          <a:effectLst>
                            <a:outerShdw blurRad="38100" dist="38100" dir="2700000" algn="tl">
                              <a:srgbClr val="000000">
                                <a:alpha val="43137"/>
                              </a:srgbClr>
                            </a:outerShdw>
                          </a:effectLst>
                        </a:rPr>
                        <a:t>信息化水平</a:t>
                      </a:r>
                      <a:endParaRPr lang="en-US" altLang="zh-CN" sz="1400" b="1" dirty="0" smtClean="0">
                        <a:solidFill>
                          <a:schemeClr val="tx1"/>
                        </a:solidFill>
                        <a:effectLst>
                          <a:outerShdw blurRad="38100" dist="38100" dir="2700000" algn="tl">
                            <a:srgbClr val="000000">
                              <a:alpha val="43137"/>
                            </a:srgbClr>
                          </a:outerShdw>
                        </a:effectLs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b="1" dirty="0" err="1" smtClean="0">
                          <a:solidFill>
                            <a:schemeClr val="tx1"/>
                          </a:solidFill>
                          <a:effectLst>
                            <a:outerShdw blurRad="38100" dist="38100" dir="2700000" algn="tl">
                              <a:srgbClr val="000000">
                                <a:alpha val="43137"/>
                              </a:srgbClr>
                            </a:outerShdw>
                          </a:effectLst>
                        </a:rPr>
                        <a:t>Informatisierung</a:t>
                      </a:r>
                      <a:endParaRPr lang="zh-CN" altLang="en-US" sz="1400" b="1" dirty="0" smtClean="0">
                        <a:solidFill>
                          <a:schemeClr val="tx1"/>
                        </a:solidFill>
                        <a:effectLst>
                          <a:outerShdw blurRad="38100" dist="38100" dir="2700000" algn="tl">
                            <a:srgbClr val="000000">
                              <a:alpha val="43137"/>
                            </a:srgbClr>
                          </a:outerShdw>
                        </a:effectLst>
                      </a:endParaRPr>
                    </a:p>
                  </a:txBody>
                  <a:tcPr marT="60960" marB="60960" anchor="ctr">
                    <a:solidFill>
                      <a:srgbClr val="FFFF00"/>
                    </a:solidFill>
                  </a:tcPr>
                </a:tc>
              </a:tr>
              <a:tr h="66674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400" b="1" dirty="0" smtClean="0">
                          <a:solidFill>
                            <a:schemeClr val="tx1"/>
                          </a:solidFill>
                          <a:effectLst>
                            <a:outerShdw blurRad="38100" dist="38100" dir="2700000" algn="tl">
                              <a:srgbClr val="000000">
                                <a:alpha val="43137"/>
                              </a:srgbClr>
                            </a:outerShdw>
                          </a:effectLst>
                        </a:rPr>
                        <a:t>居民素养水平</a:t>
                      </a:r>
                      <a:endParaRPr lang="en-US" altLang="zh-CN" sz="1400" b="1" dirty="0" smtClean="0">
                        <a:solidFill>
                          <a:schemeClr val="tx1"/>
                        </a:solidFill>
                        <a:effectLst>
                          <a:outerShdw blurRad="38100" dist="38100" dir="2700000" algn="tl">
                            <a:srgbClr val="000000">
                              <a:alpha val="43137"/>
                            </a:srgbClr>
                          </a:outerShdw>
                        </a:effectLs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b="1" dirty="0" smtClean="0">
                          <a:solidFill>
                            <a:schemeClr val="tx1"/>
                          </a:solidFill>
                          <a:effectLst>
                            <a:outerShdw blurRad="38100" dist="38100" dir="2700000" algn="tl">
                              <a:srgbClr val="000000">
                                <a:alpha val="43137"/>
                              </a:srgbClr>
                            </a:outerShdw>
                          </a:effectLst>
                        </a:rPr>
                        <a:t>Innovation </a:t>
                      </a:r>
                      <a:r>
                        <a:rPr lang="en-US" altLang="zh-CN" sz="1400" b="1" dirty="0" err="1" smtClean="0">
                          <a:solidFill>
                            <a:schemeClr val="tx1"/>
                          </a:solidFill>
                          <a:effectLst>
                            <a:outerShdw blurRad="38100" dist="38100" dir="2700000" algn="tl">
                              <a:srgbClr val="000000">
                                <a:alpha val="43137"/>
                              </a:srgbClr>
                            </a:outerShdw>
                          </a:effectLst>
                        </a:rPr>
                        <a:t>der</a:t>
                      </a:r>
                      <a:r>
                        <a:rPr lang="en-US" altLang="zh-CN" sz="1400" b="1" dirty="0" smtClean="0">
                          <a:solidFill>
                            <a:schemeClr val="tx1"/>
                          </a:solidFill>
                          <a:effectLst>
                            <a:outerShdw blurRad="38100" dist="38100" dir="2700000" algn="tl">
                              <a:srgbClr val="000000">
                                <a:alpha val="43137"/>
                              </a:srgbClr>
                            </a:outerShdw>
                          </a:effectLst>
                        </a:rPr>
                        <a:t> </a:t>
                      </a:r>
                      <a:r>
                        <a:rPr lang="en-US" altLang="zh-CN" sz="1400" b="1" dirty="0" err="1" smtClean="0">
                          <a:solidFill>
                            <a:schemeClr val="tx1"/>
                          </a:solidFill>
                          <a:effectLst>
                            <a:outerShdw blurRad="38100" dist="38100" dir="2700000" algn="tl">
                              <a:srgbClr val="000000">
                                <a:alpha val="43137"/>
                              </a:srgbClr>
                            </a:outerShdw>
                          </a:effectLst>
                        </a:rPr>
                        <a:t>Bevölkerung</a:t>
                      </a:r>
                      <a:endParaRPr lang="zh-CN" altLang="en-US" sz="1400" b="1" dirty="0">
                        <a:solidFill>
                          <a:schemeClr val="tx1"/>
                        </a:solidFill>
                      </a:endParaRPr>
                    </a:p>
                  </a:txBody>
                  <a:tcPr marT="60960" marB="60960" anchor="ctr">
                    <a:solidFill>
                      <a:srgbClr val="FFC000"/>
                    </a:solidFill>
                  </a:tcPr>
                </a:tc>
              </a:tr>
            </a:tbl>
          </a:graphicData>
        </a:graphic>
      </p:graphicFrame>
      <p:sp>
        <p:nvSpPr>
          <p:cNvPr id="17" name="矩形 16"/>
          <p:cNvSpPr/>
          <p:nvPr/>
        </p:nvSpPr>
        <p:spPr>
          <a:xfrm>
            <a:off x="461442" y="987574"/>
            <a:ext cx="3467616" cy="369332"/>
          </a:xfrm>
          <a:prstGeom prst="rect">
            <a:avLst/>
          </a:prstGeom>
        </p:spPr>
        <p:txBody>
          <a:bodyPr wrap="none">
            <a:spAutoFit/>
          </a:bodyPr>
          <a:lstStyle/>
          <a:p>
            <a:pPr algn="ctr"/>
            <a:r>
              <a:rPr lang="zh-CN" altLang="en-US" b="1" dirty="0" smtClean="0">
                <a:solidFill>
                  <a:srgbClr val="FF0000"/>
                </a:solidFill>
                <a:effectLst>
                  <a:outerShdw blurRad="38100" dist="38100" dir="2700000" algn="tl">
                    <a:srgbClr val="000000">
                      <a:alpha val="43137"/>
                    </a:srgbClr>
                  </a:outerShdw>
                </a:effectLst>
              </a:rPr>
              <a:t>一级指标 </a:t>
            </a:r>
            <a:r>
              <a:rPr lang="en-US" altLang="zh-CN" b="1" dirty="0" err="1" smtClean="0">
                <a:solidFill>
                  <a:srgbClr val="FF0000"/>
                </a:solidFill>
                <a:effectLst>
                  <a:outerShdw blurRad="38100" dist="38100" dir="2700000" algn="tl">
                    <a:srgbClr val="000000">
                      <a:alpha val="43137"/>
                    </a:srgbClr>
                  </a:outerShdw>
                </a:effectLst>
              </a:rPr>
              <a:t>Primäre</a:t>
            </a:r>
            <a:r>
              <a:rPr lang="en-US" altLang="zh-CN" b="1" dirty="0" smtClean="0">
                <a:solidFill>
                  <a:srgbClr val="FF0000"/>
                </a:solidFill>
                <a:effectLst>
                  <a:outerShdw blurRad="38100" dist="38100" dir="2700000" algn="tl">
                    <a:srgbClr val="000000">
                      <a:alpha val="43137"/>
                    </a:srgbClr>
                  </a:outerShdw>
                </a:effectLst>
              </a:rPr>
              <a:t> </a:t>
            </a:r>
            <a:r>
              <a:rPr lang="en-US" altLang="zh-CN" b="1" dirty="0" err="1" smtClean="0">
                <a:solidFill>
                  <a:srgbClr val="FF0000"/>
                </a:solidFill>
                <a:effectLst>
                  <a:outerShdw blurRad="38100" dist="38100" dir="2700000" algn="tl">
                    <a:srgbClr val="000000">
                      <a:alpha val="43137"/>
                    </a:srgbClr>
                  </a:outerShdw>
                </a:effectLst>
              </a:rPr>
              <a:t>Indikatoren</a:t>
            </a:r>
            <a:endParaRPr lang="zh-CN" altLang="en-US" b="1" dirty="0">
              <a:solidFill>
                <a:srgbClr val="FF0000"/>
              </a:solidFill>
              <a:effectLst>
                <a:outerShdw blurRad="38100" dist="38100" dir="2700000" algn="tl">
                  <a:srgbClr val="000000">
                    <a:alpha val="43137"/>
                  </a:srgbClr>
                </a:outerShdw>
              </a:effectLst>
            </a:endParaRPr>
          </a:p>
        </p:txBody>
      </p:sp>
      <p:sp>
        <p:nvSpPr>
          <p:cNvPr id="18" name="Title 1"/>
          <p:cNvSpPr txBox="1">
            <a:spLocks/>
          </p:cNvSpPr>
          <p:nvPr/>
        </p:nvSpPr>
        <p:spPr>
          <a:xfrm>
            <a:off x="0" y="-12131"/>
            <a:ext cx="8358214" cy="1055856"/>
          </a:xfrm>
          <a:prstGeom prst="rect">
            <a:avLst/>
          </a:prstGeom>
          <a:solidFill>
            <a:schemeClr val="bg1"/>
          </a:solidFill>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200"/>
              </a:lnSpc>
            </a:pPr>
            <a:r>
              <a:rPr lang="en-US" altLang="zh-CN" sz="4800" b="1" cap="all" spc="-60" dirty="0" smtClean="0">
                <a:solidFill>
                  <a:schemeClr val="tx1">
                    <a:lumMod val="50000"/>
                    <a:lumOff val="50000"/>
                  </a:schemeClr>
                </a:solidFill>
                <a:latin typeface="Arial" pitchFamily="34" charset="0"/>
                <a:cs typeface="Arial" pitchFamily="34" charset="0"/>
              </a:rPr>
              <a:t>3.</a:t>
            </a:r>
            <a:r>
              <a:rPr lang="zh-CN" altLang="en-US" sz="2000" b="1" cap="all" spc="-60" dirty="0" smtClean="0">
                <a:solidFill>
                  <a:schemeClr val="tx1">
                    <a:lumMod val="50000"/>
                    <a:lumOff val="50000"/>
                  </a:schemeClr>
                </a:solidFill>
                <a:latin typeface="+mj-ea"/>
              </a:rPr>
              <a:t>智能城市评价指标体系的建构和选择</a:t>
            </a:r>
            <a:endParaRPr lang="en-US" altLang="zh-CN" sz="2000" b="1" cap="all" spc="-60" dirty="0" smtClean="0">
              <a:solidFill>
                <a:schemeClr val="tx1">
                  <a:lumMod val="50000"/>
                  <a:lumOff val="50000"/>
                </a:schemeClr>
              </a:solidFill>
              <a:latin typeface="+mj-ea"/>
            </a:endParaRPr>
          </a:p>
          <a:p>
            <a:pPr algn="l">
              <a:lnSpc>
                <a:spcPts val="2200"/>
              </a:lnSpc>
            </a:pPr>
            <a:r>
              <a:rPr lang="en-US" altLang="zh-CN" sz="1400" cap="all" spc="-60" dirty="0" smtClean="0">
                <a:solidFill>
                  <a:schemeClr val="tx1">
                    <a:lumMod val="50000"/>
                    <a:lumOff val="50000"/>
                  </a:schemeClr>
                </a:solidFill>
                <a:latin typeface="+mn-lt"/>
              </a:rPr>
              <a:t>            </a:t>
            </a:r>
            <a:r>
              <a:rPr lang="en-US" altLang="zh-CN" sz="1400" cap="all" spc="-60" dirty="0" err="1" smtClean="0">
                <a:solidFill>
                  <a:schemeClr val="tx1">
                    <a:lumMod val="50000"/>
                    <a:lumOff val="50000"/>
                  </a:schemeClr>
                </a:solidFill>
              </a:rPr>
              <a:t>Auswahl</a:t>
            </a:r>
            <a:r>
              <a:rPr lang="en-US" altLang="zh-CN" sz="1400" cap="all" spc="-60" dirty="0" smtClean="0">
                <a:solidFill>
                  <a:schemeClr val="tx1">
                    <a:lumMod val="50000"/>
                    <a:lumOff val="50000"/>
                  </a:schemeClr>
                </a:solidFill>
              </a:rPr>
              <a:t> der </a:t>
            </a:r>
            <a:r>
              <a:rPr lang="en-US" altLang="zh-CN" sz="1400" cap="all" spc="-60" dirty="0" err="1" smtClean="0">
                <a:solidFill>
                  <a:schemeClr val="tx1">
                    <a:lumMod val="50000"/>
                    <a:lumOff val="50000"/>
                  </a:schemeClr>
                </a:solidFill>
              </a:rPr>
              <a:t>Indikatoren</a:t>
            </a:r>
            <a:r>
              <a:rPr lang="en-US" altLang="zh-CN" sz="1400" cap="all" spc="-60" dirty="0" smtClean="0">
                <a:solidFill>
                  <a:schemeClr val="tx1">
                    <a:lumMod val="50000"/>
                    <a:lumOff val="50000"/>
                  </a:schemeClr>
                </a:solidFill>
              </a:rPr>
              <a:t> des </a:t>
            </a:r>
            <a:r>
              <a:rPr lang="en-US" altLang="zh-CN" sz="1400" cap="all" spc="-60" dirty="0" err="1" smtClean="0">
                <a:solidFill>
                  <a:schemeClr val="tx1">
                    <a:lumMod val="50000"/>
                    <a:lumOff val="50000"/>
                  </a:schemeClr>
                </a:solidFill>
              </a:rPr>
              <a:t>Evaluationssystems</a:t>
            </a:r>
            <a:r>
              <a:rPr lang="en-US" altLang="zh-CN" sz="1400" cap="all" spc="-60" dirty="0" smtClean="0">
                <a:solidFill>
                  <a:schemeClr val="tx1">
                    <a:lumMod val="50000"/>
                    <a:lumOff val="50000"/>
                  </a:schemeClr>
                </a:solidFill>
              </a:rPr>
              <a:t> </a:t>
            </a:r>
            <a:r>
              <a:rPr lang="en-US" altLang="zh-CN" sz="1400" cap="all" spc="-60" dirty="0" err="1" smtClean="0">
                <a:solidFill>
                  <a:schemeClr val="tx1">
                    <a:lumMod val="50000"/>
                    <a:lumOff val="50000"/>
                  </a:schemeClr>
                </a:solidFill>
              </a:rPr>
              <a:t>für</a:t>
            </a:r>
            <a:r>
              <a:rPr lang="en-US" altLang="zh-CN" sz="1400" cap="all" spc="-60" dirty="0" smtClean="0">
                <a:solidFill>
                  <a:schemeClr val="tx1">
                    <a:lumMod val="50000"/>
                    <a:lumOff val="50000"/>
                  </a:schemeClr>
                </a:solidFill>
              </a:rPr>
              <a:t> </a:t>
            </a:r>
            <a:r>
              <a:rPr lang="en-US" altLang="zh-CN" sz="1400" cap="all" spc="-60" dirty="0" err="1" smtClean="0">
                <a:solidFill>
                  <a:schemeClr val="tx1">
                    <a:lumMod val="50000"/>
                    <a:lumOff val="50000"/>
                  </a:schemeClr>
                </a:solidFill>
              </a:rPr>
              <a:t>intelligente</a:t>
            </a:r>
            <a:r>
              <a:rPr lang="en-US" altLang="zh-CN" sz="1400" cap="all" spc="-60" dirty="0" smtClean="0">
                <a:solidFill>
                  <a:schemeClr val="tx1">
                    <a:lumMod val="50000"/>
                    <a:lumOff val="50000"/>
                  </a:schemeClr>
                </a:solidFill>
              </a:rPr>
              <a:t> </a:t>
            </a:r>
            <a:r>
              <a:rPr lang="en-US" altLang="zh-CN" sz="1400" cap="all" spc="-60" dirty="0" err="1" smtClean="0">
                <a:solidFill>
                  <a:schemeClr val="tx1">
                    <a:lumMod val="50000"/>
                    <a:lumOff val="50000"/>
                  </a:schemeClr>
                </a:solidFill>
              </a:rPr>
              <a:t>Städte</a:t>
            </a:r>
            <a:endParaRPr lang="en-US" altLang="zh-CN" sz="1400" cap="all" spc="-60" dirty="0">
              <a:solidFill>
                <a:schemeClr val="tx1">
                  <a:lumMod val="50000"/>
                  <a:lumOff val="50000"/>
                </a:schemeClr>
              </a:solidFill>
              <a:latin typeface="+mn-lt"/>
            </a:endParaRPr>
          </a:p>
        </p:txBody>
      </p:sp>
      <p:sp>
        <p:nvSpPr>
          <p:cNvPr id="20" name="矩形 19"/>
          <p:cNvSpPr/>
          <p:nvPr/>
        </p:nvSpPr>
        <p:spPr>
          <a:xfrm>
            <a:off x="7215206" y="1428742"/>
            <a:ext cx="1400319" cy="461665"/>
          </a:xfrm>
          <a:prstGeom prst="rect">
            <a:avLst/>
          </a:prstGeom>
          <a:effectLst>
            <a:outerShdw blurRad="50800" dist="50800" dir="2400000" algn="ctr" rotWithShape="0">
              <a:schemeClr val="tx1"/>
            </a:outerShdw>
          </a:effectLst>
        </p:spPr>
        <p:txBody>
          <a:bodyPr wrap="square">
            <a:spAutoFit/>
          </a:bodyPr>
          <a:lstStyle/>
          <a:p>
            <a:pPr algn="ctr">
              <a:defRPr/>
            </a:pPr>
            <a:r>
              <a:rPr lang="en-US" altLang="zh-CN" sz="1200" b="1" dirty="0" smtClean="0">
                <a:solidFill>
                  <a:srgbClr val="FFC000"/>
                </a:solidFill>
                <a:effectLst>
                  <a:outerShdw blurRad="38100" dist="38100" dir="2700000" algn="tl">
                    <a:srgbClr val="000000">
                      <a:alpha val="43137"/>
                    </a:srgbClr>
                  </a:outerShdw>
                </a:effectLst>
              </a:rPr>
              <a:t>Innovation der Bev</a:t>
            </a:r>
            <a:r>
              <a:rPr lang="de-DE" altLang="zh-CN" sz="1200" b="1" dirty="0" smtClean="0">
                <a:solidFill>
                  <a:srgbClr val="FFC000"/>
                </a:solidFill>
                <a:effectLst>
                  <a:outerShdw blurRad="38100" dist="38100" dir="2700000" algn="tl">
                    <a:srgbClr val="000000">
                      <a:alpha val="43137"/>
                    </a:srgbClr>
                  </a:outerShdw>
                </a:effectLst>
              </a:rPr>
              <a:t>ölkerung</a:t>
            </a:r>
            <a:endParaRPr lang="zh-CN" altLang="en-US" sz="1200" b="1" dirty="0" smtClean="0">
              <a:solidFill>
                <a:srgbClr val="FFC000"/>
              </a:solidFill>
              <a:effectLst>
                <a:outerShdw blurRad="38100" dist="38100" dir="2700000" algn="tl">
                  <a:srgbClr val="000000">
                    <a:alpha val="43137"/>
                  </a:srgbClr>
                </a:outerShdw>
              </a:effectLst>
            </a:endParaRPr>
          </a:p>
        </p:txBody>
      </p:sp>
      <p:sp>
        <p:nvSpPr>
          <p:cNvPr id="21" name="矩形 20"/>
          <p:cNvSpPr/>
          <p:nvPr/>
        </p:nvSpPr>
        <p:spPr>
          <a:xfrm>
            <a:off x="5286380" y="2000246"/>
            <a:ext cx="2794355" cy="276999"/>
          </a:xfrm>
          <a:prstGeom prst="rect">
            <a:avLst/>
          </a:prstGeom>
        </p:spPr>
        <p:txBody>
          <a:bodyPr wrap="none">
            <a:spAutoFit/>
          </a:bodyPr>
          <a:lstStyle/>
          <a:p>
            <a:pPr algn="ctr"/>
            <a:r>
              <a:rPr lang="de-DE" altLang="zh-CN" sz="1200" b="1" dirty="0" smtClean="0">
                <a:solidFill>
                  <a:srgbClr val="FF0000"/>
                </a:solidFill>
              </a:rPr>
              <a:t>Governance und öffentlicher Dienst</a:t>
            </a:r>
            <a:endParaRPr lang="zh-CN" altLang="en-US" sz="1200" b="1" dirty="0">
              <a:solidFill>
                <a:srgbClr val="FF0000"/>
              </a:solidFill>
            </a:endParaRPr>
          </a:p>
        </p:txBody>
      </p:sp>
      <p:sp>
        <p:nvSpPr>
          <p:cNvPr id="22" name="矩形 21"/>
          <p:cNvSpPr/>
          <p:nvPr/>
        </p:nvSpPr>
        <p:spPr>
          <a:xfrm>
            <a:off x="4500562" y="3500444"/>
            <a:ext cx="1202435" cy="461665"/>
          </a:xfrm>
          <a:prstGeom prst="rect">
            <a:avLst/>
          </a:prstGeom>
        </p:spPr>
        <p:txBody>
          <a:bodyPr wrap="square">
            <a:spAutoFit/>
          </a:bodyPr>
          <a:lstStyle/>
          <a:p>
            <a:pPr algn="ctr"/>
            <a:r>
              <a:rPr lang="de-DE" altLang="zh-CN" sz="1200" b="1" dirty="0" smtClean="0">
                <a:solidFill>
                  <a:schemeClr val="accent4">
                    <a:lumMod val="75000"/>
                  </a:schemeClr>
                </a:solidFill>
              </a:rPr>
              <a:t>Umwelt und Städtebau</a:t>
            </a:r>
            <a:endParaRPr lang="zh-CN" altLang="en-US" sz="1200" b="1" dirty="0">
              <a:solidFill>
                <a:schemeClr val="accent4">
                  <a:lumMod val="75000"/>
                </a:schemeClr>
              </a:solidFill>
            </a:endParaRPr>
          </a:p>
        </p:txBody>
      </p:sp>
      <p:sp>
        <p:nvSpPr>
          <p:cNvPr id="23" name="矩形 22"/>
          <p:cNvSpPr/>
          <p:nvPr/>
        </p:nvSpPr>
        <p:spPr>
          <a:xfrm>
            <a:off x="7500958" y="3500444"/>
            <a:ext cx="1436951" cy="461665"/>
          </a:xfrm>
          <a:prstGeom prst="rect">
            <a:avLst/>
          </a:prstGeom>
        </p:spPr>
        <p:txBody>
          <a:bodyPr wrap="square">
            <a:spAutoFit/>
          </a:bodyPr>
          <a:lstStyle/>
          <a:p>
            <a:pPr algn="ctr">
              <a:defRPr/>
            </a:pPr>
            <a:r>
              <a:rPr lang="de-DE" altLang="zh-CN" sz="1200" b="1" dirty="0" smtClean="0">
                <a:solidFill>
                  <a:schemeClr val="tx2">
                    <a:lumMod val="75000"/>
                  </a:schemeClr>
                </a:solidFill>
              </a:rPr>
              <a:t>Wirtschaft und Industrie</a:t>
            </a:r>
            <a:endParaRPr lang="zh-CN" altLang="en-US" sz="1200" b="1" dirty="0" smtClean="0">
              <a:solidFill>
                <a:schemeClr val="tx2">
                  <a:lumMod val="75000"/>
                </a:schemeClr>
              </a:solidFill>
            </a:endParaRPr>
          </a:p>
        </p:txBody>
      </p:sp>
    </p:spTree>
    <p:extLst>
      <p:ext uri="{BB962C8B-B14F-4D97-AF65-F5344CB8AC3E}">
        <p14:creationId xmlns:p14="http://schemas.microsoft.com/office/powerpoint/2010/main" xmlns="" val="19817241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286512" y="370878"/>
            <a:ext cx="2857488" cy="1057864"/>
          </a:xfrm>
          <a:prstGeom prst="rect">
            <a:avLst/>
          </a:prstGeom>
          <a:noFill/>
        </p:spPr>
        <p:txBody>
          <a:bodyPr vert="horz" lIns="91440" tIns="45720" rIns="288000" bIns="45720" rtlCol="0" anchor="t">
            <a:noAutofit/>
          </a:bodyPr>
          <a:lstStyle>
            <a:lvl1pPr algn="l" defTabSz="914400" rtl="0" eaLnBrk="1" latinLnBrk="0" hangingPunct="1">
              <a:spcBef>
                <a:spcPct val="0"/>
              </a:spcBef>
              <a:buNone/>
              <a:defRPr sz="3600" b="1" kern="1200" cap="all" spc="-60" baseline="0">
                <a:solidFill>
                  <a:schemeClr val="tx2"/>
                </a:solidFill>
                <a:latin typeface="华文中宋" pitchFamily="2" charset="-122"/>
                <a:ea typeface="华文中宋" pitchFamily="2" charset="-122"/>
                <a:cs typeface="+mj-cs"/>
              </a:defRPr>
            </a:lvl1pPr>
          </a:lstStyle>
          <a:p>
            <a:pPr algn="r"/>
            <a:r>
              <a:rPr lang="zh-CN" altLang="en-US" sz="1800" dirty="0" smtClean="0">
                <a:solidFill>
                  <a:schemeClr val="accent5"/>
                </a:solidFill>
                <a:latin typeface="+mj-ea"/>
                <a:ea typeface="+mj-ea"/>
              </a:rPr>
              <a:t>指标收敛总图</a:t>
            </a:r>
            <a:endParaRPr lang="de-DE" altLang="zh-CN" sz="1800" dirty="0" smtClean="0">
              <a:solidFill>
                <a:schemeClr val="accent5"/>
              </a:solidFill>
              <a:latin typeface="+mj-ea"/>
              <a:ea typeface="+mj-ea"/>
            </a:endParaRPr>
          </a:p>
          <a:p>
            <a:pPr algn="r"/>
            <a:r>
              <a:rPr lang="de-DE" sz="1400" dirty="0" smtClean="0">
                <a:solidFill>
                  <a:schemeClr val="accent5"/>
                </a:solidFill>
                <a:latin typeface="+mj-ea"/>
                <a:ea typeface="+mj-ea"/>
              </a:rPr>
              <a:t>Konvergenzdiagramm der Indikatoren</a:t>
            </a:r>
            <a:endParaRPr lang="en-US" sz="1400" dirty="0">
              <a:solidFill>
                <a:schemeClr val="accent5"/>
              </a:solidFill>
              <a:latin typeface="+mj-ea"/>
              <a:ea typeface="+mj-ea"/>
            </a:endParaRPr>
          </a:p>
        </p:txBody>
      </p:sp>
      <p:pic>
        <p:nvPicPr>
          <p:cNvPr id="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125192" y="0"/>
            <a:ext cx="5244191" cy="51435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内容占位符 2"/>
          <p:cNvSpPr>
            <a:spLocks noGrp="1"/>
          </p:cNvSpPr>
          <p:nvPr>
            <p:ph idx="1"/>
          </p:nvPr>
        </p:nvSpPr>
        <p:spPr>
          <a:xfrm>
            <a:off x="6660232" y="1851670"/>
            <a:ext cx="2160240" cy="1368152"/>
          </a:xfrm>
        </p:spPr>
        <p:txBody>
          <a:bodyPr>
            <a:normAutofit fontScale="85000" lnSpcReduction="10000"/>
          </a:bodyPr>
          <a:lstStyle/>
          <a:p>
            <a:pPr marL="0" indent="0">
              <a:buNone/>
            </a:pPr>
            <a:r>
              <a:rPr lang="zh-CN" altLang="en-US" sz="1400" dirty="0" smtClean="0"/>
              <a:t>由此形成五个一级维度下的初步筛选的指标体系。</a:t>
            </a:r>
            <a:endParaRPr lang="de-DE" altLang="zh-CN" sz="1400" dirty="0" smtClean="0"/>
          </a:p>
          <a:p>
            <a:pPr marL="0" indent="0">
              <a:buNone/>
            </a:pPr>
            <a:endParaRPr lang="en-US" altLang="zh-CN" sz="1400" dirty="0" smtClean="0"/>
          </a:p>
          <a:p>
            <a:pPr marL="0" indent="0">
              <a:buNone/>
            </a:pPr>
            <a:r>
              <a:rPr lang="en-US" altLang="zh-CN" sz="1400" dirty="0" err="1" smtClean="0"/>
              <a:t>Unter</a:t>
            </a:r>
            <a:r>
              <a:rPr lang="en-US" altLang="zh-CN" sz="1400" dirty="0" smtClean="0"/>
              <a:t> den </a:t>
            </a:r>
            <a:r>
              <a:rPr lang="en-US" altLang="zh-CN" sz="1400" dirty="0" err="1" smtClean="0"/>
              <a:t>fünf</a:t>
            </a:r>
            <a:r>
              <a:rPr lang="en-US" altLang="zh-CN" sz="1400" dirty="0" smtClean="0"/>
              <a:t> </a:t>
            </a:r>
            <a:r>
              <a:rPr lang="en-US" altLang="zh-CN" sz="1400" dirty="0" err="1" smtClean="0"/>
              <a:t>primären</a:t>
            </a:r>
            <a:r>
              <a:rPr lang="en-US" altLang="zh-CN" sz="1400" dirty="0" smtClean="0"/>
              <a:t> </a:t>
            </a:r>
            <a:r>
              <a:rPr lang="en-US" altLang="zh-CN" sz="1400" dirty="0" err="1" smtClean="0"/>
              <a:t>Dimensionen</a:t>
            </a:r>
            <a:r>
              <a:rPr lang="en-US" altLang="zh-CN" sz="1400" dirty="0" smtClean="0"/>
              <a:t> </a:t>
            </a:r>
            <a:r>
              <a:rPr lang="en-US" altLang="zh-CN" sz="1400" dirty="0" err="1" smtClean="0"/>
              <a:t>wird</a:t>
            </a:r>
            <a:r>
              <a:rPr lang="en-US" altLang="zh-CN" sz="1400" dirty="0" smtClean="0"/>
              <a:t> das </a:t>
            </a:r>
            <a:r>
              <a:rPr lang="en-US" altLang="zh-CN" sz="1400" dirty="0" err="1" smtClean="0"/>
              <a:t>vorläufig</a:t>
            </a:r>
            <a:r>
              <a:rPr lang="en-US" altLang="zh-CN" sz="1400" dirty="0" smtClean="0"/>
              <a:t> </a:t>
            </a:r>
            <a:r>
              <a:rPr lang="en-US" altLang="zh-CN" sz="1400" dirty="0" err="1" smtClean="0"/>
              <a:t>gefilterte</a:t>
            </a:r>
            <a:r>
              <a:rPr lang="en-US" altLang="zh-CN" sz="1400" dirty="0" smtClean="0"/>
              <a:t> </a:t>
            </a:r>
            <a:r>
              <a:rPr lang="en-US" altLang="zh-CN" sz="1400" dirty="0" err="1" smtClean="0"/>
              <a:t>Indikatorensystem</a:t>
            </a:r>
            <a:r>
              <a:rPr lang="en-US" altLang="zh-CN" sz="1400" dirty="0" smtClean="0"/>
              <a:t> </a:t>
            </a:r>
            <a:r>
              <a:rPr lang="en-US" altLang="zh-CN" sz="1400" dirty="0" err="1" smtClean="0"/>
              <a:t>gebildet</a:t>
            </a:r>
            <a:r>
              <a:rPr lang="en-US" altLang="zh-CN" sz="1400" dirty="0" smtClean="0"/>
              <a:t>.</a:t>
            </a:r>
            <a:endParaRPr lang="en-US" altLang="zh-CN" sz="1400" dirty="0"/>
          </a:p>
        </p:txBody>
      </p:sp>
    </p:spTree>
    <p:extLst>
      <p:ext uri="{BB962C8B-B14F-4D97-AF65-F5344CB8AC3E}">
        <p14:creationId xmlns:p14="http://schemas.microsoft.com/office/powerpoint/2010/main" xmlns="" val="19668370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11560" y="1000115"/>
            <a:ext cx="7128792" cy="2185214"/>
          </a:xfrm>
          <a:prstGeom prst="rect">
            <a:avLst/>
          </a:prstGeom>
        </p:spPr>
        <p:txBody>
          <a:bodyPr wrap="square">
            <a:spAutoFit/>
          </a:bodyPr>
          <a:lstStyle/>
          <a:p>
            <a:r>
              <a:rPr lang="zh-CN" altLang="en-US" sz="2800" b="1" dirty="0" smtClean="0">
                <a:solidFill>
                  <a:srgbClr val="FF0000"/>
                </a:solidFill>
                <a:effectLst>
                  <a:outerShdw blurRad="38100" dist="38100" dir="2700000" algn="tl">
                    <a:srgbClr val="000000">
                      <a:alpha val="43137"/>
                    </a:srgbClr>
                  </a:outerShdw>
                </a:effectLst>
              </a:rPr>
              <a:t>二级指标 </a:t>
            </a:r>
            <a:r>
              <a:rPr lang="de-DE" altLang="zh-CN" sz="2800" b="1" dirty="0" smtClean="0">
                <a:solidFill>
                  <a:srgbClr val="FF0000"/>
                </a:solidFill>
                <a:effectLst>
                  <a:outerShdw blurRad="38100" dist="38100" dir="2700000" algn="tl">
                    <a:srgbClr val="000000">
                      <a:alpha val="43137"/>
                    </a:srgbClr>
                  </a:outerShdw>
                </a:effectLst>
              </a:rPr>
              <a:t>Sekundäre Indikatoren</a:t>
            </a:r>
            <a:r>
              <a:rPr lang="zh-CN" altLang="en-US" sz="2800" b="1" dirty="0" smtClean="0">
                <a:solidFill>
                  <a:srgbClr val="FF0000"/>
                </a:solidFill>
                <a:effectLst>
                  <a:outerShdw blurRad="38100" dist="38100" dir="2700000" algn="tl">
                    <a:srgbClr val="000000">
                      <a:alpha val="43137"/>
                    </a:srgbClr>
                  </a:outerShdw>
                </a:effectLst>
              </a:rPr>
              <a:t> </a:t>
            </a:r>
            <a:endParaRPr lang="en-US" altLang="zh-CN" sz="2800" b="1" dirty="0" smtClean="0">
              <a:solidFill>
                <a:srgbClr val="FF0000"/>
              </a:solidFill>
              <a:effectLst>
                <a:outerShdw blurRad="38100" dist="38100" dir="2700000" algn="tl">
                  <a:srgbClr val="000000">
                    <a:alpha val="43137"/>
                  </a:srgbClr>
                </a:outerShdw>
              </a:effectLst>
            </a:endParaRPr>
          </a:p>
          <a:p>
            <a:endParaRPr lang="en-US" altLang="zh-CN" dirty="0" smtClean="0"/>
          </a:p>
          <a:p>
            <a:r>
              <a:rPr lang="zh-CN" altLang="en-US" sz="1400" dirty="0" smtClean="0"/>
              <a:t>关键是如何设计    </a:t>
            </a:r>
            <a:r>
              <a:rPr lang="de-DE" altLang="zh-CN" sz="1400" dirty="0" smtClean="0"/>
              <a:t>Im Mittelpunkt steht der Entwurf.</a:t>
            </a:r>
            <a:endParaRPr lang="en-US" altLang="zh-CN" sz="1400" dirty="0" smtClean="0"/>
          </a:p>
          <a:p>
            <a:r>
              <a:rPr lang="zh-CN" altLang="en-US" sz="1600" b="1" dirty="0" smtClean="0">
                <a:solidFill>
                  <a:srgbClr val="FF0000"/>
                </a:solidFill>
              </a:rPr>
              <a:t>既体现城市可持续发展水平又反映智能水平 </a:t>
            </a:r>
            <a:endParaRPr lang="de-DE" altLang="zh-CN" sz="1600" b="1" dirty="0" smtClean="0">
              <a:solidFill>
                <a:srgbClr val="FF0000"/>
              </a:solidFill>
            </a:endParaRPr>
          </a:p>
          <a:p>
            <a:r>
              <a:rPr lang="de-DE" altLang="zh-CN" sz="1600" dirty="0" smtClean="0">
                <a:solidFill>
                  <a:srgbClr val="FF0000"/>
                </a:solidFill>
              </a:rPr>
              <a:t>Der Entwurf sollte sowohl die nachhaltige Stadtentwicklung</a:t>
            </a:r>
            <a:endParaRPr lang="en-US" altLang="zh-CN" sz="1600" dirty="0" smtClean="0">
              <a:solidFill>
                <a:srgbClr val="FF0000"/>
              </a:solidFill>
            </a:endParaRPr>
          </a:p>
          <a:p>
            <a:r>
              <a:rPr lang="de-DE" altLang="zh-CN" sz="1600" dirty="0" smtClean="0">
                <a:solidFill>
                  <a:srgbClr val="FF0000"/>
                </a:solidFill>
              </a:rPr>
              <a:t>als auch die Intelligenz darstellen.</a:t>
            </a:r>
            <a:endParaRPr lang="en-US" altLang="zh-CN" sz="1600" dirty="0" smtClean="0">
              <a:solidFill>
                <a:srgbClr val="FF0000"/>
              </a:solidFill>
            </a:endParaRPr>
          </a:p>
          <a:p>
            <a:r>
              <a:rPr lang="zh-CN" altLang="en-US" sz="1400" dirty="0" smtClean="0"/>
              <a:t>也就是智能手段对城市发展的客观贡献度</a:t>
            </a:r>
            <a:endParaRPr lang="de-DE" altLang="zh-CN" sz="1400" dirty="0" smtClean="0"/>
          </a:p>
          <a:p>
            <a:r>
              <a:rPr lang="zh-CN" altLang="en-US" sz="1400" dirty="0" smtClean="0"/>
              <a:t> </a:t>
            </a:r>
            <a:r>
              <a:rPr lang="de-DE" altLang="zh-CN" sz="1400" dirty="0" smtClean="0"/>
              <a:t>d.h. das objektive Niveau der Beiträge von intelligenten Mitteln für die Stadtentwicklung</a:t>
            </a:r>
            <a:endParaRPr lang="zh-CN" altLang="en-US" sz="1400" dirty="0"/>
          </a:p>
        </p:txBody>
      </p:sp>
      <p:sp>
        <p:nvSpPr>
          <p:cNvPr id="5" name="矩形 4"/>
          <p:cNvSpPr/>
          <p:nvPr/>
        </p:nvSpPr>
        <p:spPr>
          <a:xfrm>
            <a:off x="611560" y="3143254"/>
            <a:ext cx="7200800" cy="830997"/>
          </a:xfrm>
          <a:prstGeom prst="rect">
            <a:avLst/>
          </a:prstGeom>
        </p:spPr>
        <p:txBody>
          <a:bodyPr wrap="square">
            <a:spAutoFit/>
          </a:bodyPr>
          <a:lstStyle/>
          <a:p>
            <a:r>
              <a:rPr lang="zh-CN" altLang="en-US" sz="1600" dirty="0" smtClean="0"/>
              <a:t>避免指标体系只测度城市可持续性，或只测度智能化技术应用情况</a:t>
            </a:r>
            <a:endParaRPr lang="de-DE" altLang="zh-CN" sz="1600" dirty="0" smtClean="0"/>
          </a:p>
          <a:p>
            <a:r>
              <a:rPr lang="de-DE" altLang="zh-CN" sz="1400" dirty="0" smtClean="0"/>
              <a:t>Indikatoren-Systeme</a:t>
            </a:r>
            <a:r>
              <a:rPr lang="de-DE" altLang="zh-CN" sz="1600" dirty="0" smtClean="0"/>
              <a:t> dürfen nicht nur die Nachhaltigkeit der Städte oder die Anwendung der intelligenten Technologie messen.</a:t>
            </a:r>
            <a:endParaRPr lang="en-US" altLang="zh-CN" sz="1600" dirty="0" smtClean="0"/>
          </a:p>
        </p:txBody>
      </p:sp>
      <p:sp>
        <p:nvSpPr>
          <p:cNvPr id="6" name="矩形 5"/>
          <p:cNvSpPr/>
          <p:nvPr/>
        </p:nvSpPr>
        <p:spPr>
          <a:xfrm>
            <a:off x="611560" y="4000510"/>
            <a:ext cx="7632848" cy="1384995"/>
          </a:xfrm>
          <a:prstGeom prst="rect">
            <a:avLst/>
          </a:prstGeom>
          <a:effectLst>
            <a:outerShdw dist="38100" dir="2700000" algn="tl" rotWithShape="0">
              <a:prstClr val="black">
                <a:alpha val="40000"/>
              </a:prstClr>
            </a:outerShdw>
          </a:effectLst>
        </p:spPr>
        <p:txBody>
          <a:bodyPr wrap="square">
            <a:spAutoFit/>
          </a:bodyPr>
          <a:lstStyle/>
          <a:p>
            <a:r>
              <a:rPr lang="zh-CN" altLang="en-US" sz="2000" b="1" dirty="0" smtClean="0">
                <a:solidFill>
                  <a:srgbClr val="00B050"/>
                </a:solidFill>
                <a:effectLst>
                  <a:outerShdw blurRad="38100" dist="38100" dir="2700000" algn="tl">
                    <a:srgbClr val="000000">
                      <a:alpha val="43137"/>
                    </a:srgbClr>
                  </a:outerShdw>
                </a:effectLst>
              </a:rPr>
              <a:t>城市可持续性 </a:t>
            </a:r>
            <a:r>
              <a:rPr lang="de-DE" altLang="zh-CN" sz="2000" b="1" dirty="0" smtClean="0">
                <a:solidFill>
                  <a:srgbClr val="00B050"/>
                </a:solidFill>
                <a:effectLst>
                  <a:outerShdw blurRad="38100" dist="38100" dir="2700000" algn="tl">
                    <a:srgbClr val="000000">
                      <a:alpha val="43137"/>
                    </a:srgbClr>
                  </a:outerShdw>
                </a:effectLst>
              </a:rPr>
              <a:t>Nachhaltigkeit der Städte </a:t>
            </a:r>
            <a:r>
              <a:rPr lang="en-US" altLang="zh-CN" sz="2000" b="1" dirty="0" smtClean="0">
                <a:solidFill>
                  <a:srgbClr val="00B050"/>
                </a:solidFill>
                <a:effectLst>
                  <a:outerShdw blurRad="38100" dist="38100" dir="2700000" algn="tl">
                    <a:srgbClr val="000000">
                      <a:alpha val="43137"/>
                    </a:srgbClr>
                  </a:outerShdw>
                </a:effectLst>
              </a:rPr>
              <a:t>+ </a:t>
            </a:r>
            <a:r>
              <a:rPr lang="zh-CN" altLang="en-US" sz="2000" b="1" dirty="0" smtClean="0">
                <a:solidFill>
                  <a:srgbClr val="FFFF00"/>
                </a:solidFill>
                <a:effectLst>
                  <a:outerShdw blurRad="38100" dist="38100" dir="2700000" algn="tl">
                    <a:srgbClr val="000000">
                      <a:alpha val="43137"/>
                    </a:srgbClr>
                  </a:outerShdw>
                </a:effectLst>
              </a:rPr>
              <a:t>智能硬件水平 </a:t>
            </a:r>
            <a:r>
              <a:rPr lang="de-DE" altLang="zh-CN" sz="2000" b="1" dirty="0" smtClean="0">
                <a:solidFill>
                  <a:srgbClr val="FFFF00"/>
                </a:solidFill>
                <a:effectLst>
                  <a:outerShdw blurRad="38100" dist="38100" dir="2700000" algn="tl">
                    <a:srgbClr val="000000">
                      <a:alpha val="43137"/>
                    </a:srgbClr>
                  </a:outerShdw>
                </a:effectLst>
              </a:rPr>
              <a:t>Niveau vom intelligenten Hardware </a:t>
            </a:r>
            <a:r>
              <a:rPr lang="en-US" altLang="zh-CN" sz="2000" b="1" dirty="0" smtClean="0">
                <a:solidFill>
                  <a:schemeClr val="accent1">
                    <a:lumMod val="60000"/>
                    <a:lumOff val="40000"/>
                  </a:schemeClr>
                </a:solidFill>
                <a:effectLst>
                  <a:outerShdw blurRad="38100" dist="38100" dir="2700000" algn="tl">
                    <a:srgbClr val="000000">
                      <a:alpha val="43137"/>
                    </a:srgbClr>
                  </a:outerShdw>
                </a:effectLst>
              </a:rPr>
              <a:t>+ </a:t>
            </a:r>
            <a:r>
              <a:rPr lang="zh-CN" altLang="en-US" sz="2000" b="1" dirty="0" smtClean="0">
                <a:solidFill>
                  <a:srgbClr val="FFC000"/>
                </a:solidFill>
                <a:effectLst>
                  <a:outerShdw blurRad="38100" dist="38100" dir="2700000" algn="tl">
                    <a:srgbClr val="000000">
                      <a:alpha val="43137"/>
                    </a:srgbClr>
                  </a:outerShdw>
                </a:effectLst>
              </a:rPr>
              <a:t>城市创新能力 </a:t>
            </a:r>
            <a:r>
              <a:rPr lang="de-DE" altLang="zh-CN" sz="2000" b="1" dirty="0" smtClean="0">
                <a:solidFill>
                  <a:srgbClr val="FFC000"/>
                </a:solidFill>
                <a:effectLst>
                  <a:outerShdw blurRad="38100" dist="38100" dir="2700000" algn="tl">
                    <a:srgbClr val="000000">
                      <a:alpha val="43137"/>
                    </a:srgbClr>
                  </a:outerShdw>
                </a:effectLst>
              </a:rPr>
              <a:t>städtische Innovationsfähigkeit</a:t>
            </a:r>
          </a:p>
          <a:p>
            <a:endParaRPr lang="en-US" altLang="zh-CN" sz="2400" b="1" dirty="0" smtClean="0">
              <a:solidFill>
                <a:srgbClr val="FFC000"/>
              </a:solidFill>
              <a:effectLst>
                <a:outerShdw blurRad="38100" dist="38100" dir="2700000" algn="tl">
                  <a:srgbClr val="000000">
                    <a:alpha val="43137"/>
                  </a:srgbClr>
                </a:outerShdw>
              </a:effectLst>
            </a:endParaRPr>
          </a:p>
        </p:txBody>
      </p:sp>
      <p:sp>
        <p:nvSpPr>
          <p:cNvPr id="7" name="Title 1"/>
          <p:cNvSpPr txBox="1">
            <a:spLocks/>
          </p:cNvSpPr>
          <p:nvPr/>
        </p:nvSpPr>
        <p:spPr>
          <a:xfrm>
            <a:off x="0" y="-12131"/>
            <a:ext cx="8929718" cy="1055856"/>
          </a:xfrm>
          <a:prstGeom prst="rect">
            <a:avLst/>
          </a:prstGeom>
          <a:noFill/>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200"/>
              </a:lnSpc>
            </a:pPr>
            <a:r>
              <a:rPr lang="en-US" altLang="zh-CN" sz="4800" b="1" cap="all" spc="-60" dirty="0" smtClean="0">
                <a:solidFill>
                  <a:schemeClr val="tx1">
                    <a:lumMod val="65000"/>
                    <a:lumOff val="35000"/>
                  </a:schemeClr>
                </a:solidFill>
                <a:latin typeface="Arial" pitchFamily="34" charset="0"/>
                <a:cs typeface="Arial" pitchFamily="34" charset="0"/>
              </a:rPr>
              <a:t>3.</a:t>
            </a:r>
            <a:r>
              <a:rPr lang="zh-CN" altLang="en-US" sz="2000" b="1" cap="all" spc="-60" dirty="0" smtClean="0">
                <a:solidFill>
                  <a:schemeClr val="tx1">
                    <a:lumMod val="65000"/>
                    <a:lumOff val="35000"/>
                  </a:schemeClr>
                </a:solidFill>
                <a:latin typeface="+mj-ea"/>
              </a:rPr>
              <a:t>智能城市评价指标体系的建构和选择</a:t>
            </a:r>
            <a:endParaRPr lang="en-US" altLang="zh-CN" sz="2000" b="1" cap="all" spc="-60" dirty="0" smtClean="0">
              <a:solidFill>
                <a:schemeClr val="tx1">
                  <a:lumMod val="65000"/>
                  <a:lumOff val="35000"/>
                </a:schemeClr>
              </a:solidFill>
              <a:latin typeface="+mj-ea"/>
            </a:endParaRPr>
          </a:p>
          <a:p>
            <a:pPr algn="l">
              <a:lnSpc>
                <a:spcPts val="2200"/>
              </a:lnSpc>
            </a:pPr>
            <a:r>
              <a:rPr lang="en-US" altLang="zh-CN" sz="1400" b="1" cap="all" spc="-60" dirty="0" smtClean="0">
                <a:solidFill>
                  <a:schemeClr val="tx1">
                    <a:lumMod val="65000"/>
                    <a:lumOff val="35000"/>
                  </a:schemeClr>
                </a:solidFill>
                <a:latin typeface="+mn-lt"/>
              </a:rPr>
              <a:t>            </a:t>
            </a:r>
            <a:r>
              <a:rPr lang="en-US" altLang="zh-CN" sz="1400" b="1" cap="all" spc="-60" dirty="0" err="1" smtClean="0">
                <a:solidFill>
                  <a:schemeClr val="tx1">
                    <a:lumMod val="50000"/>
                    <a:lumOff val="50000"/>
                  </a:schemeClr>
                </a:solidFill>
              </a:rPr>
              <a:t>Auswahl</a:t>
            </a:r>
            <a:r>
              <a:rPr lang="en-US" altLang="zh-CN" sz="1400" b="1" cap="all" spc="-60" dirty="0" smtClean="0">
                <a:solidFill>
                  <a:schemeClr val="tx1">
                    <a:lumMod val="50000"/>
                    <a:lumOff val="50000"/>
                  </a:schemeClr>
                </a:solidFill>
              </a:rPr>
              <a:t> der </a:t>
            </a:r>
            <a:r>
              <a:rPr lang="en-US" altLang="zh-CN" sz="1400" b="1" cap="all" spc="-60" dirty="0" err="1" smtClean="0">
                <a:solidFill>
                  <a:schemeClr val="tx1">
                    <a:lumMod val="50000"/>
                    <a:lumOff val="50000"/>
                  </a:schemeClr>
                </a:solidFill>
              </a:rPr>
              <a:t>Indikatoren</a:t>
            </a:r>
            <a:r>
              <a:rPr lang="en-US" altLang="zh-CN" sz="1400" b="1" cap="all" spc="-60" dirty="0" smtClean="0">
                <a:solidFill>
                  <a:schemeClr val="tx1">
                    <a:lumMod val="50000"/>
                    <a:lumOff val="50000"/>
                  </a:schemeClr>
                </a:solidFill>
              </a:rPr>
              <a:t> des </a:t>
            </a:r>
            <a:r>
              <a:rPr lang="en-US" altLang="zh-CN" sz="1400" b="1" cap="all" spc="-60" dirty="0" err="1" smtClean="0">
                <a:solidFill>
                  <a:schemeClr val="tx1">
                    <a:lumMod val="50000"/>
                    <a:lumOff val="50000"/>
                  </a:schemeClr>
                </a:solidFill>
              </a:rPr>
              <a:t>Evaluationssystems</a:t>
            </a:r>
            <a:r>
              <a:rPr lang="en-US" altLang="zh-CN" sz="1400" b="1" cap="all" spc="-60" dirty="0" smtClean="0">
                <a:solidFill>
                  <a:schemeClr val="tx1">
                    <a:lumMod val="50000"/>
                    <a:lumOff val="50000"/>
                  </a:schemeClr>
                </a:solidFill>
              </a:rPr>
              <a:t> </a:t>
            </a:r>
            <a:r>
              <a:rPr lang="en-US" altLang="zh-CN" sz="1400" b="1" cap="all" spc="-60" dirty="0" err="1" smtClean="0">
                <a:solidFill>
                  <a:schemeClr val="tx1">
                    <a:lumMod val="50000"/>
                    <a:lumOff val="50000"/>
                  </a:schemeClr>
                </a:solidFill>
              </a:rPr>
              <a:t>für</a:t>
            </a:r>
            <a:r>
              <a:rPr lang="en-US" altLang="zh-CN" sz="1400" b="1" cap="all" spc="-60" dirty="0" smtClean="0">
                <a:solidFill>
                  <a:schemeClr val="tx1">
                    <a:lumMod val="50000"/>
                    <a:lumOff val="50000"/>
                  </a:schemeClr>
                </a:solidFill>
              </a:rPr>
              <a:t> </a:t>
            </a:r>
            <a:r>
              <a:rPr lang="en-US" altLang="zh-CN" sz="1400" b="1" cap="all" spc="-60" dirty="0" err="1" smtClean="0">
                <a:solidFill>
                  <a:schemeClr val="tx1">
                    <a:lumMod val="50000"/>
                    <a:lumOff val="50000"/>
                  </a:schemeClr>
                </a:solidFill>
              </a:rPr>
              <a:t>intelligente</a:t>
            </a:r>
            <a:r>
              <a:rPr lang="en-US" altLang="zh-CN" sz="1400" b="1" cap="all" spc="-60" dirty="0" smtClean="0">
                <a:solidFill>
                  <a:schemeClr val="tx1">
                    <a:lumMod val="50000"/>
                    <a:lumOff val="50000"/>
                  </a:schemeClr>
                </a:solidFill>
              </a:rPr>
              <a:t> </a:t>
            </a:r>
            <a:r>
              <a:rPr lang="en-US" altLang="zh-CN" sz="1400" b="1" cap="all" spc="-60" dirty="0" err="1" smtClean="0">
                <a:solidFill>
                  <a:schemeClr val="tx1">
                    <a:lumMod val="50000"/>
                    <a:lumOff val="50000"/>
                  </a:schemeClr>
                </a:solidFill>
              </a:rPr>
              <a:t>Städte</a:t>
            </a:r>
            <a:endParaRPr lang="en-US" altLang="zh-CN" sz="1400" b="1" cap="all" spc="-60" dirty="0">
              <a:solidFill>
                <a:schemeClr val="tx1">
                  <a:lumMod val="65000"/>
                  <a:lumOff val="35000"/>
                </a:schemeClr>
              </a:solidFill>
              <a:latin typeface="+mn-lt"/>
            </a:endParaRPr>
          </a:p>
        </p:txBody>
      </p:sp>
    </p:spTree>
    <p:extLst>
      <p:ext uri="{BB962C8B-B14F-4D97-AF65-F5344CB8AC3E}">
        <p14:creationId xmlns:p14="http://schemas.microsoft.com/office/powerpoint/2010/main" xmlns="" val="27520409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5786446" y="370878"/>
            <a:ext cx="3357554" cy="914988"/>
          </a:xfrm>
          <a:prstGeom prst="rect">
            <a:avLst/>
          </a:prstGeom>
          <a:noFill/>
        </p:spPr>
        <p:txBody>
          <a:bodyPr vert="horz" lIns="91440" tIns="45720" rIns="288000" bIns="45720" rtlCol="0" anchor="t">
            <a:noAutofit/>
          </a:bodyPr>
          <a:lstStyle>
            <a:lvl1pPr algn="l" defTabSz="914400" rtl="0" eaLnBrk="1" latinLnBrk="0" hangingPunct="1">
              <a:spcBef>
                <a:spcPct val="0"/>
              </a:spcBef>
              <a:buNone/>
              <a:defRPr sz="3600" b="1" kern="1200" cap="all" spc="-60" baseline="0">
                <a:solidFill>
                  <a:schemeClr val="tx2"/>
                </a:solidFill>
                <a:latin typeface="华文中宋" pitchFamily="2" charset="-122"/>
                <a:ea typeface="华文中宋" pitchFamily="2" charset="-122"/>
                <a:cs typeface="+mj-cs"/>
              </a:defRPr>
            </a:lvl1pPr>
          </a:lstStyle>
          <a:p>
            <a:pPr algn="r"/>
            <a:r>
              <a:rPr lang="zh-CN" altLang="en-US" sz="1800" dirty="0" smtClean="0">
                <a:solidFill>
                  <a:schemeClr val="accent5"/>
                </a:solidFill>
                <a:latin typeface="+mj-ea"/>
                <a:ea typeface="+mj-ea"/>
              </a:rPr>
              <a:t>二级指标汇总</a:t>
            </a:r>
            <a:endParaRPr lang="de-DE" altLang="zh-CN" sz="1800" dirty="0" smtClean="0">
              <a:solidFill>
                <a:schemeClr val="accent5"/>
              </a:solidFill>
              <a:latin typeface="+mj-ea"/>
              <a:ea typeface="+mj-ea"/>
            </a:endParaRPr>
          </a:p>
          <a:p>
            <a:pPr algn="r"/>
            <a:r>
              <a:rPr lang="de-DE" sz="1200" dirty="0" smtClean="0">
                <a:solidFill>
                  <a:schemeClr val="accent5"/>
                </a:solidFill>
                <a:latin typeface="+mj-ea"/>
                <a:ea typeface="+mj-ea"/>
              </a:rPr>
              <a:t>zusammenfassung der sekundären indikatoren</a:t>
            </a:r>
            <a:endParaRPr lang="en-US" sz="1200" dirty="0">
              <a:solidFill>
                <a:schemeClr val="accent5"/>
              </a:solidFill>
              <a:latin typeface="+mj-ea"/>
              <a:ea typeface="+mj-ea"/>
            </a:endParaRPr>
          </a:p>
        </p:txBody>
      </p:sp>
      <p:graphicFrame>
        <p:nvGraphicFramePr>
          <p:cNvPr id="9" name="表格 8"/>
          <p:cNvGraphicFramePr>
            <a:graphicFrameLocks noGrp="1"/>
          </p:cNvGraphicFramePr>
          <p:nvPr>
            <p:extLst>
              <p:ext uri="{D42A27DB-BD31-4B8C-83A1-F6EECF244321}">
                <p14:modId xmlns:p14="http://schemas.microsoft.com/office/powerpoint/2010/main" xmlns="" val="3411152023"/>
              </p:ext>
            </p:extLst>
          </p:nvPr>
        </p:nvGraphicFramePr>
        <p:xfrm>
          <a:off x="323528" y="83404"/>
          <a:ext cx="4968552" cy="4988676"/>
        </p:xfrm>
        <a:graphic>
          <a:graphicData uri="http://schemas.openxmlformats.org/drawingml/2006/table">
            <a:tbl>
              <a:tblPr/>
              <a:tblGrid>
                <a:gridCol w="1512168"/>
                <a:gridCol w="1584176"/>
                <a:gridCol w="1872208"/>
              </a:tblGrid>
              <a:tr h="218481">
                <a:tc>
                  <a:txBody>
                    <a:bodyPr/>
                    <a:lstStyle/>
                    <a:p>
                      <a:pPr algn="ctr" fontAlgn="ctr"/>
                      <a:r>
                        <a:rPr lang="zh-CN" altLang="en-US" sz="900" b="1" i="0" u="none" strike="noStrike" dirty="0">
                          <a:solidFill>
                            <a:srgbClr val="000000"/>
                          </a:solidFill>
                          <a:effectLst/>
                          <a:latin typeface="宋体"/>
                        </a:rPr>
                        <a:t>一级维度</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fontAlgn="ctr"/>
                      <a:r>
                        <a:rPr lang="zh-CN" altLang="en-US" sz="900" b="1" i="0" u="none" strike="noStrike" dirty="0">
                          <a:solidFill>
                            <a:srgbClr val="000000"/>
                          </a:solidFill>
                          <a:effectLst/>
                          <a:latin typeface="宋体"/>
                        </a:rPr>
                        <a:t>二级指标</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a:spcAft>
                          <a:spcPts val="0"/>
                        </a:spcAft>
                      </a:pPr>
                      <a:r>
                        <a:rPr lang="de-DE" sz="1050" b="1" kern="0" dirty="0">
                          <a:solidFill>
                            <a:srgbClr val="000000"/>
                          </a:solidFill>
                          <a:effectLst/>
                          <a:latin typeface="Times New Roman"/>
                          <a:ea typeface="Arial Unicode MS"/>
                          <a:cs typeface="Times New Roman"/>
                        </a:rPr>
                        <a:t>sekundäre Indikatoren</a:t>
                      </a:r>
                      <a:endParaRPr lang="zh-CN" sz="1050" kern="100" dirty="0">
                        <a:effectLst/>
                        <a:latin typeface="Calibri"/>
                        <a:ea typeface="宋体"/>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r>
              <a:tr h="213626">
                <a:tc rowSpan="4">
                  <a:txBody>
                    <a:bodyPr/>
                    <a:lstStyle/>
                    <a:p>
                      <a:pPr algn="ctr" rtl="0" fontAlgn="ctr"/>
                      <a:r>
                        <a:rPr lang="zh-CN" altLang="en-US" sz="900" b="1" i="0" u="none" strike="noStrike" dirty="0" smtClean="0">
                          <a:solidFill>
                            <a:srgbClr val="FFFFFF"/>
                          </a:solidFill>
                          <a:effectLst>
                            <a:outerShdw blurRad="50800" dist="38100" algn="tr" rotWithShape="0">
                              <a:prstClr val="black">
                                <a:alpha val="40000"/>
                              </a:prstClr>
                            </a:outerShdw>
                          </a:effectLst>
                          <a:latin typeface="华文细黑"/>
                        </a:rPr>
                        <a:t>管理与服务水平</a:t>
                      </a:r>
                      <a:endParaRPr lang="de-DE" altLang="zh-CN" sz="900" b="1" i="0" u="none" strike="noStrike" dirty="0" smtClean="0">
                        <a:solidFill>
                          <a:srgbClr val="FFFFFF"/>
                        </a:solidFill>
                        <a:effectLst>
                          <a:outerShdw blurRad="50800" dist="38100" algn="tr" rotWithShape="0">
                            <a:prstClr val="black">
                              <a:alpha val="40000"/>
                            </a:prstClr>
                          </a:outerShdw>
                        </a:effectLst>
                        <a:latin typeface="华文细黑"/>
                      </a:endParaRP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900" b="1" dirty="0" smtClean="0">
                          <a:solidFill>
                            <a:schemeClr val="bg1"/>
                          </a:solidFill>
                          <a:effectLst>
                            <a:outerShdw blurRad="38100" dist="38100" dir="2700000" algn="tl">
                              <a:srgbClr val="000000">
                                <a:alpha val="43137"/>
                              </a:srgbClr>
                            </a:outerShdw>
                          </a:effectLst>
                        </a:rPr>
                        <a:t>Governance</a:t>
                      </a:r>
                      <a:r>
                        <a:rPr lang="zh-CN" altLang="en-US" sz="900" b="1" dirty="0" smtClean="0">
                          <a:solidFill>
                            <a:schemeClr val="bg1"/>
                          </a:solidFill>
                          <a:effectLst>
                            <a:outerShdw blurRad="38100" dist="38100" dir="2700000" algn="tl">
                              <a:srgbClr val="000000">
                                <a:alpha val="43137"/>
                              </a:srgbClr>
                            </a:outerShdw>
                          </a:effectLst>
                        </a:rPr>
                        <a:t> </a:t>
                      </a:r>
                      <a:r>
                        <a:rPr lang="en-US" altLang="zh-CN" sz="900" b="1" dirty="0" smtClean="0">
                          <a:solidFill>
                            <a:schemeClr val="bg1"/>
                          </a:solidFill>
                          <a:effectLst>
                            <a:outerShdw blurRad="38100" dist="38100" dir="2700000" algn="tl">
                              <a:srgbClr val="000000">
                                <a:alpha val="43137"/>
                              </a:srgbClr>
                            </a:outerShdw>
                          </a:effectLst>
                        </a:rPr>
                        <a:t>und </a:t>
                      </a:r>
                      <a:r>
                        <a:rPr lang="en-US" altLang="zh-CN" sz="900" b="1" dirty="0" err="1" smtClean="0">
                          <a:solidFill>
                            <a:schemeClr val="bg1"/>
                          </a:solidFill>
                          <a:effectLst>
                            <a:outerShdw blurRad="38100" dist="38100" dir="2700000" algn="tl">
                              <a:srgbClr val="000000">
                                <a:alpha val="43137"/>
                              </a:srgbClr>
                            </a:outerShdw>
                          </a:effectLst>
                        </a:rPr>
                        <a:t>öffentlicher</a:t>
                      </a:r>
                      <a:r>
                        <a:rPr lang="en-US" altLang="zh-CN" sz="900" b="1" baseline="0" dirty="0" smtClean="0">
                          <a:solidFill>
                            <a:schemeClr val="bg1"/>
                          </a:solidFill>
                          <a:effectLst>
                            <a:outerShdw blurRad="38100" dist="38100" dir="2700000" algn="tl">
                              <a:srgbClr val="000000">
                                <a:alpha val="43137"/>
                              </a:srgbClr>
                            </a:outerShdw>
                          </a:effectLst>
                        </a:rPr>
                        <a:t> </a:t>
                      </a:r>
                      <a:r>
                        <a:rPr lang="en-US" altLang="zh-CN" sz="900" b="1" baseline="0" dirty="0" err="1" smtClean="0">
                          <a:solidFill>
                            <a:schemeClr val="bg1"/>
                          </a:solidFill>
                          <a:effectLst>
                            <a:outerShdw blurRad="38100" dist="38100" dir="2700000" algn="tl">
                              <a:srgbClr val="000000">
                                <a:alpha val="43137"/>
                              </a:srgbClr>
                            </a:outerShdw>
                          </a:effectLst>
                        </a:rPr>
                        <a:t>Dienst</a:t>
                      </a:r>
                      <a:endParaRPr lang="zh-CN" altLang="en-US" sz="900" b="1" dirty="0" smtClean="0">
                        <a:solidFill>
                          <a:schemeClr val="bg1"/>
                        </a:solidFill>
                        <a:effectLst>
                          <a:outerShdw blurRad="38100" dist="38100" dir="2700000" algn="tl">
                            <a:srgbClr val="000000">
                              <a:alpha val="43137"/>
                            </a:srgbClr>
                          </a:outerShdw>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fontAlgn="ctr"/>
                      <a:r>
                        <a:rPr lang="zh-CN" altLang="en-US" sz="900" b="0" i="0" u="none" strike="noStrike" dirty="0">
                          <a:solidFill>
                            <a:srgbClr val="000000"/>
                          </a:solidFill>
                          <a:effectLst/>
                          <a:latin typeface="宋体"/>
                        </a:rPr>
                        <a:t>居民需求保障</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9694"/>
                    </a:solidFill>
                  </a:tcPr>
                </a:tc>
                <a:tc>
                  <a:txBody>
                    <a:bodyPr/>
                    <a:lstStyle/>
                    <a:p>
                      <a:pPr algn="ctr" fontAlgn="ctr"/>
                      <a:r>
                        <a:rPr lang="de-DE" sz="900" kern="1200" dirty="0" smtClean="0">
                          <a:solidFill>
                            <a:schemeClr val="tx1"/>
                          </a:solidFill>
                          <a:latin typeface="+mn-lt"/>
                          <a:ea typeface="+mn-ea"/>
                          <a:cs typeface="+mn-cs"/>
                        </a:rPr>
                        <a:t>Deckung der Nachfrage der Bevölkerung</a:t>
                      </a:r>
                      <a:endParaRPr lang="zh-CN" altLang="en-US" sz="200" b="0" i="0" u="none" strike="noStrike" dirty="0">
                        <a:solidFill>
                          <a:srgbClr val="000000"/>
                        </a:solidFill>
                        <a:effectLst/>
                        <a:latin typeface="宋体"/>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9694"/>
                    </a:solidFill>
                  </a:tcPr>
                </a:tc>
              </a:tr>
              <a:tr h="213626">
                <a:tc vMerge="1">
                  <a:txBody>
                    <a:bodyPr/>
                    <a:lstStyle/>
                    <a:p>
                      <a:endParaRPr lang="zh-CN" altLang="en-US"/>
                    </a:p>
                  </a:txBody>
                  <a:tcPr/>
                </a:tc>
                <a:tc>
                  <a:txBody>
                    <a:bodyPr/>
                    <a:lstStyle/>
                    <a:p>
                      <a:pPr algn="ctr" fontAlgn="ctr"/>
                      <a:r>
                        <a:rPr lang="zh-CN" altLang="en-US" sz="900" b="0" i="0" u="none" strike="noStrike">
                          <a:solidFill>
                            <a:srgbClr val="000000"/>
                          </a:solidFill>
                          <a:effectLst/>
                          <a:latin typeface="宋体"/>
                        </a:rPr>
                        <a:t>医疗健康服务</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9694"/>
                    </a:solidFill>
                  </a:tcPr>
                </a:tc>
                <a:tc>
                  <a:txBody>
                    <a:bodyPr/>
                    <a:lstStyle/>
                    <a:p>
                      <a:pPr algn="ctr" fontAlgn="ctr"/>
                      <a:r>
                        <a:rPr lang="de-DE" sz="900" kern="1200" dirty="0" smtClean="0">
                          <a:solidFill>
                            <a:schemeClr val="tx1"/>
                          </a:solidFill>
                          <a:latin typeface="+mn-lt"/>
                          <a:ea typeface="+mn-ea"/>
                          <a:cs typeface="+mn-cs"/>
                        </a:rPr>
                        <a:t>Medizinische Behandlung und Gesundheitswesen</a:t>
                      </a:r>
                      <a:endParaRPr lang="zh-CN" altLang="en-US" sz="900" b="0" i="0" u="none" strike="noStrike" dirty="0">
                        <a:solidFill>
                          <a:srgbClr val="000000"/>
                        </a:solidFill>
                        <a:effectLst/>
                        <a:latin typeface="宋体"/>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9694"/>
                    </a:solidFill>
                  </a:tcPr>
                </a:tc>
              </a:tr>
              <a:tr h="213626">
                <a:tc vMerge="1">
                  <a:txBody>
                    <a:bodyPr/>
                    <a:lstStyle/>
                    <a:p>
                      <a:endParaRPr lang="zh-CN" altLang="en-US"/>
                    </a:p>
                  </a:txBody>
                  <a:tcPr/>
                </a:tc>
                <a:tc>
                  <a:txBody>
                    <a:bodyPr/>
                    <a:lstStyle/>
                    <a:p>
                      <a:pPr algn="ctr" fontAlgn="ctr"/>
                      <a:r>
                        <a:rPr lang="zh-CN" altLang="en-US" sz="900" b="0" i="0" u="none" strike="noStrike">
                          <a:solidFill>
                            <a:srgbClr val="000000"/>
                          </a:solidFill>
                          <a:effectLst/>
                          <a:latin typeface="宋体"/>
                        </a:rPr>
                        <a:t>城市安全</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9694"/>
                    </a:solidFill>
                  </a:tcPr>
                </a:tc>
                <a:tc>
                  <a:txBody>
                    <a:bodyPr/>
                    <a:lstStyle/>
                    <a:p>
                      <a:pPr algn="ctr" fontAlgn="ctr"/>
                      <a:r>
                        <a:rPr lang="de-DE" sz="900" kern="1200" dirty="0" smtClean="0">
                          <a:solidFill>
                            <a:schemeClr val="tx1"/>
                          </a:solidFill>
                          <a:latin typeface="+mn-lt"/>
                          <a:ea typeface="+mn-ea"/>
                          <a:cs typeface="+mn-cs"/>
                        </a:rPr>
                        <a:t>Sicherheit der Stadt</a:t>
                      </a:r>
                      <a:endParaRPr lang="zh-CN" altLang="en-US" sz="900" b="0" i="0" u="none" strike="noStrike" dirty="0">
                        <a:solidFill>
                          <a:srgbClr val="000000"/>
                        </a:solidFill>
                        <a:effectLst/>
                        <a:latin typeface="宋体"/>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9694"/>
                    </a:solidFill>
                  </a:tcPr>
                </a:tc>
              </a:tr>
              <a:tr h="213626">
                <a:tc vMerge="1">
                  <a:txBody>
                    <a:bodyPr/>
                    <a:lstStyle/>
                    <a:p>
                      <a:endParaRPr lang="zh-CN" altLang="en-US"/>
                    </a:p>
                  </a:txBody>
                  <a:tcPr/>
                </a:tc>
                <a:tc>
                  <a:txBody>
                    <a:bodyPr/>
                    <a:lstStyle/>
                    <a:p>
                      <a:pPr algn="ctr" fontAlgn="ctr"/>
                      <a:r>
                        <a:rPr lang="zh-CN" altLang="en-US" sz="900" b="0" i="0" u="none" strike="noStrike" dirty="0">
                          <a:solidFill>
                            <a:srgbClr val="000000"/>
                          </a:solidFill>
                          <a:effectLst/>
                          <a:latin typeface="宋体"/>
                        </a:rPr>
                        <a:t>公众参与</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9694"/>
                    </a:solidFill>
                  </a:tcPr>
                </a:tc>
                <a:tc>
                  <a:txBody>
                    <a:bodyPr/>
                    <a:lstStyle/>
                    <a:p>
                      <a:pPr algn="ctr" fontAlgn="ctr"/>
                      <a:r>
                        <a:rPr lang="en-US" sz="900" kern="1200" dirty="0" err="1" smtClean="0">
                          <a:solidFill>
                            <a:schemeClr val="tx1"/>
                          </a:solidFill>
                          <a:latin typeface="+mn-lt"/>
                          <a:ea typeface="+mn-ea"/>
                          <a:cs typeface="+mn-cs"/>
                        </a:rPr>
                        <a:t>Beteiligung</a:t>
                      </a:r>
                      <a:r>
                        <a:rPr lang="en-US" sz="900" kern="1200" dirty="0" smtClean="0">
                          <a:solidFill>
                            <a:schemeClr val="tx1"/>
                          </a:solidFill>
                          <a:latin typeface="+mn-lt"/>
                          <a:ea typeface="+mn-ea"/>
                          <a:cs typeface="+mn-cs"/>
                        </a:rPr>
                        <a:t> </a:t>
                      </a:r>
                      <a:r>
                        <a:rPr lang="en-US" sz="900" kern="1200" dirty="0" err="1" smtClean="0">
                          <a:solidFill>
                            <a:schemeClr val="tx1"/>
                          </a:solidFill>
                          <a:latin typeface="+mn-lt"/>
                          <a:ea typeface="+mn-ea"/>
                          <a:cs typeface="+mn-cs"/>
                        </a:rPr>
                        <a:t>der</a:t>
                      </a:r>
                      <a:r>
                        <a:rPr lang="en-US" sz="900" kern="1200" dirty="0" smtClean="0">
                          <a:solidFill>
                            <a:schemeClr val="tx1"/>
                          </a:solidFill>
                          <a:latin typeface="+mn-lt"/>
                          <a:ea typeface="+mn-ea"/>
                          <a:cs typeface="+mn-cs"/>
                        </a:rPr>
                        <a:t> </a:t>
                      </a:r>
                      <a:r>
                        <a:rPr lang="en-US" sz="900" kern="1200" dirty="0" err="1" smtClean="0">
                          <a:solidFill>
                            <a:schemeClr val="tx1"/>
                          </a:solidFill>
                          <a:latin typeface="+mn-lt"/>
                          <a:ea typeface="+mn-ea"/>
                          <a:cs typeface="+mn-cs"/>
                        </a:rPr>
                        <a:t>Öffentlichkeit</a:t>
                      </a:r>
                      <a:endParaRPr lang="zh-CN" altLang="en-US" sz="900" b="0" i="0" u="none" strike="noStrike" dirty="0">
                        <a:solidFill>
                          <a:srgbClr val="000000"/>
                        </a:solidFill>
                        <a:effectLst/>
                        <a:latin typeface="宋体"/>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9694"/>
                    </a:solidFill>
                  </a:tcPr>
                </a:tc>
              </a:tr>
              <a:tr h="254893">
                <a:tc rowSpan="4">
                  <a:txBody>
                    <a:bodyPr/>
                    <a:lstStyle/>
                    <a:p>
                      <a:pPr algn="ctr" rtl="0" fontAlgn="ctr"/>
                      <a:r>
                        <a:rPr lang="zh-CN" altLang="en-US" sz="900" b="1" i="0" u="none" strike="noStrike" dirty="0">
                          <a:solidFill>
                            <a:srgbClr val="FFFFFF"/>
                          </a:solidFill>
                          <a:effectLst>
                            <a:outerShdw blurRad="50800" dist="38100" algn="tr" rotWithShape="0">
                              <a:prstClr val="black">
                                <a:alpha val="40000"/>
                              </a:prstClr>
                            </a:outerShdw>
                          </a:effectLst>
                          <a:latin typeface="华文细黑"/>
                        </a:rPr>
                        <a:t>经济与产业</a:t>
                      </a:r>
                      <a:r>
                        <a:rPr lang="zh-CN" altLang="en-US" sz="900" b="1" i="0" u="none" strike="noStrike" dirty="0" smtClean="0">
                          <a:solidFill>
                            <a:srgbClr val="FFFFFF"/>
                          </a:solidFill>
                          <a:effectLst>
                            <a:outerShdw blurRad="50800" dist="38100" algn="tr" rotWithShape="0">
                              <a:prstClr val="black">
                                <a:alpha val="40000"/>
                              </a:prstClr>
                            </a:outerShdw>
                          </a:effectLst>
                          <a:latin typeface="华文细黑"/>
                        </a:rPr>
                        <a:t>水平</a:t>
                      </a:r>
                      <a:endParaRPr lang="de-DE" altLang="zh-CN" sz="900" b="1" i="0" u="none" strike="noStrike" dirty="0" smtClean="0">
                        <a:solidFill>
                          <a:srgbClr val="FFFFFF"/>
                        </a:solidFill>
                        <a:effectLst>
                          <a:outerShdw blurRad="50800" dist="38100" algn="tr" rotWithShape="0">
                            <a:prstClr val="black">
                              <a:alpha val="40000"/>
                            </a:prstClr>
                          </a:outerShdw>
                        </a:effectLst>
                        <a:latin typeface="华文细黑"/>
                      </a:endParaRP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900" b="1" dirty="0" err="1" smtClean="0">
                          <a:solidFill>
                            <a:schemeClr val="bg1"/>
                          </a:solidFill>
                          <a:effectLst>
                            <a:outerShdw blurRad="38100" dist="38100" dir="2700000" algn="tl">
                              <a:srgbClr val="000000">
                                <a:alpha val="43137"/>
                              </a:srgbClr>
                            </a:outerShdw>
                          </a:effectLst>
                        </a:rPr>
                        <a:t>Wirtscharft</a:t>
                      </a:r>
                      <a:r>
                        <a:rPr lang="en-US" altLang="zh-CN" sz="900" b="1" baseline="0" dirty="0" smtClean="0">
                          <a:solidFill>
                            <a:schemeClr val="bg1"/>
                          </a:solidFill>
                          <a:effectLst>
                            <a:outerShdw blurRad="38100" dist="38100" dir="2700000" algn="tl">
                              <a:srgbClr val="000000">
                                <a:alpha val="43137"/>
                              </a:srgbClr>
                            </a:outerShdw>
                          </a:effectLst>
                        </a:rPr>
                        <a:t> und </a:t>
                      </a:r>
                      <a:r>
                        <a:rPr lang="en-US" altLang="zh-CN" sz="900" b="1" baseline="0" dirty="0" err="1" smtClean="0">
                          <a:solidFill>
                            <a:schemeClr val="bg1"/>
                          </a:solidFill>
                          <a:effectLst>
                            <a:outerShdw blurRad="38100" dist="38100" dir="2700000" algn="tl">
                              <a:srgbClr val="000000">
                                <a:alpha val="43137"/>
                              </a:srgbClr>
                            </a:outerShdw>
                          </a:effectLst>
                        </a:rPr>
                        <a:t>Industrie</a:t>
                      </a:r>
                      <a:endParaRPr lang="zh-CN" altLang="en-US" sz="900" b="1" dirty="0" smtClean="0">
                        <a:solidFill>
                          <a:schemeClr val="bg1"/>
                        </a:solidFill>
                        <a:effectLst>
                          <a:outerShdw blurRad="38100" dist="38100" dir="2700000" algn="tl">
                            <a:srgbClr val="000000">
                              <a:alpha val="43137"/>
                            </a:srgbClr>
                          </a:outerShdw>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8DD5"/>
                    </a:solidFill>
                  </a:tcPr>
                </a:tc>
                <a:tc>
                  <a:txBody>
                    <a:bodyPr/>
                    <a:lstStyle/>
                    <a:p>
                      <a:pPr algn="ctr" fontAlgn="ctr"/>
                      <a:r>
                        <a:rPr lang="zh-CN" altLang="en-US" sz="900" b="0" i="0" u="none" strike="noStrike">
                          <a:solidFill>
                            <a:srgbClr val="000000"/>
                          </a:solidFill>
                          <a:effectLst/>
                          <a:latin typeface="宋体"/>
                        </a:rPr>
                        <a:t>投入产出效率</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B4E2"/>
                    </a:solidFill>
                  </a:tcPr>
                </a:tc>
                <a:tc>
                  <a:txBody>
                    <a:bodyPr/>
                    <a:lstStyle/>
                    <a:p>
                      <a:pPr algn="ctr" fontAlgn="ctr"/>
                      <a:r>
                        <a:rPr lang="en-US" sz="900" kern="1200" dirty="0" smtClean="0">
                          <a:solidFill>
                            <a:schemeClr val="tx1"/>
                          </a:solidFill>
                          <a:latin typeface="+mn-lt"/>
                          <a:ea typeface="+mn-ea"/>
                          <a:cs typeface="+mn-cs"/>
                        </a:rPr>
                        <a:t>Input-Output-</a:t>
                      </a:r>
                      <a:r>
                        <a:rPr lang="en-US" sz="900" kern="1200" dirty="0" err="1" smtClean="0">
                          <a:solidFill>
                            <a:schemeClr val="tx1"/>
                          </a:solidFill>
                          <a:latin typeface="+mn-lt"/>
                          <a:ea typeface="+mn-ea"/>
                          <a:cs typeface="+mn-cs"/>
                        </a:rPr>
                        <a:t>Effizienz</a:t>
                      </a:r>
                      <a:endParaRPr lang="zh-CN" altLang="en-US" sz="900" b="0" i="0" u="none" strike="noStrike" dirty="0">
                        <a:solidFill>
                          <a:srgbClr val="000000"/>
                        </a:solidFill>
                        <a:effectLst/>
                        <a:latin typeface="宋体"/>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B4E2"/>
                    </a:solidFill>
                  </a:tcPr>
                </a:tc>
              </a:tr>
              <a:tr h="254893">
                <a:tc vMerge="1">
                  <a:txBody>
                    <a:bodyPr/>
                    <a:lstStyle/>
                    <a:p>
                      <a:endParaRPr lang="zh-CN" altLang="en-US"/>
                    </a:p>
                  </a:txBody>
                  <a:tcPr/>
                </a:tc>
                <a:tc>
                  <a:txBody>
                    <a:bodyPr/>
                    <a:lstStyle/>
                    <a:p>
                      <a:pPr algn="ctr" fontAlgn="ctr"/>
                      <a:r>
                        <a:rPr lang="zh-CN" altLang="en-US" sz="900" b="0" i="0" u="none" strike="noStrike" dirty="0">
                          <a:solidFill>
                            <a:srgbClr val="000000"/>
                          </a:solidFill>
                          <a:effectLst/>
                          <a:latin typeface="宋体"/>
                        </a:rPr>
                        <a:t>产业发展</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B4E2"/>
                    </a:solidFill>
                  </a:tcPr>
                </a:tc>
                <a:tc>
                  <a:txBody>
                    <a:bodyPr/>
                    <a:lstStyle/>
                    <a:p>
                      <a:pPr algn="ctr" fontAlgn="ctr"/>
                      <a:r>
                        <a:rPr lang="de-DE" sz="900" kern="1200" dirty="0" smtClean="0">
                          <a:solidFill>
                            <a:schemeClr val="tx1"/>
                          </a:solidFill>
                          <a:latin typeface="+mn-lt"/>
                          <a:ea typeface="+mn-ea"/>
                          <a:cs typeface="+mn-cs"/>
                        </a:rPr>
                        <a:t>Entwicklung der Industrie</a:t>
                      </a:r>
                      <a:endParaRPr lang="zh-CN" altLang="en-US" sz="900" b="0" i="0" u="none" strike="noStrike" dirty="0">
                        <a:solidFill>
                          <a:srgbClr val="000000"/>
                        </a:solidFill>
                        <a:effectLst/>
                        <a:latin typeface="宋体"/>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B4E2"/>
                    </a:solidFill>
                  </a:tcPr>
                </a:tc>
              </a:tr>
              <a:tr h="213626">
                <a:tc vMerge="1">
                  <a:txBody>
                    <a:bodyPr/>
                    <a:lstStyle/>
                    <a:p>
                      <a:endParaRPr lang="zh-CN" altLang="en-US"/>
                    </a:p>
                  </a:txBody>
                  <a:tcPr/>
                </a:tc>
                <a:tc>
                  <a:txBody>
                    <a:bodyPr/>
                    <a:lstStyle/>
                    <a:p>
                      <a:pPr algn="ctr" fontAlgn="ctr"/>
                      <a:r>
                        <a:rPr lang="zh-CN" altLang="en-US" sz="900" b="0" i="0" u="none" strike="noStrike" dirty="0">
                          <a:solidFill>
                            <a:srgbClr val="000000"/>
                          </a:solidFill>
                          <a:effectLst/>
                          <a:latin typeface="宋体"/>
                        </a:rPr>
                        <a:t>资本投资比率</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B4E2"/>
                    </a:solidFill>
                  </a:tcPr>
                </a:tc>
                <a:tc>
                  <a:txBody>
                    <a:bodyPr/>
                    <a:lstStyle/>
                    <a:p>
                      <a:pPr algn="ctr" fontAlgn="ctr"/>
                      <a:r>
                        <a:rPr lang="de-DE" sz="900" kern="1200" dirty="0" smtClean="0">
                          <a:solidFill>
                            <a:schemeClr val="tx1"/>
                          </a:solidFill>
                          <a:latin typeface="+mn-lt"/>
                          <a:ea typeface="+mn-ea"/>
                          <a:cs typeface="+mn-cs"/>
                        </a:rPr>
                        <a:t>Verhältnisse der Kapitalinvestitionen</a:t>
                      </a:r>
                      <a:r>
                        <a:rPr lang="zh-CN" altLang="en-US" sz="900" kern="1200" dirty="0" smtClean="0">
                          <a:solidFill>
                            <a:schemeClr val="tx1"/>
                          </a:solidFill>
                          <a:latin typeface="+mn-lt"/>
                          <a:ea typeface="+mn-ea"/>
                          <a:cs typeface="+mn-cs"/>
                        </a:rPr>
                        <a:t>　</a:t>
                      </a:r>
                      <a:endParaRPr lang="zh-CN" altLang="en-US" sz="900" b="0" i="0" u="none" strike="noStrike" dirty="0">
                        <a:solidFill>
                          <a:srgbClr val="000000"/>
                        </a:solidFill>
                        <a:effectLst/>
                        <a:latin typeface="宋体"/>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B4E2"/>
                    </a:solidFill>
                  </a:tcPr>
                </a:tc>
              </a:tr>
              <a:tr h="254893">
                <a:tc vMerge="1">
                  <a:txBody>
                    <a:bodyPr/>
                    <a:lstStyle/>
                    <a:p>
                      <a:endParaRPr lang="zh-CN" altLang="en-US"/>
                    </a:p>
                  </a:txBody>
                  <a:tcPr/>
                </a:tc>
                <a:tc>
                  <a:txBody>
                    <a:bodyPr/>
                    <a:lstStyle/>
                    <a:p>
                      <a:pPr algn="ctr" fontAlgn="ctr"/>
                      <a:r>
                        <a:rPr lang="zh-CN" altLang="en-US" sz="900" b="0" i="0" u="none" strike="noStrike" dirty="0">
                          <a:solidFill>
                            <a:srgbClr val="000000"/>
                          </a:solidFill>
                          <a:effectLst/>
                          <a:latin typeface="宋体"/>
                        </a:rPr>
                        <a:t>信息服务业</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B4E2"/>
                    </a:solidFill>
                  </a:tcPr>
                </a:tc>
                <a:tc>
                  <a:txBody>
                    <a:bodyPr/>
                    <a:lstStyle/>
                    <a:p>
                      <a:pPr algn="ctr" fontAlgn="ctr"/>
                      <a:r>
                        <a:rPr lang="de-DE" sz="900" kern="1200" dirty="0" smtClean="0">
                          <a:solidFill>
                            <a:schemeClr val="tx1"/>
                          </a:solidFill>
                          <a:latin typeface="+mn-lt"/>
                          <a:ea typeface="+mn-ea"/>
                          <a:cs typeface="+mn-cs"/>
                        </a:rPr>
                        <a:t>Informationsdienste</a:t>
                      </a:r>
                      <a:endParaRPr lang="zh-CN" altLang="en-US" sz="900" b="0" i="0" u="none" strike="noStrike" dirty="0">
                        <a:solidFill>
                          <a:srgbClr val="000000"/>
                        </a:solidFill>
                        <a:effectLst/>
                        <a:latin typeface="宋体"/>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B4E2"/>
                    </a:solidFill>
                  </a:tcPr>
                </a:tc>
              </a:tr>
              <a:tr h="213626">
                <a:tc rowSpan="4">
                  <a:txBody>
                    <a:bodyPr/>
                    <a:lstStyle/>
                    <a:p>
                      <a:pPr algn="ctr" rtl="0" fontAlgn="ctr"/>
                      <a:r>
                        <a:rPr lang="zh-CN" altLang="en-US" sz="900" b="1" i="0" u="none" strike="noStrike" dirty="0">
                          <a:solidFill>
                            <a:srgbClr val="FFFFFF"/>
                          </a:solidFill>
                          <a:effectLst>
                            <a:outerShdw blurRad="50800" dist="38100" algn="tr" rotWithShape="0">
                              <a:prstClr val="black">
                                <a:alpha val="40000"/>
                              </a:prstClr>
                            </a:outerShdw>
                          </a:effectLst>
                          <a:latin typeface="华文细黑"/>
                        </a:rPr>
                        <a:t>环境与城建</a:t>
                      </a:r>
                      <a:r>
                        <a:rPr lang="zh-CN" altLang="en-US" sz="900" b="1" i="0" u="none" strike="noStrike" dirty="0" smtClean="0">
                          <a:solidFill>
                            <a:srgbClr val="FFFFFF"/>
                          </a:solidFill>
                          <a:effectLst>
                            <a:outerShdw blurRad="50800" dist="38100" algn="tr" rotWithShape="0">
                              <a:prstClr val="black">
                                <a:alpha val="40000"/>
                              </a:prstClr>
                            </a:outerShdw>
                          </a:effectLst>
                          <a:latin typeface="华文细黑"/>
                        </a:rPr>
                        <a:t>水平</a:t>
                      </a:r>
                      <a:endParaRPr lang="de-DE" altLang="zh-CN" sz="900" b="1" i="0" u="none" strike="noStrike" dirty="0" smtClean="0">
                        <a:solidFill>
                          <a:srgbClr val="FFFFFF"/>
                        </a:solidFill>
                        <a:effectLst>
                          <a:outerShdw blurRad="50800" dist="38100" algn="tr" rotWithShape="0">
                            <a:prstClr val="black">
                              <a:alpha val="40000"/>
                            </a:prstClr>
                          </a:outerShdw>
                        </a:effectLst>
                        <a:latin typeface="华文细黑"/>
                      </a:endParaRP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900" b="1" dirty="0" err="1" smtClean="0">
                          <a:solidFill>
                            <a:schemeClr val="bg1"/>
                          </a:solidFill>
                          <a:effectLst>
                            <a:outerShdw blurRad="38100" dist="38100" dir="2700000" algn="tl">
                              <a:srgbClr val="000000">
                                <a:alpha val="43137"/>
                              </a:srgbClr>
                            </a:outerShdw>
                          </a:effectLst>
                        </a:rPr>
                        <a:t>Umwelt</a:t>
                      </a:r>
                      <a:r>
                        <a:rPr lang="en-US" altLang="zh-CN" sz="900" b="1" dirty="0" smtClean="0">
                          <a:solidFill>
                            <a:schemeClr val="bg1"/>
                          </a:solidFill>
                          <a:effectLst>
                            <a:outerShdw blurRad="38100" dist="38100" dir="2700000" algn="tl">
                              <a:srgbClr val="000000">
                                <a:alpha val="43137"/>
                              </a:srgbClr>
                            </a:outerShdw>
                          </a:effectLst>
                        </a:rPr>
                        <a:t> und </a:t>
                      </a:r>
                      <a:r>
                        <a:rPr lang="en-US" altLang="zh-CN" sz="900" b="1" dirty="0" err="1" smtClean="0">
                          <a:solidFill>
                            <a:schemeClr val="bg1"/>
                          </a:solidFill>
                          <a:effectLst>
                            <a:outerShdw blurRad="38100" dist="38100" dir="2700000" algn="tl">
                              <a:srgbClr val="000000">
                                <a:alpha val="43137"/>
                              </a:srgbClr>
                            </a:outerShdw>
                          </a:effectLst>
                        </a:rPr>
                        <a:t>Städtebau</a:t>
                      </a:r>
                      <a:endParaRPr lang="zh-CN" altLang="en-US" sz="900" b="1" dirty="0" smtClean="0">
                        <a:solidFill>
                          <a:schemeClr val="bg1"/>
                        </a:solidFill>
                        <a:effectLst>
                          <a:outerShdw blurRad="38100" dist="38100" dir="2700000" algn="tl">
                            <a:srgbClr val="000000">
                              <a:alpha val="43137"/>
                            </a:srgbClr>
                          </a:outerShdw>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fontAlgn="ctr"/>
                      <a:r>
                        <a:rPr lang="zh-CN" altLang="en-US" sz="900" b="0" i="0" u="none" strike="noStrike" dirty="0">
                          <a:solidFill>
                            <a:srgbClr val="000000"/>
                          </a:solidFill>
                          <a:effectLst/>
                          <a:latin typeface="宋体"/>
                        </a:rPr>
                        <a:t>资源使用情况</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4D79B"/>
                    </a:solidFill>
                  </a:tcPr>
                </a:tc>
                <a:tc>
                  <a:txBody>
                    <a:bodyPr/>
                    <a:lstStyle/>
                    <a:p>
                      <a:pPr algn="ctr" fontAlgn="ctr"/>
                      <a:r>
                        <a:rPr lang="de-DE" sz="900" kern="1200" dirty="0" smtClean="0">
                          <a:solidFill>
                            <a:schemeClr val="tx1"/>
                          </a:solidFill>
                          <a:latin typeface="+mn-lt"/>
                          <a:ea typeface="+mn-ea"/>
                          <a:cs typeface="+mn-cs"/>
                        </a:rPr>
                        <a:t>Nutzung der Ressourcen</a:t>
                      </a:r>
                      <a:endParaRPr lang="zh-CN" altLang="en-US" sz="900" b="0" i="0" u="none" strike="noStrike" dirty="0">
                        <a:solidFill>
                          <a:srgbClr val="000000"/>
                        </a:solidFill>
                        <a:effectLst/>
                        <a:latin typeface="宋体"/>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4D79B"/>
                    </a:solidFill>
                  </a:tcPr>
                </a:tc>
              </a:tr>
              <a:tr h="213626">
                <a:tc vMerge="1">
                  <a:txBody>
                    <a:bodyPr/>
                    <a:lstStyle/>
                    <a:p>
                      <a:endParaRPr lang="zh-CN" altLang="en-US"/>
                    </a:p>
                  </a:txBody>
                  <a:tcPr/>
                </a:tc>
                <a:tc>
                  <a:txBody>
                    <a:bodyPr/>
                    <a:lstStyle/>
                    <a:p>
                      <a:pPr algn="ctr" fontAlgn="ctr"/>
                      <a:r>
                        <a:rPr lang="zh-CN" altLang="en-US" sz="900" b="0" i="0" u="none" strike="noStrike" dirty="0">
                          <a:solidFill>
                            <a:srgbClr val="000000"/>
                          </a:solidFill>
                          <a:effectLst/>
                          <a:latin typeface="宋体"/>
                        </a:rPr>
                        <a:t>生态环境品质</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4D79B"/>
                    </a:solidFill>
                  </a:tcPr>
                </a:tc>
                <a:tc>
                  <a:txBody>
                    <a:bodyPr/>
                    <a:lstStyle/>
                    <a:p>
                      <a:pPr algn="ctr" fontAlgn="ctr"/>
                      <a:r>
                        <a:rPr lang="de-DE" sz="900" kern="1200" dirty="0" smtClean="0">
                          <a:solidFill>
                            <a:schemeClr val="tx1"/>
                          </a:solidFill>
                          <a:latin typeface="+mn-lt"/>
                          <a:ea typeface="+mn-ea"/>
                          <a:cs typeface="+mn-cs"/>
                        </a:rPr>
                        <a:t>Qualität der ökologischen Umwelt</a:t>
                      </a:r>
                      <a:endParaRPr lang="zh-CN" altLang="en-US" sz="900" b="0" i="0" u="none" strike="noStrike" dirty="0">
                        <a:solidFill>
                          <a:srgbClr val="000000"/>
                        </a:solidFill>
                        <a:effectLst/>
                        <a:latin typeface="宋体"/>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4D79B"/>
                    </a:solidFill>
                  </a:tcPr>
                </a:tc>
              </a:tr>
              <a:tr h="213626">
                <a:tc vMerge="1">
                  <a:txBody>
                    <a:bodyPr/>
                    <a:lstStyle/>
                    <a:p>
                      <a:endParaRPr lang="zh-CN" altLang="en-US"/>
                    </a:p>
                  </a:txBody>
                  <a:tcPr/>
                </a:tc>
                <a:tc>
                  <a:txBody>
                    <a:bodyPr/>
                    <a:lstStyle/>
                    <a:p>
                      <a:pPr algn="ctr" fontAlgn="ctr"/>
                      <a:r>
                        <a:rPr lang="zh-CN" altLang="en-US" sz="900" b="0" i="0" u="none" strike="noStrike" dirty="0">
                          <a:solidFill>
                            <a:srgbClr val="000000"/>
                          </a:solidFill>
                          <a:effectLst/>
                          <a:latin typeface="宋体"/>
                        </a:rPr>
                        <a:t>城市污染物处理</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4D79B"/>
                    </a:solidFill>
                  </a:tcPr>
                </a:tc>
                <a:tc>
                  <a:txBody>
                    <a:bodyPr/>
                    <a:lstStyle/>
                    <a:p>
                      <a:pPr algn="ctr" fontAlgn="ctr"/>
                      <a:r>
                        <a:rPr lang="de-DE" sz="900" kern="1200" dirty="0" smtClean="0">
                          <a:solidFill>
                            <a:schemeClr val="tx1"/>
                          </a:solidFill>
                          <a:latin typeface="+mn-lt"/>
                          <a:ea typeface="+mn-ea"/>
                          <a:cs typeface="+mn-cs"/>
                        </a:rPr>
                        <a:t>Bearbeitung des städtischen Schadstoffs</a:t>
                      </a:r>
                      <a:endParaRPr lang="zh-CN" altLang="en-US" sz="900" b="0" i="0" u="none" strike="noStrike" dirty="0">
                        <a:solidFill>
                          <a:srgbClr val="000000"/>
                        </a:solidFill>
                        <a:effectLst/>
                        <a:latin typeface="宋体"/>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4D79B"/>
                    </a:solidFill>
                  </a:tcPr>
                </a:tc>
              </a:tr>
              <a:tr h="213626">
                <a:tc vMerge="1">
                  <a:txBody>
                    <a:bodyPr/>
                    <a:lstStyle/>
                    <a:p>
                      <a:endParaRPr lang="zh-CN" altLang="en-US"/>
                    </a:p>
                  </a:txBody>
                  <a:tcPr/>
                </a:tc>
                <a:tc>
                  <a:txBody>
                    <a:bodyPr/>
                    <a:lstStyle/>
                    <a:p>
                      <a:pPr algn="ctr" fontAlgn="ctr"/>
                      <a:r>
                        <a:rPr lang="zh-CN" altLang="en-US" sz="900" b="0" i="0" u="none" strike="noStrike" dirty="0">
                          <a:solidFill>
                            <a:srgbClr val="000000"/>
                          </a:solidFill>
                          <a:effectLst/>
                          <a:latin typeface="宋体"/>
                        </a:rPr>
                        <a:t>建成环境</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4D79B"/>
                    </a:solidFill>
                  </a:tcPr>
                </a:tc>
                <a:tc>
                  <a:txBody>
                    <a:bodyPr/>
                    <a:lstStyle/>
                    <a:p>
                      <a:pPr algn="ctr" fontAlgn="ctr"/>
                      <a:r>
                        <a:rPr lang="de-DE" sz="900" kern="1200" dirty="0" smtClean="0">
                          <a:solidFill>
                            <a:schemeClr val="tx1"/>
                          </a:solidFill>
                          <a:latin typeface="+mn-lt"/>
                          <a:ea typeface="+mn-ea"/>
                          <a:cs typeface="+mn-cs"/>
                        </a:rPr>
                        <a:t>Gebaute Umwelt</a:t>
                      </a:r>
                      <a:endParaRPr lang="zh-CN" altLang="en-US" sz="900" b="0" i="0" u="none" strike="noStrike" dirty="0">
                        <a:solidFill>
                          <a:srgbClr val="000000"/>
                        </a:solidFill>
                        <a:effectLst/>
                        <a:latin typeface="宋体"/>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4D79B"/>
                    </a:solidFill>
                  </a:tcPr>
                </a:tc>
              </a:tr>
              <a:tr h="213626">
                <a:tc rowSpan="3">
                  <a:txBody>
                    <a:bodyPr/>
                    <a:lstStyle/>
                    <a:p>
                      <a:pPr algn="ctr" rtl="0" fontAlgn="ctr"/>
                      <a:r>
                        <a:rPr lang="zh-CN" altLang="en-US" sz="900" b="1" i="0" u="none" strike="noStrike" dirty="0">
                          <a:solidFill>
                            <a:srgbClr val="000000"/>
                          </a:solidFill>
                          <a:effectLst>
                            <a:outerShdw blurRad="50800" dist="38100" algn="tr" rotWithShape="0">
                              <a:prstClr val="black">
                                <a:alpha val="40000"/>
                              </a:prstClr>
                            </a:outerShdw>
                          </a:effectLst>
                          <a:latin typeface="华文细黑"/>
                        </a:rPr>
                        <a:t>信息化</a:t>
                      </a:r>
                      <a:r>
                        <a:rPr lang="zh-CN" altLang="en-US" sz="900" b="1" i="0" u="none" strike="noStrike" dirty="0" smtClean="0">
                          <a:solidFill>
                            <a:srgbClr val="000000"/>
                          </a:solidFill>
                          <a:effectLst>
                            <a:outerShdw blurRad="50800" dist="38100" algn="tr" rotWithShape="0">
                              <a:prstClr val="black">
                                <a:alpha val="40000"/>
                              </a:prstClr>
                            </a:outerShdw>
                          </a:effectLst>
                          <a:latin typeface="华文细黑"/>
                        </a:rPr>
                        <a:t>水平</a:t>
                      </a:r>
                      <a:endParaRPr lang="de-DE" altLang="zh-CN" sz="900" b="1" i="0" u="none" strike="noStrike" dirty="0" smtClean="0">
                        <a:solidFill>
                          <a:srgbClr val="000000"/>
                        </a:solidFill>
                        <a:effectLst>
                          <a:outerShdw blurRad="50800" dist="38100" algn="tr" rotWithShape="0">
                            <a:prstClr val="black">
                              <a:alpha val="40000"/>
                            </a:prstClr>
                          </a:outerShdw>
                        </a:effectLst>
                        <a:latin typeface="华文细黑"/>
                      </a:endParaRP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900" b="1" dirty="0" err="1" smtClean="0">
                          <a:solidFill>
                            <a:schemeClr val="tx1"/>
                          </a:solidFill>
                          <a:effectLst>
                            <a:outerShdw blurRad="38100" dist="38100" dir="2700000" algn="tl">
                              <a:srgbClr val="000000">
                                <a:alpha val="43137"/>
                              </a:srgbClr>
                            </a:outerShdw>
                          </a:effectLst>
                        </a:rPr>
                        <a:t>Informatisierung</a:t>
                      </a:r>
                      <a:endParaRPr lang="zh-CN" altLang="en-US" sz="900" b="1" dirty="0" smtClean="0">
                        <a:solidFill>
                          <a:schemeClr val="tx1"/>
                        </a:solidFill>
                        <a:effectLst>
                          <a:outerShdw blurRad="38100" dist="38100" dir="2700000" algn="tl">
                            <a:srgbClr val="000000">
                              <a:alpha val="43137"/>
                            </a:srgbClr>
                          </a:outerShdw>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CN" altLang="en-US" sz="900" b="0" i="0" u="none" strike="noStrike" dirty="0">
                          <a:solidFill>
                            <a:srgbClr val="000000"/>
                          </a:solidFill>
                          <a:effectLst/>
                          <a:latin typeface="宋体"/>
                        </a:rPr>
                        <a:t>信息化基础设施建设</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ctr"/>
                      <a:r>
                        <a:rPr lang="de-DE" sz="900" kern="1200" dirty="0" smtClean="0">
                          <a:solidFill>
                            <a:schemeClr val="tx1"/>
                          </a:solidFill>
                          <a:latin typeface="+mn-lt"/>
                          <a:ea typeface="+mn-ea"/>
                          <a:cs typeface="+mn-cs"/>
                        </a:rPr>
                        <a:t>Bau der Infrastruktur mit der Informationstechnologie</a:t>
                      </a:r>
                      <a:endParaRPr lang="zh-CN" altLang="en-US" sz="900" b="0" i="0" u="none" strike="noStrike" dirty="0">
                        <a:solidFill>
                          <a:srgbClr val="000000"/>
                        </a:solidFill>
                        <a:effectLst/>
                        <a:latin typeface="宋体"/>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r h="213626">
                <a:tc vMerge="1">
                  <a:txBody>
                    <a:bodyPr/>
                    <a:lstStyle/>
                    <a:p>
                      <a:endParaRPr lang="zh-CN" altLang="en-US"/>
                    </a:p>
                  </a:txBody>
                  <a:tcPr/>
                </a:tc>
                <a:tc>
                  <a:txBody>
                    <a:bodyPr/>
                    <a:lstStyle/>
                    <a:p>
                      <a:pPr algn="ctr" fontAlgn="ctr"/>
                      <a:r>
                        <a:rPr lang="zh-CN" altLang="en-US" sz="900" b="0" i="0" u="none" strike="noStrike" dirty="0">
                          <a:solidFill>
                            <a:srgbClr val="000000"/>
                          </a:solidFill>
                          <a:effectLst/>
                          <a:latin typeface="宋体"/>
                        </a:rPr>
                        <a:t>信息化人力资源</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ctr"/>
                      <a:r>
                        <a:rPr lang="en-US" sz="900" kern="1200" dirty="0" smtClean="0">
                          <a:solidFill>
                            <a:schemeClr val="tx1"/>
                          </a:solidFill>
                          <a:latin typeface="+mn-lt"/>
                          <a:ea typeface="+mn-ea"/>
                          <a:cs typeface="+mn-cs"/>
                        </a:rPr>
                        <a:t>Human Resources </a:t>
                      </a:r>
                      <a:r>
                        <a:rPr lang="en-US" sz="900" kern="1200" dirty="0" err="1" smtClean="0">
                          <a:solidFill>
                            <a:schemeClr val="tx1"/>
                          </a:solidFill>
                          <a:latin typeface="+mn-lt"/>
                          <a:ea typeface="+mn-ea"/>
                          <a:cs typeface="+mn-cs"/>
                        </a:rPr>
                        <a:t>für</a:t>
                      </a:r>
                      <a:r>
                        <a:rPr lang="en-US" sz="900" kern="1200" dirty="0" smtClean="0">
                          <a:solidFill>
                            <a:schemeClr val="tx1"/>
                          </a:solidFill>
                          <a:latin typeface="+mn-lt"/>
                          <a:ea typeface="+mn-ea"/>
                          <a:cs typeface="+mn-cs"/>
                        </a:rPr>
                        <a:t> </a:t>
                      </a:r>
                      <a:r>
                        <a:rPr lang="en-US" sz="900" kern="1200" dirty="0" err="1" smtClean="0">
                          <a:solidFill>
                            <a:schemeClr val="tx1"/>
                          </a:solidFill>
                          <a:latin typeface="+mn-lt"/>
                          <a:ea typeface="+mn-ea"/>
                          <a:cs typeface="+mn-cs"/>
                        </a:rPr>
                        <a:t>Informatisierung</a:t>
                      </a:r>
                      <a:r>
                        <a:rPr lang="en-US" sz="900" kern="1200" dirty="0" smtClean="0">
                          <a:solidFill>
                            <a:schemeClr val="tx1"/>
                          </a:solidFill>
                          <a:latin typeface="+mn-lt"/>
                          <a:ea typeface="+mn-ea"/>
                          <a:cs typeface="+mn-cs"/>
                        </a:rPr>
                        <a:t> Human Resources</a:t>
                      </a:r>
                      <a:endParaRPr lang="zh-CN" altLang="en-US" sz="900" b="0" i="0" u="none" strike="noStrike" dirty="0">
                        <a:solidFill>
                          <a:srgbClr val="000000"/>
                        </a:solidFill>
                        <a:effectLst/>
                        <a:latin typeface="宋体"/>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r h="213626">
                <a:tc vMerge="1">
                  <a:txBody>
                    <a:bodyPr/>
                    <a:lstStyle/>
                    <a:p>
                      <a:endParaRPr lang="zh-CN" altLang="en-US"/>
                    </a:p>
                  </a:txBody>
                  <a:tcPr/>
                </a:tc>
                <a:tc>
                  <a:txBody>
                    <a:bodyPr/>
                    <a:lstStyle/>
                    <a:p>
                      <a:pPr algn="ctr" fontAlgn="ctr"/>
                      <a:r>
                        <a:rPr lang="zh-CN" altLang="en-US" sz="900" b="0" i="0" u="none" strike="noStrike" dirty="0">
                          <a:solidFill>
                            <a:srgbClr val="000000"/>
                          </a:solidFill>
                          <a:effectLst/>
                          <a:latin typeface="宋体"/>
                        </a:rPr>
                        <a:t>信息化技术应用</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ctr"/>
                      <a:r>
                        <a:rPr lang="de-DE" sz="900" kern="1200" dirty="0" smtClean="0">
                          <a:solidFill>
                            <a:schemeClr val="tx1"/>
                          </a:solidFill>
                          <a:latin typeface="+mn-lt"/>
                          <a:ea typeface="+mn-ea"/>
                          <a:cs typeface="+mn-cs"/>
                        </a:rPr>
                        <a:t>Anwendung der Informationstechnologie</a:t>
                      </a:r>
                      <a:endParaRPr lang="zh-CN" altLang="en-US" sz="900" b="0" i="0" u="none" strike="noStrike" dirty="0">
                        <a:solidFill>
                          <a:srgbClr val="000000"/>
                        </a:solidFill>
                        <a:effectLst/>
                        <a:latin typeface="宋体"/>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r h="218481">
                <a:tc rowSpan="5">
                  <a:txBody>
                    <a:bodyPr/>
                    <a:lstStyle/>
                    <a:p>
                      <a:pPr algn="ctr" rtl="0" fontAlgn="ctr"/>
                      <a:r>
                        <a:rPr lang="zh-CN" altLang="en-US" sz="900" b="1" i="0" u="none" strike="noStrike" dirty="0">
                          <a:solidFill>
                            <a:srgbClr val="000000"/>
                          </a:solidFill>
                          <a:effectLst>
                            <a:outerShdw blurRad="50800" dist="38100" algn="tr" rotWithShape="0">
                              <a:prstClr val="black">
                                <a:alpha val="40000"/>
                              </a:prstClr>
                            </a:outerShdw>
                          </a:effectLst>
                          <a:latin typeface="华文细黑"/>
                        </a:rPr>
                        <a:t>  居民</a:t>
                      </a:r>
                      <a:r>
                        <a:rPr lang="zh-CN" altLang="en-US" sz="900" b="1" i="0" u="none" strike="noStrike" dirty="0" smtClean="0">
                          <a:solidFill>
                            <a:srgbClr val="000000"/>
                          </a:solidFill>
                          <a:effectLst>
                            <a:outerShdw blurRad="50800" dist="38100" algn="tr" rotWithShape="0">
                              <a:prstClr val="black">
                                <a:alpha val="40000"/>
                              </a:prstClr>
                            </a:outerShdw>
                          </a:effectLst>
                          <a:latin typeface="华文细黑"/>
                        </a:rPr>
                        <a:t>素养水平</a:t>
                      </a:r>
                      <a:endParaRPr lang="de-DE" altLang="zh-CN" sz="900" b="1" i="0" u="none" strike="noStrike" dirty="0" smtClean="0">
                        <a:solidFill>
                          <a:srgbClr val="000000"/>
                        </a:solidFill>
                        <a:effectLst>
                          <a:outerShdw blurRad="50800" dist="38100" algn="tr" rotWithShape="0">
                            <a:prstClr val="black">
                              <a:alpha val="40000"/>
                            </a:prstClr>
                          </a:outerShdw>
                        </a:effectLst>
                        <a:latin typeface="华文细黑"/>
                      </a:endParaRP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900" b="1" dirty="0" smtClean="0">
                          <a:solidFill>
                            <a:schemeClr val="tx1"/>
                          </a:solidFill>
                          <a:effectLst>
                            <a:outerShdw blurRad="38100" dist="38100" dir="2700000" algn="tl">
                              <a:srgbClr val="000000">
                                <a:alpha val="43137"/>
                              </a:srgbClr>
                            </a:outerShdw>
                          </a:effectLst>
                        </a:rPr>
                        <a:t>Innovation </a:t>
                      </a:r>
                      <a:r>
                        <a:rPr lang="en-US" altLang="zh-CN" sz="900" b="1" dirty="0" err="1" smtClean="0">
                          <a:solidFill>
                            <a:schemeClr val="tx1"/>
                          </a:solidFill>
                          <a:effectLst>
                            <a:outerShdw blurRad="38100" dist="38100" dir="2700000" algn="tl">
                              <a:srgbClr val="000000">
                                <a:alpha val="43137"/>
                              </a:srgbClr>
                            </a:outerShdw>
                          </a:effectLst>
                        </a:rPr>
                        <a:t>der</a:t>
                      </a:r>
                      <a:r>
                        <a:rPr lang="en-US" altLang="zh-CN" sz="900" b="1" dirty="0" smtClean="0">
                          <a:solidFill>
                            <a:schemeClr val="tx1"/>
                          </a:solidFill>
                          <a:effectLst>
                            <a:outerShdw blurRad="38100" dist="38100" dir="2700000" algn="tl">
                              <a:srgbClr val="000000">
                                <a:alpha val="43137"/>
                              </a:srgbClr>
                            </a:outerShdw>
                          </a:effectLst>
                        </a:rPr>
                        <a:t> </a:t>
                      </a:r>
                      <a:r>
                        <a:rPr lang="en-US" altLang="zh-CN" sz="900" b="1" dirty="0" err="1" smtClean="0">
                          <a:solidFill>
                            <a:schemeClr val="tx1"/>
                          </a:solidFill>
                          <a:effectLst>
                            <a:outerShdw blurRad="38100" dist="38100" dir="2700000" algn="tl">
                              <a:srgbClr val="000000">
                                <a:alpha val="43137"/>
                              </a:srgbClr>
                            </a:outerShdw>
                          </a:effectLst>
                        </a:rPr>
                        <a:t>Bevölkerung</a:t>
                      </a:r>
                      <a:endParaRPr lang="zh-CN" altLang="en-US" sz="900" b="1" dirty="0" smtClean="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6B0A"/>
                    </a:solidFill>
                  </a:tcPr>
                </a:tc>
                <a:tc>
                  <a:txBody>
                    <a:bodyPr/>
                    <a:lstStyle/>
                    <a:p>
                      <a:pPr algn="ctr" fontAlgn="ctr"/>
                      <a:r>
                        <a:rPr lang="zh-CN" altLang="en-US" sz="900" b="0" i="0" u="none" strike="noStrike" dirty="0">
                          <a:solidFill>
                            <a:srgbClr val="000000"/>
                          </a:solidFill>
                          <a:effectLst/>
                          <a:latin typeface="宋体"/>
                        </a:rPr>
                        <a:t>社会教育支出</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BF8F"/>
                    </a:solidFill>
                  </a:tcPr>
                </a:tc>
                <a:tc>
                  <a:txBody>
                    <a:bodyPr/>
                    <a:lstStyle/>
                    <a:p>
                      <a:pPr algn="ctr" fontAlgn="ctr"/>
                      <a:r>
                        <a:rPr lang="de-DE" sz="900" kern="1200" dirty="0" smtClean="0">
                          <a:solidFill>
                            <a:schemeClr val="tx1"/>
                          </a:solidFill>
                          <a:latin typeface="+mn-lt"/>
                          <a:ea typeface="+mn-ea"/>
                          <a:cs typeface="+mn-cs"/>
                        </a:rPr>
                        <a:t>Soziale Ausgaben für Bildung</a:t>
                      </a:r>
                      <a:endParaRPr lang="zh-CN" altLang="en-US" sz="900" b="0" i="0" u="none" strike="noStrike" dirty="0">
                        <a:solidFill>
                          <a:srgbClr val="000000"/>
                        </a:solidFill>
                        <a:effectLst/>
                        <a:latin typeface="宋体"/>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BF8F"/>
                    </a:solidFill>
                  </a:tcPr>
                </a:tc>
              </a:tr>
              <a:tr h="213626">
                <a:tc vMerge="1">
                  <a:txBody>
                    <a:bodyPr/>
                    <a:lstStyle/>
                    <a:p>
                      <a:endParaRPr lang="zh-CN" altLang="en-US"/>
                    </a:p>
                  </a:txBody>
                  <a:tcPr/>
                </a:tc>
                <a:tc>
                  <a:txBody>
                    <a:bodyPr/>
                    <a:lstStyle/>
                    <a:p>
                      <a:pPr algn="ctr" fontAlgn="ctr"/>
                      <a:r>
                        <a:rPr lang="zh-CN" altLang="en-US" sz="900" b="0" i="0" u="none" strike="noStrike" dirty="0">
                          <a:solidFill>
                            <a:srgbClr val="000000"/>
                          </a:solidFill>
                          <a:effectLst/>
                          <a:latin typeface="宋体"/>
                        </a:rPr>
                        <a:t>居民教育程度</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BF8F"/>
                    </a:solidFill>
                  </a:tcPr>
                </a:tc>
                <a:tc>
                  <a:txBody>
                    <a:bodyPr/>
                    <a:lstStyle/>
                    <a:p>
                      <a:pPr algn="ctr" fontAlgn="ctr"/>
                      <a:r>
                        <a:rPr lang="de-DE" sz="900" kern="1200" dirty="0" smtClean="0">
                          <a:solidFill>
                            <a:schemeClr val="tx1"/>
                          </a:solidFill>
                          <a:latin typeface="+mn-lt"/>
                          <a:ea typeface="+mn-ea"/>
                          <a:cs typeface="+mn-cs"/>
                        </a:rPr>
                        <a:t>Bildung der Bevölkerung</a:t>
                      </a:r>
                      <a:endParaRPr lang="zh-CN" altLang="en-US" sz="900" b="0" i="0" u="none" strike="noStrike" dirty="0">
                        <a:solidFill>
                          <a:srgbClr val="000000"/>
                        </a:solidFill>
                        <a:effectLst/>
                        <a:latin typeface="宋体"/>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BF8F"/>
                    </a:solidFill>
                  </a:tcPr>
                </a:tc>
              </a:tr>
              <a:tr h="213626">
                <a:tc vMerge="1">
                  <a:txBody>
                    <a:bodyPr/>
                    <a:lstStyle/>
                    <a:p>
                      <a:endParaRPr lang="zh-CN" altLang="en-US"/>
                    </a:p>
                  </a:txBody>
                  <a:tcPr/>
                </a:tc>
                <a:tc>
                  <a:txBody>
                    <a:bodyPr/>
                    <a:lstStyle/>
                    <a:p>
                      <a:pPr algn="ctr" fontAlgn="ctr"/>
                      <a:r>
                        <a:rPr lang="zh-CN" altLang="en-US" sz="900" b="0" i="0" u="none" strike="noStrike" dirty="0">
                          <a:solidFill>
                            <a:srgbClr val="000000"/>
                          </a:solidFill>
                          <a:effectLst/>
                          <a:latin typeface="宋体"/>
                        </a:rPr>
                        <a:t>社会公平发展</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BF8F"/>
                    </a:solidFill>
                  </a:tcPr>
                </a:tc>
                <a:tc>
                  <a:txBody>
                    <a:bodyPr/>
                    <a:lstStyle/>
                    <a:p>
                      <a:pPr algn="ctr" fontAlgn="ctr"/>
                      <a:r>
                        <a:rPr lang="de-DE" sz="900" kern="1200" dirty="0" smtClean="0">
                          <a:solidFill>
                            <a:schemeClr val="tx1"/>
                          </a:solidFill>
                          <a:latin typeface="+mn-lt"/>
                          <a:ea typeface="+mn-ea"/>
                          <a:cs typeface="+mn-cs"/>
                        </a:rPr>
                        <a:t>Soziale gerechtige Entwicklung</a:t>
                      </a:r>
                      <a:endParaRPr lang="zh-CN" altLang="en-US" sz="900" b="0" i="0" u="none" strike="noStrike" dirty="0">
                        <a:solidFill>
                          <a:srgbClr val="000000"/>
                        </a:solidFill>
                        <a:effectLst/>
                        <a:latin typeface="宋体"/>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BF8F"/>
                    </a:solidFill>
                  </a:tcPr>
                </a:tc>
              </a:tr>
              <a:tr h="218481">
                <a:tc vMerge="1">
                  <a:txBody>
                    <a:bodyPr/>
                    <a:lstStyle/>
                    <a:p>
                      <a:endParaRPr lang="zh-CN" altLang="en-US"/>
                    </a:p>
                  </a:txBody>
                  <a:tcPr/>
                </a:tc>
                <a:tc>
                  <a:txBody>
                    <a:bodyPr/>
                    <a:lstStyle/>
                    <a:p>
                      <a:pPr algn="ctr" fontAlgn="ctr"/>
                      <a:r>
                        <a:rPr lang="zh-CN" altLang="en-US" sz="900" b="0" i="0" u="none" strike="noStrike" dirty="0">
                          <a:solidFill>
                            <a:srgbClr val="000000"/>
                          </a:solidFill>
                          <a:effectLst/>
                          <a:latin typeface="宋体"/>
                        </a:rPr>
                        <a:t>社会多样化</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BF8F"/>
                    </a:solidFill>
                  </a:tcPr>
                </a:tc>
                <a:tc>
                  <a:txBody>
                    <a:bodyPr/>
                    <a:lstStyle/>
                    <a:p>
                      <a:pPr algn="ctr" fontAlgn="ctr"/>
                      <a:r>
                        <a:rPr lang="de-DE" sz="900" kern="1200" dirty="0" smtClean="0">
                          <a:solidFill>
                            <a:schemeClr val="tx1"/>
                          </a:solidFill>
                          <a:latin typeface="+mn-lt"/>
                          <a:ea typeface="+mn-ea"/>
                          <a:cs typeface="+mn-cs"/>
                        </a:rPr>
                        <a:t>Soziale Vielfalt</a:t>
                      </a:r>
                      <a:endParaRPr lang="zh-CN" altLang="en-US" sz="900" b="0" i="0" u="none" strike="noStrike" dirty="0">
                        <a:solidFill>
                          <a:srgbClr val="000000"/>
                        </a:solidFill>
                        <a:effectLst/>
                        <a:latin typeface="宋体"/>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BF8F"/>
                    </a:solidFill>
                  </a:tcPr>
                </a:tc>
              </a:tr>
              <a:tr h="213626">
                <a:tc vMerge="1">
                  <a:txBody>
                    <a:bodyPr/>
                    <a:lstStyle/>
                    <a:p>
                      <a:endParaRPr lang="zh-CN" altLang="en-US"/>
                    </a:p>
                  </a:txBody>
                  <a:tcPr/>
                </a:tc>
                <a:tc>
                  <a:txBody>
                    <a:bodyPr/>
                    <a:lstStyle/>
                    <a:p>
                      <a:pPr algn="ctr" fontAlgn="ctr"/>
                      <a:r>
                        <a:rPr lang="zh-CN" altLang="en-US" sz="900" b="0" i="0" u="none" strike="noStrike" dirty="0">
                          <a:solidFill>
                            <a:srgbClr val="000000"/>
                          </a:solidFill>
                          <a:effectLst/>
                          <a:latin typeface="宋体"/>
                        </a:rPr>
                        <a:t>城市创新</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BF8F"/>
                    </a:solidFill>
                  </a:tcPr>
                </a:tc>
                <a:tc>
                  <a:txBody>
                    <a:bodyPr/>
                    <a:lstStyle/>
                    <a:p>
                      <a:pPr algn="ctr" fontAlgn="ctr"/>
                      <a:r>
                        <a:rPr lang="de-DE" sz="900" kern="1200" dirty="0" smtClean="0">
                          <a:solidFill>
                            <a:schemeClr val="tx1"/>
                          </a:solidFill>
                          <a:latin typeface="+mn-lt"/>
                          <a:ea typeface="+mn-ea"/>
                          <a:cs typeface="+mn-cs"/>
                        </a:rPr>
                        <a:t>Städtische Innovation</a:t>
                      </a:r>
                      <a:endParaRPr lang="zh-CN" altLang="en-US" sz="900" b="0" i="0" u="none" strike="noStrike" dirty="0">
                        <a:solidFill>
                          <a:srgbClr val="000000"/>
                        </a:solidFill>
                        <a:effectLst/>
                        <a:latin typeface="宋体"/>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BF8F"/>
                    </a:solidFill>
                  </a:tcPr>
                </a:tc>
              </a:tr>
            </a:tbl>
          </a:graphicData>
        </a:graphic>
      </p:graphicFrame>
      <p:sp>
        <p:nvSpPr>
          <p:cNvPr id="10" name="TextBox 9"/>
          <p:cNvSpPr txBox="1"/>
          <p:nvPr/>
        </p:nvSpPr>
        <p:spPr>
          <a:xfrm>
            <a:off x="5572100" y="1428742"/>
            <a:ext cx="3571900" cy="1600438"/>
          </a:xfrm>
          <a:prstGeom prst="rect">
            <a:avLst/>
          </a:prstGeom>
          <a:noFill/>
        </p:spPr>
        <p:txBody>
          <a:bodyPr wrap="square" rtlCol="0">
            <a:spAutoFit/>
          </a:bodyPr>
          <a:lstStyle/>
          <a:p>
            <a:r>
              <a:rPr lang="zh-CN" altLang="en-US" sz="1400" dirty="0" smtClean="0"/>
              <a:t>指标整合原则：</a:t>
            </a:r>
            <a:endParaRPr lang="de-DE" altLang="zh-CN" sz="1400" dirty="0" smtClean="0"/>
          </a:p>
          <a:p>
            <a:r>
              <a:rPr lang="de-DE" altLang="zh-CN" sz="1400" dirty="0" smtClean="0"/>
              <a:t>Prizipien der Integration von Indikatoren</a:t>
            </a:r>
            <a:endParaRPr lang="en-US" altLang="zh-CN" sz="1400" dirty="0" smtClean="0"/>
          </a:p>
          <a:p>
            <a:r>
              <a:rPr lang="en-US" altLang="zh-CN" sz="1400" dirty="0" smtClean="0"/>
              <a:t>1.</a:t>
            </a:r>
            <a:r>
              <a:rPr lang="zh-CN" altLang="en-US" sz="1400" dirty="0" smtClean="0"/>
              <a:t>双频次出现 </a:t>
            </a:r>
            <a:r>
              <a:rPr lang="de-DE" altLang="zh-CN" sz="1400" dirty="0" smtClean="0"/>
              <a:t>Dual-Auftreten</a:t>
            </a:r>
            <a:endParaRPr lang="en-US" altLang="zh-CN" sz="1400" dirty="0" smtClean="0"/>
          </a:p>
          <a:p>
            <a:r>
              <a:rPr lang="en-US" altLang="zh-CN" sz="1400" dirty="0" smtClean="0"/>
              <a:t>2.</a:t>
            </a:r>
            <a:r>
              <a:rPr lang="zh-CN" altLang="en-US" sz="1400" dirty="0" smtClean="0"/>
              <a:t>国际可比性 </a:t>
            </a:r>
            <a:r>
              <a:rPr lang="de-DE" altLang="zh-CN" sz="1400" dirty="0" smtClean="0"/>
              <a:t>Internationale Vergleichbarkeit</a:t>
            </a:r>
            <a:endParaRPr lang="en-US" altLang="zh-CN" sz="1400" dirty="0" smtClean="0"/>
          </a:p>
          <a:p>
            <a:r>
              <a:rPr lang="en-US" altLang="zh-CN" sz="1400" dirty="0" smtClean="0"/>
              <a:t>3.</a:t>
            </a:r>
            <a:r>
              <a:rPr lang="zh-CN" altLang="en-US" sz="1400" dirty="0" smtClean="0"/>
              <a:t>智能可持续特性 </a:t>
            </a:r>
            <a:r>
              <a:rPr lang="de-DE" altLang="zh-CN" sz="1400" dirty="0" smtClean="0"/>
              <a:t>intelligente Nachhaltigkeit</a:t>
            </a:r>
            <a:endParaRPr lang="en-US" altLang="zh-CN" sz="1400" dirty="0" smtClean="0"/>
          </a:p>
        </p:txBody>
      </p:sp>
      <p:sp>
        <p:nvSpPr>
          <p:cNvPr id="12" name="TextBox 11"/>
          <p:cNvSpPr txBox="1"/>
          <p:nvPr/>
        </p:nvSpPr>
        <p:spPr>
          <a:xfrm>
            <a:off x="5572132" y="3071816"/>
            <a:ext cx="3214678" cy="1785104"/>
          </a:xfrm>
          <a:prstGeom prst="rect">
            <a:avLst/>
          </a:prstGeom>
          <a:noFill/>
        </p:spPr>
        <p:txBody>
          <a:bodyPr wrap="square" rtlCol="0">
            <a:spAutoFit/>
          </a:bodyPr>
          <a:lstStyle/>
          <a:p>
            <a:r>
              <a:rPr lang="zh-CN" altLang="en-US" sz="1200" dirty="0" smtClean="0"/>
              <a:t>整合两类指标，初步选定</a:t>
            </a:r>
            <a:r>
              <a:rPr lang="en-US" altLang="zh-CN" sz="1200" dirty="0" smtClean="0"/>
              <a:t>:</a:t>
            </a:r>
          </a:p>
          <a:p>
            <a:r>
              <a:rPr lang="de-DE" altLang="zh-CN" sz="1200" dirty="0" smtClean="0"/>
              <a:t>Integration von zwei Arten der Indikatoren</a:t>
            </a:r>
          </a:p>
          <a:p>
            <a:r>
              <a:rPr lang="de-DE" altLang="zh-CN" sz="1200" dirty="0" smtClean="0"/>
              <a:t>Auswahl der folgende Indikatoren:</a:t>
            </a:r>
            <a:endParaRPr lang="en-US" altLang="zh-CN" sz="1200" dirty="0" smtClean="0"/>
          </a:p>
          <a:p>
            <a:r>
              <a:rPr lang="en-US" altLang="zh-CN" sz="1200" dirty="0" smtClean="0"/>
              <a:t>5</a:t>
            </a:r>
            <a:r>
              <a:rPr lang="zh-CN" altLang="en-US" sz="1200" dirty="0" smtClean="0"/>
              <a:t>个维度每个维度</a:t>
            </a:r>
            <a:r>
              <a:rPr lang="en-US" altLang="zh-CN" sz="1200" dirty="0" smtClean="0"/>
              <a:t>3-5</a:t>
            </a:r>
            <a:r>
              <a:rPr lang="zh-CN" altLang="en-US" sz="1200" dirty="0" smtClean="0"/>
              <a:t>个二级指标，共计</a:t>
            </a:r>
            <a:r>
              <a:rPr lang="en-US" altLang="zh-CN" sz="1200" dirty="0" smtClean="0"/>
              <a:t>20</a:t>
            </a:r>
            <a:r>
              <a:rPr lang="zh-CN" altLang="en-US" sz="1200" dirty="0" smtClean="0"/>
              <a:t>个二级指标。</a:t>
            </a:r>
            <a:endParaRPr lang="de-DE" altLang="zh-CN" sz="1200" dirty="0" smtClean="0"/>
          </a:p>
          <a:p>
            <a:r>
              <a:rPr lang="de-DE" altLang="zh-CN" sz="1200" dirty="0" smtClean="0"/>
              <a:t>5 Dimensionen mit jeweiligen 3-5 sekundären Indikatoren, insgesamt 20 sekundäre Indikatoren</a:t>
            </a:r>
          </a:p>
          <a:p>
            <a:endParaRPr lang="zh-CN" altLang="en-US" sz="1400" dirty="0"/>
          </a:p>
        </p:txBody>
      </p:sp>
    </p:spTree>
    <p:extLst>
      <p:ext uri="{BB962C8B-B14F-4D97-AF65-F5344CB8AC3E}">
        <p14:creationId xmlns:p14="http://schemas.microsoft.com/office/powerpoint/2010/main" xmlns="" val="24871116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643438" y="370878"/>
            <a:ext cx="4500562" cy="1272178"/>
          </a:xfrm>
          <a:prstGeom prst="rect">
            <a:avLst/>
          </a:prstGeom>
          <a:noFill/>
        </p:spPr>
        <p:txBody>
          <a:bodyPr vert="horz" lIns="91440" tIns="45720" rIns="288000" bIns="45720" rtlCol="0" anchor="t">
            <a:noAutofit/>
          </a:bodyPr>
          <a:lstStyle>
            <a:lvl1pPr algn="l" defTabSz="914400" rtl="0" eaLnBrk="1" latinLnBrk="0" hangingPunct="1">
              <a:spcBef>
                <a:spcPct val="0"/>
              </a:spcBef>
              <a:buNone/>
              <a:defRPr sz="3600" b="1" kern="1200" cap="all" spc="-60" baseline="0">
                <a:solidFill>
                  <a:schemeClr val="tx2"/>
                </a:solidFill>
                <a:latin typeface="华文中宋" pitchFamily="2" charset="-122"/>
                <a:ea typeface="华文中宋" pitchFamily="2" charset="-122"/>
                <a:cs typeface="+mj-cs"/>
              </a:defRPr>
            </a:lvl1pPr>
          </a:lstStyle>
          <a:p>
            <a:pPr algn="r"/>
            <a:r>
              <a:rPr lang="zh-CN" altLang="en-US" sz="1800" dirty="0" smtClean="0">
                <a:solidFill>
                  <a:schemeClr val="accent5"/>
                </a:solidFill>
                <a:latin typeface="+mj-ea"/>
                <a:ea typeface="+mj-ea"/>
              </a:rPr>
              <a:t>指标汇总表</a:t>
            </a:r>
            <a:endParaRPr lang="de-DE" altLang="zh-CN" sz="1800" dirty="0" smtClean="0">
              <a:solidFill>
                <a:schemeClr val="accent5"/>
              </a:solidFill>
              <a:latin typeface="+mj-ea"/>
              <a:ea typeface="+mj-ea"/>
            </a:endParaRPr>
          </a:p>
          <a:p>
            <a:pPr algn="r"/>
            <a:r>
              <a:rPr lang="de-DE" sz="1400" dirty="0" smtClean="0">
                <a:solidFill>
                  <a:schemeClr val="accent5"/>
                </a:solidFill>
                <a:latin typeface="+mj-ea"/>
                <a:ea typeface="+mj-ea"/>
              </a:rPr>
              <a:t>Übersichtstabelle der INdikatoren</a:t>
            </a:r>
            <a:endParaRPr lang="en-US" sz="1400" dirty="0">
              <a:solidFill>
                <a:schemeClr val="accent5"/>
              </a:solidFill>
              <a:latin typeface="+mj-ea"/>
              <a:ea typeface="+mj-ea"/>
            </a:endParaRPr>
          </a:p>
        </p:txBody>
      </p:sp>
      <p:graphicFrame>
        <p:nvGraphicFramePr>
          <p:cNvPr id="6" name="表格 5"/>
          <p:cNvGraphicFramePr>
            <a:graphicFrameLocks noGrp="1"/>
          </p:cNvGraphicFramePr>
          <p:nvPr>
            <p:extLst>
              <p:ext uri="{D42A27DB-BD31-4B8C-83A1-F6EECF244321}">
                <p14:modId xmlns:p14="http://schemas.microsoft.com/office/powerpoint/2010/main" xmlns="" val="1197561635"/>
              </p:ext>
            </p:extLst>
          </p:nvPr>
        </p:nvGraphicFramePr>
        <p:xfrm>
          <a:off x="611560" y="195486"/>
          <a:ext cx="3809395" cy="2895600"/>
        </p:xfrm>
        <a:graphic>
          <a:graphicData uri="http://schemas.openxmlformats.org/drawingml/2006/table">
            <a:tbl>
              <a:tblPr/>
              <a:tblGrid>
                <a:gridCol w="1063970"/>
                <a:gridCol w="1063970"/>
                <a:gridCol w="1681455"/>
              </a:tblGrid>
              <a:tr h="128246">
                <a:tc>
                  <a:txBody>
                    <a:bodyPr/>
                    <a:lstStyle/>
                    <a:p>
                      <a:pPr algn="ctr" fontAlgn="ctr"/>
                      <a:r>
                        <a:rPr lang="zh-CN" altLang="en-US" sz="1000" b="1" i="0" u="none" strike="noStrike" dirty="0">
                          <a:solidFill>
                            <a:srgbClr val="000000"/>
                          </a:solidFill>
                          <a:effectLst/>
                          <a:latin typeface="宋体"/>
                        </a:rPr>
                        <a:t>一级维度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zh-CN" altLang="en-US" sz="1000" b="1" i="0" u="none" strike="noStrike">
                          <a:solidFill>
                            <a:srgbClr val="000000"/>
                          </a:solidFill>
                          <a:effectLst/>
                          <a:latin typeface="宋体"/>
                        </a:rPr>
                        <a:t>二级指标</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zh-CN" altLang="en-US" sz="1000" b="1" i="0" u="none" strike="noStrike" dirty="0">
                          <a:solidFill>
                            <a:srgbClr val="000000"/>
                          </a:solidFill>
                          <a:effectLst/>
                          <a:latin typeface="宋体"/>
                        </a:rPr>
                        <a:t>三级指标</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2497">
                <a:tc rowSpan="11">
                  <a:txBody>
                    <a:bodyPr/>
                    <a:lstStyle/>
                    <a:p>
                      <a:pPr algn="ctr" rtl="0" fontAlgn="ctr"/>
                      <a:r>
                        <a:rPr lang="zh-CN" altLang="en-US" sz="1000" b="1" i="0" u="none" strike="noStrike">
                          <a:solidFill>
                            <a:srgbClr val="FFFFFF"/>
                          </a:solidFill>
                          <a:effectLst>
                            <a:outerShdw blurRad="50800" dist="38100" algn="tr" rotWithShape="0">
                              <a:prstClr val="black">
                                <a:alpha val="40000"/>
                              </a:prstClr>
                            </a:outerShdw>
                          </a:effectLst>
                          <a:latin typeface="华文细黑"/>
                        </a:rPr>
                        <a:t>管理与服务水平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rowSpan="3">
                  <a:txBody>
                    <a:bodyPr/>
                    <a:lstStyle/>
                    <a:p>
                      <a:pPr algn="ctr" fontAlgn="ctr"/>
                      <a:r>
                        <a:rPr lang="zh-CN" altLang="en-US" sz="1000" b="0" i="0" u="none" strike="noStrike">
                          <a:solidFill>
                            <a:srgbClr val="000000"/>
                          </a:solidFill>
                          <a:effectLst/>
                          <a:latin typeface="宋体"/>
                        </a:rPr>
                        <a:t>居民需求保障</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ctr"/>
                      <a:r>
                        <a:rPr lang="zh-CN" altLang="en-US" sz="1000" b="0" i="0" u="none" strike="noStrike">
                          <a:solidFill>
                            <a:srgbClr val="000000"/>
                          </a:solidFill>
                          <a:effectLst/>
                          <a:latin typeface="宋体"/>
                        </a:rPr>
                        <a:t>人均居住面积</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r>
              <a:tr h="142497">
                <a:tc vMerge="1">
                  <a:txBody>
                    <a:bodyPr/>
                    <a:lstStyle/>
                    <a:p>
                      <a:endParaRPr lang="zh-CN" altLang="en-US"/>
                    </a:p>
                  </a:txBody>
                  <a:tcPr/>
                </a:tc>
                <a:tc vMerge="1">
                  <a:txBody>
                    <a:bodyPr/>
                    <a:lstStyle/>
                    <a:p>
                      <a:endParaRPr lang="zh-CN" altLang="en-US"/>
                    </a:p>
                  </a:txBody>
                  <a:tcPr/>
                </a:tc>
                <a:tc>
                  <a:txBody>
                    <a:bodyPr/>
                    <a:lstStyle/>
                    <a:p>
                      <a:pPr algn="ctr" fontAlgn="ctr"/>
                      <a:r>
                        <a:rPr lang="zh-CN" altLang="en-US" sz="1000" b="0" i="0" u="none" strike="noStrike">
                          <a:solidFill>
                            <a:srgbClr val="000000"/>
                          </a:solidFill>
                          <a:effectLst/>
                          <a:latin typeface="宋体"/>
                        </a:rPr>
                        <a:t>人均收入增长率</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r>
              <a:tr h="142497">
                <a:tc vMerge="1">
                  <a:txBody>
                    <a:bodyPr/>
                    <a:lstStyle/>
                    <a:p>
                      <a:endParaRPr lang="zh-CN" altLang="en-US"/>
                    </a:p>
                  </a:txBody>
                  <a:tcPr/>
                </a:tc>
                <a:tc vMerge="1">
                  <a:txBody>
                    <a:bodyPr/>
                    <a:lstStyle/>
                    <a:p>
                      <a:endParaRPr lang="zh-CN" altLang="en-US"/>
                    </a:p>
                  </a:txBody>
                  <a:tcPr/>
                </a:tc>
                <a:tc>
                  <a:txBody>
                    <a:bodyPr/>
                    <a:lstStyle/>
                    <a:p>
                      <a:pPr algn="ctr" fontAlgn="ctr"/>
                      <a:r>
                        <a:rPr lang="zh-CN" altLang="en-US" sz="1000" b="0" i="0" u="none" strike="noStrike">
                          <a:solidFill>
                            <a:srgbClr val="000000"/>
                          </a:solidFill>
                          <a:effectLst/>
                          <a:latin typeface="宋体"/>
                        </a:rPr>
                        <a:t>市民对政府满意度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r>
              <a:tr h="142497">
                <a:tc vMerge="1">
                  <a:txBody>
                    <a:bodyPr/>
                    <a:lstStyle/>
                    <a:p>
                      <a:endParaRPr lang="zh-CN" altLang="en-US"/>
                    </a:p>
                  </a:txBody>
                  <a:tcPr/>
                </a:tc>
                <a:tc rowSpan="3">
                  <a:txBody>
                    <a:bodyPr/>
                    <a:lstStyle/>
                    <a:p>
                      <a:pPr algn="ctr" fontAlgn="ctr"/>
                      <a:r>
                        <a:rPr lang="zh-CN" altLang="en-US" sz="1000" b="0" i="0" u="none" strike="noStrike">
                          <a:solidFill>
                            <a:srgbClr val="000000"/>
                          </a:solidFill>
                          <a:effectLst/>
                          <a:latin typeface="宋体"/>
                        </a:rPr>
                        <a:t>医疗健康服务</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ctr"/>
                      <a:r>
                        <a:rPr lang="zh-CN" altLang="en-US" sz="1000" b="0" i="0" u="none" strike="noStrike">
                          <a:solidFill>
                            <a:srgbClr val="000000"/>
                          </a:solidFill>
                          <a:effectLst/>
                          <a:latin typeface="宋体"/>
                        </a:rPr>
                        <a:t>电子病历使用率</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r>
              <a:tr h="142497">
                <a:tc vMerge="1">
                  <a:txBody>
                    <a:bodyPr/>
                    <a:lstStyle/>
                    <a:p>
                      <a:endParaRPr lang="zh-CN" altLang="en-US"/>
                    </a:p>
                  </a:txBody>
                  <a:tcPr/>
                </a:tc>
                <a:tc vMerge="1">
                  <a:txBody>
                    <a:bodyPr/>
                    <a:lstStyle/>
                    <a:p>
                      <a:endParaRPr lang="zh-CN" altLang="en-US"/>
                    </a:p>
                  </a:txBody>
                  <a:tcPr/>
                </a:tc>
                <a:tc>
                  <a:txBody>
                    <a:bodyPr/>
                    <a:lstStyle/>
                    <a:p>
                      <a:pPr algn="ctr" fontAlgn="ctr"/>
                      <a:r>
                        <a:rPr lang="zh-CN" altLang="en-US" sz="1000" b="0" i="0" u="none" strike="noStrike">
                          <a:solidFill>
                            <a:srgbClr val="000000"/>
                          </a:solidFill>
                          <a:effectLst/>
                          <a:latin typeface="宋体"/>
                        </a:rPr>
                        <a:t>人均医生数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r>
              <a:tr h="142497">
                <a:tc vMerge="1">
                  <a:txBody>
                    <a:bodyPr/>
                    <a:lstStyle/>
                    <a:p>
                      <a:endParaRPr lang="zh-CN" altLang="en-US"/>
                    </a:p>
                  </a:txBody>
                  <a:tcPr/>
                </a:tc>
                <a:tc vMerge="1">
                  <a:txBody>
                    <a:bodyPr/>
                    <a:lstStyle/>
                    <a:p>
                      <a:endParaRPr lang="zh-CN" altLang="en-US"/>
                    </a:p>
                  </a:txBody>
                  <a:tcPr/>
                </a:tc>
                <a:tc>
                  <a:txBody>
                    <a:bodyPr/>
                    <a:lstStyle/>
                    <a:p>
                      <a:pPr algn="ctr" fontAlgn="ctr"/>
                      <a:r>
                        <a:rPr lang="zh-CN" altLang="en-US" sz="1000" b="0" i="0" u="none" strike="noStrike">
                          <a:solidFill>
                            <a:srgbClr val="000000"/>
                          </a:solidFill>
                          <a:effectLst/>
                          <a:latin typeface="宋体"/>
                        </a:rPr>
                        <a:t>期望寿命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r>
              <a:tr h="142497">
                <a:tc vMerge="1">
                  <a:txBody>
                    <a:bodyPr/>
                    <a:lstStyle/>
                    <a:p>
                      <a:endParaRPr lang="zh-CN" altLang="en-US"/>
                    </a:p>
                  </a:txBody>
                  <a:tcPr/>
                </a:tc>
                <a:tc rowSpan="3">
                  <a:txBody>
                    <a:bodyPr/>
                    <a:lstStyle/>
                    <a:p>
                      <a:pPr algn="ctr" fontAlgn="ctr"/>
                      <a:r>
                        <a:rPr lang="zh-CN" altLang="en-US" sz="1000" b="0" i="0" u="none" strike="noStrike">
                          <a:solidFill>
                            <a:srgbClr val="000000"/>
                          </a:solidFill>
                          <a:effectLst/>
                          <a:latin typeface="宋体"/>
                        </a:rPr>
                        <a:t>城市安全</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ctr"/>
                      <a:r>
                        <a:rPr lang="zh-CN" altLang="en-US" sz="1000" b="0" i="0" u="none" strike="noStrike">
                          <a:solidFill>
                            <a:srgbClr val="000000"/>
                          </a:solidFill>
                          <a:effectLst/>
                          <a:latin typeface="宋体"/>
                        </a:rPr>
                        <a:t>电子安防系统覆盖</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r>
              <a:tr h="142497">
                <a:tc vMerge="1">
                  <a:txBody>
                    <a:bodyPr/>
                    <a:lstStyle/>
                    <a:p>
                      <a:endParaRPr lang="zh-CN" altLang="en-US"/>
                    </a:p>
                  </a:txBody>
                  <a:tcPr/>
                </a:tc>
                <a:tc vMerge="1">
                  <a:txBody>
                    <a:bodyPr/>
                    <a:lstStyle/>
                    <a:p>
                      <a:endParaRPr lang="zh-CN" altLang="en-US"/>
                    </a:p>
                  </a:txBody>
                  <a:tcPr/>
                </a:tc>
                <a:tc>
                  <a:txBody>
                    <a:bodyPr/>
                    <a:lstStyle/>
                    <a:p>
                      <a:pPr algn="ctr" fontAlgn="ctr"/>
                      <a:r>
                        <a:rPr lang="zh-CN" altLang="en-US" sz="1000" b="0" i="0" u="none" strike="noStrike">
                          <a:solidFill>
                            <a:srgbClr val="000000"/>
                          </a:solidFill>
                          <a:effectLst/>
                          <a:latin typeface="宋体"/>
                        </a:rPr>
                        <a:t>犯罪率变化率</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r>
              <a:tr h="149621">
                <a:tc vMerge="1">
                  <a:txBody>
                    <a:bodyPr/>
                    <a:lstStyle/>
                    <a:p>
                      <a:endParaRPr lang="zh-CN" altLang="en-US"/>
                    </a:p>
                  </a:txBody>
                  <a:tcPr/>
                </a:tc>
                <a:tc vMerge="1">
                  <a:txBody>
                    <a:bodyPr/>
                    <a:lstStyle/>
                    <a:p>
                      <a:endParaRPr lang="zh-CN" altLang="en-US"/>
                    </a:p>
                  </a:txBody>
                  <a:tcPr/>
                </a:tc>
                <a:tc>
                  <a:txBody>
                    <a:bodyPr/>
                    <a:lstStyle/>
                    <a:p>
                      <a:pPr algn="ctr" fontAlgn="ctr"/>
                      <a:r>
                        <a:rPr lang="zh-CN" altLang="en-US" sz="1000" b="0" i="0" u="none" strike="noStrike">
                          <a:solidFill>
                            <a:srgbClr val="000000"/>
                          </a:solidFill>
                          <a:effectLst/>
                          <a:latin typeface="宋体"/>
                        </a:rPr>
                        <a:t>食品安全保障</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r>
              <a:tr h="142497">
                <a:tc vMerge="1">
                  <a:txBody>
                    <a:bodyPr/>
                    <a:lstStyle/>
                    <a:p>
                      <a:endParaRPr lang="zh-CN" altLang="en-US"/>
                    </a:p>
                  </a:txBody>
                  <a:tcPr/>
                </a:tc>
                <a:tc rowSpan="2">
                  <a:txBody>
                    <a:bodyPr/>
                    <a:lstStyle/>
                    <a:p>
                      <a:pPr algn="ctr" fontAlgn="ctr"/>
                      <a:r>
                        <a:rPr lang="zh-CN" altLang="en-US" sz="1000" b="0" i="0" u="none" strike="noStrike">
                          <a:solidFill>
                            <a:srgbClr val="000000"/>
                          </a:solidFill>
                          <a:effectLst/>
                          <a:latin typeface="宋体"/>
                        </a:rPr>
                        <a:t>公众参与</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ctr"/>
                      <a:r>
                        <a:rPr lang="zh-CN" altLang="en-US" sz="1000" b="0" i="0" u="none" strike="noStrike">
                          <a:solidFill>
                            <a:srgbClr val="000000"/>
                          </a:solidFill>
                          <a:effectLst/>
                          <a:latin typeface="宋体"/>
                        </a:rPr>
                        <a:t>投票率</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r>
              <a:tr h="142497">
                <a:tc vMerge="1">
                  <a:txBody>
                    <a:bodyPr/>
                    <a:lstStyle/>
                    <a:p>
                      <a:endParaRPr lang="zh-CN" altLang="en-US"/>
                    </a:p>
                  </a:txBody>
                  <a:tcPr/>
                </a:tc>
                <a:tc vMerge="1">
                  <a:txBody>
                    <a:bodyPr/>
                    <a:lstStyle/>
                    <a:p>
                      <a:endParaRPr lang="zh-CN" altLang="en-US"/>
                    </a:p>
                  </a:txBody>
                  <a:tcPr/>
                </a:tc>
                <a:tc>
                  <a:txBody>
                    <a:bodyPr/>
                    <a:lstStyle/>
                    <a:p>
                      <a:pPr algn="ctr" fontAlgn="ctr"/>
                      <a:r>
                        <a:rPr lang="zh-CN" altLang="en-US" sz="1000" b="0" i="0" u="none" strike="noStrike">
                          <a:solidFill>
                            <a:srgbClr val="000000"/>
                          </a:solidFill>
                          <a:effectLst/>
                          <a:latin typeface="宋体"/>
                        </a:rPr>
                        <a:t>公众参与比重</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r>
              <a:tr h="149621">
                <a:tc rowSpan="7">
                  <a:txBody>
                    <a:bodyPr/>
                    <a:lstStyle/>
                    <a:p>
                      <a:pPr algn="ctr" rtl="0" fontAlgn="ctr"/>
                      <a:r>
                        <a:rPr lang="zh-CN" altLang="en-US" sz="1000" b="1" i="0" u="none" strike="noStrike">
                          <a:solidFill>
                            <a:srgbClr val="FFFFFF"/>
                          </a:solidFill>
                          <a:effectLst>
                            <a:outerShdw blurRad="50800" dist="38100" algn="tr" rotWithShape="0">
                              <a:prstClr val="black">
                                <a:alpha val="40000"/>
                              </a:prstClr>
                            </a:outerShdw>
                          </a:effectLst>
                          <a:latin typeface="华文细黑"/>
                        </a:rPr>
                        <a:t>经济与产业水平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DD5"/>
                    </a:solidFill>
                  </a:tcPr>
                </a:tc>
                <a:tc>
                  <a:txBody>
                    <a:bodyPr/>
                    <a:lstStyle/>
                    <a:p>
                      <a:pPr algn="ctr" fontAlgn="ctr"/>
                      <a:r>
                        <a:rPr lang="zh-CN" altLang="en-US" sz="1000" b="0" i="0" u="none" strike="noStrike">
                          <a:solidFill>
                            <a:srgbClr val="000000"/>
                          </a:solidFill>
                          <a:effectLst/>
                          <a:latin typeface="宋体"/>
                        </a:rPr>
                        <a:t>投入产出效率</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8DB4E2"/>
                    </a:solidFill>
                  </a:tcPr>
                </a:tc>
                <a:tc>
                  <a:txBody>
                    <a:bodyPr/>
                    <a:lstStyle/>
                    <a:p>
                      <a:pPr algn="ctr" fontAlgn="ctr"/>
                      <a:r>
                        <a:rPr lang="zh-CN" altLang="en-US" sz="1000" b="0" i="0" u="none" strike="noStrike">
                          <a:solidFill>
                            <a:srgbClr val="000000"/>
                          </a:solidFill>
                          <a:effectLst/>
                          <a:latin typeface="宋体"/>
                        </a:rPr>
                        <a:t>投资</a:t>
                      </a:r>
                      <a:r>
                        <a:rPr lang="en-US" sz="1000" b="0" i="0" u="none" strike="noStrike">
                          <a:solidFill>
                            <a:srgbClr val="000000"/>
                          </a:solidFill>
                          <a:effectLst/>
                          <a:latin typeface="Times New Roman"/>
                        </a:rPr>
                        <a:t>GDP</a:t>
                      </a:r>
                      <a:r>
                        <a:rPr lang="zh-CN" altLang="en-US" sz="1000" b="0" i="0" u="none" strike="noStrike">
                          <a:solidFill>
                            <a:srgbClr val="000000"/>
                          </a:solidFill>
                          <a:effectLst/>
                          <a:latin typeface="宋体"/>
                        </a:rPr>
                        <a:t>产出率</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149621">
                <a:tc vMerge="1">
                  <a:txBody>
                    <a:bodyPr/>
                    <a:lstStyle/>
                    <a:p>
                      <a:endParaRPr lang="zh-CN" altLang="en-US"/>
                    </a:p>
                  </a:txBody>
                  <a:tcPr/>
                </a:tc>
                <a:tc>
                  <a:txBody>
                    <a:bodyPr/>
                    <a:lstStyle/>
                    <a:p>
                      <a:pPr algn="ctr" fontAlgn="ctr"/>
                      <a:r>
                        <a:rPr lang="zh-CN" altLang="en-US" sz="1000" b="0" i="0" u="none" strike="noStrike">
                          <a:solidFill>
                            <a:srgbClr val="000000"/>
                          </a:solidFill>
                          <a:effectLst/>
                          <a:latin typeface="宋体"/>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zh-CN" altLang="en-US" sz="1000" b="0" i="0" u="none" strike="noStrike">
                          <a:solidFill>
                            <a:srgbClr val="000000"/>
                          </a:solidFill>
                          <a:effectLst/>
                          <a:latin typeface="宋体"/>
                        </a:rPr>
                        <a:t>地均</a:t>
                      </a:r>
                      <a:r>
                        <a:rPr lang="en-US" sz="1000" b="0" i="0" u="none" strike="noStrike">
                          <a:solidFill>
                            <a:srgbClr val="000000"/>
                          </a:solidFill>
                          <a:effectLst/>
                          <a:latin typeface="Times New Roman"/>
                        </a:rPr>
                        <a:t>GDP</a:t>
                      </a:r>
                      <a:endParaRPr lang="en-US" sz="1000" b="0" i="0" u="none" strike="noStrike">
                        <a:solidFill>
                          <a:srgbClr val="000000"/>
                        </a:solidFill>
                        <a:effectLst/>
                        <a:latin typeface="宋体"/>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149621">
                <a:tc vMerge="1">
                  <a:txBody>
                    <a:bodyPr/>
                    <a:lstStyle/>
                    <a:p>
                      <a:endParaRPr lang="zh-CN" altLang="en-US"/>
                    </a:p>
                  </a:txBody>
                  <a:tcPr/>
                </a:tc>
                <a:tc>
                  <a:txBody>
                    <a:bodyPr/>
                    <a:lstStyle/>
                    <a:p>
                      <a:pPr algn="ctr" fontAlgn="ctr"/>
                      <a:r>
                        <a:rPr lang="zh-CN" altLang="en-US" sz="1000" b="0" i="0" u="none" strike="noStrike">
                          <a:solidFill>
                            <a:srgbClr val="000000"/>
                          </a:solidFill>
                          <a:effectLst/>
                          <a:latin typeface="宋体"/>
                        </a:rPr>
                        <a:t>产业发展</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8DB4E2"/>
                    </a:solidFill>
                  </a:tcPr>
                </a:tc>
                <a:tc>
                  <a:txBody>
                    <a:bodyPr/>
                    <a:lstStyle/>
                    <a:p>
                      <a:pPr algn="ctr" fontAlgn="ctr"/>
                      <a:r>
                        <a:rPr lang="en-US" sz="1000" b="0" i="0" u="none" strike="noStrike">
                          <a:solidFill>
                            <a:srgbClr val="000000"/>
                          </a:solidFill>
                          <a:effectLst/>
                          <a:latin typeface="Times New Roman"/>
                        </a:rPr>
                        <a:t>GDP</a:t>
                      </a:r>
                      <a:r>
                        <a:rPr lang="zh-CN" altLang="en-US" sz="1000" b="0" i="0" u="none" strike="noStrike">
                          <a:solidFill>
                            <a:srgbClr val="000000"/>
                          </a:solidFill>
                          <a:effectLst/>
                          <a:latin typeface="宋体"/>
                        </a:rPr>
                        <a:t>三产比重</a:t>
                      </a:r>
                      <a:endParaRPr lang="zh-CN" altLang="en-US" sz="1000" b="0" i="0" u="none" strike="noStrike">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142497">
                <a:tc vMerge="1">
                  <a:txBody>
                    <a:bodyPr/>
                    <a:lstStyle/>
                    <a:p>
                      <a:endParaRPr lang="zh-CN" altLang="en-US"/>
                    </a:p>
                  </a:txBody>
                  <a:tcPr/>
                </a:tc>
                <a:tc>
                  <a:txBody>
                    <a:bodyPr/>
                    <a:lstStyle/>
                    <a:p>
                      <a:pPr algn="ctr" fontAlgn="ctr"/>
                      <a:r>
                        <a:rPr lang="zh-CN" altLang="en-US" sz="1000" b="0" i="0" u="none" strike="noStrike">
                          <a:solidFill>
                            <a:srgbClr val="000000"/>
                          </a:solidFill>
                          <a:effectLst/>
                          <a:latin typeface="宋体"/>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1000" b="0" i="0" u="none" strike="noStrike">
                          <a:solidFill>
                            <a:srgbClr val="000000"/>
                          </a:solidFill>
                          <a:effectLst/>
                          <a:latin typeface="宋体"/>
                        </a:rPr>
                        <a:t>GDP</a:t>
                      </a:r>
                      <a:r>
                        <a:rPr lang="zh-CN" altLang="en-US" sz="1000" b="0" i="0" u="none" strike="noStrike">
                          <a:solidFill>
                            <a:srgbClr val="000000"/>
                          </a:solidFill>
                          <a:effectLst/>
                          <a:latin typeface="宋体"/>
                        </a:rPr>
                        <a:t>增长速度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142497">
                <a:tc vMerge="1">
                  <a:txBody>
                    <a:bodyPr/>
                    <a:lstStyle/>
                    <a:p>
                      <a:endParaRPr lang="zh-CN" altLang="en-US"/>
                    </a:p>
                  </a:txBody>
                  <a:tcPr/>
                </a:tc>
                <a:tc rowSpan="2">
                  <a:txBody>
                    <a:bodyPr/>
                    <a:lstStyle/>
                    <a:p>
                      <a:pPr algn="ctr" fontAlgn="ctr"/>
                      <a:r>
                        <a:rPr lang="zh-CN" altLang="en-US" sz="1000" b="0" i="0" u="none" strike="noStrike">
                          <a:solidFill>
                            <a:srgbClr val="000000"/>
                          </a:solidFill>
                          <a:effectLst/>
                          <a:latin typeface="宋体"/>
                        </a:rPr>
                        <a:t>资本投资比率</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zh-CN" altLang="en-US" sz="1000" b="0" i="0" u="none" strike="noStrike">
                          <a:solidFill>
                            <a:srgbClr val="000000"/>
                          </a:solidFill>
                          <a:effectLst/>
                          <a:latin typeface="宋体"/>
                        </a:rPr>
                        <a:t>外部投资比率</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149621">
                <a:tc vMerge="1">
                  <a:txBody>
                    <a:bodyPr/>
                    <a:lstStyle/>
                    <a:p>
                      <a:endParaRPr lang="zh-CN" altLang="en-US"/>
                    </a:p>
                  </a:txBody>
                  <a:tcPr/>
                </a:tc>
                <a:tc vMerge="1">
                  <a:txBody>
                    <a:bodyPr/>
                    <a:lstStyle/>
                    <a:p>
                      <a:endParaRPr lang="zh-CN" altLang="en-US"/>
                    </a:p>
                  </a:txBody>
                  <a:tcPr/>
                </a:tc>
                <a:tc>
                  <a:txBody>
                    <a:bodyPr/>
                    <a:lstStyle/>
                    <a:p>
                      <a:pPr algn="ctr" fontAlgn="ctr"/>
                      <a:r>
                        <a:rPr lang="en-US" sz="1000" b="0" i="0" u="none" strike="noStrike">
                          <a:solidFill>
                            <a:srgbClr val="000000"/>
                          </a:solidFill>
                          <a:effectLst/>
                          <a:latin typeface="Times New Roman"/>
                        </a:rPr>
                        <a:t>R&amp;D</a:t>
                      </a:r>
                      <a:r>
                        <a:rPr lang="zh-CN" altLang="en-US" sz="1000" b="0" i="0" u="none" strike="noStrike">
                          <a:solidFill>
                            <a:srgbClr val="000000"/>
                          </a:solidFill>
                          <a:effectLst/>
                          <a:latin typeface="宋体"/>
                        </a:rPr>
                        <a:t>支出占</a:t>
                      </a:r>
                      <a:r>
                        <a:rPr lang="en-US" sz="1000" b="0" i="0" u="none" strike="noStrike">
                          <a:solidFill>
                            <a:srgbClr val="000000"/>
                          </a:solidFill>
                          <a:effectLst/>
                          <a:latin typeface="Times New Roman"/>
                        </a:rPr>
                        <a:t>GDP</a:t>
                      </a:r>
                      <a:r>
                        <a:rPr lang="zh-CN" altLang="en-US" sz="1000" b="0" i="0" u="none" strike="noStrike">
                          <a:solidFill>
                            <a:srgbClr val="000000"/>
                          </a:solidFill>
                          <a:effectLst/>
                          <a:latin typeface="宋体"/>
                        </a:rPr>
                        <a:t>比重</a:t>
                      </a:r>
                      <a:endParaRPr lang="zh-CN" altLang="en-US" sz="1000" b="0" i="0" u="none" strike="noStrike">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149621">
                <a:tc vMerge="1">
                  <a:txBody>
                    <a:bodyPr/>
                    <a:lstStyle/>
                    <a:p>
                      <a:endParaRPr lang="zh-CN" altLang="en-US"/>
                    </a:p>
                  </a:txBody>
                  <a:tcPr/>
                </a:tc>
                <a:tc>
                  <a:txBody>
                    <a:bodyPr/>
                    <a:lstStyle/>
                    <a:p>
                      <a:pPr algn="ctr" fontAlgn="ctr"/>
                      <a:r>
                        <a:rPr lang="zh-CN" altLang="en-US" sz="1000" b="0" i="0" u="none" strike="noStrike">
                          <a:solidFill>
                            <a:srgbClr val="000000"/>
                          </a:solidFill>
                          <a:effectLst/>
                          <a:latin typeface="宋体"/>
                        </a:rPr>
                        <a:t>信息服务业</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zh-CN" altLang="en-US" sz="1000" b="0" i="0" u="none" strike="noStrike" dirty="0">
                          <a:solidFill>
                            <a:srgbClr val="000000"/>
                          </a:solidFill>
                          <a:effectLst/>
                          <a:latin typeface="宋体"/>
                        </a:rPr>
                        <a:t>信息服务业</a:t>
                      </a:r>
                      <a:r>
                        <a:rPr lang="en-US" altLang="zh-CN" sz="1000" b="0" i="0" u="none" strike="noStrike" dirty="0">
                          <a:solidFill>
                            <a:srgbClr val="000000"/>
                          </a:solidFill>
                          <a:effectLst/>
                          <a:latin typeface="Times New Roman"/>
                        </a:rPr>
                        <a:t>GDP</a:t>
                      </a:r>
                      <a:r>
                        <a:rPr lang="zh-CN" altLang="en-US" sz="1000" b="0" i="0" u="none" strike="noStrike" dirty="0">
                          <a:solidFill>
                            <a:srgbClr val="000000"/>
                          </a:solidFill>
                          <a:effectLst/>
                          <a:latin typeface="宋体"/>
                        </a:rPr>
                        <a:t>比重</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bl>
          </a:graphicData>
        </a:graphic>
      </p:graphicFrame>
      <p:graphicFrame>
        <p:nvGraphicFramePr>
          <p:cNvPr id="7" name="表格 6"/>
          <p:cNvGraphicFramePr>
            <a:graphicFrameLocks noGrp="1"/>
          </p:cNvGraphicFramePr>
          <p:nvPr>
            <p:extLst>
              <p:ext uri="{D42A27DB-BD31-4B8C-83A1-F6EECF244321}">
                <p14:modId xmlns:p14="http://schemas.microsoft.com/office/powerpoint/2010/main" xmlns="" val="944035267"/>
              </p:ext>
            </p:extLst>
          </p:nvPr>
        </p:nvGraphicFramePr>
        <p:xfrm>
          <a:off x="4644008" y="2283718"/>
          <a:ext cx="3960439" cy="2590800"/>
        </p:xfrm>
        <a:graphic>
          <a:graphicData uri="http://schemas.openxmlformats.org/drawingml/2006/table">
            <a:tbl>
              <a:tblPr/>
              <a:tblGrid>
                <a:gridCol w="1106157"/>
                <a:gridCol w="1106157"/>
                <a:gridCol w="1748125"/>
              </a:tblGrid>
              <a:tr h="96968">
                <a:tc rowSpan="8">
                  <a:txBody>
                    <a:bodyPr/>
                    <a:lstStyle/>
                    <a:p>
                      <a:pPr algn="ctr" rtl="0" fontAlgn="ctr"/>
                      <a:r>
                        <a:rPr lang="zh-CN" altLang="en-US" sz="1000" b="1" i="0" u="none" strike="noStrike" dirty="0">
                          <a:solidFill>
                            <a:srgbClr val="000000"/>
                          </a:solidFill>
                          <a:effectLst>
                            <a:outerShdw blurRad="50800" dist="38100" algn="tr" rotWithShape="0">
                              <a:prstClr val="black">
                                <a:alpha val="40000"/>
                              </a:prstClr>
                            </a:outerShdw>
                          </a:effectLst>
                          <a:latin typeface="华文细黑"/>
                        </a:rPr>
                        <a:t>信息化水平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3">
                  <a:txBody>
                    <a:bodyPr/>
                    <a:lstStyle/>
                    <a:p>
                      <a:pPr algn="ctr" fontAlgn="ctr"/>
                      <a:r>
                        <a:rPr lang="zh-CN" altLang="en-US" sz="1000" b="0" i="0" u="none" strike="noStrike" dirty="0">
                          <a:solidFill>
                            <a:srgbClr val="000000"/>
                          </a:solidFill>
                          <a:effectLst/>
                          <a:latin typeface="宋体"/>
                        </a:rPr>
                        <a:t>信息化基础设施建设</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zh-CN" altLang="en-US" sz="1000" b="0" i="0" u="none" strike="noStrike" dirty="0">
                          <a:solidFill>
                            <a:srgbClr val="000000"/>
                          </a:solidFill>
                          <a:effectLst/>
                          <a:latin typeface="宋体"/>
                        </a:rPr>
                        <a:t>信息化基础设施投资占比</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96968">
                <a:tc vMerge="1">
                  <a:txBody>
                    <a:bodyPr/>
                    <a:lstStyle/>
                    <a:p>
                      <a:endParaRPr lang="zh-CN" altLang="en-US"/>
                    </a:p>
                  </a:txBody>
                  <a:tcPr/>
                </a:tc>
                <a:tc vMerge="1">
                  <a:txBody>
                    <a:bodyPr/>
                    <a:lstStyle/>
                    <a:p>
                      <a:endParaRPr lang="zh-CN" altLang="en-US"/>
                    </a:p>
                  </a:txBody>
                  <a:tcPr/>
                </a:tc>
                <a:tc>
                  <a:txBody>
                    <a:bodyPr/>
                    <a:lstStyle/>
                    <a:p>
                      <a:pPr algn="ctr" fontAlgn="ctr"/>
                      <a:r>
                        <a:rPr lang="zh-CN" altLang="en-US" sz="1000" b="0" i="0" u="none" strike="noStrike" dirty="0">
                          <a:solidFill>
                            <a:srgbClr val="000000"/>
                          </a:solidFill>
                          <a:effectLst/>
                          <a:latin typeface="宋体"/>
                        </a:rPr>
                        <a:t>家庭高速网络可接入率</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07743">
                <a:tc vMerge="1">
                  <a:txBody>
                    <a:bodyPr/>
                    <a:lstStyle/>
                    <a:p>
                      <a:endParaRPr lang="zh-CN" altLang="en-US"/>
                    </a:p>
                  </a:txBody>
                  <a:tcPr/>
                </a:tc>
                <a:tc vMerge="1">
                  <a:txBody>
                    <a:bodyPr/>
                    <a:lstStyle/>
                    <a:p>
                      <a:endParaRPr lang="zh-CN" altLang="en-US"/>
                    </a:p>
                  </a:txBody>
                  <a:tcPr/>
                </a:tc>
                <a:tc>
                  <a:txBody>
                    <a:bodyPr/>
                    <a:lstStyle/>
                    <a:p>
                      <a:pPr algn="ctr" fontAlgn="ctr"/>
                      <a:r>
                        <a:rPr lang="zh-CN" altLang="en-US" sz="1000" b="0" i="0" u="none" strike="noStrike">
                          <a:solidFill>
                            <a:srgbClr val="000000"/>
                          </a:solidFill>
                          <a:effectLst/>
                          <a:latin typeface="宋体"/>
                        </a:rPr>
                        <a:t>公共空间</a:t>
                      </a:r>
                      <a:r>
                        <a:rPr lang="en-US" altLang="zh-CN" sz="1000" b="0" i="0" u="none" strike="noStrike">
                          <a:solidFill>
                            <a:srgbClr val="000000"/>
                          </a:solidFill>
                          <a:effectLst/>
                          <a:latin typeface="Times New Roman"/>
                        </a:rPr>
                        <a:t>WLAN</a:t>
                      </a:r>
                      <a:r>
                        <a:rPr lang="zh-CN" altLang="en-US" sz="1000" b="0" i="0" u="none" strike="noStrike">
                          <a:solidFill>
                            <a:srgbClr val="000000"/>
                          </a:solidFill>
                          <a:effectLst/>
                          <a:latin typeface="宋体"/>
                        </a:rPr>
                        <a:t>覆盖率</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96968">
                <a:tc vMerge="1">
                  <a:txBody>
                    <a:bodyPr/>
                    <a:lstStyle/>
                    <a:p>
                      <a:endParaRPr lang="zh-CN" altLang="en-US"/>
                    </a:p>
                  </a:txBody>
                  <a:tcPr/>
                </a:tc>
                <a:tc rowSpan="2">
                  <a:txBody>
                    <a:bodyPr/>
                    <a:lstStyle/>
                    <a:p>
                      <a:pPr algn="ctr" fontAlgn="ctr"/>
                      <a:r>
                        <a:rPr lang="zh-CN" altLang="en-US" sz="1000" b="0" i="0" u="none" strike="noStrike" dirty="0">
                          <a:solidFill>
                            <a:srgbClr val="000000"/>
                          </a:solidFill>
                          <a:effectLst/>
                          <a:latin typeface="宋体"/>
                        </a:rPr>
                        <a:t>信息化人力资源</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zh-CN" altLang="en-US" sz="1000" b="0" i="0" u="none" strike="noStrike" dirty="0">
                          <a:solidFill>
                            <a:srgbClr val="000000"/>
                          </a:solidFill>
                          <a:effectLst/>
                          <a:latin typeface="宋体"/>
                        </a:rPr>
                        <a:t>信息化人才储备</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96968">
                <a:tc vMerge="1">
                  <a:txBody>
                    <a:bodyPr/>
                    <a:lstStyle/>
                    <a:p>
                      <a:endParaRPr lang="zh-CN" altLang="en-US"/>
                    </a:p>
                  </a:txBody>
                  <a:tcPr/>
                </a:tc>
                <a:tc vMerge="1">
                  <a:txBody>
                    <a:bodyPr/>
                    <a:lstStyle/>
                    <a:p>
                      <a:endParaRPr lang="zh-CN" altLang="en-US"/>
                    </a:p>
                  </a:txBody>
                  <a:tcPr/>
                </a:tc>
                <a:tc>
                  <a:txBody>
                    <a:bodyPr/>
                    <a:lstStyle/>
                    <a:p>
                      <a:pPr algn="ctr" fontAlgn="ctr"/>
                      <a:r>
                        <a:rPr lang="zh-CN" altLang="en-US" sz="1000" b="0" i="0" u="none" strike="noStrike" dirty="0">
                          <a:solidFill>
                            <a:srgbClr val="000000"/>
                          </a:solidFill>
                          <a:effectLst/>
                          <a:latin typeface="宋体"/>
                        </a:rPr>
                        <a:t>信息服务业从业人员比重</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96968">
                <a:tc vMerge="1">
                  <a:txBody>
                    <a:bodyPr/>
                    <a:lstStyle/>
                    <a:p>
                      <a:endParaRPr lang="zh-CN" altLang="en-US"/>
                    </a:p>
                  </a:txBody>
                  <a:tcPr/>
                </a:tc>
                <a:tc rowSpan="3">
                  <a:txBody>
                    <a:bodyPr/>
                    <a:lstStyle/>
                    <a:p>
                      <a:pPr algn="ctr" fontAlgn="ctr"/>
                      <a:r>
                        <a:rPr lang="zh-CN" altLang="en-US" sz="1000" b="0" i="0" u="none" strike="noStrike" dirty="0">
                          <a:solidFill>
                            <a:srgbClr val="000000"/>
                          </a:solidFill>
                          <a:effectLst/>
                          <a:latin typeface="宋体"/>
                        </a:rPr>
                        <a:t>信息化技术应用</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zh-CN" altLang="en-US" sz="1000" b="0" i="0" u="none" strike="noStrike" dirty="0">
                          <a:solidFill>
                            <a:srgbClr val="000000"/>
                          </a:solidFill>
                          <a:effectLst/>
                          <a:latin typeface="宋体"/>
                        </a:rPr>
                        <a:t>移动宽带用户比重</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96968">
                <a:tc vMerge="1">
                  <a:txBody>
                    <a:bodyPr/>
                    <a:lstStyle/>
                    <a:p>
                      <a:endParaRPr lang="zh-CN" altLang="en-US"/>
                    </a:p>
                  </a:txBody>
                  <a:tcPr/>
                </a:tc>
                <a:tc vMerge="1">
                  <a:txBody>
                    <a:bodyPr/>
                    <a:lstStyle/>
                    <a:p>
                      <a:endParaRPr lang="zh-CN" altLang="en-US"/>
                    </a:p>
                  </a:txBody>
                  <a:tcPr/>
                </a:tc>
                <a:tc>
                  <a:txBody>
                    <a:bodyPr/>
                    <a:lstStyle/>
                    <a:p>
                      <a:pPr algn="ctr" fontAlgn="ctr"/>
                      <a:r>
                        <a:rPr lang="zh-CN" altLang="en-US" sz="1000" b="0" i="0" u="none" strike="noStrike" dirty="0">
                          <a:solidFill>
                            <a:srgbClr val="000000"/>
                          </a:solidFill>
                          <a:effectLst/>
                          <a:latin typeface="宋体"/>
                        </a:rPr>
                        <a:t>互联网用户比例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96968">
                <a:tc vMerge="1">
                  <a:txBody>
                    <a:bodyPr/>
                    <a:lstStyle/>
                    <a:p>
                      <a:endParaRPr lang="zh-CN" altLang="en-US"/>
                    </a:p>
                  </a:txBody>
                  <a:tcPr/>
                </a:tc>
                <a:tc vMerge="1">
                  <a:txBody>
                    <a:bodyPr/>
                    <a:lstStyle/>
                    <a:p>
                      <a:endParaRPr lang="zh-CN" altLang="en-US"/>
                    </a:p>
                  </a:txBody>
                  <a:tcPr/>
                </a:tc>
                <a:tc>
                  <a:txBody>
                    <a:bodyPr/>
                    <a:lstStyle/>
                    <a:p>
                      <a:pPr algn="ctr" fontAlgn="ctr"/>
                      <a:r>
                        <a:rPr lang="zh-CN" altLang="en-US" sz="1000" b="0" i="0" u="none" strike="noStrike" dirty="0">
                          <a:solidFill>
                            <a:srgbClr val="000000"/>
                          </a:solidFill>
                          <a:effectLst/>
                          <a:latin typeface="宋体"/>
                        </a:rPr>
                        <a:t>人均网络信息搜索量</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96968">
                <a:tc rowSpan="9">
                  <a:txBody>
                    <a:bodyPr/>
                    <a:lstStyle/>
                    <a:p>
                      <a:pPr algn="ctr" rtl="0" fontAlgn="ctr"/>
                      <a:r>
                        <a:rPr lang="zh-CN" altLang="en-US" sz="1000" b="1" i="0" u="none" strike="noStrike">
                          <a:solidFill>
                            <a:srgbClr val="000000"/>
                          </a:solidFill>
                          <a:effectLst>
                            <a:outerShdw blurRad="50800" dist="38100" algn="tr" rotWithShape="0">
                              <a:prstClr val="black">
                                <a:alpha val="40000"/>
                              </a:prstClr>
                            </a:outerShdw>
                          </a:effectLst>
                          <a:latin typeface="华文细黑"/>
                        </a:rPr>
                        <a:t>  居民素养  水平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6B0A"/>
                    </a:solidFill>
                  </a:tcPr>
                </a:tc>
                <a:tc>
                  <a:txBody>
                    <a:bodyPr/>
                    <a:lstStyle/>
                    <a:p>
                      <a:pPr algn="ctr" fontAlgn="ctr"/>
                      <a:r>
                        <a:rPr lang="zh-CN" altLang="en-US" sz="1000" b="0" i="0" u="none" strike="noStrike">
                          <a:solidFill>
                            <a:srgbClr val="000000"/>
                          </a:solidFill>
                          <a:effectLst/>
                          <a:latin typeface="宋体"/>
                        </a:rPr>
                        <a:t>社会教育支出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ctr"/>
                      <a:r>
                        <a:rPr lang="zh-CN" altLang="en-US" sz="1000" b="0" i="0" u="none" strike="noStrike" dirty="0">
                          <a:solidFill>
                            <a:srgbClr val="000000"/>
                          </a:solidFill>
                          <a:effectLst/>
                          <a:latin typeface="宋体"/>
                        </a:rPr>
                        <a:t>教育支出占预算比重</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96968">
                <a:tc vMerge="1">
                  <a:txBody>
                    <a:bodyPr/>
                    <a:lstStyle/>
                    <a:p>
                      <a:endParaRPr lang="zh-CN" altLang="en-US"/>
                    </a:p>
                  </a:txBody>
                  <a:tcPr/>
                </a:tc>
                <a:tc rowSpan="3">
                  <a:txBody>
                    <a:bodyPr/>
                    <a:lstStyle/>
                    <a:p>
                      <a:pPr algn="ctr" fontAlgn="ctr"/>
                      <a:r>
                        <a:rPr lang="zh-CN" altLang="en-US" sz="1000" b="0" i="0" u="none" strike="noStrike">
                          <a:solidFill>
                            <a:srgbClr val="000000"/>
                          </a:solidFill>
                          <a:effectLst/>
                          <a:latin typeface="宋体"/>
                        </a:rPr>
                        <a:t>居民教育程度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ctr"/>
                      <a:r>
                        <a:rPr lang="zh-CN" altLang="en-US" sz="1000" b="0" i="0" u="none" strike="noStrike" dirty="0">
                          <a:solidFill>
                            <a:srgbClr val="000000"/>
                          </a:solidFill>
                          <a:effectLst/>
                          <a:latin typeface="宋体"/>
                        </a:rPr>
                        <a:t>高中入学率</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96968">
                <a:tc vMerge="1">
                  <a:txBody>
                    <a:bodyPr/>
                    <a:lstStyle/>
                    <a:p>
                      <a:endParaRPr lang="zh-CN" altLang="en-US"/>
                    </a:p>
                  </a:txBody>
                  <a:tcPr/>
                </a:tc>
                <a:tc vMerge="1">
                  <a:txBody>
                    <a:bodyPr/>
                    <a:lstStyle/>
                    <a:p>
                      <a:endParaRPr lang="zh-CN" altLang="en-US"/>
                    </a:p>
                  </a:txBody>
                  <a:tcPr/>
                </a:tc>
                <a:tc>
                  <a:txBody>
                    <a:bodyPr/>
                    <a:lstStyle/>
                    <a:p>
                      <a:pPr algn="ctr" fontAlgn="ctr"/>
                      <a:r>
                        <a:rPr lang="zh-CN" altLang="en-US" sz="1000" b="0" i="0" u="none" strike="noStrike" dirty="0">
                          <a:solidFill>
                            <a:srgbClr val="000000"/>
                          </a:solidFill>
                          <a:effectLst/>
                          <a:latin typeface="宋体"/>
                        </a:rPr>
                        <a:t>大专及以上文化程度人口比重</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96968">
                <a:tc vMerge="1">
                  <a:txBody>
                    <a:bodyPr/>
                    <a:lstStyle/>
                    <a:p>
                      <a:endParaRPr lang="zh-CN" altLang="en-US"/>
                    </a:p>
                  </a:txBody>
                  <a:tcPr/>
                </a:tc>
                <a:tc vMerge="1">
                  <a:txBody>
                    <a:bodyPr/>
                    <a:lstStyle/>
                    <a:p>
                      <a:endParaRPr lang="zh-CN" altLang="en-US"/>
                    </a:p>
                  </a:txBody>
                  <a:tcPr/>
                </a:tc>
                <a:tc>
                  <a:txBody>
                    <a:bodyPr/>
                    <a:lstStyle/>
                    <a:p>
                      <a:pPr algn="ctr" fontAlgn="ctr"/>
                      <a:r>
                        <a:rPr lang="zh-CN" altLang="en-US" sz="1000" b="0" i="0" u="none" strike="noStrike" dirty="0">
                          <a:solidFill>
                            <a:srgbClr val="000000"/>
                          </a:solidFill>
                          <a:effectLst/>
                          <a:latin typeface="宋体"/>
                        </a:rPr>
                        <a:t>终生学习参与度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96968">
                <a:tc vMerge="1">
                  <a:txBody>
                    <a:bodyPr/>
                    <a:lstStyle/>
                    <a:p>
                      <a:endParaRPr lang="zh-CN" altLang="en-US"/>
                    </a:p>
                  </a:txBody>
                  <a:tcPr/>
                </a:tc>
                <a:tc rowSpan="2">
                  <a:txBody>
                    <a:bodyPr/>
                    <a:lstStyle/>
                    <a:p>
                      <a:pPr algn="ctr" fontAlgn="ctr"/>
                      <a:r>
                        <a:rPr lang="zh-CN" altLang="en-US" sz="1000" b="0" i="0" u="none" strike="noStrike">
                          <a:solidFill>
                            <a:srgbClr val="000000"/>
                          </a:solidFill>
                          <a:effectLst/>
                          <a:latin typeface="宋体"/>
                        </a:rPr>
                        <a:t>社会公平发展</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ctr"/>
                      <a:r>
                        <a:rPr lang="zh-CN" altLang="en-US" sz="1000" b="0" i="0" u="none" strike="noStrike" dirty="0">
                          <a:solidFill>
                            <a:srgbClr val="000000"/>
                          </a:solidFill>
                          <a:effectLst/>
                          <a:latin typeface="宋体"/>
                        </a:rPr>
                        <a:t>失业率变化率</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96968">
                <a:tc vMerge="1">
                  <a:txBody>
                    <a:bodyPr/>
                    <a:lstStyle/>
                    <a:p>
                      <a:endParaRPr lang="zh-CN" altLang="en-US"/>
                    </a:p>
                  </a:txBody>
                  <a:tcPr/>
                </a:tc>
                <a:tc vMerge="1">
                  <a:txBody>
                    <a:bodyPr/>
                    <a:lstStyle/>
                    <a:p>
                      <a:endParaRPr lang="zh-CN" altLang="en-US"/>
                    </a:p>
                  </a:txBody>
                  <a:tcPr/>
                </a:tc>
                <a:tc>
                  <a:txBody>
                    <a:bodyPr/>
                    <a:lstStyle/>
                    <a:p>
                      <a:pPr algn="ctr" fontAlgn="ctr"/>
                      <a:r>
                        <a:rPr lang="zh-CN" altLang="en-US" sz="1000" b="0" i="0" u="none" strike="noStrike" dirty="0">
                          <a:solidFill>
                            <a:srgbClr val="000000"/>
                          </a:solidFill>
                          <a:effectLst/>
                          <a:latin typeface="宋体"/>
                        </a:rPr>
                        <a:t>基尼系数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96968">
                <a:tc vMerge="1">
                  <a:txBody>
                    <a:bodyPr/>
                    <a:lstStyle/>
                    <a:p>
                      <a:endParaRPr lang="zh-CN" altLang="en-US"/>
                    </a:p>
                  </a:txBody>
                  <a:tcPr/>
                </a:tc>
                <a:tc>
                  <a:txBody>
                    <a:bodyPr/>
                    <a:lstStyle/>
                    <a:p>
                      <a:pPr algn="ctr" fontAlgn="ctr"/>
                      <a:r>
                        <a:rPr lang="zh-CN" altLang="en-US" sz="1000" b="0" i="0" u="none" strike="noStrike">
                          <a:solidFill>
                            <a:srgbClr val="000000"/>
                          </a:solidFill>
                          <a:effectLst/>
                          <a:latin typeface="宋体"/>
                        </a:rPr>
                        <a:t>社会多样化</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ctr"/>
                      <a:r>
                        <a:rPr lang="zh-CN" altLang="en-US" sz="1000" b="0" i="0" u="none" strike="noStrike" dirty="0">
                          <a:solidFill>
                            <a:srgbClr val="000000"/>
                          </a:solidFill>
                          <a:effectLst/>
                          <a:latin typeface="宋体"/>
                        </a:rPr>
                        <a:t>外来移民比重</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107743">
                <a:tc vMerge="1">
                  <a:txBody>
                    <a:bodyPr/>
                    <a:lstStyle/>
                    <a:p>
                      <a:endParaRPr lang="zh-CN" altLang="en-US"/>
                    </a:p>
                  </a:txBody>
                  <a:tcPr/>
                </a:tc>
                <a:tc rowSpan="2">
                  <a:txBody>
                    <a:bodyPr/>
                    <a:lstStyle/>
                    <a:p>
                      <a:pPr algn="ctr" fontAlgn="ctr"/>
                      <a:r>
                        <a:rPr lang="zh-CN" altLang="en-US" sz="1000" b="0" i="0" u="none" strike="noStrike" dirty="0">
                          <a:solidFill>
                            <a:srgbClr val="000000"/>
                          </a:solidFill>
                          <a:effectLst/>
                          <a:latin typeface="宋体"/>
                        </a:rPr>
                        <a:t>城市创新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ctr"/>
                      <a:r>
                        <a:rPr lang="zh-CN" altLang="en-US" sz="1000" b="0" i="0" u="none" strike="noStrike" dirty="0">
                          <a:solidFill>
                            <a:srgbClr val="000000"/>
                          </a:solidFill>
                          <a:effectLst/>
                          <a:latin typeface="宋体"/>
                        </a:rPr>
                        <a:t>创意产业占</a:t>
                      </a:r>
                      <a:r>
                        <a:rPr lang="en-US" altLang="zh-CN" sz="1000" b="0" i="0" u="none" strike="noStrike" dirty="0">
                          <a:solidFill>
                            <a:srgbClr val="000000"/>
                          </a:solidFill>
                          <a:effectLst/>
                          <a:latin typeface="Times New Roman"/>
                        </a:rPr>
                        <a:t>GDP</a:t>
                      </a:r>
                      <a:r>
                        <a:rPr lang="zh-CN" altLang="en-US" sz="1000" b="0" i="0" u="none" strike="noStrike" dirty="0">
                          <a:solidFill>
                            <a:srgbClr val="000000"/>
                          </a:solidFill>
                          <a:effectLst/>
                          <a:latin typeface="宋体"/>
                        </a:rPr>
                        <a:t>比重</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96968">
                <a:tc vMerge="1">
                  <a:txBody>
                    <a:bodyPr/>
                    <a:lstStyle/>
                    <a:p>
                      <a:endParaRPr lang="zh-CN" altLang="en-US"/>
                    </a:p>
                  </a:txBody>
                  <a:tcPr/>
                </a:tc>
                <a:tc vMerge="1">
                  <a:txBody>
                    <a:bodyPr/>
                    <a:lstStyle/>
                    <a:p>
                      <a:endParaRPr lang="zh-CN" altLang="en-US"/>
                    </a:p>
                  </a:txBody>
                  <a:tcPr/>
                </a:tc>
                <a:tc>
                  <a:txBody>
                    <a:bodyPr/>
                    <a:lstStyle/>
                    <a:p>
                      <a:pPr algn="ctr" fontAlgn="ctr"/>
                      <a:r>
                        <a:rPr lang="zh-CN" altLang="en-US" sz="1000" b="0" i="0" u="none" strike="noStrike" dirty="0">
                          <a:solidFill>
                            <a:srgbClr val="000000"/>
                          </a:solidFill>
                          <a:effectLst/>
                          <a:latin typeface="宋体"/>
                        </a:rPr>
                        <a:t>大学和科研院所数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bl>
          </a:graphicData>
        </a:graphic>
      </p:graphicFrame>
      <p:graphicFrame>
        <p:nvGraphicFramePr>
          <p:cNvPr id="8" name="表格 7"/>
          <p:cNvGraphicFramePr>
            <a:graphicFrameLocks noGrp="1"/>
          </p:cNvGraphicFramePr>
          <p:nvPr>
            <p:extLst>
              <p:ext uri="{D42A27DB-BD31-4B8C-83A1-F6EECF244321}">
                <p14:modId xmlns:p14="http://schemas.microsoft.com/office/powerpoint/2010/main" xmlns="" val="2721172604"/>
              </p:ext>
            </p:extLst>
          </p:nvPr>
        </p:nvGraphicFramePr>
        <p:xfrm>
          <a:off x="611561" y="3147814"/>
          <a:ext cx="3816423" cy="1783080"/>
        </p:xfrm>
        <a:graphic>
          <a:graphicData uri="http://schemas.openxmlformats.org/drawingml/2006/table">
            <a:tbl>
              <a:tblPr/>
              <a:tblGrid>
                <a:gridCol w="1065933"/>
                <a:gridCol w="1065933"/>
                <a:gridCol w="1684557"/>
              </a:tblGrid>
              <a:tr h="113130">
                <a:tc rowSpan="13">
                  <a:txBody>
                    <a:bodyPr/>
                    <a:lstStyle/>
                    <a:p>
                      <a:pPr algn="ctr" rtl="0" fontAlgn="ctr"/>
                      <a:r>
                        <a:rPr lang="zh-CN" altLang="en-US" sz="900" b="1" i="0" u="none" strike="noStrike" dirty="0">
                          <a:solidFill>
                            <a:srgbClr val="FFFFFF"/>
                          </a:solidFill>
                          <a:effectLst>
                            <a:outerShdw blurRad="50800" dist="38100" algn="tr" rotWithShape="0">
                              <a:prstClr val="black">
                                <a:alpha val="40000"/>
                              </a:prstClr>
                            </a:outerShdw>
                          </a:effectLst>
                          <a:latin typeface="华文细黑"/>
                        </a:rPr>
                        <a:t>环境与城建水平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rowSpan="4">
                  <a:txBody>
                    <a:bodyPr/>
                    <a:lstStyle/>
                    <a:p>
                      <a:pPr algn="ctr" fontAlgn="ctr"/>
                      <a:r>
                        <a:rPr lang="zh-CN" altLang="en-US" sz="900" b="0" i="0" u="none" strike="noStrike" dirty="0">
                          <a:solidFill>
                            <a:srgbClr val="000000"/>
                          </a:solidFill>
                          <a:effectLst/>
                          <a:latin typeface="宋体"/>
                        </a:rPr>
                        <a:t>资源使用情况</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zh-CN" altLang="en-US" sz="900" b="0" i="0" u="none" strike="noStrike" dirty="0">
                          <a:solidFill>
                            <a:srgbClr val="000000"/>
                          </a:solidFill>
                          <a:effectLst/>
                          <a:latin typeface="宋体"/>
                        </a:rPr>
                        <a:t>单位</a:t>
                      </a:r>
                      <a:r>
                        <a:rPr lang="en-US" sz="900" b="0" i="0" u="none" strike="noStrike" dirty="0">
                          <a:solidFill>
                            <a:srgbClr val="000000"/>
                          </a:solidFill>
                          <a:effectLst/>
                          <a:latin typeface="Times New Roman"/>
                        </a:rPr>
                        <a:t>GDP</a:t>
                      </a:r>
                      <a:r>
                        <a:rPr lang="zh-CN" altLang="en-US" sz="900" b="0" i="0" u="none" strike="noStrike" dirty="0">
                          <a:solidFill>
                            <a:srgbClr val="000000"/>
                          </a:solidFill>
                          <a:effectLst/>
                          <a:latin typeface="宋体"/>
                        </a:rPr>
                        <a:t>能耗</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r>
              <a:tr h="107743">
                <a:tc vMerge="1">
                  <a:txBody>
                    <a:bodyPr/>
                    <a:lstStyle/>
                    <a:p>
                      <a:endParaRPr lang="zh-CN" altLang="en-US"/>
                    </a:p>
                  </a:txBody>
                  <a:tcPr/>
                </a:tc>
                <a:tc vMerge="1">
                  <a:txBody>
                    <a:bodyPr/>
                    <a:lstStyle/>
                    <a:p>
                      <a:endParaRPr lang="zh-CN" altLang="en-US"/>
                    </a:p>
                  </a:txBody>
                  <a:tcPr/>
                </a:tc>
                <a:tc>
                  <a:txBody>
                    <a:bodyPr/>
                    <a:lstStyle/>
                    <a:p>
                      <a:pPr algn="ctr" fontAlgn="ctr"/>
                      <a:r>
                        <a:rPr lang="zh-CN" altLang="en-US" sz="900" b="0" i="0" u="none" strike="noStrike" dirty="0">
                          <a:solidFill>
                            <a:srgbClr val="000000"/>
                          </a:solidFill>
                          <a:effectLst/>
                          <a:latin typeface="宋体"/>
                        </a:rPr>
                        <a:t>人均能源消耗</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r>
              <a:tr h="107743">
                <a:tc vMerge="1">
                  <a:txBody>
                    <a:bodyPr/>
                    <a:lstStyle/>
                    <a:p>
                      <a:endParaRPr lang="zh-CN" altLang="en-US"/>
                    </a:p>
                  </a:txBody>
                  <a:tcPr/>
                </a:tc>
                <a:tc vMerge="1">
                  <a:txBody>
                    <a:bodyPr/>
                    <a:lstStyle/>
                    <a:p>
                      <a:endParaRPr lang="zh-CN" altLang="en-US"/>
                    </a:p>
                  </a:txBody>
                  <a:tcPr/>
                </a:tc>
                <a:tc>
                  <a:txBody>
                    <a:bodyPr/>
                    <a:lstStyle/>
                    <a:p>
                      <a:pPr algn="ctr" fontAlgn="ctr"/>
                      <a:r>
                        <a:rPr lang="zh-CN" altLang="en-US" sz="900" b="0" i="0" u="none" strike="noStrike" dirty="0">
                          <a:solidFill>
                            <a:srgbClr val="000000"/>
                          </a:solidFill>
                          <a:effectLst/>
                          <a:latin typeface="宋体"/>
                        </a:rPr>
                        <a:t>人均耗水量</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r>
              <a:tr h="107743">
                <a:tc vMerge="1">
                  <a:txBody>
                    <a:bodyPr/>
                    <a:lstStyle/>
                    <a:p>
                      <a:endParaRPr lang="zh-CN" altLang="en-US"/>
                    </a:p>
                  </a:txBody>
                  <a:tcPr/>
                </a:tc>
                <a:tc vMerge="1">
                  <a:txBody>
                    <a:bodyPr/>
                    <a:lstStyle/>
                    <a:p>
                      <a:endParaRPr lang="zh-CN" altLang="en-US"/>
                    </a:p>
                  </a:txBody>
                  <a:tcPr/>
                </a:tc>
                <a:tc>
                  <a:txBody>
                    <a:bodyPr/>
                    <a:lstStyle/>
                    <a:p>
                      <a:pPr algn="ctr" fontAlgn="ctr"/>
                      <a:r>
                        <a:rPr lang="zh-CN" altLang="en-US" sz="900" b="0" i="0" u="none" strike="noStrike" dirty="0">
                          <a:solidFill>
                            <a:srgbClr val="000000"/>
                          </a:solidFill>
                          <a:effectLst/>
                          <a:latin typeface="宋体"/>
                        </a:rPr>
                        <a:t>可再生能源比例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r>
              <a:tr h="107743">
                <a:tc vMerge="1">
                  <a:txBody>
                    <a:bodyPr/>
                    <a:lstStyle/>
                    <a:p>
                      <a:endParaRPr lang="zh-CN" altLang="en-US"/>
                    </a:p>
                  </a:txBody>
                  <a:tcPr/>
                </a:tc>
                <a:tc rowSpan="3">
                  <a:txBody>
                    <a:bodyPr/>
                    <a:lstStyle/>
                    <a:p>
                      <a:pPr algn="ctr" fontAlgn="ctr"/>
                      <a:r>
                        <a:rPr lang="zh-CN" altLang="en-US" sz="900" b="0" i="0" u="none" strike="noStrike" dirty="0">
                          <a:solidFill>
                            <a:srgbClr val="000000"/>
                          </a:solidFill>
                          <a:effectLst/>
                          <a:latin typeface="宋体"/>
                        </a:rPr>
                        <a:t>生态环境品质</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zh-CN" altLang="en-US" sz="900" b="0" i="0" u="none" strike="noStrike" dirty="0">
                          <a:solidFill>
                            <a:srgbClr val="000000"/>
                          </a:solidFill>
                          <a:effectLst/>
                          <a:latin typeface="宋体"/>
                        </a:rPr>
                        <a:t>污染监测覆盖率</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r>
              <a:tr h="107743">
                <a:tc vMerge="1">
                  <a:txBody>
                    <a:bodyPr/>
                    <a:lstStyle/>
                    <a:p>
                      <a:endParaRPr lang="zh-CN" altLang="en-US"/>
                    </a:p>
                  </a:txBody>
                  <a:tcPr/>
                </a:tc>
                <a:tc vMerge="1">
                  <a:txBody>
                    <a:bodyPr/>
                    <a:lstStyle/>
                    <a:p>
                      <a:endParaRPr lang="zh-CN" altLang="en-US"/>
                    </a:p>
                  </a:txBody>
                  <a:tcPr/>
                </a:tc>
                <a:tc>
                  <a:txBody>
                    <a:bodyPr/>
                    <a:lstStyle/>
                    <a:p>
                      <a:pPr algn="ctr" fontAlgn="ctr"/>
                      <a:r>
                        <a:rPr lang="zh-CN" altLang="en-US" sz="900" b="0" i="0" u="none" strike="noStrike" dirty="0">
                          <a:solidFill>
                            <a:srgbClr val="000000"/>
                          </a:solidFill>
                          <a:effectLst/>
                          <a:latin typeface="宋体"/>
                        </a:rPr>
                        <a:t>空气污染物浓度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r>
              <a:tr h="113130">
                <a:tc vMerge="1">
                  <a:txBody>
                    <a:bodyPr/>
                    <a:lstStyle/>
                    <a:p>
                      <a:endParaRPr lang="zh-CN" altLang="en-US"/>
                    </a:p>
                  </a:txBody>
                  <a:tcPr/>
                </a:tc>
                <a:tc vMerge="1">
                  <a:txBody>
                    <a:bodyPr/>
                    <a:lstStyle/>
                    <a:p>
                      <a:endParaRPr lang="zh-CN" altLang="en-US"/>
                    </a:p>
                  </a:txBody>
                  <a:tcPr/>
                </a:tc>
                <a:tc>
                  <a:txBody>
                    <a:bodyPr/>
                    <a:lstStyle/>
                    <a:p>
                      <a:pPr algn="ctr" fontAlgn="ctr"/>
                      <a:r>
                        <a:rPr lang="zh-CN" altLang="en-US" sz="900" b="0" i="0" u="none" strike="noStrike" dirty="0">
                          <a:solidFill>
                            <a:srgbClr val="000000"/>
                          </a:solidFill>
                          <a:effectLst/>
                          <a:latin typeface="宋体"/>
                        </a:rPr>
                        <a:t>单位</a:t>
                      </a:r>
                      <a:r>
                        <a:rPr lang="en-US" altLang="zh-CN" sz="900" b="0" i="0" u="none" strike="noStrike" dirty="0">
                          <a:solidFill>
                            <a:srgbClr val="000000"/>
                          </a:solidFill>
                          <a:effectLst/>
                          <a:latin typeface="Times New Roman"/>
                        </a:rPr>
                        <a:t>GDP</a:t>
                      </a:r>
                      <a:r>
                        <a:rPr lang="zh-CN" altLang="en-US" sz="900" b="0" i="0" u="none" strike="noStrike" dirty="0">
                          <a:solidFill>
                            <a:srgbClr val="000000"/>
                          </a:solidFill>
                          <a:effectLst/>
                          <a:latin typeface="宋体"/>
                        </a:rPr>
                        <a:t>工业污染物排放变化率</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r>
              <a:tr h="107743">
                <a:tc vMerge="1">
                  <a:txBody>
                    <a:bodyPr/>
                    <a:lstStyle/>
                    <a:p>
                      <a:endParaRPr lang="zh-CN" altLang="en-US"/>
                    </a:p>
                  </a:txBody>
                  <a:tcPr/>
                </a:tc>
                <a:tc rowSpan="3">
                  <a:txBody>
                    <a:bodyPr/>
                    <a:lstStyle/>
                    <a:p>
                      <a:pPr algn="ctr" fontAlgn="ctr"/>
                      <a:r>
                        <a:rPr lang="zh-CN" altLang="en-US" sz="900" b="0" i="0" u="none" strike="noStrike">
                          <a:solidFill>
                            <a:srgbClr val="000000"/>
                          </a:solidFill>
                          <a:effectLst/>
                          <a:latin typeface="宋体"/>
                        </a:rPr>
                        <a:t>城市污染物处理</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zh-CN" altLang="en-US" sz="900" b="0" i="0" u="none" strike="noStrike" dirty="0">
                          <a:solidFill>
                            <a:srgbClr val="000000"/>
                          </a:solidFill>
                          <a:effectLst/>
                          <a:latin typeface="宋体"/>
                        </a:rPr>
                        <a:t>污水处理回用率</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r>
              <a:tr h="107743">
                <a:tc vMerge="1">
                  <a:txBody>
                    <a:bodyPr/>
                    <a:lstStyle/>
                    <a:p>
                      <a:endParaRPr lang="zh-CN" altLang="en-US"/>
                    </a:p>
                  </a:txBody>
                  <a:tcPr/>
                </a:tc>
                <a:tc vMerge="1">
                  <a:txBody>
                    <a:bodyPr/>
                    <a:lstStyle/>
                    <a:p>
                      <a:endParaRPr lang="zh-CN" altLang="en-US"/>
                    </a:p>
                  </a:txBody>
                  <a:tcPr/>
                </a:tc>
                <a:tc>
                  <a:txBody>
                    <a:bodyPr/>
                    <a:lstStyle/>
                    <a:p>
                      <a:pPr algn="ctr" fontAlgn="ctr"/>
                      <a:r>
                        <a:rPr lang="zh-CN" altLang="en-US" sz="900" b="0" i="0" u="none" strike="noStrike" dirty="0">
                          <a:solidFill>
                            <a:srgbClr val="000000"/>
                          </a:solidFill>
                          <a:effectLst/>
                          <a:latin typeface="宋体"/>
                        </a:rPr>
                        <a:t>工业垃圾处理回用率</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r>
              <a:tr h="107743">
                <a:tc vMerge="1">
                  <a:txBody>
                    <a:bodyPr/>
                    <a:lstStyle/>
                    <a:p>
                      <a:endParaRPr lang="zh-CN" altLang="en-US"/>
                    </a:p>
                  </a:txBody>
                  <a:tcPr/>
                </a:tc>
                <a:tc vMerge="1">
                  <a:txBody>
                    <a:bodyPr/>
                    <a:lstStyle/>
                    <a:p>
                      <a:endParaRPr lang="zh-CN" altLang="en-US"/>
                    </a:p>
                  </a:txBody>
                  <a:tcPr/>
                </a:tc>
                <a:tc>
                  <a:txBody>
                    <a:bodyPr/>
                    <a:lstStyle/>
                    <a:p>
                      <a:pPr algn="ctr" fontAlgn="ctr"/>
                      <a:r>
                        <a:rPr lang="zh-CN" altLang="en-US" sz="900" b="0" i="0" u="none" strike="noStrike" dirty="0">
                          <a:solidFill>
                            <a:srgbClr val="000000"/>
                          </a:solidFill>
                          <a:effectLst/>
                          <a:latin typeface="宋体"/>
                        </a:rPr>
                        <a:t>生活垃圾处理回用率</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r>
              <a:tr h="107743">
                <a:tc vMerge="1">
                  <a:txBody>
                    <a:bodyPr/>
                    <a:lstStyle/>
                    <a:p>
                      <a:endParaRPr lang="zh-CN" altLang="en-US"/>
                    </a:p>
                  </a:txBody>
                  <a:tcPr/>
                </a:tc>
                <a:tc rowSpan="3">
                  <a:txBody>
                    <a:bodyPr/>
                    <a:lstStyle/>
                    <a:p>
                      <a:pPr algn="ctr" fontAlgn="ctr"/>
                      <a:r>
                        <a:rPr lang="zh-CN" altLang="en-US" sz="900" b="0" i="0" u="none" strike="noStrike" dirty="0">
                          <a:solidFill>
                            <a:srgbClr val="000000"/>
                          </a:solidFill>
                          <a:effectLst/>
                          <a:latin typeface="宋体"/>
                        </a:rPr>
                        <a:t>建成环境</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ctr"/>
                      <a:r>
                        <a:rPr lang="zh-CN" altLang="en-US" sz="900" b="0" i="0" u="none" strike="noStrike" dirty="0">
                          <a:solidFill>
                            <a:srgbClr val="000000"/>
                          </a:solidFill>
                          <a:effectLst/>
                          <a:latin typeface="宋体"/>
                        </a:rPr>
                        <a:t>人均公共绿地面积</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r>
              <a:tr h="107743">
                <a:tc vMerge="1">
                  <a:txBody>
                    <a:bodyPr/>
                    <a:lstStyle/>
                    <a:p>
                      <a:endParaRPr lang="zh-CN" altLang="en-US"/>
                    </a:p>
                  </a:txBody>
                  <a:tcPr/>
                </a:tc>
                <a:tc vMerge="1">
                  <a:txBody>
                    <a:bodyPr/>
                    <a:lstStyle/>
                    <a:p>
                      <a:endParaRPr lang="zh-CN" altLang="en-US"/>
                    </a:p>
                  </a:txBody>
                  <a:tcPr/>
                </a:tc>
                <a:tc>
                  <a:txBody>
                    <a:bodyPr/>
                    <a:lstStyle/>
                    <a:p>
                      <a:pPr algn="ctr" fontAlgn="ctr"/>
                      <a:r>
                        <a:rPr lang="zh-CN" altLang="en-US" sz="900" b="0" i="0" u="none" strike="noStrike" dirty="0">
                          <a:solidFill>
                            <a:srgbClr val="000000"/>
                          </a:solidFill>
                          <a:effectLst/>
                          <a:latin typeface="宋体"/>
                        </a:rPr>
                        <a:t>绿色交通出行比重</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r>
              <a:tr h="102355">
                <a:tc vMerge="1">
                  <a:txBody>
                    <a:bodyPr/>
                    <a:lstStyle/>
                    <a:p>
                      <a:endParaRPr lang="zh-CN" altLang="en-US"/>
                    </a:p>
                  </a:txBody>
                  <a:tcPr/>
                </a:tc>
                <a:tc vMerge="1">
                  <a:txBody>
                    <a:bodyPr/>
                    <a:lstStyle/>
                    <a:p>
                      <a:endParaRPr lang="zh-CN" altLang="en-US"/>
                    </a:p>
                  </a:txBody>
                  <a:tcPr/>
                </a:tc>
                <a:tc>
                  <a:txBody>
                    <a:bodyPr/>
                    <a:lstStyle/>
                    <a:p>
                      <a:pPr algn="ctr" fontAlgn="ctr"/>
                      <a:r>
                        <a:rPr lang="zh-CN" altLang="en-US" sz="900" b="0" i="0" u="none" strike="noStrike" dirty="0">
                          <a:solidFill>
                            <a:srgbClr val="000000"/>
                          </a:solidFill>
                          <a:effectLst/>
                          <a:latin typeface="宋体"/>
                        </a:rPr>
                        <a:t>城市人口密度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r>
            </a:tbl>
          </a:graphicData>
        </a:graphic>
      </p:graphicFrame>
      <p:sp>
        <p:nvSpPr>
          <p:cNvPr id="9" name="矩形 8"/>
          <p:cNvSpPr/>
          <p:nvPr/>
        </p:nvSpPr>
        <p:spPr>
          <a:xfrm>
            <a:off x="4644008" y="987574"/>
            <a:ext cx="4032448" cy="1015663"/>
          </a:xfrm>
          <a:prstGeom prst="rect">
            <a:avLst/>
          </a:prstGeom>
        </p:spPr>
        <p:txBody>
          <a:bodyPr wrap="square">
            <a:spAutoFit/>
          </a:bodyPr>
          <a:lstStyle/>
          <a:p>
            <a:r>
              <a:rPr lang="zh-CN" altLang="en-US" sz="1200" dirty="0" smtClean="0"/>
              <a:t>根据上述建构，</a:t>
            </a:r>
            <a:r>
              <a:rPr lang="zh-CN" altLang="zh-CN" sz="1200" dirty="0" smtClean="0"/>
              <a:t>指标体系</a:t>
            </a:r>
            <a:r>
              <a:rPr lang="zh-CN" altLang="en-US" sz="1200" dirty="0" smtClean="0"/>
              <a:t>包括</a:t>
            </a:r>
            <a:r>
              <a:rPr lang="en-US" altLang="zh-CN" sz="1200" dirty="0" smtClean="0"/>
              <a:t>6</a:t>
            </a:r>
            <a:r>
              <a:rPr lang="zh-CN" altLang="zh-CN" sz="1200" dirty="0" smtClean="0"/>
              <a:t>个</a:t>
            </a:r>
            <a:r>
              <a:rPr lang="zh-CN" altLang="zh-CN" sz="1200" dirty="0"/>
              <a:t>一级维度，以及在其之下的</a:t>
            </a:r>
            <a:r>
              <a:rPr lang="en-US" altLang="zh-CN" sz="1200" dirty="0"/>
              <a:t>20</a:t>
            </a:r>
            <a:r>
              <a:rPr lang="zh-CN" altLang="zh-CN" sz="1200" dirty="0"/>
              <a:t>个二</a:t>
            </a:r>
            <a:r>
              <a:rPr lang="zh-CN" altLang="zh-CN" sz="1200" dirty="0" smtClean="0"/>
              <a:t>级</a:t>
            </a:r>
            <a:r>
              <a:rPr lang="zh-CN" altLang="en-US" sz="1200" dirty="0"/>
              <a:t>指标</a:t>
            </a:r>
            <a:r>
              <a:rPr lang="zh-CN" altLang="zh-CN" sz="1200" dirty="0" smtClean="0"/>
              <a:t>和</a:t>
            </a:r>
            <a:r>
              <a:rPr lang="zh-CN" altLang="en-US" sz="1200" dirty="0" smtClean="0"/>
              <a:t>初步的</a:t>
            </a:r>
            <a:r>
              <a:rPr lang="en-US" altLang="zh-CN" sz="1200" dirty="0" smtClean="0"/>
              <a:t>49</a:t>
            </a:r>
            <a:r>
              <a:rPr lang="zh-CN" altLang="zh-CN" sz="1200" dirty="0"/>
              <a:t>个三</a:t>
            </a:r>
            <a:r>
              <a:rPr lang="zh-CN" altLang="zh-CN" sz="1200" dirty="0" smtClean="0"/>
              <a:t>级</a:t>
            </a:r>
            <a:r>
              <a:rPr lang="zh-CN" altLang="en-US" sz="1200" dirty="0" smtClean="0"/>
              <a:t>指标</a:t>
            </a:r>
            <a:endParaRPr lang="de-DE" altLang="zh-CN" sz="1200" dirty="0" smtClean="0"/>
          </a:p>
          <a:p>
            <a:r>
              <a:rPr lang="de-DE" altLang="zh-CN" sz="1200" dirty="0" smtClean="0"/>
              <a:t>Das Evaluationssystem umfasst 6 primäre Dimensionen, 20 untergeordnete sekundäre Indikatoren und 49 tertiäre Indikatoren.</a:t>
            </a:r>
            <a:endParaRPr lang="zh-CN" altLang="en-US" sz="1200" dirty="0"/>
          </a:p>
        </p:txBody>
      </p:sp>
    </p:spTree>
    <p:extLst>
      <p:ext uri="{BB962C8B-B14F-4D97-AF65-F5344CB8AC3E}">
        <p14:creationId xmlns:p14="http://schemas.microsoft.com/office/powerpoint/2010/main" xmlns="" val="24268132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072066" y="357172"/>
            <a:ext cx="4071934" cy="642942"/>
          </a:xfrm>
          <a:prstGeom prst="rect">
            <a:avLst/>
          </a:prstGeom>
          <a:noFill/>
        </p:spPr>
        <p:txBody>
          <a:bodyPr vert="horz" lIns="91440" tIns="45720" rIns="288000" bIns="45720" rtlCol="0" anchor="t">
            <a:noAutofit/>
          </a:bodyPr>
          <a:lstStyle>
            <a:lvl1pPr algn="l" defTabSz="914400" rtl="0" eaLnBrk="1" latinLnBrk="0" hangingPunct="1">
              <a:spcBef>
                <a:spcPct val="0"/>
              </a:spcBef>
              <a:buNone/>
              <a:defRPr sz="3600" b="1" kern="1200" cap="all" spc="-60" baseline="0">
                <a:solidFill>
                  <a:schemeClr val="tx2"/>
                </a:solidFill>
                <a:latin typeface="华文中宋" pitchFamily="2" charset="-122"/>
                <a:ea typeface="华文中宋" pitchFamily="2" charset="-122"/>
                <a:cs typeface="+mj-cs"/>
              </a:defRPr>
            </a:lvl1pPr>
          </a:lstStyle>
          <a:p>
            <a:pPr algn="r"/>
            <a:r>
              <a:rPr lang="zh-CN" altLang="en-US" sz="1800" dirty="0" smtClean="0">
                <a:solidFill>
                  <a:schemeClr val="accent5"/>
                </a:solidFill>
                <a:latin typeface="+mj-ea"/>
                <a:ea typeface="+mj-ea"/>
              </a:rPr>
              <a:t>指标汇总表</a:t>
            </a:r>
            <a:endParaRPr lang="de-DE" altLang="zh-CN" sz="1800" dirty="0" smtClean="0">
              <a:solidFill>
                <a:schemeClr val="accent5"/>
              </a:solidFill>
              <a:latin typeface="+mj-ea"/>
              <a:ea typeface="+mj-ea"/>
            </a:endParaRPr>
          </a:p>
          <a:p>
            <a:pPr algn="r"/>
            <a:r>
              <a:rPr lang="de-DE" sz="1400" dirty="0" smtClean="0">
                <a:solidFill>
                  <a:schemeClr val="accent5"/>
                </a:solidFill>
                <a:latin typeface="+mj-ea"/>
              </a:rPr>
              <a:t>Übersichtstabelle der INdikatoren</a:t>
            </a:r>
            <a:endParaRPr lang="en-US" sz="1400" dirty="0" smtClean="0">
              <a:solidFill>
                <a:schemeClr val="accent5"/>
              </a:solidFill>
              <a:latin typeface="+mj-ea"/>
            </a:endParaRPr>
          </a:p>
          <a:p>
            <a:pPr algn="r"/>
            <a:endParaRPr lang="en-US" sz="1800" dirty="0">
              <a:solidFill>
                <a:schemeClr val="accent5"/>
              </a:solidFill>
              <a:latin typeface="+mj-ea"/>
              <a:ea typeface="+mj-ea"/>
            </a:endParaRPr>
          </a:p>
        </p:txBody>
      </p:sp>
      <p:graphicFrame>
        <p:nvGraphicFramePr>
          <p:cNvPr id="6" name="表格 5"/>
          <p:cNvGraphicFramePr>
            <a:graphicFrameLocks noGrp="1"/>
          </p:cNvGraphicFramePr>
          <p:nvPr>
            <p:extLst>
              <p:ext uri="{D42A27DB-BD31-4B8C-83A1-F6EECF244321}">
                <p14:modId xmlns:p14="http://schemas.microsoft.com/office/powerpoint/2010/main" xmlns="" val="3045603170"/>
              </p:ext>
            </p:extLst>
          </p:nvPr>
        </p:nvGraphicFramePr>
        <p:xfrm>
          <a:off x="251520" y="231339"/>
          <a:ext cx="4392488" cy="2983353"/>
        </p:xfrm>
        <a:graphic>
          <a:graphicData uri="http://schemas.openxmlformats.org/drawingml/2006/table">
            <a:tbl>
              <a:tblPr/>
              <a:tblGrid>
                <a:gridCol w="864096"/>
                <a:gridCol w="1080120"/>
                <a:gridCol w="2448272"/>
              </a:tblGrid>
              <a:tr h="128246">
                <a:tc>
                  <a:txBody>
                    <a:bodyPr/>
                    <a:lstStyle/>
                    <a:p>
                      <a:pPr algn="ctr">
                        <a:spcAft>
                          <a:spcPts val="0"/>
                        </a:spcAft>
                      </a:pPr>
                      <a:r>
                        <a:rPr lang="de-DE" sz="900" b="1" kern="0">
                          <a:solidFill>
                            <a:srgbClr val="000000"/>
                          </a:solidFill>
                          <a:effectLst/>
                          <a:latin typeface="Times New Roman"/>
                          <a:ea typeface="Arial Unicode MS"/>
                          <a:cs typeface="Times New Roman"/>
                        </a:rPr>
                        <a:t>primäre Dimension</a:t>
                      </a:r>
                      <a:endParaRPr lang="zh-CN" sz="900" kern="10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de-DE" sz="900" b="1" kern="0">
                          <a:solidFill>
                            <a:srgbClr val="000000"/>
                          </a:solidFill>
                          <a:effectLst/>
                          <a:latin typeface="Times New Roman"/>
                          <a:ea typeface="Arial Unicode MS"/>
                          <a:cs typeface="Times New Roman"/>
                        </a:rPr>
                        <a:t>sekundäre Indikatoren</a:t>
                      </a:r>
                      <a:endParaRPr lang="zh-CN" sz="900" kern="10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de-DE" sz="900" b="1" kern="0" dirty="0">
                          <a:solidFill>
                            <a:srgbClr val="000000"/>
                          </a:solidFill>
                          <a:effectLst/>
                          <a:latin typeface="Times New Roman"/>
                          <a:ea typeface="Arial Unicode MS"/>
                          <a:cs typeface="Times New Roman"/>
                        </a:rPr>
                        <a:t>tertiäre Indikatoren</a:t>
                      </a:r>
                      <a:endParaRPr lang="zh-CN" sz="900" kern="100" dirty="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2497">
                <a:tc rowSpan="11">
                  <a:txBody>
                    <a:bodyPr/>
                    <a:lstStyle/>
                    <a:p>
                      <a:pPr algn="ctr">
                        <a:spcAft>
                          <a:spcPts val="0"/>
                        </a:spcAft>
                      </a:pPr>
                      <a:r>
                        <a:rPr lang="de-DE" sz="800" b="1" kern="0" dirty="0">
                          <a:effectLst/>
                          <a:latin typeface="Times New Roman"/>
                          <a:ea typeface="Arial Unicode MS"/>
                          <a:cs typeface="Times New Roman"/>
                        </a:rPr>
                        <a:t>Governance und öffentlicher Dienst</a:t>
                      </a:r>
                      <a:endParaRPr lang="zh-CN" sz="800" kern="100" dirty="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rowSpan="3">
                  <a:txBody>
                    <a:bodyPr/>
                    <a:lstStyle/>
                    <a:p>
                      <a:pPr algn="ctr">
                        <a:spcAft>
                          <a:spcPts val="0"/>
                        </a:spcAft>
                      </a:pPr>
                      <a:r>
                        <a:rPr lang="de-DE" sz="800" kern="0" dirty="0">
                          <a:solidFill>
                            <a:srgbClr val="000000"/>
                          </a:solidFill>
                          <a:effectLst/>
                          <a:latin typeface="Times New Roman"/>
                          <a:ea typeface="Arial Unicode MS"/>
                          <a:cs typeface="Times New Roman"/>
                        </a:rPr>
                        <a:t>Deckung der Nachfrage der Bevölkerung</a:t>
                      </a:r>
                      <a:endParaRPr lang="zh-CN" sz="800" kern="100" dirty="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l">
                        <a:spcAft>
                          <a:spcPts val="0"/>
                        </a:spcAft>
                      </a:pPr>
                      <a:r>
                        <a:rPr lang="de-DE" sz="900" kern="0">
                          <a:solidFill>
                            <a:srgbClr val="000000"/>
                          </a:solidFill>
                          <a:effectLst/>
                          <a:latin typeface="Times New Roman"/>
                          <a:ea typeface="Arial Unicode MS"/>
                          <a:cs typeface="Times New Roman"/>
                        </a:rPr>
                        <a:t>Wohnfläche pro Kopf</a:t>
                      </a:r>
                      <a:endParaRPr lang="zh-CN" sz="900" kern="10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r>
              <a:tr h="142497">
                <a:tc vMerge="1">
                  <a:txBody>
                    <a:bodyPr/>
                    <a:lstStyle/>
                    <a:p>
                      <a:endParaRPr lang="zh-CN" altLang="en-US"/>
                    </a:p>
                  </a:txBody>
                  <a:tcPr/>
                </a:tc>
                <a:tc vMerge="1">
                  <a:txBody>
                    <a:bodyPr/>
                    <a:lstStyle/>
                    <a:p>
                      <a:endParaRPr lang="zh-CN" altLang="en-US"/>
                    </a:p>
                  </a:txBody>
                  <a:tcPr/>
                </a:tc>
                <a:tc>
                  <a:txBody>
                    <a:bodyPr/>
                    <a:lstStyle/>
                    <a:p>
                      <a:pPr algn="l">
                        <a:spcAft>
                          <a:spcPts val="0"/>
                        </a:spcAft>
                      </a:pPr>
                      <a:r>
                        <a:rPr lang="de-DE" sz="800" kern="0">
                          <a:solidFill>
                            <a:srgbClr val="000000"/>
                          </a:solidFill>
                          <a:effectLst/>
                          <a:latin typeface="Times New Roman"/>
                          <a:ea typeface="Arial Unicode MS"/>
                          <a:cs typeface="Times New Roman"/>
                        </a:rPr>
                        <a:t>Wachstumsrate der Einkommen pro Kopf</a:t>
                      </a:r>
                      <a:endParaRPr lang="zh-CN" sz="800" kern="10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r>
              <a:tr h="142497">
                <a:tc vMerge="1">
                  <a:txBody>
                    <a:bodyPr/>
                    <a:lstStyle/>
                    <a:p>
                      <a:endParaRPr lang="zh-CN" altLang="en-US"/>
                    </a:p>
                  </a:txBody>
                  <a:tcPr/>
                </a:tc>
                <a:tc vMerge="1">
                  <a:txBody>
                    <a:bodyPr/>
                    <a:lstStyle/>
                    <a:p>
                      <a:endParaRPr lang="zh-CN" altLang="en-US"/>
                    </a:p>
                  </a:txBody>
                  <a:tcPr/>
                </a:tc>
                <a:tc>
                  <a:txBody>
                    <a:bodyPr/>
                    <a:lstStyle/>
                    <a:p>
                      <a:pPr algn="l">
                        <a:spcAft>
                          <a:spcPts val="0"/>
                        </a:spcAft>
                      </a:pPr>
                      <a:r>
                        <a:rPr lang="de-DE" sz="800" kern="0">
                          <a:solidFill>
                            <a:srgbClr val="000000"/>
                          </a:solidFill>
                          <a:effectLst/>
                          <a:latin typeface="Times New Roman"/>
                          <a:ea typeface="Arial Unicode MS"/>
                          <a:cs typeface="Times New Roman"/>
                        </a:rPr>
                        <a:t>Grad derZufriedenheit der Bevölkerung mit der Regierung</a:t>
                      </a:r>
                      <a:endParaRPr lang="zh-CN" sz="800" kern="10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r>
              <a:tr h="142497">
                <a:tc vMerge="1">
                  <a:txBody>
                    <a:bodyPr/>
                    <a:lstStyle/>
                    <a:p>
                      <a:endParaRPr lang="zh-CN" altLang="en-US"/>
                    </a:p>
                  </a:txBody>
                  <a:tcPr/>
                </a:tc>
                <a:tc rowSpan="3">
                  <a:txBody>
                    <a:bodyPr/>
                    <a:lstStyle/>
                    <a:p>
                      <a:pPr algn="ctr">
                        <a:spcAft>
                          <a:spcPts val="0"/>
                        </a:spcAft>
                      </a:pPr>
                      <a:r>
                        <a:rPr lang="de-DE" sz="800" kern="0" dirty="0">
                          <a:solidFill>
                            <a:srgbClr val="000000"/>
                          </a:solidFill>
                          <a:effectLst/>
                          <a:latin typeface="Times New Roman"/>
                          <a:ea typeface="Arial Unicode MS"/>
                          <a:cs typeface="Times New Roman"/>
                        </a:rPr>
                        <a:t>Medizinische Behandlung und Gesundheitswesen</a:t>
                      </a:r>
                      <a:endParaRPr lang="zh-CN" sz="800" kern="100" dirty="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l">
                        <a:spcAft>
                          <a:spcPts val="0"/>
                        </a:spcAft>
                      </a:pPr>
                      <a:r>
                        <a:rPr lang="en-US" sz="800" kern="0">
                          <a:solidFill>
                            <a:srgbClr val="000000"/>
                          </a:solidFill>
                          <a:effectLst/>
                          <a:latin typeface="Times New Roman"/>
                          <a:ea typeface="Arial Unicode MS"/>
                          <a:cs typeface="Times New Roman"/>
                        </a:rPr>
                        <a:t>Nutzungsrate der elektronischenPatientenakten</a:t>
                      </a:r>
                      <a:endParaRPr lang="zh-CN" sz="800" kern="10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r>
              <a:tr h="142497">
                <a:tc vMerge="1">
                  <a:txBody>
                    <a:bodyPr/>
                    <a:lstStyle/>
                    <a:p>
                      <a:endParaRPr lang="zh-CN" altLang="en-US"/>
                    </a:p>
                  </a:txBody>
                  <a:tcPr/>
                </a:tc>
                <a:tc vMerge="1">
                  <a:txBody>
                    <a:bodyPr/>
                    <a:lstStyle/>
                    <a:p>
                      <a:endParaRPr lang="zh-CN" altLang="en-US"/>
                    </a:p>
                  </a:txBody>
                  <a:tcPr/>
                </a:tc>
                <a:tc>
                  <a:txBody>
                    <a:bodyPr/>
                    <a:lstStyle/>
                    <a:p>
                      <a:pPr algn="l">
                        <a:spcAft>
                          <a:spcPts val="0"/>
                        </a:spcAft>
                      </a:pPr>
                      <a:r>
                        <a:rPr lang="de-DE" sz="800" kern="0">
                          <a:solidFill>
                            <a:srgbClr val="000000"/>
                          </a:solidFill>
                          <a:effectLst/>
                          <a:latin typeface="Times New Roman"/>
                          <a:ea typeface="Arial Unicode MS"/>
                          <a:cs typeface="Times New Roman"/>
                        </a:rPr>
                        <a:t>die Zahl der Ärzte pro Kopf</a:t>
                      </a:r>
                      <a:endParaRPr lang="zh-CN" sz="800" kern="10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r>
              <a:tr h="142497">
                <a:tc vMerge="1">
                  <a:txBody>
                    <a:bodyPr/>
                    <a:lstStyle/>
                    <a:p>
                      <a:endParaRPr lang="zh-CN" altLang="en-US"/>
                    </a:p>
                  </a:txBody>
                  <a:tcPr/>
                </a:tc>
                <a:tc vMerge="1">
                  <a:txBody>
                    <a:bodyPr/>
                    <a:lstStyle/>
                    <a:p>
                      <a:endParaRPr lang="zh-CN" altLang="en-US"/>
                    </a:p>
                  </a:txBody>
                  <a:tcPr/>
                </a:tc>
                <a:tc>
                  <a:txBody>
                    <a:bodyPr/>
                    <a:lstStyle/>
                    <a:p>
                      <a:pPr algn="l">
                        <a:spcAft>
                          <a:spcPts val="0"/>
                        </a:spcAft>
                      </a:pPr>
                      <a:r>
                        <a:rPr lang="de-DE" sz="800" kern="0">
                          <a:solidFill>
                            <a:srgbClr val="000000"/>
                          </a:solidFill>
                          <a:effectLst/>
                          <a:latin typeface="Times New Roman"/>
                          <a:ea typeface="Arial Unicode MS"/>
                          <a:cs typeface="Times New Roman"/>
                        </a:rPr>
                        <a:t>Lebenserwartung</a:t>
                      </a:r>
                      <a:endParaRPr lang="zh-CN" sz="800" kern="10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r>
              <a:tr h="142497">
                <a:tc vMerge="1">
                  <a:txBody>
                    <a:bodyPr/>
                    <a:lstStyle/>
                    <a:p>
                      <a:endParaRPr lang="zh-CN" altLang="en-US"/>
                    </a:p>
                  </a:txBody>
                  <a:tcPr/>
                </a:tc>
                <a:tc rowSpan="3">
                  <a:txBody>
                    <a:bodyPr/>
                    <a:lstStyle/>
                    <a:p>
                      <a:pPr algn="ctr">
                        <a:spcAft>
                          <a:spcPts val="0"/>
                        </a:spcAft>
                      </a:pPr>
                      <a:r>
                        <a:rPr lang="de-DE" sz="800" kern="0" dirty="0">
                          <a:solidFill>
                            <a:srgbClr val="000000"/>
                          </a:solidFill>
                          <a:effectLst/>
                          <a:latin typeface="Times New Roman"/>
                          <a:ea typeface="Arial Unicode MS"/>
                          <a:cs typeface="Times New Roman"/>
                        </a:rPr>
                        <a:t>Sicherheit der Stadt</a:t>
                      </a:r>
                      <a:r>
                        <a:rPr lang="zh-CN" sz="800" kern="0" dirty="0">
                          <a:solidFill>
                            <a:srgbClr val="000000"/>
                          </a:solidFill>
                          <a:effectLst/>
                          <a:latin typeface="Candara"/>
                          <a:ea typeface="宋体"/>
                          <a:cs typeface="宋体"/>
                        </a:rPr>
                        <a:t>　</a:t>
                      </a:r>
                      <a:endParaRPr lang="zh-CN" sz="800" kern="100" dirty="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l">
                        <a:spcAft>
                          <a:spcPts val="0"/>
                        </a:spcAft>
                      </a:pPr>
                      <a:r>
                        <a:rPr lang="de-DE" sz="800" kern="0" dirty="0">
                          <a:solidFill>
                            <a:srgbClr val="000000"/>
                          </a:solidFill>
                          <a:effectLst/>
                          <a:latin typeface="Times New Roman"/>
                          <a:ea typeface="Arial Unicode MS"/>
                          <a:cs typeface="Times New Roman"/>
                        </a:rPr>
                        <a:t>Abdeckungsrate des elektronischen Sicherheitssystems</a:t>
                      </a:r>
                      <a:endParaRPr lang="zh-CN" sz="800" kern="100" dirty="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r>
              <a:tr h="142497">
                <a:tc vMerge="1">
                  <a:txBody>
                    <a:bodyPr/>
                    <a:lstStyle/>
                    <a:p>
                      <a:endParaRPr lang="zh-CN" altLang="en-US"/>
                    </a:p>
                  </a:txBody>
                  <a:tcPr/>
                </a:tc>
                <a:tc vMerge="1">
                  <a:txBody>
                    <a:bodyPr/>
                    <a:lstStyle/>
                    <a:p>
                      <a:endParaRPr lang="zh-CN" altLang="en-US"/>
                    </a:p>
                  </a:txBody>
                  <a:tcPr/>
                </a:tc>
                <a:tc>
                  <a:txBody>
                    <a:bodyPr/>
                    <a:lstStyle/>
                    <a:p>
                      <a:pPr algn="l">
                        <a:spcAft>
                          <a:spcPts val="0"/>
                        </a:spcAft>
                      </a:pPr>
                      <a:r>
                        <a:rPr lang="de-DE" sz="800" kern="0">
                          <a:solidFill>
                            <a:srgbClr val="000000"/>
                          </a:solidFill>
                          <a:effectLst/>
                          <a:latin typeface="Times New Roman"/>
                          <a:ea typeface="Arial Unicode MS"/>
                          <a:cs typeface="Times New Roman"/>
                        </a:rPr>
                        <a:t>Änderungsrate der Kriminalität</a:t>
                      </a:r>
                      <a:endParaRPr lang="zh-CN" sz="800" kern="10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r>
              <a:tr h="149621">
                <a:tc vMerge="1">
                  <a:txBody>
                    <a:bodyPr/>
                    <a:lstStyle/>
                    <a:p>
                      <a:endParaRPr lang="zh-CN" altLang="en-US"/>
                    </a:p>
                  </a:txBody>
                  <a:tcPr/>
                </a:tc>
                <a:tc vMerge="1">
                  <a:txBody>
                    <a:bodyPr/>
                    <a:lstStyle/>
                    <a:p>
                      <a:endParaRPr lang="zh-CN" altLang="en-US"/>
                    </a:p>
                  </a:txBody>
                  <a:tcPr/>
                </a:tc>
                <a:tc>
                  <a:txBody>
                    <a:bodyPr/>
                    <a:lstStyle/>
                    <a:p>
                      <a:pPr algn="l">
                        <a:spcAft>
                          <a:spcPts val="0"/>
                        </a:spcAft>
                      </a:pPr>
                      <a:r>
                        <a:rPr lang="en-US" sz="800" kern="0" dirty="0" err="1">
                          <a:solidFill>
                            <a:srgbClr val="000000"/>
                          </a:solidFill>
                          <a:effectLst/>
                          <a:latin typeface="Times New Roman"/>
                          <a:ea typeface="Arial Unicode MS"/>
                          <a:cs typeface="Times New Roman"/>
                        </a:rPr>
                        <a:t>Ernährungssicherheit</a:t>
                      </a:r>
                      <a:endParaRPr lang="zh-CN" sz="800" kern="100" dirty="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r>
              <a:tr h="142497">
                <a:tc vMerge="1">
                  <a:txBody>
                    <a:bodyPr/>
                    <a:lstStyle/>
                    <a:p>
                      <a:endParaRPr lang="zh-CN" altLang="en-US"/>
                    </a:p>
                  </a:txBody>
                  <a:tcPr/>
                </a:tc>
                <a:tc rowSpan="2">
                  <a:txBody>
                    <a:bodyPr/>
                    <a:lstStyle/>
                    <a:p>
                      <a:pPr algn="ctr">
                        <a:spcAft>
                          <a:spcPts val="0"/>
                        </a:spcAft>
                      </a:pPr>
                      <a:r>
                        <a:rPr lang="en-US" sz="800" kern="0">
                          <a:solidFill>
                            <a:srgbClr val="000000"/>
                          </a:solidFill>
                          <a:effectLst/>
                          <a:latin typeface="Times New Roman"/>
                          <a:ea typeface="Arial Unicode MS"/>
                          <a:cs typeface="Times New Roman"/>
                        </a:rPr>
                        <a:t>Beteiligung der Öffentlichkeit</a:t>
                      </a:r>
                      <a:endParaRPr lang="zh-CN" sz="800" kern="10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l">
                        <a:spcAft>
                          <a:spcPts val="0"/>
                        </a:spcAft>
                      </a:pPr>
                      <a:r>
                        <a:rPr lang="en-US" sz="800" kern="0" dirty="0" err="1">
                          <a:solidFill>
                            <a:srgbClr val="000000"/>
                          </a:solidFill>
                          <a:effectLst/>
                          <a:latin typeface="Times New Roman"/>
                          <a:ea typeface="Arial Unicode MS"/>
                          <a:cs typeface="Times New Roman"/>
                        </a:rPr>
                        <a:t>Wahlbeteiligung</a:t>
                      </a:r>
                      <a:endParaRPr lang="zh-CN" sz="800" kern="100" dirty="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r>
              <a:tr h="142497">
                <a:tc vMerge="1">
                  <a:txBody>
                    <a:bodyPr/>
                    <a:lstStyle/>
                    <a:p>
                      <a:endParaRPr lang="zh-CN" altLang="en-US"/>
                    </a:p>
                  </a:txBody>
                  <a:tcPr/>
                </a:tc>
                <a:tc vMerge="1">
                  <a:txBody>
                    <a:bodyPr/>
                    <a:lstStyle/>
                    <a:p>
                      <a:endParaRPr lang="zh-CN" altLang="en-US"/>
                    </a:p>
                  </a:txBody>
                  <a:tcPr/>
                </a:tc>
                <a:tc>
                  <a:txBody>
                    <a:bodyPr/>
                    <a:lstStyle/>
                    <a:p>
                      <a:pPr algn="l">
                        <a:spcAft>
                          <a:spcPts val="0"/>
                        </a:spcAft>
                      </a:pPr>
                      <a:r>
                        <a:rPr lang="de-DE" sz="800" kern="0" dirty="0">
                          <a:solidFill>
                            <a:srgbClr val="000000"/>
                          </a:solidFill>
                          <a:effectLst/>
                          <a:latin typeface="Times New Roman"/>
                          <a:ea typeface="Arial Unicode MS"/>
                          <a:cs typeface="Times New Roman"/>
                        </a:rPr>
                        <a:t>der Anteil der Beteiligung der Öffentlichkeit</a:t>
                      </a:r>
                      <a:endParaRPr lang="zh-CN" sz="800" kern="100" dirty="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r>
              <a:tr h="149621">
                <a:tc rowSpan="7">
                  <a:txBody>
                    <a:bodyPr/>
                    <a:lstStyle/>
                    <a:p>
                      <a:pPr algn="ctr">
                        <a:spcAft>
                          <a:spcPts val="0"/>
                        </a:spcAft>
                      </a:pPr>
                      <a:r>
                        <a:rPr lang="en-US" sz="800" b="1" kern="0">
                          <a:solidFill>
                            <a:srgbClr val="FFFFFF"/>
                          </a:solidFill>
                          <a:effectLst/>
                          <a:latin typeface="Candara"/>
                          <a:ea typeface="宋体"/>
                          <a:cs typeface="宋体"/>
                        </a:rPr>
                        <a:t>Wirtschaft und Industrie</a:t>
                      </a:r>
                      <a:endParaRPr lang="zh-CN" sz="800" kern="10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DD5"/>
                    </a:solidFill>
                  </a:tcPr>
                </a:tc>
                <a:tc rowSpan="2">
                  <a:txBody>
                    <a:bodyPr/>
                    <a:lstStyle/>
                    <a:p>
                      <a:pPr algn="ctr">
                        <a:spcAft>
                          <a:spcPts val="0"/>
                        </a:spcAft>
                      </a:pPr>
                      <a:r>
                        <a:rPr lang="en-US" sz="800" kern="0">
                          <a:solidFill>
                            <a:srgbClr val="000000"/>
                          </a:solidFill>
                          <a:effectLst/>
                          <a:latin typeface="Times New Roman"/>
                          <a:ea typeface="Arial Unicode MS"/>
                          <a:cs typeface="Times New Roman"/>
                        </a:rPr>
                        <a:t>Input-Output-Effizienz</a:t>
                      </a:r>
                      <a:endParaRPr lang="zh-CN" sz="800" kern="10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8DB4E2"/>
                    </a:solidFill>
                  </a:tcPr>
                </a:tc>
                <a:tc>
                  <a:txBody>
                    <a:bodyPr/>
                    <a:lstStyle/>
                    <a:p>
                      <a:pPr algn="l">
                        <a:spcAft>
                          <a:spcPts val="0"/>
                        </a:spcAft>
                      </a:pPr>
                      <a:r>
                        <a:rPr lang="de-DE" sz="800" kern="0">
                          <a:solidFill>
                            <a:srgbClr val="000000"/>
                          </a:solidFill>
                          <a:effectLst/>
                          <a:latin typeface="Times New Roman"/>
                          <a:ea typeface="Arial Unicode MS"/>
                          <a:cs typeface="Times New Roman"/>
                        </a:rPr>
                        <a:t>Investitionsrate der BIP-Ausgang</a:t>
                      </a:r>
                      <a:endParaRPr lang="zh-CN" sz="800" kern="10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149621">
                <a:tc vMerge="1">
                  <a:txBody>
                    <a:bodyPr/>
                    <a:lstStyle/>
                    <a:p>
                      <a:endParaRPr lang="zh-CN" altLang="en-US"/>
                    </a:p>
                  </a:txBody>
                  <a:tcPr/>
                </a:tc>
                <a:tc vMerge="1">
                  <a:txBody>
                    <a:bodyPr/>
                    <a:lstStyle/>
                    <a:p>
                      <a:endParaRPr lang="zh-CN" altLang="en-US"/>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8DB4E2"/>
                    </a:solidFill>
                  </a:tcPr>
                </a:tc>
                <a:tc>
                  <a:txBody>
                    <a:bodyPr/>
                    <a:lstStyle/>
                    <a:p>
                      <a:pPr algn="l">
                        <a:spcAft>
                          <a:spcPts val="0"/>
                        </a:spcAft>
                      </a:pPr>
                      <a:r>
                        <a:rPr lang="de-DE" sz="800" kern="0" dirty="0">
                          <a:solidFill>
                            <a:srgbClr val="000000"/>
                          </a:solidFill>
                          <a:effectLst/>
                          <a:latin typeface="Times New Roman"/>
                          <a:ea typeface="Arial Unicode MS"/>
                          <a:cs typeface="Times New Roman"/>
                        </a:rPr>
                        <a:t>BIP pro Quadratkilometer</a:t>
                      </a:r>
                      <a:endParaRPr lang="zh-CN" sz="800" kern="100" dirty="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149621">
                <a:tc vMerge="1">
                  <a:txBody>
                    <a:bodyPr/>
                    <a:lstStyle/>
                    <a:p>
                      <a:endParaRPr lang="zh-CN" altLang="en-US"/>
                    </a:p>
                  </a:txBody>
                  <a:tcPr/>
                </a:tc>
                <a:tc rowSpan="2">
                  <a:txBody>
                    <a:bodyPr/>
                    <a:lstStyle/>
                    <a:p>
                      <a:pPr algn="ctr">
                        <a:spcAft>
                          <a:spcPts val="0"/>
                        </a:spcAft>
                      </a:pPr>
                      <a:r>
                        <a:rPr lang="de-DE" sz="800" kern="0">
                          <a:solidFill>
                            <a:srgbClr val="000000"/>
                          </a:solidFill>
                          <a:effectLst/>
                          <a:latin typeface="Times New Roman"/>
                          <a:ea typeface="Arial Unicode MS"/>
                          <a:cs typeface="Times New Roman"/>
                        </a:rPr>
                        <a:t>Entwicklung der Industrie</a:t>
                      </a:r>
                      <a:r>
                        <a:rPr lang="zh-CN" sz="800" kern="0">
                          <a:solidFill>
                            <a:srgbClr val="000000"/>
                          </a:solidFill>
                          <a:effectLst/>
                          <a:latin typeface="Candara"/>
                          <a:ea typeface="宋体"/>
                          <a:cs typeface="宋体"/>
                        </a:rPr>
                        <a:t>　</a:t>
                      </a:r>
                      <a:endParaRPr lang="zh-CN" sz="800" kern="10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a:noFill/>
                    </a:lnB>
                    <a:solidFill>
                      <a:srgbClr val="8DB4E2"/>
                    </a:solidFill>
                  </a:tcPr>
                </a:tc>
                <a:tc>
                  <a:txBody>
                    <a:bodyPr/>
                    <a:lstStyle/>
                    <a:p>
                      <a:pPr algn="l">
                        <a:spcAft>
                          <a:spcPts val="0"/>
                        </a:spcAft>
                      </a:pPr>
                      <a:r>
                        <a:rPr lang="de-DE" sz="800" kern="0">
                          <a:solidFill>
                            <a:srgbClr val="000000"/>
                          </a:solidFill>
                          <a:effectLst/>
                          <a:latin typeface="Times New Roman"/>
                          <a:ea typeface="Arial Unicode MS"/>
                          <a:cs typeface="Times New Roman"/>
                        </a:rPr>
                        <a:t>Anteil der tertiären Industrie am BIP</a:t>
                      </a:r>
                      <a:endParaRPr lang="zh-CN" sz="800" kern="10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142497">
                <a:tc vMerge="1">
                  <a:txBody>
                    <a:bodyPr/>
                    <a:lstStyle/>
                    <a:p>
                      <a:endParaRPr lang="zh-CN" altLang="en-US"/>
                    </a:p>
                  </a:txBody>
                  <a:tcPr/>
                </a:tc>
                <a:tc vMerge="1">
                  <a:txBody>
                    <a:bodyPr/>
                    <a:lstStyle/>
                    <a:p>
                      <a:endParaRPr lang="zh-CN" altLang="en-US"/>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8DB4E2"/>
                    </a:solidFill>
                  </a:tcPr>
                </a:tc>
                <a:tc>
                  <a:txBody>
                    <a:bodyPr/>
                    <a:lstStyle/>
                    <a:p>
                      <a:pPr algn="l">
                        <a:spcAft>
                          <a:spcPts val="0"/>
                        </a:spcAft>
                      </a:pPr>
                      <a:r>
                        <a:rPr lang="en-US" sz="800" kern="0" dirty="0">
                          <a:solidFill>
                            <a:srgbClr val="000000"/>
                          </a:solidFill>
                          <a:effectLst/>
                          <a:latin typeface="Times New Roman"/>
                          <a:ea typeface="Arial Unicode MS"/>
                          <a:cs typeface="Times New Roman"/>
                        </a:rPr>
                        <a:t>BIP-</a:t>
                      </a:r>
                      <a:r>
                        <a:rPr lang="en-US" sz="800" kern="0" dirty="0" err="1">
                          <a:solidFill>
                            <a:srgbClr val="000000"/>
                          </a:solidFill>
                          <a:effectLst/>
                          <a:latin typeface="Times New Roman"/>
                          <a:ea typeface="Arial Unicode MS"/>
                          <a:cs typeface="Times New Roman"/>
                        </a:rPr>
                        <a:t>Wachstum</a:t>
                      </a:r>
                      <a:endParaRPr lang="zh-CN" sz="800" kern="100" dirty="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142497">
                <a:tc vMerge="1">
                  <a:txBody>
                    <a:bodyPr/>
                    <a:lstStyle/>
                    <a:p>
                      <a:endParaRPr lang="zh-CN" altLang="en-US"/>
                    </a:p>
                  </a:txBody>
                  <a:tcPr/>
                </a:tc>
                <a:tc rowSpan="2">
                  <a:txBody>
                    <a:bodyPr/>
                    <a:lstStyle/>
                    <a:p>
                      <a:pPr algn="ctr">
                        <a:spcAft>
                          <a:spcPts val="0"/>
                        </a:spcAft>
                      </a:pPr>
                      <a:r>
                        <a:rPr lang="de-DE" sz="800" kern="0">
                          <a:solidFill>
                            <a:srgbClr val="000000"/>
                          </a:solidFill>
                          <a:effectLst/>
                          <a:latin typeface="Times New Roman"/>
                          <a:ea typeface="Arial Unicode MS"/>
                          <a:cs typeface="Times New Roman"/>
                        </a:rPr>
                        <a:t>Verhältnisse der Investitionen</a:t>
                      </a:r>
                      <a:r>
                        <a:rPr lang="zh-CN" sz="800" kern="0">
                          <a:solidFill>
                            <a:srgbClr val="000000"/>
                          </a:solidFill>
                          <a:effectLst/>
                          <a:latin typeface="Candara"/>
                          <a:ea typeface="宋体"/>
                          <a:cs typeface="宋体"/>
                        </a:rPr>
                        <a:t>　</a:t>
                      </a:r>
                      <a:endParaRPr lang="zh-CN" sz="800" kern="10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a:spcAft>
                          <a:spcPts val="0"/>
                        </a:spcAft>
                      </a:pPr>
                      <a:r>
                        <a:rPr lang="de-DE" sz="800" kern="0">
                          <a:solidFill>
                            <a:srgbClr val="000000"/>
                          </a:solidFill>
                          <a:effectLst/>
                          <a:latin typeface="Times New Roman"/>
                          <a:ea typeface="Arial Unicode MS"/>
                          <a:cs typeface="Times New Roman"/>
                        </a:rPr>
                        <a:t>externe Investitionsquote</a:t>
                      </a:r>
                      <a:endParaRPr lang="zh-CN" sz="800" kern="10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149621">
                <a:tc vMerge="1">
                  <a:txBody>
                    <a:bodyPr/>
                    <a:lstStyle/>
                    <a:p>
                      <a:endParaRPr lang="zh-CN" altLang="en-US"/>
                    </a:p>
                  </a:txBody>
                  <a:tcPr/>
                </a:tc>
                <a:tc vMerge="1">
                  <a:txBody>
                    <a:bodyPr/>
                    <a:lstStyle/>
                    <a:p>
                      <a:endParaRPr lang="zh-CN" altLang="en-US"/>
                    </a:p>
                  </a:txBody>
                  <a:tcPr/>
                </a:tc>
                <a:tc>
                  <a:txBody>
                    <a:bodyPr/>
                    <a:lstStyle/>
                    <a:p>
                      <a:pPr algn="l">
                        <a:spcAft>
                          <a:spcPts val="0"/>
                        </a:spcAft>
                      </a:pPr>
                      <a:r>
                        <a:rPr lang="de-DE" sz="800" kern="0">
                          <a:solidFill>
                            <a:srgbClr val="000000"/>
                          </a:solidFill>
                          <a:effectLst/>
                          <a:latin typeface="Times New Roman"/>
                          <a:ea typeface="Arial Unicode MS"/>
                          <a:cs typeface="Times New Roman"/>
                        </a:rPr>
                        <a:t>Anteil der Ausgaben von E&amp;F am BIP</a:t>
                      </a:r>
                      <a:endParaRPr lang="zh-CN" sz="800" kern="10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149621">
                <a:tc vMerge="1">
                  <a:txBody>
                    <a:bodyPr/>
                    <a:lstStyle/>
                    <a:p>
                      <a:endParaRPr lang="zh-CN" altLang="en-US"/>
                    </a:p>
                  </a:txBody>
                  <a:tcPr/>
                </a:tc>
                <a:tc>
                  <a:txBody>
                    <a:bodyPr/>
                    <a:lstStyle/>
                    <a:p>
                      <a:pPr algn="ctr">
                        <a:spcAft>
                          <a:spcPts val="0"/>
                        </a:spcAft>
                      </a:pPr>
                      <a:r>
                        <a:rPr lang="de-DE" sz="800" kern="0">
                          <a:solidFill>
                            <a:srgbClr val="000000"/>
                          </a:solidFill>
                          <a:effectLst/>
                          <a:latin typeface="Times New Roman"/>
                          <a:ea typeface="Arial Unicode MS"/>
                          <a:cs typeface="Times New Roman"/>
                        </a:rPr>
                        <a:t>Informationsdienste</a:t>
                      </a:r>
                      <a:endParaRPr lang="zh-CN" sz="800" kern="10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a:spcAft>
                          <a:spcPts val="0"/>
                        </a:spcAft>
                      </a:pPr>
                      <a:r>
                        <a:rPr lang="de-DE" sz="800" kern="0" dirty="0">
                          <a:solidFill>
                            <a:srgbClr val="000000"/>
                          </a:solidFill>
                          <a:effectLst/>
                          <a:latin typeface="Candara"/>
                          <a:ea typeface="宋体"/>
                          <a:cs typeface="宋体"/>
                        </a:rPr>
                        <a:t>Anteil der Informationsdienste am BIP</a:t>
                      </a:r>
                      <a:endParaRPr lang="zh-CN" sz="800" kern="100" dirty="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bl>
          </a:graphicData>
        </a:graphic>
      </p:graphicFrame>
      <p:graphicFrame>
        <p:nvGraphicFramePr>
          <p:cNvPr id="8" name="表格 7"/>
          <p:cNvGraphicFramePr>
            <a:graphicFrameLocks noGrp="1"/>
          </p:cNvGraphicFramePr>
          <p:nvPr>
            <p:extLst>
              <p:ext uri="{D42A27DB-BD31-4B8C-83A1-F6EECF244321}">
                <p14:modId xmlns:p14="http://schemas.microsoft.com/office/powerpoint/2010/main" xmlns="" val="3495755794"/>
              </p:ext>
            </p:extLst>
          </p:nvPr>
        </p:nvGraphicFramePr>
        <p:xfrm>
          <a:off x="251520" y="3191222"/>
          <a:ext cx="4392489" cy="1828800"/>
        </p:xfrm>
        <a:graphic>
          <a:graphicData uri="http://schemas.openxmlformats.org/drawingml/2006/table">
            <a:tbl>
              <a:tblPr/>
              <a:tblGrid>
                <a:gridCol w="864096"/>
                <a:gridCol w="1080120"/>
                <a:gridCol w="2448273"/>
              </a:tblGrid>
              <a:tr h="0">
                <a:tc rowSpan="13">
                  <a:txBody>
                    <a:bodyPr/>
                    <a:lstStyle/>
                    <a:p>
                      <a:pPr algn="ctr">
                        <a:spcAft>
                          <a:spcPts val="0"/>
                        </a:spcAft>
                      </a:pPr>
                      <a:r>
                        <a:rPr lang="en-US" sz="800" b="1" kern="0" dirty="0" err="1">
                          <a:solidFill>
                            <a:srgbClr val="FFFFFF"/>
                          </a:solidFill>
                          <a:effectLst/>
                          <a:latin typeface="Candara"/>
                          <a:ea typeface="宋体"/>
                          <a:cs typeface="宋体"/>
                        </a:rPr>
                        <a:t>Umwelt</a:t>
                      </a:r>
                      <a:r>
                        <a:rPr lang="en-US" sz="800" b="1" kern="0" dirty="0">
                          <a:solidFill>
                            <a:srgbClr val="FFFFFF"/>
                          </a:solidFill>
                          <a:effectLst/>
                          <a:latin typeface="Candara"/>
                          <a:ea typeface="宋体"/>
                          <a:cs typeface="宋体"/>
                        </a:rPr>
                        <a:t> und </a:t>
                      </a:r>
                      <a:r>
                        <a:rPr lang="en-US" sz="800" b="1" kern="0" dirty="0" err="1">
                          <a:solidFill>
                            <a:srgbClr val="FFFFFF"/>
                          </a:solidFill>
                          <a:effectLst/>
                          <a:latin typeface="Candara"/>
                          <a:ea typeface="宋体"/>
                          <a:cs typeface="宋体"/>
                        </a:rPr>
                        <a:t>Städtebau</a:t>
                      </a:r>
                      <a:endParaRPr lang="zh-CN" sz="800" kern="100" dirty="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rowSpan="4">
                  <a:txBody>
                    <a:bodyPr/>
                    <a:lstStyle/>
                    <a:p>
                      <a:pPr algn="ctr">
                        <a:spcAft>
                          <a:spcPts val="0"/>
                        </a:spcAft>
                      </a:pPr>
                      <a:r>
                        <a:rPr lang="de-DE" sz="800" kern="0" dirty="0">
                          <a:solidFill>
                            <a:srgbClr val="000000"/>
                          </a:solidFill>
                          <a:effectLst/>
                          <a:latin typeface="Times New Roman"/>
                          <a:ea typeface="Arial Unicode MS"/>
                          <a:cs typeface="Times New Roman"/>
                        </a:rPr>
                        <a:t>Nutzung der Ressourcen</a:t>
                      </a:r>
                      <a:endParaRPr lang="zh-CN" sz="800" kern="100" dirty="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l">
                        <a:spcAft>
                          <a:spcPts val="0"/>
                        </a:spcAft>
                      </a:pPr>
                      <a:r>
                        <a:rPr lang="en-US" sz="800" kern="0" dirty="0" err="1">
                          <a:solidFill>
                            <a:srgbClr val="000000"/>
                          </a:solidFill>
                          <a:effectLst/>
                          <a:latin typeface="Times New Roman"/>
                          <a:ea typeface="Arial Unicode MS"/>
                          <a:cs typeface="Times New Roman"/>
                        </a:rPr>
                        <a:t>Energieverbrauch</a:t>
                      </a:r>
                      <a:r>
                        <a:rPr lang="en-US" sz="800" kern="0" dirty="0">
                          <a:solidFill>
                            <a:srgbClr val="000000"/>
                          </a:solidFill>
                          <a:effectLst/>
                          <a:latin typeface="Times New Roman"/>
                          <a:ea typeface="Arial Unicode MS"/>
                          <a:cs typeface="Times New Roman"/>
                        </a:rPr>
                        <a:t> pro BIP-</a:t>
                      </a:r>
                      <a:r>
                        <a:rPr lang="en-US" sz="800" kern="0" dirty="0" err="1">
                          <a:solidFill>
                            <a:srgbClr val="000000"/>
                          </a:solidFill>
                          <a:effectLst/>
                          <a:latin typeface="Times New Roman"/>
                          <a:ea typeface="Arial Unicode MS"/>
                          <a:cs typeface="Times New Roman"/>
                        </a:rPr>
                        <a:t>Einheit</a:t>
                      </a:r>
                      <a:endParaRPr lang="zh-CN" sz="800" kern="100" dirty="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r>
              <a:tr h="107743">
                <a:tc vMerge="1">
                  <a:txBody>
                    <a:bodyPr/>
                    <a:lstStyle/>
                    <a:p>
                      <a:endParaRPr lang="zh-CN" altLang="en-US"/>
                    </a:p>
                  </a:txBody>
                  <a:tcPr/>
                </a:tc>
                <a:tc vMerge="1">
                  <a:txBody>
                    <a:bodyPr/>
                    <a:lstStyle/>
                    <a:p>
                      <a:endParaRPr lang="zh-CN" altLang="en-US"/>
                    </a:p>
                  </a:txBody>
                  <a:tcPr/>
                </a:tc>
                <a:tc>
                  <a:txBody>
                    <a:bodyPr/>
                    <a:lstStyle/>
                    <a:p>
                      <a:pPr algn="l">
                        <a:spcAft>
                          <a:spcPts val="0"/>
                        </a:spcAft>
                      </a:pPr>
                      <a:r>
                        <a:rPr lang="en-US" sz="800" kern="0" dirty="0" err="1">
                          <a:solidFill>
                            <a:srgbClr val="000000"/>
                          </a:solidFill>
                          <a:effectLst/>
                          <a:latin typeface="Times New Roman"/>
                          <a:ea typeface="Arial Unicode MS"/>
                          <a:cs typeface="Times New Roman"/>
                        </a:rPr>
                        <a:t>Energieverbrauch</a:t>
                      </a:r>
                      <a:r>
                        <a:rPr lang="en-US" sz="800" kern="0" dirty="0">
                          <a:solidFill>
                            <a:srgbClr val="000000"/>
                          </a:solidFill>
                          <a:effectLst/>
                          <a:latin typeface="Times New Roman"/>
                          <a:ea typeface="Arial Unicode MS"/>
                          <a:cs typeface="Times New Roman"/>
                        </a:rPr>
                        <a:t> pro Kopf</a:t>
                      </a:r>
                      <a:endParaRPr lang="zh-CN" sz="800" kern="100" dirty="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r>
              <a:tr h="107743">
                <a:tc vMerge="1">
                  <a:txBody>
                    <a:bodyPr/>
                    <a:lstStyle/>
                    <a:p>
                      <a:endParaRPr lang="zh-CN" altLang="en-US"/>
                    </a:p>
                  </a:txBody>
                  <a:tcPr/>
                </a:tc>
                <a:tc vMerge="1">
                  <a:txBody>
                    <a:bodyPr/>
                    <a:lstStyle/>
                    <a:p>
                      <a:endParaRPr lang="zh-CN" altLang="en-US"/>
                    </a:p>
                  </a:txBody>
                  <a:tcPr/>
                </a:tc>
                <a:tc>
                  <a:txBody>
                    <a:bodyPr/>
                    <a:lstStyle/>
                    <a:p>
                      <a:pPr algn="l">
                        <a:spcAft>
                          <a:spcPts val="0"/>
                        </a:spcAft>
                      </a:pPr>
                      <a:r>
                        <a:rPr lang="en-US" sz="800" kern="0" dirty="0" err="1">
                          <a:solidFill>
                            <a:srgbClr val="000000"/>
                          </a:solidFill>
                          <a:effectLst/>
                          <a:latin typeface="Times New Roman"/>
                          <a:ea typeface="Arial Unicode MS"/>
                          <a:cs typeface="Times New Roman"/>
                        </a:rPr>
                        <a:t>Wasserverbrauch</a:t>
                      </a:r>
                      <a:r>
                        <a:rPr lang="en-US" sz="800" kern="0" dirty="0">
                          <a:solidFill>
                            <a:srgbClr val="000000"/>
                          </a:solidFill>
                          <a:effectLst/>
                          <a:latin typeface="Times New Roman"/>
                          <a:ea typeface="Arial Unicode MS"/>
                          <a:cs typeface="Times New Roman"/>
                        </a:rPr>
                        <a:t> pro Kopf</a:t>
                      </a:r>
                      <a:endParaRPr lang="zh-CN" sz="800" kern="100" dirty="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r>
              <a:tr h="107743">
                <a:tc vMerge="1">
                  <a:txBody>
                    <a:bodyPr/>
                    <a:lstStyle/>
                    <a:p>
                      <a:endParaRPr lang="zh-CN" altLang="en-US"/>
                    </a:p>
                  </a:txBody>
                  <a:tcPr/>
                </a:tc>
                <a:tc vMerge="1">
                  <a:txBody>
                    <a:bodyPr/>
                    <a:lstStyle/>
                    <a:p>
                      <a:endParaRPr lang="zh-CN" altLang="en-US"/>
                    </a:p>
                  </a:txBody>
                  <a:tcPr/>
                </a:tc>
                <a:tc>
                  <a:txBody>
                    <a:bodyPr/>
                    <a:lstStyle/>
                    <a:p>
                      <a:pPr algn="l">
                        <a:spcAft>
                          <a:spcPts val="0"/>
                        </a:spcAft>
                      </a:pPr>
                      <a:r>
                        <a:rPr lang="en-US" sz="800" kern="0" dirty="0" err="1">
                          <a:solidFill>
                            <a:srgbClr val="000000"/>
                          </a:solidFill>
                          <a:effectLst/>
                          <a:latin typeface="Times New Roman"/>
                          <a:ea typeface="Arial Unicode MS"/>
                          <a:cs typeface="Times New Roman"/>
                        </a:rPr>
                        <a:t>Anteil</a:t>
                      </a:r>
                      <a:r>
                        <a:rPr lang="en-US" sz="800" kern="0" dirty="0">
                          <a:solidFill>
                            <a:srgbClr val="000000"/>
                          </a:solidFill>
                          <a:effectLst/>
                          <a:latin typeface="Times New Roman"/>
                          <a:ea typeface="Arial Unicode MS"/>
                          <a:cs typeface="Times New Roman"/>
                        </a:rPr>
                        <a:t> der </a:t>
                      </a:r>
                      <a:r>
                        <a:rPr lang="en-US" sz="800" kern="0" dirty="0" err="1">
                          <a:solidFill>
                            <a:srgbClr val="000000"/>
                          </a:solidFill>
                          <a:effectLst/>
                          <a:latin typeface="Times New Roman"/>
                          <a:ea typeface="Arial Unicode MS"/>
                          <a:cs typeface="Times New Roman"/>
                        </a:rPr>
                        <a:t>erneuerbarenEnergien</a:t>
                      </a:r>
                      <a:endParaRPr lang="zh-CN" sz="800" kern="100" dirty="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r>
              <a:tr h="107743">
                <a:tc vMerge="1">
                  <a:txBody>
                    <a:bodyPr/>
                    <a:lstStyle/>
                    <a:p>
                      <a:endParaRPr lang="zh-CN" altLang="en-US"/>
                    </a:p>
                  </a:txBody>
                  <a:tcPr/>
                </a:tc>
                <a:tc rowSpan="3">
                  <a:txBody>
                    <a:bodyPr/>
                    <a:lstStyle/>
                    <a:p>
                      <a:pPr algn="ctr">
                        <a:spcAft>
                          <a:spcPts val="0"/>
                        </a:spcAft>
                      </a:pPr>
                      <a:r>
                        <a:rPr lang="de-DE" sz="800" kern="0" dirty="0">
                          <a:solidFill>
                            <a:srgbClr val="000000"/>
                          </a:solidFill>
                          <a:effectLst/>
                          <a:latin typeface="Times New Roman"/>
                          <a:ea typeface="Arial Unicode MS"/>
                          <a:cs typeface="Times New Roman"/>
                        </a:rPr>
                        <a:t>Qualität der ökologischen Umwelt</a:t>
                      </a:r>
                      <a:endParaRPr lang="zh-CN" sz="800" kern="100" dirty="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l">
                        <a:spcAft>
                          <a:spcPts val="0"/>
                        </a:spcAft>
                      </a:pPr>
                      <a:r>
                        <a:rPr lang="de-DE" sz="800" kern="0" dirty="0">
                          <a:solidFill>
                            <a:srgbClr val="000000"/>
                          </a:solidFill>
                          <a:effectLst/>
                          <a:latin typeface="Times New Roman"/>
                          <a:ea typeface="Arial Unicode MS"/>
                          <a:cs typeface="Times New Roman"/>
                        </a:rPr>
                        <a:t>Abdeckungsrate der Überwachung von Umweltverschmutzungen</a:t>
                      </a:r>
                      <a:endParaRPr lang="zh-CN" sz="800" kern="100" dirty="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r>
              <a:tr h="107743">
                <a:tc vMerge="1">
                  <a:txBody>
                    <a:bodyPr/>
                    <a:lstStyle/>
                    <a:p>
                      <a:endParaRPr lang="zh-CN" altLang="en-US"/>
                    </a:p>
                  </a:txBody>
                  <a:tcPr/>
                </a:tc>
                <a:tc vMerge="1">
                  <a:txBody>
                    <a:bodyPr/>
                    <a:lstStyle/>
                    <a:p>
                      <a:endParaRPr lang="zh-CN" altLang="en-US"/>
                    </a:p>
                  </a:txBody>
                  <a:tcPr/>
                </a:tc>
                <a:tc>
                  <a:txBody>
                    <a:bodyPr/>
                    <a:lstStyle/>
                    <a:p>
                      <a:pPr algn="l">
                        <a:spcAft>
                          <a:spcPts val="0"/>
                        </a:spcAft>
                      </a:pPr>
                      <a:r>
                        <a:rPr lang="en-US" sz="800" kern="0" dirty="0" err="1">
                          <a:solidFill>
                            <a:srgbClr val="000000"/>
                          </a:solidFill>
                          <a:effectLst/>
                          <a:latin typeface="Times New Roman"/>
                          <a:ea typeface="Arial Unicode MS"/>
                          <a:cs typeface="Times New Roman"/>
                        </a:rPr>
                        <a:t>Schadstoffkonzentrationen</a:t>
                      </a:r>
                      <a:r>
                        <a:rPr lang="en-US" sz="800" kern="0" dirty="0">
                          <a:solidFill>
                            <a:srgbClr val="000000"/>
                          </a:solidFill>
                          <a:effectLst/>
                          <a:latin typeface="Times New Roman"/>
                          <a:ea typeface="Arial Unicode MS"/>
                          <a:cs typeface="Times New Roman"/>
                        </a:rPr>
                        <a:t> der </a:t>
                      </a:r>
                      <a:r>
                        <a:rPr lang="en-US" sz="800" kern="0" dirty="0" err="1">
                          <a:solidFill>
                            <a:srgbClr val="000000"/>
                          </a:solidFill>
                          <a:effectLst/>
                          <a:latin typeface="Times New Roman"/>
                          <a:ea typeface="Arial Unicode MS"/>
                          <a:cs typeface="Times New Roman"/>
                        </a:rPr>
                        <a:t>Luft</a:t>
                      </a:r>
                      <a:endParaRPr lang="zh-CN" sz="800" kern="100" dirty="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r>
              <a:tr h="113130">
                <a:tc vMerge="1">
                  <a:txBody>
                    <a:bodyPr/>
                    <a:lstStyle/>
                    <a:p>
                      <a:endParaRPr lang="zh-CN" altLang="en-US"/>
                    </a:p>
                  </a:txBody>
                  <a:tcPr/>
                </a:tc>
                <a:tc vMerge="1">
                  <a:txBody>
                    <a:bodyPr/>
                    <a:lstStyle/>
                    <a:p>
                      <a:endParaRPr lang="zh-CN" altLang="en-US"/>
                    </a:p>
                  </a:txBody>
                  <a:tcPr/>
                </a:tc>
                <a:tc>
                  <a:txBody>
                    <a:bodyPr/>
                    <a:lstStyle/>
                    <a:p>
                      <a:pPr algn="l">
                        <a:spcAft>
                          <a:spcPts val="0"/>
                        </a:spcAft>
                      </a:pPr>
                      <a:r>
                        <a:rPr lang="de-DE" sz="800" kern="0" dirty="0">
                          <a:solidFill>
                            <a:srgbClr val="000000"/>
                          </a:solidFill>
                          <a:effectLst/>
                          <a:latin typeface="Times New Roman"/>
                          <a:ea typeface="Arial Unicode MS"/>
                          <a:cs typeface="Times New Roman"/>
                        </a:rPr>
                        <a:t>Änderungsrate der Industrie-Emissionen pro BIP-Einheit </a:t>
                      </a:r>
                      <a:endParaRPr lang="zh-CN" sz="800" kern="100" dirty="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r>
              <a:tr h="107743">
                <a:tc vMerge="1">
                  <a:txBody>
                    <a:bodyPr/>
                    <a:lstStyle/>
                    <a:p>
                      <a:endParaRPr lang="zh-CN" altLang="en-US"/>
                    </a:p>
                  </a:txBody>
                  <a:tcPr/>
                </a:tc>
                <a:tc rowSpan="3">
                  <a:txBody>
                    <a:bodyPr/>
                    <a:lstStyle/>
                    <a:p>
                      <a:pPr algn="ctr">
                        <a:spcAft>
                          <a:spcPts val="0"/>
                        </a:spcAft>
                      </a:pPr>
                      <a:r>
                        <a:rPr lang="de-DE" sz="800" kern="0">
                          <a:solidFill>
                            <a:srgbClr val="000000"/>
                          </a:solidFill>
                          <a:effectLst/>
                          <a:latin typeface="Times New Roman"/>
                          <a:ea typeface="Arial Unicode MS"/>
                          <a:cs typeface="Times New Roman"/>
                        </a:rPr>
                        <a:t>Bearbeitung des städtischen Schadstoffs</a:t>
                      </a:r>
                      <a:endParaRPr lang="zh-CN" sz="800" kern="10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l">
                        <a:spcAft>
                          <a:spcPts val="0"/>
                        </a:spcAft>
                      </a:pPr>
                      <a:r>
                        <a:rPr lang="de-DE" sz="800" kern="0" dirty="0">
                          <a:solidFill>
                            <a:srgbClr val="000000"/>
                          </a:solidFill>
                          <a:effectLst/>
                          <a:latin typeface="Times New Roman"/>
                          <a:ea typeface="Arial Unicode MS"/>
                          <a:cs typeface="Times New Roman"/>
                        </a:rPr>
                        <a:t>Rate der Abwasserreinigung und Wiederverwendung </a:t>
                      </a:r>
                      <a:endParaRPr lang="zh-CN" sz="800" kern="100" dirty="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r>
              <a:tr h="107743">
                <a:tc vMerge="1">
                  <a:txBody>
                    <a:bodyPr/>
                    <a:lstStyle/>
                    <a:p>
                      <a:endParaRPr lang="zh-CN" altLang="en-US"/>
                    </a:p>
                  </a:txBody>
                  <a:tcPr/>
                </a:tc>
                <a:tc vMerge="1">
                  <a:txBody>
                    <a:bodyPr/>
                    <a:lstStyle/>
                    <a:p>
                      <a:endParaRPr lang="zh-CN" altLang="en-US"/>
                    </a:p>
                  </a:txBody>
                  <a:tcPr/>
                </a:tc>
                <a:tc>
                  <a:txBody>
                    <a:bodyPr/>
                    <a:lstStyle/>
                    <a:p>
                      <a:pPr algn="l">
                        <a:spcAft>
                          <a:spcPts val="0"/>
                        </a:spcAft>
                      </a:pPr>
                      <a:r>
                        <a:rPr lang="en-US" sz="800" kern="0" dirty="0" err="1">
                          <a:solidFill>
                            <a:srgbClr val="000000"/>
                          </a:solidFill>
                          <a:effectLst/>
                          <a:latin typeface="Times New Roman"/>
                          <a:ea typeface="Arial Unicode MS"/>
                          <a:cs typeface="Times New Roman"/>
                        </a:rPr>
                        <a:t>Wiederverwendungsquote</a:t>
                      </a:r>
                      <a:r>
                        <a:rPr lang="en-US" sz="800" kern="0" dirty="0">
                          <a:solidFill>
                            <a:srgbClr val="000000"/>
                          </a:solidFill>
                          <a:effectLst/>
                          <a:latin typeface="Times New Roman"/>
                          <a:ea typeface="Arial Unicode MS"/>
                          <a:cs typeface="Times New Roman"/>
                        </a:rPr>
                        <a:t> der </a:t>
                      </a:r>
                      <a:r>
                        <a:rPr lang="en-US" sz="800" kern="0" dirty="0" err="1">
                          <a:solidFill>
                            <a:srgbClr val="000000"/>
                          </a:solidFill>
                          <a:effectLst/>
                          <a:latin typeface="Times New Roman"/>
                          <a:ea typeface="Arial Unicode MS"/>
                          <a:cs typeface="Times New Roman"/>
                        </a:rPr>
                        <a:t>Industrieabfälle</a:t>
                      </a:r>
                      <a:endParaRPr lang="zh-CN" sz="800" kern="100" dirty="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r>
              <a:tr h="107743">
                <a:tc vMerge="1">
                  <a:txBody>
                    <a:bodyPr/>
                    <a:lstStyle/>
                    <a:p>
                      <a:endParaRPr lang="zh-CN" altLang="en-US"/>
                    </a:p>
                  </a:txBody>
                  <a:tcPr/>
                </a:tc>
                <a:tc vMerge="1">
                  <a:txBody>
                    <a:bodyPr/>
                    <a:lstStyle/>
                    <a:p>
                      <a:endParaRPr lang="zh-CN" altLang="en-US"/>
                    </a:p>
                  </a:txBody>
                  <a:tcPr/>
                </a:tc>
                <a:tc>
                  <a:txBody>
                    <a:bodyPr/>
                    <a:lstStyle/>
                    <a:p>
                      <a:pPr algn="l">
                        <a:spcAft>
                          <a:spcPts val="0"/>
                        </a:spcAft>
                      </a:pPr>
                      <a:r>
                        <a:rPr lang="de-DE" sz="800" kern="0" dirty="0">
                          <a:solidFill>
                            <a:srgbClr val="000000"/>
                          </a:solidFill>
                          <a:effectLst/>
                          <a:latin typeface="Times New Roman"/>
                          <a:ea typeface="Arial Unicode MS"/>
                          <a:cs typeface="Times New Roman"/>
                        </a:rPr>
                        <a:t>Wiederverwendungsquote des Hausmülls</a:t>
                      </a:r>
                      <a:endParaRPr lang="zh-CN" sz="800" kern="100" dirty="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r>
              <a:tr h="107743">
                <a:tc vMerge="1">
                  <a:txBody>
                    <a:bodyPr/>
                    <a:lstStyle/>
                    <a:p>
                      <a:endParaRPr lang="zh-CN" altLang="en-US"/>
                    </a:p>
                  </a:txBody>
                  <a:tcPr/>
                </a:tc>
                <a:tc rowSpan="3">
                  <a:txBody>
                    <a:bodyPr/>
                    <a:lstStyle/>
                    <a:p>
                      <a:pPr algn="ctr">
                        <a:spcAft>
                          <a:spcPts val="0"/>
                        </a:spcAft>
                      </a:pPr>
                      <a:r>
                        <a:rPr lang="de-DE" sz="800" kern="0">
                          <a:solidFill>
                            <a:srgbClr val="000000"/>
                          </a:solidFill>
                          <a:effectLst/>
                          <a:latin typeface="Times New Roman"/>
                          <a:ea typeface="Arial Unicode MS"/>
                          <a:cs typeface="Times New Roman"/>
                        </a:rPr>
                        <a:t>Gebaute Umwelt</a:t>
                      </a:r>
                      <a:endParaRPr lang="zh-CN" sz="800" kern="10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l">
                        <a:spcAft>
                          <a:spcPts val="0"/>
                        </a:spcAft>
                      </a:pPr>
                      <a:r>
                        <a:rPr lang="de-DE" sz="800" kern="0" dirty="0">
                          <a:solidFill>
                            <a:srgbClr val="000000"/>
                          </a:solidFill>
                          <a:effectLst/>
                          <a:latin typeface="Times New Roman"/>
                          <a:ea typeface="Arial Unicode MS"/>
                          <a:cs typeface="Times New Roman"/>
                        </a:rPr>
                        <a:t>öffentliche Grünfläche pro Kopf</a:t>
                      </a:r>
                      <a:endParaRPr lang="zh-CN" sz="800" kern="100" dirty="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r>
              <a:tr h="107743">
                <a:tc vMerge="1">
                  <a:txBody>
                    <a:bodyPr/>
                    <a:lstStyle/>
                    <a:p>
                      <a:endParaRPr lang="zh-CN" altLang="en-US"/>
                    </a:p>
                  </a:txBody>
                  <a:tcPr/>
                </a:tc>
                <a:tc vMerge="1">
                  <a:txBody>
                    <a:bodyPr/>
                    <a:lstStyle/>
                    <a:p>
                      <a:endParaRPr lang="zh-CN" altLang="en-US"/>
                    </a:p>
                  </a:txBody>
                  <a:tcPr/>
                </a:tc>
                <a:tc>
                  <a:txBody>
                    <a:bodyPr/>
                    <a:lstStyle/>
                    <a:p>
                      <a:pPr algn="l">
                        <a:spcAft>
                          <a:spcPts val="0"/>
                        </a:spcAft>
                      </a:pPr>
                      <a:r>
                        <a:rPr lang="de-DE" sz="800" kern="0" dirty="0">
                          <a:solidFill>
                            <a:srgbClr val="000000"/>
                          </a:solidFill>
                          <a:effectLst/>
                          <a:latin typeface="Times New Roman"/>
                          <a:ea typeface="Arial Unicode MS"/>
                          <a:cs typeface="Times New Roman"/>
                        </a:rPr>
                        <a:t>Anteil des grünen Verkehrs</a:t>
                      </a:r>
                      <a:endParaRPr lang="zh-CN" sz="800" kern="100" dirty="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r>
              <a:tr h="102355">
                <a:tc vMerge="1">
                  <a:txBody>
                    <a:bodyPr/>
                    <a:lstStyle/>
                    <a:p>
                      <a:endParaRPr lang="zh-CN" altLang="en-US"/>
                    </a:p>
                  </a:txBody>
                  <a:tcPr/>
                </a:tc>
                <a:tc vMerge="1">
                  <a:txBody>
                    <a:bodyPr/>
                    <a:lstStyle/>
                    <a:p>
                      <a:endParaRPr lang="zh-CN" altLang="en-US"/>
                    </a:p>
                  </a:txBody>
                  <a:tcPr/>
                </a:tc>
                <a:tc>
                  <a:txBody>
                    <a:bodyPr/>
                    <a:lstStyle/>
                    <a:p>
                      <a:pPr algn="l">
                        <a:spcAft>
                          <a:spcPts val="0"/>
                        </a:spcAft>
                      </a:pPr>
                      <a:r>
                        <a:rPr lang="en-US" sz="800" kern="0" dirty="0" err="1">
                          <a:solidFill>
                            <a:srgbClr val="000000"/>
                          </a:solidFill>
                          <a:effectLst/>
                          <a:latin typeface="Times New Roman"/>
                          <a:ea typeface="Arial Unicode MS"/>
                          <a:cs typeface="Times New Roman"/>
                        </a:rPr>
                        <a:t>StädtischeBevölkerungsdichte</a:t>
                      </a:r>
                      <a:endParaRPr lang="zh-CN" sz="800" kern="100" dirty="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r>
            </a:tbl>
          </a:graphicData>
        </a:graphic>
      </p:graphicFrame>
      <p:graphicFrame>
        <p:nvGraphicFramePr>
          <p:cNvPr id="9" name="表格 8"/>
          <p:cNvGraphicFramePr>
            <a:graphicFrameLocks noGrp="1"/>
          </p:cNvGraphicFramePr>
          <p:nvPr>
            <p:extLst>
              <p:ext uri="{D42A27DB-BD31-4B8C-83A1-F6EECF244321}">
                <p14:modId xmlns:p14="http://schemas.microsoft.com/office/powerpoint/2010/main" xmlns="" val="1974137133"/>
              </p:ext>
            </p:extLst>
          </p:nvPr>
        </p:nvGraphicFramePr>
        <p:xfrm>
          <a:off x="4786314" y="1571642"/>
          <a:ext cx="4032447" cy="3429000"/>
        </p:xfrm>
        <a:graphic>
          <a:graphicData uri="http://schemas.openxmlformats.org/drawingml/2006/table">
            <a:tbl>
              <a:tblPr/>
              <a:tblGrid>
                <a:gridCol w="783537"/>
                <a:gridCol w="944655"/>
                <a:gridCol w="2304255"/>
              </a:tblGrid>
              <a:tr h="96968">
                <a:tc rowSpan="8">
                  <a:txBody>
                    <a:bodyPr/>
                    <a:lstStyle/>
                    <a:p>
                      <a:pPr algn="ctr">
                        <a:spcAft>
                          <a:spcPts val="0"/>
                        </a:spcAft>
                      </a:pPr>
                      <a:r>
                        <a:rPr lang="de-DE" sz="900" b="1" kern="0" dirty="0" smtClean="0">
                          <a:solidFill>
                            <a:srgbClr val="000000"/>
                          </a:solidFill>
                          <a:effectLst/>
                          <a:latin typeface="Times New Roman"/>
                          <a:ea typeface="Arial Unicode MS"/>
                          <a:cs typeface="Times New Roman"/>
                        </a:rPr>
                        <a:t>Informati-sierung</a:t>
                      </a:r>
                      <a:endParaRPr lang="zh-CN" sz="900" kern="100" dirty="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3">
                  <a:txBody>
                    <a:bodyPr/>
                    <a:lstStyle/>
                    <a:p>
                      <a:pPr algn="ctr">
                        <a:spcAft>
                          <a:spcPts val="0"/>
                        </a:spcAft>
                      </a:pPr>
                      <a:r>
                        <a:rPr lang="de-DE" sz="900" kern="0" dirty="0">
                          <a:solidFill>
                            <a:srgbClr val="000000"/>
                          </a:solidFill>
                          <a:effectLst/>
                          <a:latin typeface="Times New Roman"/>
                          <a:ea typeface="Arial Unicode MS"/>
                          <a:cs typeface="Times New Roman"/>
                        </a:rPr>
                        <a:t>Bau der Infrastruktur mit der Informationstechnologie</a:t>
                      </a:r>
                      <a:endParaRPr lang="zh-CN" sz="900" kern="100" dirty="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a:spcAft>
                          <a:spcPts val="0"/>
                        </a:spcAft>
                      </a:pPr>
                      <a:r>
                        <a:rPr lang="de-DE" sz="900" kern="0">
                          <a:solidFill>
                            <a:srgbClr val="000000"/>
                          </a:solidFill>
                          <a:effectLst/>
                          <a:latin typeface="Times New Roman"/>
                          <a:ea typeface="Arial Unicode MS"/>
                          <a:cs typeface="Times New Roman"/>
                        </a:rPr>
                        <a:t>Investionsrate des Baus der Infrastruktur mit der Informationstechnologie</a:t>
                      </a:r>
                      <a:endParaRPr lang="zh-CN" sz="900" kern="10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96968">
                <a:tc vMerge="1">
                  <a:txBody>
                    <a:bodyPr/>
                    <a:lstStyle/>
                    <a:p>
                      <a:endParaRPr lang="zh-CN" altLang="en-US"/>
                    </a:p>
                  </a:txBody>
                  <a:tcPr/>
                </a:tc>
                <a:tc vMerge="1">
                  <a:txBody>
                    <a:bodyPr/>
                    <a:lstStyle/>
                    <a:p>
                      <a:endParaRPr lang="zh-CN" altLang="en-US"/>
                    </a:p>
                  </a:txBody>
                  <a:tcPr/>
                </a:tc>
                <a:tc>
                  <a:txBody>
                    <a:bodyPr/>
                    <a:lstStyle/>
                    <a:p>
                      <a:pPr algn="l">
                        <a:spcAft>
                          <a:spcPts val="0"/>
                        </a:spcAft>
                      </a:pPr>
                      <a:r>
                        <a:rPr lang="de-DE" sz="900" kern="0">
                          <a:solidFill>
                            <a:srgbClr val="000000"/>
                          </a:solidFill>
                          <a:effectLst/>
                          <a:latin typeface="Times New Roman"/>
                          <a:ea typeface="Arial Unicode MS"/>
                          <a:cs typeface="Times New Roman"/>
                        </a:rPr>
                        <a:t>Zugangsrate vom High-speed-Internet zuhause</a:t>
                      </a:r>
                      <a:endParaRPr lang="zh-CN" sz="900" kern="10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07743">
                <a:tc vMerge="1">
                  <a:txBody>
                    <a:bodyPr/>
                    <a:lstStyle/>
                    <a:p>
                      <a:endParaRPr lang="zh-CN" altLang="en-US"/>
                    </a:p>
                  </a:txBody>
                  <a:tcPr/>
                </a:tc>
                <a:tc vMerge="1">
                  <a:txBody>
                    <a:bodyPr/>
                    <a:lstStyle/>
                    <a:p>
                      <a:endParaRPr lang="zh-CN" altLang="en-US"/>
                    </a:p>
                  </a:txBody>
                  <a:tcPr/>
                </a:tc>
                <a:tc>
                  <a:txBody>
                    <a:bodyPr/>
                    <a:lstStyle/>
                    <a:p>
                      <a:pPr algn="l">
                        <a:spcAft>
                          <a:spcPts val="0"/>
                        </a:spcAft>
                      </a:pPr>
                      <a:r>
                        <a:rPr lang="de-DE" sz="900" kern="0">
                          <a:solidFill>
                            <a:srgbClr val="000000"/>
                          </a:solidFill>
                          <a:effectLst/>
                          <a:latin typeface="Times New Roman"/>
                          <a:ea typeface="Arial Unicode MS"/>
                          <a:cs typeface="Times New Roman"/>
                        </a:rPr>
                        <a:t>WLAN-Abdeckung des öffentlichen Raums</a:t>
                      </a:r>
                      <a:endParaRPr lang="zh-CN" sz="900" kern="10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96968">
                <a:tc vMerge="1">
                  <a:txBody>
                    <a:bodyPr/>
                    <a:lstStyle/>
                    <a:p>
                      <a:endParaRPr lang="zh-CN" altLang="en-US"/>
                    </a:p>
                  </a:txBody>
                  <a:tcPr/>
                </a:tc>
                <a:tc rowSpan="2">
                  <a:txBody>
                    <a:bodyPr/>
                    <a:lstStyle/>
                    <a:p>
                      <a:pPr algn="ctr">
                        <a:spcAft>
                          <a:spcPts val="0"/>
                        </a:spcAft>
                      </a:pPr>
                      <a:r>
                        <a:rPr lang="en-US" sz="900" kern="0" dirty="0">
                          <a:solidFill>
                            <a:srgbClr val="000000"/>
                          </a:solidFill>
                          <a:effectLst/>
                          <a:latin typeface="Times New Roman"/>
                          <a:ea typeface="Arial Unicode MS"/>
                          <a:cs typeface="Times New Roman"/>
                        </a:rPr>
                        <a:t>Human Resources </a:t>
                      </a:r>
                      <a:r>
                        <a:rPr lang="en-US" sz="900" kern="0" dirty="0" err="1">
                          <a:solidFill>
                            <a:srgbClr val="000000"/>
                          </a:solidFill>
                          <a:effectLst/>
                          <a:latin typeface="Times New Roman"/>
                          <a:ea typeface="Arial Unicode MS"/>
                          <a:cs typeface="Times New Roman"/>
                        </a:rPr>
                        <a:t>für</a:t>
                      </a:r>
                      <a:r>
                        <a:rPr lang="en-US" sz="900" kern="0" dirty="0">
                          <a:solidFill>
                            <a:srgbClr val="000000"/>
                          </a:solidFill>
                          <a:effectLst/>
                          <a:latin typeface="Times New Roman"/>
                          <a:ea typeface="Arial Unicode MS"/>
                          <a:cs typeface="Times New Roman"/>
                        </a:rPr>
                        <a:t> </a:t>
                      </a:r>
                      <a:r>
                        <a:rPr lang="en-US" sz="900" kern="0" dirty="0" err="1" smtClean="0">
                          <a:solidFill>
                            <a:srgbClr val="000000"/>
                          </a:solidFill>
                          <a:effectLst/>
                          <a:latin typeface="Times New Roman"/>
                          <a:ea typeface="Arial Unicode MS"/>
                          <a:cs typeface="Times New Roman"/>
                        </a:rPr>
                        <a:t>Informatisierung</a:t>
                      </a:r>
                      <a:endParaRPr lang="zh-CN" sz="900" kern="100" dirty="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a:spcAft>
                          <a:spcPts val="0"/>
                        </a:spcAft>
                      </a:pPr>
                      <a:r>
                        <a:rPr lang="de-DE" sz="900" kern="0">
                          <a:solidFill>
                            <a:srgbClr val="000000"/>
                          </a:solidFill>
                          <a:effectLst/>
                          <a:latin typeface="Times New Roman"/>
                          <a:ea typeface="Arial Unicode MS"/>
                          <a:cs typeface="Times New Roman"/>
                        </a:rPr>
                        <a:t>Talentpool der Informationstechnologie</a:t>
                      </a:r>
                      <a:endParaRPr lang="zh-CN" sz="900" kern="10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96968">
                <a:tc vMerge="1">
                  <a:txBody>
                    <a:bodyPr/>
                    <a:lstStyle/>
                    <a:p>
                      <a:endParaRPr lang="zh-CN" altLang="en-US"/>
                    </a:p>
                  </a:txBody>
                  <a:tcPr/>
                </a:tc>
                <a:tc vMerge="1">
                  <a:txBody>
                    <a:bodyPr/>
                    <a:lstStyle/>
                    <a:p>
                      <a:endParaRPr lang="zh-CN" altLang="en-US"/>
                    </a:p>
                  </a:txBody>
                  <a:tcPr/>
                </a:tc>
                <a:tc>
                  <a:txBody>
                    <a:bodyPr/>
                    <a:lstStyle/>
                    <a:p>
                      <a:pPr algn="l">
                        <a:spcAft>
                          <a:spcPts val="0"/>
                        </a:spcAft>
                      </a:pPr>
                      <a:r>
                        <a:rPr lang="de-DE" sz="900" kern="0" dirty="0">
                          <a:effectLst/>
                          <a:latin typeface="Times New Roman"/>
                          <a:ea typeface="Arial Unicode MS"/>
                          <a:cs typeface="Times New Roman"/>
                        </a:rPr>
                        <a:t>Anteil der Beschäftigten der Informationstechnologie</a:t>
                      </a:r>
                      <a:endParaRPr lang="zh-CN" sz="900" kern="100" dirty="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96968">
                <a:tc vMerge="1">
                  <a:txBody>
                    <a:bodyPr/>
                    <a:lstStyle/>
                    <a:p>
                      <a:endParaRPr lang="zh-CN" altLang="en-US"/>
                    </a:p>
                  </a:txBody>
                  <a:tcPr/>
                </a:tc>
                <a:tc rowSpan="3">
                  <a:txBody>
                    <a:bodyPr/>
                    <a:lstStyle/>
                    <a:p>
                      <a:pPr algn="ctr">
                        <a:spcAft>
                          <a:spcPts val="0"/>
                        </a:spcAft>
                      </a:pPr>
                      <a:r>
                        <a:rPr lang="de-DE" sz="900" kern="0">
                          <a:solidFill>
                            <a:srgbClr val="000000"/>
                          </a:solidFill>
                          <a:effectLst/>
                          <a:latin typeface="Times New Roman"/>
                          <a:ea typeface="Arial Unicode MS"/>
                          <a:cs typeface="Times New Roman"/>
                        </a:rPr>
                        <a:t>Anwendung der Informationstechnologie</a:t>
                      </a:r>
                      <a:endParaRPr lang="zh-CN" sz="900" kern="10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a:spcAft>
                          <a:spcPts val="0"/>
                        </a:spcAft>
                      </a:pPr>
                      <a:r>
                        <a:rPr lang="de-DE" sz="900" kern="0">
                          <a:solidFill>
                            <a:srgbClr val="000000"/>
                          </a:solidFill>
                          <a:effectLst/>
                          <a:latin typeface="Times New Roman"/>
                          <a:ea typeface="Arial Unicode MS"/>
                          <a:cs typeface="Times New Roman"/>
                        </a:rPr>
                        <a:t>Anteil der mobilen Breitband-Nutzer</a:t>
                      </a:r>
                      <a:endParaRPr lang="zh-CN" sz="900" kern="10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96968">
                <a:tc vMerge="1">
                  <a:txBody>
                    <a:bodyPr/>
                    <a:lstStyle/>
                    <a:p>
                      <a:endParaRPr lang="zh-CN" altLang="en-US"/>
                    </a:p>
                  </a:txBody>
                  <a:tcPr/>
                </a:tc>
                <a:tc vMerge="1">
                  <a:txBody>
                    <a:bodyPr/>
                    <a:lstStyle/>
                    <a:p>
                      <a:endParaRPr lang="zh-CN" altLang="en-US"/>
                    </a:p>
                  </a:txBody>
                  <a:tcPr/>
                </a:tc>
                <a:tc>
                  <a:txBody>
                    <a:bodyPr/>
                    <a:lstStyle/>
                    <a:p>
                      <a:pPr algn="l">
                        <a:spcAft>
                          <a:spcPts val="0"/>
                        </a:spcAft>
                      </a:pPr>
                      <a:r>
                        <a:rPr lang="de-DE" sz="900" kern="0" dirty="0">
                          <a:solidFill>
                            <a:srgbClr val="000000"/>
                          </a:solidFill>
                          <a:effectLst/>
                          <a:latin typeface="Times New Roman"/>
                          <a:ea typeface="Arial Unicode MS"/>
                          <a:cs typeface="Times New Roman"/>
                        </a:rPr>
                        <a:t>Anteil der Internet-Nutzer</a:t>
                      </a:r>
                      <a:endParaRPr lang="zh-CN" sz="900" kern="100" dirty="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96968">
                <a:tc vMerge="1">
                  <a:txBody>
                    <a:bodyPr/>
                    <a:lstStyle/>
                    <a:p>
                      <a:endParaRPr lang="zh-CN" altLang="en-US"/>
                    </a:p>
                  </a:txBody>
                  <a:tcPr/>
                </a:tc>
                <a:tc vMerge="1">
                  <a:txBody>
                    <a:bodyPr/>
                    <a:lstStyle/>
                    <a:p>
                      <a:endParaRPr lang="zh-CN" altLang="en-US"/>
                    </a:p>
                  </a:txBody>
                  <a:tcPr/>
                </a:tc>
                <a:tc>
                  <a:txBody>
                    <a:bodyPr/>
                    <a:lstStyle/>
                    <a:p>
                      <a:pPr algn="l">
                        <a:spcAft>
                          <a:spcPts val="0"/>
                        </a:spcAft>
                      </a:pPr>
                      <a:r>
                        <a:rPr lang="de-DE" sz="900" kern="0" dirty="0">
                          <a:solidFill>
                            <a:srgbClr val="000000"/>
                          </a:solidFill>
                          <a:effectLst/>
                          <a:latin typeface="Times New Roman"/>
                          <a:ea typeface="Arial Unicode MS"/>
                          <a:cs typeface="Times New Roman"/>
                        </a:rPr>
                        <a:t>Suchbetrag der Netzwerk-Informationen pro Kopf</a:t>
                      </a:r>
                      <a:endParaRPr lang="zh-CN" sz="900" kern="100" dirty="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96968">
                <a:tc rowSpan="9">
                  <a:txBody>
                    <a:bodyPr/>
                    <a:lstStyle/>
                    <a:p>
                      <a:pPr algn="ctr">
                        <a:spcAft>
                          <a:spcPts val="0"/>
                        </a:spcAft>
                      </a:pPr>
                      <a:r>
                        <a:rPr lang="de-DE" sz="900" b="1" kern="0">
                          <a:solidFill>
                            <a:srgbClr val="000000"/>
                          </a:solidFill>
                          <a:effectLst/>
                          <a:latin typeface="Times New Roman"/>
                          <a:ea typeface="Arial Unicode MS"/>
                          <a:cs typeface="Times New Roman"/>
                        </a:rPr>
                        <a:t>Innovation der Bevölkerung</a:t>
                      </a:r>
                      <a:endParaRPr lang="zh-CN" sz="900" kern="10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6B0A"/>
                    </a:solidFill>
                  </a:tcPr>
                </a:tc>
                <a:tc>
                  <a:txBody>
                    <a:bodyPr/>
                    <a:lstStyle/>
                    <a:p>
                      <a:pPr algn="ctr">
                        <a:spcAft>
                          <a:spcPts val="0"/>
                        </a:spcAft>
                      </a:pPr>
                      <a:r>
                        <a:rPr lang="de-DE" sz="900" kern="0">
                          <a:solidFill>
                            <a:srgbClr val="000000"/>
                          </a:solidFill>
                          <a:effectLst/>
                          <a:latin typeface="Times New Roman"/>
                          <a:ea typeface="Arial Unicode MS"/>
                          <a:cs typeface="Times New Roman"/>
                        </a:rPr>
                        <a:t>Soziale Ausgaben für Bildung</a:t>
                      </a:r>
                      <a:endParaRPr lang="zh-CN" sz="900" kern="10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l">
                        <a:spcAft>
                          <a:spcPts val="0"/>
                        </a:spcAft>
                      </a:pPr>
                      <a:r>
                        <a:rPr lang="de-DE" sz="900" kern="0" dirty="0">
                          <a:solidFill>
                            <a:srgbClr val="000000"/>
                          </a:solidFill>
                          <a:effectLst/>
                          <a:latin typeface="Times New Roman"/>
                          <a:ea typeface="Arial Unicode MS"/>
                          <a:cs typeface="Times New Roman"/>
                        </a:rPr>
                        <a:t>Anteil der Ausgaben für Bildung am Budget</a:t>
                      </a:r>
                      <a:endParaRPr lang="zh-CN" sz="900" kern="100" dirty="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96968">
                <a:tc vMerge="1">
                  <a:txBody>
                    <a:bodyPr/>
                    <a:lstStyle/>
                    <a:p>
                      <a:endParaRPr lang="zh-CN" altLang="en-US"/>
                    </a:p>
                  </a:txBody>
                  <a:tcPr/>
                </a:tc>
                <a:tc rowSpan="3">
                  <a:txBody>
                    <a:bodyPr/>
                    <a:lstStyle/>
                    <a:p>
                      <a:pPr algn="ctr">
                        <a:spcAft>
                          <a:spcPts val="0"/>
                        </a:spcAft>
                      </a:pPr>
                      <a:r>
                        <a:rPr lang="de-DE" sz="900" kern="0" dirty="0" smtClean="0">
                          <a:solidFill>
                            <a:srgbClr val="000000"/>
                          </a:solidFill>
                          <a:effectLst/>
                          <a:latin typeface="Times New Roman"/>
                          <a:ea typeface="Arial Unicode MS"/>
                          <a:cs typeface="Times New Roman"/>
                        </a:rPr>
                        <a:t>Bildung </a:t>
                      </a:r>
                      <a:r>
                        <a:rPr lang="de-DE" sz="900" kern="0" dirty="0">
                          <a:solidFill>
                            <a:srgbClr val="000000"/>
                          </a:solidFill>
                          <a:effectLst/>
                          <a:latin typeface="Times New Roman"/>
                          <a:ea typeface="Arial Unicode MS"/>
                          <a:cs typeface="Times New Roman"/>
                        </a:rPr>
                        <a:t>der Bevölkerung</a:t>
                      </a:r>
                      <a:endParaRPr lang="zh-CN" sz="900" kern="100" dirty="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l">
                        <a:spcAft>
                          <a:spcPts val="0"/>
                        </a:spcAft>
                      </a:pPr>
                      <a:r>
                        <a:rPr lang="en-US" sz="900" kern="0" dirty="0" err="1">
                          <a:solidFill>
                            <a:srgbClr val="000000"/>
                          </a:solidFill>
                          <a:effectLst/>
                          <a:latin typeface="Times New Roman"/>
                          <a:ea typeface="Arial Unicode MS"/>
                          <a:cs typeface="Times New Roman"/>
                        </a:rPr>
                        <a:t>Einschulungsrate</a:t>
                      </a:r>
                      <a:r>
                        <a:rPr lang="de-DE" sz="900" kern="0" dirty="0">
                          <a:solidFill>
                            <a:srgbClr val="000000"/>
                          </a:solidFill>
                          <a:effectLst/>
                          <a:latin typeface="Times New Roman"/>
                          <a:ea typeface="Arial Unicode MS"/>
                          <a:cs typeface="Times New Roman"/>
                        </a:rPr>
                        <a:t> vom </a:t>
                      </a:r>
                      <a:r>
                        <a:rPr lang="en-US" sz="900" kern="0" dirty="0">
                          <a:solidFill>
                            <a:srgbClr val="000000"/>
                          </a:solidFill>
                          <a:effectLst/>
                          <a:latin typeface="Times New Roman"/>
                          <a:ea typeface="Arial Unicode MS"/>
                          <a:cs typeface="Times New Roman"/>
                        </a:rPr>
                        <a:t>Gymnasium</a:t>
                      </a:r>
                      <a:endParaRPr lang="zh-CN" sz="900" kern="100" dirty="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96968">
                <a:tc vMerge="1">
                  <a:txBody>
                    <a:bodyPr/>
                    <a:lstStyle/>
                    <a:p>
                      <a:endParaRPr lang="zh-CN" altLang="en-US"/>
                    </a:p>
                  </a:txBody>
                  <a:tcPr/>
                </a:tc>
                <a:tc vMerge="1">
                  <a:txBody>
                    <a:bodyPr/>
                    <a:lstStyle/>
                    <a:p>
                      <a:endParaRPr lang="zh-CN" altLang="en-US"/>
                    </a:p>
                  </a:txBody>
                  <a:tcPr/>
                </a:tc>
                <a:tc>
                  <a:txBody>
                    <a:bodyPr/>
                    <a:lstStyle/>
                    <a:p>
                      <a:pPr algn="l">
                        <a:spcAft>
                          <a:spcPts val="0"/>
                        </a:spcAft>
                      </a:pPr>
                      <a:r>
                        <a:rPr lang="de-DE" sz="900" kern="0">
                          <a:solidFill>
                            <a:srgbClr val="000000"/>
                          </a:solidFill>
                          <a:effectLst/>
                          <a:latin typeface="Times New Roman"/>
                          <a:ea typeface="Arial Unicode MS"/>
                          <a:cs typeface="Times New Roman"/>
                        </a:rPr>
                        <a:t>Anteil der Hochschulbildung</a:t>
                      </a:r>
                      <a:endParaRPr lang="zh-CN" sz="900" kern="10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96968">
                <a:tc vMerge="1">
                  <a:txBody>
                    <a:bodyPr/>
                    <a:lstStyle/>
                    <a:p>
                      <a:endParaRPr lang="zh-CN" altLang="en-US"/>
                    </a:p>
                  </a:txBody>
                  <a:tcPr/>
                </a:tc>
                <a:tc vMerge="1">
                  <a:txBody>
                    <a:bodyPr/>
                    <a:lstStyle/>
                    <a:p>
                      <a:endParaRPr lang="zh-CN" altLang="en-US"/>
                    </a:p>
                  </a:txBody>
                  <a:tcPr/>
                </a:tc>
                <a:tc>
                  <a:txBody>
                    <a:bodyPr/>
                    <a:lstStyle/>
                    <a:p>
                      <a:pPr algn="l">
                        <a:spcAft>
                          <a:spcPts val="0"/>
                        </a:spcAft>
                      </a:pPr>
                      <a:r>
                        <a:rPr lang="en-US" sz="900" kern="0" dirty="0" err="1">
                          <a:solidFill>
                            <a:srgbClr val="000000"/>
                          </a:solidFill>
                          <a:effectLst/>
                          <a:latin typeface="Times New Roman"/>
                          <a:ea typeface="Arial Unicode MS"/>
                          <a:cs typeface="Times New Roman"/>
                        </a:rPr>
                        <a:t>Teilnahme</a:t>
                      </a:r>
                      <a:r>
                        <a:rPr lang="en-US" sz="900" kern="0" dirty="0">
                          <a:solidFill>
                            <a:srgbClr val="000000"/>
                          </a:solidFill>
                          <a:effectLst/>
                          <a:latin typeface="Times New Roman"/>
                          <a:ea typeface="Arial Unicode MS"/>
                          <a:cs typeface="Times New Roman"/>
                        </a:rPr>
                        <a:t> am </a:t>
                      </a:r>
                      <a:r>
                        <a:rPr lang="en-US" sz="900" kern="0" dirty="0" err="1">
                          <a:solidFill>
                            <a:srgbClr val="000000"/>
                          </a:solidFill>
                          <a:effectLst/>
                          <a:latin typeface="Times New Roman"/>
                          <a:ea typeface="Arial Unicode MS"/>
                          <a:cs typeface="Times New Roman"/>
                        </a:rPr>
                        <a:t>lebenslangenLernen</a:t>
                      </a:r>
                      <a:endParaRPr lang="zh-CN" sz="900" kern="100" dirty="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96968">
                <a:tc vMerge="1">
                  <a:txBody>
                    <a:bodyPr/>
                    <a:lstStyle/>
                    <a:p>
                      <a:endParaRPr lang="zh-CN" altLang="en-US"/>
                    </a:p>
                  </a:txBody>
                  <a:tcPr/>
                </a:tc>
                <a:tc rowSpan="2">
                  <a:txBody>
                    <a:bodyPr/>
                    <a:lstStyle/>
                    <a:p>
                      <a:pPr algn="ctr">
                        <a:spcAft>
                          <a:spcPts val="0"/>
                        </a:spcAft>
                      </a:pPr>
                      <a:r>
                        <a:rPr lang="de-DE" sz="900" kern="0">
                          <a:solidFill>
                            <a:srgbClr val="000000"/>
                          </a:solidFill>
                          <a:effectLst/>
                          <a:latin typeface="Times New Roman"/>
                          <a:ea typeface="Arial Unicode MS"/>
                          <a:cs typeface="Times New Roman"/>
                        </a:rPr>
                        <a:t>Soziale gerechtige Entwicklung</a:t>
                      </a:r>
                      <a:endParaRPr lang="zh-CN" sz="900" kern="10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l">
                        <a:spcAft>
                          <a:spcPts val="0"/>
                        </a:spcAft>
                      </a:pPr>
                      <a:r>
                        <a:rPr lang="en-US" sz="900" kern="0" dirty="0" err="1">
                          <a:solidFill>
                            <a:srgbClr val="000000"/>
                          </a:solidFill>
                          <a:effectLst/>
                          <a:latin typeface="Times New Roman"/>
                          <a:ea typeface="Arial Unicode MS"/>
                          <a:cs typeface="Times New Roman"/>
                        </a:rPr>
                        <a:t>Arbeitslosenquote</a:t>
                      </a:r>
                      <a:endParaRPr lang="zh-CN" sz="900" kern="100" dirty="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96968">
                <a:tc vMerge="1">
                  <a:txBody>
                    <a:bodyPr/>
                    <a:lstStyle/>
                    <a:p>
                      <a:endParaRPr lang="zh-CN" altLang="en-US"/>
                    </a:p>
                  </a:txBody>
                  <a:tcPr/>
                </a:tc>
                <a:tc vMerge="1">
                  <a:txBody>
                    <a:bodyPr/>
                    <a:lstStyle/>
                    <a:p>
                      <a:endParaRPr lang="zh-CN" altLang="en-US"/>
                    </a:p>
                  </a:txBody>
                  <a:tcPr/>
                </a:tc>
                <a:tc>
                  <a:txBody>
                    <a:bodyPr/>
                    <a:lstStyle/>
                    <a:p>
                      <a:pPr algn="l">
                        <a:spcAft>
                          <a:spcPts val="0"/>
                        </a:spcAft>
                      </a:pPr>
                      <a:r>
                        <a:rPr lang="en-US" sz="900" kern="0" dirty="0" err="1">
                          <a:solidFill>
                            <a:srgbClr val="000000"/>
                          </a:solidFill>
                          <a:effectLst/>
                          <a:latin typeface="Times New Roman"/>
                          <a:ea typeface="Arial Unicode MS"/>
                          <a:cs typeface="Times New Roman"/>
                        </a:rPr>
                        <a:t>Gini-Koeffizient</a:t>
                      </a:r>
                      <a:endParaRPr lang="zh-CN" sz="900" kern="100" dirty="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96968">
                <a:tc vMerge="1">
                  <a:txBody>
                    <a:bodyPr/>
                    <a:lstStyle/>
                    <a:p>
                      <a:endParaRPr lang="zh-CN" altLang="en-US"/>
                    </a:p>
                  </a:txBody>
                  <a:tcPr/>
                </a:tc>
                <a:tc>
                  <a:txBody>
                    <a:bodyPr/>
                    <a:lstStyle/>
                    <a:p>
                      <a:pPr algn="ctr">
                        <a:spcAft>
                          <a:spcPts val="0"/>
                        </a:spcAft>
                      </a:pPr>
                      <a:r>
                        <a:rPr lang="de-DE" sz="900" kern="0">
                          <a:solidFill>
                            <a:srgbClr val="000000"/>
                          </a:solidFill>
                          <a:effectLst/>
                          <a:latin typeface="Times New Roman"/>
                          <a:ea typeface="Arial Unicode MS"/>
                          <a:cs typeface="Times New Roman"/>
                        </a:rPr>
                        <a:t>Soziale Vielfalt</a:t>
                      </a:r>
                      <a:endParaRPr lang="zh-CN" sz="900" kern="10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l">
                        <a:spcAft>
                          <a:spcPts val="0"/>
                        </a:spcAft>
                      </a:pPr>
                      <a:r>
                        <a:rPr lang="en-US" sz="900" kern="0" dirty="0" err="1">
                          <a:solidFill>
                            <a:srgbClr val="000000"/>
                          </a:solidFill>
                          <a:effectLst/>
                          <a:latin typeface="Candara"/>
                          <a:ea typeface="宋体"/>
                          <a:cs typeface="宋体"/>
                        </a:rPr>
                        <a:t>Anteil</a:t>
                      </a:r>
                      <a:r>
                        <a:rPr lang="en-US" sz="900" kern="0" dirty="0">
                          <a:solidFill>
                            <a:srgbClr val="000000"/>
                          </a:solidFill>
                          <a:effectLst/>
                          <a:latin typeface="Candara"/>
                          <a:ea typeface="宋体"/>
                          <a:cs typeface="宋体"/>
                        </a:rPr>
                        <a:t> der </a:t>
                      </a:r>
                      <a:r>
                        <a:rPr lang="en-US" sz="900" kern="0" dirty="0" err="1">
                          <a:solidFill>
                            <a:srgbClr val="000000"/>
                          </a:solidFill>
                          <a:effectLst/>
                          <a:latin typeface="Candara"/>
                          <a:ea typeface="宋体"/>
                          <a:cs typeface="宋体"/>
                        </a:rPr>
                        <a:t>Zuwanderer</a:t>
                      </a:r>
                      <a:endParaRPr lang="zh-CN" sz="900" kern="100" dirty="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107743">
                <a:tc vMerge="1">
                  <a:txBody>
                    <a:bodyPr/>
                    <a:lstStyle/>
                    <a:p>
                      <a:endParaRPr lang="zh-CN" altLang="en-US"/>
                    </a:p>
                  </a:txBody>
                  <a:tcPr/>
                </a:tc>
                <a:tc rowSpan="2">
                  <a:txBody>
                    <a:bodyPr/>
                    <a:lstStyle/>
                    <a:p>
                      <a:pPr algn="ctr">
                        <a:spcAft>
                          <a:spcPts val="0"/>
                        </a:spcAft>
                      </a:pPr>
                      <a:r>
                        <a:rPr lang="de-DE" sz="900" kern="0" dirty="0">
                          <a:solidFill>
                            <a:srgbClr val="000000"/>
                          </a:solidFill>
                          <a:effectLst/>
                          <a:latin typeface="Times New Roman"/>
                          <a:ea typeface="Arial Unicode MS"/>
                          <a:cs typeface="Times New Roman"/>
                        </a:rPr>
                        <a:t>Städtische Innovation</a:t>
                      </a:r>
                      <a:endParaRPr lang="zh-CN" sz="900" kern="100" dirty="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l">
                        <a:spcAft>
                          <a:spcPts val="0"/>
                        </a:spcAft>
                      </a:pPr>
                      <a:r>
                        <a:rPr lang="de-DE" sz="900" kern="0" dirty="0">
                          <a:solidFill>
                            <a:srgbClr val="000000"/>
                          </a:solidFill>
                          <a:effectLst/>
                          <a:latin typeface="Times New Roman"/>
                          <a:ea typeface="Arial Unicode MS"/>
                          <a:cs typeface="Times New Roman"/>
                        </a:rPr>
                        <a:t>Anteil der Kreativwirtschaft am BIP</a:t>
                      </a:r>
                      <a:endParaRPr lang="zh-CN" sz="900" kern="100" dirty="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96968">
                <a:tc vMerge="1">
                  <a:txBody>
                    <a:bodyPr/>
                    <a:lstStyle/>
                    <a:p>
                      <a:endParaRPr lang="zh-CN" altLang="en-US"/>
                    </a:p>
                  </a:txBody>
                  <a:tcPr/>
                </a:tc>
                <a:tc vMerge="1">
                  <a:txBody>
                    <a:bodyPr/>
                    <a:lstStyle/>
                    <a:p>
                      <a:endParaRPr lang="zh-CN" altLang="en-US"/>
                    </a:p>
                  </a:txBody>
                  <a:tcPr/>
                </a:tc>
                <a:tc>
                  <a:txBody>
                    <a:bodyPr/>
                    <a:lstStyle/>
                    <a:p>
                      <a:pPr algn="l">
                        <a:spcAft>
                          <a:spcPts val="0"/>
                        </a:spcAft>
                      </a:pPr>
                      <a:r>
                        <a:rPr lang="de-DE" sz="900" kern="0" dirty="0">
                          <a:solidFill>
                            <a:srgbClr val="000000"/>
                          </a:solidFill>
                          <a:effectLst/>
                          <a:latin typeface="Times New Roman"/>
                          <a:ea typeface="Arial Unicode MS"/>
                          <a:cs typeface="Times New Roman"/>
                        </a:rPr>
                        <a:t>Anzahl der Hochschulen und Forschungseinrichtungen für Wissenschaften</a:t>
                      </a:r>
                      <a:endParaRPr lang="zh-CN" sz="900" kern="100" dirty="0">
                        <a:effectLst/>
                        <a:latin typeface="Calibri"/>
                        <a:ea typeface="宋体"/>
                        <a:cs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bl>
          </a:graphicData>
        </a:graphic>
      </p:graphicFrame>
    </p:spTree>
    <p:extLst>
      <p:ext uri="{BB962C8B-B14F-4D97-AF65-F5344CB8AC3E}">
        <p14:creationId xmlns:p14="http://schemas.microsoft.com/office/powerpoint/2010/main" xmlns="" val="8467141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1619672" cy="1059582"/>
          </a:xfrm>
        </p:spPr>
        <p:txBody>
          <a:bodyPr/>
          <a:lstStyle/>
          <a:p>
            <a:pPr algn="l"/>
            <a:r>
              <a:rPr lang="zh-CN" altLang="en-US" sz="2400" dirty="0" smtClean="0"/>
              <a:t> 汇</a:t>
            </a:r>
            <a:r>
              <a:rPr lang="zh-CN" altLang="en-US" sz="2400" dirty="0"/>
              <a:t>报内</a:t>
            </a:r>
            <a:r>
              <a:rPr lang="zh-CN" altLang="en-US" sz="2400" dirty="0" smtClean="0"/>
              <a:t>容</a:t>
            </a:r>
            <a:r>
              <a:rPr lang="en-US" altLang="zh-CN" sz="2400" dirty="0" smtClean="0"/>
              <a:t/>
            </a:r>
            <a:br>
              <a:rPr lang="en-US" altLang="zh-CN" sz="2400" dirty="0" smtClean="0"/>
            </a:br>
            <a:r>
              <a:rPr lang="en-US" altLang="zh-CN" sz="2400" dirty="0"/>
              <a:t> </a:t>
            </a:r>
            <a:endParaRPr lang="zh-CN" altLang="en-US" sz="2400" dirty="0"/>
          </a:p>
        </p:txBody>
      </p:sp>
      <p:sp>
        <p:nvSpPr>
          <p:cNvPr id="6" name="Content Placeholder 2"/>
          <p:cNvSpPr>
            <a:spLocks noGrp="1"/>
          </p:cNvSpPr>
          <p:nvPr>
            <p:ph idx="1"/>
          </p:nvPr>
        </p:nvSpPr>
        <p:spPr>
          <a:xfrm>
            <a:off x="1739874" y="1606110"/>
            <a:ext cx="6192688" cy="581085"/>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marL="0" indent="0" defTabSz="457200">
              <a:buNone/>
            </a:pPr>
            <a:r>
              <a:rPr lang="zh-CN" altLang="en-US" sz="1200" b="1" dirty="0" smtClean="0">
                <a:effectLst>
                  <a:outerShdw blurRad="38100" dist="38100" dir="2700000" algn="tl">
                    <a:srgbClr val="000000">
                      <a:alpha val="43137"/>
                    </a:srgbClr>
                  </a:outerShdw>
                </a:effectLst>
                <a:latin typeface="+mj-ea"/>
                <a:ea typeface="+mj-ea"/>
                <a:cs typeface="Arial Unicode MS" pitchFamily="34" charset="-122"/>
              </a:rPr>
              <a:t>课题背景 </a:t>
            </a:r>
            <a:endParaRPr lang="en-US" altLang="zh-CN" sz="1200" b="1" dirty="0" smtClean="0">
              <a:effectLst>
                <a:outerShdw blurRad="38100" dist="38100" dir="2700000" algn="tl">
                  <a:srgbClr val="000000">
                    <a:alpha val="43137"/>
                  </a:srgbClr>
                </a:outerShdw>
              </a:effectLst>
              <a:latin typeface="+mj-ea"/>
              <a:ea typeface="+mj-ea"/>
              <a:cs typeface="Arial Unicode MS" pitchFamily="34" charset="-122"/>
            </a:endParaRPr>
          </a:p>
          <a:p>
            <a:pPr marL="0" indent="0" defTabSz="457200">
              <a:buNone/>
            </a:pPr>
            <a:r>
              <a:rPr lang="de-DE" altLang="zh-CN" sz="1200" b="1" dirty="0" smtClean="0">
                <a:effectLst>
                  <a:outerShdw blurRad="38100" dist="38100" dir="2700000" algn="tl">
                    <a:srgbClr val="000000">
                      <a:alpha val="43137"/>
                    </a:srgbClr>
                  </a:outerShdw>
                </a:effectLst>
                <a:latin typeface="+mj-ea"/>
                <a:cs typeface="Arial Unicode MS" pitchFamily="34" charset="-122"/>
              </a:rPr>
              <a:t>Hintergrund</a:t>
            </a:r>
            <a:endParaRPr lang="en-US" altLang="zh-CN" sz="1200" b="1" dirty="0" smtClean="0">
              <a:effectLst>
                <a:outerShdw blurRad="38100" dist="38100" dir="2700000" algn="tl">
                  <a:srgbClr val="000000">
                    <a:alpha val="43137"/>
                  </a:srgbClr>
                </a:outerShdw>
              </a:effectLst>
              <a:latin typeface="+mj-ea"/>
              <a:ea typeface="+mj-ea"/>
              <a:cs typeface="Arial Unicode MS" pitchFamily="34" charset="-122"/>
            </a:endParaRPr>
          </a:p>
        </p:txBody>
      </p:sp>
      <p:sp>
        <p:nvSpPr>
          <p:cNvPr id="7" name="椭圆 6"/>
          <p:cNvSpPr/>
          <p:nvPr/>
        </p:nvSpPr>
        <p:spPr>
          <a:xfrm>
            <a:off x="971600" y="2367121"/>
            <a:ext cx="501162" cy="501162"/>
          </a:xfrm>
          <a:prstGeom prst="ellipse">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sz="3200" dirty="0" smtClean="0">
                <a:latin typeface="Arial Black" pitchFamily="34" charset="0"/>
                <a:ea typeface="Adobe 黑体 Std R" pitchFamily="34" charset="-122"/>
                <a:cs typeface="Arial" pitchFamily="34" charset="0"/>
              </a:rPr>
              <a:t>2</a:t>
            </a:r>
            <a:endParaRPr lang="zh-CN" altLang="en-US" sz="3200" dirty="0">
              <a:latin typeface="Arial Black" pitchFamily="34" charset="0"/>
              <a:ea typeface="Adobe 黑体 Std R" pitchFamily="34" charset="-122"/>
              <a:cs typeface="Arial" pitchFamily="34" charset="0"/>
            </a:endParaRPr>
          </a:p>
        </p:txBody>
      </p:sp>
      <p:sp>
        <p:nvSpPr>
          <p:cNvPr id="9" name="椭圆 8"/>
          <p:cNvSpPr/>
          <p:nvPr/>
        </p:nvSpPr>
        <p:spPr>
          <a:xfrm>
            <a:off x="971600" y="3018087"/>
            <a:ext cx="501162" cy="501162"/>
          </a:xfrm>
          <a:prstGeom prst="ellipse">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sz="3200" dirty="0" smtClean="0">
                <a:latin typeface="Arial Black" pitchFamily="34" charset="0"/>
                <a:ea typeface="Adobe 黑体 Std R" pitchFamily="34" charset="-122"/>
                <a:cs typeface="Arial" pitchFamily="34" charset="0"/>
              </a:rPr>
              <a:t>3</a:t>
            </a:r>
            <a:endParaRPr lang="zh-CN" altLang="en-US" sz="3200" dirty="0">
              <a:latin typeface="Arial Black" pitchFamily="34" charset="0"/>
              <a:ea typeface="Adobe 黑体 Std R" pitchFamily="34" charset="-122"/>
              <a:cs typeface="Arial" pitchFamily="34" charset="0"/>
            </a:endParaRPr>
          </a:p>
        </p:txBody>
      </p:sp>
      <p:sp>
        <p:nvSpPr>
          <p:cNvPr id="10" name="Content Placeholder 2"/>
          <p:cNvSpPr txBox="1">
            <a:spLocks/>
          </p:cNvSpPr>
          <p:nvPr/>
        </p:nvSpPr>
        <p:spPr>
          <a:xfrm>
            <a:off x="1785918" y="2332460"/>
            <a:ext cx="6192688" cy="517102"/>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indent="0">
              <a:spcBef>
                <a:spcPct val="20000"/>
              </a:spcBef>
              <a:buFont typeface="Arial" pitchFamily="34" charset="0"/>
              <a:buNone/>
              <a:defRPr sz="2400" b="1">
                <a:latin typeface="华文细黑" pitchFamily="2" charset="-122"/>
                <a:ea typeface="华文细黑" pitchFamily="2" charset="-122"/>
                <a:cs typeface="Arial Unicode MS" pitchFamily="34" charset="-122"/>
              </a:defRPr>
            </a:lvl1pPr>
            <a:lvl2pPr marL="742950" indent="-285750" defTabSz="914400">
              <a:spcBef>
                <a:spcPct val="20000"/>
              </a:spcBef>
              <a:buFont typeface="Arial" pitchFamily="34" charset="0"/>
              <a:buChar char="–"/>
              <a:defRPr sz="2800">
                <a:solidFill>
                  <a:schemeClr val="lt1"/>
                </a:solidFill>
              </a:defRPr>
            </a:lvl2pPr>
            <a:lvl3pPr marL="1143000" indent="-228600" defTabSz="914400">
              <a:spcBef>
                <a:spcPct val="20000"/>
              </a:spcBef>
              <a:buFont typeface="Arial" pitchFamily="34" charset="0"/>
              <a:buChar char="•"/>
              <a:defRPr sz="2400">
                <a:solidFill>
                  <a:schemeClr val="lt1"/>
                </a:solidFill>
              </a:defRPr>
            </a:lvl3pPr>
            <a:lvl4pPr marL="1600200" indent="-228600" defTabSz="914400">
              <a:spcBef>
                <a:spcPct val="20000"/>
              </a:spcBef>
              <a:buFont typeface="Arial" pitchFamily="34" charset="0"/>
              <a:buChar char="–"/>
              <a:defRPr sz="2000">
                <a:solidFill>
                  <a:schemeClr val="lt1"/>
                </a:solidFill>
              </a:defRPr>
            </a:lvl4pPr>
            <a:lvl5pPr marL="2057400" indent="-228600" defTabSz="914400">
              <a:spcBef>
                <a:spcPct val="20000"/>
              </a:spcBef>
              <a:buFont typeface="Arial" pitchFamily="34" charset="0"/>
              <a:buChar char="»"/>
              <a:defRPr sz="2000">
                <a:solidFill>
                  <a:schemeClr val="lt1"/>
                </a:solidFill>
              </a:defRPr>
            </a:lvl5pPr>
            <a:lvl6pPr marL="2514600" indent="-228600" defTabSz="914400">
              <a:spcBef>
                <a:spcPct val="20000"/>
              </a:spcBef>
              <a:buFont typeface="Arial" pitchFamily="34" charset="0"/>
              <a:buChar char="•"/>
              <a:defRPr sz="2000">
                <a:solidFill>
                  <a:schemeClr val="lt1"/>
                </a:solidFill>
              </a:defRPr>
            </a:lvl6pPr>
            <a:lvl7pPr marL="2971800" indent="-228600" defTabSz="914400">
              <a:spcBef>
                <a:spcPct val="20000"/>
              </a:spcBef>
              <a:buFont typeface="Arial" pitchFamily="34" charset="0"/>
              <a:buChar char="•"/>
              <a:defRPr sz="2000">
                <a:solidFill>
                  <a:schemeClr val="lt1"/>
                </a:solidFill>
              </a:defRPr>
            </a:lvl7pPr>
            <a:lvl8pPr marL="3429000" indent="-228600" defTabSz="914400">
              <a:spcBef>
                <a:spcPct val="20000"/>
              </a:spcBef>
              <a:buFont typeface="Arial" pitchFamily="34" charset="0"/>
              <a:buChar char="•"/>
              <a:defRPr sz="2000">
                <a:solidFill>
                  <a:schemeClr val="lt1"/>
                </a:solidFill>
              </a:defRPr>
            </a:lvl8pPr>
            <a:lvl9pPr marL="3886200" indent="-228600" defTabSz="914400">
              <a:spcBef>
                <a:spcPct val="20000"/>
              </a:spcBef>
              <a:buFont typeface="Arial" pitchFamily="34" charset="0"/>
              <a:buChar char="•"/>
              <a:defRPr sz="2000">
                <a:solidFill>
                  <a:schemeClr val="lt1"/>
                </a:solidFill>
              </a:defRPr>
            </a:lvl9pPr>
          </a:lstStyle>
          <a:p>
            <a:r>
              <a:rPr lang="zh-CN" altLang="en-US" sz="1200" dirty="0" smtClean="0">
                <a:effectLst>
                  <a:outerShdw blurRad="38100" dist="38100" dir="2700000" algn="tl">
                    <a:srgbClr val="000000">
                      <a:alpha val="43137"/>
                    </a:srgbClr>
                  </a:outerShdw>
                </a:effectLst>
                <a:latin typeface="+mj-ea"/>
                <a:ea typeface="+mj-ea"/>
              </a:rPr>
              <a:t>智能城市评价指标体系的建构和选择 </a:t>
            </a:r>
            <a:endParaRPr lang="en-US" altLang="zh-CN" sz="1200" dirty="0" smtClean="0">
              <a:effectLst>
                <a:outerShdw blurRad="38100" dist="38100" dir="2700000" algn="tl">
                  <a:srgbClr val="000000">
                    <a:alpha val="43137"/>
                  </a:srgbClr>
                </a:outerShdw>
              </a:effectLst>
              <a:latin typeface="+mj-ea"/>
              <a:ea typeface="+mj-ea"/>
            </a:endParaRPr>
          </a:p>
          <a:p>
            <a:r>
              <a:rPr lang="de-DE" altLang="zh-CN" sz="1200" dirty="0" smtClean="0">
                <a:effectLst>
                  <a:outerShdw blurRad="38100" dist="38100" dir="2700000" algn="tl">
                    <a:srgbClr val="000000">
                      <a:alpha val="43137"/>
                    </a:srgbClr>
                  </a:outerShdw>
                </a:effectLst>
                <a:latin typeface="+mj-ea"/>
              </a:rPr>
              <a:t>Auswahl der Indikatoren des Evaluationssystems für intelligente Städte</a:t>
            </a:r>
            <a:endParaRPr lang="en-US" altLang="zh-CN" sz="1200" dirty="0" smtClean="0">
              <a:effectLst>
                <a:outerShdw blurRad="38100" dist="38100" dir="2700000" algn="tl">
                  <a:srgbClr val="000000">
                    <a:alpha val="43137"/>
                  </a:srgbClr>
                </a:outerShdw>
              </a:effectLst>
              <a:latin typeface="+mj-ea"/>
            </a:endParaRPr>
          </a:p>
        </p:txBody>
      </p:sp>
      <p:sp>
        <p:nvSpPr>
          <p:cNvPr id="11" name="椭圆 10"/>
          <p:cNvSpPr/>
          <p:nvPr/>
        </p:nvSpPr>
        <p:spPr>
          <a:xfrm>
            <a:off x="971600" y="3697236"/>
            <a:ext cx="501162" cy="501162"/>
          </a:xfrm>
          <a:prstGeom prst="ellipse">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sz="3200" dirty="0" smtClean="0">
                <a:latin typeface="Arial Black" pitchFamily="34" charset="0"/>
                <a:ea typeface="Adobe 黑体 Std R" pitchFamily="34" charset="-122"/>
                <a:cs typeface="Arial" pitchFamily="34" charset="0"/>
              </a:rPr>
              <a:t>4</a:t>
            </a:r>
            <a:endParaRPr lang="zh-CN" altLang="en-US" sz="3200" dirty="0">
              <a:latin typeface="Arial Black" pitchFamily="34" charset="0"/>
              <a:ea typeface="Adobe 黑体 Std R" pitchFamily="34" charset="-122"/>
              <a:cs typeface="Arial" pitchFamily="34" charset="0"/>
            </a:endParaRPr>
          </a:p>
        </p:txBody>
      </p:sp>
      <p:sp>
        <p:nvSpPr>
          <p:cNvPr id="18" name="矩形 17"/>
          <p:cNvSpPr/>
          <p:nvPr/>
        </p:nvSpPr>
        <p:spPr>
          <a:xfrm>
            <a:off x="1619672" y="267494"/>
            <a:ext cx="1244187" cy="461665"/>
          </a:xfrm>
          <a:prstGeom prst="rect">
            <a:avLst/>
          </a:prstGeom>
        </p:spPr>
        <p:txBody>
          <a:bodyPr wrap="none">
            <a:spAutoFit/>
          </a:bodyPr>
          <a:lstStyle/>
          <a:p>
            <a:r>
              <a:rPr lang="en-US" altLang="zh-CN" sz="2400" b="1" cap="all" spc="-60" dirty="0" err="1" smtClean="0">
                <a:solidFill>
                  <a:schemeClr val="accent5"/>
                </a:solidFill>
                <a:ea typeface="微软雅黑"/>
              </a:rPr>
              <a:t>Inhalt</a:t>
            </a:r>
            <a:endParaRPr lang="zh-CN" altLang="en-US" sz="2000" dirty="0">
              <a:solidFill>
                <a:schemeClr val="accent5"/>
              </a:solidFill>
            </a:endParaRPr>
          </a:p>
        </p:txBody>
      </p:sp>
      <p:sp>
        <p:nvSpPr>
          <p:cNvPr id="13" name="椭圆 12"/>
          <p:cNvSpPr/>
          <p:nvPr/>
        </p:nvSpPr>
        <p:spPr>
          <a:xfrm>
            <a:off x="971600" y="1681012"/>
            <a:ext cx="501162" cy="501162"/>
          </a:xfrm>
          <a:prstGeom prst="ellipse">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sz="3200" dirty="0" smtClean="0">
                <a:latin typeface="Arial Black" pitchFamily="34" charset="0"/>
                <a:ea typeface="Adobe 黑体 Std R" pitchFamily="34" charset="-122"/>
                <a:cs typeface="Arial" pitchFamily="34" charset="0"/>
              </a:rPr>
              <a:t>1</a:t>
            </a:r>
            <a:endParaRPr lang="zh-CN" altLang="en-US" sz="3200" dirty="0">
              <a:latin typeface="Arial Black" pitchFamily="34" charset="0"/>
              <a:ea typeface="Adobe 黑体 Std R" pitchFamily="34" charset="-122"/>
              <a:cs typeface="Arial" pitchFamily="34" charset="0"/>
            </a:endParaRPr>
          </a:p>
        </p:txBody>
      </p:sp>
      <p:sp>
        <p:nvSpPr>
          <p:cNvPr id="14" name="Content Placeholder 2"/>
          <p:cNvSpPr txBox="1">
            <a:spLocks/>
          </p:cNvSpPr>
          <p:nvPr/>
        </p:nvSpPr>
        <p:spPr>
          <a:xfrm>
            <a:off x="1785918" y="3046840"/>
            <a:ext cx="6192688" cy="469779"/>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lnSpcReduction="10000"/>
          </a:bodyPr>
          <a:lstStyle>
            <a:lvl1pPr indent="0">
              <a:spcBef>
                <a:spcPct val="20000"/>
              </a:spcBef>
              <a:buFont typeface="Arial" pitchFamily="34" charset="0"/>
              <a:buNone/>
              <a:defRPr sz="2400" b="1">
                <a:latin typeface="华文细黑" pitchFamily="2" charset="-122"/>
                <a:ea typeface="华文细黑" pitchFamily="2" charset="-122"/>
                <a:cs typeface="Arial Unicode MS" pitchFamily="34" charset="-122"/>
              </a:defRPr>
            </a:lvl1pPr>
            <a:lvl2pPr marL="742950" indent="-285750" defTabSz="914400">
              <a:spcBef>
                <a:spcPct val="20000"/>
              </a:spcBef>
              <a:buFont typeface="Arial" pitchFamily="34" charset="0"/>
              <a:buChar char="–"/>
              <a:defRPr sz="2800">
                <a:solidFill>
                  <a:schemeClr val="lt1"/>
                </a:solidFill>
              </a:defRPr>
            </a:lvl2pPr>
            <a:lvl3pPr marL="1143000" indent="-228600" defTabSz="914400">
              <a:spcBef>
                <a:spcPct val="20000"/>
              </a:spcBef>
              <a:buFont typeface="Arial" pitchFamily="34" charset="0"/>
              <a:buChar char="•"/>
              <a:defRPr sz="2400">
                <a:solidFill>
                  <a:schemeClr val="lt1"/>
                </a:solidFill>
              </a:defRPr>
            </a:lvl3pPr>
            <a:lvl4pPr marL="1600200" indent="-228600" defTabSz="914400">
              <a:spcBef>
                <a:spcPct val="20000"/>
              </a:spcBef>
              <a:buFont typeface="Arial" pitchFamily="34" charset="0"/>
              <a:buChar char="–"/>
              <a:defRPr sz="2000">
                <a:solidFill>
                  <a:schemeClr val="lt1"/>
                </a:solidFill>
              </a:defRPr>
            </a:lvl4pPr>
            <a:lvl5pPr marL="2057400" indent="-228600" defTabSz="914400">
              <a:spcBef>
                <a:spcPct val="20000"/>
              </a:spcBef>
              <a:buFont typeface="Arial" pitchFamily="34" charset="0"/>
              <a:buChar char="»"/>
              <a:defRPr sz="2000">
                <a:solidFill>
                  <a:schemeClr val="lt1"/>
                </a:solidFill>
              </a:defRPr>
            </a:lvl5pPr>
            <a:lvl6pPr marL="2514600" indent="-228600" defTabSz="914400">
              <a:spcBef>
                <a:spcPct val="20000"/>
              </a:spcBef>
              <a:buFont typeface="Arial" pitchFamily="34" charset="0"/>
              <a:buChar char="•"/>
              <a:defRPr sz="2000">
                <a:solidFill>
                  <a:schemeClr val="lt1"/>
                </a:solidFill>
              </a:defRPr>
            </a:lvl6pPr>
            <a:lvl7pPr marL="2971800" indent="-228600" defTabSz="914400">
              <a:spcBef>
                <a:spcPct val="20000"/>
              </a:spcBef>
              <a:buFont typeface="Arial" pitchFamily="34" charset="0"/>
              <a:buChar char="•"/>
              <a:defRPr sz="2000">
                <a:solidFill>
                  <a:schemeClr val="lt1"/>
                </a:solidFill>
              </a:defRPr>
            </a:lvl7pPr>
            <a:lvl8pPr marL="3429000" indent="-228600" defTabSz="914400">
              <a:spcBef>
                <a:spcPct val="20000"/>
              </a:spcBef>
              <a:buFont typeface="Arial" pitchFamily="34" charset="0"/>
              <a:buChar char="•"/>
              <a:defRPr sz="2000">
                <a:solidFill>
                  <a:schemeClr val="lt1"/>
                </a:solidFill>
              </a:defRPr>
            </a:lvl8pPr>
            <a:lvl9pPr marL="3886200" indent="-228600" defTabSz="914400">
              <a:spcBef>
                <a:spcPct val="20000"/>
              </a:spcBef>
              <a:buFont typeface="Arial" pitchFamily="34" charset="0"/>
              <a:buChar char="•"/>
              <a:defRPr sz="2000">
                <a:solidFill>
                  <a:schemeClr val="lt1"/>
                </a:solidFill>
              </a:defRPr>
            </a:lvl9pPr>
          </a:lstStyle>
          <a:p>
            <a:r>
              <a:rPr lang="zh-CN" altLang="en-US" sz="1200" dirty="0" smtClean="0">
                <a:effectLst>
                  <a:outerShdw blurRad="38100" dist="38100" dir="2700000" algn="tl">
                    <a:srgbClr val="000000">
                      <a:alpha val="43137"/>
                    </a:srgbClr>
                  </a:outerShdw>
                </a:effectLst>
                <a:latin typeface="+mj-ea"/>
                <a:ea typeface="+mj-ea"/>
              </a:rPr>
              <a:t>评价体系试评估运行</a:t>
            </a:r>
            <a:endParaRPr lang="en-US" altLang="zh-CN" sz="1200" dirty="0" smtClean="0">
              <a:effectLst>
                <a:outerShdw blurRad="38100" dist="38100" dir="2700000" algn="tl">
                  <a:srgbClr val="000000">
                    <a:alpha val="43137"/>
                  </a:srgbClr>
                </a:outerShdw>
              </a:effectLst>
              <a:latin typeface="+mj-ea"/>
              <a:ea typeface="+mj-ea"/>
            </a:endParaRPr>
          </a:p>
          <a:p>
            <a:r>
              <a:rPr lang="en-US" altLang="zh-CN" sz="1200" dirty="0" err="1" smtClean="0">
                <a:effectLst>
                  <a:outerShdw blurRad="38100" dist="38100" dir="2700000" algn="tl">
                    <a:srgbClr val="000000">
                      <a:alpha val="43137"/>
                    </a:srgbClr>
                  </a:outerShdw>
                </a:effectLst>
                <a:latin typeface="+mj-ea"/>
                <a:ea typeface="+mj-ea"/>
              </a:rPr>
              <a:t>Probebewertung</a:t>
            </a:r>
            <a:r>
              <a:rPr lang="en-US" altLang="zh-CN" sz="1200" dirty="0" smtClean="0">
                <a:effectLst>
                  <a:outerShdw blurRad="38100" dist="38100" dir="2700000" algn="tl">
                    <a:srgbClr val="000000">
                      <a:alpha val="43137"/>
                    </a:srgbClr>
                  </a:outerShdw>
                </a:effectLst>
                <a:latin typeface="+mj-ea"/>
                <a:ea typeface="+mj-ea"/>
              </a:rPr>
              <a:t> des </a:t>
            </a:r>
            <a:r>
              <a:rPr lang="en-US" altLang="zh-CN" sz="1200" dirty="0" err="1" smtClean="0">
                <a:effectLst>
                  <a:outerShdw blurRad="38100" dist="38100" dir="2700000" algn="tl">
                    <a:srgbClr val="000000">
                      <a:alpha val="43137"/>
                    </a:srgbClr>
                  </a:outerShdw>
                </a:effectLst>
                <a:latin typeface="+mj-ea"/>
                <a:ea typeface="+mj-ea"/>
              </a:rPr>
              <a:t>Evaluationssystems</a:t>
            </a:r>
            <a:endParaRPr lang="en-US" altLang="zh-CN" sz="1200" dirty="0" smtClean="0">
              <a:effectLst>
                <a:outerShdw blurRad="38100" dist="38100" dir="2700000" algn="tl">
                  <a:srgbClr val="000000">
                    <a:alpha val="43137"/>
                  </a:srgbClr>
                </a:outerShdw>
              </a:effectLst>
              <a:latin typeface="+mj-ea"/>
              <a:ea typeface="+mj-ea"/>
            </a:endParaRPr>
          </a:p>
        </p:txBody>
      </p:sp>
      <p:sp>
        <p:nvSpPr>
          <p:cNvPr id="17" name="Content Placeholder 2"/>
          <p:cNvSpPr txBox="1">
            <a:spLocks/>
          </p:cNvSpPr>
          <p:nvPr/>
        </p:nvSpPr>
        <p:spPr>
          <a:xfrm>
            <a:off x="1785918" y="3689782"/>
            <a:ext cx="6192688" cy="525042"/>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indent="0">
              <a:spcBef>
                <a:spcPct val="20000"/>
              </a:spcBef>
              <a:buFont typeface="Arial" pitchFamily="34" charset="0"/>
              <a:buNone/>
              <a:defRPr sz="2400" b="1">
                <a:latin typeface="华文细黑" pitchFamily="2" charset="-122"/>
                <a:ea typeface="华文细黑" pitchFamily="2" charset="-122"/>
                <a:cs typeface="Arial Unicode MS" pitchFamily="34" charset="-122"/>
              </a:defRPr>
            </a:lvl1pPr>
            <a:lvl2pPr marL="742950" indent="-285750" defTabSz="914400">
              <a:spcBef>
                <a:spcPct val="20000"/>
              </a:spcBef>
              <a:buFont typeface="Arial" pitchFamily="34" charset="0"/>
              <a:buChar char="–"/>
              <a:defRPr sz="2800">
                <a:solidFill>
                  <a:schemeClr val="lt1"/>
                </a:solidFill>
              </a:defRPr>
            </a:lvl2pPr>
            <a:lvl3pPr marL="1143000" indent="-228600" defTabSz="914400">
              <a:spcBef>
                <a:spcPct val="20000"/>
              </a:spcBef>
              <a:buFont typeface="Arial" pitchFamily="34" charset="0"/>
              <a:buChar char="•"/>
              <a:defRPr sz="2400">
                <a:solidFill>
                  <a:schemeClr val="lt1"/>
                </a:solidFill>
              </a:defRPr>
            </a:lvl3pPr>
            <a:lvl4pPr marL="1600200" indent="-228600" defTabSz="914400">
              <a:spcBef>
                <a:spcPct val="20000"/>
              </a:spcBef>
              <a:buFont typeface="Arial" pitchFamily="34" charset="0"/>
              <a:buChar char="–"/>
              <a:defRPr sz="2000">
                <a:solidFill>
                  <a:schemeClr val="lt1"/>
                </a:solidFill>
              </a:defRPr>
            </a:lvl4pPr>
            <a:lvl5pPr marL="2057400" indent="-228600" defTabSz="914400">
              <a:spcBef>
                <a:spcPct val="20000"/>
              </a:spcBef>
              <a:buFont typeface="Arial" pitchFamily="34" charset="0"/>
              <a:buChar char="»"/>
              <a:defRPr sz="2000">
                <a:solidFill>
                  <a:schemeClr val="lt1"/>
                </a:solidFill>
              </a:defRPr>
            </a:lvl5pPr>
            <a:lvl6pPr marL="2514600" indent="-228600" defTabSz="914400">
              <a:spcBef>
                <a:spcPct val="20000"/>
              </a:spcBef>
              <a:buFont typeface="Arial" pitchFamily="34" charset="0"/>
              <a:buChar char="•"/>
              <a:defRPr sz="2000">
                <a:solidFill>
                  <a:schemeClr val="lt1"/>
                </a:solidFill>
              </a:defRPr>
            </a:lvl6pPr>
            <a:lvl7pPr marL="2971800" indent="-228600" defTabSz="914400">
              <a:spcBef>
                <a:spcPct val="20000"/>
              </a:spcBef>
              <a:buFont typeface="Arial" pitchFamily="34" charset="0"/>
              <a:buChar char="•"/>
              <a:defRPr sz="2000">
                <a:solidFill>
                  <a:schemeClr val="lt1"/>
                </a:solidFill>
              </a:defRPr>
            </a:lvl7pPr>
            <a:lvl8pPr marL="3429000" indent="-228600" defTabSz="914400">
              <a:spcBef>
                <a:spcPct val="20000"/>
              </a:spcBef>
              <a:buFont typeface="Arial" pitchFamily="34" charset="0"/>
              <a:buChar char="•"/>
              <a:defRPr sz="2000">
                <a:solidFill>
                  <a:schemeClr val="lt1"/>
                </a:solidFill>
              </a:defRPr>
            </a:lvl8pPr>
            <a:lvl9pPr marL="3886200" indent="-228600" defTabSz="914400">
              <a:spcBef>
                <a:spcPct val="20000"/>
              </a:spcBef>
              <a:buFont typeface="Arial" pitchFamily="34" charset="0"/>
              <a:buChar char="•"/>
              <a:defRPr sz="2000">
                <a:solidFill>
                  <a:schemeClr val="lt1"/>
                </a:solidFill>
              </a:defRPr>
            </a:lvl9pPr>
          </a:lstStyle>
          <a:p>
            <a:r>
              <a:rPr lang="zh-CN" altLang="en-US" sz="1200" dirty="0" smtClean="0">
                <a:effectLst>
                  <a:outerShdw blurRad="38100" dist="38100" dir="2700000" algn="tl">
                    <a:srgbClr val="000000">
                      <a:alpha val="43137"/>
                    </a:srgbClr>
                  </a:outerShdw>
                </a:effectLst>
                <a:latin typeface="+mj-ea"/>
                <a:ea typeface="+mj-ea"/>
              </a:rPr>
              <a:t>智能城市决策系统</a:t>
            </a:r>
            <a:endParaRPr lang="en-US" altLang="zh-CN" sz="1200" dirty="0" smtClean="0">
              <a:effectLst>
                <a:outerShdw blurRad="38100" dist="38100" dir="2700000" algn="tl">
                  <a:srgbClr val="000000">
                    <a:alpha val="43137"/>
                  </a:srgbClr>
                </a:outerShdw>
              </a:effectLst>
              <a:latin typeface="+mj-ea"/>
              <a:ea typeface="+mj-ea"/>
            </a:endParaRPr>
          </a:p>
          <a:p>
            <a:r>
              <a:rPr lang="en-US" altLang="zh-CN" sz="1200" dirty="0" err="1" smtClean="0">
                <a:effectLst>
                  <a:outerShdw blurRad="38100" dist="38100" dir="2700000" algn="tl">
                    <a:srgbClr val="000000">
                      <a:alpha val="43137"/>
                    </a:srgbClr>
                  </a:outerShdw>
                </a:effectLst>
                <a:latin typeface="+mj-ea"/>
                <a:ea typeface="+mj-ea"/>
              </a:rPr>
              <a:t>Entscheidungssystem</a:t>
            </a:r>
            <a:r>
              <a:rPr lang="en-US" altLang="zh-CN" sz="1200" dirty="0" smtClean="0">
                <a:effectLst>
                  <a:outerShdw blurRad="38100" dist="38100" dir="2700000" algn="tl">
                    <a:srgbClr val="000000">
                      <a:alpha val="43137"/>
                    </a:srgbClr>
                  </a:outerShdw>
                </a:effectLst>
                <a:latin typeface="+mj-ea"/>
                <a:ea typeface="+mj-ea"/>
              </a:rPr>
              <a:t> </a:t>
            </a:r>
            <a:r>
              <a:rPr lang="en-US" altLang="zh-CN" sz="1200" dirty="0" err="1" smtClean="0">
                <a:effectLst>
                  <a:outerShdw blurRad="38100" dist="38100" dir="2700000" algn="tl">
                    <a:srgbClr val="000000">
                      <a:alpha val="43137"/>
                    </a:srgbClr>
                  </a:outerShdw>
                </a:effectLst>
                <a:latin typeface="+mj-ea"/>
                <a:ea typeface="+mj-ea"/>
              </a:rPr>
              <a:t>der</a:t>
            </a:r>
            <a:r>
              <a:rPr lang="en-US" altLang="zh-CN" sz="1200" dirty="0" smtClean="0">
                <a:effectLst>
                  <a:outerShdw blurRad="38100" dist="38100" dir="2700000" algn="tl">
                    <a:srgbClr val="000000">
                      <a:alpha val="43137"/>
                    </a:srgbClr>
                  </a:outerShdw>
                </a:effectLst>
                <a:latin typeface="+mj-ea"/>
                <a:ea typeface="+mj-ea"/>
              </a:rPr>
              <a:t> </a:t>
            </a:r>
            <a:r>
              <a:rPr lang="en-US" altLang="zh-CN" sz="1200" dirty="0" err="1" smtClean="0">
                <a:effectLst>
                  <a:outerShdw blurRad="38100" dist="38100" dir="2700000" algn="tl">
                    <a:srgbClr val="000000">
                      <a:alpha val="43137"/>
                    </a:srgbClr>
                  </a:outerShdw>
                </a:effectLst>
                <a:latin typeface="+mj-ea"/>
                <a:ea typeface="+mj-ea"/>
              </a:rPr>
              <a:t>intelligenten</a:t>
            </a:r>
            <a:r>
              <a:rPr lang="en-US" altLang="zh-CN" sz="1200" dirty="0" smtClean="0">
                <a:effectLst>
                  <a:outerShdw blurRad="38100" dist="38100" dir="2700000" algn="tl">
                    <a:srgbClr val="000000">
                      <a:alpha val="43137"/>
                    </a:srgbClr>
                  </a:outerShdw>
                </a:effectLst>
                <a:latin typeface="+mj-ea"/>
                <a:ea typeface="+mj-ea"/>
              </a:rPr>
              <a:t> St</a:t>
            </a:r>
            <a:r>
              <a:rPr lang="de-DE" altLang="zh-CN" sz="1200" dirty="0" smtClean="0">
                <a:effectLst>
                  <a:outerShdw blurRad="38100" dist="38100" dir="2700000" algn="tl">
                    <a:srgbClr val="000000">
                      <a:alpha val="43137"/>
                    </a:srgbClr>
                  </a:outerShdw>
                </a:effectLst>
                <a:latin typeface="+mj-ea"/>
                <a:ea typeface="+mj-ea"/>
              </a:rPr>
              <a:t>ädte</a:t>
            </a:r>
            <a:endParaRPr lang="zh-CN" altLang="en-US" sz="1200" dirty="0">
              <a:effectLst>
                <a:outerShdw blurRad="38100" dist="38100" dir="2700000" algn="tl">
                  <a:srgbClr val="000000">
                    <a:alpha val="43137"/>
                  </a:srgbClr>
                </a:outerShdw>
              </a:effectLst>
              <a:latin typeface="+mj-ea"/>
              <a:ea typeface="+mj-ea"/>
            </a:endParaRPr>
          </a:p>
        </p:txBody>
      </p:sp>
    </p:spTree>
    <p:extLst>
      <p:ext uri="{BB962C8B-B14F-4D97-AF65-F5344CB8AC3E}">
        <p14:creationId xmlns:p14="http://schemas.microsoft.com/office/powerpoint/2010/main" xmlns="" val="1405076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796136" y="1707654"/>
            <a:ext cx="3168352" cy="1721352"/>
          </a:xfrm>
        </p:spPr>
        <p:txBody>
          <a:bodyPr>
            <a:normAutofit fontScale="62500" lnSpcReduction="20000"/>
          </a:bodyPr>
          <a:lstStyle/>
          <a:p>
            <a:pPr marL="0" indent="0">
              <a:buNone/>
            </a:pPr>
            <a:r>
              <a:rPr lang="zh-CN" altLang="en-US" sz="1400" dirty="0" smtClean="0"/>
              <a:t>形成初步指标后，向项目研究组内部的院士、专家</a:t>
            </a:r>
            <a:r>
              <a:rPr lang="zh-CN" altLang="en-US" sz="1400" dirty="0"/>
              <a:t>发放</a:t>
            </a:r>
            <a:r>
              <a:rPr lang="zh-CN" altLang="en-US" sz="1400" dirty="0" smtClean="0"/>
              <a:t>了</a:t>
            </a:r>
            <a:r>
              <a:rPr lang="en-US" altLang="zh-CN" sz="1400" dirty="0" smtClean="0"/>
              <a:t>56</a:t>
            </a:r>
            <a:r>
              <a:rPr lang="zh-CN" altLang="en-US" sz="1400" dirty="0" smtClean="0"/>
              <a:t>份问卷（</a:t>
            </a:r>
            <a:r>
              <a:rPr lang="en-US" altLang="zh-CN" sz="1400" dirty="0" smtClean="0"/>
              <a:t>Email</a:t>
            </a:r>
            <a:r>
              <a:rPr lang="zh-CN" altLang="en-US" sz="1400" dirty="0" smtClean="0"/>
              <a:t>：</a:t>
            </a:r>
            <a:r>
              <a:rPr lang="en-US" altLang="zh-CN" sz="1400" dirty="0" smtClean="0"/>
              <a:t>int_city@126.com</a:t>
            </a:r>
            <a:r>
              <a:rPr lang="zh-CN" altLang="en-US" sz="1400" dirty="0" smtClean="0"/>
              <a:t>）对指标进行修正，并通过专家打分初步确定二级指标的权重。</a:t>
            </a:r>
            <a:endParaRPr lang="de-DE" altLang="zh-CN" sz="1400" dirty="0" smtClean="0"/>
          </a:p>
          <a:p>
            <a:pPr marL="0" indent="0">
              <a:buNone/>
            </a:pPr>
            <a:endParaRPr lang="de-DE" altLang="zh-CN" sz="1400" dirty="0" smtClean="0"/>
          </a:p>
          <a:p>
            <a:pPr marL="0" indent="0">
              <a:buNone/>
            </a:pPr>
            <a:r>
              <a:rPr lang="de-DE" altLang="zh-CN" sz="1400" dirty="0" smtClean="0"/>
              <a:t>Nach der Bildung der vorläufigen Indikatoren wurden Akademikern und Experten des Forschungsprojektes 56 Fragebögen (</a:t>
            </a:r>
            <a:r>
              <a:rPr lang="en-US" altLang="zh-CN" sz="1400" dirty="0" smtClean="0"/>
              <a:t>Email</a:t>
            </a:r>
            <a:r>
              <a:rPr lang="zh-CN" altLang="en-US" sz="1400" dirty="0" smtClean="0"/>
              <a:t>：</a:t>
            </a:r>
            <a:r>
              <a:rPr lang="en-US" altLang="zh-CN" sz="1400" dirty="0" smtClean="0">
                <a:hlinkClick r:id="rId2"/>
              </a:rPr>
              <a:t>int_city@126.com</a:t>
            </a:r>
            <a:r>
              <a:rPr lang="de-DE" altLang="zh-CN" sz="1400" dirty="0" smtClean="0"/>
              <a:t>) verteilt, damit die Indikatoren korrigiert werden konnten.</a:t>
            </a:r>
          </a:p>
          <a:p>
            <a:pPr marL="0" indent="0">
              <a:buNone/>
            </a:pPr>
            <a:endParaRPr lang="de-DE" altLang="zh-CN" sz="1400" dirty="0" smtClean="0"/>
          </a:p>
          <a:p>
            <a:pPr marL="0" indent="0">
              <a:buNone/>
            </a:pPr>
            <a:r>
              <a:rPr lang="de-DE" altLang="zh-CN" sz="1400" dirty="0" smtClean="0"/>
              <a:t>Die Gewichte der Indikatoren wurden mit der Bewertung durch die Experte bestimmt.</a:t>
            </a:r>
          </a:p>
          <a:p>
            <a:pPr marL="0" indent="0">
              <a:buNone/>
            </a:pPr>
            <a:endParaRPr lang="de-DE" altLang="zh-CN" sz="1400" dirty="0" smtClean="0"/>
          </a:p>
          <a:p>
            <a:pPr marL="0" indent="0">
              <a:buNone/>
            </a:pPr>
            <a:endParaRPr lang="de-DE" altLang="zh-CN" sz="1400" dirty="0" smtClean="0"/>
          </a:p>
          <a:p>
            <a:pPr marL="0" indent="0">
              <a:buNone/>
            </a:pPr>
            <a:endParaRPr lang="en-US" altLang="zh-CN" sz="14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7504" y="1419622"/>
            <a:ext cx="5621218" cy="308751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itle 1"/>
          <p:cNvSpPr txBox="1">
            <a:spLocks/>
          </p:cNvSpPr>
          <p:nvPr/>
        </p:nvSpPr>
        <p:spPr>
          <a:xfrm>
            <a:off x="323528" y="0"/>
            <a:ext cx="6768752" cy="1055856"/>
          </a:xfrm>
          <a:prstGeom prst="rect">
            <a:avLst/>
          </a:prstGeom>
          <a:solidFill>
            <a:schemeClr val="bg1"/>
          </a:solidFill>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200"/>
              </a:lnSpc>
            </a:pPr>
            <a:endParaRPr lang="en-US" altLang="zh-CN" sz="2400" b="1" cap="all" spc="-60" dirty="0">
              <a:solidFill>
                <a:schemeClr val="tx1">
                  <a:lumMod val="50000"/>
                  <a:lumOff val="50000"/>
                </a:schemeClr>
              </a:solidFill>
              <a:latin typeface="+mn-lt"/>
            </a:endParaRPr>
          </a:p>
        </p:txBody>
      </p:sp>
      <p:sp>
        <p:nvSpPr>
          <p:cNvPr id="5" name="标题 4"/>
          <p:cNvSpPr>
            <a:spLocks noGrp="1"/>
          </p:cNvSpPr>
          <p:nvPr>
            <p:ph type="title"/>
          </p:nvPr>
        </p:nvSpPr>
        <p:spPr/>
        <p:txBody>
          <a:bodyPr/>
          <a:lstStyle/>
          <a:p>
            <a:r>
              <a:rPr lang="zh-CN" altLang="en-US" dirty="0" smtClean="0"/>
              <a:t>德尔菲法专家咨询</a:t>
            </a:r>
            <a:r>
              <a:rPr lang="de-DE" altLang="zh-CN" dirty="0" smtClean="0"/>
              <a:t/>
            </a:r>
            <a:br>
              <a:rPr lang="de-DE" altLang="zh-CN" dirty="0" smtClean="0"/>
            </a:br>
            <a:r>
              <a:rPr lang="de-DE" altLang="zh-CN" dirty="0" smtClean="0"/>
              <a:t> Beratung mit Fuzzy Delphi-Methode</a:t>
            </a:r>
            <a:r>
              <a:rPr lang="en-US" altLang="zh-CN" dirty="0" smtClean="0"/>
              <a:t/>
            </a:r>
            <a:br>
              <a:rPr lang="en-US" altLang="zh-CN" dirty="0" smtClean="0"/>
            </a:br>
            <a:endParaRPr lang="zh-CN" altLang="en-US" dirty="0"/>
          </a:p>
        </p:txBody>
      </p:sp>
    </p:spTree>
    <p:extLst>
      <p:ext uri="{BB962C8B-B14F-4D97-AF65-F5344CB8AC3E}">
        <p14:creationId xmlns:p14="http://schemas.microsoft.com/office/powerpoint/2010/main" xmlns="" val="16654868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7092280" y="727473"/>
            <a:ext cx="2051720" cy="316253"/>
          </a:xfrm>
          <a:prstGeom prst="rect">
            <a:avLst/>
          </a:prstGeom>
          <a:solidFill>
            <a:srgbClr val="00B050"/>
          </a:solidFill>
        </p:spPr>
        <p:txBody>
          <a:bodyPr vert="horz" lIns="91440" tIns="45720" rIns="288000" bIns="45720" rtlCol="0" anchor="t">
            <a:normAutofit/>
          </a:bodyPr>
          <a:lstStyle>
            <a:lvl1pPr algn="l" defTabSz="914400" rtl="0" eaLnBrk="1" latinLnBrk="0" hangingPunct="1">
              <a:spcBef>
                <a:spcPct val="0"/>
              </a:spcBef>
              <a:buNone/>
              <a:defRPr sz="3600" b="1" kern="1200" cap="all" spc="-60" baseline="0">
                <a:solidFill>
                  <a:schemeClr val="tx2"/>
                </a:solidFill>
                <a:latin typeface="华文中宋" pitchFamily="2" charset="-122"/>
                <a:ea typeface="华文中宋" pitchFamily="2" charset="-122"/>
                <a:cs typeface="+mj-cs"/>
              </a:defRPr>
            </a:lvl1pPr>
          </a:lstStyle>
          <a:p>
            <a:pPr algn="r"/>
            <a:r>
              <a:rPr lang="de-DE" sz="1300" dirty="0" smtClean="0">
                <a:solidFill>
                  <a:schemeClr val="bg1"/>
                </a:solidFill>
                <a:effectLst>
                  <a:outerShdw blurRad="38100" dist="38100" dir="2700000" algn="tl">
                    <a:srgbClr val="000000">
                      <a:alpha val="43137"/>
                    </a:srgbClr>
                  </a:outerShdw>
                </a:effectLst>
                <a:latin typeface="Arial" pitchFamily="34" charset="0"/>
                <a:ea typeface="华文细黑" pitchFamily="2" charset="-122"/>
                <a:cs typeface="Arial" pitchFamily="34" charset="0"/>
              </a:rPr>
              <a:t>Rahmenbedingung</a:t>
            </a:r>
            <a:endParaRPr lang="en-US" sz="1300" dirty="0">
              <a:solidFill>
                <a:schemeClr val="bg1"/>
              </a:solidFill>
              <a:effectLst>
                <a:outerShdw blurRad="38100" dist="38100" dir="2700000" algn="tl">
                  <a:srgbClr val="000000">
                    <a:alpha val="43137"/>
                  </a:srgbClr>
                </a:outerShdw>
              </a:effectLst>
              <a:latin typeface="Arial" pitchFamily="34" charset="0"/>
              <a:ea typeface="华文细黑" pitchFamily="2" charset="-122"/>
              <a:cs typeface="Arial" pitchFamily="34" charset="0"/>
            </a:endParaRPr>
          </a:p>
        </p:txBody>
      </p:sp>
      <p:sp>
        <p:nvSpPr>
          <p:cNvPr id="14" name="Title 1"/>
          <p:cNvSpPr txBox="1">
            <a:spLocks/>
          </p:cNvSpPr>
          <p:nvPr/>
        </p:nvSpPr>
        <p:spPr>
          <a:xfrm>
            <a:off x="7092280" y="370878"/>
            <a:ext cx="2051720" cy="316252"/>
          </a:xfrm>
          <a:prstGeom prst="rect">
            <a:avLst/>
          </a:prstGeom>
          <a:noFill/>
        </p:spPr>
        <p:txBody>
          <a:bodyPr vert="horz" lIns="91440" tIns="45720" rIns="288000" bIns="45720" rtlCol="0" anchor="t">
            <a:noAutofit/>
          </a:bodyPr>
          <a:lstStyle>
            <a:lvl1pPr algn="l" defTabSz="914400" rtl="0" eaLnBrk="1" latinLnBrk="0" hangingPunct="1">
              <a:spcBef>
                <a:spcPct val="0"/>
              </a:spcBef>
              <a:buNone/>
              <a:defRPr sz="3600" b="1" kern="1200" cap="all" spc="-60" baseline="0">
                <a:solidFill>
                  <a:schemeClr val="tx2"/>
                </a:solidFill>
                <a:latin typeface="华文中宋" pitchFamily="2" charset="-122"/>
                <a:ea typeface="华文中宋" pitchFamily="2" charset="-122"/>
                <a:cs typeface="+mj-cs"/>
              </a:defRPr>
            </a:lvl1pPr>
          </a:lstStyle>
          <a:p>
            <a:pPr algn="r"/>
            <a:r>
              <a:rPr lang="zh-CN" altLang="en-US" sz="1800" dirty="0" smtClean="0">
                <a:solidFill>
                  <a:schemeClr val="accent5"/>
                </a:solidFill>
                <a:latin typeface="+mj-ea"/>
                <a:ea typeface="+mj-ea"/>
              </a:rPr>
              <a:t>基本框架</a:t>
            </a:r>
            <a:endParaRPr lang="en-US" sz="1800" dirty="0">
              <a:solidFill>
                <a:schemeClr val="accent5"/>
              </a:solidFill>
              <a:latin typeface="+mj-ea"/>
              <a:ea typeface="+mj-ea"/>
            </a:endParaRPr>
          </a:p>
        </p:txBody>
      </p:sp>
      <p:sp>
        <p:nvSpPr>
          <p:cNvPr id="27" name="Title 1"/>
          <p:cNvSpPr txBox="1">
            <a:spLocks/>
          </p:cNvSpPr>
          <p:nvPr/>
        </p:nvSpPr>
        <p:spPr>
          <a:xfrm>
            <a:off x="0" y="3726"/>
            <a:ext cx="7092280" cy="1055856"/>
          </a:xfrm>
          <a:prstGeom prst="rect">
            <a:avLst/>
          </a:prstGeom>
          <a:noFill/>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200"/>
              </a:lnSpc>
            </a:pPr>
            <a:r>
              <a:rPr lang="en-US" altLang="zh-CN" sz="4800" b="1" cap="all" spc="-60" dirty="0" smtClean="0">
                <a:solidFill>
                  <a:schemeClr val="tx1">
                    <a:lumMod val="50000"/>
                    <a:lumOff val="50000"/>
                  </a:schemeClr>
                </a:solidFill>
                <a:latin typeface="Arial" pitchFamily="34" charset="0"/>
                <a:cs typeface="Arial" pitchFamily="34" charset="0"/>
              </a:rPr>
              <a:t>2.</a:t>
            </a:r>
            <a:r>
              <a:rPr lang="zh-CN" altLang="en-US" sz="2000" b="1" cap="all" spc="-60" dirty="0" smtClean="0">
                <a:solidFill>
                  <a:schemeClr val="tx1">
                    <a:lumMod val="50000"/>
                    <a:lumOff val="50000"/>
                  </a:schemeClr>
                </a:solidFill>
                <a:latin typeface="+mj-ea"/>
              </a:rPr>
              <a:t>智能城市评价体系研究构想</a:t>
            </a:r>
            <a:endParaRPr lang="en-US" altLang="zh-CN" sz="2000" b="1" cap="all" spc="-60" dirty="0" smtClean="0">
              <a:solidFill>
                <a:schemeClr val="tx1">
                  <a:lumMod val="50000"/>
                  <a:lumOff val="50000"/>
                </a:schemeClr>
              </a:solidFill>
              <a:latin typeface="+mj-ea"/>
            </a:endParaRPr>
          </a:p>
          <a:p>
            <a:pPr algn="l">
              <a:lnSpc>
                <a:spcPts val="2200"/>
              </a:lnSpc>
            </a:pPr>
            <a:r>
              <a:rPr lang="en-US" altLang="zh-CN" sz="1400" b="1" cap="all" spc="-60" dirty="0" smtClean="0">
                <a:solidFill>
                  <a:schemeClr val="tx1">
                    <a:lumMod val="50000"/>
                    <a:lumOff val="50000"/>
                  </a:schemeClr>
                </a:solidFill>
                <a:latin typeface="+mn-lt"/>
              </a:rPr>
              <a:t>            </a:t>
            </a:r>
            <a:r>
              <a:rPr lang="en-US" altLang="zh-CN" sz="1400" b="1" cap="all" spc="-60" dirty="0" err="1" smtClean="0">
                <a:solidFill>
                  <a:schemeClr val="tx1">
                    <a:lumMod val="50000"/>
                    <a:lumOff val="50000"/>
                  </a:schemeClr>
                </a:solidFill>
              </a:rPr>
              <a:t>Entwurf</a:t>
            </a:r>
            <a:r>
              <a:rPr lang="en-US" altLang="zh-CN" sz="1400" b="1" cap="all" spc="-60" dirty="0" smtClean="0">
                <a:solidFill>
                  <a:schemeClr val="tx1">
                    <a:lumMod val="50000"/>
                    <a:lumOff val="50000"/>
                  </a:schemeClr>
                </a:solidFill>
              </a:rPr>
              <a:t> der </a:t>
            </a:r>
            <a:r>
              <a:rPr lang="en-US" altLang="zh-CN" sz="1400" b="1" cap="all" spc="-60" dirty="0" err="1" smtClean="0">
                <a:solidFill>
                  <a:schemeClr val="tx1">
                    <a:lumMod val="50000"/>
                    <a:lumOff val="50000"/>
                  </a:schemeClr>
                </a:solidFill>
              </a:rPr>
              <a:t>Rahmenbedingungen</a:t>
            </a:r>
            <a:r>
              <a:rPr lang="en-US" altLang="zh-CN" sz="1400" b="1" cap="all" spc="-60" dirty="0" smtClean="0">
                <a:solidFill>
                  <a:schemeClr val="tx1">
                    <a:lumMod val="50000"/>
                    <a:lumOff val="50000"/>
                  </a:schemeClr>
                </a:solidFill>
              </a:rPr>
              <a:t> des </a:t>
            </a:r>
            <a:r>
              <a:rPr lang="en-US" altLang="zh-CN" sz="1400" b="1" cap="all" spc="-60" dirty="0" err="1" smtClean="0">
                <a:solidFill>
                  <a:schemeClr val="tx1">
                    <a:lumMod val="50000"/>
                    <a:lumOff val="50000"/>
                  </a:schemeClr>
                </a:solidFill>
              </a:rPr>
              <a:t>Evaluationssystems</a:t>
            </a:r>
            <a:r>
              <a:rPr lang="en-US" altLang="zh-CN" sz="1400" b="1" cap="all" spc="-60" dirty="0" smtClean="0">
                <a:solidFill>
                  <a:schemeClr val="tx1">
                    <a:lumMod val="50000"/>
                    <a:lumOff val="50000"/>
                  </a:schemeClr>
                </a:solidFill>
              </a:rPr>
              <a:t> </a:t>
            </a:r>
            <a:r>
              <a:rPr lang="en-US" altLang="zh-CN" sz="1400" b="1" cap="all" spc="-60" dirty="0" err="1" smtClean="0">
                <a:solidFill>
                  <a:schemeClr val="tx1">
                    <a:lumMod val="50000"/>
                    <a:lumOff val="50000"/>
                  </a:schemeClr>
                </a:solidFill>
              </a:rPr>
              <a:t>für</a:t>
            </a:r>
            <a:r>
              <a:rPr lang="en-US" altLang="zh-CN" sz="1400" b="1" cap="all" spc="-60" dirty="0" smtClean="0">
                <a:solidFill>
                  <a:schemeClr val="tx1">
                    <a:lumMod val="50000"/>
                    <a:lumOff val="50000"/>
                  </a:schemeClr>
                </a:solidFill>
              </a:rPr>
              <a:t>   </a:t>
            </a:r>
            <a:r>
              <a:rPr lang="en-US" altLang="zh-CN" sz="1400" b="1" cap="all" spc="-60" dirty="0" err="1" smtClean="0">
                <a:solidFill>
                  <a:schemeClr val="tx1">
                    <a:lumMod val="50000"/>
                    <a:lumOff val="50000"/>
                  </a:schemeClr>
                </a:solidFill>
              </a:rPr>
              <a:t>intelligente</a:t>
            </a:r>
            <a:r>
              <a:rPr lang="en-US" altLang="zh-CN" sz="1400" b="1" cap="all" spc="-60" dirty="0" smtClean="0">
                <a:solidFill>
                  <a:schemeClr val="tx1">
                    <a:lumMod val="50000"/>
                    <a:lumOff val="50000"/>
                  </a:schemeClr>
                </a:solidFill>
              </a:rPr>
              <a:t> </a:t>
            </a:r>
            <a:r>
              <a:rPr lang="en-US" altLang="zh-CN" sz="1400" b="1" cap="all" spc="-60" dirty="0" err="1" smtClean="0">
                <a:solidFill>
                  <a:schemeClr val="tx1">
                    <a:lumMod val="50000"/>
                    <a:lumOff val="50000"/>
                  </a:schemeClr>
                </a:solidFill>
              </a:rPr>
              <a:t>Städte</a:t>
            </a:r>
            <a:endParaRPr lang="en-US" altLang="zh-CN" sz="1400" b="1" cap="all" spc="-60" dirty="0">
              <a:solidFill>
                <a:schemeClr val="tx1">
                  <a:lumMod val="50000"/>
                  <a:lumOff val="50000"/>
                </a:schemeClr>
              </a:solidFill>
              <a:latin typeface="+mn-lt"/>
            </a:endParaRPr>
          </a:p>
        </p:txBody>
      </p:sp>
      <p:grpSp>
        <p:nvGrpSpPr>
          <p:cNvPr id="2" name="组合 34"/>
          <p:cNvGrpSpPr/>
          <p:nvPr/>
        </p:nvGrpSpPr>
        <p:grpSpPr>
          <a:xfrm>
            <a:off x="1571604" y="1142990"/>
            <a:ext cx="4539148" cy="3672408"/>
            <a:chOff x="1571604" y="1142990"/>
            <a:chExt cx="4539148" cy="3672408"/>
          </a:xfrm>
        </p:grpSpPr>
        <p:grpSp>
          <p:nvGrpSpPr>
            <p:cNvPr id="3" name="组合 15"/>
            <p:cNvGrpSpPr/>
            <p:nvPr/>
          </p:nvGrpSpPr>
          <p:grpSpPr>
            <a:xfrm>
              <a:off x="1571604" y="1142990"/>
              <a:ext cx="4539148" cy="3672408"/>
              <a:chOff x="4120907" y="1101623"/>
              <a:chExt cx="4881692" cy="3990407"/>
            </a:xfrm>
          </p:grpSpPr>
          <p:sp>
            <p:nvSpPr>
              <p:cNvPr id="17" name="等腰三角形 16"/>
              <p:cNvSpPr/>
              <p:nvPr/>
            </p:nvSpPr>
            <p:spPr>
              <a:xfrm>
                <a:off x="4120907" y="1101623"/>
                <a:ext cx="4881692" cy="3990407"/>
              </a:xfrm>
              <a:prstGeom prs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等腰三角形 17"/>
              <p:cNvSpPr/>
              <p:nvPr/>
            </p:nvSpPr>
            <p:spPr>
              <a:xfrm>
                <a:off x="5976975" y="1101623"/>
                <a:ext cx="1168268" cy="966712"/>
              </a:xfrm>
              <a:prstGeom prst="triangle">
                <a:avLst/>
              </a:prstGeom>
              <a:solidFill>
                <a:srgbClr val="FFC000"/>
              </a:solidFill>
              <a:ln>
                <a:noFill/>
              </a:ln>
              <a:scene3d>
                <a:camera prst="orthographicFront"/>
                <a:lightRig rig="threePt" dir="t"/>
              </a:scene3d>
              <a:sp3d>
                <a:bevelT/>
              </a:sp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zh-CN" altLang="en-US" dirty="0"/>
              </a:p>
            </p:txBody>
          </p:sp>
          <p:graphicFrame>
            <p:nvGraphicFramePr>
              <p:cNvPr id="19" name="图表 18"/>
              <p:cNvGraphicFramePr/>
              <p:nvPr>
                <p:extLst>
                  <p:ext uri="{D42A27DB-BD31-4B8C-83A1-F6EECF244321}">
                    <p14:modId xmlns:p14="http://schemas.microsoft.com/office/powerpoint/2010/main" xmlns="" val="2388325686"/>
                  </p:ext>
                </p:extLst>
              </p:nvPr>
            </p:nvGraphicFramePr>
            <p:xfrm>
              <a:off x="4740804" y="2127733"/>
              <a:ext cx="3719384" cy="2402102"/>
            </p:xfrm>
            <a:graphic>
              <a:graphicData uri="http://schemas.openxmlformats.org/drawingml/2006/chart">
                <c:chart xmlns:c="http://schemas.openxmlformats.org/drawingml/2006/chart" xmlns:r="http://schemas.openxmlformats.org/officeDocument/2006/relationships" r:id="rId2"/>
              </a:graphicData>
            </a:graphic>
          </p:graphicFrame>
          <p:sp>
            <p:nvSpPr>
              <p:cNvPr id="20" name="梯形 19"/>
              <p:cNvSpPr/>
              <p:nvPr/>
            </p:nvSpPr>
            <p:spPr>
              <a:xfrm>
                <a:off x="4120907" y="4297374"/>
                <a:ext cx="4881692" cy="778804"/>
              </a:xfrm>
              <a:prstGeom prst="trapezoid">
                <a:avLst>
                  <a:gd name="adj" fmla="val 64226"/>
                </a:avLst>
              </a:prstGeom>
              <a:solidFill>
                <a:srgbClr val="FFFF00"/>
              </a:solidFill>
              <a:ln>
                <a:noFill/>
              </a:ln>
              <a:scene3d>
                <a:camera prst="orthographicFront"/>
                <a:lightRig rig="threePt" dir="t"/>
              </a:scene3d>
              <a:sp3d>
                <a:bevelT/>
              </a:sp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zh-CN" altLang="en-US"/>
              </a:p>
            </p:txBody>
          </p:sp>
          <p:sp>
            <p:nvSpPr>
              <p:cNvPr id="21" name="TextBox 20"/>
              <p:cNvSpPr txBox="1"/>
              <p:nvPr/>
            </p:nvSpPr>
            <p:spPr>
              <a:xfrm>
                <a:off x="5921107" y="1461663"/>
                <a:ext cx="1272619" cy="635411"/>
              </a:xfrm>
              <a:prstGeom prst="rect">
                <a:avLst/>
              </a:prstGeom>
              <a:noFill/>
            </p:spPr>
            <p:txBody>
              <a:bodyPr wrap="square" rtlCol="0">
                <a:spAutoFit/>
              </a:bodyPr>
              <a:lstStyle/>
              <a:p>
                <a:pPr algn="ctr"/>
                <a:r>
                  <a:rPr lang="zh-CN" altLang="en-US" sz="800" b="1" dirty="0" smtClean="0">
                    <a:latin typeface="+mj-ea"/>
                    <a:ea typeface="+mj-ea"/>
                  </a:rPr>
                  <a:t>创新</a:t>
                </a:r>
                <a:endParaRPr lang="en-US" altLang="zh-CN" sz="800" b="1" dirty="0" smtClean="0">
                  <a:latin typeface="+mj-ea"/>
                  <a:ea typeface="+mj-ea"/>
                </a:endParaRPr>
              </a:p>
              <a:p>
                <a:pPr algn="ctr"/>
                <a:r>
                  <a:rPr lang="zh-CN" altLang="en-US" sz="800" b="1" dirty="0" smtClean="0">
                    <a:latin typeface="+mj-ea"/>
                    <a:ea typeface="+mj-ea"/>
                  </a:rPr>
                  <a:t>人力资源</a:t>
                </a:r>
                <a:endParaRPr lang="de-DE" altLang="zh-CN" sz="800" b="1" dirty="0" smtClean="0">
                  <a:latin typeface="+mj-ea"/>
                  <a:ea typeface="+mj-ea"/>
                </a:endParaRPr>
              </a:p>
              <a:p>
                <a:pPr algn="ctr"/>
                <a:r>
                  <a:rPr lang="de-DE" altLang="zh-CN" sz="800" b="1" dirty="0" smtClean="0">
                    <a:latin typeface="+mj-ea"/>
                    <a:ea typeface="+mj-ea"/>
                  </a:rPr>
                  <a:t>Human Resources für Innovation</a:t>
                </a:r>
                <a:endParaRPr lang="zh-CN" altLang="en-US" sz="800" b="1" dirty="0">
                  <a:latin typeface="+mj-ea"/>
                  <a:ea typeface="+mj-ea"/>
                </a:endParaRPr>
              </a:p>
            </p:txBody>
          </p:sp>
          <p:sp>
            <p:nvSpPr>
              <p:cNvPr id="22" name="TextBox 21"/>
              <p:cNvSpPr txBox="1"/>
              <p:nvPr/>
            </p:nvSpPr>
            <p:spPr>
              <a:xfrm>
                <a:off x="5314806" y="4361828"/>
                <a:ext cx="2458704" cy="652133"/>
              </a:xfrm>
              <a:prstGeom prst="rect">
                <a:avLst/>
              </a:prstGeom>
              <a:noFill/>
            </p:spPr>
            <p:txBody>
              <a:bodyPr wrap="square" rtlCol="0">
                <a:spAutoFit/>
              </a:bodyPr>
              <a:lstStyle/>
              <a:p>
                <a:pPr algn="ctr"/>
                <a:r>
                  <a:rPr lang="zh-CN" altLang="en-US" sz="1100" b="1" dirty="0" smtClean="0">
                    <a:latin typeface="+mj-ea"/>
                    <a:ea typeface="+mj-ea"/>
                  </a:rPr>
                  <a:t>信息化支撑</a:t>
                </a:r>
                <a:endParaRPr lang="en-US" altLang="zh-CN" sz="1100" b="1" dirty="0" smtClean="0">
                  <a:latin typeface="+mj-ea"/>
                  <a:ea typeface="+mj-ea"/>
                </a:endParaRPr>
              </a:p>
              <a:p>
                <a:pPr algn="ctr"/>
                <a:r>
                  <a:rPr lang="de-DE" altLang="zh-CN" sz="1100" b="1" dirty="0" smtClean="0">
                    <a:latin typeface="+mj-ea"/>
                  </a:rPr>
                  <a:t>Unterstützung des Einsatzes von Informationstechnologie </a:t>
                </a:r>
                <a:endParaRPr lang="zh-CN" altLang="en-US" sz="1100" b="1" dirty="0" smtClean="0">
                  <a:latin typeface="+mj-ea"/>
                </a:endParaRPr>
              </a:p>
            </p:txBody>
          </p:sp>
        </p:grpSp>
        <p:sp>
          <p:nvSpPr>
            <p:cNvPr id="34" name="TextBox 33"/>
            <p:cNvSpPr txBox="1"/>
            <p:nvPr/>
          </p:nvSpPr>
          <p:spPr>
            <a:xfrm>
              <a:off x="3428992" y="2928940"/>
              <a:ext cx="928694" cy="507831"/>
            </a:xfrm>
            <a:prstGeom prst="rect">
              <a:avLst/>
            </a:prstGeom>
            <a:noFill/>
          </p:spPr>
          <p:txBody>
            <a:bodyPr wrap="square" rtlCol="0">
              <a:spAutoFit/>
            </a:bodyPr>
            <a:lstStyle/>
            <a:p>
              <a:pPr algn="ctr"/>
              <a:r>
                <a:rPr lang="zh-CN" altLang="en-US" sz="900" b="1" dirty="0" smtClean="0"/>
                <a:t>政务管理</a:t>
              </a:r>
              <a:endParaRPr lang="en-US" altLang="zh-CN" sz="900" b="1" dirty="0" smtClean="0"/>
            </a:p>
            <a:p>
              <a:pPr algn="ctr"/>
              <a:r>
                <a:rPr lang="en-US" altLang="zh-CN" sz="900" b="1" dirty="0" err="1" smtClean="0"/>
                <a:t>Verwaltungs</a:t>
              </a:r>
              <a:r>
                <a:rPr lang="en-US" altLang="zh-CN" sz="900" b="1" dirty="0" smtClean="0"/>
                <a:t>-management</a:t>
              </a:r>
              <a:endParaRPr lang="zh-CN" altLang="en-US" sz="900" b="1" dirty="0"/>
            </a:p>
          </p:txBody>
        </p:sp>
      </p:grpSp>
    </p:spTree>
    <p:extLst>
      <p:ext uri="{BB962C8B-B14F-4D97-AF65-F5344CB8AC3E}">
        <p14:creationId xmlns:p14="http://schemas.microsoft.com/office/powerpoint/2010/main" xmlns="" val="26164235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85786" y="2000246"/>
            <a:ext cx="8106694" cy="461665"/>
          </a:xfrm>
          <a:prstGeom prst="rect">
            <a:avLst/>
          </a:prstGeom>
          <a:noFill/>
        </p:spPr>
        <p:txBody>
          <a:bodyPr wrap="square" rtlCol="0">
            <a:spAutoFit/>
          </a:bodyPr>
          <a:lstStyle/>
          <a:p>
            <a:pPr>
              <a:buFont typeface="Arial" pitchFamily="34" charset="0"/>
              <a:buChar char="•"/>
            </a:pPr>
            <a:r>
              <a:rPr lang="zh-CN" altLang="en-US" sz="2400" dirty="0" smtClean="0">
                <a:solidFill>
                  <a:srgbClr val="00B050"/>
                </a:solidFill>
                <a:effectLst>
                  <a:outerShdw blurRad="38100" dist="38100" dir="2700000" algn="tl">
                    <a:srgbClr val="000000">
                      <a:alpha val="43137"/>
                    </a:srgbClr>
                  </a:outerShdw>
                </a:effectLst>
              </a:rPr>
              <a:t>可行性 </a:t>
            </a:r>
            <a:r>
              <a:rPr lang="zh-CN" altLang="en-US" sz="1600" dirty="0" smtClean="0">
                <a:solidFill>
                  <a:srgbClr val="00B050"/>
                </a:solidFill>
                <a:effectLst>
                  <a:outerShdw blurRad="38100" dist="38100" dir="2700000" algn="tl">
                    <a:srgbClr val="000000">
                      <a:alpha val="43137"/>
                    </a:srgbClr>
                  </a:outerShdw>
                </a:effectLst>
              </a:rPr>
              <a:t>（找得到公开数据以及经过调研可以拿到的数据以及具有国际可比性）</a:t>
            </a:r>
            <a:endParaRPr lang="zh-CN" altLang="en-US" sz="2400" dirty="0">
              <a:solidFill>
                <a:srgbClr val="00B050"/>
              </a:solidFill>
              <a:effectLst>
                <a:outerShdw blurRad="38100" dist="38100" dir="2700000" algn="tl">
                  <a:srgbClr val="000000">
                    <a:alpha val="43137"/>
                  </a:srgbClr>
                </a:outerShdw>
              </a:effectLst>
            </a:endParaRPr>
          </a:p>
        </p:txBody>
      </p:sp>
      <p:sp>
        <p:nvSpPr>
          <p:cNvPr id="9" name="TextBox 8"/>
          <p:cNvSpPr txBox="1"/>
          <p:nvPr/>
        </p:nvSpPr>
        <p:spPr>
          <a:xfrm>
            <a:off x="798896" y="2824465"/>
            <a:ext cx="5429288" cy="461665"/>
          </a:xfrm>
          <a:prstGeom prst="rect">
            <a:avLst/>
          </a:prstGeom>
          <a:noFill/>
        </p:spPr>
        <p:txBody>
          <a:bodyPr wrap="square" rtlCol="0">
            <a:spAutoFit/>
          </a:bodyPr>
          <a:lstStyle/>
          <a:p>
            <a:pPr>
              <a:buFont typeface="Arial" pitchFamily="34" charset="0"/>
              <a:buChar char="•"/>
            </a:pPr>
            <a:r>
              <a:rPr lang="zh-CN" altLang="en-US" sz="2400" dirty="0" smtClean="0">
                <a:solidFill>
                  <a:srgbClr val="FFFF00"/>
                </a:solidFill>
                <a:effectLst>
                  <a:outerShdw blurRad="38100" dist="38100" dir="2700000" algn="tl">
                    <a:srgbClr val="000000">
                      <a:alpha val="43137"/>
                    </a:srgbClr>
                  </a:outerShdw>
                </a:effectLst>
              </a:rPr>
              <a:t>凝炼性 </a:t>
            </a:r>
            <a:r>
              <a:rPr lang="zh-CN" altLang="en-US" dirty="0" smtClean="0">
                <a:solidFill>
                  <a:srgbClr val="FFFF00"/>
                </a:solidFill>
                <a:effectLst>
                  <a:outerShdw blurRad="38100" dist="38100" dir="2700000" algn="tl">
                    <a:srgbClr val="000000">
                      <a:alpha val="43137"/>
                    </a:srgbClr>
                  </a:outerShdw>
                </a:effectLst>
              </a:rPr>
              <a:t>（不需要重复数据）</a:t>
            </a:r>
            <a:endParaRPr lang="zh-CN" altLang="en-US" dirty="0">
              <a:solidFill>
                <a:srgbClr val="FFFF00"/>
              </a:solidFill>
              <a:effectLst>
                <a:outerShdw blurRad="38100" dist="38100" dir="2700000" algn="tl">
                  <a:srgbClr val="000000">
                    <a:alpha val="43137"/>
                  </a:srgbClr>
                </a:outerShdw>
              </a:effectLst>
            </a:endParaRPr>
          </a:p>
        </p:txBody>
      </p:sp>
      <p:sp>
        <p:nvSpPr>
          <p:cNvPr id="10" name="TextBox 9"/>
          <p:cNvSpPr txBox="1"/>
          <p:nvPr/>
        </p:nvSpPr>
        <p:spPr>
          <a:xfrm>
            <a:off x="829106" y="3538845"/>
            <a:ext cx="4714908" cy="461665"/>
          </a:xfrm>
          <a:prstGeom prst="rect">
            <a:avLst/>
          </a:prstGeom>
          <a:noFill/>
        </p:spPr>
        <p:txBody>
          <a:bodyPr wrap="square" rtlCol="0">
            <a:spAutoFit/>
          </a:bodyPr>
          <a:lstStyle/>
          <a:p>
            <a:pPr>
              <a:buFont typeface="Arial" pitchFamily="34" charset="0"/>
              <a:buChar char="•"/>
            </a:pPr>
            <a:r>
              <a:rPr lang="zh-CN" altLang="en-US" sz="2400" dirty="0" smtClean="0">
                <a:solidFill>
                  <a:schemeClr val="accent6">
                    <a:lumMod val="50000"/>
                  </a:schemeClr>
                </a:solidFill>
                <a:effectLst>
                  <a:outerShdw blurRad="38100" dist="38100" dir="2700000" algn="tl">
                    <a:srgbClr val="000000">
                      <a:alpha val="43137"/>
                    </a:srgbClr>
                  </a:outerShdw>
                </a:effectLst>
              </a:rPr>
              <a:t>持续性</a:t>
            </a:r>
            <a:r>
              <a:rPr lang="zh-CN" altLang="en-US" dirty="0" smtClean="0">
                <a:solidFill>
                  <a:schemeClr val="accent6">
                    <a:lumMod val="50000"/>
                  </a:schemeClr>
                </a:solidFill>
                <a:effectLst>
                  <a:outerShdw blurRad="38100" dist="38100" dir="2700000" algn="tl">
                    <a:srgbClr val="000000">
                      <a:alpha val="43137"/>
                    </a:srgbClr>
                  </a:outerShdw>
                </a:effectLst>
              </a:rPr>
              <a:t>（可以持续地评价</a:t>
            </a:r>
            <a:r>
              <a:rPr lang="zh-CN" altLang="en-US" dirty="0">
                <a:solidFill>
                  <a:schemeClr val="accent6">
                    <a:lumMod val="50000"/>
                  </a:schemeClr>
                </a:solidFill>
                <a:effectLst>
                  <a:outerShdw blurRad="38100" dist="38100" dir="2700000" algn="tl">
                    <a:srgbClr val="000000">
                      <a:alpha val="43137"/>
                    </a:srgbClr>
                  </a:outerShdw>
                </a:effectLst>
              </a:rPr>
              <a:t>）</a:t>
            </a:r>
          </a:p>
        </p:txBody>
      </p:sp>
      <p:sp>
        <p:nvSpPr>
          <p:cNvPr id="11" name="TextBox 10"/>
          <p:cNvSpPr txBox="1"/>
          <p:nvPr/>
        </p:nvSpPr>
        <p:spPr>
          <a:xfrm>
            <a:off x="571472" y="1071552"/>
            <a:ext cx="5357850" cy="523220"/>
          </a:xfrm>
          <a:prstGeom prst="rect">
            <a:avLst/>
          </a:prstGeom>
          <a:noFill/>
        </p:spPr>
        <p:txBody>
          <a:bodyPr wrap="square" rtlCol="0">
            <a:spAutoFit/>
          </a:bodyPr>
          <a:lstStyle/>
          <a:p>
            <a:r>
              <a:rPr lang="en-US" altLang="zh-CN" sz="2800" b="1" dirty="0" smtClean="0">
                <a:solidFill>
                  <a:schemeClr val="accent5"/>
                </a:solidFill>
              </a:rPr>
              <a:t>【</a:t>
            </a:r>
            <a:r>
              <a:rPr lang="zh-CN" altLang="en-US" sz="2800" b="1" dirty="0" smtClean="0">
                <a:solidFill>
                  <a:srgbClr val="FF0000"/>
                </a:solidFill>
                <a:effectLst>
                  <a:outerShdw blurRad="38100" dist="38100" dir="2700000" algn="tl">
                    <a:srgbClr val="000000">
                      <a:alpha val="43137"/>
                    </a:srgbClr>
                  </a:outerShdw>
                </a:effectLst>
              </a:rPr>
              <a:t>评价体系建构的三点原则</a:t>
            </a:r>
            <a:r>
              <a:rPr lang="en-US" altLang="zh-CN" sz="2800" b="1" dirty="0" smtClean="0">
                <a:solidFill>
                  <a:schemeClr val="accent5"/>
                </a:solidFill>
              </a:rPr>
              <a:t>】</a:t>
            </a:r>
          </a:p>
        </p:txBody>
      </p:sp>
      <p:sp>
        <p:nvSpPr>
          <p:cNvPr id="12" name="Title 1"/>
          <p:cNvSpPr txBox="1">
            <a:spLocks/>
          </p:cNvSpPr>
          <p:nvPr/>
        </p:nvSpPr>
        <p:spPr>
          <a:xfrm>
            <a:off x="0" y="-12131"/>
            <a:ext cx="7092280" cy="1055856"/>
          </a:xfrm>
          <a:prstGeom prst="rect">
            <a:avLst/>
          </a:prstGeom>
          <a:solidFill>
            <a:schemeClr val="bg1"/>
          </a:solidFill>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200"/>
              </a:lnSpc>
            </a:pPr>
            <a:r>
              <a:rPr lang="en-US" altLang="zh-CN" sz="4800" b="1" cap="all" spc="-60" dirty="0" smtClean="0">
                <a:solidFill>
                  <a:schemeClr val="tx1">
                    <a:lumMod val="50000"/>
                    <a:lumOff val="50000"/>
                  </a:schemeClr>
                </a:solidFill>
                <a:latin typeface="Arial" pitchFamily="34" charset="0"/>
                <a:cs typeface="Arial" pitchFamily="34" charset="0"/>
              </a:rPr>
              <a:t>2.</a:t>
            </a:r>
            <a:r>
              <a:rPr lang="zh-CN" altLang="en-US" sz="2000" b="1" cap="all" spc="-60" dirty="0" smtClean="0">
                <a:solidFill>
                  <a:schemeClr val="tx1">
                    <a:lumMod val="50000"/>
                    <a:lumOff val="50000"/>
                  </a:schemeClr>
                </a:solidFill>
                <a:latin typeface="+mj-ea"/>
              </a:rPr>
              <a:t>智能城市评价体系研究构想</a:t>
            </a:r>
            <a:endParaRPr lang="en-US" altLang="zh-CN" sz="2000" b="1" cap="all" spc="-60" dirty="0" smtClean="0">
              <a:solidFill>
                <a:schemeClr val="tx1">
                  <a:lumMod val="50000"/>
                  <a:lumOff val="50000"/>
                </a:schemeClr>
              </a:solidFill>
              <a:latin typeface="+mj-ea"/>
            </a:endParaRPr>
          </a:p>
          <a:p>
            <a:pPr algn="l">
              <a:lnSpc>
                <a:spcPts val="2200"/>
              </a:lnSpc>
            </a:pPr>
            <a:r>
              <a:rPr lang="en-US" altLang="zh-CN" sz="1400" b="1" cap="all" spc="-60" dirty="0" smtClean="0">
                <a:solidFill>
                  <a:schemeClr val="tx1">
                    <a:lumMod val="50000"/>
                    <a:lumOff val="50000"/>
                  </a:schemeClr>
                </a:solidFill>
                <a:latin typeface="+mn-lt"/>
              </a:rPr>
              <a:t>            </a:t>
            </a:r>
            <a:r>
              <a:rPr lang="en-US" altLang="zh-CN" sz="1400" b="1" cap="all" spc="-60" dirty="0" err="1" smtClean="0">
                <a:solidFill>
                  <a:schemeClr val="tx1">
                    <a:lumMod val="50000"/>
                    <a:lumOff val="50000"/>
                  </a:schemeClr>
                </a:solidFill>
              </a:rPr>
              <a:t>Entwurf</a:t>
            </a:r>
            <a:r>
              <a:rPr lang="en-US" altLang="zh-CN" sz="1400" b="1" cap="all" spc="-60" dirty="0" smtClean="0">
                <a:solidFill>
                  <a:schemeClr val="tx1">
                    <a:lumMod val="50000"/>
                    <a:lumOff val="50000"/>
                  </a:schemeClr>
                </a:solidFill>
              </a:rPr>
              <a:t> der </a:t>
            </a:r>
            <a:r>
              <a:rPr lang="en-US" altLang="zh-CN" sz="1400" b="1" cap="all" spc="-60" dirty="0" err="1" smtClean="0">
                <a:solidFill>
                  <a:schemeClr val="tx1">
                    <a:lumMod val="50000"/>
                    <a:lumOff val="50000"/>
                  </a:schemeClr>
                </a:solidFill>
              </a:rPr>
              <a:t>Rahmenbedingungen</a:t>
            </a:r>
            <a:r>
              <a:rPr lang="en-US" altLang="zh-CN" sz="1400" b="1" cap="all" spc="-60" dirty="0" smtClean="0">
                <a:solidFill>
                  <a:schemeClr val="tx1">
                    <a:lumMod val="50000"/>
                    <a:lumOff val="50000"/>
                  </a:schemeClr>
                </a:solidFill>
              </a:rPr>
              <a:t> des </a:t>
            </a:r>
            <a:r>
              <a:rPr lang="en-US" altLang="zh-CN" sz="1400" b="1" cap="all" spc="-60" dirty="0" err="1" smtClean="0">
                <a:solidFill>
                  <a:schemeClr val="tx1">
                    <a:lumMod val="50000"/>
                    <a:lumOff val="50000"/>
                  </a:schemeClr>
                </a:solidFill>
              </a:rPr>
              <a:t>Evaluationssystems</a:t>
            </a:r>
            <a:r>
              <a:rPr lang="en-US" altLang="zh-CN" sz="1400" b="1" cap="all" spc="-60" dirty="0" smtClean="0">
                <a:solidFill>
                  <a:schemeClr val="tx1">
                    <a:lumMod val="50000"/>
                    <a:lumOff val="50000"/>
                  </a:schemeClr>
                </a:solidFill>
              </a:rPr>
              <a:t> </a:t>
            </a:r>
            <a:r>
              <a:rPr lang="en-US" altLang="zh-CN" sz="1400" b="1" cap="all" spc="-60" dirty="0" err="1" smtClean="0">
                <a:solidFill>
                  <a:schemeClr val="tx1">
                    <a:lumMod val="50000"/>
                    <a:lumOff val="50000"/>
                  </a:schemeClr>
                </a:solidFill>
              </a:rPr>
              <a:t>für</a:t>
            </a:r>
            <a:r>
              <a:rPr lang="en-US" altLang="zh-CN" sz="1400" b="1" cap="all" spc="-60" dirty="0" smtClean="0">
                <a:solidFill>
                  <a:schemeClr val="tx1">
                    <a:lumMod val="50000"/>
                    <a:lumOff val="50000"/>
                  </a:schemeClr>
                </a:solidFill>
              </a:rPr>
              <a:t>   </a:t>
            </a:r>
            <a:r>
              <a:rPr lang="en-US" altLang="zh-CN" sz="1400" b="1" cap="all" spc="-60" dirty="0" err="1" smtClean="0">
                <a:solidFill>
                  <a:schemeClr val="tx1">
                    <a:lumMod val="50000"/>
                    <a:lumOff val="50000"/>
                  </a:schemeClr>
                </a:solidFill>
              </a:rPr>
              <a:t>intelligente</a:t>
            </a:r>
            <a:r>
              <a:rPr lang="en-US" altLang="zh-CN" sz="1400" b="1" cap="all" spc="-60" dirty="0" smtClean="0">
                <a:solidFill>
                  <a:schemeClr val="tx1">
                    <a:lumMod val="50000"/>
                    <a:lumOff val="50000"/>
                  </a:schemeClr>
                </a:solidFill>
              </a:rPr>
              <a:t> </a:t>
            </a:r>
            <a:r>
              <a:rPr lang="en-US" altLang="zh-CN" sz="1400" b="1" cap="all" spc="-60" dirty="0" err="1" smtClean="0">
                <a:solidFill>
                  <a:schemeClr val="tx1">
                    <a:lumMod val="50000"/>
                    <a:lumOff val="50000"/>
                  </a:schemeClr>
                </a:solidFill>
              </a:rPr>
              <a:t>Städte</a:t>
            </a:r>
            <a:endParaRPr lang="en-US" altLang="zh-CN" sz="1400" b="1" cap="all" spc="-60" dirty="0">
              <a:solidFill>
                <a:schemeClr val="tx1">
                  <a:lumMod val="50000"/>
                  <a:lumOff val="50000"/>
                </a:schemeClr>
              </a:solidFill>
              <a:latin typeface="+mn-lt"/>
            </a:endParaRPr>
          </a:p>
        </p:txBody>
      </p:sp>
      <p:sp>
        <p:nvSpPr>
          <p:cNvPr id="7" name="TextBox 6"/>
          <p:cNvSpPr txBox="1"/>
          <p:nvPr/>
        </p:nvSpPr>
        <p:spPr>
          <a:xfrm>
            <a:off x="642910" y="1571618"/>
            <a:ext cx="6572296" cy="369332"/>
          </a:xfrm>
          <a:prstGeom prst="rect">
            <a:avLst/>
          </a:prstGeom>
          <a:noFill/>
        </p:spPr>
        <p:txBody>
          <a:bodyPr wrap="square" rtlCol="0">
            <a:spAutoFit/>
          </a:bodyPr>
          <a:lstStyle/>
          <a:p>
            <a:r>
              <a:rPr lang="en-US" altLang="zh-CN" b="1" dirty="0" smtClean="0">
                <a:solidFill>
                  <a:schemeClr val="accent5"/>
                </a:solidFill>
                <a:effectLst>
                  <a:outerShdw blurRad="38100" dist="38100" dir="2700000" algn="tl">
                    <a:srgbClr val="000000">
                      <a:alpha val="43137"/>
                    </a:srgbClr>
                  </a:outerShdw>
                </a:effectLst>
              </a:rPr>
              <a:t>   </a:t>
            </a:r>
            <a:r>
              <a:rPr lang="en-US" altLang="zh-CN" b="1" dirty="0" smtClean="0">
                <a:solidFill>
                  <a:srgbClr val="FF0000"/>
                </a:solidFill>
                <a:effectLst>
                  <a:outerShdw blurRad="38100" dist="38100" dir="2700000" algn="tl">
                    <a:srgbClr val="000000">
                      <a:alpha val="43137"/>
                    </a:srgbClr>
                  </a:outerShdw>
                </a:effectLst>
              </a:rPr>
              <a:t>3 </a:t>
            </a:r>
            <a:r>
              <a:rPr lang="en-US" altLang="zh-CN" b="1" dirty="0" err="1" smtClean="0">
                <a:solidFill>
                  <a:srgbClr val="FF0000"/>
                </a:solidFill>
                <a:effectLst>
                  <a:outerShdw blurRad="38100" dist="38100" dir="2700000" algn="tl">
                    <a:srgbClr val="000000">
                      <a:alpha val="43137"/>
                    </a:srgbClr>
                  </a:outerShdw>
                </a:effectLst>
              </a:rPr>
              <a:t>Prinzipien</a:t>
            </a:r>
            <a:r>
              <a:rPr lang="en-US" altLang="zh-CN" b="1" dirty="0" smtClean="0">
                <a:solidFill>
                  <a:srgbClr val="FF0000"/>
                </a:solidFill>
                <a:effectLst>
                  <a:outerShdw blurRad="38100" dist="38100" dir="2700000" algn="tl">
                    <a:srgbClr val="000000">
                      <a:alpha val="43137"/>
                    </a:srgbClr>
                  </a:outerShdw>
                </a:effectLst>
              </a:rPr>
              <a:t> </a:t>
            </a:r>
            <a:r>
              <a:rPr lang="en-US" altLang="zh-CN" b="1" dirty="0" err="1" smtClean="0">
                <a:solidFill>
                  <a:srgbClr val="FF0000"/>
                </a:solidFill>
                <a:effectLst>
                  <a:outerShdw blurRad="38100" dist="38100" dir="2700000" algn="tl">
                    <a:srgbClr val="000000">
                      <a:alpha val="43137"/>
                    </a:srgbClr>
                  </a:outerShdw>
                </a:effectLst>
              </a:rPr>
              <a:t>vom</a:t>
            </a:r>
            <a:r>
              <a:rPr lang="en-US" altLang="zh-CN" b="1" dirty="0" smtClean="0">
                <a:solidFill>
                  <a:srgbClr val="FF0000"/>
                </a:solidFill>
                <a:effectLst>
                  <a:outerShdw blurRad="38100" dist="38100" dir="2700000" algn="tl">
                    <a:srgbClr val="000000">
                      <a:alpha val="43137"/>
                    </a:srgbClr>
                  </a:outerShdw>
                </a:effectLst>
              </a:rPr>
              <a:t> </a:t>
            </a:r>
            <a:r>
              <a:rPr lang="en-US" altLang="zh-CN" b="1" dirty="0" err="1" smtClean="0">
                <a:solidFill>
                  <a:srgbClr val="FF0000"/>
                </a:solidFill>
                <a:effectLst>
                  <a:outerShdw blurRad="38100" dist="38100" dir="2700000" algn="tl">
                    <a:srgbClr val="000000">
                      <a:alpha val="43137"/>
                    </a:srgbClr>
                  </a:outerShdw>
                </a:effectLst>
              </a:rPr>
              <a:t>Bau</a:t>
            </a:r>
            <a:r>
              <a:rPr lang="en-US" altLang="zh-CN" b="1" dirty="0" smtClean="0">
                <a:solidFill>
                  <a:srgbClr val="FF0000"/>
                </a:solidFill>
                <a:effectLst>
                  <a:outerShdw blurRad="38100" dist="38100" dir="2700000" algn="tl">
                    <a:srgbClr val="000000">
                      <a:alpha val="43137"/>
                    </a:srgbClr>
                  </a:outerShdw>
                </a:effectLst>
              </a:rPr>
              <a:t> des </a:t>
            </a:r>
            <a:r>
              <a:rPr lang="en-US" altLang="zh-CN" b="1" dirty="0" err="1" smtClean="0">
                <a:solidFill>
                  <a:srgbClr val="FF0000"/>
                </a:solidFill>
                <a:effectLst>
                  <a:outerShdw blurRad="38100" dist="38100" dir="2700000" algn="tl">
                    <a:srgbClr val="000000">
                      <a:alpha val="43137"/>
                    </a:srgbClr>
                  </a:outerShdw>
                </a:effectLst>
              </a:rPr>
              <a:t>Evaluationssystems</a:t>
            </a:r>
            <a:endParaRPr lang="en-US" altLang="zh-CN" b="1" dirty="0" smtClean="0">
              <a:solidFill>
                <a:schemeClr val="accent5"/>
              </a:solidFill>
            </a:endParaRPr>
          </a:p>
        </p:txBody>
      </p:sp>
      <p:sp>
        <p:nvSpPr>
          <p:cNvPr id="13" name="TextBox 12"/>
          <p:cNvSpPr txBox="1"/>
          <p:nvPr/>
        </p:nvSpPr>
        <p:spPr>
          <a:xfrm>
            <a:off x="928662" y="2428874"/>
            <a:ext cx="7429552" cy="523220"/>
          </a:xfrm>
          <a:prstGeom prst="rect">
            <a:avLst/>
          </a:prstGeom>
          <a:noFill/>
        </p:spPr>
        <p:txBody>
          <a:bodyPr wrap="square" rtlCol="0">
            <a:spAutoFit/>
          </a:bodyPr>
          <a:lstStyle/>
          <a:p>
            <a:r>
              <a:rPr lang="de-DE" altLang="zh-CN" sz="1400" b="1" dirty="0" smtClean="0">
                <a:solidFill>
                  <a:schemeClr val="accent4"/>
                </a:solidFill>
              </a:rPr>
              <a:t>Durchführbarkeit   (Die öffentlichen Daten und die durch Forschung verfügbaren Daten sollten gefunden werden können und international vergleichbar sein.)</a:t>
            </a:r>
            <a:endParaRPr lang="zh-CN" altLang="en-US" sz="1400" b="1" dirty="0">
              <a:solidFill>
                <a:schemeClr val="accent4"/>
              </a:solidFill>
            </a:endParaRPr>
          </a:p>
        </p:txBody>
      </p:sp>
      <p:sp>
        <p:nvSpPr>
          <p:cNvPr id="14" name="TextBox 13"/>
          <p:cNvSpPr txBox="1"/>
          <p:nvPr/>
        </p:nvSpPr>
        <p:spPr>
          <a:xfrm>
            <a:off x="928662" y="3286130"/>
            <a:ext cx="8215338" cy="307777"/>
          </a:xfrm>
          <a:prstGeom prst="rect">
            <a:avLst/>
          </a:prstGeom>
          <a:noFill/>
        </p:spPr>
        <p:txBody>
          <a:bodyPr wrap="square" rtlCol="0">
            <a:spAutoFit/>
          </a:bodyPr>
          <a:lstStyle/>
          <a:p>
            <a:r>
              <a:rPr lang="en-US" altLang="zh-CN" sz="1400" b="1" dirty="0" err="1" smtClean="0">
                <a:solidFill>
                  <a:srgbClr val="F2C400"/>
                </a:solidFill>
              </a:rPr>
              <a:t>Prägnanz</a:t>
            </a:r>
            <a:r>
              <a:rPr lang="en-US" altLang="zh-CN" sz="1400" b="1" dirty="0" smtClean="0">
                <a:solidFill>
                  <a:srgbClr val="F2C400"/>
                </a:solidFill>
              </a:rPr>
              <a:t>   (Die </a:t>
            </a:r>
            <a:r>
              <a:rPr lang="en-US" altLang="zh-CN" sz="1400" b="1" dirty="0" err="1" smtClean="0">
                <a:solidFill>
                  <a:srgbClr val="F2C400"/>
                </a:solidFill>
              </a:rPr>
              <a:t>überlappenden</a:t>
            </a:r>
            <a:r>
              <a:rPr lang="en-US" altLang="zh-CN" sz="1400" b="1" dirty="0" smtClean="0">
                <a:solidFill>
                  <a:srgbClr val="F2C400"/>
                </a:solidFill>
              </a:rPr>
              <a:t> </a:t>
            </a:r>
            <a:r>
              <a:rPr lang="en-US" altLang="zh-CN" sz="1400" b="1" dirty="0" err="1" smtClean="0">
                <a:solidFill>
                  <a:srgbClr val="F2C400"/>
                </a:solidFill>
              </a:rPr>
              <a:t>Abdeckungen</a:t>
            </a:r>
            <a:r>
              <a:rPr lang="en-US" altLang="zh-CN" sz="1400" b="1" dirty="0" smtClean="0">
                <a:solidFill>
                  <a:srgbClr val="F2C400"/>
                </a:solidFill>
              </a:rPr>
              <a:t> </a:t>
            </a:r>
            <a:r>
              <a:rPr lang="en-US" altLang="zh-CN" sz="1400" b="1" dirty="0" err="1" smtClean="0">
                <a:solidFill>
                  <a:srgbClr val="F2C400"/>
                </a:solidFill>
              </a:rPr>
              <a:t>der</a:t>
            </a:r>
            <a:r>
              <a:rPr lang="en-US" altLang="zh-CN" sz="1400" b="1" dirty="0" smtClean="0">
                <a:solidFill>
                  <a:srgbClr val="F2C400"/>
                </a:solidFill>
              </a:rPr>
              <a:t> </a:t>
            </a:r>
            <a:r>
              <a:rPr lang="en-US" altLang="zh-CN" sz="1400" b="1" dirty="0" err="1" smtClean="0">
                <a:solidFill>
                  <a:srgbClr val="F2C400"/>
                </a:solidFill>
              </a:rPr>
              <a:t>Indikatoren</a:t>
            </a:r>
            <a:r>
              <a:rPr lang="en-US" altLang="zh-CN" sz="1400" b="1" dirty="0" smtClean="0">
                <a:solidFill>
                  <a:srgbClr val="F2C400"/>
                </a:solidFill>
              </a:rPr>
              <a:t> </a:t>
            </a:r>
            <a:r>
              <a:rPr lang="en-US" altLang="zh-CN" sz="1400" b="1" dirty="0" err="1" smtClean="0">
                <a:solidFill>
                  <a:srgbClr val="F2C400"/>
                </a:solidFill>
              </a:rPr>
              <a:t>sollten</a:t>
            </a:r>
            <a:r>
              <a:rPr lang="en-US" altLang="zh-CN" sz="1400" b="1" dirty="0" smtClean="0">
                <a:solidFill>
                  <a:srgbClr val="F2C400"/>
                </a:solidFill>
              </a:rPr>
              <a:t> </a:t>
            </a:r>
            <a:r>
              <a:rPr lang="en-US" altLang="zh-CN" sz="1400" b="1" dirty="0" err="1" smtClean="0">
                <a:solidFill>
                  <a:srgbClr val="F2C400"/>
                </a:solidFill>
              </a:rPr>
              <a:t>klein</a:t>
            </a:r>
            <a:r>
              <a:rPr lang="en-US" altLang="zh-CN" sz="1400" b="1" dirty="0" smtClean="0">
                <a:solidFill>
                  <a:srgbClr val="F2C400"/>
                </a:solidFill>
              </a:rPr>
              <a:t> </a:t>
            </a:r>
            <a:r>
              <a:rPr lang="en-US" altLang="zh-CN" sz="1400" b="1" dirty="0" err="1" smtClean="0">
                <a:solidFill>
                  <a:srgbClr val="F2C400"/>
                </a:solidFill>
              </a:rPr>
              <a:t>sein</a:t>
            </a:r>
            <a:r>
              <a:rPr lang="en-US" altLang="zh-CN" sz="1400" b="1" dirty="0" smtClean="0">
                <a:solidFill>
                  <a:srgbClr val="F2C400"/>
                </a:solidFill>
              </a:rPr>
              <a:t>.)</a:t>
            </a:r>
            <a:endParaRPr lang="zh-CN" altLang="en-US" sz="1400" b="1" dirty="0">
              <a:solidFill>
                <a:srgbClr val="F2C400"/>
              </a:solidFill>
            </a:endParaRPr>
          </a:p>
        </p:txBody>
      </p:sp>
      <p:sp>
        <p:nvSpPr>
          <p:cNvPr id="16" name="TextBox 15"/>
          <p:cNvSpPr txBox="1"/>
          <p:nvPr/>
        </p:nvSpPr>
        <p:spPr>
          <a:xfrm>
            <a:off x="928662" y="3978485"/>
            <a:ext cx="8001056" cy="523220"/>
          </a:xfrm>
          <a:prstGeom prst="rect">
            <a:avLst/>
          </a:prstGeom>
          <a:noFill/>
        </p:spPr>
        <p:txBody>
          <a:bodyPr wrap="square" rtlCol="0">
            <a:spAutoFit/>
          </a:bodyPr>
          <a:lstStyle/>
          <a:p>
            <a:r>
              <a:rPr lang="en-US" altLang="zh-CN" sz="1400" b="1" dirty="0" err="1" smtClean="0">
                <a:solidFill>
                  <a:schemeClr val="accent6">
                    <a:lumMod val="50000"/>
                  </a:schemeClr>
                </a:solidFill>
              </a:rPr>
              <a:t>Persistenz</a:t>
            </a:r>
            <a:r>
              <a:rPr lang="en-US" altLang="zh-CN" sz="1400" b="1" dirty="0" smtClean="0">
                <a:solidFill>
                  <a:schemeClr val="accent6">
                    <a:lumMod val="50000"/>
                  </a:schemeClr>
                </a:solidFill>
              </a:rPr>
              <a:t>  (Die </a:t>
            </a:r>
            <a:r>
              <a:rPr lang="en-US" altLang="zh-CN" sz="1400" b="1" dirty="0" err="1" smtClean="0">
                <a:solidFill>
                  <a:schemeClr val="accent6">
                    <a:lumMod val="50000"/>
                  </a:schemeClr>
                </a:solidFill>
              </a:rPr>
              <a:t>Daten</a:t>
            </a:r>
            <a:r>
              <a:rPr lang="en-US" altLang="zh-CN" sz="1400" b="1" dirty="0" smtClean="0">
                <a:solidFill>
                  <a:schemeClr val="accent6">
                    <a:lumMod val="50000"/>
                  </a:schemeClr>
                </a:solidFill>
              </a:rPr>
              <a:t> </a:t>
            </a:r>
            <a:r>
              <a:rPr lang="en-US" altLang="zh-CN" sz="1400" b="1" dirty="0" err="1" smtClean="0">
                <a:solidFill>
                  <a:schemeClr val="accent6">
                    <a:lumMod val="50000"/>
                  </a:schemeClr>
                </a:solidFill>
              </a:rPr>
              <a:t>der</a:t>
            </a:r>
            <a:r>
              <a:rPr lang="en-US" altLang="zh-CN" sz="1400" b="1" dirty="0" smtClean="0">
                <a:solidFill>
                  <a:schemeClr val="accent6">
                    <a:lumMod val="50000"/>
                  </a:schemeClr>
                </a:solidFill>
              </a:rPr>
              <a:t> </a:t>
            </a:r>
            <a:r>
              <a:rPr lang="en-US" altLang="zh-CN" sz="1400" b="1" dirty="0" err="1" smtClean="0">
                <a:solidFill>
                  <a:schemeClr val="accent6">
                    <a:lumMod val="50000"/>
                  </a:schemeClr>
                </a:solidFill>
              </a:rPr>
              <a:t>Indikatoren</a:t>
            </a:r>
            <a:r>
              <a:rPr lang="en-US" altLang="zh-CN" sz="1400" b="1" dirty="0" smtClean="0">
                <a:solidFill>
                  <a:schemeClr val="accent6">
                    <a:lumMod val="50000"/>
                  </a:schemeClr>
                </a:solidFill>
              </a:rPr>
              <a:t> </a:t>
            </a:r>
            <a:r>
              <a:rPr lang="en-US" altLang="zh-CN" sz="1400" b="1" dirty="0" err="1" smtClean="0">
                <a:solidFill>
                  <a:schemeClr val="accent6">
                    <a:lumMod val="50000"/>
                  </a:schemeClr>
                </a:solidFill>
              </a:rPr>
              <a:t>können</a:t>
            </a:r>
            <a:r>
              <a:rPr lang="en-US" altLang="zh-CN" sz="1400" b="1" dirty="0" smtClean="0">
                <a:solidFill>
                  <a:schemeClr val="accent6">
                    <a:lumMod val="50000"/>
                  </a:schemeClr>
                </a:solidFill>
              </a:rPr>
              <a:t> </a:t>
            </a:r>
            <a:r>
              <a:rPr lang="en-US" altLang="zh-CN" sz="1400" b="1" dirty="0" err="1" smtClean="0">
                <a:solidFill>
                  <a:schemeClr val="accent6">
                    <a:lumMod val="50000"/>
                  </a:schemeClr>
                </a:solidFill>
              </a:rPr>
              <a:t>nicht</a:t>
            </a:r>
            <a:r>
              <a:rPr lang="en-US" altLang="zh-CN" sz="1400" b="1" dirty="0" smtClean="0">
                <a:solidFill>
                  <a:schemeClr val="accent6">
                    <a:lumMod val="50000"/>
                  </a:schemeClr>
                </a:solidFill>
              </a:rPr>
              <a:t> </a:t>
            </a:r>
            <a:r>
              <a:rPr lang="en-US" altLang="zh-CN" sz="1400" b="1" dirty="0" err="1" smtClean="0">
                <a:solidFill>
                  <a:schemeClr val="accent6">
                    <a:lumMod val="50000"/>
                  </a:schemeClr>
                </a:solidFill>
              </a:rPr>
              <a:t>nur</a:t>
            </a:r>
            <a:r>
              <a:rPr lang="en-US" altLang="zh-CN" sz="1400" b="1" dirty="0" smtClean="0">
                <a:solidFill>
                  <a:schemeClr val="accent6">
                    <a:lumMod val="50000"/>
                  </a:schemeClr>
                </a:solidFill>
              </a:rPr>
              <a:t> </a:t>
            </a:r>
            <a:r>
              <a:rPr lang="en-US" altLang="zh-CN" sz="1400" b="1" dirty="0" err="1" smtClean="0">
                <a:solidFill>
                  <a:schemeClr val="accent6">
                    <a:lumMod val="50000"/>
                  </a:schemeClr>
                </a:solidFill>
              </a:rPr>
              <a:t>durchgehend</a:t>
            </a:r>
            <a:r>
              <a:rPr lang="en-US" altLang="zh-CN" sz="1400" b="1" dirty="0" smtClean="0">
                <a:solidFill>
                  <a:schemeClr val="accent6">
                    <a:lumMod val="50000"/>
                  </a:schemeClr>
                </a:solidFill>
              </a:rPr>
              <a:t> </a:t>
            </a:r>
            <a:r>
              <a:rPr lang="en-US" altLang="zh-CN" sz="1400" b="1" dirty="0" err="1" smtClean="0">
                <a:solidFill>
                  <a:schemeClr val="accent6">
                    <a:lumMod val="50000"/>
                  </a:schemeClr>
                </a:solidFill>
              </a:rPr>
              <a:t>bekommen</a:t>
            </a:r>
            <a:r>
              <a:rPr lang="en-US" altLang="zh-CN" sz="1400" b="1" dirty="0" smtClean="0">
                <a:solidFill>
                  <a:schemeClr val="accent6">
                    <a:lumMod val="50000"/>
                  </a:schemeClr>
                </a:solidFill>
              </a:rPr>
              <a:t> </a:t>
            </a:r>
            <a:r>
              <a:rPr lang="en-US" altLang="zh-CN" sz="1400" b="1" dirty="0" err="1" smtClean="0">
                <a:solidFill>
                  <a:schemeClr val="accent6">
                    <a:lumMod val="50000"/>
                  </a:schemeClr>
                </a:solidFill>
              </a:rPr>
              <a:t>werden</a:t>
            </a:r>
            <a:r>
              <a:rPr lang="en-US" altLang="zh-CN" sz="1400" b="1" dirty="0" smtClean="0">
                <a:solidFill>
                  <a:schemeClr val="accent6">
                    <a:lumMod val="50000"/>
                  </a:schemeClr>
                </a:solidFill>
              </a:rPr>
              <a:t>, </a:t>
            </a:r>
            <a:r>
              <a:rPr lang="en-US" altLang="zh-CN" sz="1400" b="1" dirty="0" err="1" smtClean="0">
                <a:solidFill>
                  <a:schemeClr val="accent6">
                    <a:lumMod val="50000"/>
                  </a:schemeClr>
                </a:solidFill>
              </a:rPr>
              <a:t>sondern</a:t>
            </a:r>
            <a:r>
              <a:rPr lang="en-US" altLang="zh-CN" sz="1400" b="1" dirty="0" smtClean="0">
                <a:solidFill>
                  <a:schemeClr val="accent6">
                    <a:lumMod val="50000"/>
                  </a:schemeClr>
                </a:solidFill>
              </a:rPr>
              <a:t> </a:t>
            </a:r>
            <a:r>
              <a:rPr lang="en-US" altLang="zh-CN" sz="1400" b="1" dirty="0" err="1" smtClean="0">
                <a:solidFill>
                  <a:schemeClr val="accent6">
                    <a:lumMod val="50000"/>
                  </a:schemeClr>
                </a:solidFill>
              </a:rPr>
              <a:t>auch</a:t>
            </a:r>
            <a:r>
              <a:rPr lang="en-US" altLang="zh-CN" sz="1400" b="1" dirty="0" smtClean="0">
                <a:solidFill>
                  <a:schemeClr val="accent6">
                    <a:lumMod val="50000"/>
                  </a:schemeClr>
                </a:solidFill>
              </a:rPr>
              <a:t> </a:t>
            </a:r>
            <a:r>
              <a:rPr lang="en-US" altLang="zh-CN" sz="1400" b="1" dirty="0" err="1" smtClean="0">
                <a:solidFill>
                  <a:schemeClr val="accent6">
                    <a:lumMod val="50000"/>
                  </a:schemeClr>
                </a:solidFill>
              </a:rPr>
              <a:t>kontinuierlich</a:t>
            </a:r>
            <a:r>
              <a:rPr lang="en-US" altLang="zh-CN" sz="1400" b="1" dirty="0" smtClean="0">
                <a:solidFill>
                  <a:schemeClr val="accent6">
                    <a:lumMod val="50000"/>
                  </a:schemeClr>
                </a:solidFill>
              </a:rPr>
              <a:t> </a:t>
            </a:r>
            <a:r>
              <a:rPr lang="en-US" altLang="zh-CN" sz="1400" b="1" dirty="0" err="1" smtClean="0">
                <a:solidFill>
                  <a:schemeClr val="accent6">
                    <a:lumMod val="50000"/>
                  </a:schemeClr>
                </a:solidFill>
              </a:rPr>
              <a:t>miteinander</a:t>
            </a:r>
            <a:r>
              <a:rPr lang="en-US" altLang="zh-CN" sz="1400" b="1" dirty="0" smtClean="0">
                <a:solidFill>
                  <a:schemeClr val="accent6">
                    <a:lumMod val="50000"/>
                  </a:schemeClr>
                </a:solidFill>
              </a:rPr>
              <a:t> </a:t>
            </a:r>
            <a:r>
              <a:rPr lang="en-US" altLang="zh-CN" sz="1400" b="1" dirty="0" err="1" smtClean="0">
                <a:solidFill>
                  <a:schemeClr val="accent6">
                    <a:lumMod val="50000"/>
                  </a:schemeClr>
                </a:solidFill>
              </a:rPr>
              <a:t>verglichen</a:t>
            </a:r>
            <a:r>
              <a:rPr lang="en-US" altLang="zh-CN" sz="1400" b="1" dirty="0" smtClean="0">
                <a:solidFill>
                  <a:schemeClr val="accent6">
                    <a:lumMod val="50000"/>
                  </a:schemeClr>
                </a:solidFill>
              </a:rPr>
              <a:t> und </a:t>
            </a:r>
            <a:r>
              <a:rPr lang="en-US" altLang="zh-CN" sz="1400" b="1" dirty="0" err="1" smtClean="0">
                <a:solidFill>
                  <a:schemeClr val="accent6">
                    <a:lumMod val="50000"/>
                  </a:schemeClr>
                </a:solidFill>
              </a:rPr>
              <a:t>bewertet</a:t>
            </a:r>
            <a:r>
              <a:rPr lang="en-US" altLang="zh-CN" sz="1400" b="1" dirty="0" smtClean="0">
                <a:solidFill>
                  <a:schemeClr val="accent6">
                    <a:lumMod val="50000"/>
                  </a:schemeClr>
                </a:solidFill>
              </a:rPr>
              <a:t> </a:t>
            </a:r>
            <a:r>
              <a:rPr lang="en-US" altLang="zh-CN" sz="1400" b="1" dirty="0" err="1" smtClean="0">
                <a:solidFill>
                  <a:schemeClr val="accent6">
                    <a:lumMod val="50000"/>
                  </a:schemeClr>
                </a:solidFill>
              </a:rPr>
              <a:t>werden</a:t>
            </a:r>
            <a:r>
              <a:rPr lang="en-US" altLang="zh-CN" sz="1400" b="1" dirty="0" smtClean="0">
                <a:solidFill>
                  <a:schemeClr val="accent6">
                    <a:lumMod val="50000"/>
                  </a:schemeClr>
                </a:solidFill>
              </a:rPr>
              <a:t>.)</a:t>
            </a:r>
            <a:endParaRPr lang="zh-CN" altLang="en-US" sz="1400" b="1" dirty="0">
              <a:solidFill>
                <a:schemeClr val="accent6">
                  <a:lumMod val="50000"/>
                </a:schemeClr>
              </a:solidFill>
            </a:endParaRPr>
          </a:p>
        </p:txBody>
      </p:sp>
    </p:spTree>
    <p:extLst>
      <p:ext uri="{BB962C8B-B14F-4D97-AF65-F5344CB8AC3E}">
        <p14:creationId xmlns:p14="http://schemas.microsoft.com/office/powerpoint/2010/main" xmlns="" val="27107238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948264" y="727473"/>
            <a:ext cx="2195736" cy="316253"/>
          </a:xfrm>
          <a:prstGeom prst="rect">
            <a:avLst/>
          </a:prstGeom>
          <a:solidFill>
            <a:srgbClr val="00B050"/>
          </a:solidFill>
        </p:spPr>
        <p:txBody>
          <a:bodyPr vert="horz" lIns="91440" tIns="45720" rIns="288000" bIns="45720" rtlCol="0" anchor="t">
            <a:normAutofit/>
          </a:bodyPr>
          <a:lstStyle>
            <a:lvl1pPr algn="l" defTabSz="914400" rtl="0" eaLnBrk="1" latinLnBrk="0" hangingPunct="1">
              <a:spcBef>
                <a:spcPct val="0"/>
              </a:spcBef>
              <a:buNone/>
              <a:defRPr sz="3600" b="1" kern="1200" cap="all" spc="-60" baseline="0">
                <a:solidFill>
                  <a:schemeClr val="tx2"/>
                </a:solidFill>
                <a:latin typeface="华文中宋" pitchFamily="2" charset="-122"/>
                <a:ea typeface="华文中宋" pitchFamily="2" charset="-122"/>
                <a:cs typeface="+mj-cs"/>
              </a:defRPr>
            </a:lvl1pPr>
          </a:lstStyle>
          <a:p>
            <a:pPr algn="r"/>
            <a:r>
              <a:rPr lang="en-US" altLang="zh-CN" sz="1300" dirty="0" smtClean="0">
                <a:solidFill>
                  <a:schemeClr val="bg1"/>
                </a:solidFill>
                <a:effectLst>
                  <a:outerShdw blurRad="38100" dist="38100" dir="2700000" algn="tl">
                    <a:srgbClr val="000000">
                      <a:alpha val="43137"/>
                    </a:srgbClr>
                  </a:outerShdw>
                </a:effectLst>
                <a:latin typeface="Arial" pitchFamily="34" charset="0"/>
                <a:ea typeface="华文细黑" pitchFamily="2" charset="-122"/>
                <a:cs typeface="Arial" pitchFamily="34" charset="0"/>
              </a:rPr>
              <a:t> </a:t>
            </a:r>
            <a:r>
              <a:rPr lang="en-US" altLang="zh-CN" sz="1300" dirty="0" err="1" smtClean="0">
                <a:solidFill>
                  <a:schemeClr val="bg1"/>
                </a:solidFill>
                <a:effectLst>
                  <a:outerShdw blurRad="38100" dist="38100" dir="2700000" algn="tl">
                    <a:srgbClr val="000000">
                      <a:alpha val="43137"/>
                    </a:srgbClr>
                  </a:outerShdw>
                </a:effectLst>
                <a:latin typeface="Arial" pitchFamily="34" charset="0"/>
                <a:ea typeface="华文细黑" pitchFamily="2" charset="-122"/>
                <a:cs typeface="Arial" pitchFamily="34" charset="0"/>
              </a:rPr>
              <a:t>Ziele</a:t>
            </a:r>
            <a:endParaRPr lang="en-US" sz="1300" dirty="0">
              <a:solidFill>
                <a:schemeClr val="bg1"/>
              </a:solidFill>
              <a:effectLst>
                <a:outerShdw blurRad="38100" dist="38100" dir="2700000" algn="tl">
                  <a:srgbClr val="000000">
                    <a:alpha val="43137"/>
                  </a:srgbClr>
                </a:outerShdw>
              </a:effectLst>
              <a:latin typeface="Arial" pitchFamily="34" charset="0"/>
              <a:ea typeface="华文细黑" pitchFamily="2" charset="-122"/>
              <a:cs typeface="Arial" pitchFamily="34" charset="0"/>
            </a:endParaRPr>
          </a:p>
        </p:txBody>
      </p:sp>
      <p:sp>
        <p:nvSpPr>
          <p:cNvPr id="5" name="Title 1"/>
          <p:cNvSpPr txBox="1">
            <a:spLocks/>
          </p:cNvSpPr>
          <p:nvPr/>
        </p:nvSpPr>
        <p:spPr>
          <a:xfrm>
            <a:off x="7092280" y="370878"/>
            <a:ext cx="2051720" cy="316252"/>
          </a:xfrm>
          <a:prstGeom prst="rect">
            <a:avLst/>
          </a:prstGeom>
          <a:noFill/>
        </p:spPr>
        <p:txBody>
          <a:bodyPr vert="horz" lIns="91440" tIns="45720" rIns="288000" bIns="45720" rtlCol="0" anchor="t">
            <a:noAutofit/>
          </a:bodyPr>
          <a:lstStyle>
            <a:lvl1pPr algn="l" defTabSz="914400" rtl="0" eaLnBrk="1" latinLnBrk="0" hangingPunct="1">
              <a:spcBef>
                <a:spcPct val="0"/>
              </a:spcBef>
              <a:buNone/>
              <a:defRPr sz="3600" b="1" kern="1200" cap="all" spc="-60" baseline="0">
                <a:solidFill>
                  <a:schemeClr val="tx2"/>
                </a:solidFill>
                <a:latin typeface="华文中宋" pitchFamily="2" charset="-122"/>
                <a:ea typeface="华文中宋" pitchFamily="2" charset="-122"/>
                <a:cs typeface="+mj-cs"/>
              </a:defRPr>
            </a:lvl1pPr>
          </a:lstStyle>
          <a:p>
            <a:pPr algn="r"/>
            <a:r>
              <a:rPr lang="zh-CN" altLang="en-US" sz="1800" dirty="0" smtClean="0">
                <a:solidFill>
                  <a:schemeClr val="accent5"/>
                </a:solidFill>
                <a:latin typeface="+mj-ea"/>
                <a:ea typeface="+mj-ea"/>
              </a:rPr>
              <a:t>明确目标</a:t>
            </a:r>
            <a:endParaRPr lang="en-US" sz="1800" dirty="0">
              <a:solidFill>
                <a:schemeClr val="accent5"/>
              </a:solidFill>
              <a:latin typeface="+mj-ea"/>
              <a:ea typeface="+mj-ea"/>
            </a:endParaRPr>
          </a:p>
        </p:txBody>
      </p:sp>
      <p:sp>
        <p:nvSpPr>
          <p:cNvPr id="3" name="TextBox 2"/>
          <p:cNvSpPr txBox="1"/>
          <p:nvPr/>
        </p:nvSpPr>
        <p:spPr>
          <a:xfrm>
            <a:off x="467544" y="1214428"/>
            <a:ext cx="7416824" cy="4216539"/>
          </a:xfrm>
          <a:prstGeom prst="rect">
            <a:avLst/>
          </a:prstGeom>
          <a:noFill/>
        </p:spPr>
        <p:txBody>
          <a:bodyPr wrap="square" rtlCol="0">
            <a:spAutoFit/>
          </a:bodyPr>
          <a:lstStyle/>
          <a:p>
            <a:r>
              <a:rPr lang="en-US" altLang="zh-CN" sz="1400" b="1" dirty="0" smtClean="0">
                <a:solidFill>
                  <a:schemeClr val="accent5"/>
                </a:solidFill>
              </a:rPr>
              <a:t>【</a:t>
            </a:r>
            <a:r>
              <a:rPr lang="zh-CN" altLang="en-US" sz="1400" b="1" dirty="0" smtClean="0">
                <a:solidFill>
                  <a:schemeClr val="accent5"/>
                </a:solidFill>
                <a:latin typeface="+mj-ea"/>
                <a:ea typeface="+mj-ea"/>
              </a:rPr>
              <a:t>总</a:t>
            </a:r>
            <a:r>
              <a:rPr lang="zh-CN" altLang="en-US" sz="1400" b="1" dirty="0">
                <a:solidFill>
                  <a:schemeClr val="accent5"/>
                </a:solidFill>
                <a:latin typeface="+mj-ea"/>
                <a:ea typeface="+mj-ea"/>
              </a:rPr>
              <a:t>体目</a:t>
            </a:r>
            <a:r>
              <a:rPr lang="zh-CN" altLang="en-US" sz="1400" b="1" dirty="0" smtClean="0">
                <a:solidFill>
                  <a:schemeClr val="accent5"/>
                </a:solidFill>
                <a:latin typeface="+mj-ea"/>
                <a:ea typeface="+mj-ea"/>
              </a:rPr>
              <a:t>标</a:t>
            </a:r>
            <a:r>
              <a:rPr lang="en-US" altLang="zh-CN" sz="1400" b="1" dirty="0" smtClean="0">
                <a:solidFill>
                  <a:schemeClr val="accent5"/>
                </a:solidFill>
              </a:rPr>
              <a:t>】</a:t>
            </a:r>
          </a:p>
          <a:p>
            <a:r>
              <a:rPr lang="en-US" altLang="zh-CN" sz="1400" b="1" dirty="0" smtClean="0">
                <a:solidFill>
                  <a:schemeClr val="accent5"/>
                </a:solidFill>
              </a:rPr>
              <a:t>  </a:t>
            </a:r>
            <a:r>
              <a:rPr lang="de-DE" altLang="zh-CN" sz="1400" b="1" dirty="0" smtClean="0">
                <a:solidFill>
                  <a:schemeClr val="accent5"/>
                </a:solidFill>
              </a:rPr>
              <a:t>übergeordnete Ziele</a:t>
            </a:r>
            <a:endParaRPr lang="en-US" altLang="zh-CN" sz="1400" b="1" dirty="0" smtClean="0">
              <a:solidFill>
                <a:schemeClr val="accent5"/>
              </a:solidFill>
            </a:endParaRPr>
          </a:p>
          <a:p>
            <a:r>
              <a:rPr lang="zh-CN" altLang="en-US" sz="1400" dirty="0" smtClean="0"/>
              <a:t>帮助城市政府和市民：</a:t>
            </a:r>
            <a:endParaRPr lang="de-DE" altLang="zh-CN" sz="1400" dirty="0" smtClean="0"/>
          </a:p>
          <a:p>
            <a:pPr>
              <a:lnSpc>
                <a:spcPct val="150000"/>
              </a:lnSpc>
            </a:pPr>
            <a:r>
              <a:rPr lang="de-DE" altLang="zh-CN" sz="1400" dirty="0" smtClean="0"/>
              <a:t>  Stadtregierung und Öffentlichkeit können:</a:t>
            </a:r>
            <a:endParaRPr lang="en-US" altLang="zh-CN" sz="1400" dirty="0" smtClean="0"/>
          </a:p>
          <a:p>
            <a:pPr>
              <a:lnSpc>
                <a:spcPct val="150000"/>
              </a:lnSpc>
              <a:buFont typeface="Arial" pitchFamily="34" charset="0"/>
              <a:buChar char="•"/>
            </a:pPr>
            <a:r>
              <a:rPr lang="zh-CN" altLang="en-US" sz="1400" dirty="0"/>
              <a:t>更</a:t>
            </a:r>
            <a:r>
              <a:rPr lang="zh-CN" altLang="en-US" sz="1400" dirty="0" smtClean="0"/>
              <a:t>全面地</a:t>
            </a:r>
            <a:r>
              <a:rPr lang="zh-CN" altLang="en-US" sz="1400" dirty="0"/>
              <a:t>理解</a:t>
            </a:r>
            <a:r>
              <a:rPr lang="zh-CN" altLang="en-US" sz="1400" dirty="0" smtClean="0"/>
              <a:t>智能城市的发展状况，</a:t>
            </a:r>
            <a:endParaRPr lang="de-DE" altLang="zh-CN" sz="1400" dirty="0" smtClean="0"/>
          </a:p>
          <a:p>
            <a:pPr>
              <a:lnSpc>
                <a:spcPct val="150000"/>
              </a:lnSpc>
            </a:pPr>
            <a:r>
              <a:rPr lang="de-DE" altLang="zh-CN" sz="1400" dirty="0" smtClean="0"/>
              <a:t> die Entwicklung der intelligenten Städte umfassend erfassen</a:t>
            </a:r>
            <a:endParaRPr lang="en-US" altLang="zh-CN" sz="1400" dirty="0" smtClean="0"/>
          </a:p>
          <a:p>
            <a:pPr>
              <a:lnSpc>
                <a:spcPct val="150000"/>
              </a:lnSpc>
              <a:buFont typeface="Arial" pitchFamily="34" charset="0"/>
              <a:buChar char="•"/>
            </a:pPr>
            <a:r>
              <a:rPr lang="zh-CN" altLang="en-US" sz="1400" dirty="0"/>
              <a:t>更真实地</a:t>
            </a:r>
            <a:r>
              <a:rPr lang="zh-CN" altLang="en-US" sz="1400" dirty="0" smtClean="0"/>
              <a:t>了解智能为城市可持续发展带来</a:t>
            </a:r>
            <a:r>
              <a:rPr lang="zh-CN" altLang="en-US" sz="1400" dirty="0"/>
              <a:t>的</a:t>
            </a:r>
            <a:r>
              <a:rPr lang="zh-CN" altLang="en-US" sz="1400" dirty="0" smtClean="0"/>
              <a:t>贡献，</a:t>
            </a:r>
            <a:endParaRPr lang="de-DE" altLang="zh-CN" sz="1400" dirty="0" smtClean="0"/>
          </a:p>
          <a:p>
            <a:pPr>
              <a:lnSpc>
                <a:spcPct val="150000"/>
              </a:lnSpc>
            </a:pPr>
            <a:r>
              <a:rPr lang="de-DE" altLang="zh-CN" sz="1400" dirty="0" smtClean="0"/>
              <a:t> den Beitrag der Intelligenz für die nachhaltige Stadtentwicklung erkennen</a:t>
            </a:r>
            <a:endParaRPr lang="en-US" altLang="zh-CN" sz="1400" dirty="0" smtClean="0"/>
          </a:p>
          <a:p>
            <a:pPr>
              <a:lnSpc>
                <a:spcPct val="150000"/>
              </a:lnSpc>
              <a:buFont typeface="Arial" pitchFamily="34" charset="0"/>
              <a:buChar char="•"/>
            </a:pPr>
            <a:r>
              <a:rPr lang="zh-CN" altLang="en-US" sz="1400" dirty="0" smtClean="0"/>
              <a:t>更因地制宜地制订</a:t>
            </a:r>
            <a:r>
              <a:rPr lang="zh-CN" altLang="en-US" sz="1400" dirty="0"/>
              <a:t>相关</a:t>
            </a:r>
            <a:r>
              <a:rPr lang="zh-CN" altLang="en-US" sz="1400" dirty="0" smtClean="0"/>
              <a:t>计划与行动，</a:t>
            </a:r>
            <a:endParaRPr lang="de-DE" altLang="zh-CN" sz="1400" dirty="0" smtClean="0"/>
          </a:p>
          <a:p>
            <a:pPr>
              <a:lnSpc>
                <a:spcPct val="150000"/>
              </a:lnSpc>
            </a:pPr>
            <a:r>
              <a:rPr lang="de-DE" altLang="zh-CN" sz="1400" dirty="0" smtClean="0"/>
              <a:t> örtlichen Verhältnissen entsprechende Pläne und Maßnahmen treffen</a:t>
            </a:r>
            <a:endParaRPr lang="en-US" altLang="zh-CN" sz="1400" dirty="0" smtClean="0"/>
          </a:p>
          <a:p>
            <a:pPr>
              <a:lnSpc>
                <a:spcPct val="150000"/>
              </a:lnSpc>
              <a:buFont typeface="Arial" pitchFamily="34" charset="0"/>
              <a:buChar char="•"/>
            </a:pPr>
            <a:r>
              <a:rPr lang="zh-CN" altLang="en-US" sz="1400" dirty="0" smtClean="0"/>
              <a:t>更多元地参与</a:t>
            </a:r>
            <a:r>
              <a:rPr lang="zh-CN" altLang="en-US" sz="1400" dirty="0"/>
              <a:t>和共享</a:t>
            </a:r>
            <a:r>
              <a:rPr lang="zh-CN" altLang="en-US" sz="1400" dirty="0" smtClean="0"/>
              <a:t>城市的</a:t>
            </a:r>
            <a:r>
              <a:rPr lang="zh-CN" altLang="en-US" sz="1400" dirty="0"/>
              <a:t>整体</a:t>
            </a:r>
            <a:r>
              <a:rPr lang="zh-CN" altLang="en-US" sz="1400" dirty="0" smtClean="0"/>
              <a:t>发展。</a:t>
            </a:r>
            <a:endParaRPr lang="de-DE" altLang="zh-CN" sz="1400" dirty="0" smtClean="0"/>
          </a:p>
          <a:p>
            <a:pPr>
              <a:lnSpc>
                <a:spcPct val="150000"/>
              </a:lnSpc>
            </a:pPr>
            <a:r>
              <a:rPr lang="de-DE" altLang="zh-CN" sz="1400" dirty="0" smtClean="0"/>
              <a:t> an der Gesamtentwicklung der Städte vielfältig beteiligen</a:t>
            </a:r>
          </a:p>
          <a:p>
            <a:pPr>
              <a:lnSpc>
                <a:spcPct val="150000"/>
              </a:lnSpc>
            </a:pPr>
            <a:r>
              <a:rPr lang="de-DE" altLang="zh-CN" sz="1400" dirty="0" smtClean="0"/>
              <a:t> </a:t>
            </a:r>
            <a:endParaRPr lang="en-US" altLang="zh-CN" sz="1400" dirty="0" smtClean="0"/>
          </a:p>
          <a:p>
            <a:endParaRPr lang="en-US" altLang="zh-CN" sz="1600" dirty="0"/>
          </a:p>
        </p:txBody>
      </p:sp>
      <p:sp>
        <p:nvSpPr>
          <p:cNvPr id="6" name="Title 1"/>
          <p:cNvSpPr txBox="1">
            <a:spLocks/>
          </p:cNvSpPr>
          <p:nvPr/>
        </p:nvSpPr>
        <p:spPr>
          <a:xfrm>
            <a:off x="0" y="-12131"/>
            <a:ext cx="7092280" cy="1055856"/>
          </a:xfrm>
          <a:prstGeom prst="rect">
            <a:avLst/>
          </a:prstGeom>
          <a:noFill/>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200"/>
              </a:lnSpc>
            </a:pPr>
            <a:r>
              <a:rPr lang="en-US" altLang="zh-CN" sz="4800" b="1" cap="all" spc="-60" dirty="0" smtClean="0">
                <a:solidFill>
                  <a:schemeClr val="tx1">
                    <a:lumMod val="50000"/>
                    <a:lumOff val="50000"/>
                  </a:schemeClr>
                </a:solidFill>
                <a:latin typeface="Arial" pitchFamily="34" charset="0"/>
                <a:cs typeface="Arial" pitchFamily="34" charset="0"/>
              </a:rPr>
              <a:t>2.</a:t>
            </a:r>
            <a:r>
              <a:rPr lang="zh-CN" altLang="en-US" sz="2000" b="1" cap="all" spc="-60" dirty="0" smtClean="0">
                <a:solidFill>
                  <a:schemeClr val="tx1">
                    <a:lumMod val="50000"/>
                    <a:lumOff val="50000"/>
                  </a:schemeClr>
                </a:solidFill>
                <a:latin typeface="+mj-ea"/>
              </a:rPr>
              <a:t>智能城市评价体系研究构想</a:t>
            </a:r>
            <a:endParaRPr lang="en-US" altLang="zh-CN" sz="2000" b="1" cap="all" spc="-60" dirty="0" smtClean="0">
              <a:solidFill>
                <a:schemeClr val="tx1">
                  <a:lumMod val="50000"/>
                  <a:lumOff val="50000"/>
                </a:schemeClr>
              </a:solidFill>
              <a:latin typeface="+mj-ea"/>
            </a:endParaRPr>
          </a:p>
          <a:p>
            <a:pPr algn="l">
              <a:lnSpc>
                <a:spcPts val="2200"/>
              </a:lnSpc>
            </a:pPr>
            <a:r>
              <a:rPr lang="en-US" altLang="zh-CN" sz="1400" b="1" cap="all" spc="-60" dirty="0" smtClean="0">
                <a:solidFill>
                  <a:schemeClr val="tx1">
                    <a:lumMod val="50000"/>
                    <a:lumOff val="50000"/>
                  </a:schemeClr>
                </a:solidFill>
                <a:latin typeface="+mn-lt"/>
              </a:rPr>
              <a:t>            </a:t>
            </a:r>
            <a:r>
              <a:rPr lang="en-US" altLang="zh-CN" sz="1400" b="1" cap="all" spc="-60" dirty="0" err="1" smtClean="0">
                <a:solidFill>
                  <a:schemeClr val="tx1">
                    <a:lumMod val="50000"/>
                    <a:lumOff val="50000"/>
                  </a:schemeClr>
                </a:solidFill>
              </a:rPr>
              <a:t>Entwurf</a:t>
            </a:r>
            <a:r>
              <a:rPr lang="en-US" altLang="zh-CN" sz="1400" b="1" cap="all" spc="-60" dirty="0" smtClean="0">
                <a:solidFill>
                  <a:schemeClr val="tx1">
                    <a:lumMod val="50000"/>
                    <a:lumOff val="50000"/>
                  </a:schemeClr>
                </a:solidFill>
              </a:rPr>
              <a:t> der </a:t>
            </a:r>
            <a:r>
              <a:rPr lang="en-US" altLang="zh-CN" sz="1400" b="1" cap="all" spc="-60" dirty="0" err="1" smtClean="0">
                <a:solidFill>
                  <a:schemeClr val="tx1">
                    <a:lumMod val="50000"/>
                    <a:lumOff val="50000"/>
                  </a:schemeClr>
                </a:solidFill>
              </a:rPr>
              <a:t>Rahmenbedingungen</a:t>
            </a:r>
            <a:r>
              <a:rPr lang="en-US" altLang="zh-CN" sz="1400" b="1" cap="all" spc="-60" dirty="0" smtClean="0">
                <a:solidFill>
                  <a:schemeClr val="tx1">
                    <a:lumMod val="50000"/>
                    <a:lumOff val="50000"/>
                  </a:schemeClr>
                </a:solidFill>
              </a:rPr>
              <a:t> des </a:t>
            </a:r>
            <a:r>
              <a:rPr lang="en-US" altLang="zh-CN" sz="1400" b="1" cap="all" spc="-60" dirty="0" err="1" smtClean="0">
                <a:solidFill>
                  <a:schemeClr val="tx1">
                    <a:lumMod val="50000"/>
                    <a:lumOff val="50000"/>
                  </a:schemeClr>
                </a:solidFill>
              </a:rPr>
              <a:t>Evaluationssystems</a:t>
            </a:r>
            <a:r>
              <a:rPr lang="en-US" altLang="zh-CN" sz="1400" b="1" cap="all" spc="-60" dirty="0" smtClean="0">
                <a:solidFill>
                  <a:schemeClr val="tx1">
                    <a:lumMod val="50000"/>
                    <a:lumOff val="50000"/>
                  </a:schemeClr>
                </a:solidFill>
              </a:rPr>
              <a:t> </a:t>
            </a:r>
            <a:r>
              <a:rPr lang="en-US" altLang="zh-CN" sz="1400" b="1" cap="all" spc="-60" dirty="0" err="1" smtClean="0">
                <a:solidFill>
                  <a:schemeClr val="tx1">
                    <a:lumMod val="50000"/>
                    <a:lumOff val="50000"/>
                  </a:schemeClr>
                </a:solidFill>
              </a:rPr>
              <a:t>für</a:t>
            </a:r>
            <a:r>
              <a:rPr lang="en-US" altLang="zh-CN" sz="1400" b="1" cap="all" spc="-60" dirty="0" smtClean="0">
                <a:solidFill>
                  <a:schemeClr val="tx1">
                    <a:lumMod val="50000"/>
                    <a:lumOff val="50000"/>
                  </a:schemeClr>
                </a:solidFill>
              </a:rPr>
              <a:t>   </a:t>
            </a:r>
            <a:r>
              <a:rPr lang="en-US" altLang="zh-CN" sz="1400" b="1" cap="all" spc="-60" dirty="0" err="1" smtClean="0">
                <a:solidFill>
                  <a:schemeClr val="tx1">
                    <a:lumMod val="50000"/>
                    <a:lumOff val="50000"/>
                  </a:schemeClr>
                </a:solidFill>
              </a:rPr>
              <a:t>intelligente</a:t>
            </a:r>
            <a:r>
              <a:rPr lang="en-US" altLang="zh-CN" sz="1400" b="1" cap="all" spc="-60" dirty="0" smtClean="0">
                <a:solidFill>
                  <a:schemeClr val="tx1">
                    <a:lumMod val="50000"/>
                    <a:lumOff val="50000"/>
                  </a:schemeClr>
                </a:solidFill>
              </a:rPr>
              <a:t> </a:t>
            </a:r>
            <a:r>
              <a:rPr lang="en-US" altLang="zh-CN" sz="1400" b="1" cap="all" spc="-60" dirty="0" err="1" smtClean="0">
                <a:solidFill>
                  <a:schemeClr val="tx1">
                    <a:lumMod val="50000"/>
                    <a:lumOff val="50000"/>
                  </a:schemeClr>
                </a:solidFill>
              </a:rPr>
              <a:t>Städte</a:t>
            </a:r>
            <a:endParaRPr lang="en-US" altLang="zh-CN" sz="1400" b="1" cap="all" spc="-60" dirty="0">
              <a:solidFill>
                <a:schemeClr val="tx1">
                  <a:lumMod val="50000"/>
                  <a:lumOff val="50000"/>
                </a:schemeClr>
              </a:solidFill>
              <a:latin typeface="+mn-lt"/>
            </a:endParaRPr>
          </a:p>
        </p:txBody>
      </p:sp>
    </p:spTree>
    <p:extLst>
      <p:ext uri="{BB962C8B-B14F-4D97-AF65-F5344CB8AC3E}">
        <p14:creationId xmlns:p14="http://schemas.microsoft.com/office/powerpoint/2010/main" xmlns="" val="16443536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643570" y="71420"/>
            <a:ext cx="3500430" cy="629236"/>
          </a:xfrm>
          <a:prstGeom prst="rect">
            <a:avLst/>
          </a:prstGeom>
          <a:noFill/>
        </p:spPr>
        <p:txBody>
          <a:bodyPr vert="horz" lIns="91440" tIns="45720" rIns="288000" bIns="45720" rtlCol="0" anchor="t">
            <a:noAutofit/>
          </a:bodyPr>
          <a:lstStyle>
            <a:lvl1pPr algn="l" defTabSz="914400" rtl="0" eaLnBrk="1" latinLnBrk="0" hangingPunct="1">
              <a:spcBef>
                <a:spcPct val="0"/>
              </a:spcBef>
              <a:buNone/>
              <a:defRPr sz="3600" b="1" kern="1200" cap="all" spc="-60" baseline="0">
                <a:solidFill>
                  <a:schemeClr val="tx2"/>
                </a:solidFill>
                <a:latin typeface="华文中宋" pitchFamily="2" charset="-122"/>
                <a:ea typeface="华文中宋" pitchFamily="2" charset="-122"/>
                <a:cs typeface="+mj-cs"/>
              </a:defRPr>
            </a:lvl1pPr>
          </a:lstStyle>
          <a:p>
            <a:pPr algn="r"/>
            <a:r>
              <a:rPr lang="zh-CN" altLang="en-US" sz="1800" dirty="0" smtClean="0">
                <a:solidFill>
                  <a:schemeClr val="accent5"/>
                </a:solidFill>
                <a:latin typeface="+mj-ea"/>
                <a:ea typeface="+mj-ea"/>
              </a:rPr>
              <a:t>指标合成</a:t>
            </a:r>
            <a:endParaRPr lang="de-DE" altLang="zh-CN" sz="1800" dirty="0" smtClean="0">
              <a:solidFill>
                <a:schemeClr val="accent5"/>
              </a:solidFill>
              <a:latin typeface="+mj-ea"/>
              <a:ea typeface="+mj-ea"/>
            </a:endParaRPr>
          </a:p>
          <a:p>
            <a:pPr algn="r"/>
            <a:r>
              <a:rPr lang="de-DE" sz="1400" dirty="0" smtClean="0">
                <a:solidFill>
                  <a:schemeClr val="accent5"/>
                </a:solidFill>
                <a:latin typeface="+mj-ea"/>
                <a:ea typeface="+mj-ea"/>
              </a:rPr>
              <a:t>Synthese der Indikatoren</a:t>
            </a:r>
            <a:endParaRPr lang="en-US" sz="1400" dirty="0">
              <a:solidFill>
                <a:schemeClr val="accent5"/>
              </a:solidFill>
              <a:latin typeface="+mj-ea"/>
              <a:ea typeface="+mj-ea"/>
            </a:endParaRPr>
          </a:p>
        </p:txBody>
      </p:sp>
      <p:sp>
        <p:nvSpPr>
          <p:cNvPr id="5" name="矩形 4"/>
          <p:cNvSpPr/>
          <p:nvPr/>
        </p:nvSpPr>
        <p:spPr>
          <a:xfrm>
            <a:off x="251520" y="560352"/>
            <a:ext cx="3963290" cy="4262705"/>
          </a:xfrm>
          <a:prstGeom prst="rect">
            <a:avLst/>
          </a:prstGeom>
        </p:spPr>
        <p:txBody>
          <a:bodyPr wrap="square">
            <a:spAutoFit/>
          </a:bodyPr>
          <a:lstStyle/>
          <a:p>
            <a:pPr marL="285750" indent="-285750">
              <a:buFont typeface="Wingdings" pitchFamily="2" charset="2"/>
              <a:buChar char="n"/>
            </a:pPr>
            <a:r>
              <a:rPr lang="zh-CN" altLang="zh-CN" sz="1200" dirty="0" smtClean="0"/>
              <a:t>一级维度的指标易记、易抓、易控、易显，简明扼要的体现智能城市建设推进的大方面</a:t>
            </a:r>
            <a:r>
              <a:rPr lang="zh-CN" altLang="en-US" sz="1200" dirty="0" smtClean="0"/>
              <a:t>。</a:t>
            </a:r>
            <a:r>
              <a:rPr lang="zh-CN" altLang="zh-CN" sz="1200" dirty="0" smtClean="0"/>
              <a:t>一级维度由</a:t>
            </a:r>
            <a:r>
              <a:rPr lang="en-US" altLang="zh-CN" sz="1200" dirty="0" smtClean="0"/>
              <a:t>3-5</a:t>
            </a:r>
            <a:r>
              <a:rPr lang="zh-CN" altLang="zh-CN" sz="1200" dirty="0" smtClean="0"/>
              <a:t>个二级指数合成，各二级指标的权重由研究项目各课题组的专家通过德尔菲模糊咨询法获得。</a:t>
            </a:r>
            <a:endParaRPr lang="en-US" altLang="zh-CN" sz="1200" dirty="0" smtClean="0"/>
          </a:p>
          <a:p>
            <a:endParaRPr lang="zh-CN" altLang="zh-CN" sz="1200" dirty="0" smtClean="0"/>
          </a:p>
          <a:p>
            <a:pPr indent="268288" algn="ctr"/>
            <a:r>
              <a:rPr lang="en-US" altLang="zh-CN" sz="1200" i="1" dirty="0" smtClean="0"/>
              <a:t>A=r1*A1+r2*A2+…+</a:t>
            </a:r>
            <a:r>
              <a:rPr lang="en-US" altLang="zh-CN" sz="1200" i="1" dirty="0" err="1" smtClean="0"/>
              <a:t>rn</a:t>
            </a:r>
            <a:r>
              <a:rPr lang="en-US" altLang="zh-CN" sz="1200" i="1" dirty="0" smtClean="0"/>
              <a:t>*An</a:t>
            </a:r>
            <a:endParaRPr lang="zh-CN" altLang="zh-CN" sz="1200" dirty="0" smtClean="0"/>
          </a:p>
          <a:p>
            <a:pPr indent="268288"/>
            <a:r>
              <a:rPr lang="en-US" altLang="zh-CN" sz="1100" i="1" dirty="0" smtClean="0"/>
              <a:t>(A</a:t>
            </a:r>
            <a:r>
              <a:rPr lang="zh-CN" altLang="zh-CN" sz="1100" i="1" dirty="0" smtClean="0"/>
              <a:t>是一级维度，</a:t>
            </a:r>
            <a:r>
              <a:rPr lang="en-US" altLang="zh-CN" sz="1100" i="1" dirty="0" smtClean="0"/>
              <a:t>A1</a:t>
            </a:r>
            <a:r>
              <a:rPr lang="zh-CN" altLang="zh-CN" sz="1100" i="1" dirty="0" smtClean="0"/>
              <a:t>，</a:t>
            </a:r>
            <a:r>
              <a:rPr lang="en-US" altLang="zh-CN" sz="1100" i="1" dirty="0" smtClean="0"/>
              <a:t>A2</a:t>
            </a:r>
            <a:r>
              <a:rPr lang="zh-CN" altLang="zh-CN" sz="1100" i="1" dirty="0" smtClean="0"/>
              <a:t>至</a:t>
            </a:r>
            <a:r>
              <a:rPr lang="en-US" altLang="zh-CN" sz="1100" i="1" dirty="0" smtClean="0"/>
              <a:t>An</a:t>
            </a:r>
            <a:r>
              <a:rPr lang="zh-CN" altLang="zh-CN" sz="1100" i="1" dirty="0" smtClean="0"/>
              <a:t>是一级维度对应的二级指数，</a:t>
            </a:r>
            <a:r>
              <a:rPr lang="en-US" altLang="zh-CN" sz="1100" i="1" dirty="0" smtClean="0"/>
              <a:t>r1</a:t>
            </a:r>
            <a:r>
              <a:rPr lang="zh-CN" altLang="zh-CN" sz="1100" i="1" dirty="0" smtClean="0"/>
              <a:t>，</a:t>
            </a:r>
            <a:r>
              <a:rPr lang="en-US" altLang="zh-CN" sz="1100" i="1" dirty="0" smtClean="0"/>
              <a:t>r2</a:t>
            </a:r>
            <a:r>
              <a:rPr lang="zh-CN" altLang="zh-CN" sz="1100" i="1" dirty="0" smtClean="0"/>
              <a:t>至</a:t>
            </a:r>
            <a:r>
              <a:rPr lang="en-US" altLang="zh-CN" sz="1100" i="1" dirty="0" err="1" smtClean="0"/>
              <a:t>rn</a:t>
            </a:r>
            <a:r>
              <a:rPr lang="zh-CN" altLang="zh-CN" sz="1100" i="1" dirty="0" smtClean="0"/>
              <a:t>是相应二级指数对应的</a:t>
            </a:r>
            <a:r>
              <a:rPr lang="en-US" altLang="zh-CN" sz="1100" i="1" dirty="0" smtClean="0"/>
              <a:t>0-1</a:t>
            </a:r>
            <a:r>
              <a:rPr lang="zh-CN" altLang="zh-CN" sz="1100" i="1" dirty="0" smtClean="0"/>
              <a:t>区间权重值</a:t>
            </a:r>
            <a:r>
              <a:rPr lang="en-US" altLang="zh-CN" sz="1100" i="1" dirty="0" smtClean="0"/>
              <a:t>)</a:t>
            </a:r>
            <a:endParaRPr lang="zh-CN" altLang="zh-CN" sz="1100" dirty="0" smtClean="0"/>
          </a:p>
          <a:p>
            <a:pPr marL="285750" indent="-285750">
              <a:buFont typeface="Wingdings" pitchFamily="2" charset="2"/>
              <a:buChar char="n"/>
            </a:pPr>
            <a:endParaRPr lang="en-US" altLang="zh-CN" sz="1200" dirty="0" smtClean="0"/>
          </a:p>
          <a:p>
            <a:pPr marL="285750" indent="-285750">
              <a:buFont typeface="Wingdings" pitchFamily="2" charset="2"/>
              <a:buChar char="n"/>
            </a:pPr>
            <a:r>
              <a:rPr lang="zh-CN" altLang="zh-CN" sz="1200" dirty="0" smtClean="0"/>
              <a:t>二级评价指数与城镇业务管理机构工作目标相结合，体现相应该维度下指标的全面覆盖性，通过阈值和最大值两种方式进行向上的合成计算，体现各个智能城市发展的重点和特色</a:t>
            </a:r>
            <a:r>
              <a:rPr lang="zh-CN" altLang="en-US" sz="1200" dirty="0" smtClean="0"/>
              <a:t>。</a:t>
            </a:r>
            <a:endParaRPr lang="en-US" altLang="zh-CN" sz="1200" dirty="0" smtClean="0"/>
          </a:p>
          <a:p>
            <a:endParaRPr lang="en-US" altLang="zh-CN" sz="1200" dirty="0" smtClean="0"/>
          </a:p>
          <a:p>
            <a:pPr indent="268288" algn="ctr"/>
            <a:r>
              <a:rPr lang="en-US" altLang="zh-CN" sz="1200" i="1" dirty="0" smtClean="0"/>
              <a:t>A3=Max(a31,a32,…,a3n)+IF((a31-a31v)&lt;0,a31-a31v)+IF((a32-a32v)&lt;0,a32-a32v)…+IF((a3n-a3nv)&lt;0,a3n-a3nv)</a:t>
            </a:r>
            <a:endParaRPr lang="zh-CN" altLang="zh-CN" sz="1200" dirty="0" smtClean="0"/>
          </a:p>
          <a:p>
            <a:pPr indent="268288"/>
            <a:r>
              <a:rPr lang="zh-CN" altLang="zh-CN" sz="1100" i="1" dirty="0" smtClean="0"/>
              <a:t>（</a:t>
            </a:r>
            <a:r>
              <a:rPr lang="en-US" altLang="zh-CN" sz="1100" i="1" dirty="0" smtClean="0"/>
              <a:t>A3</a:t>
            </a:r>
            <a:r>
              <a:rPr lang="zh-CN" altLang="zh-CN" sz="1100" i="1" dirty="0" smtClean="0"/>
              <a:t>是一级维度</a:t>
            </a:r>
            <a:r>
              <a:rPr lang="en-US" altLang="zh-CN" sz="1100" i="1" dirty="0" smtClean="0"/>
              <a:t>A</a:t>
            </a:r>
            <a:r>
              <a:rPr lang="zh-CN" altLang="zh-CN" sz="1100" i="1" dirty="0" smtClean="0"/>
              <a:t>下的第三个二级指数，</a:t>
            </a:r>
            <a:r>
              <a:rPr lang="en-US" altLang="zh-CN" sz="1100" i="1" dirty="0" smtClean="0"/>
              <a:t>a31</a:t>
            </a:r>
            <a:r>
              <a:rPr lang="zh-CN" altLang="zh-CN" sz="1100" i="1" dirty="0" smtClean="0"/>
              <a:t>，</a:t>
            </a:r>
            <a:r>
              <a:rPr lang="en-US" altLang="zh-CN" sz="1100" i="1" dirty="0" smtClean="0"/>
              <a:t>a32</a:t>
            </a:r>
            <a:r>
              <a:rPr lang="zh-CN" altLang="zh-CN" sz="1100" i="1" dirty="0" smtClean="0"/>
              <a:t>至</a:t>
            </a:r>
            <a:r>
              <a:rPr lang="en-US" altLang="zh-CN" sz="1100" i="1" dirty="0" smtClean="0"/>
              <a:t>a3n</a:t>
            </a:r>
            <a:r>
              <a:rPr lang="zh-CN" altLang="zh-CN" sz="1100" i="1" dirty="0" smtClean="0"/>
              <a:t>是构成</a:t>
            </a:r>
            <a:r>
              <a:rPr lang="en-US" altLang="zh-CN" sz="1100" i="1" dirty="0" smtClean="0"/>
              <a:t>A3</a:t>
            </a:r>
            <a:r>
              <a:rPr lang="zh-CN" altLang="zh-CN" sz="1100" i="1" dirty="0" smtClean="0"/>
              <a:t>指数的</a:t>
            </a:r>
            <a:r>
              <a:rPr lang="en-US" altLang="zh-CN" sz="1100" i="1" dirty="0" smtClean="0"/>
              <a:t>n</a:t>
            </a:r>
            <a:r>
              <a:rPr lang="zh-CN" altLang="zh-CN" sz="1100" i="1" dirty="0" smtClean="0"/>
              <a:t>个三级指标，</a:t>
            </a:r>
            <a:r>
              <a:rPr lang="en-US" altLang="zh-CN" sz="1100" i="1" dirty="0" smtClean="0"/>
              <a:t>a31v</a:t>
            </a:r>
            <a:r>
              <a:rPr lang="zh-CN" altLang="zh-CN" sz="1100" i="1" dirty="0" smtClean="0"/>
              <a:t>，</a:t>
            </a:r>
            <a:r>
              <a:rPr lang="en-US" altLang="zh-CN" sz="1100" i="1" dirty="0" smtClean="0"/>
              <a:t>a32v</a:t>
            </a:r>
            <a:r>
              <a:rPr lang="zh-CN" altLang="zh-CN" sz="1100" i="1" dirty="0" smtClean="0"/>
              <a:t>至</a:t>
            </a:r>
            <a:r>
              <a:rPr lang="en-US" altLang="zh-CN" sz="1100" i="1" dirty="0" smtClean="0"/>
              <a:t>a3nv</a:t>
            </a:r>
            <a:r>
              <a:rPr lang="zh-CN" altLang="zh-CN" sz="1100" i="1" dirty="0" smtClean="0"/>
              <a:t>是对应</a:t>
            </a:r>
            <a:r>
              <a:rPr lang="en-US" altLang="zh-CN" sz="1100" i="1" dirty="0" smtClean="0"/>
              <a:t>n</a:t>
            </a:r>
            <a:r>
              <a:rPr lang="zh-CN" altLang="zh-CN" sz="1100" i="1" dirty="0" smtClean="0"/>
              <a:t>个三级指标的阈值）</a:t>
            </a:r>
            <a:endParaRPr lang="zh-CN" altLang="zh-CN" sz="1100" dirty="0" smtClean="0"/>
          </a:p>
          <a:p>
            <a:endParaRPr lang="en-US" altLang="zh-CN" sz="1200" dirty="0" smtClean="0"/>
          </a:p>
          <a:p>
            <a:pPr marL="285750" indent="-285750">
              <a:buFont typeface="Wingdings" pitchFamily="2" charset="2"/>
              <a:buChar char="n"/>
            </a:pPr>
            <a:r>
              <a:rPr lang="zh-CN" altLang="zh-CN" sz="1200" dirty="0" smtClean="0"/>
              <a:t>三级评价指标体系应与城乡居民生活的民生质量相融合</a:t>
            </a:r>
            <a:r>
              <a:rPr lang="zh-CN" altLang="en-US" sz="1200" dirty="0" smtClean="0"/>
              <a:t>，</a:t>
            </a:r>
            <a:r>
              <a:rPr lang="zh-CN" altLang="zh-CN" sz="1200" dirty="0" smtClean="0"/>
              <a:t>开放性设置引导城镇</a:t>
            </a:r>
            <a:r>
              <a:rPr lang="zh-CN" altLang="en-US" sz="1200" dirty="0" smtClean="0"/>
              <a:t>智能化和</a:t>
            </a:r>
            <a:r>
              <a:rPr lang="zh-CN" altLang="zh-CN" sz="1200" dirty="0" smtClean="0"/>
              <a:t>创新</a:t>
            </a:r>
            <a:r>
              <a:rPr lang="zh-CN" altLang="en-US" sz="1200" dirty="0" smtClean="0"/>
              <a:t>化</a:t>
            </a:r>
            <a:r>
              <a:rPr lang="zh-CN" altLang="zh-CN" sz="1200" dirty="0" smtClean="0"/>
              <a:t>发展</a:t>
            </a:r>
            <a:r>
              <a:rPr lang="zh-CN" altLang="en-US" sz="1200" dirty="0" smtClean="0"/>
              <a:t>。</a:t>
            </a:r>
            <a:endParaRPr lang="zh-CN" altLang="zh-CN" sz="1200" dirty="0"/>
          </a:p>
        </p:txBody>
      </p:sp>
      <p:sp>
        <p:nvSpPr>
          <p:cNvPr id="7" name="矩形 6"/>
          <p:cNvSpPr/>
          <p:nvPr/>
        </p:nvSpPr>
        <p:spPr>
          <a:xfrm>
            <a:off x="4572000" y="642925"/>
            <a:ext cx="3963290" cy="4357718"/>
          </a:xfrm>
          <a:prstGeom prst="rect">
            <a:avLst/>
          </a:prstGeom>
        </p:spPr>
        <p:txBody>
          <a:bodyPr wrap="square">
            <a:spAutoFit/>
          </a:bodyPr>
          <a:lstStyle/>
          <a:p>
            <a:pPr marL="285750" indent="-285750">
              <a:buFont typeface="Wingdings" pitchFamily="2" charset="2"/>
              <a:buChar char="n"/>
            </a:pPr>
            <a:r>
              <a:rPr lang="de-DE" sz="900" dirty="0" smtClean="0"/>
              <a:t>Indikatoren der primären Dimension sind </a:t>
            </a:r>
            <a:r>
              <a:rPr lang="en-US" sz="900" dirty="0" err="1" smtClean="0"/>
              <a:t>prägnant</a:t>
            </a:r>
            <a:r>
              <a:rPr lang="en-US" sz="900" dirty="0" smtClean="0"/>
              <a:t> und </a:t>
            </a:r>
            <a:r>
              <a:rPr lang="en-US" sz="900" dirty="0" err="1" smtClean="0"/>
              <a:t>leicht</a:t>
            </a:r>
            <a:r>
              <a:rPr lang="en-US" sz="900" dirty="0" smtClean="0"/>
              <a:t> </a:t>
            </a:r>
            <a:r>
              <a:rPr lang="en-US" sz="900" dirty="0" err="1" smtClean="0"/>
              <a:t>zu</a:t>
            </a:r>
            <a:r>
              <a:rPr lang="en-US" sz="900" dirty="0" smtClean="0"/>
              <a:t> </a:t>
            </a:r>
            <a:r>
              <a:rPr lang="en-US" sz="900" dirty="0" err="1" smtClean="0"/>
              <a:t>behalten</a:t>
            </a:r>
            <a:r>
              <a:rPr lang="en-US" sz="900" dirty="0" smtClean="0"/>
              <a:t>, </a:t>
            </a:r>
            <a:r>
              <a:rPr lang="en-US" sz="900" dirty="0" err="1" smtClean="0"/>
              <a:t>zu</a:t>
            </a:r>
            <a:r>
              <a:rPr lang="en-US" sz="900" dirty="0" smtClean="0"/>
              <a:t> </a:t>
            </a:r>
            <a:r>
              <a:rPr lang="en-US" sz="900" dirty="0" err="1" smtClean="0"/>
              <a:t>ergreifen</a:t>
            </a:r>
            <a:r>
              <a:rPr lang="en-US" sz="900" dirty="0" smtClean="0"/>
              <a:t>, </a:t>
            </a:r>
            <a:r>
              <a:rPr lang="en-US" sz="900" dirty="0" err="1" smtClean="0"/>
              <a:t>zu</a:t>
            </a:r>
            <a:r>
              <a:rPr lang="en-US" sz="900" dirty="0" smtClean="0"/>
              <a:t> </a:t>
            </a:r>
            <a:r>
              <a:rPr lang="en-US" sz="900" dirty="0" err="1" smtClean="0"/>
              <a:t>steuern</a:t>
            </a:r>
            <a:r>
              <a:rPr lang="en-US" sz="900" dirty="0" smtClean="0"/>
              <a:t> und </a:t>
            </a:r>
            <a:r>
              <a:rPr lang="en-US" sz="900" dirty="0" err="1" smtClean="0"/>
              <a:t>zu</a:t>
            </a:r>
            <a:r>
              <a:rPr lang="en-US" sz="900" dirty="0" smtClean="0"/>
              <a:t> </a:t>
            </a:r>
            <a:r>
              <a:rPr lang="en-US" sz="900" dirty="0" err="1" smtClean="0"/>
              <a:t>zeigen</a:t>
            </a:r>
            <a:r>
              <a:rPr lang="en-US" sz="900" dirty="0" smtClean="0"/>
              <a:t>. </a:t>
            </a:r>
            <a:r>
              <a:rPr lang="de-DE" sz="900" dirty="0" smtClean="0"/>
              <a:t>Die primäre Dimension veranschaulicht die Makroaspekte vom Bau der intelligenten Städte. Jede primäre Dimension besteht aus 3 bis 5 sekundäre Indikatoren, die von Experten aus den verschiedenen Arbeitsgruppen des Forschungsprojektes mit Fuzzy Delphi-Methode gewichtet werden.</a:t>
            </a:r>
          </a:p>
          <a:p>
            <a:endParaRPr lang="zh-CN" altLang="zh-CN" sz="900" dirty="0" smtClean="0"/>
          </a:p>
          <a:p>
            <a:pPr indent="268288" algn="ctr"/>
            <a:r>
              <a:rPr lang="en-US" altLang="zh-CN" sz="900" i="1" dirty="0" smtClean="0"/>
              <a:t>A=r1*A1+r2*A2+…+</a:t>
            </a:r>
            <a:r>
              <a:rPr lang="en-US" altLang="zh-CN" sz="900" i="1" dirty="0" err="1" smtClean="0"/>
              <a:t>rn</a:t>
            </a:r>
            <a:r>
              <a:rPr lang="en-US" altLang="zh-CN" sz="900" i="1" dirty="0" smtClean="0"/>
              <a:t>*An</a:t>
            </a:r>
            <a:endParaRPr lang="zh-CN" altLang="zh-CN" sz="900" dirty="0" smtClean="0"/>
          </a:p>
          <a:p>
            <a:pPr algn="ctr"/>
            <a:r>
              <a:rPr lang="de-DE" sz="800" i="1" dirty="0" smtClean="0"/>
              <a:t>(A ist die primäre Dimension. A1, A2 bis An sind die relevanten sekundären Indikatoren. r1, r2 bis rn sind Gewichte mit dem Intervall von 0 bis 1, die den sekundären Indikatoren entsprechen. )</a:t>
            </a:r>
            <a:endParaRPr lang="zh-CN" altLang="en-US" sz="800" dirty="0" smtClean="0"/>
          </a:p>
          <a:p>
            <a:pPr marL="285750" indent="-285750">
              <a:buFont typeface="Wingdings" pitchFamily="2" charset="2"/>
              <a:buChar char="n"/>
            </a:pPr>
            <a:endParaRPr lang="en-US" altLang="zh-CN" sz="900" dirty="0" smtClean="0"/>
          </a:p>
          <a:p>
            <a:pPr marL="285750" indent="-285750">
              <a:buFont typeface="Wingdings" pitchFamily="2" charset="2"/>
              <a:buChar char="n"/>
            </a:pPr>
            <a:r>
              <a:rPr lang="de-DE" sz="900" dirty="0" smtClean="0"/>
              <a:t>Die sekundären Indikatoren sind mit den Arbeitsaufgaben der Stadt-Land-operativen und administrativen Institutionen verbunden. Die Vollständigkeit der Indikatoren wird damit sichergestellt. Die sekundären Indikatoren werden in Form von Schwellenwert und Maximalwert in die primäre Dimension synthetisiert. Die Schwerpunkte und Eigenschaften der verschiedenen intelligenten Städte werden veranschaulicht.</a:t>
            </a:r>
            <a:endParaRPr lang="zh-CN" altLang="en-US" sz="900" dirty="0" smtClean="0"/>
          </a:p>
          <a:p>
            <a:endParaRPr lang="en-US" altLang="zh-CN" sz="900" dirty="0" smtClean="0"/>
          </a:p>
          <a:p>
            <a:pPr indent="268288" algn="ctr"/>
            <a:r>
              <a:rPr lang="en-US" altLang="zh-CN" sz="900" i="1" dirty="0" smtClean="0"/>
              <a:t>A3=Max(a31,a32,…,a3n)+IF((a31-a31v)&lt;0,a31-a31v)+IF((a32-a32v)&lt;0,a32-a32v)…+IF((a3n-a3nv)&lt;0,a3n-a3nv)</a:t>
            </a:r>
            <a:endParaRPr lang="zh-CN" altLang="zh-CN" sz="900" dirty="0" smtClean="0"/>
          </a:p>
          <a:p>
            <a:pPr algn="ctr"/>
            <a:r>
              <a:rPr lang="de-DE" sz="800" i="1" dirty="0" smtClean="0"/>
              <a:t>(A3 ist der dritte Indikator unter der primären Dimension A. a31, a32 bis a3n gehören zu den n tertiären Indikatoren, aus denen besteht A3. a31v,a32v,a3nv stellen die entsprechenden Schwellenwerte der n tertiären Indikatoren dar. )</a:t>
            </a:r>
            <a:endParaRPr lang="zh-CN" altLang="en-US" sz="800" dirty="0" smtClean="0"/>
          </a:p>
          <a:p>
            <a:endParaRPr lang="en-US" altLang="zh-CN" sz="900" dirty="0" smtClean="0"/>
          </a:p>
          <a:p>
            <a:pPr marL="285750" indent="-285750">
              <a:buFont typeface="Wingdings" pitchFamily="2" charset="2"/>
              <a:buChar char="n"/>
            </a:pPr>
            <a:r>
              <a:rPr lang="de-DE" sz="900" dirty="0" smtClean="0"/>
              <a:t>Die tertiären Indikatoren sollten mit der Qualität des Lebensunterhalts in den Städten und auf dem Land verschmolzen werden. Die Offenheit der tertiären Indikatoren führt zur Innovationsentwicklung der Städte.</a:t>
            </a:r>
            <a:endParaRPr lang="zh-CN" altLang="zh-CN" sz="900" dirty="0"/>
          </a:p>
        </p:txBody>
      </p:sp>
    </p:spTree>
    <p:extLst>
      <p:ext uri="{BB962C8B-B14F-4D97-AF65-F5344CB8AC3E}">
        <p14:creationId xmlns:p14="http://schemas.microsoft.com/office/powerpoint/2010/main" xmlns="" val="18137644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 y="993310"/>
            <a:ext cx="5868143" cy="4150189"/>
          </a:xfrm>
          <a:prstGeom prst="rect">
            <a:avLst/>
          </a:prstGeom>
          <a:noFill/>
        </p:spPr>
      </p:pic>
      <p:sp>
        <p:nvSpPr>
          <p:cNvPr id="3" name="矩形 2"/>
          <p:cNvSpPr/>
          <p:nvPr/>
        </p:nvSpPr>
        <p:spPr>
          <a:xfrm>
            <a:off x="133778" y="1062817"/>
            <a:ext cx="5590350" cy="1015663"/>
          </a:xfrm>
          <a:prstGeom prst="rect">
            <a:avLst/>
          </a:prstGeom>
        </p:spPr>
        <p:txBody>
          <a:bodyPr wrap="square">
            <a:spAutoFit/>
          </a:bodyPr>
          <a:lstStyle/>
          <a:p>
            <a:r>
              <a:rPr lang="zh-CN" altLang="en-US" b="1" dirty="0">
                <a:solidFill>
                  <a:srgbClr val="F4860C"/>
                </a:solidFill>
                <a:effectLst>
                  <a:outerShdw blurRad="38100" dist="38100" dir="2700000" algn="tl">
                    <a:srgbClr val="000000">
                      <a:alpha val="43137"/>
                    </a:srgbClr>
                  </a:outerShdw>
                </a:effectLst>
              </a:rPr>
              <a:t>住建部</a:t>
            </a:r>
            <a:r>
              <a:rPr lang="zh-CN" altLang="en-US" b="1" dirty="0" smtClean="0">
                <a:solidFill>
                  <a:srgbClr val="F4860C"/>
                </a:solidFill>
                <a:effectLst>
                  <a:outerShdw blurRad="38100" dist="38100" dir="2700000" algn="tl">
                    <a:srgbClr val="000000">
                      <a:alpha val="43137"/>
                    </a:srgbClr>
                  </a:outerShdw>
                </a:effectLst>
              </a:rPr>
              <a:t>公布首批</a:t>
            </a:r>
            <a:r>
              <a:rPr lang="en-US" altLang="zh-CN" b="1" dirty="0" smtClean="0">
                <a:solidFill>
                  <a:srgbClr val="F4860C"/>
                </a:solidFill>
                <a:effectLst>
                  <a:outerShdw blurRad="38100" dist="38100" dir="2700000" algn="tl">
                    <a:srgbClr val="000000">
                      <a:alpha val="43137"/>
                    </a:srgbClr>
                  </a:outerShdw>
                </a:effectLst>
              </a:rPr>
              <a:t>90</a:t>
            </a:r>
            <a:r>
              <a:rPr lang="zh-CN" altLang="en-US" b="1" dirty="0" smtClean="0">
                <a:solidFill>
                  <a:srgbClr val="F4860C"/>
                </a:solidFill>
                <a:effectLst>
                  <a:outerShdw blurRad="38100" dist="38100" dir="2700000" algn="tl">
                    <a:srgbClr val="000000">
                      <a:alpha val="43137"/>
                    </a:srgbClr>
                  </a:outerShdw>
                </a:effectLst>
              </a:rPr>
              <a:t>个国家智慧城市试点</a:t>
            </a:r>
            <a:endParaRPr lang="de-DE" altLang="zh-CN" b="1" dirty="0" smtClean="0">
              <a:solidFill>
                <a:srgbClr val="F4860C"/>
              </a:solidFill>
              <a:effectLst>
                <a:outerShdw blurRad="38100" dist="38100" dir="2700000" algn="tl">
                  <a:srgbClr val="000000">
                    <a:alpha val="43137"/>
                  </a:srgbClr>
                </a:outerShdw>
              </a:effectLst>
            </a:endParaRPr>
          </a:p>
          <a:p>
            <a:r>
              <a:rPr lang="de-DE" altLang="zh-CN" sz="1200" b="1" dirty="0" smtClean="0">
                <a:solidFill>
                  <a:srgbClr val="F4860C"/>
                </a:solidFill>
              </a:rPr>
              <a:t>Die ersten 90 nationalen intelligenten Pilotstädte nach dem Ministerium für Wohnungsbau und städtisch-ländliche Entwicklung</a:t>
            </a:r>
            <a:endParaRPr lang="zh-CN" altLang="en-US" sz="1200" b="1" dirty="0" smtClean="0">
              <a:solidFill>
                <a:srgbClr val="F4860C"/>
              </a:solidFill>
            </a:endParaRPr>
          </a:p>
          <a:p>
            <a:endParaRPr lang="zh-CN" altLang="en-US" b="1" dirty="0">
              <a:solidFill>
                <a:srgbClr val="F4860C"/>
              </a:solidFill>
              <a:effectLst>
                <a:outerShdw blurRad="38100" dist="38100" dir="2700000" algn="tl">
                  <a:srgbClr val="000000">
                    <a:alpha val="43137"/>
                  </a:srgbClr>
                </a:outerShdw>
              </a:effectLst>
            </a:endParaRPr>
          </a:p>
        </p:txBody>
      </p:sp>
      <p:sp>
        <p:nvSpPr>
          <p:cNvPr id="4" name="矩形 3"/>
          <p:cNvSpPr/>
          <p:nvPr/>
        </p:nvSpPr>
        <p:spPr>
          <a:xfrm>
            <a:off x="5895862" y="1062817"/>
            <a:ext cx="3064893" cy="2593018"/>
          </a:xfrm>
          <a:prstGeom prst="rect">
            <a:avLst/>
          </a:prstGeom>
        </p:spPr>
        <p:txBody>
          <a:bodyPr wrap="square">
            <a:spAutoFit/>
          </a:bodyPr>
          <a:lstStyle/>
          <a:p>
            <a:r>
              <a:rPr lang="zh-CN" altLang="en-US" sz="1000" dirty="0"/>
              <a:t>住建部公布首批</a:t>
            </a:r>
            <a:r>
              <a:rPr lang="en-US" altLang="zh-CN" sz="1000" dirty="0"/>
              <a:t>90</a:t>
            </a:r>
            <a:r>
              <a:rPr lang="zh-CN" altLang="en-US" sz="1000" dirty="0"/>
              <a:t>个国家智慧城市</a:t>
            </a:r>
            <a:r>
              <a:rPr lang="zh-CN" altLang="en-US" sz="1000" dirty="0" smtClean="0"/>
              <a:t>试点包括：</a:t>
            </a:r>
            <a:endParaRPr lang="en-US" altLang="zh-CN" sz="1000" dirty="0" smtClean="0"/>
          </a:p>
          <a:p>
            <a:r>
              <a:rPr lang="zh-CN" altLang="en-US" sz="1000" dirty="0" smtClean="0"/>
              <a:t>地级以上城市</a:t>
            </a:r>
            <a:r>
              <a:rPr lang="en-US" altLang="zh-CN" sz="1000" dirty="0" smtClean="0"/>
              <a:t>33</a:t>
            </a:r>
            <a:r>
              <a:rPr lang="zh-CN" altLang="en-US" sz="1000" dirty="0" smtClean="0"/>
              <a:t>个</a:t>
            </a:r>
            <a:endParaRPr lang="en-US" altLang="zh-CN" sz="1000" dirty="0"/>
          </a:p>
          <a:p>
            <a:r>
              <a:rPr lang="zh-CN" altLang="en-US" sz="1000" dirty="0" smtClean="0"/>
              <a:t>城区</a:t>
            </a:r>
            <a:r>
              <a:rPr lang="en-US" altLang="zh-CN" sz="1000" dirty="0" smtClean="0"/>
              <a:t>25</a:t>
            </a:r>
            <a:r>
              <a:rPr lang="zh-CN" altLang="en-US" sz="1000" dirty="0" smtClean="0"/>
              <a:t>个</a:t>
            </a:r>
            <a:endParaRPr lang="en-US" altLang="zh-CN" sz="1000" dirty="0" smtClean="0"/>
          </a:p>
          <a:p>
            <a:r>
              <a:rPr lang="zh-CN" altLang="en-US" sz="1000" dirty="0" smtClean="0"/>
              <a:t>县</a:t>
            </a:r>
            <a:r>
              <a:rPr lang="en-US" altLang="zh-CN" sz="1000" dirty="0" smtClean="0"/>
              <a:t>/</a:t>
            </a:r>
            <a:r>
              <a:rPr lang="zh-CN" altLang="en-US" sz="1000" dirty="0" smtClean="0"/>
              <a:t>县级市</a:t>
            </a:r>
            <a:r>
              <a:rPr lang="en-US" altLang="zh-CN" sz="1000" dirty="0" smtClean="0"/>
              <a:t>20</a:t>
            </a:r>
            <a:r>
              <a:rPr lang="zh-CN" altLang="en-US" sz="1000" dirty="0" smtClean="0"/>
              <a:t>个</a:t>
            </a:r>
            <a:endParaRPr lang="en-US" altLang="zh-CN" sz="1000" dirty="0" smtClean="0"/>
          </a:p>
          <a:p>
            <a:r>
              <a:rPr lang="zh-CN" altLang="en-US" sz="1000" dirty="0" smtClean="0"/>
              <a:t>镇</a:t>
            </a:r>
            <a:r>
              <a:rPr lang="en-US" altLang="zh-CN" sz="1000" dirty="0"/>
              <a:t>3</a:t>
            </a:r>
            <a:r>
              <a:rPr lang="zh-CN" altLang="en-US" sz="1000" dirty="0"/>
              <a:t>个 </a:t>
            </a:r>
            <a:endParaRPr lang="en-US" altLang="zh-CN" sz="1000" dirty="0" smtClean="0"/>
          </a:p>
          <a:p>
            <a:r>
              <a:rPr lang="zh-CN" altLang="en-US" sz="1000" dirty="0" smtClean="0"/>
              <a:t>园区</a:t>
            </a:r>
            <a:r>
              <a:rPr lang="en-US" altLang="zh-CN" sz="1000" dirty="0" smtClean="0"/>
              <a:t>9</a:t>
            </a:r>
            <a:r>
              <a:rPr lang="zh-CN" altLang="en-US" sz="1000" dirty="0" smtClean="0"/>
              <a:t>个</a:t>
            </a:r>
            <a:endParaRPr lang="de-DE" altLang="zh-CN" sz="1000" dirty="0" smtClean="0"/>
          </a:p>
          <a:p>
            <a:r>
              <a:rPr lang="de-DE" altLang="zh-CN" sz="1000" dirty="0" smtClean="0"/>
              <a:t>die ersten 90 nationalen intelligenten Pilotstädte nach dem Ministerium für Wohnungsbau und städtisch-ländliche Entwicklung:</a:t>
            </a:r>
          </a:p>
          <a:p>
            <a:r>
              <a:rPr lang="de-DE" altLang="zh-CN" sz="1000" dirty="0" smtClean="0"/>
              <a:t>33 Städte der Präfektur-Ebene und der Provinzen</a:t>
            </a:r>
          </a:p>
          <a:p>
            <a:r>
              <a:rPr lang="de-DE" altLang="zh-CN" sz="1000" dirty="0" smtClean="0"/>
              <a:t>25 Bezirke</a:t>
            </a:r>
          </a:p>
          <a:p>
            <a:r>
              <a:rPr lang="de-DE" altLang="zh-CN" sz="1000" dirty="0" smtClean="0"/>
              <a:t>20 Landkreise</a:t>
            </a:r>
          </a:p>
          <a:p>
            <a:r>
              <a:rPr lang="de-DE" altLang="zh-CN" sz="1000" dirty="0" smtClean="0"/>
              <a:t>3 Gemeinde</a:t>
            </a:r>
          </a:p>
          <a:p>
            <a:r>
              <a:rPr lang="de-DE" altLang="zh-CN" sz="1000" dirty="0" smtClean="0"/>
              <a:t>9 Gelände</a:t>
            </a:r>
          </a:p>
          <a:p>
            <a:endParaRPr lang="de-DE" altLang="zh-CN" sz="1050" dirty="0" smtClean="0"/>
          </a:p>
          <a:p>
            <a:endParaRPr lang="zh-CN" altLang="en-US" sz="1200" dirty="0"/>
          </a:p>
        </p:txBody>
      </p:sp>
      <p:sp>
        <p:nvSpPr>
          <p:cNvPr id="5" name="矩形 4"/>
          <p:cNvSpPr/>
          <p:nvPr/>
        </p:nvSpPr>
        <p:spPr>
          <a:xfrm>
            <a:off x="5868144" y="3363838"/>
            <a:ext cx="3131840" cy="1446550"/>
          </a:xfrm>
          <a:prstGeom prst="rect">
            <a:avLst/>
          </a:prstGeom>
        </p:spPr>
        <p:txBody>
          <a:bodyPr wrap="square">
            <a:spAutoFit/>
          </a:bodyPr>
          <a:lstStyle/>
          <a:p>
            <a:r>
              <a:rPr lang="zh-CN" altLang="en-US" sz="1100" dirty="0" smtClean="0"/>
              <a:t>考虑到统计口径和数据可得性，首先对</a:t>
            </a:r>
            <a:r>
              <a:rPr lang="zh-CN" altLang="en-US" sz="1100" dirty="0"/>
              <a:t>第一</a:t>
            </a:r>
            <a:r>
              <a:rPr lang="zh-CN" altLang="en-US" sz="1100" dirty="0" smtClean="0"/>
              <a:t>批智慧城市试点名单中的</a:t>
            </a:r>
            <a:r>
              <a:rPr lang="zh-CN" altLang="en-US" sz="1100" b="1" dirty="0" smtClean="0"/>
              <a:t>地级以上</a:t>
            </a:r>
            <a:r>
              <a:rPr lang="en-US" altLang="zh-CN" sz="1100" b="1" dirty="0" smtClean="0"/>
              <a:t>33</a:t>
            </a:r>
            <a:r>
              <a:rPr lang="zh-CN" altLang="en-US" sz="1100" b="1" dirty="0" smtClean="0"/>
              <a:t>个城市进行试评估。</a:t>
            </a:r>
            <a:endParaRPr lang="de-DE" altLang="zh-CN" sz="1100" b="1" dirty="0" smtClean="0"/>
          </a:p>
          <a:p>
            <a:r>
              <a:rPr lang="de-DE" altLang="zh-CN" sz="1100" dirty="0" smtClean="0"/>
              <a:t>Unter der Berücksichtigung von dem statistischen Kaliber und der Datenverfügbarkeit werden zunächst die 33 Städte der Präfektur-Ebene und der Provinzen in der Liste von den Pilotstädten bewertet.</a:t>
            </a:r>
            <a:endParaRPr lang="zh-CN" altLang="en-US" sz="1100" dirty="0"/>
          </a:p>
        </p:txBody>
      </p:sp>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465" t="84358" r="85455" b="5534"/>
          <a:stretch/>
        </p:blipFill>
        <p:spPr bwMode="auto">
          <a:xfrm>
            <a:off x="133778" y="4155926"/>
            <a:ext cx="1341877" cy="794172"/>
          </a:xfrm>
          <a:prstGeom prst="rect">
            <a:avLst/>
          </a:prstGeom>
          <a:noFill/>
        </p:spPr>
      </p:pic>
      <p:sp>
        <p:nvSpPr>
          <p:cNvPr id="7" name="Title 1"/>
          <p:cNvSpPr txBox="1">
            <a:spLocks/>
          </p:cNvSpPr>
          <p:nvPr/>
        </p:nvSpPr>
        <p:spPr>
          <a:xfrm>
            <a:off x="-30609" y="6961"/>
            <a:ext cx="8929718" cy="1055856"/>
          </a:xfrm>
          <a:prstGeom prst="rect">
            <a:avLst/>
          </a:prstGeom>
          <a:noFill/>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200"/>
              </a:lnSpc>
            </a:pPr>
            <a:r>
              <a:rPr lang="en-US" altLang="zh-CN" sz="4800" b="1" cap="all" spc="-60" dirty="0" smtClean="0">
                <a:solidFill>
                  <a:schemeClr val="tx1">
                    <a:lumMod val="50000"/>
                    <a:lumOff val="50000"/>
                  </a:schemeClr>
                </a:solidFill>
                <a:latin typeface="Arial" pitchFamily="34" charset="0"/>
                <a:cs typeface="Arial" pitchFamily="34" charset="0"/>
              </a:rPr>
              <a:t>4.</a:t>
            </a:r>
            <a:r>
              <a:rPr lang="zh-CN" altLang="en-US" sz="2000" b="1" cap="all" spc="-60" dirty="0" smtClean="0">
                <a:solidFill>
                  <a:schemeClr val="tx1">
                    <a:lumMod val="50000"/>
                    <a:lumOff val="50000"/>
                  </a:schemeClr>
                </a:solidFill>
                <a:latin typeface="+mj-ea"/>
              </a:rPr>
              <a:t>评价</a:t>
            </a:r>
            <a:r>
              <a:rPr lang="zh-CN" altLang="en-US" sz="2000" b="1" cap="all" spc="-60" dirty="0">
                <a:solidFill>
                  <a:schemeClr val="tx1">
                    <a:lumMod val="50000"/>
                    <a:lumOff val="50000"/>
                  </a:schemeClr>
                </a:solidFill>
                <a:latin typeface="+mj-ea"/>
              </a:rPr>
              <a:t>体系试评估</a:t>
            </a:r>
            <a:r>
              <a:rPr lang="zh-CN" altLang="en-US" sz="2000" b="1" cap="all" spc="-60" dirty="0" smtClean="0">
                <a:solidFill>
                  <a:schemeClr val="tx1">
                    <a:lumMod val="50000"/>
                    <a:lumOff val="50000"/>
                  </a:schemeClr>
                </a:solidFill>
                <a:latin typeface="+mj-ea"/>
              </a:rPr>
              <a:t>运行</a:t>
            </a:r>
            <a:endParaRPr lang="en-US" altLang="zh-CN" sz="2000" b="1" cap="all" spc="-60" dirty="0" smtClean="0">
              <a:solidFill>
                <a:schemeClr val="tx1">
                  <a:lumMod val="50000"/>
                  <a:lumOff val="50000"/>
                </a:schemeClr>
              </a:solidFill>
              <a:latin typeface="+mj-ea"/>
            </a:endParaRPr>
          </a:p>
          <a:p>
            <a:pPr lvl="0" algn="l">
              <a:spcBef>
                <a:spcPts val="0"/>
              </a:spcBef>
            </a:pPr>
            <a:r>
              <a:rPr lang="en-US" altLang="zh-CN" sz="1400" b="1" cap="all" spc="-60" dirty="0" smtClean="0">
                <a:solidFill>
                  <a:schemeClr val="tx1">
                    <a:lumMod val="50000"/>
                    <a:lumOff val="50000"/>
                  </a:schemeClr>
                </a:solidFill>
                <a:latin typeface="+mn-lt"/>
              </a:rPr>
              <a:t>            </a:t>
            </a:r>
            <a:r>
              <a:rPr lang="en-US" altLang="zh-CN" sz="1400" b="1" cap="all" spc="-60" dirty="0" err="1">
                <a:solidFill>
                  <a:schemeClr val="tx1">
                    <a:lumMod val="50000"/>
                    <a:lumOff val="50000"/>
                  </a:schemeClr>
                </a:solidFill>
              </a:rPr>
              <a:t>Probebewertung</a:t>
            </a:r>
            <a:r>
              <a:rPr lang="en-US" altLang="zh-CN" sz="1400" b="1" cap="all" spc="-60" dirty="0">
                <a:solidFill>
                  <a:schemeClr val="tx1">
                    <a:lumMod val="50000"/>
                    <a:lumOff val="50000"/>
                  </a:schemeClr>
                </a:solidFill>
              </a:rPr>
              <a:t> des </a:t>
            </a:r>
            <a:r>
              <a:rPr lang="en-US" altLang="zh-CN" sz="1400" b="1" cap="all" spc="-60" dirty="0" err="1">
                <a:solidFill>
                  <a:schemeClr val="tx1">
                    <a:lumMod val="50000"/>
                    <a:lumOff val="50000"/>
                  </a:schemeClr>
                </a:solidFill>
              </a:rPr>
              <a:t>Evaluationssystems</a:t>
            </a:r>
            <a:endParaRPr lang="en-US" altLang="zh-CN" sz="1400" b="1" cap="all" spc="-60" dirty="0">
              <a:solidFill>
                <a:schemeClr val="tx1">
                  <a:lumMod val="50000"/>
                  <a:lumOff val="50000"/>
                </a:schemeClr>
              </a:solidFill>
            </a:endParaRPr>
          </a:p>
          <a:p>
            <a:pPr algn="l">
              <a:lnSpc>
                <a:spcPts val="2200"/>
              </a:lnSpc>
            </a:pPr>
            <a:endParaRPr lang="en-US" altLang="zh-CN" sz="1400" b="1" cap="all" spc="-60" dirty="0">
              <a:solidFill>
                <a:schemeClr val="tx1">
                  <a:lumMod val="50000"/>
                  <a:lumOff val="50000"/>
                </a:schemeClr>
              </a:solidFill>
              <a:latin typeface="+mn-lt"/>
            </a:endParaRPr>
          </a:p>
        </p:txBody>
      </p:sp>
    </p:spTree>
    <p:extLst>
      <p:ext uri="{BB962C8B-B14F-4D97-AF65-F5344CB8AC3E}">
        <p14:creationId xmlns:p14="http://schemas.microsoft.com/office/powerpoint/2010/main" xmlns="" val="10413061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2829" y="1062817"/>
            <a:ext cx="7261819" cy="4080683"/>
          </a:xfrm>
          <a:prstGeom prst="rect">
            <a:avLst/>
          </a:prstGeom>
          <a:noFill/>
          <a:ln>
            <a:noFill/>
          </a:ln>
        </p:spPr>
      </p:pic>
      <p:sp>
        <p:nvSpPr>
          <p:cNvPr id="4" name="Title 1"/>
          <p:cNvSpPr txBox="1">
            <a:spLocks/>
          </p:cNvSpPr>
          <p:nvPr/>
        </p:nvSpPr>
        <p:spPr>
          <a:xfrm>
            <a:off x="7235188" y="214296"/>
            <a:ext cx="2051720" cy="316252"/>
          </a:xfrm>
          <a:prstGeom prst="rect">
            <a:avLst/>
          </a:prstGeom>
          <a:noFill/>
        </p:spPr>
        <p:txBody>
          <a:bodyPr vert="horz" lIns="91440" tIns="45720" rIns="288000" bIns="45720" rtlCol="0" anchor="t">
            <a:noAutofit/>
          </a:bodyPr>
          <a:lstStyle>
            <a:lvl1pPr algn="l" defTabSz="914400" rtl="0" eaLnBrk="1" latinLnBrk="0" hangingPunct="1">
              <a:spcBef>
                <a:spcPct val="0"/>
              </a:spcBef>
              <a:buNone/>
              <a:defRPr sz="3600" b="1" kern="1200" cap="all" spc="-60" baseline="0">
                <a:solidFill>
                  <a:schemeClr val="tx2"/>
                </a:solidFill>
                <a:latin typeface="华文中宋" pitchFamily="2" charset="-122"/>
                <a:ea typeface="华文中宋" pitchFamily="2" charset="-122"/>
                <a:cs typeface="+mj-cs"/>
              </a:defRPr>
            </a:lvl1pPr>
          </a:lstStyle>
          <a:p>
            <a:pPr algn="r"/>
            <a:r>
              <a:rPr lang="zh-CN" altLang="en-US" sz="1800" dirty="0" smtClean="0">
                <a:solidFill>
                  <a:schemeClr val="accent5"/>
                </a:solidFill>
                <a:latin typeface="+mj-ea"/>
                <a:ea typeface="+mj-ea"/>
              </a:rPr>
              <a:t>评估评分总表</a:t>
            </a:r>
            <a:endParaRPr lang="en-US" altLang="zh-CN" sz="1800" dirty="0" smtClean="0">
              <a:solidFill>
                <a:schemeClr val="accent5"/>
              </a:solidFill>
              <a:latin typeface="+mj-ea"/>
              <a:ea typeface="+mj-ea"/>
            </a:endParaRPr>
          </a:p>
          <a:p>
            <a:pPr algn="r"/>
            <a:r>
              <a:rPr lang="de-DE" altLang="zh-CN" sz="1200" dirty="0" smtClean="0">
                <a:solidFill>
                  <a:schemeClr val="accent5"/>
                </a:solidFill>
                <a:latin typeface="+mj-ea"/>
                <a:ea typeface="+mj-ea"/>
              </a:rPr>
              <a:t>Übersichtstabelle der Bewertung</a:t>
            </a:r>
            <a:endParaRPr lang="en-US" altLang="zh-CN" sz="1200" dirty="0" smtClean="0">
              <a:solidFill>
                <a:schemeClr val="accent5"/>
              </a:solidFill>
              <a:latin typeface="+mj-ea"/>
              <a:ea typeface="+mj-ea"/>
            </a:endParaRPr>
          </a:p>
          <a:p>
            <a:pPr algn="r"/>
            <a:endParaRPr lang="en-US" sz="1800" dirty="0">
              <a:solidFill>
                <a:schemeClr val="accent5"/>
              </a:solidFill>
              <a:latin typeface="+mj-ea"/>
              <a:ea typeface="+mj-ea"/>
            </a:endParaRPr>
          </a:p>
        </p:txBody>
      </p:sp>
      <p:sp>
        <p:nvSpPr>
          <p:cNvPr id="5" name="矩形 4"/>
          <p:cNvSpPr/>
          <p:nvPr/>
        </p:nvSpPr>
        <p:spPr>
          <a:xfrm>
            <a:off x="7442514" y="1635646"/>
            <a:ext cx="1637067" cy="2369880"/>
          </a:xfrm>
          <a:prstGeom prst="rect">
            <a:avLst/>
          </a:prstGeom>
        </p:spPr>
        <p:txBody>
          <a:bodyPr wrap="square">
            <a:spAutoFit/>
          </a:bodyPr>
          <a:lstStyle/>
          <a:p>
            <a:r>
              <a:rPr lang="zh-CN" altLang="en-US" sz="1600" dirty="0" smtClean="0"/>
              <a:t>对</a:t>
            </a:r>
            <a:r>
              <a:rPr lang="en-US" altLang="zh-CN" sz="1600" dirty="0" smtClean="0"/>
              <a:t>33</a:t>
            </a:r>
            <a:r>
              <a:rPr lang="zh-CN" altLang="en-US" sz="1600" dirty="0" smtClean="0"/>
              <a:t>个城市的采集数据进行处理、计算和合成。</a:t>
            </a:r>
            <a:endParaRPr lang="de-DE" altLang="zh-CN" sz="1600" dirty="0" smtClean="0"/>
          </a:p>
          <a:p>
            <a:endParaRPr lang="de-DE" altLang="zh-CN" sz="1600" dirty="0" smtClean="0"/>
          </a:p>
          <a:p>
            <a:r>
              <a:rPr lang="de-DE" altLang="zh-CN" sz="1400" dirty="0" smtClean="0"/>
              <a:t>Die gesammlten Daten aus 33 Städten werden verarbeitet, berechnet und synthisiert.</a:t>
            </a:r>
            <a:endParaRPr lang="zh-CN" altLang="en-US" sz="1400" dirty="0"/>
          </a:p>
        </p:txBody>
      </p:sp>
      <p:sp>
        <p:nvSpPr>
          <p:cNvPr id="7" name="Title 1"/>
          <p:cNvSpPr txBox="1">
            <a:spLocks/>
          </p:cNvSpPr>
          <p:nvPr/>
        </p:nvSpPr>
        <p:spPr>
          <a:xfrm>
            <a:off x="-30609" y="6961"/>
            <a:ext cx="8929718" cy="1055856"/>
          </a:xfrm>
          <a:prstGeom prst="rect">
            <a:avLst/>
          </a:prstGeom>
          <a:noFill/>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200"/>
              </a:lnSpc>
            </a:pPr>
            <a:r>
              <a:rPr lang="en-US" altLang="zh-CN" sz="4800" b="1" cap="all" spc="-60" dirty="0" smtClean="0">
                <a:solidFill>
                  <a:schemeClr val="tx1">
                    <a:lumMod val="50000"/>
                    <a:lumOff val="50000"/>
                  </a:schemeClr>
                </a:solidFill>
                <a:latin typeface="Arial" pitchFamily="34" charset="0"/>
                <a:cs typeface="Arial" pitchFamily="34" charset="0"/>
              </a:rPr>
              <a:t>4.</a:t>
            </a:r>
            <a:r>
              <a:rPr lang="zh-CN" altLang="en-US" sz="2000" b="1" cap="all" spc="-60" dirty="0" smtClean="0">
                <a:solidFill>
                  <a:schemeClr val="tx1">
                    <a:lumMod val="50000"/>
                    <a:lumOff val="50000"/>
                  </a:schemeClr>
                </a:solidFill>
                <a:latin typeface="+mj-ea"/>
              </a:rPr>
              <a:t>评价</a:t>
            </a:r>
            <a:r>
              <a:rPr lang="zh-CN" altLang="en-US" sz="2000" b="1" cap="all" spc="-60" dirty="0">
                <a:solidFill>
                  <a:schemeClr val="tx1">
                    <a:lumMod val="50000"/>
                    <a:lumOff val="50000"/>
                  </a:schemeClr>
                </a:solidFill>
                <a:latin typeface="+mj-ea"/>
              </a:rPr>
              <a:t>体系试评估</a:t>
            </a:r>
            <a:r>
              <a:rPr lang="zh-CN" altLang="en-US" sz="2000" b="1" cap="all" spc="-60" dirty="0" smtClean="0">
                <a:solidFill>
                  <a:schemeClr val="tx1">
                    <a:lumMod val="50000"/>
                    <a:lumOff val="50000"/>
                  </a:schemeClr>
                </a:solidFill>
                <a:latin typeface="+mj-ea"/>
              </a:rPr>
              <a:t>运行</a:t>
            </a:r>
            <a:endParaRPr lang="en-US" altLang="zh-CN" sz="2000" b="1" cap="all" spc="-60" dirty="0" smtClean="0">
              <a:solidFill>
                <a:schemeClr val="tx1">
                  <a:lumMod val="50000"/>
                  <a:lumOff val="50000"/>
                </a:schemeClr>
              </a:solidFill>
              <a:latin typeface="+mj-ea"/>
            </a:endParaRPr>
          </a:p>
          <a:p>
            <a:pPr lvl="0" algn="l">
              <a:spcBef>
                <a:spcPts val="0"/>
              </a:spcBef>
            </a:pPr>
            <a:r>
              <a:rPr lang="en-US" altLang="zh-CN" sz="1400" b="1" cap="all" spc="-60" dirty="0" smtClean="0">
                <a:solidFill>
                  <a:schemeClr val="tx1">
                    <a:lumMod val="50000"/>
                    <a:lumOff val="50000"/>
                  </a:schemeClr>
                </a:solidFill>
                <a:latin typeface="+mn-lt"/>
              </a:rPr>
              <a:t>            </a:t>
            </a:r>
            <a:r>
              <a:rPr lang="en-US" altLang="zh-CN" sz="1400" b="1" cap="all" spc="-60" dirty="0" err="1">
                <a:solidFill>
                  <a:schemeClr val="tx1">
                    <a:lumMod val="50000"/>
                    <a:lumOff val="50000"/>
                  </a:schemeClr>
                </a:solidFill>
              </a:rPr>
              <a:t>Probebewertung</a:t>
            </a:r>
            <a:r>
              <a:rPr lang="en-US" altLang="zh-CN" sz="1400" b="1" cap="all" spc="-60" dirty="0">
                <a:solidFill>
                  <a:schemeClr val="tx1">
                    <a:lumMod val="50000"/>
                    <a:lumOff val="50000"/>
                  </a:schemeClr>
                </a:solidFill>
              </a:rPr>
              <a:t> des </a:t>
            </a:r>
            <a:r>
              <a:rPr lang="en-US" altLang="zh-CN" sz="1400" b="1" cap="all" spc="-60" dirty="0" err="1">
                <a:solidFill>
                  <a:schemeClr val="tx1">
                    <a:lumMod val="50000"/>
                    <a:lumOff val="50000"/>
                  </a:schemeClr>
                </a:solidFill>
              </a:rPr>
              <a:t>Evaluationssystems</a:t>
            </a:r>
            <a:endParaRPr lang="en-US" altLang="zh-CN" sz="1400" b="1" cap="all" spc="-60" dirty="0">
              <a:solidFill>
                <a:schemeClr val="tx1">
                  <a:lumMod val="50000"/>
                  <a:lumOff val="50000"/>
                </a:schemeClr>
              </a:solidFill>
            </a:endParaRPr>
          </a:p>
          <a:p>
            <a:pPr algn="l">
              <a:lnSpc>
                <a:spcPts val="2200"/>
              </a:lnSpc>
            </a:pPr>
            <a:endParaRPr lang="en-US" altLang="zh-CN" sz="1400" b="1" cap="all" spc="-60" dirty="0">
              <a:solidFill>
                <a:schemeClr val="tx1">
                  <a:lumMod val="50000"/>
                  <a:lumOff val="50000"/>
                </a:schemeClr>
              </a:solidFill>
              <a:latin typeface="+mn-lt"/>
            </a:endParaRPr>
          </a:p>
        </p:txBody>
      </p:sp>
    </p:spTree>
    <p:extLst>
      <p:ext uri="{BB962C8B-B14F-4D97-AF65-F5344CB8AC3E}">
        <p14:creationId xmlns:p14="http://schemas.microsoft.com/office/powerpoint/2010/main" xmlns="" val="17891706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xmlns="" val="3258916760"/>
              </p:ext>
            </p:extLst>
          </p:nvPr>
        </p:nvGraphicFramePr>
        <p:xfrm>
          <a:off x="827584" y="154270"/>
          <a:ext cx="4608512" cy="4937760"/>
        </p:xfrm>
        <a:graphic>
          <a:graphicData uri="http://schemas.openxmlformats.org/drawingml/2006/table">
            <a:tbl>
              <a:tblPr firstRow="1" firstCol="1" bandRow="1">
                <a:tableStyleId>{7DF18680-E054-41AD-8BC1-D1AEF772440D}</a:tableStyleId>
              </a:tblPr>
              <a:tblGrid>
                <a:gridCol w="555423"/>
                <a:gridCol w="609839"/>
                <a:gridCol w="506636"/>
                <a:gridCol w="598582"/>
                <a:gridCol w="598582"/>
                <a:gridCol w="598582"/>
                <a:gridCol w="570434"/>
                <a:gridCol w="570434"/>
              </a:tblGrid>
              <a:tr h="132876">
                <a:tc rowSpan="2">
                  <a:txBody>
                    <a:bodyPr/>
                    <a:lstStyle/>
                    <a:p>
                      <a:pPr algn="ctr">
                        <a:spcAft>
                          <a:spcPts val="0"/>
                        </a:spcAft>
                      </a:pPr>
                      <a:r>
                        <a:rPr lang="zh-CN" sz="900" kern="0" dirty="0">
                          <a:effectLst/>
                        </a:rPr>
                        <a:t>试评价排名</a:t>
                      </a:r>
                      <a:endParaRPr lang="zh-CN" sz="900" kern="100" dirty="0">
                        <a:effectLst/>
                        <a:latin typeface="Calibri"/>
                        <a:ea typeface="宋体"/>
                        <a:cs typeface="Times New Roman"/>
                      </a:endParaRPr>
                    </a:p>
                  </a:txBody>
                  <a:tcPr marL="52637" marR="52637" marT="0" marB="0" anchor="ctr"/>
                </a:tc>
                <a:tc rowSpan="2">
                  <a:txBody>
                    <a:bodyPr/>
                    <a:lstStyle/>
                    <a:p>
                      <a:pPr algn="ctr">
                        <a:spcAft>
                          <a:spcPts val="0"/>
                        </a:spcAft>
                      </a:pPr>
                      <a:r>
                        <a:rPr lang="zh-CN" sz="900" kern="0">
                          <a:effectLst/>
                        </a:rPr>
                        <a:t>城市</a:t>
                      </a:r>
                      <a:endParaRPr lang="zh-CN" sz="900" kern="100">
                        <a:effectLst/>
                        <a:latin typeface="Calibri"/>
                        <a:ea typeface="宋体"/>
                        <a:cs typeface="Times New Roman"/>
                      </a:endParaRPr>
                    </a:p>
                  </a:txBody>
                  <a:tcPr marL="52637" marR="52637" marT="0" marB="0" anchor="ctr"/>
                </a:tc>
                <a:tc rowSpan="2">
                  <a:txBody>
                    <a:bodyPr/>
                    <a:lstStyle/>
                    <a:p>
                      <a:pPr algn="ctr">
                        <a:spcAft>
                          <a:spcPts val="0"/>
                        </a:spcAft>
                      </a:pPr>
                      <a:r>
                        <a:rPr lang="zh-CN" sz="900" kern="0">
                          <a:effectLst/>
                        </a:rPr>
                        <a:t>综合</a:t>
                      </a:r>
                      <a:endParaRPr lang="zh-CN" sz="900" kern="100">
                        <a:effectLst/>
                      </a:endParaRPr>
                    </a:p>
                    <a:p>
                      <a:pPr algn="ctr">
                        <a:spcAft>
                          <a:spcPts val="0"/>
                        </a:spcAft>
                      </a:pPr>
                      <a:r>
                        <a:rPr lang="zh-CN" sz="900" kern="0">
                          <a:effectLst/>
                        </a:rPr>
                        <a:t>评分</a:t>
                      </a:r>
                      <a:endParaRPr lang="zh-CN" sz="900" kern="100">
                        <a:effectLst/>
                        <a:latin typeface="Calibri"/>
                        <a:ea typeface="宋体"/>
                        <a:cs typeface="Times New Roman"/>
                      </a:endParaRPr>
                    </a:p>
                  </a:txBody>
                  <a:tcPr marL="52637" marR="52637" marT="0" marB="0" anchor="ctr"/>
                </a:tc>
                <a:tc gridSpan="5">
                  <a:txBody>
                    <a:bodyPr/>
                    <a:lstStyle/>
                    <a:p>
                      <a:pPr algn="ctr">
                        <a:spcAft>
                          <a:spcPts val="0"/>
                        </a:spcAft>
                      </a:pPr>
                      <a:r>
                        <a:rPr lang="zh-CN" sz="900" kern="0" dirty="0">
                          <a:effectLst/>
                        </a:rPr>
                        <a:t>一级维度评分</a:t>
                      </a:r>
                      <a:endParaRPr lang="zh-CN" sz="900" kern="100" dirty="0">
                        <a:effectLst/>
                        <a:latin typeface="Calibri"/>
                        <a:ea typeface="宋体"/>
                        <a:cs typeface="Times New Roman"/>
                      </a:endParaRPr>
                    </a:p>
                  </a:txBody>
                  <a:tcPr marL="52637" marR="52637" marT="0" marB="0"/>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25357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a:spcAft>
                          <a:spcPts val="0"/>
                        </a:spcAft>
                      </a:pPr>
                      <a:r>
                        <a:rPr lang="zh-CN" sz="900" kern="0">
                          <a:effectLst/>
                        </a:rPr>
                        <a:t>管理与服务水平</a:t>
                      </a:r>
                      <a:endParaRPr lang="zh-CN" sz="900" kern="100">
                        <a:effectLst/>
                        <a:latin typeface="Calibri"/>
                        <a:ea typeface="宋体"/>
                        <a:cs typeface="Times New Roman"/>
                      </a:endParaRPr>
                    </a:p>
                  </a:txBody>
                  <a:tcPr marL="52637" marR="52637" marT="0" marB="0"/>
                </a:tc>
                <a:tc>
                  <a:txBody>
                    <a:bodyPr/>
                    <a:lstStyle/>
                    <a:p>
                      <a:pPr algn="ctr">
                        <a:spcAft>
                          <a:spcPts val="0"/>
                        </a:spcAft>
                      </a:pPr>
                      <a:r>
                        <a:rPr lang="zh-CN" sz="900" kern="0">
                          <a:effectLst/>
                        </a:rPr>
                        <a:t>经济与产业水平</a:t>
                      </a:r>
                      <a:endParaRPr lang="zh-CN" sz="900" kern="100">
                        <a:effectLst/>
                        <a:latin typeface="Calibri"/>
                        <a:ea typeface="宋体"/>
                        <a:cs typeface="Times New Roman"/>
                      </a:endParaRPr>
                    </a:p>
                  </a:txBody>
                  <a:tcPr marL="52637" marR="52637" marT="0" marB="0"/>
                </a:tc>
                <a:tc>
                  <a:txBody>
                    <a:bodyPr/>
                    <a:lstStyle/>
                    <a:p>
                      <a:pPr algn="ctr">
                        <a:spcAft>
                          <a:spcPts val="0"/>
                        </a:spcAft>
                      </a:pPr>
                      <a:r>
                        <a:rPr lang="zh-CN" sz="900" kern="0">
                          <a:effectLst/>
                        </a:rPr>
                        <a:t>环境与城建水平</a:t>
                      </a:r>
                      <a:endParaRPr lang="zh-CN" sz="900" kern="100">
                        <a:effectLst/>
                        <a:latin typeface="Calibri"/>
                        <a:ea typeface="宋体"/>
                        <a:cs typeface="Times New Roman"/>
                      </a:endParaRPr>
                    </a:p>
                  </a:txBody>
                  <a:tcPr marL="52637" marR="52637" marT="0" marB="0"/>
                </a:tc>
                <a:tc>
                  <a:txBody>
                    <a:bodyPr/>
                    <a:lstStyle/>
                    <a:p>
                      <a:pPr algn="ctr">
                        <a:spcAft>
                          <a:spcPts val="0"/>
                        </a:spcAft>
                      </a:pPr>
                      <a:r>
                        <a:rPr lang="zh-CN" sz="900" kern="0">
                          <a:effectLst/>
                        </a:rPr>
                        <a:t>信息化</a:t>
                      </a:r>
                      <a:endParaRPr lang="zh-CN" sz="900" kern="100">
                        <a:effectLst/>
                      </a:endParaRPr>
                    </a:p>
                    <a:p>
                      <a:pPr algn="ctr">
                        <a:spcAft>
                          <a:spcPts val="0"/>
                        </a:spcAft>
                      </a:pPr>
                      <a:r>
                        <a:rPr lang="zh-CN" sz="900" kern="0">
                          <a:effectLst/>
                        </a:rPr>
                        <a:t>水平</a:t>
                      </a:r>
                      <a:endParaRPr lang="zh-CN" sz="900" kern="100">
                        <a:effectLst/>
                        <a:latin typeface="Calibri"/>
                        <a:ea typeface="宋体"/>
                        <a:cs typeface="Times New Roman"/>
                      </a:endParaRPr>
                    </a:p>
                  </a:txBody>
                  <a:tcPr marL="52637" marR="52637" marT="0" marB="0"/>
                </a:tc>
                <a:tc>
                  <a:txBody>
                    <a:bodyPr/>
                    <a:lstStyle/>
                    <a:p>
                      <a:pPr algn="ctr">
                        <a:spcAft>
                          <a:spcPts val="0"/>
                        </a:spcAft>
                      </a:pPr>
                      <a:r>
                        <a:rPr lang="zh-CN" sz="900" kern="0">
                          <a:effectLst/>
                        </a:rPr>
                        <a:t>居民素养</a:t>
                      </a:r>
                      <a:endParaRPr lang="zh-CN" sz="900" kern="100">
                        <a:effectLst/>
                      </a:endParaRPr>
                    </a:p>
                    <a:p>
                      <a:pPr algn="ctr">
                        <a:spcAft>
                          <a:spcPts val="0"/>
                        </a:spcAft>
                      </a:pPr>
                      <a:r>
                        <a:rPr lang="zh-CN" sz="900" kern="0">
                          <a:effectLst/>
                        </a:rPr>
                        <a:t>水平</a:t>
                      </a:r>
                      <a:endParaRPr lang="zh-CN" sz="900" kern="100">
                        <a:effectLst/>
                        <a:latin typeface="Calibri"/>
                        <a:ea typeface="宋体"/>
                        <a:cs typeface="Times New Roman"/>
                      </a:endParaRPr>
                    </a:p>
                  </a:txBody>
                  <a:tcPr marL="52637" marR="52637" marT="0" marB="0"/>
                </a:tc>
              </a:tr>
              <a:tr h="134567">
                <a:tc>
                  <a:txBody>
                    <a:bodyPr/>
                    <a:lstStyle/>
                    <a:p>
                      <a:pPr algn="ctr">
                        <a:spcAft>
                          <a:spcPts val="0"/>
                        </a:spcAft>
                      </a:pPr>
                      <a:r>
                        <a:rPr lang="en-US" sz="900" kern="0">
                          <a:effectLst/>
                        </a:rPr>
                        <a:t>1</a:t>
                      </a:r>
                      <a:endParaRPr lang="zh-CN" sz="900" kern="100">
                        <a:effectLst/>
                        <a:latin typeface="Calibri"/>
                        <a:ea typeface="宋体"/>
                        <a:cs typeface="Times New Roman"/>
                      </a:endParaRPr>
                    </a:p>
                  </a:txBody>
                  <a:tcPr marL="52637" marR="52637" marT="0" marB="0"/>
                </a:tc>
                <a:tc>
                  <a:txBody>
                    <a:bodyPr/>
                    <a:lstStyle/>
                    <a:p>
                      <a:pPr algn="ctr">
                        <a:spcAft>
                          <a:spcPts val="0"/>
                        </a:spcAft>
                      </a:pPr>
                      <a:r>
                        <a:rPr lang="zh-CN" sz="900" kern="100">
                          <a:effectLst/>
                        </a:rPr>
                        <a:t>珠海市</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13.268</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2.637</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2.695</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2.931</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3.121</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1.886</a:t>
                      </a:r>
                      <a:endParaRPr lang="zh-CN" sz="900" kern="100">
                        <a:effectLst/>
                        <a:latin typeface="Calibri"/>
                        <a:ea typeface="宋体"/>
                        <a:cs typeface="Times New Roman"/>
                      </a:endParaRPr>
                    </a:p>
                  </a:txBody>
                  <a:tcPr marL="52637" marR="52637" marT="0" marB="0"/>
                </a:tc>
              </a:tr>
              <a:tr h="134567">
                <a:tc>
                  <a:txBody>
                    <a:bodyPr/>
                    <a:lstStyle/>
                    <a:p>
                      <a:pPr algn="ctr">
                        <a:spcAft>
                          <a:spcPts val="0"/>
                        </a:spcAft>
                      </a:pPr>
                      <a:r>
                        <a:rPr lang="en-US" sz="900" kern="0">
                          <a:effectLst/>
                        </a:rPr>
                        <a:t>2</a:t>
                      </a:r>
                      <a:endParaRPr lang="zh-CN" sz="900" kern="100">
                        <a:effectLst/>
                        <a:latin typeface="Calibri"/>
                        <a:ea typeface="宋体"/>
                        <a:cs typeface="Times New Roman"/>
                      </a:endParaRPr>
                    </a:p>
                  </a:txBody>
                  <a:tcPr marL="52637" marR="52637" marT="0" marB="0"/>
                </a:tc>
                <a:tc>
                  <a:txBody>
                    <a:bodyPr/>
                    <a:lstStyle/>
                    <a:p>
                      <a:pPr algn="ctr">
                        <a:spcAft>
                          <a:spcPts val="0"/>
                        </a:spcAft>
                      </a:pPr>
                      <a:r>
                        <a:rPr lang="zh-CN" sz="900" kern="100">
                          <a:effectLst/>
                        </a:rPr>
                        <a:t>东营市</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12.454</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1.758</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2.590</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2.656</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3.666</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1.783</a:t>
                      </a:r>
                      <a:endParaRPr lang="zh-CN" sz="900" kern="100">
                        <a:effectLst/>
                        <a:latin typeface="Calibri"/>
                        <a:ea typeface="宋体"/>
                        <a:cs typeface="Times New Roman"/>
                      </a:endParaRPr>
                    </a:p>
                  </a:txBody>
                  <a:tcPr marL="52637" marR="52637" marT="0" marB="0"/>
                </a:tc>
              </a:tr>
              <a:tr h="134567">
                <a:tc>
                  <a:txBody>
                    <a:bodyPr/>
                    <a:lstStyle/>
                    <a:p>
                      <a:pPr algn="ctr">
                        <a:spcAft>
                          <a:spcPts val="0"/>
                        </a:spcAft>
                      </a:pPr>
                      <a:r>
                        <a:rPr lang="en-US" sz="900" kern="0">
                          <a:effectLst/>
                        </a:rPr>
                        <a:t>3</a:t>
                      </a:r>
                      <a:endParaRPr lang="zh-CN" sz="900" kern="100">
                        <a:effectLst/>
                        <a:latin typeface="Calibri"/>
                        <a:ea typeface="宋体"/>
                        <a:cs typeface="Times New Roman"/>
                      </a:endParaRPr>
                    </a:p>
                  </a:txBody>
                  <a:tcPr marL="52637" marR="52637" marT="0" marB="0"/>
                </a:tc>
                <a:tc>
                  <a:txBody>
                    <a:bodyPr/>
                    <a:lstStyle/>
                    <a:p>
                      <a:pPr algn="ctr">
                        <a:spcAft>
                          <a:spcPts val="0"/>
                        </a:spcAft>
                      </a:pPr>
                      <a:r>
                        <a:rPr lang="zh-CN" sz="900" kern="100">
                          <a:effectLst/>
                        </a:rPr>
                        <a:t>太原市</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12.204</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2.989</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2.182</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2.260</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2.687</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2.086</a:t>
                      </a:r>
                      <a:endParaRPr lang="zh-CN" sz="900" kern="100">
                        <a:effectLst/>
                        <a:latin typeface="Calibri"/>
                        <a:ea typeface="宋体"/>
                        <a:cs typeface="Times New Roman"/>
                      </a:endParaRPr>
                    </a:p>
                  </a:txBody>
                  <a:tcPr marL="52637" marR="52637" marT="0" marB="0"/>
                </a:tc>
              </a:tr>
              <a:tr h="134567">
                <a:tc>
                  <a:txBody>
                    <a:bodyPr/>
                    <a:lstStyle/>
                    <a:p>
                      <a:pPr algn="ctr">
                        <a:spcAft>
                          <a:spcPts val="0"/>
                        </a:spcAft>
                      </a:pPr>
                      <a:r>
                        <a:rPr lang="en-US" sz="900" kern="0">
                          <a:effectLst/>
                        </a:rPr>
                        <a:t>4</a:t>
                      </a:r>
                      <a:endParaRPr lang="zh-CN" sz="900" kern="100">
                        <a:effectLst/>
                        <a:latin typeface="Calibri"/>
                        <a:ea typeface="宋体"/>
                        <a:cs typeface="Times New Roman"/>
                      </a:endParaRPr>
                    </a:p>
                  </a:txBody>
                  <a:tcPr marL="52637" marR="52637" marT="0" marB="0"/>
                </a:tc>
                <a:tc>
                  <a:txBody>
                    <a:bodyPr/>
                    <a:lstStyle/>
                    <a:p>
                      <a:pPr algn="ctr">
                        <a:spcAft>
                          <a:spcPts val="0"/>
                        </a:spcAft>
                      </a:pPr>
                      <a:r>
                        <a:rPr lang="zh-CN" sz="900" kern="100">
                          <a:effectLst/>
                        </a:rPr>
                        <a:t>无锡市</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12.167</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2.402</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2.329</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2.955</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3.018</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1.464</a:t>
                      </a:r>
                      <a:endParaRPr lang="zh-CN" sz="900" kern="100">
                        <a:effectLst/>
                        <a:latin typeface="Calibri"/>
                        <a:ea typeface="宋体"/>
                        <a:cs typeface="Times New Roman"/>
                      </a:endParaRPr>
                    </a:p>
                  </a:txBody>
                  <a:tcPr marL="52637" marR="52637" marT="0" marB="0"/>
                </a:tc>
              </a:tr>
              <a:tr h="134567">
                <a:tc>
                  <a:txBody>
                    <a:bodyPr/>
                    <a:lstStyle/>
                    <a:p>
                      <a:pPr algn="ctr">
                        <a:spcAft>
                          <a:spcPts val="0"/>
                        </a:spcAft>
                      </a:pPr>
                      <a:r>
                        <a:rPr lang="en-US" sz="900" kern="0">
                          <a:effectLst/>
                        </a:rPr>
                        <a:t>5</a:t>
                      </a:r>
                      <a:endParaRPr lang="zh-CN" sz="900" kern="100">
                        <a:effectLst/>
                        <a:latin typeface="Calibri"/>
                        <a:ea typeface="宋体"/>
                        <a:cs typeface="Times New Roman"/>
                      </a:endParaRPr>
                    </a:p>
                  </a:txBody>
                  <a:tcPr marL="52637" marR="52637" marT="0" marB="0"/>
                </a:tc>
                <a:tc>
                  <a:txBody>
                    <a:bodyPr/>
                    <a:lstStyle/>
                    <a:p>
                      <a:pPr algn="ctr">
                        <a:spcAft>
                          <a:spcPts val="0"/>
                        </a:spcAft>
                      </a:pPr>
                      <a:r>
                        <a:rPr lang="zh-CN" sz="900" kern="100">
                          <a:effectLst/>
                        </a:rPr>
                        <a:t>秦皇岛市</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12.089</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2.403</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1.888</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3.279</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2.524</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1.994</a:t>
                      </a:r>
                      <a:endParaRPr lang="zh-CN" sz="900" kern="100">
                        <a:effectLst/>
                        <a:latin typeface="Calibri"/>
                        <a:ea typeface="宋体"/>
                        <a:cs typeface="Times New Roman"/>
                      </a:endParaRPr>
                    </a:p>
                  </a:txBody>
                  <a:tcPr marL="52637" marR="52637" marT="0" marB="0"/>
                </a:tc>
              </a:tr>
              <a:tr h="134567">
                <a:tc>
                  <a:txBody>
                    <a:bodyPr/>
                    <a:lstStyle/>
                    <a:p>
                      <a:pPr algn="ctr">
                        <a:spcAft>
                          <a:spcPts val="0"/>
                        </a:spcAft>
                      </a:pPr>
                      <a:r>
                        <a:rPr lang="en-US" sz="900" kern="0">
                          <a:effectLst/>
                        </a:rPr>
                        <a:t>6</a:t>
                      </a:r>
                      <a:endParaRPr lang="zh-CN" sz="900" kern="100">
                        <a:effectLst/>
                        <a:latin typeface="Calibri"/>
                        <a:ea typeface="宋体"/>
                        <a:cs typeface="Times New Roman"/>
                      </a:endParaRPr>
                    </a:p>
                  </a:txBody>
                  <a:tcPr marL="52637" marR="52637" marT="0" marB="0"/>
                </a:tc>
                <a:tc>
                  <a:txBody>
                    <a:bodyPr/>
                    <a:lstStyle/>
                    <a:p>
                      <a:pPr algn="ctr">
                        <a:spcAft>
                          <a:spcPts val="0"/>
                        </a:spcAft>
                      </a:pPr>
                      <a:r>
                        <a:rPr lang="zh-CN" sz="900" kern="100">
                          <a:effectLst/>
                        </a:rPr>
                        <a:t>武汉市</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12.008</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2.676</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2.652</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2.204</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2.421</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2.055</a:t>
                      </a:r>
                      <a:endParaRPr lang="zh-CN" sz="900" kern="100">
                        <a:effectLst/>
                        <a:latin typeface="Calibri"/>
                        <a:ea typeface="宋体"/>
                        <a:cs typeface="Times New Roman"/>
                      </a:endParaRPr>
                    </a:p>
                  </a:txBody>
                  <a:tcPr marL="52637" marR="52637" marT="0" marB="0"/>
                </a:tc>
              </a:tr>
              <a:tr h="134567">
                <a:tc>
                  <a:txBody>
                    <a:bodyPr/>
                    <a:lstStyle/>
                    <a:p>
                      <a:pPr algn="ctr">
                        <a:spcAft>
                          <a:spcPts val="0"/>
                        </a:spcAft>
                      </a:pPr>
                      <a:r>
                        <a:rPr lang="en-US" sz="900" kern="0">
                          <a:effectLst/>
                        </a:rPr>
                        <a:t>7</a:t>
                      </a:r>
                      <a:endParaRPr lang="zh-CN" sz="900" kern="100">
                        <a:effectLst/>
                        <a:latin typeface="Calibri"/>
                        <a:ea typeface="宋体"/>
                        <a:cs typeface="Times New Roman"/>
                      </a:endParaRPr>
                    </a:p>
                  </a:txBody>
                  <a:tcPr marL="52637" marR="52637" marT="0" marB="0"/>
                </a:tc>
                <a:tc>
                  <a:txBody>
                    <a:bodyPr/>
                    <a:lstStyle/>
                    <a:p>
                      <a:pPr algn="ctr">
                        <a:spcAft>
                          <a:spcPts val="0"/>
                        </a:spcAft>
                      </a:pPr>
                      <a:r>
                        <a:rPr lang="zh-CN" sz="900" kern="100">
                          <a:effectLst/>
                        </a:rPr>
                        <a:t>乌海市</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11.918</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2.512</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1.641</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3.055</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2.335</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2.374</a:t>
                      </a:r>
                      <a:endParaRPr lang="zh-CN" sz="900" kern="100">
                        <a:effectLst/>
                        <a:latin typeface="Calibri"/>
                        <a:ea typeface="宋体"/>
                        <a:cs typeface="Times New Roman"/>
                      </a:endParaRPr>
                    </a:p>
                  </a:txBody>
                  <a:tcPr marL="52637" marR="52637" marT="0" marB="0"/>
                </a:tc>
              </a:tr>
              <a:tr h="134567">
                <a:tc>
                  <a:txBody>
                    <a:bodyPr/>
                    <a:lstStyle/>
                    <a:p>
                      <a:pPr algn="ctr">
                        <a:spcAft>
                          <a:spcPts val="0"/>
                        </a:spcAft>
                      </a:pPr>
                      <a:r>
                        <a:rPr lang="en-US" sz="900" kern="0">
                          <a:effectLst/>
                        </a:rPr>
                        <a:t>8</a:t>
                      </a:r>
                      <a:endParaRPr lang="zh-CN" sz="900" kern="100">
                        <a:effectLst/>
                        <a:latin typeface="Calibri"/>
                        <a:ea typeface="宋体"/>
                        <a:cs typeface="Times New Roman"/>
                      </a:endParaRPr>
                    </a:p>
                  </a:txBody>
                  <a:tcPr marL="52637" marR="52637" marT="0" marB="0"/>
                </a:tc>
                <a:tc>
                  <a:txBody>
                    <a:bodyPr/>
                    <a:lstStyle/>
                    <a:p>
                      <a:pPr algn="ctr">
                        <a:spcAft>
                          <a:spcPts val="0"/>
                        </a:spcAft>
                      </a:pPr>
                      <a:r>
                        <a:rPr lang="zh-CN" sz="900" kern="100">
                          <a:effectLst/>
                        </a:rPr>
                        <a:t>常州市</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11.908</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2.657</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2.521</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3.123</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1.951</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1.655</a:t>
                      </a:r>
                      <a:endParaRPr lang="zh-CN" sz="900" kern="100">
                        <a:effectLst/>
                        <a:latin typeface="Calibri"/>
                        <a:ea typeface="宋体"/>
                        <a:cs typeface="Times New Roman"/>
                      </a:endParaRPr>
                    </a:p>
                  </a:txBody>
                  <a:tcPr marL="52637" marR="52637" marT="0" marB="0"/>
                </a:tc>
              </a:tr>
              <a:tr h="134567">
                <a:tc>
                  <a:txBody>
                    <a:bodyPr/>
                    <a:lstStyle/>
                    <a:p>
                      <a:pPr algn="ctr">
                        <a:spcAft>
                          <a:spcPts val="0"/>
                        </a:spcAft>
                      </a:pPr>
                      <a:r>
                        <a:rPr lang="en-US" sz="900" kern="0">
                          <a:effectLst/>
                        </a:rPr>
                        <a:t>9</a:t>
                      </a:r>
                      <a:endParaRPr lang="zh-CN" sz="900" kern="100">
                        <a:effectLst/>
                        <a:latin typeface="Calibri"/>
                        <a:ea typeface="宋体"/>
                        <a:cs typeface="Times New Roman"/>
                      </a:endParaRPr>
                    </a:p>
                  </a:txBody>
                  <a:tcPr marL="52637" marR="52637" marT="0" marB="0"/>
                </a:tc>
                <a:tc>
                  <a:txBody>
                    <a:bodyPr/>
                    <a:lstStyle/>
                    <a:p>
                      <a:pPr algn="ctr">
                        <a:spcAft>
                          <a:spcPts val="0"/>
                        </a:spcAft>
                      </a:pPr>
                      <a:r>
                        <a:rPr lang="zh-CN" sz="900" kern="100">
                          <a:effectLst/>
                        </a:rPr>
                        <a:t>金华市</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11.714</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2.678</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2.346</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2.198</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1.783</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2.709</a:t>
                      </a:r>
                      <a:endParaRPr lang="zh-CN" sz="900" kern="100">
                        <a:effectLst/>
                        <a:latin typeface="Calibri"/>
                        <a:ea typeface="宋体"/>
                        <a:cs typeface="Times New Roman"/>
                      </a:endParaRPr>
                    </a:p>
                  </a:txBody>
                  <a:tcPr marL="52637" marR="52637" marT="0" marB="0"/>
                </a:tc>
              </a:tr>
              <a:tr h="134567">
                <a:tc>
                  <a:txBody>
                    <a:bodyPr/>
                    <a:lstStyle/>
                    <a:p>
                      <a:pPr algn="ctr">
                        <a:spcAft>
                          <a:spcPts val="0"/>
                        </a:spcAft>
                      </a:pPr>
                      <a:r>
                        <a:rPr lang="en-US" sz="900" kern="0">
                          <a:effectLst/>
                        </a:rPr>
                        <a:t>10</a:t>
                      </a:r>
                      <a:endParaRPr lang="zh-CN" sz="900" kern="100">
                        <a:effectLst/>
                        <a:latin typeface="Calibri"/>
                        <a:ea typeface="宋体"/>
                        <a:cs typeface="Times New Roman"/>
                      </a:endParaRPr>
                    </a:p>
                  </a:txBody>
                  <a:tcPr marL="52637" marR="52637" marT="0" marB="0"/>
                </a:tc>
                <a:tc>
                  <a:txBody>
                    <a:bodyPr/>
                    <a:lstStyle/>
                    <a:p>
                      <a:pPr algn="ctr">
                        <a:spcAft>
                          <a:spcPts val="0"/>
                        </a:spcAft>
                      </a:pPr>
                      <a:r>
                        <a:rPr lang="zh-CN" sz="900" kern="100">
                          <a:effectLst/>
                        </a:rPr>
                        <a:t>廊坊市</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10.827</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2.081</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1.747</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2.497</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2.477</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2.025</a:t>
                      </a:r>
                      <a:endParaRPr lang="zh-CN" sz="900" kern="100">
                        <a:effectLst/>
                        <a:latin typeface="Calibri"/>
                        <a:ea typeface="宋体"/>
                        <a:cs typeface="Times New Roman"/>
                      </a:endParaRPr>
                    </a:p>
                  </a:txBody>
                  <a:tcPr marL="52637" marR="52637" marT="0" marB="0"/>
                </a:tc>
              </a:tr>
              <a:tr h="134567">
                <a:tc>
                  <a:txBody>
                    <a:bodyPr/>
                    <a:lstStyle/>
                    <a:p>
                      <a:pPr algn="ctr">
                        <a:spcAft>
                          <a:spcPts val="0"/>
                        </a:spcAft>
                      </a:pPr>
                      <a:r>
                        <a:rPr lang="en-US" sz="900" kern="0" dirty="0">
                          <a:effectLst/>
                        </a:rPr>
                        <a:t>11</a:t>
                      </a:r>
                      <a:endParaRPr lang="zh-CN" sz="900" kern="100" dirty="0">
                        <a:effectLst/>
                        <a:latin typeface="Calibri"/>
                        <a:ea typeface="宋体"/>
                        <a:cs typeface="Times New Roman"/>
                      </a:endParaRPr>
                    </a:p>
                  </a:txBody>
                  <a:tcPr marL="52637" marR="52637" marT="0" marB="0">
                    <a:solidFill>
                      <a:schemeClr val="accent5">
                        <a:lumMod val="60000"/>
                        <a:lumOff val="40000"/>
                      </a:schemeClr>
                    </a:solidFill>
                  </a:tcPr>
                </a:tc>
                <a:tc>
                  <a:txBody>
                    <a:bodyPr/>
                    <a:lstStyle/>
                    <a:p>
                      <a:pPr algn="ctr">
                        <a:spcAft>
                          <a:spcPts val="0"/>
                        </a:spcAft>
                      </a:pPr>
                      <a:r>
                        <a:rPr lang="zh-CN" sz="900" kern="100">
                          <a:effectLst/>
                        </a:rPr>
                        <a:t>六盘水市</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10.802</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1.619</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2.201</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2.676</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1.800</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2.506</a:t>
                      </a:r>
                      <a:endParaRPr lang="zh-CN" sz="900" kern="100">
                        <a:effectLst/>
                        <a:latin typeface="Calibri"/>
                        <a:ea typeface="宋体"/>
                        <a:cs typeface="Times New Roman"/>
                      </a:endParaRPr>
                    </a:p>
                  </a:txBody>
                  <a:tcPr marL="52637" marR="52637" marT="0" marB="0"/>
                </a:tc>
              </a:tr>
              <a:tr h="134567">
                <a:tc>
                  <a:txBody>
                    <a:bodyPr/>
                    <a:lstStyle/>
                    <a:p>
                      <a:pPr algn="ctr">
                        <a:spcAft>
                          <a:spcPts val="0"/>
                        </a:spcAft>
                      </a:pPr>
                      <a:r>
                        <a:rPr lang="en-US" sz="900" kern="0" dirty="0">
                          <a:effectLst/>
                        </a:rPr>
                        <a:t>12</a:t>
                      </a:r>
                      <a:endParaRPr lang="zh-CN" sz="900" kern="100" dirty="0">
                        <a:effectLst/>
                        <a:latin typeface="Calibri"/>
                        <a:ea typeface="宋体"/>
                        <a:cs typeface="Times New Roman"/>
                      </a:endParaRPr>
                    </a:p>
                  </a:txBody>
                  <a:tcPr marL="52637" marR="52637" marT="0" marB="0">
                    <a:solidFill>
                      <a:schemeClr val="accent5">
                        <a:lumMod val="60000"/>
                        <a:lumOff val="40000"/>
                      </a:schemeClr>
                    </a:solidFill>
                  </a:tcPr>
                </a:tc>
                <a:tc>
                  <a:txBody>
                    <a:bodyPr/>
                    <a:lstStyle/>
                    <a:p>
                      <a:pPr algn="ctr">
                        <a:spcAft>
                          <a:spcPts val="0"/>
                        </a:spcAft>
                      </a:pPr>
                      <a:r>
                        <a:rPr lang="zh-CN" sz="900" kern="100">
                          <a:effectLst/>
                        </a:rPr>
                        <a:t>郑州市</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10.732</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1.756</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2.335</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3.140</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1.869</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1.632</a:t>
                      </a:r>
                      <a:endParaRPr lang="zh-CN" sz="900" kern="100">
                        <a:effectLst/>
                        <a:latin typeface="Calibri"/>
                        <a:ea typeface="宋体"/>
                        <a:cs typeface="Times New Roman"/>
                      </a:endParaRPr>
                    </a:p>
                  </a:txBody>
                  <a:tcPr marL="52637" marR="52637" marT="0" marB="0"/>
                </a:tc>
              </a:tr>
              <a:tr h="134567">
                <a:tc>
                  <a:txBody>
                    <a:bodyPr/>
                    <a:lstStyle/>
                    <a:p>
                      <a:pPr algn="ctr">
                        <a:spcAft>
                          <a:spcPts val="0"/>
                        </a:spcAft>
                      </a:pPr>
                      <a:r>
                        <a:rPr lang="en-US" sz="900" kern="0" dirty="0">
                          <a:effectLst/>
                        </a:rPr>
                        <a:t>13</a:t>
                      </a:r>
                      <a:endParaRPr lang="zh-CN" sz="900" kern="100" dirty="0">
                        <a:effectLst/>
                        <a:latin typeface="Calibri"/>
                        <a:ea typeface="宋体"/>
                        <a:cs typeface="Times New Roman"/>
                      </a:endParaRPr>
                    </a:p>
                  </a:txBody>
                  <a:tcPr marL="52637" marR="52637" marT="0" marB="0">
                    <a:solidFill>
                      <a:schemeClr val="accent5">
                        <a:lumMod val="60000"/>
                        <a:lumOff val="40000"/>
                      </a:schemeClr>
                    </a:solidFill>
                  </a:tcPr>
                </a:tc>
                <a:tc>
                  <a:txBody>
                    <a:bodyPr/>
                    <a:lstStyle/>
                    <a:p>
                      <a:pPr algn="ctr">
                        <a:spcAft>
                          <a:spcPts val="0"/>
                        </a:spcAft>
                      </a:pPr>
                      <a:r>
                        <a:rPr lang="zh-CN" sz="900" kern="100">
                          <a:effectLst/>
                        </a:rPr>
                        <a:t>镇江市</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10.616</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1.767</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2.671</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2.471</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1.279</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2.429</a:t>
                      </a:r>
                      <a:endParaRPr lang="zh-CN" sz="900" kern="100">
                        <a:effectLst/>
                        <a:latin typeface="Calibri"/>
                        <a:ea typeface="宋体"/>
                        <a:cs typeface="Times New Roman"/>
                      </a:endParaRPr>
                    </a:p>
                  </a:txBody>
                  <a:tcPr marL="52637" marR="52637" marT="0" marB="0"/>
                </a:tc>
              </a:tr>
              <a:tr h="134567">
                <a:tc>
                  <a:txBody>
                    <a:bodyPr/>
                    <a:lstStyle/>
                    <a:p>
                      <a:pPr algn="ctr">
                        <a:spcAft>
                          <a:spcPts val="0"/>
                        </a:spcAft>
                      </a:pPr>
                      <a:r>
                        <a:rPr lang="en-US" sz="900" kern="0" dirty="0">
                          <a:effectLst/>
                        </a:rPr>
                        <a:t>14</a:t>
                      </a:r>
                      <a:endParaRPr lang="zh-CN" sz="900" kern="100" dirty="0">
                        <a:effectLst/>
                        <a:latin typeface="Calibri"/>
                        <a:ea typeface="宋体"/>
                        <a:cs typeface="Times New Roman"/>
                      </a:endParaRPr>
                    </a:p>
                  </a:txBody>
                  <a:tcPr marL="52637" marR="52637" marT="0" marB="0">
                    <a:solidFill>
                      <a:schemeClr val="accent5">
                        <a:lumMod val="60000"/>
                        <a:lumOff val="40000"/>
                      </a:schemeClr>
                    </a:solidFill>
                  </a:tcPr>
                </a:tc>
                <a:tc>
                  <a:txBody>
                    <a:bodyPr/>
                    <a:lstStyle/>
                    <a:p>
                      <a:pPr algn="ctr">
                        <a:spcAft>
                          <a:spcPts val="0"/>
                        </a:spcAft>
                      </a:pPr>
                      <a:r>
                        <a:rPr lang="zh-CN" sz="900" kern="100">
                          <a:effectLst/>
                        </a:rPr>
                        <a:t>芜湖市</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10.320</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1.690</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1.858</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2.728</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1.772</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2.272</a:t>
                      </a:r>
                      <a:endParaRPr lang="zh-CN" sz="900" kern="100">
                        <a:effectLst/>
                        <a:latin typeface="Calibri"/>
                        <a:ea typeface="宋体"/>
                        <a:cs typeface="Times New Roman"/>
                      </a:endParaRPr>
                    </a:p>
                  </a:txBody>
                  <a:tcPr marL="52637" marR="52637" marT="0" marB="0"/>
                </a:tc>
              </a:tr>
              <a:tr h="134567">
                <a:tc>
                  <a:txBody>
                    <a:bodyPr/>
                    <a:lstStyle/>
                    <a:p>
                      <a:pPr algn="ctr">
                        <a:spcAft>
                          <a:spcPts val="0"/>
                        </a:spcAft>
                      </a:pPr>
                      <a:r>
                        <a:rPr lang="en-US" sz="900" kern="0" dirty="0">
                          <a:effectLst/>
                        </a:rPr>
                        <a:t>15</a:t>
                      </a:r>
                      <a:endParaRPr lang="zh-CN" sz="900" kern="100" dirty="0">
                        <a:effectLst/>
                        <a:latin typeface="Calibri"/>
                        <a:ea typeface="宋体"/>
                        <a:cs typeface="Times New Roman"/>
                      </a:endParaRPr>
                    </a:p>
                  </a:txBody>
                  <a:tcPr marL="52637" marR="52637" marT="0" marB="0">
                    <a:solidFill>
                      <a:schemeClr val="accent5">
                        <a:lumMod val="60000"/>
                        <a:lumOff val="40000"/>
                      </a:schemeClr>
                    </a:solidFill>
                  </a:tcPr>
                </a:tc>
                <a:tc>
                  <a:txBody>
                    <a:bodyPr/>
                    <a:lstStyle/>
                    <a:p>
                      <a:pPr algn="ctr">
                        <a:spcAft>
                          <a:spcPts val="0"/>
                        </a:spcAft>
                      </a:pPr>
                      <a:r>
                        <a:rPr lang="zh-CN" sz="900" kern="100">
                          <a:effectLst/>
                        </a:rPr>
                        <a:t>辽源市</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10.225</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2.017</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1.198</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2.637</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1.717</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2.656</a:t>
                      </a:r>
                      <a:endParaRPr lang="zh-CN" sz="900" kern="100">
                        <a:effectLst/>
                        <a:latin typeface="Calibri"/>
                        <a:ea typeface="宋体"/>
                        <a:cs typeface="Times New Roman"/>
                      </a:endParaRPr>
                    </a:p>
                  </a:txBody>
                  <a:tcPr marL="52637" marR="52637" marT="0" marB="0"/>
                </a:tc>
              </a:tr>
              <a:tr h="134567">
                <a:tc>
                  <a:txBody>
                    <a:bodyPr/>
                    <a:lstStyle/>
                    <a:p>
                      <a:pPr algn="ctr">
                        <a:spcAft>
                          <a:spcPts val="0"/>
                        </a:spcAft>
                      </a:pPr>
                      <a:r>
                        <a:rPr lang="en-US" sz="900" kern="0" dirty="0">
                          <a:effectLst/>
                        </a:rPr>
                        <a:t>16</a:t>
                      </a:r>
                      <a:endParaRPr lang="zh-CN" sz="900" kern="100" dirty="0">
                        <a:effectLst/>
                        <a:latin typeface="Calibri"/>
                        <a:ea typeface="宋体"/>
                        <a:cs typeface="Times New Roman"/>
                      </a:endParaRPr>
                    </a:p>
                  </a:txBody>
                  <a:tcPr marL="52637" marR="52637" marT="0" marB="0">
                    <a:solidFill>
                      <a:schemeClr val="accent5">
                        <a:lumMod val="60000"/>
                        <a:lumOff val="40000"/>
                      </a:schemeClr>
                    </a:solidFill>
                  </a:tcPr>
                </a:tc>
                <a:tc>
                  <a:txBody>
                    <a:bodyPr/>
                    <a:lstStyle/>
                    <a:p>
                      <a:pPr algn="ctr">
                        <a:spcAft>
                          <a:spcPts val="0"/>
                        </a:spcAft>
                      </a:pPr>
                      <a:r>
                        <a:rPr lang="zh-CN" sz="900" kern="100">
                          <a:effectLst/>
                        </a:rPr>
                        <a:t>石家庄市</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10.223</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1.473</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2.043</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2.526</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2.162</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2.018</a:t>
                      </a:r>
                      <a:endParaRPr lang="zh-CN" sz="900" kern="100">
                        <a:effectLst/>
                        <a:latin typeface="Calibri"/>
                        <a:ea typeface="宋体"/>
                        <a:cs typeface="Times New Roman"/>
                      </a:endParaRPr>
                    </a:p>
                  </a:txBody>
                  <a:tcPr marL="52637" marR="52637" marT="0" marB="0"/>
                </a:tc>
              </a:tr>
              <a:tr h="134567">
                <a:tc>
                  <a:txBody>
                    <a:bodyPr/>
                    <a:lstStyle/>
                    <a:p>
                      <a:pPr algn="ctr">
                        <a:spcAft>
                          <a:spcPts val="0"/>
                        </a:spcAft>
                      </a:pPr>
                      <a:r>
                        <a:rPr lang="en-US" sz="900" kern="0" dirty="0">
                          <a:effectLst/>
                        </a:rPr>
                        <a:t>17</a:t>
                      </a:r>
                      <a:endParaRPr lang="zh-CN" sz="900" kern="100" dirty="0">
                        <a:effectLst/>
                        <a:latin typeface="Calibri"/>
                        <a:ea typeface="宋体"/>
                        <a:cs typeface="Times New Roman"/>
                      </a:endParaRPr>
                    </a:p>
                  </a:txBody>
                  <a:tcPr marL="52637" marR="52637" marT="0" marB="0">
                    <a:solidFill>
                      <a:schemeClr val="accent5">
                        <a:lumMod val="60000"/>
                        <a:lumOff val="40000"/>
                      </a:schemeClr>
                    </a:solidFill>
                  </a:tcPr>
                </a:tc>
                <a:tc>
                  <a:txBody>
                    <a:bodyPr/>
                    <a:lstStyle/>
                    <a:p>
                      <a:pPr algn="ctr">
                        <a:spcAft>
                          <a:spcPts val="0"/>
                        </a:spcAft>
                      </a:pPr>
                      <a:r>
                        <a:rPr lang="zh-CN" sz="900" kern="100">
                          <a:effectLst/>
                        </a:rPr>
                        <a:t>泰州市</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10.167</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1.499</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1.266</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3.094</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2.366</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1.942</a:t>
                      </a:r>
                      <a:endParaRPr lang="zh-CN" sz="900" kern="100">
                        <a:effectLst/>
                        <a:latin typeface="Calibri"/>
                        <a:ea typeface="宋体"/>
                        <a:cs typeface="Times New Roman"/>
                      </a:endParaRPr>
                    </a:p>
                  </a:txBody>
                  <a:tcPr marL="52637" marR="52637" marT="0" marB="0"/>
                </a:tc>
              </a:tr>
              <a:tr h="134567">
                <a:tc>
                  <a:txBody>
                    <a:bodyPr/>
                    <a:lstStyle/>
                    <a:p>
                      <a:pPr algn="ctr">
                        <a:spcAft>
                          <a:spcPts val="0"/>
                        </a:spcAft>
                      </a:pPr>
                      <a:r>
                        <a:rPr lang="en-US" sz="900" kern="0" dirty="0">
                          <a:effectLst/>
                        </a:rPr>
                        <a:t>18</a:t>
                      </a:r>
                      <a:endParaRPr lang="zh-CN" sz="900" kern="100" dirty="0">
                        <a:effectLst/>
                        <a:latin typeface="Calibri"/>
                        <a:ea typeface="宋体"/>
                        <a:cs typeface="Times New Roman"/>
                      </a:endParaRPr>
                    </a:p>
                  </a:txBody>
                  <a:tcPr marL="52637" marR="52637" marT="0" marB="0">
                    <a:solidFill>
                      <a:schemeClr val="accent5">
                        <a:lumMod val="60000"/>
                        <a:lumOff val="40000"/>
                      </a:schemeClr>
                    </a:solidFill>
                  </a:tcPr>
                </a:tc>
                <a:tc>
                  <a:txBody>
                    <a:bodyPr/>
                    <a:lstStyle/>
                    <a:p>
                      <a:pPr algn="ctr">
                        <a:spcAft>
                          <a:spcPts val="0"/>
                        </a:spcAft>
                      </a:pPr>
                      <a:r>
                        <a:rPr lang="zh-CN" sz="900" kern="100">
                          <a:effectLst/>
                        </a:rPr>
                        <a:t>邯郸市</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10.148</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1.844</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1.309</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2.588</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2.020</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2.386</a:t>
                      </a:r>
                      <a:endParaRPr lang="zh-CN" sz="900" kern="100">
                        <a:effectLst/>
                        <a:latin typeface="Calibri"/>
                        <a:ea typeface="宋体"/>
                        <a:cs typeface="Times New Roman"/>
                      </a:endParaRPr>
                    </a:p>
                  </a:txBody>
                  <a:tcPr marL="52637" marR="52637" marT="0" marB="0"/>
                </a:tc>
              </a:tr>
              <a:tr h="134567">
                <a:tc>
                  <a:txBody>
                    <a:bodyPr/>
                    <a:lstStyle/>
                    <a:p>
                      <a:pPr algn="ctr">
                        <a:spcAft>
                          <a:spcPts val="0"/>
                        </a:spcAft>
                      </a:pPr>
                      <a:r>
                        <a:rPr lang="en-US" sz="900" kern="0" dirty="0">
                          <a:effectLst/>
                        </a:rPr>
                        <a:t>19</a:t>
                      </a:r>
                      <a:endParaRPr lang="zh-CN" sz="900" kern="100" dirty="0">
                        <a:effectLst/>
                        <a:latin typeface="Calibri"/>
                        <a:ea typeface="宋体"/>
                        <a:cs typeface="Times New Roman"/>
                      </a:endParaRPr>
                    </a:p>
                  </a:txBody>
                  <a:tcPr marL="52637" marR="52637" marT="0" marB="0">
                    <a:solidFill>
                      <a:schemeClr val="accent5">
                        <a:lumMod val="60000"/>
                        <a:lumOff val="40000"/>
                      </a:schemeClr>
                    </a:solidFill>
                  </a:tcPr>
                </a:tc>
                <a:tc>
                  <a:txBody>
                    <a:bodyPr/>
                    <a:lstStyle/>
                    <a:p>
                      <a:pPr algn="ctr">
                        <a:spcAft>
                          <a:spcPts val="0"/>
                        </a:spcAft>
                      </a:pPr>
                      <a:r>
                        <a:rPr lang="zh-CN" sz="900" kern="100">
                          <a:effectLst/>
                        </a:rPr>
                        <a:t>威海市</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10.146</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1.105</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2.366</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2.724</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1.404</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2.546</a:t>
                      </a:r>
                      <a:endParaRPr lang="zh-CN" sz="900" kern="100">
                        <a:effectLst/>
                        <a:latin typeface="Calibri"/>
                        <a:ea typeface="宋体"/>
                        <a:cs typeface="Times New Roman"/>
                      </a:endParaRPr>
                    </a:p>
                  </a:txBody>
                  <a:tcPr marL="52637" marR="52637" marT="0" marB="0"/>
                </a:tc>
              </a:tr>
              <a:tr h="134567">
                <a:tc>
                  <a:txBody>
                    <a:bodyPr/>
                    <a:lstStyle/>
                    <a:p>
                      <a:pPr algn="ctr">
                        <a:spcAft>
                          <a:spcPts val="0"/>
                        </a:spcAft>
                      </a:pPr>
                      <a:r>
                        <a:rPr lang="en-US" sz="900" kern="0">
                          <a:effectLst/>
                        </a:rPr>
                        <a:t>20</a:t>
                      </a:r>
                      <a:endParaRPr lang="zh-CN" sz="900" kern="100">
                        <a:effectLst/>
                        <a:latin typeface="Calibri"/>
                        <a:ea typeface="宋体"/>
                        <a:cs typeface="Times New Roman"/>
                      </a:endParaRPr>
                    </a:p>
                  </a:txBody>
                  <a:tcPr marL="52637" marR="52637" marT="0" marB="0">
                    <a:solidFill>
                      <a:schemeClr val="accent5">
                        <a:lumMod val="60000"/>
                        <a:lumOff val="40000"/>
                      </a:schemeClr>
                    </a:solidFill>
                  </a:tcPr>
                </a:tc>
                <a:tc>
                  <a:txBody>
                    <a:bodyPr/>
                    <a:lstStyle/>
                    <a:p>
                      <a:pPr algn="ctr">
                        <a:spcAft>
                          <a:spcPts val="0"/>
                        </a:spcAft>
                      </a:pPr>
                      <a:r>
                        <a:rPr lang="zh-CN" sz="900" kern="100">
                          <a:effectLst/>
                        </a:rPr>
                        <a:t>拉萨市</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10.134</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2.081</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1.713</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1.793</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2.350</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2.197</a:t>
                      </a:r>
                      <a:endParaRPr lang="zh-CN" sz="900" kern="100">
                        <a:effectLst/>
                        <a:latin typeface="Calibri"/>
                        <a:ea typeface="宋体"/>
                        <a:cs typeface="Times New Roman"/>
                      </a:endParaRPr>
                    </a:p>
                  </a:txBody>
                  <a:tcPr marL="52637" marR="52637" marT="0" marB="0"/>
                </a:tc>
              </a:tr>
              <a:tr h="134567">
                <a:tc>
                  <a:txBody>
                    <a:bodyPr/>
                    <a:lstStyle/>
                    <a:p>
                      <a:pPr algn="ctr">
                        <a:spcAft>
                          <a:spcPts val="0"/>
                        </a:spcAft>
                      </a:pPr>
                      <a:r>
                        <a:rPr lang="en-US" sz="900" kern="0" dirty="0">
                          <a:effectLst/>
                        </a:rPr>
                        <a:t>21</a:t>
                      </a:r>
                      <a:endParaRPr lang="zh-CN" sz="900" kern="100" dirty="0">
                        <a:effectLst/>
                        <a:latin typeface="Calibri"/>
                        <a:ea typeface="宋体"/>
                        <a:cs typeface="Times New Roman"/>
                      </a:endParaRPr>
                    </a:p>
                  </a:txBody>
                  <a:tcPr marL="52637" marR="52637" marT="0" marB="0">
                    <a:solidFill>
                      <a:schemeClr val="accent5">
                        <a:lumMod val="40000"/>
                        <a:lumOff val="60000"/>
                      </a:schemeClr>
                    </a:solidFill>
                  </a:tcPr>
                </a:tc>
                <a:tc>
                  <a:txBody>
                    <a:bodyPr/>
                    <a:lstStyle/>
                    <a:p>
                      <a:pPr algn="ctr">
                        <a:spcAft>
                          <a:spcPts val="0"/>
                        </a:spcAft>
                      </a:pPr>
                      <a:r>
                        <a:rPr lang="zh-CN" sz="900" kern="100">
                          <a:effectLst/>
                        </a:rPr>
                        <a:t>雅安市</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10.041</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2.623</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1.620</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2.033</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1.901</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1.864</a:t>
                      </a:r>
                      <a:endParaRPr lang="zh-CN" sz="900" kern="100">
                        <a:effectLst/>
                        <a:latin typeface="Calibri"/>
                        <a:ea typeface="宋体"/>
                        <a:cs typeface="Times New Roman"/>
                      </a:endParaRPr>
                    </a:p>
                  </a:txBody>
                  <a:tcPr marL="52637" marR="52637" marT="0" marB="0"/>
                </a:tc>
              </a:tr>
              <a:tr h="134567">
                <a:tc>
                  <a:txBody>
                    <a:bodyPr/>
                    <a:lstStyle/>
                    <a:p>
                      <a:pPr algn="ctr">
                        <a:spcAft>
                          <a:spcPts val="0"/>
                        </a:spcAft>
                      </a:pPr>
                      <a:r>
                        <a:rPr lang="en-US" sz="900" kern="0" dirty="0">
                          <a:effectLst/>
                        </a:rPr>
                        <a:t>22</a:t>
                      </a:r>
                      <a:endParaRPr lang="zh-CN" sz="900" kern="100" dirty="0">
                        <a:effectLst/>
                        <a:latin typeface="Calibri"/>
                        <a:ea typeface="宋体"/>
                        <a:cs typeface="Times New Roman"/>
                      </a:endParaRPr>
                    </a:p>
                  </a:txBody>
                  <a:tcPr marL="52637" marR="52637" marT="0" marB="0">
                    <a:solidFill>
                      <a:schemeClr val="accent5">
                        <a:lumMod val="40000"/>
                        <a:lumOff val="60000"/>
                      </a:schemeClr>
                    </a:solidFill>
                  </a:tcPr>
                </a:tc>
                <a:tc>
                  <a:txBody>
                    <a:bodyPr/>
                    <a:lstStyle/>
                    <a:p>
                      <a:pPr algn="ctr">
                        <a:spcAft>
                          <a:spcPts val="0"/>
                        </a:spcAft>
                      </a:pPr>
                      <a:r>
                        <a:rPr lang="zh-CN" sz="900" kern="100">
                          <a:effectLst/>
                        </a:rPr>
                        <a:t>德州市</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9.991</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1.886</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1.837</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2.672</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1.628</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1.968</a:t>
                      </a:r>
                      <a:endParaRPr lang="zh-CN" sz="900" kern="100">
                        <a:effectLst/>
                        <a:latin typeface="Calibri"/>
                        <a:ea typeface="宋体"/>
                        <a:cs typeface="Times New Roman"/>
                      </a:endParaRPr>
                    </a:p>
                  </a:txBody>
                  <a:tcPr marL="52637" marR="52637" marT="0" marB="0"/>
                </a:tc>
              </a:tr>
              <a:tr h="134567">
                <a:tc>
                  <a:txBody>
                    <a:bodyPr/>
                    <a:lstStyle/>
                    <a:p>
                      <a:pPr algn="ctr">
                        <a:spcAft>
                          <a:spcPts val="0"/>
                        </a:spcAft>
                      </a:pPr>
                      <a:r>
                        <a:rPr lang="en-US" sz="900" kern="0" dirty="0">
                          <a:effectLst/>
                        </a:rPr>
                        <a:t>23</a:t>
                      </a:r>
                      <a:endParaRPr lang="zh-CN" sz="900" kern="100" dirty="0">
                        <a:effectLst/>
                        <a:latin typeface="Calibri"/>
                        <a:ea typeface="宋体"/>
                        <a:cs typeface="Times New Roman"/>
                      </a:endParaRPr>
                    </a:p>
                  </a:txBody>
                  <a:tcPr marL="52637" marR="52637" marT="0" marB="0">
                    <a:solidFill>
                      <a:schemeClr val="accent5">
                        <a:lumMod val="40000"/>
                        <a:lumOff val="60000"/>
                      </a:schemeClr>
                    </a:solidFill>
                  </a:tcPr>
                </a:tc>
                <a:tc>
                  <a:txBody>
                    <a:bodyPr/>
                    <a:lstStyle/>
                    <a:p>
                      <a:pPr algn="ctr">
                        <a:spcAft>
                          <a:spcPts val="0"/>
                        </a:spcAft>
                      </a:pPr>
                      <a:r>
                        <a:rPr lang="zh-CN" sz="900" kern="100">
                          <a:effectLst/>
                        </a:rPr>
                        <a:t>长治市</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9.736</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2.700</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1.595</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2.327</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1.560</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1.553</a:t>
                      </a:r>
                      <a:endParaRPr lang="zh-CN" sz="900" kern="100">
                        <a:effectLst/>
                        <a:latin typeface="Calibri"/>
                        <a:ea typeface="宋体"/>
                        <a:cs typeface="Times New Roman"/>
                      </a:endParaRPr>
                    </a:p>
                  </a:txBody>
                  <a:tcPr marL="52637" marR="52637" marT="0" marB="0"/>
                </a:tc>
              </a:tr>
              <a:tr h="134567">
                <a:tc>
                  <a:txBody>
                    <a:bodyPr/>
                    <a:lstStyle/>
                    <a:p>
                      <a:pPr algn="ctr">
                        <a:spcAft>
                          <a:spcPts val="0"/>
                        </a:spcAft>
                      </a:pPr>
                      <a:r>
                        <a:rPr lang="en-US" sz="900" kern="0" dirty="0">
                          <a:effectLst/>
                        </a:rPr>
                        <a:t>24</a:t>
                      </a:r>
                      <a:endParaRPr lang="zh-CN" sz="900" kern="100" dirty="0">
                        <a:effectLst/>
                        <a:latin typeface="Calibri"/>
                        <a:ea typeface="宋体"/>
                        <a:cs typeface="Times New Roman"/>
                      </a:endParaRPr>
                    </a:p>
                  </a:txBody>
                  <a:tcPr marL="52637" marR="52637" marT="0" marB="0">
                    <a:solidFill>
                      <a:schemeClr val="accent5">
                        <a:lumMod val="40000"/>
                        <a:lumOff val="60000"/>
                      </a:schemeClr>
                    </a:solidFill>
                  </a:tcPr>
                </a:tc>
                <a:tc>
                  <a:txBody>
                    <a:bodyPr/>
                    <a:lstStyle/>
                    <a:p>
                      <a:pPr algn="ctr">
                        <a:spcAft>
                          <a:spcPts val="0"/>
                        </a:spcAft>
                      </a:pPr>
                      <a:r>
                        <a:rPr lang="zh-CN" sz="900" kern="100">
                          <a:effectLst/>
                        </a:rPr>
                        <a:t>铜陵市</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9.419</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1.764</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2.198</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1.992</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2.028</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1.437</a:t>
                      </a:r>
                      <a:endParaRPr lang="zh-CN" sz="900" kern="100">
                        <a:effectLst/>
                        <a:latin typeface="Calibri"/>
                        <a:ea typeface="宋体"/>
                        <a:cs typeface="Times New Roman"/>
                      </a:endParaRPr>
                    </a:p>
                  </a:txBody>
                  <a:tcPr marL="52637" marR="52637" marT="0" marB="0"/>
                </a:tc>
              </a:tr>
              <a:tr h="134567">
                <a:tc>
                  <a:txBody>
                    <a:bodyPr/>
                    <a:lstStyle/>
                    <a:p>
                      <a:pPr algn="ctr">
                        <a:spcAft>
                          <a:spcPts val="0"/>
                        </a:spcAft>
                      </a:pPr>
                      <a:r>
                        <a:rPr lang="en-US" sz="900" kern="0" dirty="0">
                          <a:effectLst/>
                        </a:rPr>
                        <a:t>25</a:t>
                      </a:r>
                      <a:endParaRPr lang="zh-CN" sz="900" kern="100" dirty="0">
                        <a:effectLst/>
                        <a:latin typeface="Calibri"/>
                        <a:ea typeface="宋体"/>
                        <a:cs typeface="Times New Roman"/>
                      </a:endParaRPr>
                    </a:p>
                  </a:txBody>
                  <a:tcPr marL="52637" marR="52637" marT="0" marB="0">
                    <a:solidFill>
                      <a:schemeClr val="accent5">
                        <a:lumMod val="40000"/>
                        <a:lumOff val="60000"/>
                      </a:schemeClr>
                    </a:solidFill>
                  </a:tcPr>
                </a:tc>
                <a:tc>
                  <a:txBody>
                    <a:bodyPr/>
                    <a:lstStyle/>
                    <a:p>
                      <a:pPr algn="ctr">
                        <a:spcAft>
                          <a:spcPts val="0"/>
                        </a:spcAft>
                      </a:pPr>
                      <a:r>
                        <a:rPr lang="zh-CN" sz="900" kern="100">
                          <a:effectLst/>
                        </a:rPr>
                        <a:t>南平市</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8.958</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1.051</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1.705</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2.524</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2.059</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1.620</a:t>
                      </a:r>
                      <a:endParaRPr lang="zh-CN" sz="900" kern="100">
                        <a:effectLst/>
                        <a:latin typeface="Calibri"/>
                        <a:ea typeface="宋体"/>
                        <a:cs typeface="Times New Roman"/>
                      </a:endParaRPr>
                    </a:p>
                  </a:txBody>
                  <a:tcPr marL="52637" marR="52637" marT="0" marB="0"/>
                </a:tc>
              </a:tr>
              <a:tr h="134567">
                <a:tc>
                  <a:txBody>
                    <a:bodyPr/>
                    <a:lstStyle/>
                    <a:p>
                      <a:pPr algn="ctr">
                        <a:spcAft>
                          <a:spcPts val="0"/>
                        </a:spcAft>
                      </a:pPr>
                      <a:r>
                        <a:rPr lang="en-US" sz="900" kern="0">
                          <a:effectLst/>
                        </a:rPr>
                        <a:t>26</a:t>
                      </a:r>
                      <a:endParaRPr lang="zh-CN" sz="900" kern="100">
                        <a:effectLst/>
                        <a:latin typeface="Calibri"/>
                        <a:ea typeface="宋体"/>
                        <a:cs typeface="Times New Roman"/>
                      </a:endParaRPr>
                    </a:p>
                  </a:txBody>
                  <a:tcPr marL="52637" marR="52637" marT="0" marB="0">
                    <a:solidFill>
                      <a:schemeClr val="accent5">
                        <a:lumMod val="40000"/>
                        <a:lumOff val="60000"/>
                      </a:schemeClr>
                    </a:solidFill>
                  </a:tcPr>
                </a:tc>
                <a:tc>
                  <a:txBody>
                    <a:bodyPr/>
                    <a:lstStyle/>
                    <a:p>
                      <a:pPr algn="ctr">
                        <a:spcAft>
                          <a:spcPts val="0"/>
                        </a:spcAft>
                      </a:pPr>
                      <a:r>
                        <a:rPr lang="zh-CN" sz="900" kern="100">
                          <a:effectLst/>
                        </a:rPr>
                        <a:t>株洲市</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8.925</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2.234</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1.177</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2.395</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1.668</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1.450</a:t>
                      </a:r>
                      <a:endParaRPr lang="zh-CN" sz="900" kern="100">
                        <a:effectLst/>
                        <a:latin typeface="Calibri"/>
                        <a:ea typeface="宋体"/>
                        <a:cs typeface="Times New Roman"/>
                      </a:endParaRPr>
                    </a:p>
                  </a:txBody>
                  <a:tcPr marL="52637" marR="52637" marT="0" marB="0"/>
                </a:tc>
              </a:tr>
              <a:tr h="134567">
                <a:tc>
                  <a:txBody>
                    <a:bodyPr/>
                    <a:lstStyle/>
                    <a:p>
                      <a:pPr algn="ctr">
                        <a:spcAft>
                          <a:spcPts val="0"/>
                        </a:spcAft>
                      </a:pPr>
                      <a:r>
                        <a:rPr lang="en-US" sz="900" kern="0" dirty="0">
                          <a:effectLst/>
                        </a:rPr>
                        <a:t>27</a:t>
                      </a:r>
                      <a:endParaRPr lang="zh-CN" sz="900" kern="100" dirty="0">
                        <a:effectLst/>
                        <a:latin typeface="Calibri"/>
                        <a:ea typeface="宋体"/>
                        <a:cs typeface="Times New Roman"/>
                      </a:endParaRPr>
                    </a:p>
                  </a:txBody>
                  <a:tcPr marL="52637" marR="52637" marT="0" marB="0">
                    <a:solidFill>
                      <a:schemeClr val="accent5">
                        <a:lumMod val="40000"/>
                        <a:lumOff val="60000"/>
                      </a:schemeClr>
                    </a:solidFill>
                  </a:tcPr>
                </a:tc>
                <a:tc>
                  <a:txBody>
                    <a:bodyPr/>
                    <a:lstStyle/>
                    <a:p>
                      <a:pPr algn="ctr">
                        <a:spcAft>
                          <a:spcPts val="0"/>
                        </a:spcAft>
                      </a:pPr>
                      <a:r>
                        <a:rPr lang="zh-CN" sz="900" kern="100">
                          <a:effectLst/>
                        </a:rPr>
                        <a:t>淮南市</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8.877</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1.673</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1.488</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1.919</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1.827</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1.969</a:t>
                      </a:r>
                      <a:endParaRPr lang="zh-CN" sz="900" kern="100">
                        <a:effectLst/>
                        <a:latin typeface="Calibri"/>
                        <a:ea typeface="宋体"/>
                        <a:cs typeface="Times New Roman"/>
                      </a:endParaRPr>
                    </a:p>
                  </a:txBody>
                  <a:tcPr marL="52637" marR="52637" marT="0" marB="0"/>
                </a:tc>
              </a:tr>
              <a:tr h="134567">
                <a:tc>
                  <a:txBody>
                    <a:bodyPr/>
                    <a:lstStyle/>
                    <a:p>
                      <a:pPr algn="ctr">
                        <a:spcAft>
                          <a:spcPts val="0"/>
                        </a:spcAft>
                      </a:pPr>
                      <a:r>
                        <a:rPr lang="en-US" sz="900" kern="0" dirty="0">
                          <a:effectLst/>
                        </a:rPr>
                        <a:t>28</a:t>
                      </a:r>
                      <a:endParaRPr lang="zh-CN" sz="900" kern="100" dirty="0">
                        <a:effectLst/>
                        <a:latin typeface="Calibri"/>
                        <a:ea typeface="宋体"/>
                        <a:cs typeface="Times New Roman"/>
                      </a:endParaRPr>
                    </a:p>
                  </a:txBody>
                  <a:tcPr marL="52637" marR="52637" marT="0" marB="0">
                    <a:solidFill>
                      <a:schemeClr val="accent5">
                        <a:lumMod val="40000"/>
                        <a:lumOff val="60000"/>
                      </a:schemeClr>
                    </a:solidFill>
                  </a:tcPr>
                </a:tc>
                <a:tc>
                  <a:txBody>
                    <a:bodyPr/>
                    <a:lstStyle/>
                    <a:p>
                      <a:pPr algn="ctr">
                        <a:spcAft>
                          <a:spcPts val="0"/>
                        </a:spcAft>
                      </a:pPr>
                      <a:r>
                        <a:rPr lang="zh-CN" sz="900" kern="100">
                          <a:effectLst/>
                        </a:rPr>
                        <a:t>温州市</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8.797</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1.592</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1.781</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1.548</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1.823</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2.054</a:t>
                      </a:r>
                      <a:endParaRPr lang="zh-CN" sz="900" kern="100">
                        <a:effectLst/>
                        <a:latin typeface="Calibri"/>
                        <a:ea typeface="宋体"/>
                        <a:cs typeface="Times New Roman"/>
                      </a:endParaRPr>
                    </a:p>
                  </a:txBody>
                  <a:tcPr marL="52637" marR="52637" marT="0" marB="0"/>
                </a:tc>
              </a:tr>
              <a:tr h="134567">
                <a:tc>
                  <a:txBody>
                    <a:bodyPr/>
                    <a:lstStyle/>
                    <a:p>
                      <a:pPr algn="ctr">
                        <a:spcAft>
                          <a:spcPts val="0"/>
                        </a:spcAft>
                      </a:pPr>
                      <a:r>
                        <a:rPr lang="en-US" sz="900" kern="0" dirty="0">
                          <a:effectLst/>
                        </a:rPr>
                        <a:t>29</a:t>
                      </a:r>
                      <a:endParaRPr lang="zh-CN" sz="900" kern="100" dirty="0">
                        <a:effectLst/>
                        <a:latin typeface="Calibri"/>
                        <a:ea typeface="宋体"/>
                        <a:cs typeface="Times New Roman"/>
                      </a:endParaRPr>
                    </a:p>
                  </a:txBody>
                  <a:tcPr marL="52637" marR="52637" marT="0" marB="0">
                    <a:solidFill>
                      <a:schemeClr val="accent5">
                        <a:lumMod val="40000"/>
                        <a:lumOff val="60000"/>
                      </a:schemeClr>
                    </a:solidFill>
                  </a:tcPr>
                </a:tc>
                <a:tc>
                  <a:txBody>
                    <a:bodyPr/>
                    <a:lstStyle/>
                    <a:p>
                      <a:pPr algn="ctr">
                        <a:spcAft>
                          <a:spcPts val="0"/>
                        </a:spcAft>
                      </a:pPr>
                      <a:r>
                        <a:rPr lang="zh-CN" sz="900" kern="100">
                          <a:effectLst/>
                        </a:rPr>
                        <a:t>蚌埠市</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8.612</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1.620</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1.420</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1.989</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1.526</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2.057</a:t>
                      </a:r>
                      <a:endParaRPr lang="zh-CN" sz="900" kern="100">
                        <a:effectLst/>
                        <a:latin typeface="Calibri"/>
                        <a:ea typeface="宋体"/>
                        <a:cs typeface="Times New Roman"/>
                      </a:endParaRPr>
                    </a:p>
                  </a:txBody>
                  <a:tcPr marL="52637" marR="52637" marT="0" marB="0"/>
                </a:tc>
              </a:tr>
              <a:tr h="134567">
                <a:tc>
                  <a:txBody>
                    <a:bodyPr/>
                    <a:lstStyle/>
                    <a:p>
                      <a:pPr algn="ctr">
                        <a:spcAft>
                          <a:spcPts val="0"/>
                        </a:spcAft>
                      </a:pPr>
                      <a:r>
                        <a:rPr lang="en-US" sz="900" kern="0" dirty="0">
                          <a:effectLst/>
                        </a:rPr>
                        <a:t>30</a:t>
                      </a:r>
                      <a:endParaRPr lang="zh-CN" sz="900" kern="100" dirty="0">
                        <a:effectLst/>
                        <a:latin typeface="Calibri"/>
                        <a:ea typeface="宋体"/>
                        <a:cs typeface="Times New Roman"/>
                      </a:endParaRPr>
                    </a:p>
                  </a:txBody>
                  <a:tcPr marL="52637" marR="52637" marT="0" marB="0">
                    <a:solidFill>
                      <a:schemeClr val="accent5">
                        <a:lumMod val="40000"/>
                        <a:lumOff val="60000"/>
                      </a:schemeClr>
                    </a:solidFill>
                  </a:tcPr>
                </a:tc>
                <a:tc>
                  <a:txBody>
                    <a:bodyPr/>
                    <a:lstStyle/>
                    <a:p>
                      <a:pPr algn="ctr">
                        <a:spcAft>
                          <a:spcPts val="0"/>
                        </a:spcAft>
                      </a:pPr>
                      <a:r>
                        <a:rPr lang="zh-CN" sz="900" kern="100">
                          <a:effectLst/>
                        </a:rPr>
                        <a:t>咸阳市</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8.480</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0.917</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1.627</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1.502</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2.438</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1.995</a:t>
                      </a:r>
                      <a:endParaRPr lang="zh-CN" sz="900" kern="100">
                        <a:effectLst/>
                        <a:latin typeface="Calibri"/>
                        <a:ea typeface="宋体"/>
                        <a:cs typeface="Times New Roman"/>
                      </a:endParaRPr>
                    </a:p>
                  </a:txBody>
                  <a:tcPr marL="52637" marR="52637" marT="0" marB="0"/>
                </a:tc>
              </a:tr>
              <a:tr h="134567">
                <a:tc>
                  <a:txBody>
                    <a:bodyPr/>
                    <a:lstStyle/>
                    <a:p>
                      <a:pPr algn="ctr">
                        <a:spcAft>
                          <a:spcPts val="0"/>
                        </a:spcAft>
                      </a:pPr>
                      <a:r>
                        <a:rPr lang="en-US" sz="900" kern="0" dirty="0">
                          <a:effectLst/>
                        </a:rPr>
                        <a:t>31</a:t>
                      </a:r>
                      <a:endParaRPr lang="zh-CN" sz="900" kern="100" dirty="0">
                        <a:effectLst/>
                        <a:latin typeface="Calibri"/>
                        <a:ea typeface="宋体"/>
                        <a:cs typeface="Times New Roman"/>
                      </a:endParaRPr>
                    </a:p>
                  </a:txBody>
                  <a:tcPr marL="52637" marR="52637" marT="0" marB="0">
                    <a:solidFill>
                      <a:schemeClr val="accent5">
                        <a:lumMod val="40000"/>
                        <a:lumOff val="60000"/>
                      </a:schemeClr>
                    </a:solidFill>
                  </a:tcPr>
                </a:tc>
                <a:tc>
                  <a:txBody>
                    <a:bodyPr/>
                    <a:lstStyle/>
                    <a:p>
                      <a:pPr algn="ctr">
                        <a:spcAft>
                          <a:spcPts val="0"/>
                        </a:spcAft>
                      </a:pPr>
                      <a:r>
                        <a:rPr lang="zh-CN" sz="900" kern="100">
                          <a:effectLst/>
                        </a:rPr>
                        <a:t>萍乡市</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8.297</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1.311</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1.581</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2.153</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1.615</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1.637</a:t>
                      </a:r>
                      <a:endParaRPr lang="zh-CN" sz="900" kern="100">
                        <a:effectLst/>
                        <a:latin typeface="Calibri"/>
                        <a:ea typeface="宋体"/>
                        <a:cs typeface="Times New Roman"/>
                      </a:endParaRPr>
                    </a:p>
                  </a:txBody>
                  <a:tcPr marL="52637" marR="52637" marT="0" marB="0"/>
                </a:tc>
              </a:tr>
              <a:tr h="134567">
                <a:tc>
                  <a:txBody>
                    <a:bodyPr/>
                    <a:lstStyle/>
                    <a:p>
                      <a:pPr algn="ctr">
                        <a:spcAft>
                          <a:spcPts val="0"/>
                        </a:spcAft>
                      </a:pPr>
                      <a:r>
                        <a:rPr lang="en-US" sz="900" kern="0" dirty="0">
                          <a:effectLst/>
                        </a:rPr>
                        <a:t>32</a:t>
                      </a:r>
                      <a:endParaRPr lang="zh-CN" sz="900" kern="100" dirty="0">
                        <a:effectLst/>
                        <a:latin typeface="Calibri"/>
                        <a:ea typeface="宋体"/>
                        <a:cs typeface="Times New Roman"/>
                      </a:endParaRPr>
                    </a:p>
                  </a:txBody>
                  <a:tcPr marL="52637" marR="52637" marT="0" marB="0">
                    <a:solidFill>
                      <a:schemeClr val="accent5">
                        <a:lumMod val="40000"/>
                        <a:lumOff val="60000"/>
                      </a:schemeClr>
                    </a:solidFill>
                  </a:tcPr>
                </a:tc>
                <a:tc>
                  <a:txBody>
                    <a:bodyPr/>
                    <a:lstStyle/>
                    <a:p>
                      <a:pPr algn="ctr">
                        <a:spcAft>
                          <a:spcPts val="0"/>
                        </a:spcAft>
                      </a:pPr>
                      <a:r>
                        <a:rPr lang="zh-CN" sz="900" kern="100">
                          <a:effectLst/>
                        </a:rPr>
                        <a:t>鹤壁市</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7.878</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1.103</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1.636</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1.550</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1.483</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2.106</a:t>
                      </a:r>
                      <a:endParaRPr lang="zh-CN" sz="900" kern="100">
                        <a:effectLst/>
                        <a:latin typeface="Calibri"/>
                        <a:ea typeface="宋体"/>
                        <a:cs typeface="Times New Roman"/>
                      </a:endParaRPr>
                    </a:p>
                  </a:txBody>
                  <a:tcPr marL="52637" marR="52637" marT="0" marB="0"/>
                </a:tc>
              </a:tr>
              <a:tr h="134567">
                <a:tc>
                  <a:txBody>
                    <a:bodyPr/>
                    <a:lstStyle/>
                    <a:p>
                      <a:pPr algn="ctr">
                        <a:spcAft>
                          <a:spcPts val="0"/>
                        </a:spcAft>
                      </a:pPr>
                      <a:r>
                        <a:rPr lang="en-US" sz="900" kern="0" dirty="0">
                          <a:effectLst/>
                        </a:rPr>
                        <a:t>33</a:t>
                      </a:r>
                      <a:endParaRPr lang="zh-CN" sz="900" kern="100" dirty="0">
                        <a:effectLst/>
                        <a:latin typeface="Calibri"/>
                        <a:ea typeface="宋体"/>
                        <a:cs typeface="Times New Roman"/>
                      </a:endParaRPr>
                    </a:p>
                  </a:txBody>
                  <a:tcPr marL="52637" marR="52637" marT="0" marB="0">
                    <a:solidFill>
                      <a:schemeClr val="accent5">
                        <a:lumMod val="40000"/>
                        <a:lumOff val="60000"/>
                      </a:schemeClr>
                    </a:solidFill>
                  </a:tcPr>
                </a:tc>
                <a:tc>
                  <a:txBody>
                    <a:bodyPr/>
                    <a:lstStyle/>
                    <a:p>
                      <a:pPr algn="ctr">
                        <a:spcAft>
                          <a:spcPts val="0"/>
                        </a:spcAft>
                      </a:pPr>
                      <a:r>
                        <a:rPr lang="zh-CN" sz="900" kern="100">
                          <a:effectLst/>
                        </a:rPr>
                        <a:t>漯河市</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7.788</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2.050</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1.598</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1.317</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a:effectLst/>
                        </a:rPr>
                        <a:t>1.211</a:t>
                      </a:r>
                      <a:endParaRPr lang="zh-CN" sz="900" kern="100">
                        <a:effectLst/>
                        <a:latin typeface="Calibri"/>
                        <a:ea typeface="宋体"/>
                        <a:cs typeface="Times New Roman"/>
                      </a:endParaRPr>
                    </a:p>
                  </a:txBody>
                  <a:tcPr marL="52637" marR="52637" marT="0" marB="0"/>
                </a:tc>
                <a:tc>
                  <a:txBody>
                    <a:bodyPr/>
                    <a:lstStyle/>
                    <a:p>
                      <a:pPr algn="ctr">
                        <a:spcAft>
                          <a:spcPts val="0"/>
                        </a:spcAft>
                      </a:pPr>
                      <a:r>
                        <a:rPr lang="en-US" sz="900" kern="100" dirty="0">
                          <a:effectLst/>
                        </a:rPr>
                        <a:t>1.611</a:t>
                      </a:r>
                      <a:endParaRPr lang="zh-CN" sz="900" kern="100" dirty="0">
                        <a:effectLst/>
                        <a:latin typeface="Calibri"/>
                        <a:ea typeface="宋体"/>
                        <a:cs typeface="Times New Roman"/>
                      </a:endParaRPr>
                    </a:p>
                  </a:txBody>
                  <a:tcPr marL="52637" marR="52637" marT="0" marB="0"/>
                </a:tc>
              </a:tr>
            </a:tbl>
          </a:graphicData>
        </a:graphic>
      </p:graphicFrame>
      <p:sp>
        <p:nvSpPr>
          <p:cNvPr id="6" name="矩形 5"/>
          <p:cNvSpPr/>
          <p:nvPr/>
        </p:nvSpPr>
        <p:spPr>
          <a:xfrm>
            <a:off x="5796136" y="1203598"/>
            <a:ext cx="3024336" cy="3231654"/>
          </a:xfrm>
          <a:prstGeom prst="rect">
            <a:avLst/>
          </a:prstGeom>
        </p:spPr>
        <p:txBody>
          <a:bodyPr wrap="square">
            <a:spAutoFit/>
          </a:bodyPr>
          <a:lstStyle/>
          <a:p>
            <a:r>
              <a:rPr lang="zh-CN" altLang="en-US" sz="1200" dirty="0" smtClean="0"/>
              <a:t>最终</a:t>
            </a:r>
            <a:r>
              <a:rPr lang="zh-CN" altLang="zh-CN" sz="1200" dirty="0" smtClean="0"/>
              <a:t>得到</a:t>
            </a:r>
            <a:r>
              <a:rPr lang="en-US" altLang="zh-CN" sz="1200" dirty="0"/>
              <a:t>33</a:t>
            </a:r>
            <a:r>
              <a:rPr lang="zh-CN" altLang="zh-CN" sz="1200" dirty="0"/>
              <a:t>个试评价城市的综合评分</a:t>
            </a:r>
            <a:r>
              <a:rPr lang="zh-CN" altLang="zh-CN" sz="1200" dirty="0" smtClean="0"/>
              <a:t>如表所</a:t>
            </a:r>
            <a:r>
              <a:rPr lang="zh-CN" altLang="zh-CN" sz="1200" dirty="0"/>
              <a:t>示。综合评分获得前五位的城市分别是珠海、东营、太原</a:t>
            </a:r>
            <a:r>
              <a:rPr lang="zh-CN" altLang="zh-CN" sz="1200" dirty="0" smtClean="0"/>
              <a:t>、</a:t>
            </a:r>
            <a:r>
              <a:rPr lang="zh-CN" altLang="en-US" sz="1200" dirty="0" smtClean="0"/>
              <a:t>无锡和</a:t>
            </a:r>
            <a:r>
              <a:rPr lang="zh-CN" altLang="zh-CN" sz="1200" dirty="0" smtClean="0"/>
              <a:t>秦皇岛，</a:t>
            </a:r>
            <a:r>
              <a:rPr lang="zh-CN" altLang="en-US" sz="1200" dirty="0" smtClean="0"/>
              <a:t>同时，</a:t>
            </a:r>
            <a:r>
              <a:rPr lang="zh-CN" altLang="zh-CN" sz="1200" dirty="0" smtClean="0"/>
              <a:t>各城市</a:t>
            </a:r>
            <a:r>
              <a:rPr lang="zh-CN" altLang="en-US" sz="1200" dirty="0" smtClean="0"/>
              <a:t>在智能城市方面的</a:t>
            </a:r>
            <a:r>
              <a:rPr lang="zh-CN" altLang="zh-CN" sz="1200" dirty="0" smtClean="0"/>
              <a:t>表现</a:t>
            </a:r>
            <a:r>
              <a:rPr lang="zh-CN" altLang="en-US" sz="1200" dirty="0" smtClean="0"/>
              <a:t>都</a:t>
            </a:r>
            <a:r>
              <a:rPr lang="zh-CN" altLang="zh-CN" sz="1200" dirty="0" smtClean="0"/>
              <a:t>有其</a:t>
            </a:r>
            <a:r>
              <a:rPr lang="zh-CN" altLang="en-US" sz="1200" dirty="0" smtClean="0"/>
              <a:t>特征和偏向，呈现多元化的发展状态。</a:t>
            </a:r>
            <a:endParaRPr lang="de-DE" altLang="zh-CN" sz="1200" dirty="0" smtClean="0"/>
          </a:p>
          <a:p>
            <a:endParaRPr lang="de-DE" altLang="zh-CN" sz="1200" dirty="0" smtClean="0"/>
          </a:p>
          <a:p>
            <a:r>
              <a:rPr lang="de-DE" altLang="zh-CN" sz="1200" dirty="0" smtClean="0"/>
              <a:t>In der Tabelle werden die Gesamtpunktzahlen der Bewertungen von 33 Pilotstädten veranschaulicht. Folgende Städte setzen auf den ersten fünf Plätze: Zhuhai, Dongying, Taiyuan, Wuxi und Qinhuangdao. Inzwischen haben die Städte aus Sicht der intelligenten Städte ihre eigenen Besonderheiten. Diese Städte entwickeln sich diversifiziert.</a:t>
            </a:r>
          </a:p>
          <a:p>
            <a:endParaRPr lang="de-DE" altLang="zh-CN" sz="1200" dirty="0" smtClean="0"/>
          </a:p>
          <a:p>
            <a:endParaRPr lang="zh-CN" altLang="en-US" sz="1200" b="1" dirty="0"/>
          </a:p>
        </p:txBody>
      </p:sp>
      <p:sp>
        <p:nvSpPr>
          <p:cNvPr id="7" name="Title 1"/>
          <p:cNvSpPr txBox="1">
            <a:spLocks/>
          </p:cNvSpPr>
          <p:nvPr/>
        </p:nvSpPr>
        <p:spPr>
          <a:xfrm>
            <a:off x="5500694" y="370878"/>
            <a:ext cx="3643306" cy="843550"/>
          </a:xfrm>
          <a:prstGeom prst="rect">
            <a:avLst/>
          </a:prstGeom>
          <a:noFill/>
        </p:spPr>
        <p:txBody>
          <a:bodyPr vert="horz" lIns="91440" tIns="45720" rIns="288000" bIns="45720" rtlCol="0" anchor="t">
            <a:noAutofit/>
          </a:bodyPr>
          <a:lstStyle>
            <a:lvl1pPr algn="l" defTabSz="914400" rtl="0" eaLnBrk="1" latinLnBrk="0" hangingPunct="1">
              <a:spcBef>
                <a:spcPct val="0"/>
              </a:spcBef>
              <a:buNone/>
              <a:defRPr sz="3600" b="1" kern="1200" cap="all" spc="-60" baseline="0">
                <a:solidFill>
                  <a:schemeClr val="tx2"/>
                </a:solidFill>
                <a:latin typeface="华文中宋" pitchFamily="2" charset="-122"/>
                <a:ea typeface="华文中宋" pitchFamily="2" charset="-122"/>
                <a:cs typeface="+mj-cs"/>
              </a:defRPr>
            </a:lvl1pPr>
          </a:lstStyle>
          <a:p>
            <a:pPr algn="r"/>
            <a:r>
              <a:rPr lang="zh-CN" altLang="en-US" sz="1800" dirty="0" smtClean="0">
                <a:solidFill>
                  <a:schemeClr val="accent5"/>
                </a:solidFill>
                <a:latin typeface="+mj-ea"/>
                <a:ea typeface="+mj-ea"/>
              </a:rPr>
              <a:t>试评估结果</a:t>
            </a:r>
            <a:endParaRPr lang="de-DE" altLang="zh-CN" sz="1800" dirty="0" smtClean="0">
              <a:solidFill>
                <a:schemeClr val="accent5"/>
              </a:solidFill>
              <a:latin typeface="+mj-ea"/>
              <a:ea typeface="+mj-ea"/>
            </a:endParaRPr>
          </a:p>
          <a:p>
            <a:pPr algn="r"/>
            <a:r>
              <a:rPr lang="de-DE" altLang="zh-CN" sz="1600" dirty="0" smtClean="0">
                <a:solidFill>
                  <a:schemeClr val="accent5"/>
                </a:solidFill>
                <a:latin typeface="+mj-ea"/>
                <a:ea typeface="+mj-ea"/>
              </a:rPr>
              <a:t>Ergebnisse der Bewertung</a:t>
            </a:r>
          </a:p>
          <a:p>
            <a:pPr algn="r"/>
            <a:endParaRPr lang="en-US" sz="1800" dirty="0">
              <a:solidFill>
                <a:schemeClr val="accent5"/>
              </a:solidFill>
              <a:latin typeface="+mj-ea"/>
              <a:ea typeface="+mj-ea"/>
            </a:endParaRPr>
          </a:p>
        </p:txBody>
      </p:sp>
    </p:spTree>
    <p:extLst>
      <p:ext uri="{BB962C8B-B14F-4D97-AF65-F5344CB8AC3E}">
        <p14:creationId xmlns:p14="http://schemas.microsoft.com/office/powerpoint/2010/main" xmlns="" val="31660828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200334" y="785800"/>
            <a:ext cx="1729384" cy="4370427"/>
          </a:xfrm>
          <a:prstGeom prst="rect">
            <a:avLst/>
          </a:prstGeom>
        </p:spPr>
        <p:txBody>
          <a:bodyPr wrap="square">
            <a:spAutoFit/>
          </a:bodyPr>
          <a:lstStyle/>
          <a:p>
            <a:pPr indent="268288"/>
            <a:r>
              <a:rPr lang="zh-CN" altLang="en-US" sz="1100" dirty="0"/>
              <a:t>试</a:t>
            </a:r>
            <a:r>
              <a:rPr lang="zh-CN" altLang="en-US" sz="1100" dirty="0" smtClean="0"/>
              <a:t>评价智能城市排名分布图中可以看出，排名靠前的智能城市基本分别在东南沿海，类推向中西部地区递减。</a:t>
            </a:r>
            <a:endParaRPr lang="en-US" altLang="zh-CN" sz="1100" dirty="0" smtClean="0"/>
          </a:p>
          <a:p>
            <a:pPr indent="268288"/>
            <a:endParaRPr lang="en-US" altLang="zh-CN" sz="1100" dirty="0" smtClean="0"/>
          </a:p>
          <a:p>
            <a:pPr indent="268288"/>
            <a:r>
              <a:rPr lang="zh-CN" altLang="en-US" sz="1100" b="1" dirty="0" smtClean="0"/>
              <a:t>中国智能城市建设现状与中国城镇化发展的状态基本匹配。</a:t>
            </a:r>
            <a:endParaRPr lang="de-DE" altLang="zh-CN" sz="1100" b="1" dirty="0" smtClean="0"/>
          </a:p>
          <a:p>
            <a:pPr indent="268288"/>
            <a:endParaRPr lang="de-DE" altLang="zh-CN" sz="1100" b="1" dirty="0" smtClean="0"/>
          </a:p>
          <a:p>
            <a:pPr indent="268288"/>
            <a:r>
              <a:rPr lang="de-DE" altLang="zh-CN" sz="1050" dirty="0" smtClean="0"/>
              <a:t>Das Ranking-Längsschnitt der intelligenten Städte zeigt, dass sich hochrangige Städte wesentlich an der Südostküste verteilen. Die Anzahl solcher Städte steigt in Richtung Westen ab.</a:t>
            </a:r>
          </a:p>
          <a:p>
            <a:pPr indent="268288"/>
            <a:r>
              <a:rPr lang="de-DE" altLang="zh-CN" sz="1050" dirty="0" smtClean="0"/>
              <a:t>Der Zustand vom Bau der chinesischen intelligenten Städte stimmt sich grundsätzlich mit der Urbanisierung der chinesischen Städte überein.</a:t>
            </a: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 y="127552"/>
            <a:ext cx="7092279" cy="5015947"/>
          </a:xfrm>
          <a:prstGeom prst="rect">
            <a:avLst/>
          </a:prstGeom>
          <a:noFill/>
        </p:spPr>
      </p:pic>
      <p:sp>
        <p:nvSpPr>
          <p:cNvPr id="5" name="Title 1"/>
          <p:cNvSpPr txBox="1">
            <a:spLocks/>
          </p:cNvSpPr>
          <p:nvPr/>
        </p:nvSpPr>
        <p:spPr>
          <a:xfrm>
            <a:off x="7092280" y="-18"/>
            <a:ext cx="2051720" cy="316252"/>
          </a:xfrm>
          <a:prstGeom prst="rect">
            <a:avLst/>
          </a:prstGeom>
          <a:noFill/>
        </p:spPr>
        <p:txBody>
          <a:bodyPr vert="horz" lIns="91440" tIns="45720" rIns="288000" bIns="45720" rtlCol="0" anchor="t">
            <a:noAutofit/>
          </a:bodyPr>
          <a:lstStyle>
            <a:lvl1pPr algn="l" defTabSz="914400" rtl="0" eaLnBrk="1" latinLnBrk="0" hangingPunct="1">
              <a:spcBef>
                <a:spcPct val="0"/>
              </a:spcBef>
              <a:buNone/>
              <a:defRPr sz="3600" b="1" kern="1200" cap="all" spc="-60" baseline="0">
                <a:solidFill>
                  <a:schemeClr val="tx2"/>
                </a:solidFill>
                <a:latin typeface="华文中宋" pitchFamily="2" charset="-122"/>
                <a:ea typeface="华文中宋" pitchFamily="2" charset="-122"/>
                <a:cs typeface="+mj-cs"/>
              </a:defRPr>
            </a:lvl1pPr>
          </a:lstStyle>
          <a:p>
            <a:pPr algn="r"/>
            <a:r>
              <a:rPr lang="zh-CN" altLang="en-US" sz="1800" dirty="0" smtClean="0">
                <a:solidFill>
                  <a:schemeClr val="accent5"/>
                </a:solidFill>
                <a:latin typeface="+mj-ea"/>
                <a:ea typeface="+mj-ea"/>
              </a:rPr>
              <a:t>试评估结果</a:t>
            </a:r>
            <a:endParaRPr lang="de-DE" altLang="zh-CN" sz="1800" dirty="0" smtClean="0">
              <a:solidFill>
                <a:schemeClr val="accent5"/>
              </a:solidFill>
              <a:latin typeface="+mj-ea"/>
              <a:ea typeface="+mj-ea"/>
            </a:endParaRPr>
          </a:p>
          <a:p>
            <a:pPr algn="r"/>
            <a:r>
              <a:rPr lang="de-DE" altLang="zh-CN" sz="1600" dirty="0" smtClean="0">
                <a:solidFill>
                  <a:schemeClr val="accent5"/>
                </a:solidFill>
                <a:latin typeface="+mj-ea"/>
              </a:rPr>
              <a:t>Ergebnisse der Bewertung</a:t>
            </a:r>
          </a:p>
          <a:p>
            <a:pPr algn="r"/>
            <a:endParaRPr lang="en-US" sz="1800" dirty="0">
              <a:solidFill>
                <a:schemeClr val="accent5"/>
              </a:solidFill>
              <a:latin typeface="+mj-ea"/>
              <a:ea typeface="+mj-ea"/>
            </a:endParaRPr>
          </a:p>
        </p:txBody>
      </p:sp>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604" t="76338" r="87135" b="4740"/>
          <a:stretch/>
        </p:blipFill>
        <p:spPr bwMode="auto">
          <a:xfrm>
            <a:off x="114070" y="3779040"/>
            <a:ext cx="1073554" cy="1275818"/>
          </a:xfrm>
          <a:prstGeom prst="rect">
            <a:avLst/>
          </a:prstGeom>
          <a:noFill/>
        </p:spPr>
      </p:pic>
      <p:sp>
        <p:nvSpPr>
          <p:cNvPr id="8" name="Title 1"/>
          <p:cNvSpPr txBox="1">
            <a:spLocks/>
          </p:cNvSpPr>
          <p:nvPr/>
        </p:nvSpPr>
        <p:spPr>
          <a:xfrm>
            <a:off x="-30609" y="6961"/>
            <a:ext cx="8929718" cy="1055856"/>
          </a:xfrm>
          <a:prstGeom prst="rect">
            <a:avLst/>
          </a:prstGeom>
          <a:noFill/>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200"/>
              </a:lnSpc>
            </a:pPr>
            <a:r>
              <a:rPr lang="en-US" altLang="zh-CN" sz="4800" b="1" cap="all" spc="-60" dirty="0" smtClean="0">
                <a:solidFill>
                  <a:schemeClr val="tx1">
                    <a:lumMod val="50000"/>
                    <a:lumOff val="50000"/>
                  </a:schemeClr>
                </a:solidFill>
                <a:latin typeface="Arial" pitchFamily="34" charset="0"/>
                <a:cs typeface="Arial" pitchFamily="34" charset="0"/>
              </a:rPr>
              <a:t>4.</a:t>
            </a:r>
            <a:r>
              <a:rPr lang="zh-CN" altLang="en-US" sz="2000" b="1" cap="all" spc="-60" dirty="0" smtClean="0">
                <a:solidFill>
                  <a:schemeClr val="tx1">
                    <a:lumMod val="50000"/>
                    <a:lumOff val="50000"/>
                  </a:schemeClr>
                </a:solidFill>
                <a:latin typeface="+mj-ea"/>
              </a:rPr>
              <a:t>评价</a:t>
            </a:r>
            <a:r>
              <a:rPr lang="zh-CN" altLang="en-US" sz="2000" b="1" cap="all" spc="-60" dirty="0">
                <a:solidFill>
                  <a:schemeClr val="tx1">
                    <a:lumMod val="50000"/>
                    <a:lumOff val="50000"/>
                  </a:schemeClr>
                </a:solidFill>
                <a:latin typeface="+mj-ea"/>
              </a:rPr>
              <a:t>体系试评估</a:t>
            </a:r>
            <a:r>
              <a:rPr lang="zh-CN" altLang="en-US" sz="2000" b="1" cap="all" spc="-60" dirty="0" smtClean="0">
                <a:solidFill>
                  <a:schemeClr val="tx1">
                    <a:lumMod val="50000"/>
                    <a:lumOff val="50000"/>
                  </a:schemeClr>
                </a:solidFill>
                <a:latin typeface="+mj-ea"/>
              </a:rPr>
              <a:t>运行</a:t>
            </a:r>
            <a:endParaRPr lang="en-US" altLang="zh-CN" sz="2000" b="1" cap="all" spc="-60" dirty="0" smtClean="0">
              <a:solidFill>
                <a:schemeClr val="tx1">
                  <a:lumMod val="50000"/>
                  <a:lumOff val="50000"/>
                </a:schemeClr>
              </a:solidFill>
              <a:latin typeface="+mj-ea"/>
            </a:endParaRPr>
          </a:p>
          <a:p>
            <a:pPr lvl="0" algn="l">
              <a:spcBef>
                <a:spcPts val="0"/>
              </a:spcBef>
            </a:pPr>
            <a:r>
              <a:rPr lang="en-US" altLang="zh-CN" sz="1400" b="1" cap="all" spc="-60" dirty="0" smtClean="0">
                <a:solidFill>
                  <a:schemeClr val="tx1">
                    <a:lumMod val="50000"/>
                    <a:lumOff val="50000"/>
                  </a:schemeClr>
                </a:solidFill>
                <a:latin typeface="+mn-lt"/>
              </a:rPr>
              <a:t>            </a:t>
            </a:r>
            <a:r>
              <a:rPr lang="en-US" altLang="zh-CN" sz="1400" b="1" cap="all" spc="-60" dirty="0" err="1">
                <a:solidFill>
                  <a:schemeClr val="tx1">
                    <a:lumMod val="50000"/>
                    <a:lumOff val="50000"/>
                  </a:schemeClr>
                </a:solidFill>
              </a:rPr>
              <a:t>Probebewertung</a:t>
            </a:r>
            <a:r>
              <a:rPr lang="en-US" altLang="zh-CN" sz="1400" b="1" cap="all" spc="-60" dirty="0">
                <a:solidFill>
                  <a:schemeClr val="tx1">
                    <a:lumMod val="50000"/>
                    <a:lumOff val="50000"/>
                  </a:schemeClr>
                </a:solidFill>
              </a:rPr>
              <a:t> des </a:t>
            </a:r>
            <a:r>
              <a:rPr lang="en-US" altLang="zh-CN" sz="1400" b="1" cap="all" spc="-60" dirty="0" err="1">
                <a:solidFill>
                  <a:schemeClr val="tx1">
                    <a:lumMod val="50000"/>
                    <a:lumOff val="50000"/>
                  </a:schemeClr>
                </a:solidFill>
              </a:rPr>
              <a:t>Evaluationssystems</a:t>
            </a:r>
            <a:endParaRPr lang="en-US" altLang="zh-CN" sz="1400" b="1" cap="all" spc="-60" dirty="0">
              <a:solidFill>
                <a:schemeClr val="tx1">
                  <a:lumMod val="50000"/>
                  <a:lumOff val="50000"/>
                </a:schemeClr>
              </a:solidFill>
            </a:endParaRPr>
          </a:p>
          <a:p>
            <a:pPr algn="l">
              <a:lnSpc>
                <a:spcPts val="2200"/>
              </a:lnSpc>
            </a:pPr>
            <a:endParaRPr lang="en-US" altLang="zh-CN" sz="1400" b="1" cap="all" spc="-60" dirty="0">
              <a:solidFill>
                <a:schemeClr val="tx1">
                  <a:lumMod val="50000"/>
                  <a:lumOff val="50000"/>
                </a:schemeClr>
              </a:solidFill>
              <a:latin typeface="+mn-lt"/>
            </a:endParaRPr>
          </a:p>
        </p:txBody>
      </p:sp>
    </p:spTree>
    <p:extLst>
      <p:ext uri="{BB962C8B-B14F-4D97-AF65-F5344CB8AC3E}">
        <p14:creationId xmlns:p14="http://schemas.microsoft.com/office/powerpoint/2010/main" xmlns="" val="3037332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0609" y="-140290"/>
            <a:ext cx="7482929" cy="1055856"/>
          </a:xfrm>
          <a:prstGeom prst="rect">
            <a:avLst/>
          </a:prstGeom>
          <a:noFill/>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200"/>
              </a:lnSpc>
            </a:pPr>
            <a:r>
              <a:rPr lang="en-US" altLang="zh-CN" sz="4800" b="1" cap="all" spc="-60" dirty="0" smtClean="0">
                <a:solidFill>
                  <a:srgbClr val="FF0000"/>
                </a:solidFill>
                <a:latin typeface="Arial" pitchFamily="34" charset="0"/>
                <a:cs typeface="Arial" pitchFamily="34" charset="0"/>
              </a:rPr>
              <a:t>4</a:t>
            </a:r>
            <a:r>
              <a:rPr lang="en-US" altLang="zh-CN" sz="4800" b="1" cap="all" spc="-60" dirty="0" smtClean="0">
                <a:solidFill>
                  <a:srgbClr val="FF0000"/>
                </a:solidFill>
                <a:latin typeface="Arial" pitchFamily="34" charset="0"/>
                <a:cs typeface="Arial" pitchFamily="34" charset="0"/>
              </a:rPr>
              <a:t>.</a:t>
            </a:r>
            <a:r>
              <a:rPr lang="zh-CN" altLang="en-US" sz="2000" b="1" cap="all" spc="-60" dirty="0">
                <a:solidFill>
                  <a:srgbClr val="FF0000"/>
                </a:solidFill>
                <a:latin typeface="+mj-ea"/>
              </a:rPr>
              <a:t>智能城市决策</a:t>
            </a:r>
            <a:r>
              <a:rPr lang="zh-CN" altLang="en-US" sz="2000" b="1" cap="all" spc="-60" dirty="0" smtClean="0">
                <a:solidFill>
                  <a:srgbClr val="FF0000"/>
                </a:solidFill>
                <a:latin typeface="+mj-ea"/>
              </a:rPr>
              <a:t>系统</a:t>
            </a:r>
            <a:endParaRPr lang="de-DE" altLang="zh-CN" sz="2000" b="1" cap="all" spc="-60" dirty="0" smtClean="0">
              <a:solidFill>
                <a:srgbClr val="FF0000"/>
              </a:solidFill>
              <a:latin typeface="+mj-ea"/>
            </a:endParaRPr>
          </a:p>
          <a:p>
            <a:pPr algn="l">
              <a:lnSpc>
                <a:spcPts val="2200"/>
              </a:lnSpc>
            </a:pPr>
            <a:r>
              <a:rPr lang="de-DE" altLang="zh-CN" sz="2000" b="1" cap="all" spc="-60" dirty="0" smtClean="0">
                <a:solidFill>
                  <a:srgbClr val="FF0000"/>
                </a:solidFill>
                <a:latin typeface="+mj-ea"/>
              </a:rPr>
              <a:t>        </a:t>
            </a:r>
            <a:r>
              <a:rPr lang="de-DE" altLang="zh-CN" sz="1400" b="1" cap="all" spc="-60" dirty="0" smtClean="0">
                <a:solidFill>
                  <a:srgbClr val="FF0000"/>
                </a:solidFill>
                <a:latin typeface="+mj-ea"/>
              </a:rPr>
              <a:t>Entscheidungssystem der intelligenten Städte</a:t>
            </a:r>
            <a:endParaRPr lang="zh-CN" altLang="en-US" sz="1400" b="1" cap="all" spc="-60" dirty="0">
              <a:solidFill>
                <a:srgbClr val="FF0000"/>
              </a:solidFill>
              <a:latin typeface="+mj-ea"/>
            </a:endParaRPr>
          </a:p>
        </p:txBody>
      </p:sp>
      <p:sp>
        <p:nvSpPr>
          <p:cNvPr id="5" name="矩形 4"/>
          <p:cNvSpPr/>
          <p:nvPr/>
        </p:nvSpPr>
        <p:spPr>
          <a:xfrm>
            <a:off x="6810876" y="1123372"/>
            <a:ext cx="2153611" cy="3816429"/>
          </a:xfrm>
          <a:prstGeom prst="rect">
            <a:avLst/>
          </a:prstGeom>
        </p:spPr>
        <p:txBody>
          <a:bodyPr wrap="square">
            <a:spAutoFit/>
          </a:bodyPr>
          <a:lstStyle/>
          <a:p>
            <a:pPr indent="268288"/>
            <a:r>
              <a:rPr lang="zh-CN" altLang="en-US" sz="1100" dirty="0" smtClean="0"/>
              <a:t>通过评价体系的指标，可以把握智能城市建设推进的关键点及其对应的城市部门，将其集成到桌面和移动终端中，形成智能城市决策系统，做到动态监测，及时反应。</a:t>
            </a:r>
            <a:endParaRPr lang="de-DE" altLang="zh-CN" sz="1100" dirty="0" smtClean="0"/>
          </a:p>
          <a:p>
            <a:pPr indent="268288"/>
            <a:endParaRPr lang="de-DE" altLang="zh-CN" sz="1100" dirty="0" smtClean="0"/>
          </a:p>
          <a:p>
            <a:pPr indent="268288"/>
            <a:r>
              <a:rPr lang="de-DE" altLang="zh-CN" sz="1100" dirty="0" smtClean="0"/>
              <a:t>Durch die Indikatoren des Evaluationssystems können die wichtigen Punkte und die entsprechenden städtischen Behörden, die den Bau der Städte fördern, kontrolliert werden.  Sie werden in Desktop und Terminaldienstleitung integriert und bilden das Entscheidungssystem der intelligenten Städte. Mit diesem System entstehen die dynamische Überwachung un die zeitnahe Reaktion.</a:t>
            </a:r>
          </a:p>
        </p:txBody>
      </p:sp>
      <p:grpSp>
        <p:nvGrpSpPr>
          <p:cNvPr id="6" name="组合 167"/>
          <p:cNvGrpSpPr>
            <a:grpSpLocks/>
          </p:cNvGrpSpPr>
          <p:nvPr/>
        </p:nvGrpSpPr>
        <p:grpSpPr bwMode="auto">
          <a:xfrm>
            <a:off x="5770400" y="3395751"/>
            <a:ext cx="806450" cy="1576388"/>
            <a:chOff x="-4114800" y="9277350"/>
            <a:chExt cx="3200400" cy="6248400"/>
          </a:xfrm>
        </p:grpSpPr>
        <p:pic>
          <p:nvPicPr>
            <p:cNvPr id="7" name="Picture 7" descr="D:\c盘备份\桌面2\领导决策\手机平台\归档\资源统筹+主界面0502 (2).jpg"/>
            <p:cNvPicPr>
              <a:picLocks noChangeAspect="1" noChangeArrowheads="1"/>
            </p:cNvPicPr>
            <p:nvPr/>
          </p:nvPicPr>
          <p:blipFill>
            <a:blip r:embed="rId2" cstate="print"/>
            <a:srcRect l="54877" t="9870" r="15189" b="7476"/>
            <a:stretch>
              <a:fillRect/>
            </a:stretch>
          </p:blipFill>
          <p:spPr bwMode="auto">
            <a:xfrm>
              <a:off x="-4114800" y="9277350"/>
              <a:ext cx="3200400" cy="6248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12" descr="D:\c盘备份\桌面2\领导决策\手机平台\归档 2\phone2-02.jpg"/>
            <p:cNvPicPr>
              <a:picLocks noChangeAspect="1" noChangeArrowheads="1"/>
            </p:cNvPicPr>
            <p:nvPr/>
          </p:nvPicPr>
          <p:blipFill>
            <a:blip r:embed="rId3">
              <a:extLst>
                <a:ext uri="{28A0092B-C50C-407E-A947-70E740481C1C}">
                  <a14:useLocalDpi xmlns:a14="http://schemas.microsoft.com/office/drawing/2010/main" xmlns="" val="0"/>
                </a:ext>
              </a:extLst>
            </a:blip>
            <a:srcRect l="4202" t="13655" r="64706" b="9319"/>
            <a:stretch>
              <a:fillRect/>
            </a:stretch>
          </p:blipFill>
          <p:spPr bwMode="auto">
            <a:xfrm>
              <a:off x="-3886200" y="10283825"/>
              <a:ext cx="28194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9" name="组合 166"/>
          <p:cNvGrpSpPr>
            <a:grpSpLocks/>
          </p:cNvGrpSpPr>
          <p:nvPr/>
        </p:nvGrpSpPr>
        <p:grpSpPr bwMode="auto">
          <a:xfrm>
            <a:off x="5802833" y="1011945"/>
            <a:ext cx="806450" cy="1576388"/>
            <a:chOff x="-4038600" y="2019300"/>
            <a:chExt cx="3200400" cy="6248400"/>
          </a:xfrm>
        </p:grpSpPr>
        <p:pic>
          <p:nvPicPr>
            <p:cNvPr id="10" name="Picture 8" descr="D:\c盘备份\桌面2\领导决策\手机平台\归档\资源统筹+主界面0502 (3).jpg"/>
            <p:cNvPicPr>
              <a:picLocks noChangeAspect="1" noChangeArrowheads="1"/>
            </p:cNvPicPr>
            <p:nvPr/>
          </p:nvPicPr>
          <p:blipFill>
            <a:blip r:embed="rId4" cstate="print"/>
            <a:srcRect l="34922" t="8925" r="35145" b="8421"/>
            <a:stretch>
              <a:fillRect/>
            </a:stretch>
          </p:blipFill>
          <p:spPr bwMode="auto">
            <a:xfrm>
              <a:off x="-4038600" y="2019300"/>
              <a:ext cx="3200400" cy="6248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descr="D:\c盘备份\桌面2\领导决策\手机平台\归档 2\phone2-04.jpg"/>
            <p:cNvPicPr>
              <a:picLocks noChangeAspect="1" noChangeArrowheads="1"/>
            </p:cNvPicPr>
            <p:nvPr/>
          </p:nvPicPr>
          <p:blipFill>
            <a:blip r:embed="rId5">
              <a:extLst>
                <a:ext uri="{28A0092B-C50C-407E-A947-70E740481C1C}">
                  <a14:useLocalDpi xmlns:a14="http://schemas.microsoft.com/office/drawing/2010/main" xmlns="" val="0"/>
                </a:ext>
              </a:extLst>
            </a:blip>
            <a:srcRect l="3703" t="10834" r="64444" b="10188"/>
            <a:stretch>
              <a:fillRect/>
            </a:stretch>
          </p:blipFill>
          <p:spPr bwMode="auto">
            <a:xfrm>
              <a:off x="-3886200" y="2857500"/>
              <a:ext cx="2919291"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2" name="Picture 8" descr="D:\c盘备份\桌面2\领导决策\手机平台\归档\资源统筹+主界面0502 (3).jpg"/>
          <p:cNvPicPr>
            <a:picLocks noChangeAspect="1" noChangeArrowheads="1"/>
          </p:cNvPicPr>
          <p:nvPr/>
        </p:nvPicPr>
        <p:blipFill>
          <a:blip r:embed="rId6" cstate="print"/>
          <a:srcRect l="66993" t="8421" r="3073" b="7917"/>
          <a:stretch>
            <a:fillRect/>
          </a:stretch>
        </p:blipFill>
        <p:spPr bwMode="auto">
          <a:xfrm>
            <a:off x="4860032" y="2158299"/>
            <a:ext cx="807236" cy="15952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9" descr="D:\c盘备份\桌面2\领导决策\手机平台\归档\资源统筹+主界面0502.jpg"/>
          <p:cNvPicPr>
            <a:picLocks noChangeAspect="1" noChangeArrowheads="1"/>
          </p:cNvPicPr>
          <p:nvPr/>
        </p:nvPicPr>
        <p:blipFill>
          <a:blip r:embed="rId7" cstate="print"/>
          <a:srcRect l="57015" t="8925" r="13764" b="8421"/>
          <a:stretch>
            <a:fillRect/>
          </a:stretch>
        </p:blipFill>
        <p:spPr bwMode="auto">
          <a:xfrm>
            <a:off x="3983310" y="1135947"/>
            <a:ext cx="788016" cy="15760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4" name="组合 168"/>
          <p:cNvGrpSpPr>
            <a:grpSpLocks/>
          </p:cNvGrpSpPr>
          <p:nvPr/>
        </p:nvGrpSpPr>
        <p:grpSpPr bwMode="auto">
          <a:xfrm>
            <a:off x="3506299" y="2835983"/>
            <a:ext cx="806450" cy="1557338"/>
            <a:chOff x="-8153400" y="9277350"/>
            <a:chExt cx="3200400" cy="6172200"/>
          </a:xfrm>
        </p:grpSpPr>
        <p:pic>
          <p:nvPicPr>
            <p:cNvPr id="15" name="Picture 7" descr="D:\c盘备份\桌面2\领导决策\手机平台\归档\资源统筹+主界面0502 (2).jpg"/>
            <p:cNvPicPr>
              <a:picLocks noChangeAspect="1" noChangeArrowheads="1"/>
            </p:cNvPicPr>
            <p:nvPr/>
          </p:nvPicPr>
          <p:blipFill>
            <a:blip r:embed="rId2" cstate="print"/>
            <a:srcRect l="54877" t="9072" r="15189" b="9282"/>
            <a:stretch>
              <a:fillRect/>
            </a:stretch>
          </p:blipFill>
          <p:spPr bwMode="auto">
            <a:xfrm>
              <a:off x="-8153400" y="9277350"/>
              <a:ext cx="3200400" cy="617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1" descr="D:\c盘备份\桌面2\领导决策\手机平台\归档 2\phone2-01.jpg"/>
            <p:cNvPicPr>
              <a:picLocks noChangeAspect="1" noChangeArrowheads="1"/>
            </p:cNvPicPr>
            <p:nvPr/>
          </p:nvPicPr>
          <p:blipFill>
            <a:blip r:embed="rId8">
              <a:extLst>
                <a:ext uri="{28A0092B-C50C-407E-A947-70E740481C1C}">
                  <a14:useLocalDpi xmlns:a14="http://schemas.microsoft.com/office/drawing/2010/main" xmlns="" val="0"/>
                </a:ext>
              </a:extLst>
            </a:blip>
            <a:srcRect l="13445" t="12120" r="55463" b="9453"/>
            <a:stretch>
              <a:fillRect/>
            </a:stretch>
          </p:blipFill>
          <p:spPr bwMode="auto">
            <a:xfrm>
              <a:off x="-7924800" y="10191750"/>
              <a:ext cx="28194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7" name="Picture 2" descr="C:\Users\PCAU\Desktop\图片2.jpg"/>
          <p:cNvPicPr>
            <a:picLocks noChangeAspect="1" noChangeArrowheads="1"/>
          </p:cNvPicPr>
          <p:nvPr/>
        </p:nvPicPr>
        <p:blipFill>
          <a:blip r:embed="rId9" cstate="print">
            <a:extLst/>
          </a:blip>
          <a:srcRect/>
          <a:stretch>
            <a:fillRect/>
          </a:stretch>
        </p:blipFill>
        <p:spPr bwMode="auto">
          <a:xfrm>
            <a:off x="321155" y="1011945"/>
            <a:ext cx="3242733" cy="18240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8" name="Picture 2"/>
          <p:cNvPicPr>
            <a:picLocks noChangeAspect="1" noChangeArrowheads="1"/>
          </p:cNvPicPr>
          <p:nvPr/>
        </p:nvPicPr>
        <p:blipFill>
          <a:blip r:embed="rId10" cstate="print">
            <a:extLst/>
          </a:blip>
          <a:srcRect l="16308" t="2777" r="16620" b="4166"/>
          <a:stretch>
            <a:fillRect/>
          </a:stretch>
        </p:blipFill>
        <p:spPr bwMode="auto">
          <a:xfrm>
            <a:off x="52632" y="3315473"/>
            <a:ext cx="2549095" cy="17257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9" name="TextBox 18"/>
          <p:cNvSpPr txBox="1">
            <a:spLocks noChangeArrowheads="1"/>
          </p:cNvSpPr>
          <p:nvPr/>
        </p:nvSpPr>
        <p:spPr bwMode="auto">
          <a:xfrm>
            <a:off x="1500166" y="2856625"/>
            <a:ext cx="2055371" cy="469359"/>
          </a:xfrm>
          <a:prstGeom prst="rect">
            <a:avLst/>
          </a:prstGeom>
          <a:noFill/>
          <a:ln w="9525">
            <a:noFill/>
            <a:miter lim="800000"/>
            <a:headEnd/>
            <a:tailEnd/>
          </a:ln>
        </p:spPr>
        <p:txBody>
          <a:bodyPr wrap="none">
            <a:spAutoFit/>
          </a:bodyPr>
          <a:lstStyle/>
          <a:p>
            <a:pPr algn="ctr">
              <a:defRPr/>
            </a:pPr>
            <a:r>
              <a:rPr lang="zh-CN" altLang="en-US" sz="1400" dirty="0">
                <a:latin typeface="华文细黑" pitchFamily="2" charset="-122"/>
                <a:ea typeface="华文细黑" pitchFamily="2" charset="-122"/>
              </a:rPr>
              <a:t>领导决策桌面</a:t>
            </a:r>
            <a:endParaRPr lang="en-US" altLang="zh-CN" sz="1400" dirty="0">
              <a:latin typeface="华文细黑" pitchFamily="2" charset="-122"/>
              <a:ea typeface="华文细黑" pitchFamily="2" charset="-122"/>
            </a:endParaRPr>
          </a:p>
          <a:p>
            <a:pPr algn="ctr">
              <a:defRPr/>
            </a:pPr>
            <a:r>
              <a:rPr lang="en-US" altLang="zh-CN" sz="1050" dirty="0" err="1" smtClean="0">
                <a:ea typeface="华文细黑" pitchFamily="2" charset="-122"/>
                <a:cs typeface="Arial" pitchFamily="34" charset="0"/>
              </a:rPr>
              <a:t>Entscheidungsfindung</a:t>
            </a:r>
            <a:r>
              <a:rPr lang="en-US" altLang="zh-CN" sz="1050" dirty="0" smtClean="0">
                <a:ea typeface="华文细黑" pitchFamily="2" charset="-122"/>
                <a:cs typeface="Arial" pitchFamily="34" charset="0"/>
              </a:rPr>
              <a:t>-Desktop</a:t>
            </a:r>
            <a:endParaRPr lang="zh-CN" altLang="en-US" sz="1050" dirty="0">
              <a:ea typeface="华文细黑" pitchFamily="2" charset="-122"/>
              <a:cs typeface="Arial" pitchFamily="34" charset="0"/>
            </a:endParaRPr>
          </a:p>
        </p:txBody>
      </p:sp>
      <p:sp>
        <p:nvSpPr>
          <p:cNvPr id="20" name="TextBox 19"/>
          <p:cNvSpPr txBox="1">
            <a:spLocks noChangeArrowheads="1"/>
          </p:cNvSpPr>
          <p:nvPr/>
        </p:nvSpPr>
        <p:spPr bwMode="auto">
          <a:xfrm>
            <a:off x="2601727" y="4468085"/>
            <a:ext cx="3177473" cy="438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900" b="1">
                <a:solidFill>
                  <a:schemeClr val="tx1"/>
                </a:solidFill>
                <a:latin typeface="Arial" pitchFamily="34" charset="0"/>
                <a:ea typeface="宋体" pitchFamily="2" charset="-122"/>
              </a:defRPr>
            </a:lvl1pPr>
            <a:lvl2pPr marL="742950" indent="-285750" eaLnBrk="0" hangingPunct="0">
              <a:defRPr sz="3900" b="1">
                <a:solidFill>
                  <a:schemeClr val="tx1"/>
                </a:solidFill>
                <a:latin typeface="Arial" pitchFamily="34" charset="0"/>
                <a:ea typeface="宋体" pitchFamily="2" charset="-122"/>
              </a:defRPr>
            </a:lvl2pPr>
            <a:lvl3pPr marL="1143000" indent="-228600" eaLnBrk="0" hangingPunct="0">
              <a:defRPr sz="3900" b="1">
                <a:solidFill>
                  <a:schemeClr val="tx1"/>
                </a:solidFill>
                <a:latin typeface="Arial" pitchFamily="34" charset="0"/>
                <a:ea typeface="宋体" pitchFamily="2" charset="-122"/>
              </a:defRPr>
            </a:lvl3pPr>
            <a:lvl4pPr marL="1600200" indent="-228600" eaLnBrk="0" hangingPunct="0">
              <a:defRPr sz="3900" b="1">
                <a:solidFill>
                  <a:schemeClr val="tx1"/>
                </a:solidFill>
                <a:latin typeface="Arial" pitchFamily="34" charset="0"/>
                <a:ea typeface="宋体" pitchFamily="2" charset="-122"/>
              </a:defRPr>
            </a:lvl4pPr>
            <a:lvl5pPr marL="2057400" indent="-228600" eaLnBrk="0" hangingPunct="0">
              <a:defRPr sz="3900"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900"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900"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900"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900" b="1">
                <a:solidFill>
                  <a:schemeClr val="tx1"/>
                </a:solidFill>
                <a:latin typeface="Arial" pitchFamily="34" charset="0"/>
                <a:ea typeface="宋体" pitchFamily="2" charset="-122"/>
              </a:defRPr>
            </a:lvl9pPr>
          </a:lstStyle>
          <a:p>
            <a:pPr algn="ctr" eaLnBrk="1" hangingPunct="1"/>
            <a:r>
              <a:rPr lang="en-US" altLang="zh-CN" sz="1200" dirty="0">
                <a:latin typeface="华文细黑" pitchFamily="2" charset="-122"/>
                <a:ea typeface="华文细黑" pitchFamily="2" charset="-122"/>
              </a:rPr>
              <a:t>LBS</a:t>
            </a:r>
            <a:r>
              <a:rPr lang="zh-CN" altLang="en-US" sz="1200" dirty="0">
                <a:latin typeface="华文细黑" pitchFamily="2" charset="-122"/>
                <a:ea typeface="华文细黑" pitchFamily="2" charset="-122"/>
              </a:rPr>
              <a:t>移动服务终端</a:t>
            </a:r>
            <a:endParaRPr lang="en-US" altLang="zh-CN" sz="1200" dirty="0">
              <a:latin typeface="华文细黑" pitchFamily="2" charset="-122"/>
              <a:ea typeface="华文细黑" pitchFamily="2" charset="-122"/>
            </a:endParaRPr>
          </a:p>
          <a:p>
            <a:pPr algn="ctr" eaLnBrk="1" hangingPunct="1"/>
            <a:r>
              <a:rPr lang="en-US" altLang="zh-CN" sz="1050" dirty="0"/>
              <a:t>LBS </a:t>
            </a:r>
            <a:r>
              <a:rPr lang="en-US" altLang="zh-CN" sz="1050" dirty="0" smtClean="0"/>
              <a:t>mobile </a:t>
            </a:r>
            <a:r>
              <a:rPr lang="en-US" altLang="zh-CN" sz="1050" dirty="0" err="1" smtClean="0"/>
              <a:t>intelligente</a:t>
            </a:r>
            <a:r>
              <a:rPr lang="en-US" altLang="zh-CN" sz="1050" dirty="0" smtClean="0"/>
              <a:t> </a:t>
            </a:r>
            <a:r>
              <a:rPr lang="en-US" altLang="zh-CN" sz="1050" dirty="0" err="1" smtClean="0"/>
              <a:t>Terminaldienstleistung</a:t>
            </a:r>
            <a:endParaRPr lang="zh-CN" altLang="en-US" sz="1050" dirty="0">
              <a:latin typeface="华文细黑" pitchFamily="2" charset="-122"/>
              <a:ea typeface="华文细黑" pitchFamily="2" charset="-122"/>
            </a:endParaRPr>
          </a:p>
        </p:txBody>
      </p:sp>
    </p:spTree>
    <p:extLst>
      <p:ext uri="{BB962C8B-B14F-4D97-AF65-F5344CB8AC3E}">
        <p14:creationId xmlns:p14="http://schemas.microsoft.com/office/powerpoint/2010/main" xmlns="" val="1695306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79512" y="1200151"/>
            <a:ext cx="8784976" cy="3394472"/>
          </a:xfrm>
        </p:spPr>
        <p:txBody>
          <a:bodyPr>
            <a:normAutofit/>
          </a:bodyPr>
          <a:lstStyle/>
          <a:p>
            <a:pPr marL="0" indent="442913">
              <a:buNone/>
            </a:pPr>
            <a:r>
              <a:rPr lang="zh-CN" altLang="zh-CN" sz="1400" dirty="0"/>
              <a:t>中欧城镇化处于不同发展阶段，双方各有优势，对合作都有需求</a:t>
            </a:r>
            <a:r>
              <a:rPr lang="zh-CN" altLang="zh-CN" sz="1400" dirty="0" smtClean="0"/>
              <a:t>。</a:t>
            </a:r>
            <a:r>
              <a:rPr lang="en-US" altLang="zh-CN" sz="1400" dirty="0" smtClean="0"/>
              <a:t>…</a:t>
            </a:r>
            <a:r>
              <a:rPr lang="zh-CN" altLang="zh-CN" sz="1400" dirty="0"/>
              <a:t>面向未来，中欧应把城镇化作为务实合作的新平台、新</a:t>
            </a:r>
            <a:r>
              <a:rPr lang="zh-CN" altLang="zh-CN" sz="1400" dirty="0" smtClean="0"/>
              <a:t>亮点</a:t>
            </a:r>
            <a:r>
              <a:rPr lang="zh-CN" altLang="en-US" sz="1400" dirty="0" smtClean="0"/>
              <a:t>，</a:t>
            </a:r>
            <a:r>
              <a:rPr lang="en-US" altLang="zh-CN" sz="1400" dirty="0" smtClean="0"/>
              <a:t>…</a:t>
            </a:r>
            <a:r>
              <a:rPr lang="zh-CN" altLang="zh-CN" sz="1400" dirty="0" smtClean="0"/>
              <a:t>为</a:t>
            </a:r>
            <a:r>
              <a:rPr lang="zh-CN" altLang="zh-CN" sz="1400" dirty="0"/>
              <a:t>中欧合作发展注入新动力。</a:t>
            </a:r>
            <a:endParaRPr lang="en-US" altLang="zh-CN" sz="1400" dirty="0" smtClean="0"/>
          </a:p>
          <a:p>
            <a:pPr marL="0" indent="442913" algn="r">
              <a:buNone/>
            </a:pPr>
            <a:r>
              <a:rPr lang="en-US" altLang="zh-CN" sz="1200" dirty="0"/>
              <a:t>——</a:t>
            </a:r>
            <a:r>
              <a:rPr lang="zh-CN" altLang="en-US" sz="1200" dirty="0" smtClean="0"/>
              <a:t>李</a:t>
            </a:r>
            <a:r>
              <a:rPr lang="zh-CN" altLang="en-US" sz="1200" dirty="0"/>
              <a:t>克强在中欧城镇化伙伴关系高层会议上的</a:t>
            </a:r>
            <a:r>
              <a:rPr lang="zh-CN" altLang="en-US" sz="1200" dirty="0" smtClean="0"/>
              <a:t>讲话，</a:t>
            </a:r>
            <a:r>
              <a:rPr lang="en-US" altLang="zh-CN" sz="1200" dirty="0"/>
              <a:t>2012</a:t>
            </a:r>
            <a:r>
              <a:rPr lang="zh-CN" altLang="zh-CN" sz="1200" dirty="0" smtClean="0"/>
              <a:t>年</a:t>
            </a:r>
            <a:r>
              <a:rPr lang="en-US" altLang="zh-CN" sz="1200" dirty="0" smtClean="0"/>
              <a:t>5</a:t>
            </a:r>
            <a:r>
              <a:rPr lang="zh-CN" altLang="zh-CN" sz="1200" dirty="0" smtClean="0"/>
              <a:t>月</a:t>
            </a:r>
            <a:r>
              <a:rPr lang="en-US" altLang="zh-CN" sz="1200" dirty="0" smtClean="0"/>
              <a:t>3</a:t>
            </a:r>
            <a:r>
              <a:rPr lang="zh-CN" altLang="zh-CN" sz="1200" dirty="0" smtClean="0"/>
              <a:t>日</a:t>
            </a:r>
            <a:endParaRPr lang="de-DE" altLang="zh-CN" sz="1200" dirty="0" smtClean="0"/>
          </a:p>
          <a:p>
            <a:pPr marL="0" indent="442913" algn="r">
              <a:buNone/>
            </a:pPr>
            <a:endParaRPr lang="en-US" altLang="zh-CN" sz="1100" dirty="0"/>
          </a:p>
          <a:p>
            <a:pPr marL="0" indent="442913">
              <a:buNone/>
            </a:pPr>
            <a:endParaRPr lang="de-DE" altLang="zh-CN" sz="1100" dirty="0" smtClean="0"/>
          </a:p>
          <a:p>
            <a:pPr marL="0" indent="442913">
              <a:buNone/>
            </a:pPr>
            <a:endParaRPr lang="de-DE" altLang="zh-CN" sz="1100" dirty="0"/>
          </a:p>
          <a:p>
            <a:pPr marL="0" indent="442913">
              <a:buNone/>
            </a:pPr>
            <a:r>
              <a:rPr lang="de-DE" altLang="zh-CN" sz="1200" dirty="0" smtClean="0"/>
              <a:t>Die Urbanisierung in China und die in Europa befinden sich in verschiedenen Entwicklungsphasen. Die beiden Seiten haben ihre eigenen Vorteile und Anforderungen für die Zusammenarbeit. ... Aus Sicht der beiden Seiten sollte die Urbanisierung zukunftsorientiert als eine neue </a:t>
            </a:r>
            <a:r>
              <a:rPr lang="de-DE" sz="1200" dirty="0" smtClean="0"/>
              <a:t>Plattform</a:t>
            </a:r>
            <a:r>
              <a:rPr lang="en-US" sz="1200" dirty="0" smtClean="0"/>
              <a:t> </a:t>
            </a:r>
            <a:r>
              <a:rPr lang="de-DE" sz="1200" dirty="0" smtClean="0"/>
              <a:t>für</a:t>
            </a:r>
            <a:r>
              <a:rPr lang="en-US" sz="1200" dirty="0" smtClean="0"/>
              <a:t> die </a:t>
            </a:r>
            <a:r>
              <a:rPr lang="de-DE" sz="1200" dirty="0" smtClean="0"/>
              <a:t>pragmatische</a:t>
            </a:r>
            <a:r>
              <a:rPr lang="en-US" sz="1200" dirty="0" smtClean="0"/>
              <a:t> </a:t>
            </a:r>
            <a:r>
              <a:rPr lang="de-DE" sz="1200" dirty="0" smtClean="0"/>
              <a:t>Zusammenarbeit</a:t>
            </a:r>
            <a:r>
              <a:rPr lang="en-US" sz="1200" dirty="0" smtClean="0"/>
              <a:t> </a:t>
            </a:r>
            <a:r>
              <a:rPr lang="de-DE" sz="1200" dirty="0" smtClean="0"/>
              <a:t>betrachtet</a:t>
            </a:r>
            <a:r>
              <a:rPr lang="en-US" sz="1200" dirty="0" smtClean="0"/>
              <a:t> </a:t>
            </a:r>
            <a:r>
              <a:rPr lang="de-DE" sz="1200" dirty="0" smtClean="0"/>
              <a:t>werden</a:t>
            </a:r>
            <a:r>
              <a:rPr lang="en-US" sz="1200" dirty="0" smtClean="0"/>
              <a:t>. …Dies </a:t>
            </a:r>
            <a:r>
              <a:rPr lang="de-DE" sz="1200" dirty="0" smtClean="0"/>
              <a:t>ist</a:t>
            </a:r>
            <a:r>
              <a:rPr lang="en-US" sz="1200" dirty="0" smtClean="0"/>
              <a:t> die </a:t>
            </a:r>
            <a:r>
              <a:rPr lang="de-DE" sz="1200" dirty="0" smtClean="0"/>
              <a:t>neue</a:t>
            </a:r>
            <a:r>
              <a:rPr lang="en-US" sz="1200" dirty="0" smtClean="0"/>
              <a:t> </a:t>
            </a:r>
            <a:r>
              <a:rPr lang="de-DE" sz="1200" dirty="0" smtClean="0"/>
              <a:t>Triebkarft</a:t>
            </a:r>
            <a:r>
              <a:rPr lang="en-US" sz="1200" dirty="0" smtClean="0"/>
              <a:t> </a:t>
            </a:r>
            <a:r>
              <a:rPr lang="de-DE" sz="1200" dirty="0" smtClean="0"/>
              <a:t>für</a:t>
            </a:r>
            <a:r>
              <a:rPr lang="en-US" sz="1200" dirty="0" smtClean="0"/>
              <a:t> die Entwicklung </a:t>
            </a:r>
            <a:r>
              <a:rPr lang="de-DE" sz="1200" dirty="0" smtClean="0"/>
              <a:t>der</a:t>
            </a:r>
            <a:r>
              <a:rPr lang="en-US" sz="1200" dirty="0" smtClean="0"/>
              <a:t> </a:t>
            </a:r>
            <a:r>
              <a:rPr lang="de-DE" sz="1200" dirty="0" smtClean="0"/>
              <a:t>chinesischen-europäischen</a:t>
            </a:r>
            <a:r>
              <a:rPr lang="en-US" sz="1200" dirty="0" smtClean="0"/>
              <a:t> Z</a:t>
            </a:r>
            <a:r>
              <a:rPr lang="de-DE" sz="1200" dirty="0" smtClean="0"/>
              <a:t>usammenarbe</a:t>
            </a:r>
            <a:r>
              <a:rPr lang="en-US" sz="1200" dirty="0" smtClean="0"/>
              <a:t>it.</a:t>
            </a:r>
            <a:r>
              <a:rPr lang="en-US" altLang="zh-CN" sz="1200" dirty="0" smtClean="0"/>
              <a:t> </a:t>
            </a:r>
          </a:p>
          <a:p>
            <a:pPr marL="0" indent="442913">
              <a:buNone/>
            </a:pPr>
            <a:endParaRPr lang="en-US" altLang="zh-CN" sz="1200" dirty="0"/>
          </a:p>
          <a:p>
            <a:pPr marL="0" indent="0">
              <a:buNone/>
            </a:pPr>
            <a:r>
              <a:rPr lang="en-US" altLang="zh-CN" sz="1200" dirty="0" smtClean="0"/>
              <a:t>— </a:t>
            </a:r>
            <a:r>
              <a:rPr lang="en-US" altLang="zh-CN" sz="1200" dirty="0" err="1" smtClean="0"/>
              <a:t>Rede</a:t>
            </a:r>
            <a:r>
              <a:rPr lang="en-US" altLang="zh-CN" sz="1200" dirty="0" smtClean="0"/>
              <a:t> von Li </a:t>
            </a:r>
            <a:r>
              <a:rPr lang="en-US" altLang="zh-CN" sz="1200" dirty="0" err="1" smtClean="0"/>
              <a:t>Keqiang</a:t>
            </a:r>
            <a:r>
              <a:rPr lang="en-US" altLang="zh-CN" sz="1200" dirty="0" smtClean="0"/>
              <a:t>, auf der </a:t>
            </a:r>
            <a:r>
              <a:rPr lang="en-US" altLang="zh-CN" sz="1200" dirty="0" err="1" smtClean="0"/>
              <a:t>Gipfelkonferenz</a:t>
            </a:r>
            <a:r>
              <a:rPr lang="en-US" altLang="zh-CN" sz="1200" dirty="0" smtClean="0"/>
              <a:t> </a:t>
            </a:r>
            <a:r>
              <a:rPr lang="en-US" altLang="zh-CN" sz="1200" dirty="0" err="1" smtClean="0"/>
              <a:t>über</a:t>
            </a:r>
            <a:r>
              <a:rPr lang="en-US" altLang="zh-CN" sz="1200" dirty="0" smtClean="0"/>
              <a:t> die </a:t>
            </a:r>
            <a:r>
              <a:rPr lang="en-US" altLang="zh-CN" sz="1200" dirty="0" err="1" smtClean="0"/>
              <a:t>Partnerschaft</a:t>
            </a:r>
            <a:r>
              <a:rPr lang="en-US" altLang="zh-CN" sz="1200" dirty="0" smtClean="0"/>
              <a:t> der </a:t>
            </a:r>
            <a:r>
              <a:rPr lang="en-US" altLang="zh-CN" sz="1200" dirty="0" err="1" smtClean="0"/>
              <a:t>Urbanisierung</a:t>
            </a:r>
            <a:r>
              <a:rPr lang="en-US" altLang="zh-CN" sz="1200" dirty="0" smtClean="0"/>
              <a:t> von China und Europa,  03.Mai.2012</a:t>
            </a:r>
          </a:p>
          <a:p>
            <a:pPr marL="0" indent="442913">
              <a:buNone/>
            </a:pPr>
            <a:endParaRPr lang="en-US" altLang="zh-CN" sz="1400" dirty="0"/>
          </a:p>
        </p:txBody>
      </p:sp>
      <p:sp>
        <p:nvSpPr>
          <p:cNvPr id="4" name="Title 1"/>
          <p:cNvSpPr txBox="1">
            <a:spLocks/>
          </p:cNvSpPr>
          <p:nvPr/>
        </p:nvSpPr>
        <p:spPr>
          <a:xfrm>
            <a:off x="0" y="0"/>
            <a:ext cx="5796135" cy="1055856"/>
          </a:xfrm>
          <a:prstGeom prst="rect">
            <a:avLst/>
          </a:prstGeom>
          <a:noFill/>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200"/>
              </a:lnSpc>
            </a:pPr>
            <a:r>
              <a:rPr lang="en-US" altLang="zh-CN" sz="4800" b="1" cap="all" spc="-60" dirty="0" smtClean="0">
                <a:solidFill>
                  <a:schemeClr val="tx1">
                    <a:lumMod val="50000"/>
                    <a:lumOff val="50000"/>
                  </a:schemeClr>
                </a:solidFill>
                <a:latin typeface="Arial" pitchFamily="34" charset="0"/>
                <a:cs typeface="Arial" pitchFamily="34" charset="0"/>
              </a:rPr>
              <a:t>1.</a:t>
            </a:r>
            <a:r>
              <a:rPr lang="zh-CN" altLang="en-US" sz="2000" b="1" cap="all" spc="-60" dirty="0" smtClean="0">
                <a:solidFill>
                  <a:schemeClr val="tx1">
                    <a:lumMod val="50000"/>
                    <a:lumOff val="50000"/>
                  </a:schemeClr>
                </a:solidFill>
                <a:latin typeface="+mj-ea"/>
              </a:rPr>
              <a:t>课题背景</a:t>
            </a:r>
            <a:endParaRPr lang="en-US" altLang="zh-CN" sz="2000" b="1" cap="all" spc="-60" dirty="0" smtClean="0">
              <a:solidFill>
                <a:schemeClr val="tx1">
                  <a:lumMod val="50000"/>
                  <a:lumOff val="50000"/>
                </a:schemeClr>
              </a:solidFill>
              <a:latin typeface="+mj-ea"/>
            </a:endParaRPr>
          </a:p>
          <a:p>
            <a:pPr algn="l">
              <a:lnSpc>
                <a:spcPts val="2200"/>
              </a:lnSpc>
            </a:pPr>
            <a:r>
              <a:rPr lang="en-US" altLang="zh-CN" sz="1400" b="1" cap="all" spc="-60" dirty="0" smtClean="0">
                <a:solidFill>
                  <a:schemeClr val="tx1">
                    <a:lumMod val="50000"/>
                    <a:lumOff val="50000"/>
                  </a:schemeClr>
                </a:solidFill>
                <a:latin typeface="+mn-lt"/>
              </a:rPr>
              <a:t>             </a:t>
            </a:r>
            <a:r>
              <a:rPr lang="de-DE" altLang="zh-CN" sz="1400" b="1" cap="all" spc="-60" dirty="0" smtClean="0">
                <a:solidFill>
                  <a:schemeClr val="tx1">
                    <a:lumMod val="50000"/>
                    <a:lumOff val="50000"/>
                  </a:schemeClr>
                </a:solidFill>
                <a:latin typeface="+mn-lt"/>
              </a:rPr>
              <a:t>Hintergrund</a:t>
            </a:r>
            <a:endParaRPr lang="en-US" altLang="zh-CN" sz="1050" b="1" cap="all" spc="-60" dirty="0">
              <a:solidFill>
                <a:schemeClr val="tx1">
                  <a:lumMod val="50000"/>
                  <a:lumOff val="50000"/>
                </a:schemeClr>
              </a:solidFill>
              <a:latin typeface="+mn-lt"/>
              <a:ea typeface="Arial Unicode MS" pitchFamily="34" charset="-122"/>
              <a:cs typeface="Arial Unicode MS" pitchFamily="34" charset="-122"/>
            </a:endParaRPr>
          </a:p>
        </p:txBody>
      </p:sp>
    </p:spTree>
    <p:extLst>
      <p:ext uri="{BB962C8B-B14F-4D97-AF65-F5344CB8AC3E}">
        <p14:creationId xmlns:p14="http://schemas.microsoft.com/office/powerpoint/2010/main" xmlns="" val="31265831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矩形 14"/>
          <p:cNvSpPr>
            <a:spLocks noChangeArrowheads="1"/>
          </p:cNvSpPr>
          <p:nvPr/>
        </p:nvSpPr>
        <p:spPr bwMode="auto">
          <a:xfrm>
            <a:off x="611560" y="987574"/>
            <a:ext cx="7128792" cy="38318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zh-CN" altLang="en-US" sz="1200" b="1" dirty="0" smtClean="0">
                <a:solidFill>
                  <a:srgbClr val="00B0F0"/>
                </a:solidFill>
                <a:latin typeface="华文细黑" pitchFamily="2" charset="-122"/>
                <a:ea typeface="华文细黑" pitchFamily="2" charset="-122"/>
              </a:rPr>
              <a:t>八</a:t>
            </a:r>
            <a:r>
              <a:rPr lang="zh-CN" altLang="en-US" sz="1200" b="1" dirty="0">
                <a:solidFill>
                  <a:srgbClr val="00B0F0"/>
                </a:solidFill>
                <a:latin typeface="华文细黑" pitchFamily="2" charset="-122"/>
                <a:ea typeface="华文细黑" pitchFamily="2" charset="-122"/>
              </a:rPr>
              <a:t>大功能</a:t>
            </a:r>
            <a:r>
              <a:rPr lang="zh-CN" altLang="en-US" sz="1200" b="1" dirty="0" smtClean="0">
                <a:solidFill>
                  <a:srgbClr val="00B0F0"/>
                </a:solidFill>
                <a:latin typeface="华文细黑" pitchFamily="2" charset="-122"/>
                <a:ea typeface="华文细黑" pitchFamily="2" charset="-122"/>
              </a:rPr>
              <a:t>模块支持智能决策</a:t>
            </a:r>
            <a:endParaRPr lang="en-US" altLang="zh-CN" sz="1200" b="1" dirty="0">
              <a:solidFill>
                <a:srgbClr val="00B0F0"/>
              </a:solidFill>
              <a:latin typeface="华文细黑" pitchFamily="2" charset="-122"/>
              <a:ea typeface="华文细黑" pitchFamily="2" charset="-122"/>
            </a:endParaRPr>
          </a:p>
          <a:p>
            <a:r>
              <a:rPr lang="de-DE" altLang="zh-CN" sz="1050" b="1" dirty="0" smtClean="0">
                <a:solidFill>
                  <a:srgbClr val="00B0F0"/>
                </a:solidFill>
                <a:latin typeface="华文细黑" pitchFamily="2" charset="-122"/>
                <a:ea typeface="华文细黑" pitchFamily="2" charset="-122"/>
              </a:rPr>
              <a:t>Acht</a:t>
            </a:r>
            <a:r>
              <a:rPr lang="en-US" altLang="zh-CN" sz="1050" b="1" dirty="0" smtClean="0">
                <a:solidFill>
                  <a:srgbClr val="00B0F0"/>
                </a:solidFill>
                <a:latin typeface="华文细黑" pitchFamily="2" charset="-122"/>
                <a:ea typeface="华文细黑" pitchFamily="2" charset="-122"/>
              </a:rPr>
              <a:t> </a:t>
            </a:r>
            <a:r>
              <a:rPr lang="de-DE" altLang="zh-CN" sz="1050" b="1" dirty="0" smtClean="0">
                <a:solidFill>
                  <a:srgbClr val="00B0F0"/>
                </a:solidFill>
                <a:latin typeface="华文细黑" pitchFamily="2" charset="-122"/>
                <a:ea typeface="华文细黑" pitchFamily="2" charset="-122"/>
              </a:rPr>
              <a:t>Funktionsmodule</a:t>
            </a:r>
            <a:r>
              <a:rPr lang="en-US" altLang="zh-CN" sz="1050" b="1" dirty="0" smtClean="0">
                <a:solidFill>
                  <a:srgbClr val="00B0F0"/>
                </a:solidFill>
                <a:latin typeface="华文细黑" pitchFamily="2" charset="-122"/>
                <a:ea typeface="华文细黑" pitchFamily="2" charset="-122"/>
              </a:rPr>
              <a:t> </a:t>
            </a:r>
            <a:r>
              <a:rPr lang="de-DE" altLang="zh-CN" sz="1050" b="1" dirty="0" smtClean="0">
                <a:solidFill>
                  <a:srgbClr val="00B0F0"/>
                </a:solidFill>
                <a:latin typeface="华文细黑" pitchFamily="2" charset="-122"/>
                <a:ea typeface="华文细黑" pitchFamily="2" charset="-122"/>
              </a:rPr>
              <a:t>unterstützen</a:t>
            </a:r>
            <a:r>
              <a:rPr lang="en-US" altLang="zh-CN" sz="1050" b="1" dirty="0" smtClean="0">
                <a:solidFill>
                  <a:srgbClr val="00B0F0"/>
                </a:solidFill>
                <a:latin typeface="华文细黑" pitchFamily="2" charset="-122"/>
                <a:ea typeface="华文细黑" pitchFamily="2" charset="-122"/>
              </a:rPr>
              <a:t> </a:t>
            </a:r>
            <a:r>
              <a:rPr lang="de-DE" altLang="zh-CN" sz="1050" b="1" dirty="0" smtClean="0">
                <a:solidFill>
                  <a:srgbClr val="00B0F0"/>
                </a:solidFill>
                <a:latin typeface="华文细黑" pitchFamily="2" charset="-122"/>
                <a:ea typeface="华文细黑" pitchFamily="2" charset="-122"/>
              </a:rPr>
              <a:t>die intelligente Entscheidungsfindung.</a:t>
            </a:r>
            <a:endParaRPr lang="en-US" altLang="zh-CN" sz="1000" dirty="0">
              <a:solidFill>
                <a:srgbClr val="00B0F0"/>
              </a:solidFill>
              <a:latin typeface="华文细黑" pitchFamily="2" charset="-122"/>
              <a:ea typeface="华文细黑" pitchFamily="2" charset="-122"/>
            </a:endParaRPr>
          </a:p>
          <a:p>
            <a:r>
              <a:rPr lang="zh-CN" altLang="en-US" sz="1000" b="0" dirty="0">
                <a:latin typeface="华文细黑" pitchFamily="2" charset="-122"/>
                <a:ea typeface="华文细黑" pitchFamily="2" charset="-122"/>
              </a:rPr>
              <a:t>通过整合城市综合信息的集成及数据可视化分析，为城市决策者服务，服务于可持续的城市未来发展</a:t>
            </a:r>
            <a:r>
              <a:rPr lang="zh-CN" altLang="en-US" sz="1000" dirty="0">
                <a:solidFill>
                  <a:srgbClr val="11232A"/>
                </a:solidFill>
                <a:latin typeface="华文细黑" pitchFamily="2" charset="-122"/>
                <a:ea typeface="华文细黑" pitchFamily="2" charset="-122"/>
                <a:cs typeface="MyriadPro-Regular"/>
              </a:rPr>
              <a:t>。</a:t>
            </a:r>
            <a:endParaRPr lang="en-US" altLang="zh-CN" sz="1000" dirty="0">
              <a:solidFill>
                <a:srgbClr val="11232A"/>
              </a:solidFill>
              <a:latin typeface="华文细黑" pitchFamily="2" charset="-122"/>
              <a:ea typeface="华文细黑" pitchFamily="2" charset="-122"/>
              <a:cs typeface="MyriadPro-Regular"/>
            </a:endParaRPr>
          </a:p>
          <a:p>
            <a:r>
              <a:rPr lang="de-DE" altLang="zh-CN" sz="1000" dirty="0" smtClean="0">
                <a:solidFill>
                  <a:srgbClr val="11232A"/>
                </a:solidFill>
                <a:latin typeface="华文细黑" pitchFamily="2" charset="-122"/>
                <a:ea typeface="华文细黑" pitchFamily="2" charset="-122"/>
                <a:cs typeface="MyriadPro-Regular"/>
              </a:rPr>
              <a:t>Die Integration von der umfassenden Informationen der Stadt und der Data-visualisierungsanalyse dient zu den Entscheidungsträgern der Stadt und der zukünftigen nachhaltigen Stadtsentwicklung.</a:t>
            </a:r>
          </a:p>
          <a:p>
            <a:endParaRPr lang="de-DE" altLang="zh-CN" sz="1000" dirty="0" smtClean="0">
              <a:solidFill>
                <a:srgbClr val="11232A"/>
              </a:solidFill>
              <a:latin typeface="华文细黑" pitchFamily="2" charset="-122"/>
              <a:ea typeface="华文细黑" pitchFamily="2" charset="-122"/>
              <a:cs typeface="MyriadPro-Regular"/>
            </a:endParaRPr>
          </a:p>
          <a:p>
            <a:r>
              <a:rPr lang="zh-CN" altLang="en-US" sz="1200" b="1" dirty="0" smtClean="0">
                <a:solidFill>
                  <a:srgbClr val="00B0F0"/>
                </a:solidFill>
                <a:latin typeface="华文细黑" pitchFamily="2" charset="-122"/>
                <a:ea typeface="华文细黑" pitchFamily="2" charset="-122"/>
              </a:rPr>
              <a:t>评估指标体系作为决策数据基础</a:t>
            </a:r>
            <a:endParaRPr lang="de-DE" altLang="zh-CN" sz="1200" b="1" dirty="0" smtClean="0">
              <a:solidFill>
                <a:srgbClr val="00B0F0"/>
              </a:solidFill>
              <a:latin typeface="华文细黑" pitchFamily="2" charset="-122"/>
              <a:ea typeface="华文细黑" pitchFamily="2" charset="-122"/>
            </a:endParaRPr>
          </a:p>
          <a:p>
            <a:r>
              <a:rPr lang="de-DE" altLang="zh-CN" sz="1200" b="1" dirty="0" smtClean="0">
                <a:solidFill>
                  <a:srgbClr val="00B0F0"/>
                </a:solidFill>
                <a:latin typeface="华文细黑" pitchFamily="2" charset="-122"/>
                <a:ea typeface="华文细黑" pitchFamily="2" charset="-122"/>
              </a:rPr>
              <a:t>Indikatorensystem der Evaluation als Datenbank der Entscheidungsfindung</a:t>
            </a:r>
            <a:endParaRPr lang="en-US" altLang="zh-CN" sz="1000" dirty="0"/>
          </a:p>
          <a:p>
            <a:r>
              <a:rPr lang="zh-CN" altLang="en-US" sz="1000" b="0" dirty="0">
                <a:solidFill>
                  <a:srgbClr val="11232A"/>
                </a:solidFill>
                <a:latin typeface="华文细黑" pitchFamily="2" charset="-122"/>
                <a:ea typeface="华文细黑" pitchFamily="2" charset="-122"/>
              </a:rPr>
              <a:t>以城市</a:t>
            </a:r>
            <a:r>
              <a:rPr lang="zh-CN" altLang="en-US" sz="1000" b="0" dirty="0" smtClean="0">
                <a:solidFill>
                  <a:srgbClr val="11232A"/>
                </a:solidFill>
                <a:latin typeface="华文细黑" pitchFamily="2" charset="-122"/>
                <a:ea typeface="华文细黑" pitchFamily="2" charset="-122"/>
              </a:rPr>
              <a:t>生命体的可持续发展</a:t>
            </a:r>
            <a:r>
              <a:rPr lang="zh-CN" altLang="en-US" sz="1000" b="0" dirty="0">
                <a:solidFill>
                  <a:srgbClr val="11232A"/>
                </a:solidFill>
                <a:latin typeface="华文细黑" pitchFamily="2" charset="-122"/>
                <a:ea typeface="华文细黑" pitchFamily="2" charset="-122"/>
              </a:rPr>
              <a:t>为导向的指标体系夯实科学计算基石</a:t>
            </a:r>
            <a:r>
              <a:rPr lang="zh-CN" altLang="en-US" sz="1000" b="0" dirty="0" smtClean="0">
                <a:solidFill>
                  <a:srgbClr val="11232A"/>
                </a:solidFill>
                <a:latin typeface="华文细黑" pitchFamily="2" charset="-122"/>
                <a:ea typeface="华文细黑" pitchFamily="2" charset="-122"/>
              </a:rPr>
              <a:t>。</a:t>
            </a:r>
            <a:endParaRPr lang="de-DE" altLang="zh-CN" sz="1000" b="0" dirty="0" smtClean="0">
              <a:solidFill>
                <a:srgbClr val="11232A"/>
              </a:solidFill>
              <a:latin typeface="华文细黑" pitchFamily="2" charset="-122"/>
              <a:ea typeface="华文细黑" pitchFamily="2" charset="-122"/>
            </a:endParaRPr>
          </a:p>
          <a:p>
            <a:r>
              <a:rPr lang="de-DE" altLang="zh-CN" sz="1000" dirty="0" smtClean="0">
                <a:solidFill>
                  <a:srgbClr val="11232A"/>
                </a:solidFill>
                <a:latin typeface="华文细黑" pitchFamily="2" charset="-122"/>
                <a:ea typeface="华文细黑" pitchFamily="2" charset="-122"/>
              </a:rPr>
              <a:t>Die sich an der nachhaltigen Entwicklung orientierteten Indikatoren bauen die solide Grundlage der wissenschaftlichen Berechnung auf.</a:t>
            </a:r>
            <a:endParaRPr lang="en-US" altLang="zh-CN" sz="1000" dirty="0">
              <a:solidFill>
                <a:srgbClr val="11232A"/>
              </a:solidFill>
              <a:latin typeface="华文细黑" pitchFamily="2" charset="-122"/>
              <a:ea typeface="华文细黑" pitchFamily="2" charset="-122"/>
            </a:endParaRPr>
          </a:p>
          <a:p>
            <a:endParaRPr lang="en-US" altLang="zh-CN" sz="1100" dirty="0">
              <a:solidFill>
                <a:srgbClr val="00B0F0"/>
              </a:solidFill>
              <a:latin typeface="华文细黑" pitchFamily="2" charset="-122"/>
              <a:ea typeface="华文细黑" pitchFamily="2" charset="-122"/>
            </a:endParaRPr>
          </a:p>
          <a:p>
            <a:r>
              <a:rPr lang="zh-CN" altLang="en-US" sz="1200" b="1" dirty="0" smtClean="0">
                <a:solidFill>
                  <a:srgbClr val="00B0F0"/>
                </a:solidFill>
                <a:latin typeface="华文细黑" pitchFamily="2" charset="-122"/>
                <a:ea typeface="华文细黑" pitchFamily="2" charset="-122"/>
              </a:rPr>
              <a:t>关键数据挖掘和数据的空间可视化</a:t>
            </a:r>
            <a:endParaRPr lang="de-DE" altLang="zh-CN" sz="1200" b="1" dirty="0" smtClean="0">
              <a:solidFill>
                <a:srgbClr val="00B0F0"/>
              </a:solidFill>
              <a:latin typeface="华文细黑" pitchFamily="2" charset="-122"/>
              <a:ea typeface="华文细黑" pitchFamily="2" charset="-122"/>
            </a:endParaRPr>
          </a:p>
          <a:p>
            <a:r>
              <a:rPr lang="en-US" altLang="zh-CN" sz="1200" b="1" dirty="0" smtClean="0">
                <a:solidFill>
                  <a:srgbClr val="00B0F0"/>
                </a:solidFill>
                <a:latin typeface="华文细黑" pitchFamily="2" charset="-122"/>
                <a:ea typeface="华文细黑" pitchFamily="2" charset="-122"/>
              </a:rPr>
              <a:t>Data-mining und </a:t>
            </a:r>
            <a:r>
              <a:rPr lang="en-US" altLang="zh-CN" sz="1200" b="1" dirty="0" err="1" smtClean="0">
                <a:solidFill>
                  <a:srgbClr val="00B0F0"/>
                </a:solidFill>
                <a:latin typeface="华文细黑" pitchFamily="2" charset="-122"/>
                <a:ea typeface="华文细黑" pitchFamily="2" charset="-122"/>
              </a:rPr>
              <a:t>räumliche</a:t>
            </a:r>
            <a:r>
              <a:rPr lang="en-US" altLang="zh-CN" sz="1200" b="1" dirty="0" smtClean="0">
                <a:solidFill>
                  <a:srgbClr val="00B0F0"/>
                </a:solidFill>
                <a:latin typeface="华文细黑" pitchFamily="2" charset="-122"/>
                <a:ea typeface="华文细黑" pitchFamily="2" charset="-122"/>
              </a:rPr>
              <a:t> </a:t>
            </a:r>
            <a:r>
              <a:rPr lang="en-US" altLang="zh-CN" sz="1200" b="1" dirty="0" err="1" smtClean="0">
                <a:solidFill>
                  <a:srgbClr val="00B0F0"/>
                </a:solidFill>
                <a:latin typeface="华文细黑" pitchFamily="2" charset="-122"/>
                <a:ea typeface="华文细黑" pitchFamily="2" charset="-122"/>
              </a:rPr>
              <a:t>Visualisierung</a:t>
            </a:r>
            <a:r>
              <a:rPr lang="en-US" altLang="zh-CN" sz="1200" b="1" dirty="0" smtClean="0">
                <a:solidFill>
                  <a:srgbClr val="00B0F0"/>
                </a:solidFill>
                <a:latin typeface="华文细黑" pitchFamily="2" charset="-122"/>
                <a:ea typeface="华文细黑" pitchFamily="2" charset="-122"/>
              </a:rPr>
              <a:t> von </a:t>
            </a:r>
            <a:r>
              <a:rPr lang="en-US" altLang="zh-CN" sz="1200" b="1" dirty="0" err="1" smtClean="0">
                <a:solidFill>
                  <a:srgbClr val="00B0F0"/>
                </a:solidFill>
                <a:latin typeface="华文细黑" pitchFamily="2" charset="-122"/>
                <a:ea typeface="华文细黑" pitchFamily="2" charset="-122"/>
              </a:rPr>
              <a:t>Daten</a:t>
            </a:r>
            <a:endParaRPr lang="zh-CN" altLang="en-US" sz="1000" dirty="0"/>
          </a:p>
          <a:p>
            <a:r>
              <a:rPr lang="zh-CN" altLang="en-US" sz="900" b="0" dirty="0" smtClean="0">
                <a:latin typeface="华文细黑" pitchFamily="2" charset="-122"/>
                <a:ea typeface="华文细黑" pitchFamily="2" charset="-122"/>
              </a:rPr>
              <a:t>基于城市大数据，依托</a:t>
            </a:r>
            <a:r>
              <a:rPr lang="zh-CN" altLang="en-US" sz="900" b="0" dirty="0">
                <a:latin typeface="华文细黑" pitchFamily="2" charset="-122"/>
                <a:ea typeface="华文细黑" pitchFamily="2" charset="-122"/>
              </a:rPr>
              <a:t>先进的软件平台和算法开发以地球模型为代表的多元可视化</a:t>
            </a:r>
            <a:r>
              <a:rPr lang="zh-CN" altLang="en-US" sz="900" b="0" dirty="0" smtClean="0">
                <a:latin typeface="华文细黑" pitchFamily="2" charset="-122"/>
                <a:ea typeface="华文细黑" pitchFamily="2" charset="-122"/>
              </a:rPr>
              <a:t>工具挖掘和展示城市</a:t>
            </a:r>
            <a:r>
              <a:rPr lang="zh-CN" altLang="en-US" sz="900" b="0" dirty="0">
                <a:latin typeface="华文细黑" pitchFamily="2" charset="-122"/>
                <a:ea typeface="华文细黑" pitchFamily="2" charset="-122"/>
              </a:rPr>
              <a:t>运行</a:t>
            </a:r>
            <a:r>
              <a:rPr lang="zh-CN" altLang="en-US" sz="900" b="0" dirty="0" smtClean="0">
                <a:latin typeface="华文细黑" pitchFamily="2" charset="-122"/>
                <a:ea typeface="华文细黑" pitchFamily="2" charset="-122"/>
              </a:rPr>
              <a:t>数据。</a:t>
            </a:r>
            <a:endParaRPr lang="de-DE" altLang="zh-CN" sz="900" b="0" dirty="0" smtClean="0">
              <a:latin typeface="华文细黑" pitchFamily="2" charset="-122"/>
              <a:ea typeface="华文细黑" pitchFamily="2" charset="-122"/>
            </a:endParaRPr>
          </a:p>
          <a:p>
            <a:r>
              <a:rPr lang="de-DE" altLang="zh-CN" sz="900" dirty="0" smtClean="0">
                <a:latin typeface="华文细黑" pitchFamily="2" charset="-122"/>
                <a:ea typeface="华文细黑" pitchFamily="2" charset="-122"/>
              </a:rPr>
              <a:t>Die diversifizierte  </a:t>
            </a:r>
            <a:r>
              <a:rPr lang="de-DE" altLang="zh-CN" sz="900" b="0" dirty="0" smtClean="0">
                <a:latin typeface="华文细黑" pitchFamily="2" charset="-122"/>
                <a:ea typeface="华文细黑" pitchFamily="2" charset="-122"/>
              </a:rPr>
              <a:t>Mining der Visualisierungswerkzeuge</a:t>
            </a:r>
            <a:r>
              <a:rPr lang="de-DE" altLang="zh-CN" sz="900" dirty="0" smtClean="0">
                <a:latin typeface="华文细黑" pitchFamily="2" charset="-122"/>
                <a:ea typeface="华文细黑" pitchFamily="2" charset="-122"/>
              </a:rPr>
              <a:t>, die vom Erdmodell vertreten wird, basiert auf Stadtdaten und wird durch moderne Software-Plattform und Algorithmen entwickelt. Die Betriebsdaten der Stadt wird auch angezeigt.</a:t>
            </a:r>
            <a:endParaRPr lang="de-DE" altLang="zh-CN" sz="900" b="0" dirty="0" smtClean="0">
              <a:latin typeface="华文细黑" pitchFamily="2" charset="-122"/>
              <a:ea typeface="华文细黑" pitchFamily="2" charset="-122"/>
            </a:endParaRPr>
          </a:p>
          <a:p>
            <a:endParaRPr lang="en-US" altLang="zh-CN" sz="1050" b="0" dirty="0">
              <a:latin typeface="华文细黑" pitchFamily="2" charset="-122"/>
              <a:ea typeface="华文细黑" pitchFamily="2" charset="-122"/>
            </a:endParaRPr>
          </a:p>
          <a:p>
            <a:r>
              <a:rPr lang="zh-CN" altLang="en-US" sz="1200" b="1" dirty="0" smtClean="0">
                <a:solidFill>
                  <a:srgbClr val="00B0F0"/>
                </a:solidFill>
                <a:latin typeface="华文细黑" pitchFamily="2" charset="-122"/>
                <a:ea typeface="华文细黑" pitchFamily="2" charset="-122"/>
              </a:rPr>
              <a:t>用户需求</a:t>
            </a:r>
            <a:r>
              <a:rPr lang="zh-CN" altLang="en-US" sz="1200" b="1" dirty="0">
                <a:solidFill>
                  <a:srgbClr val="00B0F0"/>
                </a:solidFill>
                <a:latin typeface="华文细黑" pitchFamily="2" charset="-122"/>
                <a:ea typeface="华文细黑" pitchFamily="2" charset="-122"/>
              </a:rPr>
              <a:t>为导向</a:t>
            </a:r>
            <a:r>
              <a:rPr lang="zh-CN" altLang="en-US" sz="1200" b="1" dirty="0" smtClean="0">
                <a:solidFill>
                  <a:srgbClr val="00B0F0"/>
                </a:solidFill>
                <a:latin typeface="华文细黑" pitchFamily="2" charset="-122"/>
                <a:ea typeface="华文细黑" pitchFamily="2" charset="-122"/>
              </a:rPr>
              <a:t>的进化更新</a:t>
            </a:r>
            <a:endParaRPr lang="de-DE" altLang="zh-CN" sz="1200" b="1" dirty="0" smtClean="0">
              <a:solidFill>
                <a:srgbClr val="00B0F0"/>
              </a:solidFill>
              <a:latin typeface="华文细黑" pitchFamily="2" charset="-122"/>
              <a:ea typeface="华文细黑" pitchFamily="2" charset="-122"/>
            </a:endParaRPr>
          </a:p>
          <a:p>
            <a:r>
              <a:rPr lang="en-US" altLang="zh-CN" sz="1200" b="1" dirty="0" err="1" smtClean="0">
                <a:solidFill>
                  <a:srgbClr val="00B0F0"/>
                </a:solidFill>
                <a:latin typeface="华文细黑" pitchFamily="2" charset="-122"/>
                <a:ea typeface="华文细黑" pitchFamily="2" charset="-122"/>
              </a:rPr>
              <a:t>Bedarfsgerechte</a:t>
            </a:r>
            <a:r>
              <a:rPr lang="en-US" altLang="zh-CN" sz="1200" b="1" dirty="0" smtClean="0">
                <a:solidFill>
                  <a:srgbClr val="00B0F0"/>
                </a:solidFill>
                <a:latin typeface="华文细黑" pitchFamily="2" charset="-122"/>
                <a:ea typeface="华文细黑" pitchFamily="2" charset="-122"/>
              </a:rPr>
              <a:t> Entwicklung und </a:t>
            </a:r>
            <a:r>
              <a:rPr lang="en-US" altLang="zh-CN" sz="1200" b="1" dirty="0" err="1" smtClean="0">
                <a:solidFill>
                  <a:srgbClr val="00B0F0"/>
                </a:solidFill>
                <a:latin typeface="华文细黑" pitchFamily="2" charset="-122"/>
                <a:ea typeface="华文细黑" pitchFamily="2" charset="-122"/>
              </a:rPr>
              <a:t>Aktualisierung</a:t>
            </a:r>
            <a:endParaRPr lang="en-US" altLang="zh-CN" sz="1200" b="1" dirty="0" smtClean="0">
              <a:solidFill>
                <a:srgbClr val="00B0F0"/>
              </a:solidFill>
              <a:latin typeface="华文细黑" pitchFamily="2" charset="-122"/>
              <a:ea typeface="华文细黑" pitchFamily="2" charset="-122"/>
            </a:endParaRPr>
          </a:p>
          <a:p>
            <a:r>
              <a:rPr lang="zh-CN" altLang="en-US" sz="1000" b="0" dirty="0" smtClean="0">
                <a:latin typeface="华文细黑" pitchFamily="2" charset="-122"/>
                <a:ea typeface="华文细黑" pitchFamily="2" charset="-122"/>
              </a:rPr>
              <a:t>推进</a:t>
            </a:r>
            <a:r>
              <a:rPr lang="zh-CN" altLang="en-US" sz="1000" b="0" dirty="0">
                <a:latin typeface="华文细黑" pitchFamily="2" charset="-122"/>
                <a:ea typeface="华文细黑" pitchFamily="2" charset="-122"/>
              </a:rPr>
              <a:t>理性主义决策方法，以数据化决策革新管理模式，促进管理方式和架构与大数据技术工具相适配</a:t>
            </a:r>
            <a:r>
              <a:rPr lang="zh-CN" altLang="en-US" sz="1000" b="0" dirty="0" smtClean="0">
                <a:latin typeface="华文细黑" pitchFamily="2" charset="-122"/>
                <a:ea typeface="华文细黑" pitchFamily="2" charset="-122"/>
              </a:rPr>
              <a:t>。</a:t>
            </a:r>
            <a:endParaRPr lang="de-DE" altLang="zh-CN" sz="1000" b="0" dirty="0" smtClean="0">
              <a:latin typeface="华文细黑" pitchFamily="2" charset="-122"/>
              <a:ea typeface="华文细黑" pitchFamily="2" charset="-122"/>
            </a:endParaRPr>
          </a:p>
          <a:p>
            <a:r>
              <a:rPr lang="de-DE" altLang="zh-CN" sz="1000" dirty="0" smtClean="0">
                <a:latin typeface="华文细黑" pitchFamily="2" charset="-122"/>
                <a:ea typeface="华文细黑" pitchFamily="2" charset="-122"/>
              </a:rPr>
              <a:t>Rationalität der Entscheidungsfindung zu fördern,  </a:t>
            </a:r>
          </a:p>
          <a:p>
            <a:r>
              <a:rPr lang="de-DE" altLang="zh-CN" sz="1000" dirty="0" smtClean="0">
                <a:latin typeface="华文细黑" pitchFamily="2" charset="-122"/>
                <a:ea typeface="华文细黑" pitchFamily="2" charset="-122"/>
              </a:rPr>
              <a:t>Management mit den techinischen Wergzeugen der Daten übereinzustimmen</a:t>
            </a:r>
            <a:endParaRPr lang="en-US" altLang="zh-CN" sz="1100" b="0" dirty="0">
              <a:latin typeface="华文细黑" pitchFamily="2" charset="-122"/>
              <a:ea typeface="华文细黑" pitchFamily="2" charset="-122"/>
            </a:endParaRPr>
          </a:p>
        </p:txBody>
      </p:sp>
      <p:sp>
        <p:nvSpPr>
          <p:cNvPr id="6150" name="TextBox 15"/>
          <p:cNvSpPr txBox="1">
            <a:spLocks noChangeArrowheads="1"/>
          </p:cNvSpPr>
          <p:nvPr/>
        </p:nvSpPr>
        <p:spPr bwMode="auto">
          <a:xfrm>
            <a:off x="4067944" y="134779"/>
            <a:ext cx="5076056" cy="5309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3900" b="1">
                <a:solidFill>
                  <a:schemeClr val="tx1"/>
                </a:solidFill>
                <a:latin typeface="Arial" pitchFamily="34" charset="0"/>
                <a:ea typeface="宋体" pitchFamily="2" charset="-122"/>
              </a:defRPr>
            </a:lvl1pPr>
            <a:lvl2pPr marL="742950" indent="-285750" eaLnBrk="0" hangingPunct="0">
              <a:defRPr sz="3900" b="1">
                <a:solidFill>
                  <a:schemeClr val="tx1"/>
                </a:solidFill>
                <a:latin typeface="Arial" pitchFamily="34" charset="0"/>
                <a:ea typeface="宋体" pitchFamily="2" charset="-122"/>
              </a:defRPr>
            </a:lvl2pPr>
            <a:lvl3pPr marL="1143000" indent="-228600" eaLnBrk="0" hangingPunct="0">
              <a:defRPr sz="3900" b="1">
                <a:solidFill>
                  <a:schemeClr val="tx1"/>
                </a:solidFill>
                <a:latin typeface="Arial" pitchFamily="34" charset="0"/>
                <a:ea typeface="宋体" pitchFamily="2" charset="-122"/>
              </a:defRPr>
            </a:lvl3pPr>
            <a:lvl4pPr marL="1600200" indent="-228600" eaLnBrk="0" hangingPunct="0">
              <a:defRPr sz="3900" b="1">
                <a:solidFill>
                  <a:schemeClr val="tx1"/>
                </a:solidFill>
                <a:latin typeface="Arial" pitchFamily="34" charset="0"/>
                <a:ea typeface="宋体" pitchFamily="2" charset="-122"/>
              </a:defRPr>
            </a:lvl4pPr>
            <a:lvl5pPr marL="2057400" indent="-228600" eaLnBrk="0" hangingPunct="0">
              <a:defRPr sz="3900"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900"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900"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900"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900" b="1">
                <a:solidFill>
                  <a:schemeClr val="tx1"/>
                </a:solidFill>
                <a:latin typeface="Arial" pitchFamily="34" charset="0"/>
                <a:ea typeface="宋体" pitchFamily="2" charset="-122"/>
              </a:defRPr>
            </a:lvl9pPr>
          </a:lstStyle>
          <a:p>
            <a:pPr algn="r" eaLnBrk="1" hangingPunct="1"/>
            <a:r>
              <a:rPr lang="zh-CN" altLang="en-US" sz="1800" cap="all" spc="-60" dirty="0">
                <a:solidFill>
                  <a:schemeClr val="accent5"/>
                </a:solidFill>
                <a:latin typeface="+mj-ea"/>
                <a:ea typeface="+mj-ea"/>
                <a:cs typeface="+mj-cs"/>
              </a:rPr>
              <a:t>技术创新</a:t>
            </a:r>
            <a:r>
              <a:rPr lang="en-US" altLang="zh-CN" sz="1800" cap="all" spc="-60" dirty="0">
                <a:solidFill>
                  <a:schemeClr val="accent5"/>
                </a:solidFill>
                <a:latin typeface="+mj-ea"/>
                <a:ea typeface="+mj-ea"/>
                <a:cs typeface="+mj-cs"/>
              </a:rPr>
              <a:t> ——</a:t>
            </a:r>
            <a:r>
              <a:rPr lang="zh-CN" altLang="en-US" sz="1800" cap="all" spc="-60" dirty="0">
                <a:solidFill>
                  <a:schemeClr val="accent5"/>
                </a:solidFill>
                <a:latin typeface="+mj-ea"/>
                <a:ea typeface="+mj-ea"/>
                <a:cs typeface="+mj-cs"/>
              </a:rPr>
              <a:t>智能化数据决策</a:t>
            </a:r>
            <a:endParaRPr lang="en-US" altLang="zh-CN" sz="1800" cap="all" spc="-60" dirty="0">
              <a:solidFill>
                <a:schemeClr val="accent5"/>
              </a:solidFill>
              <a:latin typeface="+mj-ea"/>
              <a:ea typeface="+mj-ea"/>
              <a:cs typeface="+mj-cs"/>
            </a:endParaRPr>
          </a:p>
          <a:p>
            <a:pPr algn="r" eaLnBrk="1" hangingPunct="1"/>
            <a:r>
              <a:rPr lang="en-US" altLang="zh-CN" sz="1050" cap="all" spc="-60" dirty="0" err="1">
                <a:solidFill>
                  <a:schemeClr val="accent5"/>
                </a:solidFill>
                <a:latin typeface="+mj-ea"/>
                <a:ea typeface="+mj-ea"/>
                <a:cs typeface="+mj-cs"/>
              </a:rPr>
              <a:t>Technische</a:t>
            </a:r>
            <a:r>
              <a:rPr lang="en-US" altLang="zh-CN" sz="1050" cap="all" spc="-60" dirty="0">
                <a:solidFill>
                  <a:schemeClr val="accent5"/>
                </a:solidFill>
                <a:latin typeface="+mj-ea"/>
                <a:ea typeface="+mj-ea"/>
                <a:cs typeface="+mj-cs"/>
              </a:rPr>
              <a:t> Innovation: </a:t>
            </a:r>
            <a:r>
              <a:rPr lang="en-US" altLang="zh-CN" sz="1050" cap="all" spc="-60" dirty="0" err="1">
                <a:solidFill>
                  <a:schemeClr val="accent5"/>
                </a:solidFill>
                <a:latin typeface="+mj-ea"/>
                <a:ea typeface="+mj-ea"/>
                <a:cs typeface="+mj-cs"/>
              </a:rPr>
              <a:t>Entscheidungsfindung</a:t>
            </a:r>
            <a:r>
              <a:rPr lang="en-US" altLang="zh-CN" sz="1050" cap="all" spc="-60" dirty="0">
                <a:solidFill>
                  <a:schemeClr val="accent5"/>
                </a:solidFill>
                <a:latin typeface="+mj-ea"/>
                <a:ea typeface="+mj-ea"/>
                <a:cs typeface="+mj-cs"/>
              </a:rPr>
              <a:t> von  </a:t>
            </a:r>
            <a:r>
              <a:rPr lang="en-US" altLang="zh-CN" sz="1050" cap="all" spc="-60" dirty="0" err="1">
                <a:solidFill>
                  <a:schemeClr val="accent5"/>
                </a:solidFill>
                <a:latin typeface="+mj-ea"/>
                <a:ea typeface="+mj-ea"/>
                <a:cs typeface="+mj-cs"/>
              </a:rPr>
              <a:t>Datamation</a:t>
            </a:r>
            <a:endParaRPr lang="zh-CN" altLang="en-US" sz="1050" cap="all" spc="-60" dirty="0">
              <a:solidFill>
                <a:schemeClr val="accent5"/>
              </a:solidFill>
              <a:latin typeface="+mj-ea"/>
              <a:ea typeface="+mj-ea"/>
              <a:cs typeface="+mj-cs"/>
            </a:endParaRPr>
          </a:p>
        </p:txBody>
      </p:sp>
      <p:sp>
        <p:nvSpPr>
          <p:cNvPr id="6" name="Title 1"/>
          <p:cNvSpPr txBox="1">
            <a:spLocks/>
          </p:cNvSpPr>
          <p:nvPr/>
        </p:nvSpPr>
        <p:spPr>
          <a:xfrm>
            <a:off x="-30609" y="-140290"/>
            <a:ext cx="7482929" cy="1055856"/>
          </a:xfrm>
          <a:prstGeom prst="rect">
            <a:avLst/>
          </a:prstGeom>
          <a:noFill/>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200"/>
              </a:lnSpc>
            </a:pPr>
            <a:r>
              <a:rPr lang="en-US" altLang="zh-CN" sz="4800" b="1" cap="all" spc="-60" dirty="0" smtClean="0">
                <a:solidFill>
                  <a:schemeClr val="tx1">
                    <a:lumMod val="50000"/>
                    <a:lumOff val="50000"/>
                  </a:schemeClr>
                </a:solidFill>
                <a:latin typeface="Arial" pitchFamily="34" charset="0"/>
                <a:cs typeface="Arial" pitchFamily="34" charset="0"/>
              </a:rPr>
              <a:t>5.</a:t>
            </a:r>
            <a:r>
              <a:rPr lang="zh-CN" altLang="en-US" sz="2000" b="1" cap="all" spc="-60" dirty="0">
                <a:solidFill>
                  <a:schemeClr val="tx1">
                    <a:lumMod val="50000"/>
                    <a:lumOff val="50000"/>
                  </a:schemeClr>
                </a:solidFill>
                <a:latin typeface="+mj-ea"/>
              </a:rPr>
              <a:t>智能城市决策</a:t>
            </a:r>
            <a:r>
              <a:rPr lang="zh-CN" altLang="en-US" sz="2000" b="1" cap="all" spc="-60" dirty="0" smtClean="0">
                <a:solidFill>
                  <a:schemeClr val="tx1">
                    <a:lumMod val="50000"/>
                    <a:lumOff val="50000"/>
                  </a:schemeClr>
                </a:solidFill>
                <a:latin typeface="+mj-ea"/>
              </a:rPr>
              <a:t>系统</a:t>
            </a:r>
            <a:endParaRPr lang="de-DE" altLang="zh-CN" sz="2000" b="1" cap="all" spc="-60" dirty="0" smtClean="0">
              <a:solidFill>
                <a:schemeClr val="tx1">
                  <a:lumMod val="50000"/>
                  <a:lumOff val="50000"/>
                </a:schemeClr>
              </a:solidFill>
              <a:latin typeface="+mj-ea"/>
            </a:endParaRPr>
          </a:p>
          <a:p>
            <a:pPr algn="l">
              <a:lnSpc>
                <a:spcPts val="2200"/>
              </a:lnSpc>
            </a:pPr>
            <a:r>
              <a:rPr lang="de-DE" altLang="zh-CN" sz="2000" b="1" cap="all" spc="-60" dirty="0" smtClean="0">
                <a:solidFill>
                  <a:schemeClr val="tx1">
                    <a:lumMod val="50000"/>
                    <a:lumOff val="50000"/>
                  </a:schemeClr>
                </a:solidFill>
                <a:latin typeface="+mj-ea"/>
              </a:rPr>
              <a:t>        </a:t>
            </a:r>
            <a:r>
              <a:rPr lang="de-DE" altLang="zh-CN" sz="1400" b="1" cap="all" spc="-60" dirty="0" smtClean="0">
                <a:solidFill>
                  <a:schemeClr val="tx1">
                    <a:lumMod val="50000"/>
                    <a:lumOff val="50000"/>
                  </a:schemeClr>
                </a:solidFill>
                <a:latin typeface="+mj-ea"/>
              </a:rPr>
              <a:t>Entscheidungssystem der intelligenten Städte</a:t>
            </a:r>
            <a:endParaRPr lang="zh-CN" altLang="en-US" sz="1400" b="1" cap="all" spc="-60" dirty="0">
              <a:solidFill>
                <a:schemeClr val="tx1">
                  <a:lumMod val="50000"/>
                  <a:lumOff val="50000"/>
                </a:schemeClr>
              </a:solidFill>
              <a:latin typeface="+mj-ea"/>
            </a:endParaRPr>
          </a:p>
        </p:txBody>
      </p:sp>
    </p:spTree>
    <p:extLst>
      <p:ext uri="{BB962C8B-B14F-4D97-AF65-F5344CB8AC3E}">
        <p14:creationId xmlns:p14="http://schemas.microsoft.com/office/powerpoint/2010/main" xmlns="" val="9525165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5400000">
            <a:off x="4347493" y="1715294"/>
            <a:ext cx="576263" cy="2289175"/>
          </a:xfrm>
          <a:prstGeom prst="rect">
            <a:avLst/>
          </a:prstGeom>
          <a:noFill/>
          <a:ln w="38100">
            <a:solidFill>
              <a:schemeClr val="accent5">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 name="矩形 4"/>
          <p:cNvSpPr/>
          <p:nvPr/>
        </p:nvSpPr>
        <p:spPr>
          <a:xfrm rot="5400000">
            <a:off x="1202655" y="1777207"/>
            <a:ext cx="574675" cy="2163762"/>
          </a:xfrm>
          <a:prstGeom prst="rect">
            <a:avLst/>
          </a:prstGeom>
          <a:noFill/>
          <a:ln w="38100">
            <a:solidFill>
              <a:schemeClr val="accent5">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238" name="矩形 27"/>
          <p:cNvSpPr>
            <a:spLocks noChangeArrowheads="1"/>
          </p:cNvSpPr>
          <p:nvPr/>
        </p:nvSpPr>
        <p:spPr bwMode="auto">
          <a:xfrm>
            <a:off x="179512" y="2571750"/>
            <a:ext cx="1143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zh-CN" altLang="en-US" sz="1200" b="1" dirty="0" smtClean="0">
                <a:latin typeface="华文细黑" pitchFamily="2" charset="-122"/>
                <a:ea typeface="华文细黑" pitchFamily="2" charset="-122"/>
              </a:rPr>
              <a:t>借鉴</a:t>
            </a:r>
            <a:endParaRPr lang="de-DE" altLang="zh-CN" sz="1200" b="1" dirty="0" smtClean="0">
              <a:latin typeface="华文细黑" pitchFamily="2" charset="-122"/>
              <a:ea typeface="华文细黑" pitchFamily="2" charset="-122"/>
            </a:endParaRPr>
          </a:p>
          <a:p>
            <a:pPr algn="ctr"/>
            <a:r>
              <a:rPr lang="de-DE" altLang="zh-CN" sz="1200" b="1" dirty="0" smtClean="0">
                <a:latin typeface="华文细黑" pitchFamily="2" charset="-122"/>
                <a:ea typeface="华文细黑" pitchFamily="2" charset="-122"/>
              </a:rPr>
              <a:t>Lernen</a:t>
            </a:r>
            <a:endParaRPr lang="en-US" altLang="zh-CN" sz="1200" b="1" dirty="0">
              <a:latin typeface="华文细黑" pitchFamily="2" charset="-122"/>
              <a:ea typeface="华文细黑" pitchFamily="2" charset="-122"/>
            </a:endParaRPr>
          </a:p>
        </p:txBody>
      </p:sp>
      <p:sp>
        <p:nvSpPr>
          <p:cNvPr id="7" name="矩形 6"/>
          <p:cNvSpPr/>
          <p:nvPr/>
        </p:nvSpPr>
        <p:spPr>
          <a:xfrm rot="5400000">
            <a:off x="2786981" y="1293019"/>
            <a:ext cx="576262" cy="5333999"/>
          </a:xfrm>
          <a:prstGeom prst="rect">
            <a:avLst/>
          </a:prstGeom>
          <a:noFill/>
          <a:ln w="38100">
            <a:solidFill>
              <a:schemeClr val="accent5">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240" name="矩形 25"/>
          <p:cNvSpPr>
            <a:spLocks noChangeArrowheads="1"/>
          </p:cNvSpPr>
          <p:nvPr/>
        </p:nvSpPr>
        <p:spPr bwMode="auto">
          <a:xfrm>
            <a:off x="4277474" y="3651870"/>
            <a:ext cx="1536108"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zh-CN" altLang="en-US" sz="1400" b="1" dirty="0">
                <a:latin typeface="华文细黑" pitchFamily="2" charset="-122"/>
                <a:ea typeface="华文细黑" pitchFamily="2" charset="-122"/>
              </a:rPr>
              <a:t>管理</a:t>
            </a:r>
            <a:r>
              <a:rPr lang="zh-CN" altLang="en-US" sz="1400" b="1" dirty="0" smtClean="0">
                <a:latin typeface="华文细黑" pitchFamily="2" charset="-122"/>
                <a:ea typeface="华文细黑" pitchFamily="2" charset="-122"/>
              </a:rPr>
              <a:t>层</a:t>
            </a:r>
            <a:endParaRPr lang="de-DE" altLang="zh-CN" sz="1400" b="1" dirty="0" smtClean="0">
              <a:latin typeface="华文细黑" pitchFamily="2" charset="-122"/>
              <a:ea typeface="华文细黑" pitchFamily="2" charset="-122"/>
            </a:endParaRPr>
          </a:p>
          <a:p>
            <a:pPr algn="ctr"/>
            <a:r>
              <a:rPr lang="de-DE" altLang="zh-CN" sz="1400" b="1" dirty="0" smtClean="0">
                <a:latin typeface="华文细黑" pitchFamily="2" charset="-122"/>
                <a:ea typeface="华文细黑" pitchFamily="2" charset="-122"/>
              </a:rPr>
              <a:t>Management-ebene</a:t>
            </a:r>
            <a:endParaRPr lang="en-US" altLang="zh-CN" sz="1400" b="1" dirty="0">
              <a:latin typeface="华文细黑" pitchFamily="2" charset="-122"/>
              <a:ea typeface="华文细黑" pitchFamily="2" charset="-122"/>
            </a:endParaRPr>
          </a:p>
        </p:txBody>
      </p:sp>
      <p:sp>
        <p:nvSpPr>
          <p:cNvPr id="9" name="矩形 8"/>
          <p:cNvSpPr/>
          <p:nvPr/>
        </p:nvSpPr>
        <p:spPr>
          <a:xfrm>
            <a:off x="2571875" y="942688"/>
            <a:ext cx="703262" cy="4219862"/>
          </a:xfrm>
          <a:prstGeom prst="rect">
            <a:avLst/>
          </a:prstGeom>
          <a:noFill/>
          <a:ln w="38100">
            <a:solidFill>
              <a:schemeClr val="accent5">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矩形 9"/>
          <p:cNvSpPr/>
          <p:nvPr/>
        </p:nvSpPr>
        <p:spPr>
          <a:xfrm rot="5400000">
            <a:off x="2786981" y="-840581"/>
            <a:ext cx="576262" cy="5333999"/>
          </a:xfrm>
          <a:prstGeom prst="rect">
            <a:avLst/>
          </a:prstGeom>
          <a:noFill/>
          <a:ln w="38100">
            <a:solidFill>
              <a:schemeClr val="accent5">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243" name="矩形 18"/>
          <p:cNvSpPr>
            <a:spLocks noChangeArrowheads="1"/>
          </p:cNvSpPr>
          <p:nvPr/>
        </p:nvSpPr>
        <p:spPr bwMode="auto">
          <a:xfrm>
            <a:off x="2389312" y="4781550"/>
            <a:ext cx="108108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zh-CN" altLang="en-US" sz="1200" dirty="0">
                <a:latin typeface="华文细黑" pitchFamily="2" charset="-122"/>
                <a:ea typeface="华文细黑" pitchFamily="2" charset="-122"/>
              </a:rPr>
              <a:t>基础</a:t>
            </a:r>
            <a:r>
              <a:rPr lang="zh-CN" altLang="en-US" sz="1200" dirty="0" smtClean="0">
                <a:latin typeface="华文细黑" pitchFamily="2" charset="-122"/>
                <a:ea typeface="华文细黑" pitchFamily="2" charset="-122"/>
              </a:rPr>
              <a:t>层</a:t>
            </a:r>
            <a:r>
              <a:rPr lang="de-DE" altLang="zh-CN" sz="1200" dirty="0" smtClean="0">
                <a:latin typeface="华文细黑" pitchFamily="2" charset="-122"/>
                <a:ea typeface="华文细黑" pitchFamily="2" charset="-122"/>
              </a:rPr>
              <a:t>Basisebne</a:t>
            </a:r>
            <a:endParaRPr lang="en-US" altLang="zh-CN" sz="1200" dirty="0">
              <a:latin typeface="华文细黑" pitchFamily="2" charset="-122"/>
              <a:ea typeface="华文细黑" pitchFamily="2" charset="-122"/>
            </a:endParaRPr>
          </a:p>
        </p:txBody>
      </p:sp>
      <p:sp>
        <p:nvSpPr>
          <p:cNvPr id="7244" name="矩形 19"/>
          <p:cNvSpPr>
            <a:spLocks noChangeArrowheads="1"/>
          </p:cNvSpPr>
          <p:nvPr/>
        </p:nvSpPr>
        <p:spPr bwMode="auto">
          <a:xfrm>
            <a:off x="4590351" y="1563638"/>
            <a:ext cx="1143000" cy="600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zh-CN" altLang="en-US" sz="1100" b="1" dirty="0">
                <a:latin typeface="华文细黑" pitchFamily="2" charset="-122"/>
                <a:ea typeface="华文细黑" pitchFamily="2" charset="-122"/>
              </a:rPr>
              <a:t>信息</a:t>
            </a:r>
            <a:r>
              <a:rPr lang="zh-CN" altLang="en-US" sz="1100" b="1" dirty="0" smtClean="0">
                <a:latin typeface="华文细黑" pitchFamily="2" charset="-122"/>
                <a:ea typeface="华文细黑" pitchFamily="2" charset="-122"/>
              </a:rPr>
              <a:t>层</a:t>
            </a:r>
            <a:endParaRPr lang="de-DE" altLang="zh-CN" sz="1100" b="1" dirty="0" smtClean="0">
              <a:latin typeface="华文细黑" pitchFamily="2" charset="-122"/>
              <a:ea typeface="华文细黑" pitchFamily="2" charset="-122"/>
            </a:endParaRPr>
          </a:p>
          <a:p>
            <a:pPr algn="ctr"/>
            <a:r>
              <a:rPr lang="de-DE" altLang="zh-CN" sz="1100" b="1" dirty="0" smtClean="0">
                <a:latin typeface="华文细黑" pitchFamily="2" charset="-122"/>
                <a:ea typeface="华文细黑" pitchFamily="2" charset="-122"/>
              </a:rPr>
              <a:t>Informations-ebene</a:t>
            </a:r>
            <a:endParaRPr lang="en-US" altLang="zh-CN" sz="1100" b="1" dirty="0">
              <a:latin typeface="华文细黑" pitchFamily="2" charset="-122"/>
              <a:ea typeface="华文细黑" pitchFamily="2" charset="-122"/>
            </a:endParaRPr>
          </a:p>
        </p:txBody>
      </p:sp>
      <p:graphicFrame>
        <p:nvGraphicFramePr>
          <p:cNvPr id="13" name="内容占位符 3"/>
          <p:cNvGraphicFramePr>
            <a:graphicFrameLocks/>
          </p:cNvGraphicFramePr>
          <p:nvPr>
            <p:extLst>
              <p:ext uri="{D42A27DB-BD31-4B8C-83A1-F6EECF244321}">
                <p14:modId xmlns:p14="http://schemas.microsoft.com/office/powerpoint/2010/main" xmlns="" val="4111301143"/>
              </p:ext>
            </p:extLst>
          </p:nvPr>
        </p:nvGraphicFramePr>
        <p:xfrm>
          <a:off x="1093912" y="723900"/>
          <a:ext cx="3660552" cy="4286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246" name="矩形 29"/>
          <p:cNvSpPr>
            <a:spLocks noChangeArrowheads="1"/>
          </p:cNvSpPr>
          <p:nvPr/>
        </p:nvSpPr>
        <p:spPr bwMode="auto">
          <a:xfrm>
            <a:off x="4520501" y="2506613"/>
            <a:ext cx="140017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zh-CN" altLang="en-US" sz="1400" b="1" dirty="0" smtClean="0">
                <a:latin typeface="华文细黑" pitchFamily="2" charset="-122"/>
                <a:ea typeface="华文细黑" pitchFamily="2" charset="-122"/>
              </a:rPr>
              <a:t>应急</a:t>
            </a:r>
            <a:endParaRPr lang="de-DE" altLang="zh-CN" sz="1400" b="1" dirty="0" smtClean="0">
              <a:latin typeface="华文细黑" pitchFamily="2" charset="-122"/>
              <a:ea typeface="华文细黑" pitchFamily="2" charset="-122"/>
            </a:endParaRPr>
          </a:p>
          <a:p>
            <a:pPr algn="ctr"/>
            <a:r>
              <a:rPr lang="de-DE" altLang="zh-CN" sz="1400" b="1" dirty="0" smtClean="0">
                <a:latin typeface="华文细黑" pitchFamily="2" charset="-122"/>
                <a:ea typeface="华文细黑" pitchFamily="2" charset="-122"/>
              </a:rPr>
              <a:t>Notfall</a:t>
            </a:r>
            <a:endParaRPr lang="en-US" altLang="zh-CN" sz="1400" b="1" dirty="0">
              <a:latin typeface="华文细黑" pitchFamily="2" charset="-122"/>
              <a:ea typeface="华文细黑" pitchFamily="2" charset="-122"/>
            </a:endParaRPr>
          </a:p>
        </p:txBody>
      </p:sp>
      <p:sp>
        <p:nvSpPr>
          <p:cNvPr id="7247" name="矩形 16"/>
          <p:cNvSpPr>
            <a:spLocks noChangeArrowheads="1"/>
          </p:cNvSpPr>
          <p:nvPr/>
        </p:nvSpPr>
        <p:spPr bwMode="auto">
          <a:xfrm>
            <a:off x="5920676" y="1061233"/>
            <a:ext cx="3187738"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r"/>
            <a:r>
              <a:rPr lang="zh-CN" altLang="en-US" b="1" cap="all" spc="-60" dirty="0" smtClean="0">
                <a:solidFill>
                  <a:schemeClr val="accent5"/>
                </a:solidFill>
                <a:latin typeface="+mj-ea"/>
                <a:ea typeface="+mj-ea"/>
                <a:cs typeface="+mj-cs"/>
              </a:rPr>
              <a:t>八</a:t>
            </a:r>
            <a:r>
              <a:rPr lang="zh-CN" altLang="en-US" b="1" cap="all" spc="-60" dirty="0">
                <a:solidFill>
                  <a:schemeClr val="accent5"/>
                </a:solidFill>
                <a:latin typeface="+mj-ea"/>
                <a:ea typeface="+mj-ea"/>
                <a:cs typeface="+mj-cs"/>
              </a:rPr>
              <a:t>大功能模块</a:t>
            </a:r>
            <a:r>
              <a:rPr lang="zh-CN" altLang="en-US" b="1" cap="all" spc="-60" dirty="0" smtClean="0">
                <a:solidFill>
                  <a:schemeClr val="accent5"/>
                </a:solidFill>
                <a:latin typeface="+mj-ea"/>
                <a:ea typeface="+mj-ea"/>
                <a:cs typeface="+mj-cs"/>
              </a:rPr>
              <a:t>支持</a:t>
            </a:r>
            <a:r>
              <a:rPr lang="zh-CN" altLang="en-US" b="1" cap="all" spc="-60" dirty="0">
                <a:solidFill>
                  <a:schemeClr val="accent5"/>
                </a:solidFill>
                <a:latin typeface="+mj-ea"/>
                <a:ea typeface="+mj-ea"/>
                <a:cs typeface="+mj-cs"/>
              </a:rPr>
              <a:t>智能</a:t>
            </a:r>
            <a:r>
              <a:rPr lang="zh-CN" altLang="en-US" b="1" cap="all" spc="-60" dirty="0" smtClean="0">
                <a:solidFill>
                  <a:schemeClr val="accent5"/>
                </a:solidFill>
                <a:latin typeface="+mj-ea"/>
                <a:ea typeface="+mj-ea"/>
                <a:cs typeface="+mj-cs"/>
              </a:rPr>
              <a:t>化</a:t>
            </a:r>
            <a:r>
              <a:rPr lang="zh-CN" altLang="en-US" b="1" cap="all" spc="-60" dirty="0">
                <a:solidFill>
                  <a:schemeClr val="accent5"/>
                </a:solidFill>
                <a:latin typeface="+mj-ea"/>
                <a:ea typeface="+mj-ea"/>
                <a:cs typeface="+mj-cs"/>
              </a:rPr>
              <a:t>决策</a:t>
            </a:r>
            <a:endParaRPr lang="en-US" altLang="zh-CN" b="1" cap="all" spc="-60" dirty="0">
              <a:solidFill>
                <a:schemeClr val="accent5"/>
              </a:solidFill>
              <a:latin typeface="+mj-ea"/>
              <a:ea typeface="+mj-ea"/>
              <a:cs typeface="+mj-cs"/>
            </a:endParaRPr>
          </a:p>
          <a:p>
            <a:pPr algn="r"/>
            <a:r>
              <a:rPr lang="de-DE" altLang="zh-CN" sz="1100" b="1" cap="all" spc="-60" dirty="0" smtClean="0">
                <a:solidFill>
                  <a:schemeClr val="accent5"/>
                </a:solidFill>
                <a:latin typeface="+mj-ea"/>
                <a:ea typeface="+mj-ea"/>
                <a:cs typeface="+mj-cs"/>
              </a:rPr>
              <a:t>Acht</a:t>
            </a:r>
            <a:r>
              <a:rPr lang="en-US" altLang="zh-CN" sz="800" dirty="0" smtClean="0">
                <a:solidFill>
                  <a:srgbClr val="00B0F0"/>
                </a:solidFill>
                <a:latin typeface="华文细黑" pitchFamily="2" charset="-122"/>
                <a:ea typeface="华文细黑" pitchFamily="2" charset="-122"/>
              </a:rPr>
              <a:t> </a:t>
            </a:r>
            <a:r>
              <a:rPr lang="de-DE" altLang="zh-CN" sz="1100" b="1" cap="all" spc="-60" dirty="0" smtClean="0">
                <a:solidFill>
                  <a:schemeClr val="accent5"/>
                </a:solidFill>
                <a:latin typeface="+mj-ea"/>
                <a:ea typeface="+mj-ea"/>
                <a:cs typeface="+mj-cs"/>
              </a:rPr>
              <a:t>Funktionsmodule</a:t>
            </a:r>
            <a:r>
              <a:rPr lang="en-US" altLang="zh-CN" sz="800" dirty="0" smtClean="0">
                <a:solidFill>
                  <a:srgbClr val="00B0F0"/>
                </a:solidFill>
                <a:latin typeface="华文细黑" pitchFamily="2" charset="-122"/>
                <a:ea typeface="华文细黑" pitchFamily="2" charset="-122"/>
              </a:rPr>
              <a:t> </a:t>
            </a:r>
            <a:r>
              <a:rPr lang="de-DE" altLang="zh-CN" sz="1100" b="1" cap="all" spc="-60" dirty="0" smtClean="0">
                <a:solidFill>
                  <a:schemeClr val="accent5"/>
                </a:solidFill>
                <a:latin typeface="+mj-ea"/>
                <a:ea typeface="+mj-ea"/>
                <a:cs typeface="+mj-cs"/>
              </a:rPr>
              <a:t>unterstützen</a:t>
            </a:r>
            <a:r>
              <a:rPr lang="en-US" altLang="zh-CN" sz="800" dirty="0" smtClean="0">
                <a:solidFill>
                  <a:srgbClr val="00B0F0"/>
                </a:solidFill>
                <a:latin typeface="华文细黑" pitchFamily="2" charset="-122"/>
                <a:ea typeface="华文细黑" pitchFamily="2" charset="-122"/>
              </a:rPr>
              <a:t> </a:t>
            </a:r>
            <a:r>
              <a:rPr lang="de-DE" altLang="zh-CN" sz="1100" b="1" cap="all" spc="-60" dirty="0" smtClean="0">
                <a:solidFill>
                  <a:schemeClr val="accent5"/>
                </a:solidFill>
                <a:latin typeface="+mj-ea"/>
                <a:ea typeface="+mj-ea"/>
                <a:cs typeface="+mj-cs"/>
              </a:rPr>
              <a:t>die</a:t>
            </a:r>
            <a:r>
              <a:rPr lang="de-DE" altLang="zh-CN" sz="800" dirty="0" smtClean="0">
                <a:solidFill>
                  <a:srgbClr val="00B0F0"/>
                </a:solidFill>
                <a:latin typeface="华文细黑" pitchFamily="2" charset="-122"/>
                <a:ea typeface="华文细黑" pitchFamily="2" charset="-122"/>
              </a:rPr>
              <a:t> </a:t>
            </a:r>
            <a:r>
              <a:rPr lang="de-DE" altLang="zh-CN" sz="1100" b="1" cap="all" spc="-60" dirty="0" smtClean="0">
                <a:solidFill>
                  <a:schemeClr val="accent5"/>
                </a:solidFill>
                <a:latin typeface="+mj-ea"/>
                <a:ea typeface="+mj-ea"/>
                <a:cs typeface="+mj-cs"/>
              </a:rPr>
              <a:t>intelligente</a:t>
            </a:r>
            <a:r>
              <a:rPr lang="de-DE" altLang="zh-CN" sz="800" dirty="0" smtClean="0">
                <a:solidFill>
                  <a:srgbClr val="00B0F0"/>
                </a:solidFill>
                <a:latin typeface="华文细黑" pitchFamily="2" charset="-122"/>
                <a:ea typeface="华文细黑" pitchFamily="2" charset="-122"/>
              </a:rPr>
              <a:t> </a:t>
            </a:r>
            <a:r>
              <a:rPr lang="de-DE" altLang="zh-CN" sz="1100" b="1" cap="all" spc="-60" dirty="0" smtClean="0">
                <a:solidFill>
                  <a:schemeClr val="accent5"/>
                </a:solidFill>
                <a:latin typeface="+mj-ea"/>
                <a:ea typeface="+mj-ea"/>
                <a:cs typeface="+mj-cs"/>
              </a:rPr>
              <a:t>Entscheidungsfindung</a:t>
            </a:r>
            <a:endParaRPr lang="de-DE" altLang="zh-CN" sz="800" dirty="0" smtClean="0">
              <a:solidFill>
                <a:srgbClr val="00B0F0"/>
              </a:solidFill>
              <a:latin typeface="华文细黑" pitchFamily="2" charset="-122"/>
              <a:ea typeface="华文细黑" pitchFamily="2" charset="-122"/>
            </a:endParaRPr>
          </a:p>
          <a:p>
            <a:pPr algn="ctr"/>
            <a:endParaRPr lang="zh-CN" altLang="en-US" sz="1600" dirty="0">
              <a:latin typeface="华文细黑" pitchFamily="2" charset="-122"/>
              <a:ea typeface="华文细黑" pitchFamily="2" charset="-122"/>
            </a:endParaRPr>
          </a:p>
        </p:txBody>
      </p:sp>
      <p:sp>
        <p:nvSpPr>
          <p:cNvPr id="16" name="Title 1"/>
          <p:cNvSpPr txBox="1">
            <a:spLocks/>
          </p:cNvSpPr>
          <p:nvPr/>
        </p:nvSpPr>
        <p:spPr>
          <a:xfrm>
            <a:off x="-30609" y="-140290"/>
            <a:ext cx="7482929" cy="1055856"/>
          </a:xfrm>
          <a:prstGeom prst="rect">
            <a:avLst/>
          </a:prstGeom>
          <a:noFill/>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200"/>
              </a:lnSpc>
            </a:pPr>
            <a:r>
              <a:rPr lang="en-US" altLang="zh-CN" sz="4800" b="1" cap="all" spc="-60" dirty="0" smtClean="0">
                <a:solidFill>
                  <a:schemeClr val="tx1">
                    <a:lumMod val="50000"/>
                    <a:lumOff val="50000"/>
                  </a:schemeClr>
                </a:solidFill>
                <a:latin typeface="Arial" pitchFamily="34" charset="0"/>
                <a:cs typeface="Arial" pitchFamily="34" charset="0"/>
              </a:rPr>
              <a:t>4.</a:t>
            </a:r>
            <a:r>
              <a:rPr lang="zh-CN" altLang="en-US" sz="2000" b="1" cap="all" spc="-60" dirty="0">
                <a:solidFill>
                  <a:schemeClr val="tx1">
                    <a:lumMod val="50000"/>
                    <a:lumOff val="50000"/>
                  </a:schemeClr>
                </a:solidFill>
                <a:latin typeface="+mj-ea"/>
              </a:rPr>
              <a:t>智能城市决策</a:t>
            </a:r>
            <a:r>
              <a:rPr lang="zh-CN" altLang="en-US" sz="2000" b="1" cap="all" spc="-60" dirty="0" smtClean="0">
                <a:solidFill>
                  <a:schemeClr val="tx1">
                    <a:lumMod val="50000"/>
                    <a:lumOff val="50000"/>
                  </a:schemeClr>
                </a:solidFill>
                <a:latin typeface="+mj-ea"/>
              </a:rPr>
              <a:t>系统</a:t>
            </a:r>
            <a:endParaRPr lang="de-DE" altLang="zh-CN" sz="2000" b="1" cap="all" spc="-60" dirty="0" smtClean="0">
              <a:solidFill>
                <a:schemeClr val="tx1">
                  <a:lumMod val="50000"/>
                  <a:lumOff val="50000"/>
                </a:schemeClr>
              </a:solidFill>
              <a:latin typeface="+mj-ea"/>
            </a:endParaRPr>
          </a:p>
          <a:p>
            <a:pPr algn="l">
              <a:lnSpc>
                <a:spcPts val="2200"/>
              </a:lnSpc>
            </a:pPr>
            <a:r>
              <a:rPr lang="de-DE" altLang="zh-CN" sz="2000" b="1" cap="all" spc="-60" dirty="0" smtClean="0">
                <a:solidFill>
                  <a:schemeClr val="tx1">
                    <a:lumMod val="50000"/>
                    <a:lumOff val="50000"/>
                  </a:schemeClr>
                </a:solidFill>
                <a:latin typeface="+mj-ea"/>
              </a:rPr>
              <a:t>        </a:t>
            </a:r>
            <a:r>
              <a:rPr lang="de-DE" altLang="zh-CN" sz="1400" b="1" cap="all" spc="-60" dirty="0" smtClean="0">
                <a:solidFill>
                  <a:schemeClr val="tx1">
                    <a:lumMod val="50000"/>
                    <a:lumOff val="50000"/>
                  </a:schemeClr>
                </a:solidFill>
                <a:latin typeface="+mj-ea"/>
              </a:rPr>
              <a:t>Entscheidungssystem der intelligenten Städte</a:t>
            </a:r>
            <a:endParaRPr lang="zh-CN" altLang="en-US" sz="1400" b="1" cap="all" spc="-60" dirty="0">
              <a:solidFill>
                <a:schemeClr val="tx1">
                  <a:lumMod val="50000"/>
                  <a:lumOff val="50000"/>
                </a:schemeClr>
              </a:solidFill>
              <a:latin typeface="+mj-ea"/>
            </a:endParaRPr>
          </a:p>
        </p:txBody>
      </p:sp>
    </p:spTree>
    <p:extLst>
      <p:ext uri="{BB962C8B-B14F-4D97-AF65-F5344CB8AC3E}">
        <p14:creationId xmlns:p14="http://schemas.microsoft.com/office/powerpoint/2010/main" xmlns="" val="9174510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44" name="Picture 66" descr="图片31"/>
          <p:cNvPicPr>
            <a:picLocks noChangeAspect="1" noChangeArrowheads="1"/>
          </p:cNvPicPr>
          <p:nvPr/>
        </p:nvPicPr>
        <p:blipFill>
          <a:blip r:embed="rId3" cstate="print">
            <a:extLst>
              <a:ext uri="{28A0092B-C50C-407E-A947-70E740481C1C}">
                <a14:useLocalDpi xmlns:a14="http://schemas.microsoft.com/office/drawing/2010/main" xmlns="" val="0"/>
              </a:ext>
            </a:extLst>
          </a:blip>
          <a:srcRect t="13635"/>
          <a:stretch>
            <a:fillRect/>
          </a:stretch>
        </p:blipFill>
        <p:spPr bwMode="auto">
          <a:xfrm>
            <a:off x="2843808" y="3425381"/>
            <a:ext cx="3159224" cy="16713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8" name="矩形 27"/>
          <p:cNvSpPr>
            <a:spLocks noChangeArrowheads="1"/>
          </p:cNvSpPr>
          <p:nvPr/>
        </p:nvSpPr>
        <p:spPr bwMode="auto">
          <a:xfrm>
            <a:off x="3575015" y="858628"/>
            <a:ext cx="5535619" cy="10618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r"/>
            <a:r>
              <a:rPr lang="zh-CN" altLang="en-US" b="1" cap="all" spc="-60" dirty="0">
                <a:solidFill>
                  <a:schemeClr val="accent5"/>
                </a:solidFill>
                <a:latin typeface="+mj-ea"/>
                <a:ea typeface="+mj-ea"/>
                <a:cs typeface="+mj-cs"/>
              </a:rPr>
              <a:t>指标</a:t>
            </a:r>
            <a:r>
              <a:rPr lang="zh-CN" altLang="en-US" b="1" cap="all" spc="-60" dirty="0" smtClean="0">
                <a:solidFill>
                  <a:schemeClr val="accent5"/>
                </a:solidFill>
                <a:latin typeface="+mj-ea"/>
                <a:ea typeface="+mj-ea"/>
                <a:cs typeface="+mj-cs"/>
              </a:rPr>
              <a:t>体系评估作为决策基础</a:t>
            </a:r>
            <a:endParaRPr lang="de-DE" altLang="zh-CN" b="1" cap="all" spc="-60" dirty="0" smtClean="0">
              <a:solidFill>
                <a:schemeClr val="accent5"/>
              </a:solidFill>
              <a:latin typeface="+mj-ea"/>
              <a:ea typeface="+mj-ea"/>
              <a:cs typeface="+mj-cs"/>
            </a:endParaRPr>
          </a:p>
          <a:p>
            <a:pPr algn="r"/>
            <a:r>
              <a:rPr lang="de-DE" altLang="zh-CN" sz="1100" b="1" cap="all" spc="-60" dirty="0" smtClean="0">
                <a:solidFill>
                  <a:schemeClr val="accent5"/>
                </a:solidFill>
                <a:latin typeface="+mj-ea"/>
                <a:ea typeface="+mj-ea"/>
                <a:cs typeface="+mj-cs"/>
              </a:rPr>
              <a:t>Indikatorensystem der Evaluation als Entscheidungsgrundlage</a:t>
            </a:r>
          </a:p>
          <a:p>
            <a:endParaRPr lang="en-US" altLang="zh-CN" b="1" cap="all" spc="-60" dirty="0">
              <a:solidFill>
                <a:schemeClr val="accent5"/>
              </a:solidFill>
              <a:latin typeface="+mj-ea"/>
              <a:ea typeface="+mj-ea"/>
              <a:cs typeface="+mj-cs"/>
            </a:endParaRPr>
          </a:p>
          <a:p>
            <a:endParaRPr lang="en-US" altLang="zh-CN" sz="1600" dirty="0">
              <a:latin typeface="华文细黑" pitchFamily="2" charset="-122"/>
              <a:ea typeface="华文细黑" pitchFamily="2" charset="-122"/>
            </a:endParaRPr>
          </a:p>
        </p:txBody>
      </p:sp>
      <p:pic>
        <p:nvPicPr>
          <p:cNvPr id="8199" name="图片 6" descr="说明: QQ截图未命名.bmp"/>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39552" y="1048923"/>
            <a:ext cx="3108955" cy="27904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42" name="矩形 13"/>
          <p:cNvSpPr>
            <a:spLocks noChangeArrowheads="1"/>
          </p:cNvSpPr>
          <p:nvPr/>
        </p:nvSpPr>
        <p:spPr bwMode="auto">
          <a:xfrm>
            <a:off x="152612" y="4455764"/>
            <a:ext cx="3389957"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altLang="zh-CN" sz="1200" dirty="0" smtClean="0"/>
              <a:t>Ma</a:t>
            </a:r>
            <a:r>
              <a:rPr lang="de-DE" altLang="zh-CN" sz="1200" dirty="0" smtClean="0"/>
              <a:t>ßgebliche Indikatoren</a:t>
            </a:r>
            <a:endParaRPr lang="en-US" altLang="zh-CN" sz="1200" dirty="0"/>
          </a:p>
        </p:txBody>
      </p:sp>
      <p:sp>
        <p:nvSpPr>
          <p:cNvPr id="9" name="矩形 8"/>
          <p:cNvSpPr/>
          <p:nvPr/>
        </p:nvSpPr>
        <p:spPr>
          <a:xfrm>
            <a:off x="3923928" y="1563638"/>
            <a:ext cx="5112568" cy="1142620"/>
          </a:xfrm>
          <a:prstGeom prst="rect">
            <a:avLst/>
          </a:prstGeom>
        </p:spPr>
        <p:txBody>
          <a:bodyPr wrap="square">
            <a:spAutoFit/>
          </a:bodyPr>
          <a:lstStyle/>
          <a:p>
            <a:pPr>
              <a:lnSpc>
                <a:spcPct val="130000"/>
              </a:lnSpc>
            </a:pPr>
            <a:r>
              <a:rPr lang="zh-CN" altLang="en-US" sz="1050" dirty="0" smtClean="0">
                <a:latin typeface="华文细黑" pitchFamily="2" charset="-122"/>
                <a:ea typeface="华文细黑" pitchFamily="2" charset="-122"/>
              </a:rPr>
              <a:t>地球预警分析模型智能</a:t>
            </a:r>
            <a:r>
              <a:rPr lang="zh-CN" altLang="en-US" sz="1050" dirty="0" smtClean="0">
                <a:latin typeface="Arial" charset="0"/>
                <a:ea typeface="华文细黑" pitchFamily="2" charset="-122"/>
              </a:rPr>
              <a:t>计算可持续预警区间，</a:t>
            </a:r>
            <a:r>
              <a:rPr lang="zh-CN" altLang="en-US" sz="1050" dirty="0" smtClean="0">
                <a:latin typeface="华文细黑" pitchFamily="2" charset="-122"/>
                <a:ea typeface="华文细黑" pitchFamily="2" charset="-122"/>
              </a:rPr>
              <a:t>使城市决策者能够全面掌握城镇化进程的阶段性和问题。</a:t>
            </a:r>
            <a:endParaRPr lang="de-DE" altLang="zh-CN" sz="1050" dirty="0" smtClean="0">
              <a:latin typeface="华文细黑" pitchFamily="2" charset="-122"/>
              <a:ea typeface="华文细黑" pitchFamily="2" charset="-122"/>
            </a:endParaRPr>
          </a:p>
          <a:p>
            <a:pPr>
              <a:lnSpc>
                <a:spcPct val="130000"/>
              </a:lnSpc>
            </a:pPr>
            <a:r>
              <a:rPr lang="de-DE" altLang="zh-CN" sz="1050" dirty="0" smtClean="0">
                <a:latin typeface="华文细黑" pitchFamily="2" charset="-122"/>
                <a:ea typeface="华文细黑" pitchFamily="2" charset="-122"/>
              </a:rPr>
              <a:t>Erdformiges Modell der Frühwarnanalyse kann die nachhaltige Warnintervall intelligent kalkulieren, sodass Entscheidungsträger  die Phasen und Probleme der Urbanisierung in vollem Umfang begreifen können.</a:t>
            </a:r>
            <a:endParaRPr lang="en-US" altLang="zh-CN" sz="1050" dirty="0">
              <a:latin typeface="华文细黑" pitchFamily="2" charset="-122"/>
              <a:ea typeface="华文细黑" pitchFamily="2" charset="-122"/>
            </a:endParaRPr>
          </a:p>
        </p:txBody>
      </p:sp>
      <p:sp>
        <p:nvSpPr>
          <p:cNvPr id="10" name="矩形 9"/>
          <p:cNvSpPr/>
          <p:nvPr/>
        </p:nvSpPr>
        <p:spPr>
          <a:xfrm>
            <a:off x="6012160" y="2643758"/>
            <a:ext cx="3090164" cy="2352311"/>
          </a:xfrm>
          <a:prstGeom prst="rect">
            <a:avLst/>
          </a:prstGeom>
        </p:spPr>
        <p:txBody>
          <a:bodyPr wrap="square">
            <a:spAutoFit/>
          </a:bodyPr>
          <a:lstStyle/>
          <a:p>
            <a:pPr fontAlgn="auto">
              <a:lnSpc>
                <a:spcPct val="150000"/>
              </a:lnSpc>
              <a:spcBef>
                <a:spcPts val="0"/>
              </a:spcBef>
              <a:spcAft>
                <a:spcPts val="0"/>
              </a:spcAft>
              <a:defRPr/>
            </a:pPr>
            <a:r>
              <a:rPr lang="zh-CN" altLang="en-US" sz="900" dirty="0">
                <a:latin typeface="华文细黑" pitchFamily="2" charset="-122"/>
                <a:ea typeface="华文细黑" pitchFamily="2" charset="-122"/>
              </a:rPr>
              <a:t>异构数据整合技术</a:t>
            </a:r>
            <a:endParaRPr lang="de-DE" altLang="zh-CN" sz="900" dirty="0">
              <a:latin typeface="华文细黑" pitchFamily="2" charset="-122"/>
              <a:ea typeface="华文细黑" pitchFamily="2" charset="-122"/>
            </a:endParaRPr>
          </a:p>
          <a:p>
            <a:pPr fontAlgn="auto">
              <a:lnSpc>
                <a:spcPct val="150000"/>
              </a:lnSpc>
              <a:spcBef>
                <a:spcPts val="0"/>
              </a:spcBef>
              <a:spcAft>
                <a:spcPts val="0"/>
              </a:spcAft>
              <a:defRPr/>
            </a:pPr>
            <a:r>
              <a:rPr lang="de-DE" altLang="zh-CN" sz="900" dirty="0">
                <a:latin typeface="华文细黑" pitchFamily="2" charset="-122"/>
                <a:ea typeface="华文细黑" pitchFamily="2" charset="-122"/>
              </a:rPr>
              <a:t>Integrationstechnologie heterogener Daten</a:t>
            </a:r>
            <a:endParaRPr lang="en-US" altLang="zh-CN" sz="900" dirty="0">
              <a:latin typeface="华文细黑" pitchFamily="2" charset="-122"/>
              <a:ea typeface="华文细黑" pitchFamily="2" charset="-122"/>
            </a:endParaRPr>
          </a:p>
          <a:p>
            <a:pPr fontAlgn="auto">
              <a:lnSpc>
                <a:spcPct val="150000"/>
              </a:lnSpc>
              <a:spcBef>
                <a:spcPts val="0"/>
              </a:spcBef>
              <a:spcAft>
                <a:spcPts val="0"/>
              </a:spcAft>
              <a:defRPr/>
            </a:pPr>
            <a:r>
              <a:rPr lang="zh-CN" altLang="en-US" sz="900" dirty="0">
                <a:latin typeface="华文细黑" pitchFamily="2" charset="-122"/>
                <a:ea typeface="华文细黑" pitchFamily="2" charset="-122"/>
              </a:rPr>
              <a:t>关键警情识别技术</a:t>
            </a:r>
            <a:endParaRPr lang="de-DE" altLang="zh-CN" sz="900" dirty="0">
              <a:latin typeface="华文细黑" pitchFamily="2" charset="-122"/>
              <a:ea typeface="华文细黑" pitchFamily="2" charset="-122"/>
            </a:endParaRPr>
          </a:p>
          <a:p>
            <a:pPr fontAlgn="auto">
              <a:lnSpc>
                <a:spcPct val="150000"/>
              </a:lnSpc>
              <a:spcBef>
                <a:spcPts val="0"/>
              </a:spcBef>
              <a:spcAft>
                <a:spcPts val="0"/>
              </a:spcAft>
              <a:defRPr/>
            </a:pPr>
            <a:r>
              <a:rPr lang="de-DE" altLang="zh-CN" sz="900" dirty="0">
                <a:latin typeface="华文细黑" pitchFamily="2" charset="-122"/>
                <a:ea typeface="华文细黑" pitchFamily="2" charset="-122"/>
              </a:rPr>
              <a:t>Anerkennungstechnologie wichtiger Notsituation</a:t>
            </a:r>
            <a:endParaRPr lang="zh-CN" altLang="en-US" sz="900" dirty="0">
              <a:latin typeface="华文细黑" pitchFamily="2" charset="-122"/>
              <a:ea typeface="华文细黑" pitchFamily="2" charset="-122"/>
            </a:endParaRPr>
          </a:p>
          <a:p>
            <a:pPr fontAlgn="auto">
              <a:lnSpc>
                <a:spcPct val="150000"/>
              </a:lnSpc>
              <a:spcBef>
                <a:spcPts val="0"/>
              </a:spcBef>
              <a:spcAft>
                <a:spcPts val="0"/>
              </a:spcAft>
              <a:defRPr/>
            </a:pPr>
            <a:r>
              <a:rPr lang="zh-CN" altLang="en-US" sz="900" dirty="0">
                <a:latin typeface="华文细黑" pitchFamily="2" charset="-122"/>
                <a:ea typeface="华文细黑" pitchFamily="2" charset="-122"/>
              </a:rPr>
              <a:t>数据智能优化技术</a:t>
            </a:r>
            <a:endParaRPr lang="de-DE" altLang="zh-CN" sz="900" dirty="0">
              <a:latin typeface="华文细黑" pitchFamily="2" charset="-122"/>
              <a:ea typeface="华文细黑" pitchFamily="2" charset="-122"/>
            </a:endParaRPr>
          </a:p>
          <a:p>
            <a:pPr fontAlgn="auto">
              <a:lnSpc>
                <a:spcPct val="150000"/>
              </a:lnSpc>
              <a:spcBef>
                <a:spcPts val="0"/>
              </a:spcBef>
              <a:spcAft>
                <a:spcPts val="0"/>
              </a:spcAft>
              <a:defRPr/>
            </a:pPr>
            <a:r>
              <a:rPr lang="de-DE" altLang="zh-CN" sz="900" dirty="0">
                <a:latin typeface="华文细黑" pitchFamily="2" charset="-122"/>
                <a:ea typeface="华文细黑" pitchFamily="2" charset="-122"/>
              </a:rPr>
              <a:t>Intelligente Optimierungstechnologie von Daten </a:t>
            </a:r>
            <a:endParaRPr lang="zh-CN" altLang="en-US" sz="900" dirty="0">
              <a:latin typeface="华文细黑" pitchFamily="2" charset="-122"/>
              <a:ea typeface="华文细黑" pitchFamily="2" charset="-122"/>
            </a:endParaRPr>
          </a:p>
          <a:p>
            <a:pPr fontAlgn="auto">
              <a:lnSpc>
                <a:spcPct val="150000"/>
              </a:lnSpc>
              <a:spcBef>
                <a:spcPts val="0"/>
              </a:spcBef>
              <a:spcAft>
                <a:spcPts val="0"/>
              </a:spcAft>
              <a:defRPr/>
            </a:pPr>
            <a:r>
              <a:rPr lang="zh-CN" altLang="en-US" sz="900" dirty="0">
                <a:latin typeface="华文细黑" pitchFamily="2" charset="-122"/>
                <a:ea typeface="华文细黑" pitchFamily="2" charset="-122"/>
              </a:rPr>
              <a:t>海量数据存储技术</a:t>
            </a:r>
            <a:endParaRPr lang="de-DE" altLang="zh-CN" sz="900" dirty="0">
              <a:latin typeface="华文细黑" pitchFamily="2" charset="-122"/>
              <a:ea typeface="华文细黑" pitchFamily="2" charset="-122"/>
            </a:endParaRPr>
          </a:p>
          <a:p>
            <a:pPr fontAlgn="auto">
              <a:lnSpc>
                <a:spcPct val="150000"/>
              </a:lnSpc>
              <a:spcBef>
                <a:spcPts val="0"/>
              </a:spcBef>
              <a:spcAft>
                <a:spcPts val="0"/>
              </a:spcAft>
              <a:defRPr/>
            </a:pPr>
            <a:r>
              <a:rPr lang="de-DE" altLang="zh-CN" sz="900" dirty="0">
                <a:latin typeface="华文细黑" pitchFamily="2" charset="-122"/>
                <a:ea typeface="华文细黑" pitchFamily="2" charset="-122"/>
              </a:rPr>
              <a:t>Speicherungstechnologie von massiven Daten</a:t>
            </a:r>
            <a:endParaRPr lang="zh-CN" altLang="en-US" sz="900" dirty="0">
              <a:latin typeface="华文细黑" pitchFamily="2" charset="-122"/>
              <a:ea typeface="华文细黑" pitchFamily="2" charset="-122"/>
            </a:endParaRPr>
          </a:p>
          <a:p>
            <a:pPr fontAlgn="auto">
              <a:lnSpc>
                <a:spcPct val="150000"/>
              </a:lnSpc>
              <a:spcBef>
                <a:spcPts val="0"/>
              </a:spcBef>
              <a:spcAft>
                <a:spcPts val="0"/>
              </a:spcAft>
              <a:defRPr/>
            </a:pPr>
            <a:r>
              <a:rPr lang="zh-CN" altLang="en-US" sz="900" dirty="0">
                <a:latin typeface="华文细黑" pitchFamily="2" charset="-122"/>
                <a:ea typeface="华文细黑" pitchFamily="2" charset="-122"/>
              </a:rPr>
              <a:t>多系统影响模拟分析技术 </a:t>
            </a:r>
            <a:endParaRPr lang="de-DE" altLang="zh-CN" sz="900" dirty="0" smtClean="0">
              <a:latin typeface="华文细黑" pitchFamily="2" charset="-122"/>
              <a:ea typeface="华文细黑" pitchFamily="2" charset="-122"/>
            </a:endParaRPr>
          </a:p>
          <a:p>
            <a:pPr fontAlgn="auto">
              <a:lnSpc>
                <a:spcPct val="150000"/>
              </a:lnSpc>
              <a:spcBef>
                <a:spcPts val="0"/>
              </a:spcBef>
              <a:spcAft>
                <a:spcPts val="0"/>
              </a:spcAft>
              <a:defRPr/>
            </a:pPr>
            <a:r>
              <a:rPr lang="de-DE" altLang="zh-CN" sz="900" dirty="0" smtClean="0">
                <a:latin typeface="华文细黑" pitchFamily="2" charset="-122"/>
                <a:ea typeface="华文细黑" pitchFamily="2" charset="-122"/>
              </a:rPr>
              <a:t>simulationstechnologie </a:t>
            </a:r>
            <a:r>
              <a:rPr lang="de-DE" altLang="zh-CN" sz="900" dirty="0">
                <a:latin typeface="华文细黑" pitchFamily="2" charset="-122"/>
                <a:ea typeface="华文细黑" pitchFamily="2" charset="-122"/>
              </a:rPr>
              <a:t>unter Effketen vom Multisystem</a:t>
            </a:r>
            <a:endParaRPr lang="zh-CN" altLang="en-US" sz="900" dirty="0">
              <a:latin typeface="华文细黑" pitchFamily="2" charset="-122"/>
              <a:ea typeface="华文细黑" pitchFamily="2" charset="-122"/>
            </a:endParaRPr>
          </a:p>
        </p:txBody>
      </p:sp>
      <p:sp>
        <p:nvSpPr>
          <p:cNvPr id="12" name="Title 1"/>
          <p:cNvSpPr txBox="1">
            <a:spLocks/>
          </p:cNvSpPr>
          <p:nvPr/>
        </p:nvSpPr>
        <p:spPr>
          <a:xfrm>
            <a:off x="-30609" y="-140290"/>
            <a:ext cx="7482929" cy="1055856"/>
          </a:xfrm>
          <a:prstGeom prst="rect">
            <a:avLst/>
          </a:prstGeom>
          <a:noFill/>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200"/>
              </a:lnSpc>
            </a:pPr>
            <a:r>
              <a:rPr lang="en-US" altLang="zh-CN" sz="4800" b="1" cap="all" spc="-60" dirty="0" smtClean="0">
                <a:solidFill>
                  <a:schemeClr val="tx1">
                    <a:lumMod val="50000"/>
                    <a:lumOff val="50000"/>
                  </a:schemeClr>
                </a:solidFill>
                <a:latin typeface="Arial" pitchFamily="34" charset="0"/>
                <a:cs typeface="Arial" pitchFamily="34" charset="0"/>
              </a:rPr>
              <a:t>4.</a:t>
            </a:r>
            <a:r>
              <a:rPr lang="zh-CN" altLang="en-US" sz="2000" b="1" cap="all" spc="-60" dirty="0">
                <a:solidFill>
                  <a:schemeClr val="tx1">
                    <a:lumMod val="50000"/>
                    <a:lumOff val="50000"/>
                  </a:schemeClr>
                </a:solidFill>
                <a:latin typeface="+mj-ea"/>
              </a:rPr>
              <a:t>智能城市决策</a:t>
            </a:r>
            <a:r>
              <a:rPr lang="zh-CN" altLang="en-US" sz="2000" b="1" cap="all" spc="-60" dirty="0" smtClean="0">
                <a:solidFill>
                  <a:schemeClr val="tx1">
                    <a:lumMod val="50000"/>
                    <a:lumOff val="50000"/>
                  </a:schemeClr>
                </a:solidFill>
                <a:latin typeface="+mj-ea"/>
              </a:rPr>
              <a:t>系统</a:t>
            </a:r>
            <a:endParaRPr lang="de-DE" altLang="zh-CN" sz="2000" b="1" cap="all" spc="-60" dirty="0" smtClean="0">
              <a:solidFill>
                <a:schemeClr val="tx1">
                  <a:lumMod val="50000"/>
                  <a:lumOff val="50000"/>
                </a:schemeClr>
              </a:solidFill>
              <a:latin typeface="+mj-ea"/>
            </a:endParaRPr>
          </a:p>
          <a:p>
            <a:pPr algn="l">
              <a:lnSpc>
                <a:spcPts val="2200"/>
              </a:lnSpc>
            </a:pPr>
            <a:r>
              <a:rPr lang="de-DE" altLang="zh-CN" sz="2000" b="1" cap="all" spc="-60" dirty="0" smtClean="0">
                <a:solidFill>
                  <a:schemeClr val="tx1">
                    <a:lumMod val="50000"/>
                    <a:lumOff val="50000"/>
                  </a:schemeClr>
                </a:solidFill>
                <a:latin typeface="+mj-ea"/>
              </a:rPr>
              <a:t>        </a:t>
            </a:r>
            <a:r>
              <a:rPr lang="de-DE" altLang="zh-CN" sz="1400" b="1" cap="all" spc="-60" dirty="0" smtClean="0">
                <a:solidFill>
                  <a:schemeClr val="tx1">
                    <a:lumMod val="50000"/>
                    <a:lumOff val="50000"/>
                  </a:schemeClr>
                </a:solidFill>
                <a:latin typeface="+mj-ea"/>
              </a:rPr>
              <a:t>Entscheidungssystem der intelligenten Städte</a:t>
            </a:r>
            <a:endParaRPr lang="zh-CN" altLang="en-US" sz="1400" b="1" cap="all" spc="-60" dirty="0">
              <a:solidFill>
                <a:schemeClr val="tx1">
                  <a:lumMod val="50000"/>
                  <a:lumOff val="50000"/>
                </a:schemeClr>
              </a:solidFill>
              <a:latin typeface="+mj-ea"/>
            </a:endParaRPr>
          </a:p>
        </p:txBody>
      </p:sp>
    </p:spTree>
    <p:extLst>
      <p:ext uri="{BB962C8B-B14F-4D97-AF65-F5344CB8AC3E}">
        <p14:creationId xmlns:p14="http://schemas.microsoft.com/office/powerpoint/2010/main" xmlns="" val="15166961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blip>
          <a:srcRect l="16308" t="2777" r="16620" b="4166"/>
          <a:stretch>
            <a:fillRect/>
          </a:stretch>
        </p:blipFill>
        <p:spPr bwMode="auto">
          <a:xfrm>
            <a:off x="166390" y="1541550"/>
            <a:ext cx="3186410" cy="24824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9223" name="矩形 9"/>
          <p:cNvSpPr>
            <a:spLocks noChangeArrowheads="1"/>
          </p:cNvSpPr>
          <p:nvPr/>
        </p:nvSpPr>
        <p:spPr bwMode="auto">
          <a:xfrm>
            <a:off x="5292080" y="123031"/>
            <a:ext cx="3851920"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r"/>
            <a:r>
              <a:rPr lang="zh-CN" altLang="en-US" b="1" cap="all" spc="-60" dirty="0" smtClean="0">
                <a:solidFill>
                  <a:schemeClr val="accent5"/>
                </a:solidFill>
                <a:latin typeface="+mj-ea"/>
                <a:ea typeface="+mj-ea"/>
                <a:cs typeface="+mj-cs"/>
              </a:rPr>
              <a:t>数据的空间可视化</a:t>
            </a:r>
            <a:endParaRPr lang="de-DE" altLang="zh-CN" b="1" cap="all" spc="-60" dirty="0" smtClean="0">
              <a:solidFill>
                <a:schemeClr val="accent5"/>
              </a:solidFill>
              <a:latin typeface="+mj-ea"/>
              <a:ea typeface="+mj-ea"/>
              <a:cs typeface="+mj-cs"/>
            </a:endParaRPr>
          </a:p>
          <a:p>
            <a:pPr algn="r"/>
            <a:r>
              <a:rPr lang="de-DE" altLang="zh-CN" sz="1200" b="1" cap="all" spc="-60" dirty="0" smtClean="0">
                <a:solidFill>
                  <a:schemeClr val="accent5"/>
                </a:solidFill>
                <a:latin typeface="+mj-ea"/>
                <a:ea typeface="+mj-ea"/>
                <a:cs typeface="+mj-cs"/>
              </a:rPr>
              <a:t>Räumliche Visualisierung von Daten</a:t>
            </a:r>
            <a:endParaRPr lang="en-US" altLang="zh-CN" sz="1200" b="1" cap="all" spc="-60" dirty="0">
              <a:solidFill>
                <a:schemeClr val="accent5"/>
              </a:solidFill>
              <a:latin typeface="+mj-ea"/>
              <a:ea typeface="+mj-ea"/>
              <a:cs typeface="+mj-cs"/>
            </a:endParaRPr>
          </a:p>
          <a:p>
            <a:endParaRPr lang="en-US" altLang="zh-CN" sz="1200" dirty="0">
              <a:latin typeface="华文细黑" pitchFamily="2" charset="-122"/>
              <a:ea typeface="华文细黑" pitchFamily="2" charset="-122"/>
            </a:endParaRPr>
          </a:p>
        </p:txBody>
      </p:sp>
      <p:pic>
        <p:nvPicPr>
          <p:cNvPr id="3" name="Picture 2"/>
          <p:cNvPicPr>
            <a:picLocks noChangeAspect="1" noChangeArrowheads="1"/>
          </p:cNvPicPr>
          <p:nvPr/>
        </p:nvPicPr>
        <p:blipFill>
          <a:blip r:embed="rId4" cstate="print">
            <a:extLst/>
          </a:blip>
          <a:srcRect l="16207" t="23529" r="16521" b="4024"/>
          <a:stretch>
            <a:fillRect/>
          </a:stretch>
        </p:blipFill>
        <p:spPr bwMode="auto">
          <a:xfrm>
            <a:off x="4139952" y="1059582"/>
            <a:ext cx="3143240" cy="19005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6" name="Picture 2"/>
          <p:cNvPicPr>
            <a:picLocks noChangeAspect="1" noChangeArrowheads="1"/>
          </p:cNvPicPr>
          <p:nvPr/>
        </p:nvPicPr>
        <p:blipFill>
          <a:blip r:embed="rId5" cstate="print">
            <a:extLst/>
          </a:blip>
          <a:srcRect l="16308" t="20833" r="16620" b="4166"/>
          <a:stretch>
            <a:fillRect/>
          </a:stretch>
        </p:blipFill>
        <p:spPr bwMode="auto">
          <a:xfrm>
            <a:off x="3086361" y="2355726"/>
            <a:ext cx="2997807" cy="18823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9228" name="矩形 16"/>
          <p:cNvSpPr>
            <a:spLocks noChangeArrowheads="1"/>
          </p:cNvSpPr>
          <p:nvPr/>
        </p:nvSpPr>
        <p:spPr bwMode="auto">
          <a:xfrm>
            <a:off x="228600" y="4238070"/>
            <a:ext cx="8458200" cy="984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000" dirty="0">
                <a:latin typeface="华文细黑" pitchFamily="2" charset="-122"/>
                <a:ea typeface="华文细黑" pitchFamily="2" charset="-122"/>
              </a:rPr>
              <a:t>简便   高效   机敏   联动   高</a:t>
            </a:r>
            <a:r>
              <a:rPr lang="zh-CN" altLang="en-US" sz="2000" dirty="0" smtClean="0">
                <a:latin typeface="华文细黑" pitchFamily="2" charset="-122"/>
                <a:ea typeface="华文细黑" pitchFamily="2" charset="-122"/>
              </a:rPr>
              <a:t>扩展性</a:t>
            </a:r>
            <a:endParaRPr lang="de-DE" altLang="zh-CN" sz="2000" dirty="0" smtClean="0">
              <a:latin typeface="华文细黑" pitchFamily="2" charset="-122"/>
              <a:ea typeface="华文细黑" pitchFamily="2" charset="-122"/>
            </a:endParaRPr>
          </a:p>
          <a:p>
            <a:r>
              <a:rPr lang="de-DE" altLang="zh-CN" dirty="0" smtClean="0">
                <a:latin typeface="华文细黑" pitchFamily="2" charset="-122"/>
                <a:ea typeface="华文细黑" pitchFamily="2" charset="-122"/>
              </a:rPr>
              <a:t>handlich, effizient, findig, zusammenhängig, hoch erweiterungsfähig</a:t>
            </a:r>
            <a:endParaRPr lang="en-US" altLang="zh-CN" dirty="0" smtClean="0">
              <a:latin typeface="华文细黑" pitchFamily="2" charset="-122"/>
              <a:ea typeface="华文细黑" pitchFamily="2" charset="-122"/>
            </a:endParaRPr>
          </a:p>
          <a:p>
            <a:endParaRPr lang="en-US" altLang="zh-CN" sz="2000" dirty="0">
              <a:latin typeface="华文细黑" pitchFamily="2" charset="-122"/>
              <a:ea typeface="华文细黑" pitchFamily="2" charset="-122"/>
            </a:endParaRPr>
          </a:p>
        </p:txBody>
      </p:sp>
      <p:pic>
        <p:nvPicPr>
          <p:cNvPr id="2" name="Picture 2"/>
          <p:cNvPicPr>
            <a:picLocks noChangeAspect="1" noChangeArrowheads="1"/>
          </p:cNvPicPr>
          <p:nvPr/>
        </p:nvPicPr>
        <p:blipFill>
          <a:blip r:embed="rId6" cstate="print">
            <a:extLst/>
          </a:blip>
          <a:srcRect l="16406" t="19387" r="33594" b="4081"/>
          <a:stretch>
            <a:fillRect/>
          </a:stretch>
        </p:blipFill>
        <p:spPr bwMode="auto">
          <a:xfrm>
            <a:off x="6223817" y="1490826"/>
            <a:ext cx="2895600" cy="24884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9" name="Title 1"/>
          <p:cNvSpPr txBox="1">
            <a:spLocks/>
          </p:cNvSpPr>
          <p:nvPr/>
        </p:nvSpPr>
        <p:spPr>
          <a:xfrm>
            <a:off x="-30609" y="-140290"/>
            <a:ext cx="7482929" cy="1055856"/>
          </a:xfrm>
          <a:prstGeom prst="rect">
            <a:avLst/>
          </a:prstGeom>
          <a:noFill/>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200"/>
              </a:lnSpc>
            </a:pPr>
            <a:r>
              <a:rPr lang="en-US" altLang="zh-CN" sz="4800" b="1" cap="all" spc="-60" dirty="0" smtClean="0">
                <a:solidFill>
                  <a:schemeClr val="tx1">
                    <a:lumMod val="50000"/>
                    <a:lumOff val="50000"/>
                  </a:schemeClr>
                </a:solidFill>
                <a:latin typeface="Arial" pitchFamily="34" charset="0"/>
                <a:cs typeface="Arial" pitchFamily="34" charset="0"/>
              </a:rPr>
              <a:t>4.</a:t>
            </a:r>
            <a:r>
              <a:rPr lang="zh-CN" altLang="en-US" sz="2000" b="1" cap="all" spc="-60" dirty="0">
                <a:solidFill>
                  <a:schemeClr val="tx1">
                    <a:lumMod val="50000"/>
                    <a:lumOff val="50000"/>
                  </a:schemeClr>
                </a:solidFill>
                <a:latin typeface="+mj-ea"/>
              </a:rPr>
              <a:t>智能城市决策</a:t>
            </a:r>
            <a:r>
              <a:rPr lang="zh-CN" altLang="en-US" sz="2000" b="1" cap="all" spc="-60" dirty="0" smtClean="0">
                <a:solidFill>
                  <a:schemeClr val="tx1">
                    <a:lumMod val="50000"/>
                    <a:lumOff val="50000"/>
                  </a:schemeClr>
                </a:solidFill>
                <a:latin typeface="+mj-ea"/>
              </a:rPr>
              <a:t>系统</a:t>
            </a:r>
            <a:endParaRPr lang="de-DE" altLang="zh-CN" sz="2000" b="1" cap="all" spc="-60" dirty="0" smtClean="0">
              <a:solidFill>
                <a:schemeClr val="tx1">
                  <a:lumMod val="50000"/>
                  <a:lumOff val="50000"/>
                </a:schemeClr>
              </a:solidFill>
              <a:latin typeface="+mj-ea"/>
            </a:endParaRPr>
          </a:p>
          <a:p>
            <a:pPr algn="l">
              <a:lnSpc>
                <a:spcPts val="2200"/>
              </a:lnSpc>
            </a:pPr>
            <a:r>
              <a:rPr lang="de-DE" altLang="zh-CN" sz="2000" b="1" cap="all" spc="-60" dirty="0" smtClean="0">
                <a:solidFill>
                  <a:schemeClr val="tx1">
                    <a:lumMod val="50000"/>
                    <a:lumOff val="50000"/>
                  </a:schemeClr>
                </a:solidFill>
                <a:latin typeface="+mj-ea"/>
              </a:rPr>
              <a:t>        </a:t>
            </a:r>
            <a:r>
              <a:rPr lang="de-DE" altLang="zh-CN" sz="1400" b="1" cap="all" spc="-60" dirty="0" smtClean="0">
                <a:solidFill>
                  <a:schemeClr val="tx1">
                    <a:lumMod val="50000"/>
                    <a:lumOff val="50000"/>
                  </a:schemeClr>
                </a:solidFill>
                <a:latin typeface="+mj-ea"/>
              </a:rPr>
              <a:t>Entscheidungssystem der intelligenten Städte</a:t>
            </a:r>
            <a:endParaRPr lang="zh-CN" altLang="en-US" sz="1400" b="1" cap="all" spc="-60" dirty="0">
              <a:solidFill>
                <a:schemeClr val="tx1">
                  <a:lumMod val="50000"/>
                  <a:lumOff val="50000"/>
                </a:schemeClr>
              </a:solidFill>
              <a:latin typeface="+mj-ea"/>
            </a:endParaRPr>
          </a:p>
        </p:txBody>
      </p:sp>
    </p:spTree>
    <p:extLst>
      <p:ext uri="{BB962C8B-B14F-4D97-AF65-F5344CB8AC3E}">
        <p14:creationId xmlns:p14="http://schemas.microsoft.com/office/powerpoint/2010/main" xmlns="" val="25026252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Documents and Settings\Administrator\桌面\归档 2\main pag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59875"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060205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845050" y="4926013"/>
            <a:ext cx="4311650" cy="415925"/>
          </a:xfrm>
          <a:prstGeom prst="rect">
            <a:avLst/>
          </a:prstGeom>
          <a:noFill/>
        </p:spPr>
        <p:txBody>
          <a:bodyPr>
            <a:spAutoFit/>
          </a:bodyPr>
          <a:lstStyle/>
          <a:p>
            <a:pPr algn="ctr">
              <a:defRPr/>
            </a:pPr>
            <a:r>
              <a:rPr lang="zh-CN" altLang="en-US" sz="1050" dirty="0">
                <a:solidFill>
                  <a:schemeClr val="bg1"/>
                </a:solidFill>
                <a:latin typeface="黑体" pitchFamily="49" charset="-122"/>
                <a:ea typeface="黑体" pitchFamily="49" charset="-122"/>
              </a:rPr>
              <a:t>智慧城市</a:t>
            </a:r>
            <a:r>
              <a:rPr lang="en-US" altLang="zh-CN" sz="1050" dirty="0">
                <a:solidFill>
                  <a:schemeClr val="bg1"/>
                </a:solidFill>
                <a:latin typeface="黑体" pitchFamily="49" charset="-122"/>
                <a:ea typeface="黑体" pitchFamily="49" charset="-122"/>
              </a:rPr>
              <a:t>-</a:t>
            </a:r>
            <a:r>
              <a:rPr lang="zh-CN" altLang="en-US" sz="1050" dirty="0">
                <a:solidFill>
                  <a:schemeClr val="bg1"/>
                </a:solidFill>
                <a:latin typeface="黑体" pitchFamily="49" charset="-122"/>
                <a:ea typeface="黑体" pitchFamily="49" charset="-122"/>
              </a:rPr>
              <a:t>市长决策平台成果展示</a:t>
            </a:r>
          </a:p>
          <a:p>
            <a:pPr algn="ctr">
              <a:defRPr/>
            </a:pPr>
            <a:endParaRPr lang="zh-CN" altLang="zh-CN" sz="1050" dirty="0">
              <a:solidFill>
                <a:schemeClr val="bg1"/>
              </a:solidFill>
              <a:latin typeface="黑体" pitchFamily="49" charset="-122"/>
              <a:ea typeface="黑体" pitchFamily="49" charset="-122"/>
            </a:endParaRPr>
          </a:p>
        </p:txBody>
      </p:sp>
      <p:pic>
        <p:nvPicPr>
          <p:cNvPr id="15363" name="Picture 6" descr="C:\Documents and Settings\Administrator\桌面\归档\2012.10design\2012.10design\2012.10.31mayor03\2012.12.09 develop\mayor develop-07.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61463"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20253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Documents and Settings\Administrator\桌面\归档 2\ball-4.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61463"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6974936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1" descr="C:\Documents and Settings\Administrator\桌面\归档\2012.10design\2012.10design\2012.10.31mayor03\2012.12.21 mayor resource\mayor resource-0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61463"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929317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2" descr="C:\Documents and Settings\Administrator\桌面\归档\2012.10design\2012.10design\2012.10.31mayor03\2012.12.21 mayor resource\mayor resource-04.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61463"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1314356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9" descr="C:\Documents and Settings\Administrator\桌面\归档\2012.10design\2012.10design\2012.10.31mayor03\2012.12.21 mayor resource\mayor resource-07.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61463"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52233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1"/>
          <p:cNvPicPr>
            <a:picLocks noChangeAspect="1" noChangeArrowheads="1"/>
          </p:cNvPicPr>
          <p:nvPr/>
        </p:nvPicPr>
        <p:blipFill>
          <a:blip r:embed="rId3" cstate="print"/>
          <a:srcRect/>
          <a:stretch>
            <a:fillRect/>
          </a:stretch>
        </p:blipFill>
        <p:spPr bwMode="auto">
          <a:xfrm>
            <a:off x="1762571" y="915566"/>
            <a:ext cx="7273925" cy="4176713"/>
          </a:xfrm>
          <a:prstGeom prst="rect">
            <a:avLst/>
          </a:prstGeom>
          <a:noFill/>
          <a:ln w="9525">
            <a:noFill/>
            <a:miter lim="800000"/>
            <a:headEnd/>
            <a:tailEnd/>
          </a:ln>
        </p:spPr>
      </p:pic>
      <p:sp>
        <p:nvSpPr>
          <p:cNvPr id="16389" name="矩形 3"/>
          <p:cNvSpPr>
            <a:spLocks noChangeArrowheads="1"/>
          </p:cNvSpPr>
          <p:nvPr/>
        </p:nvSpPr>
        <p:spPr bwMode="auto">
          <a:xfrm>
            <a:off x="0" y="1531272"/>
            <a:ext cx="1928793" cy="3545586"/>
          </a:xfrm>
          <a:prstGeom prst="rect">
            <a:avLst/>
          </a:prstGeom>
          <a:noFill/>
          <a:ln w="9525">
            <a:noFill/>
            <a:miter lim="800000"/>
            <a:headEnd/>
            <a:tailEnd/>
          </a:ln>
        </p:spPr>
        <p:txBody>
          <a:bodyPr wrap="square">
            <a:spAutoFit/>
          </a:bodyPr>
          <a:lstStyle/>
          <a:p>
            <a:pPr marL="342900" indent="-342900">
              <a:spcAft>
                <a:spcPct val="30000"/>
              </a:spcAft>
            </a:pPr>
            <a:r>
              <a:rPr lang="en-US" altLang="zh-CN" sz="1200" b="1" dirty="0" smtClean="0">
                <a:solidFill>
                  <a:srgbClr val="000000"/>
                </a:solidFill>
                <a:latin typeface="楷体_GB2312" pitchFamily="1" charset="-122"/>
                <a:ea typeface="楷体_GB2312" pitchFamily="1" charset="-122"/>
                <a:sym typeface="楷体_GB2312" pitchFamily="1" charset="-122"/>
              </a:rPr>
              <a:t>8</a:t>
            </a:r>
            <a:r>
              <a:rPr lang="zh-CN" altLang="en-US" sz="1200" b="1" dirty="0" smtClean="0">
                <a:solidFill>
                  <a:srgbClr val="000000"/>
                </a:solidFill>
                <a:latin typeface="楷体_GB2312" pitchFamily="1" charset="-122"/>
                <a:ea typeface="楷体_GB2312" pitchFamily="1" charset="-122"/>
                <a:sym typeface="楷体_GB2312" pitchFamily="1" charset="-122"/>
              </a:rPr>
              <a:t>个典型国家：</a:t>
            </a:r>
          </a:p>
          <a:p>
            <a:pPr marL="342900" indent="-342900">
              <a:spcAft>
                <a:spcPct val="30000"/>
              </a:spcAft>
            </a:pPr>
            <a:r>
              <a:rPr lang="en-US" altLang="zh-CN" sz="1200" b="1" dirty="0" smtClean="0">
                <a:solidFill>
                  <a:srgbClr val="000000"/>
                </a:solidFill>
                <a:latin typeface="楷体_GB2312" pitchFamily="1" charset="-122"/>
                <a:ea typeface="楷体_GB2312" pitchFamily="1" charset="-122"/>
                <a:sym typeface="楷体_GB2312" pitchFamily="1" charset="-122"/>
              </a:rPr>
              <a:t>8</a:t>
            </a:r>
            <a:r>
              <a:rPr lang="zh-CN" altLang="en-US" sz="1200" b="1" dirty="0" smtClean="0">
                <a:solidFill>
                  <a:srgbClr val="000000"/>
                </a:solidFill>
                <a:latin typeface="楷体_GB2312" pitchFamily="1" charset="-122"/>
                <a:ea typeface="楷体_GB2312" pitchFamily="1" charset="-122"/>
                <a:sym typeface="楷体_GB2312" pitchFamily="1" charset="-122"/>
              </a:rPr>
              <a:t> </a:t>
            </a:r>
            <a:r>
              <a:rPr lang="de-DE" altLang="zh-CN" sz="1200" b="1" dirty="0" smtClean="0">
                <a:solidFill>
                  <a:srgbClr val="000000"/>
                </a:solidFill>
                <a:latin typeface="楷体_GB2312" pitchFamily="1" charset="-122"/>
                <a:ea typeface="楷体_GB2312" pitchFamily="1" charset="-122"/>
                <a:sym typeface="楷体_GB2312" pitchFamily="1" charset="-122"/>
              </a:rPr>
              <a:t>typische Länder</a:t>
            </a:r>
            <a:r>
              <a:rPr lang="zh-CN" altLang="en-US" sz="1200" b="1" dirty="0" smtClean="0">
                <a:solidFill>
                  <a:srgbClr val="000000"/>
                </a:solidFill>
                <a:latin typeface="楷体_GB2312" pitchFamily="1" charset="-122"/>
                <a:ea typeface="楷体_GB2312" pitchFamily="1" charset="-122"/>
                <a:sym typeface="楷体_GB2312" pitchFamily="1" charset="-122"/>
              </a:rPr>
              <a:t>：</a:t>
            </a:r>
            <a:endParaRPr lang="zh-CN" altLang="en-US" sz="1200" b="1" dirty="0">
              <a:solidFill>
                <a:srgbClr val="000000"/>
              </a:solidFill>
              <a:latin typeface="楷体_GB2312" pitchFamily="1" charset="-122"/>
              <a:ea typeface="楷体_GB2312" pitchFamily="1" charset="-122"/>
              <a:sym typeface="楷体_GB2312" pitchFamily="1" charset="-122"/>
            </a:endParaRPr>
          </a:p>
          <a:p>
            <a:pPr marL="342900" indent="-342900">
              <a:spcAft>
                <a:spcPct val="30000"/>
              </a:spcAft>
              <a:buSzPct val="80000"/>
              <a:buFont typeface="Wingdings" pitchFamily="2" charset="2"/>
              <a:buChar char="Ø"/>
            </a:pPr>
            <a:r>
              <a:rPr lang="zh-CN" altLang="en-US" sz="1200" b="1" dirty="0" smtClean="0">
                <a:solidFill>
                  <a:srgbClr val="000000"/>
                </a:solidFill>
                <a:latin typeface="楷体_GB2312" pitchFamily="1" charset="-122"/>
                <a:ea typeface="楷体_GB2312" pitchFamily="1" charset="-122"/>
                <a:sym typeface="楷体_GB2312" pitchFamily="1" charset="-122"/>
              </a:rPr>
              <a:t>英国</a:t>
            </a:r>
            <a:r>
              <a:rPr lang="en-US" altLang="zh-CN" sz="1200" b="1" dirty="0" err="1" smtClean="0">
                <a:solidFill>
                  <a:srgbClr val="000000"/>
                </a:solidFill>
                <a:latin typeface="楷体_GB2312" pitchFamily="1" charset="-122"/>
                <a:ea typeface="楷体_GB2312" pitchFamily="1" charset="-122"/>
                <a:sym typeface="楷体_GB2312" pitchFamily="1" charset="-122"/>
              </a:rPr>
              <a:t>Großbritannien</a:t>
            </a:r>
            <a:r>
              <a:rPr lang="en-US" altLang="zh-CN" sz="1200" b="1" dirty="0" smtClean="0">
                <a:solidFill>
                  <a:srgbClr val="000000"/>
                </a:solidFill>
                <a:latin typeface="楷体_GB2312" pitchFamily="1" charset="-122"/>
                <a:ea typeface="楷体_GB2312" pitchFamily="1" charset="-122"/>
                <a:sym typeface="楷体_GB2312" pitchFamily="1" charset="-122"/>
              </a:rPr>
              <a:t> -</a:t>
            </a:r>
            <a:r>
              <a:rPr lang="en-US" altLang="zh-CN" sz="1200" b="1" dirty="0">
                <a:solidFill>
                  <a:srgbClr val="000000"/>
                </a:solidFill>
                <a:latin typeface="楷体_GB2312" pitchFamily="1" charset="-122"/>
                <a:ea typeface="楷体_GB2312" pitchFamily="1" charset="-122"/>
                <a:sym typeface="楷体_GB2312" pitchFamily="1" charset="-122"/>
              </a:rPr>
              <a:t>1851</a:t>
            </a:r>
            <a:endParaRPr lang="zh-CN" altLang="en-US" sz="1200" b="1" dirty="0">
              <a:solidFill>
                <a:srgbClr val="000000"/>
              </a:solidFill>
              <a:latin typeface="楷体_GB2312" pitchFamily="1" charset="-122"/>
              <a:ea typeface="楷体_GB2312" pitchFamily="1" charset="-122"/>
              <a:sym typeface="楷体_GB2312" pitchFamily="1" charset="-122"/>
            </a:endParaRPr>
          </a:p>
          <a:p>
            <a:pPr marL="342900" indent="-342900">
              <a:spcAft>
                <a:spcPct val="30000"/>
              </a:spcAft>
              <a:buSzPct val="80000"/>
              <a:buFont typeface="Wingdings" pitchFamily="2" charset="2"/>
              <a:buChar char="Ø"/>
            </a:pPr>
            <a:r>
              <a:rPr lang="zh-CN" altLang="en-US" sz="1200" b="1" dirty="0" smtClean="0">
                <a:solidFill>
                  <a:srgbClr val="000000"/>
                </a:solidFill>
                <a:latin typeface="楷体_GB2312" pitchFamily="1" charset="-122"/>
                <a:ea typeface="楷体_GB2312" pitchFamily="1" charset="-122"/>
                <a:sym typeface="楷体_GB2312" pitchFamily="1" charset="-122"/>
              </a:rPr>
              <a:t>德国</a:t>
            </a:r>
            <a:r>
              <a:rPr lang="de-DE" altLang="zh-CN" sz="1200" b="1" dirty="0" smtClean="0">
                <a:solidFill>
                  <a:srgbClr val="000000"/>
                </a:solidFill>
                <a:latin typeface="楷体_GB2312" pitchFamily="1" charset="-122"/>
                <a:ea typeface="楷体_GB2312" pitchFamily="1" charset="-122"/>
                <a:sym typeface="楷体_GB2312" pitchFamily="1" charset="-122"/>
              </a:rPr>
              <a:t>Deutschland</a:t>
            </a:r>
            <a:r>
              <a:rPr lang="en-US" altLang="zh-CN" sz="1200" b="1" dirty="0" smtClean="0">
                <a:solidFill>
                  <a:srgbClr val="000000"/>
                </a:solidFill>
                <a:latin typeface="楷体_GB2312" pitchFamily="1" charset="-122"/>
                <a:ea typeface="楷体_GB2312" pitchFamily="1" charset="-122"/>
                <a:sym typeface="楷体_GB2312" pitchFamily="1" charset="-122"/>
              </a:rPr>
              <a:t>-1892</a:t>
            </a:r>
            <a:endParaRPr lang="zh-CN" altLang="en-US" sz="1200" b="1" dirty="0">
              <a:solidFill>
                <a:srgbClr val="000000"/>
              </a:solidFill>
              <a:latin typeface="楷体_GB2312" pitchFamily="1" charset="-122"/>
              <a:ea typeface="楷体_GB2312" pitchFamily="1" charset="-122"/>
              <a:sym typeface="楷体_GB2312" pitchFamily="1" charset="-122"/>
            </a:endParaRPr>
          </a:p>
          <a:p>
            <a:pPr marL="342900" indent="-342900">
              <a:spcAft>
                <a:spcPct val="30000"/>
              </a:spcAft>
              <a:buSzPct val="80000"/>
              <a:buFont typeface="Wingdings" pitchFamily="2" charset="2"/>
              <a:buChar char="Ø"/>
            </a:pPr>
            <a:r>
              <a:rPr lang="zh-CN" altLang="en-US" sz="1200" b="1" dirty="0" smtClean="0">
                <a:solidFill>
                  <a:srgbClr val="000000"/>
                </a:solidFill>
                <a:latin typeface="楷体_GB2312" pitchFamily="1" charset="-122"/>
                <a:ea typeface="楷体_GB2312" pitchFamily="1" charset="-122"/>
                <a:sym typeface="楷体_GB2312" pitchFamily="1" charset="-122"/>
              </a:rPr>
              <a:t>美国</a:t>
            </a:r>
            <a:r>
              <a:rPr lang="de-DE" altLang="zh-CN" sz="1200" b="1" dirty="0" smtClean="0">
                <a:solidFill>
                  <a:srgbClr val="000000"/>
                </a:solidFill>
                <a:latin typeface="楷体_GB2312" pitchFamily="1" charset="-122"/>
                <a:ea typeface="楷体_GB2312" pitchFamily="1" charset="-122"/>
                <a:sym typeface="楷体_GB2312" pitchFamily="1" charset="-122"/>
              </a:rPr>
              <a:t>USA</a:t>
            </a:r>
            <a:r>
              <a:rPr lang="en-US" altLang="zh-CN" sz="1200" b="1" dirty="0" smtClean="0">
                <a:solidFill>
                  <a:srgbClr val="000000"/>
                </a:solidFill>
                <a:latin typeface="楷体_GB2312" pitchFamily="1" charset="-122"/>
                <a:ea typeface="楷体_GB2312" pitchFamily="1" charset="-122"/>
                <a:sym typeface="楷体_GB2312" pitchFamily="1" charset="-122"/>
              </a:rPr>
              <a:t>-1918</a:t>
            </a:r>
            <a:endParaRPr lang="zh-CN" altLang="en-US" sz="1200" b="1" dirty="0">
              <a:solidFill>
                <a:srgbClr val="000000"/>
              </a:solidFill>
              <a:latin typeface="楷体_GB2312" pitchFamily="1" charset="-122"/>
              <a:ea typeface="楷体_GB2312" pitchFamily="1" charset="-122"/>
              <a:sym typeface="楷体_GB2312" pitchFamily="1" charset="-122"/>
            </a:endParaRPr>
          </a:p>
          <a:p>
            <a:pPr marL="342900" indent="-342900">
              <a:spcAft>
                <a:spcPct val="30000"/>
              </a:spcAft>
              <a:buSzPct val="80000"/>
              <a:buFont typeface="Wingdings" pitchFamily="2" charset="2"/>
              <a:buChar char="Ø"/>
            </a:pPr>
            <a:r>
              <a:rPr lang="zh-CN" altLang="en-US" sz="1200" b="1" dirty="0" smtClean="0">
                <a:solidFill>
                  <a:srgbClr val="000000"/>
                </a:solidFill>
                <a:latin typeface="楷体_GB2312" pitchFamily="1" charset="-122"/>
                <a:ea typeface="楷体_GB2312" pitchFamily="1" charset="-122"/>
                <a:sym typeface="楷体_GB2312" pitchFamily="1" charset="-122"/>
              </a:rPr>
              <a:t>法国</a:t>
            </a:r>
            <a:r>
              <a:rPr lang="de-DE" altLang="zh-CN" sz="1200" b="1" dirty="0" smtClean="0">
                <a:solidFill>
                  <a:srgbClr val="000000"/>
                </a:solidFill>
                <a:latin typeface="楷体_GB2312" pitchFamily="1" charset="-122"/>
                <a:ea typeface="楷体_GB2312" pitchFamily="1" charset="-122"/>
                <a:sym typeface="楷体_GB2312" pitchFamily="1" charset="-122"/>
              </a:rPr>
              <a:t>Frankreich</a:t>
            </a:r>
            <a:r>
              <a:rPr lang="en-US" altLang="zh-CN" sz="1200" b="1" dirty="0" smtClean="0">
                <a:solidFill>
                  <a:srgbClr val="000000"/>
                </a:solidFill>
                <a:latin typeface="楷体_GB2312" pitchFamily="1" charset="-122"/>
                <a:ea typeface="楷体_GB2312" pitchFamily="1" charset="-122"/>
                <a:sym typeface="楷体_GB2312" pitchFamily="1" charset="-122"/>
              </a:rPr>
              <a:t>-1931</a:t>
            </a:r>
            <a:endParaRPr lang="zh-CN" altLang="en-US" sz="1200" b="1" dirty="0">
              <a:solidFill>
                <a:srgbClr val="000000"/>
              </a:solidFill>
              <a:latin typeface="楷体_GB2312" pitchFamily="1" charset="-122"/>
              <a:ea typeface="楷体_GB2312" pitchFamily="1" charset="-122"/>
              <a:sym typeface="楷体_GB2312" pitchFamily="1" charset="-122"/>
            </a:endParaRPr>
          </a:p>
          <a:p>
            <a:pPr marL="342900" indent="-342900">
              <a:spcAft>
                <a:spcPct val="30000"/>
              </a:spcAft>
              <a:buSzPct val="80000"/>
              <a:buFont typeface="Wingdings" pitchFamily="2" charset="2"/>
              <a:buChar char="Ø"/>
            </a:pPr>
            <a:r>
              <a:rPr lang="zh-CN" altLang="en-US" sz="1200" b="1" dirty="0" smtClean="0">
                <a:solidFill>
                  <a:srgbClr val="000000"/>
                </a:solidFill>
                <a:latin typeface="楷体_GB2312" pitchFamily="1" charset="-122"/>
                <a:ea typeface="楷体_GB2312" pitchFamily="1" charset="-122"/>
                <a:sym typeface="楷体_GB2312" pitchFamily="1" charset="-122"/>
              </a:rPr>
              <a:t>墨西哥</a:t>
            </a:r>
            <a:r>
              <a:rPr lang="de-DE" altLang="zh-CN" sz="1200" b="1" dirty="0" smtClean="0">
                <a:solidFill>
                  <a:srgbClr val="000000"/>
                </a:solidFill>
                <a:latin typeface="楷体_GB2312" pitchFamily="1" charset="-122"/>
                <a:ea typeface="楷体_GB2312" pitchFamily="1" charset="-122"/>
                <a:sym typeface="楷体_GB2312" pitchFamily="1" charset="-122"/>
              </a:rPr>
              <a:t>Mexiko</a:t>
            </a:r>
            <a:r>
              <a:rPr lang="en-US" altLang="zh-CN" sz="1200" b="1" dirty="0" smtClean="0">
                <a:solidFill>
                  <a:srgbClr val="000000"/>
                </a:solidFill>
                <a:latin typeface="楷体_GB2312" pitchFamily="1" charset="-122"/>
                <a:ea typeface="楷体_GB2312" pitchFamily="1" charset="-122"/>
                <a:sym typeface="楷体_GB2312" pitchFamily="1" charset="-122"/>
              </a:rPr>
              <a:t>-1959</a:t>
            </a:r>
            <a:endParaRPr lang="zh-CN" altLang="en-US" sz="1200" b="1" dirty="0">
              <a:solidFill>
                <a:srgbClr val="000000"/>
              </a:solidFill>
              <a:latin typeface="楷体_GB2312" pitchFamily="1" charset="-122"/>
              <a:ea typeface="楷体_GB2312" pitchFamily="1" charset="-122"/>
              <a:sym typeface="楷体_GB2312" pitchFamily="1" charset="-122"/>
            </a:endParaRPr>
          </a:p>
          <a:p>
            <a:pPr marL="342900" indent="-342900">
              <a:spcAft>
                <a:spcPct val="30000"/>
              </a:spcAft>
              <a:buSzPct val="80000"/>
              <a:buFont typeface="Wingdings" pitchFamily="2" charset="2"/>
              <a:buChar char="Ø"/>
            </a:pPr>
            <a:r>
              <a:rPr lang="zh-CN" altLang="en-US" sz="1200" b="1" dirty="0" smtClean="0">
                <a:solidFill>
                  <a:srgbClr val="000000"/>
                </a:solidFill>
                <a:latin typeface="楷体_GB2312" pitchFamily="1" charset="-122"/>
                <a:ea typeface="楷体_GB2312" pitchFamily="1" charset="-122"/>
                <a:sym typeface="楷体_GB2312" pitchFamily="1" charset="-122"/>
              </a:rPr>
              <a:t>巴西</a:t>
            </a:r>
            <a:r>
              <a:rPr lang="en-US" altLang="zh-CN" sz="1200" b="1" dirty="0" err="1" smtClean="0">
                <a:solidFill>
                  <a:srgbClr val="000000"/>
                </a:solidFill>
                <a:latin typeface="楷体_GB2312" pitchFamily="1" charset="-122"/>
                <a:ea typeface="楷体_GB2312" pitchFamily="1" charset="-122"/>
                <a:sym typeface="楷体_GB2312" pitchFamily="1" charset="-122"/>
              </a:rPr>
              <a:t>Brasilien</a:t>
            </a:r>
            <a:r>
              <a:rPr lang="en-US" altLang="zh-CN" sz="1200" b="1" dirty="0" smtClean="0">
                <a:solidFill>
                  <a:srgbClr val="000000"/>
                </a:solidFill>
                <a:latin typeface="楷体_GB2312" pitchFamily="1" charset="-122"/>
                <a:ea typeface="楷体_GB2312" pitchFamily="1" charset="-122"/>
                <a:sym typeface="楷体_GB2312" pitchFamily="1" charset="-122"/>
              </a:rPr>
              <a:t> -</a:t>
            </a:r>
            <a:r>
              <a:rPr lang="en-US" altLang="zh-CN" sz="1200" b="1" dirty="0">
                <a:solidFill>
                  <a:srgbClr val="000000"/>
                </a:solidFill>
                <a:latin typeface="楷体_GB2312" pitchFamily="1" charset="-122"/>
                <a:ea typeface="楷体_GB2312" pitchFamily="1" charset="-122"/>
                <a:sym typeface="楷体_GB2312" pitchFamily="1" charset="-122"/>
              </a:rPr>
              <a:t>1965</a:t>
            </a:r>
            <a:endParaRPr lang="zh-CN" altLang="en-US" sz="1200" b="1" dirty="0">
              <a:solidFill>
                <a:srgbClr val="000000"/>
              </a:solidFill>
              <a:latin typeface="楷体_GB2312" pitchFamily="1" charset="-122"/>
              <a:ea typeface="楷体_GB2312" pitchFamily="1" charset="-122"/>
              <a:sym typeface="楷体_GB2312" pitchFamily="1" charset="-122"/>
            </a:endParaRPr>
          </a:p>
          <a:p>
            <a:pPr marL="342900" indent="-342900">
              <a:spcAft>
                <a:spcPct val="30000"/>
              </a:spcAft>
              <a:buSzPct val="80000"/>
              <a:buFont typeface="Wingdings" pitchFamily="2" charset="2"/>
              <a:buChar char="Ø"/>
            </a:pPr>
            <a:r>
              <a:rPr lang="zh-CN" altLang="en-US" sz="1200" b="1" dirty="0" smtClean="0">
                <a:solidFill>
                  <a:srgbClr val="000000"/>
                </a:solidFill>
                <a:latin typeface="楷体_GB2312" pitchFamily="1" charset="-122"/>
                <a:ea typeface="楷体_GB2312" pitchFamily="1" charset="-122"/>
                <a:sym typeface="楷体_GB2312" pitchFamily="1" charset="-122"/>
              </a:rPr>
              <a:t>日本</a:t>
            </a:r>
            <a:r>
              <a:rPr lang="de-DE" altLang="zh-CN" sz="1200" b="1" dirty="0" smtClean="0">
                <a:solidFill>
                  <a:srgbClr val="000000"/>
                </a:solidFill>
                <a:latin typeface="楷体_GB2312" pitchFamily="1" charset="-122"/>
                <a:ea typeface="楷体_GB2312" pitchFamily="1" charset="-122"/>
                <a:sym typeface="楷体_GB2312" pitchFamily="1" charset="-122"/>
              </a:rPr>
              <a:t>Japan</a:t>
            </a:r>
            <a:r>
              <a:rPr lang="en-US" altLang="zh-CN" sz="1200" b="1" dirty="0" smtClean="0">
                <a:solidFill>
                  <a:srgbClr val="000000"/>
                </a:solidFill>
                <a:latin typeface="楷体_GB2312" pitchFamily="1" charset="-122"/>
                <a:ea typeface="楷体_GB2312" pitchFamily="1" charset="-122"/>
                <a:sym typeface="楷体_GB2312" pitchFamily="1" charset="-122"/>
              </a:rPr>
              <a:t>-1968</a:t>
            </a:r>
            <a:endParaRPr lang="zh-CN" altLang="en-US" sz="1200" b="1" dirty="0">
              <a:solidFill>
                <a:srgbClr val="000000"/>
              </a:solidFill>
              <a:latin typeface="楷体_GB2312" pitchFamily="1" charset="-122"/>
              <a:ea typeface="楷体_GB2312" pitchFamily="1" charset="-122"/>
              <a:sym typeface="楷体_GB2312" pitchFamily="1" charset="-122"/>
            </a:endParaRPr>
          </a:p>
          <a:p>
            <a:pPr marL="342900" indent="-342900">
              <a:spcAft>
                <a:spcPct val="30000"/>
              </a:spcAft>
              <a:buSzPct val="80000"/>
              <a:buFont typeface="Wingdings" pitchFamily="2" charset="2"/>
              <a:buChar char="Ø"/>
            </a:pPr>
            <a:r>
              <a:rPr lang="zh-CN" altLang="en-US" sz="1200" b="1" dirty="0" smtClean="0">
                <a:solidFill>
                  <a:srgbClr val="000000"/>
                </a:solidFill>
                <a:latin typeface="楷体_GB2312" pitchFamily="1" charset="-122"/>
                <a:ea typeface="楷体_GB2312" pitchFamily="1" charset="-122"/>
                <a:sym typeface="楷体_GB2312" pitchFamily="1" charset="-122"/>
              </a:rPr>
              <a:t>韩国</a:t>
            </a:r>
            <a:r>
              <a:rPr lang="de-DE" altLang="zh-CN" sz="1200" b="1" dirty="0" smtClean="0">
                <a:solidFill>
                  <a:srgbClr val="000000"/>
                </a:solidFill>
                <a:latin typeface="楷体_GB2312" pitchFamily="1" charset="-122"/>
                <a:ea typeface="楷体_GB2312" pitchFamily="1" charset="-122"/>
                <a:sym typeface="楷体_GB2312" pitchFamily="1" charset="-122"/>
              </a:rPr>
              <a:t>Korea</a:t>
            </a:r>
            <a:r>
              <a:rPr lang="en-US" altLang="zh-CN" sz="1200" b="1" dirty="0" smtClean="0">
                <a:solidFill>
                  <a:srgbClr val="000000"/>
                </a:solidFill>
                <a:latin typeface="楷体_GB2312" pitchFamily="1" charset="-122"/>
                <a:ea typeface="楷体_GB2312" pitchFamily="1" charset="-122"/>
                <a:sym typeface="楷体_GB2312" pitchFamily="1" charset="-122"/>
              </a:rPr>
              <a:t>-1977</a:t>
            </a:r>
            <a:endParaRPr lang="zh-CN" altLang="en-US" sz="1200" dirty="0"/>
          </a:p>
        </p:txBody>
      </p:sp>
      <p:sp>
        <p:nvSpPr>
          <p:cNvPr id="16390" name="矩形 14"/>
          <p:cNvSpPr>
            <a:spLocks noChangeArrowheads="1"/>
          </p:cNvSpPr>
          <p:nvPr/>
        </p:nvSpPr>
        <p:spPr bwMode="auto">
          <a:xfrm>
            <a:off x="1000100" y="195486"/>
            <a:ext cx="7964388" cy="649409"/>
          </a:xfrm>
          <a:prstGeom prst="rect">
            <a:avLst/>
          </a:prstGeom>
          <a:noFill/>
          <a:ln w="9525">
            <a:noFill/>
            <a:miter lim="800000"/>
            <a:headEnd/>
            <a:tailEnd/>
          </a:ln>
        </p:spPr>
        <p:txBody>
          <a:bodyPr wrap="square">
            <a:spAutoFit/>
          </a:bodyPr>
          <a:lstStyle/>
          <a:p>
            <a:pPr algn="r">
              <a:lnSpc>
                <a:spcPct val="120000"/>
              </a:lnSpc>
              <a:spcBef>
                <a:spcPts val="600"/>
              </a:spcBef>
            </a:pPr>
            <a:r>
              <a:rPr lang="zh-CN" altLang="en-US" sz="1400" b="1" cap="all" spc="-60" dirty="0" smtClean="0">
                <a:solidFill>
                  <a:schemeClr val="accent5"/>
                </a:solidFill>
                <a:latin typeface="+mj-ea"/>
                <a:ea typeface="+mj-ea"/>
                <a:cs typeface="+mj-cs"/>
                <a:sym typeface="Arial" pitchFamily="34" charset="0"/>
              </a:rPr>
              <a:t>中国</a:t>
            </a:r>
            <a:r>
              <a:rPr lang="zh-CN" altLang="en-US" sz="1400" b="1" cap="all" spc="-60" dirty="0">
                <a:solidFill>
                  <a:schemeClr val="accent5"/>
                </a:solidFill>
                <a:latin typeface="+mj-ea"/>
                <a:ea typeface="+mj-ea"/>
                <a:cs typeface="+mj-cs"/>
                <a:sym typeface="Arial" pitchFamily="34" charset="0"/>
              </a:rPr>
              <a:t>城镇化进入关键攻坚</a:t>
            </a:r>
            <a:r>
              <a:rPr lang="zh-CN" altLang="en-US" sz="1400" b="1" cap="all" spc="-60" dirty="0" smtClean="0">
                <a:solidFill>
                  <a:schemeClr val="accent5"/>
                </a:solidFill>
                <a:latin typeface="+mj-ea"/>
                <a:ea typeface="+mj-ea"/>
                <a:cs typeface="+mj-cs"/>
                <a:sym typeface="Arial" pitchFamily="34" charset="0"/>
              </a:rPr>
              <a:t>阶段</a:t>
            </a:r>
            <a:endParaRPr lang="de-DE" altLang="zh-CN" sz="1400" b="1" cap="all" spc="-60" dirty="0" smtClean="0">
              <a:solidFill>
                <a:schemeClr val="accent5"/>
              </a:solidFill>
              <a:latin typeface="+mj-ea"/>
              <a:ea typeface="+mj-ea"/>
              <a:cs typeface="+mj-cs"/>
              <a:sym typeface="Arial" pitchFamily="34" charset="0"/>
            </a:endParaRPr>
          </a:p>
          <a:p>
            <a:pPr algn="r">
              <a:lnSpc>
                <a:spcPct val="120000"/>
              </a:lnSpc>
              <a:spcBef>
                <a:spcPts val="600"/>
              </a:spcBef>
            </a:pPr>
            <a:r>
              <a:rPr lang="de-DE" altLang="zh-CN" sz="1100" b="1" cap="all" spc="-60" dirty="0" smtClean="0">
                <a:solidFill>
                  <a:schemeClr val="accent5"/>
                </a:solidFill>
                <a:latin typeface="+mj-ea"/>
                <a:ea typeface="+mj-ea"/>
                <a:cs typeface="+mj-cs"/>
                <a:sym typeface="Arial" pitchFamily="34" charset="0"/>
              </a:rPr>
              <a:t>Die Urbanisierung in China befindet sich in der entscheidenen Phase.</a:t>
            </a:r>
            <a:endParaRPr lang="zh-CN" altLang="en-US" sz="1100" b="1" cap="all" spc="-60" dirty="0">
              <a:solidFill>
                <a:schemeClr val="accent5"/>
              </a:solidFill>
              <a:latin typeface="+mj-ea"/>
              <a:ea typeface="+mj-ea"/>
              <a:cs typeface="+mj-cs"/>
            </a:endParaRPr>
          </a:p>
        </p:txBody>
      </p:sp>
      <p:sp>
        <p:nvSpPr>
          <p:cNvPr id="5" name="Title 1"/>
          <p:cNvSpPr txBox="1">
            <a:spLocks/>
          </p:cNvSpPr>
          <p:nvPr/>
        </p:nvSpPr>
        <p:spPr>
          <a:xfrm>
            <a:off x="0" y="0"/>
            <a:ext cx="5796135" cy="1055856"/>
          </a:xfrm>
          <a:prstGeom prst="rect">
            <a:avLst/>
          </a:prstGeom>
          <a:noFill/>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200"/>
              </a:lnSpc>
            </a:pPr>
            <a:r>
              <a:rPr lang="en-US" altLang="zh-CN" sz="4800" b="1" cap="all" spc="-60" dirty="0" smtClean="0">
                <a:solidFill>
                  <a:schemeClr val="tx1">
                    <a:lumMod val="50000"/>
                    <a:lumOff val="50000"/>
                  </a:schemeClr>
                </a:solidFill>
                <a:latin typeface="Arial" pitchFamily="34" charset="0"/>
                <a:cs typeface="Arial" pitchFamily="34" charset="0"/>
              </a:rPr>
              <a:t>1.</a:t>
            </a:r>
            <a:r>
              <a:rPr lang="zh-CN" altLang="en-US" sz="2000" b="1" cap="all" spc="-60" dirty="0" smtClean="0">
                <a:solidFill>
                  <a:schemeClr val="tx1">
                    <a:lumMod val="50000"/>
                    <a:lumOff val="50000"/>
                  </a:schemeClr>
                </a:solidFill>
                <a:latin typeface="+mj-ea"/>
              </a:rPr>
              <a:t>课题背景</a:t>
            </a:r>
            <a:endParaRPr lang="en-US" altLang="zh-CN" sz="2000" b="1" cap="all" spc="-60" dirty="0" smtClean="0">
              <a:solidFill>
                <a:schemeClr val="tx1">
                  <a:lumMod val="50000"/>
                  <a:lumOff val="50000"/>
                </a:schemeClr>
              </a:solidFill>
              <a:latin typeface="+mj-ea"/>
            </a:endParaRPr>
          </a:p>
          <a:p>
            <a:pPr algn="l">
              <a:lnSpc>
                <a:spcPts val="2200"/>
              </a:lnSpc>
            </a:pPr>
            <a:r>
              <a:rPr lang="en-US" altLang="zh-CN" sz="1400" b="1" cap="all" spc="-60" dirty="0" smtClean="0">
                <a:solidFill>
                  <a:schemeClr val="tx1">
                    <a:lumMod val="50000"/>
                    <a:lumOff val="50000"/>
                  </a:schemeClr>
                </a:solidFill>
                <a:latin typeface="+mn-lt"/>
              </a:rPr>
              <a:t>             </a:t>
            </a:r>
            <a:r>
              <a:rPr lang="en-US" altLang="zh-CN" sz="1400" b="1" cap="all" spc="-60" dirty="0" err="1" smtClean="0">
                <a:solidFill>
                  <a:schemeClr val="tx1">
                    <a:lumMod val="50000"/>
                    <a:lumOff val="50000"/>
                  </a:schemeClr>
                </a:solidFill>
                <a:latin typeface="+mn-lt"/>
              </a:rPr>
              <a:t>hintergrund</a:t>
            </a:r>
            <a:endParaRPr lang="en-US" altLang="zh-CN" sz="1050" b="1" cap="all" spc="-60" dirty="0">
              <a:solidFill>
                <a:schemeClr val="tx1">
                  <a:lumMod val="50000"/>
                  <a:lumOff val="50000"/>
                </a:schemeClr>
              </a:solidFill>
              <a:latin typeface="+mn-lt"/>
              <a:ea typeface="Arial Unicode MS" pitchFamily="34" charset="-122"/>
              <a:cs typeface="Arial Unicode MS" pitchFamily="34" charset="-122"/>
            </a:endParaRPr>
          </a:p>
        </p:txBody>
      </p:sp>
      <p:sp>
        <p:nvSpPr>
          <p:cNvPr id="6" name="TextBox 5"/>
          <p:cNvSpPr txBox="1"/>
          <p:nvPr/>
        </p:nvSpPr>
        <p:spPr>
          <a:xfrm>
            <a:off x="2214546" y="928676"/>
            <a:ext cx="500066" cy="230832"/>
          </a:xfrm>
          <a:prstGeom prst="rect">
            <a:avLst/>
          </a:prstGeom>
          <a:noFill/>
        </p:spPr>
        <p:txBody>
          <a:bodyPr wrap="square" rtlCol="0">
            <a:spAutoFit/>
          </a:bodyPr>
          <a:lstStyle/>
          <a:p>
            <a:r>
              <a:rPr lang="de-DE" altLang="zh-CN" sz="900" dirty="0" smtClean="0"/>
              <a:t>China</a:t>
            </a:r>
            <a:endParaRPr lang="zh-CN" altLang="en-US" sz="900" dirty="0"/>
          </a:p>
        </p:txBody>
      </p:sp>
      <p:sp>
        <p:nvSpPr>
          <p:cNvPr id="7" name="TextBox 6"/>
          <p:cNvSpPr txBox="1"/>
          <p:nvPr/>
        </p:nvSpPr>
        <p:spPr>
          <a:xfrm>
            <a:off x="2714612" y="928676"/>
            <a:ext cx="642942" cy="230832"/>
          </a:xfrm>
          <a:prstGeom prst="rect">
            <a:avLst/>
          </a:prstGeom>
          <a:noFill/>
        </p:spPr>
        <p:txBody>
          <a:bodyPr wrap="square" rtlCol="0">
            <a:spAutoFit/>
          </a:bodyPr>
          <a:lstStyle/>
          <a:p>
            <a:r>
              <a:rPr lang="de-DE" altLang="zh-CN" sz="900" dirty="0" smtClean="0"/>
              <a:t>Brasilien</a:t>
            </a:r>
            <a:endParaRPr lang="zh-CN" altLang="en-US" sz="900" dirty="0"/>
          </a:p>
        </p:txBody>
      </p:sp>
      <p:sp>
        <p:nvSpPr>
          <p:cNvPr id="8" name="TextBox 7"/>
          <p:cNvSpPr txBox="1"/>
          <p:nvPr/>
        </p:nvSpPr>
        <p:spPr>
          <a:xfrm>
            <a:off x="3357554" y="928676"/>
            <a:ext cx="500066" cy="230832"/>
          </a:xfrm>
          <a:prstGeom prst="rect">
            <a:avLst/>
          </a:prstGeom>
          <a:noFill/>
        </p:spPr>
        <p:txBody>
          <a:bodyPr wrap="square" rtlCol="0">
            <a:spAutoFit/>
          </a:bodyPr>
          <a:lstStyle/>
          <a:p>
            <a:r>
              <a:rPr lang="de-DE" altLang="zh-CN" sz="900" dirty="0" smtClean="0"/>
              <a:t>Japan</a:t>
            </a:r>
            <a:endParaRPr lang="zh-CN" altLang="en-US" sz="900" dirty="0"/>
          </a:p>
        </p:txBody>
      </p:sp>
      <p:sp>
        <p:nvSpPr>
          <p:cNvPr id="9" name="TextBox 8"/>
          <p:cNvSpPr txBox="1"/>
          <p:nvPr/>
        </p:nvSpPr>
        <p:spPr>
          <a:xfrm>
            <a:off x="4000496" y="928676"/>
            <a:ext cx="500066" cy="230832"/>
          </a:xfrm>
          <a:prstGeom prst="rect">
            <a:avLst/>
          </a:prstGeom>
          <a:noFill/>
        </p:spPr>
        <p:txBody>
          <a:bodyPr wrap="square" rtlCol="0">
            <a:spAutoFit/>
          </a:bodyPr>
          <a:lstStyle/>
          <a:p>
            <a:r>
              <a:rPr lang="de-DE" altLang="zh-CN" sz="900" dirty="0" smtClean="0"/>
              <a:t>Korea</a:t>
            </a:r>
            <a:endParaRPr lang="zh-CN" altLang="en-US" sz="900" dirty="0"/>
          </a:p>
        </p:txBody>
      </p:sp>
      <p:sp>
        <p:nvSpPr>
          <p:cNvPr id="10" name="TextBox 9"/>
          <p:cNvSpPr txBox="1"/>
          <p:nvPr/>
        </p:nvSpPr>
        <p:spPr>
          <a:xfrm>
            <a:off x="4429124" y="928676"/>
            <a:ext cx="785818" cy="230832"/>
          </a:xfrm>
          <a:prstGeom prst="rect">
            <a:avLst/>
          </a:prstGeom>
          <a:noFill/>
        </p:spPr>
        <p:txBody>
          <a:bodyPr wrap="square" rtlCol="0">
            <a:spAutoFit/>
          </a:bodyPr>
          <a:lstStyle/>
          <a:p>
            <a:r>
              <a:rPr lang="de-DE" altLang="zh-CN" sz="900" dirty="0" smtClean="0"/>
              <a:t>Frankreich</a:t>
            </a:r>
            <a:endParaRPr lang="zh-CN" altLang="en-US" sz="900" dirty="0"/>
          </a:p>
        </p:txBody>
      </p:sp>
      <p:sp>
        <p:nvSpPr>
          <p:cNvPr id="11" name="TextBox 10"/>
          <p:cNvSpPr txBox="1"/>
          <p:nvPr/>
        </p:nvSpPr>
        <p:spPr>
          <a:xfrm>
            <a:off x="5000628" y="928676"/>
            <a:ext cx="857256" cy="230832"/>
          </a:xfrm>
          <a:prstGeom prst="rect">
            <a:avLst/>
          </a:prstGeom>
          <a:noFill/>
        </p:spPr>
        <p:txBody>
          <a:bodyPr wrap="square" rtlCol="0">
            <a:spAutoFit/>
          </a:bodyPr>
          <a:lstStyle/>
          <a:p>
            <a:r>
              <a:rPr lang="de-DE" altLang="zh-CN" sz="900" dirty="0" smtClean="0"/>
              <a:t>Deutschland</a:t>
            </a:r>
            <a:endParaRPr lang="zh-CN" altLang="en-US" sz="900" dirty="0"/>
          </a:p>
        </p:txBody>
      </p:sp>
      <p:sp>
        <p:nvSpPr>
          <p:cNvPr id="12" name="TextBox 11"/>
          <p:cNvSpPr txBox="1"/>
          <p:nvPr/>
        </p:nvSpPr>
        <p:spPr>
          <a:xfrm>
            <a:off x="5643570" y="928676"/>
            <a:ext cx="1143008" cy="230832"/>
          </a:xfrm>
          <a:prstGeom prst="rect">
            <a:avLst/>
          </a:prstGeom>
          <a:noFill/>
        </p:spPr>
        <p:txBody>
          <a:bodyPr wrap="square" rtlCol="0">
            <a:spAutoFit/>
          </a:bodyPr>
          <a:lstStyle/>
          <a:p>
            <a:r>
              <a:rPr lang="de-DE" altLang="zh-CN" sz="900" dirty="0" smtClean="0"/>
              <a:t>Großbritannien</a:t>
            </a:r>
            <a:endParaRPr lang="zh-CN" altLang="en-US" sz="900" dirty="0"/>
          </a:p>
        </p:txBody>
      </p:sp>
      <p:sp>
        <p:nvSpPr>
          <p:cNvPr id="13" name="TextBox 12"/>
          <p:cNvSpPr txBox="1"/>
          <p:nvPr/>
        </p:nvSpPr>
        <p:spPr>
          <a:xfrm>
            <a:off x="6500826" y="928676"/>
            <a:ext cx="500066" cy="230832"/>
          </a:xfrm>
          <a:prstGeom prst="rect">
            <a:avLst/>
          </a:prstGeom>
          <a:noFill/>
        </p:spPr>
        <p:txBody>
          <a:bodyPr wrap="square" rtlCol="0">
            <a:spAutoFit/>
          </a:bodyPr>
          <a:lstStyle/>
          <a:p>
            <a:r>
              <a:rPr lang="de-DE" altLang="zh-CN" sz="900" dirty="0" smtClean="0"/>
              <a:t>USA</a:t>
            </a:r>
            <a:endParaRPr lang="zh-CN" altLang="en-US" sz="900" dirty="0"/>
          </a:p>
        </p:txBody>
      </p:sp>
      <p:sp>
        <p:nvSpPr>
          <p:cNvPr id="14" name="TextBox 13"/>
          <p:cNvSpPr txBox="1"/>
          <p:nvPr/>
        </p:nvSpPr>
        <p:spPr>
          <a:xfrm>
            <a:off x="7786710" y="3000378"/>
            <a:ext cx="500066" cy="230832"/>
          </a:xfrm>
          <a:prstGeom prst="rect">
            <a:avLst/>
          </a:prstGeom>
          <a:noFill/>
        </p:spPr>
        <p:txBody>
          <a:bodyPr wrap="square" rtlCol="0">
            <a:spAutoFit/>
          </a:bodyPr>
          <a:lstStyle/>
          <a:p>
            <a:r>
              <a:rPr lang="de-DE" altLang="zh-CN" sz="900" dirty="0" smtClean="0"/>
              <a:t>China</a:t>
            </a:r>
            <a:endParaRPr lang="zh-CN" altLang="en-US" sz="900" dirty="0"/>
          </a:p>
        </p:txBody>
      </p:sp>
      <p:sp>
        <p:nvSpPr>
          <p:cNvPr id="15" name="TextBox 14"/>
          <p:cNvSpPr txBox="1"/>
          <p:nvPr/>
        </p:nvSpPr>
        <p:spPr>
          <a:xfrm>
            <a:off x="6072198" y="3143254"/>
            <a:ext cx="642942" cy="230832"/>
          </a:xfrm>
          <a:prstGeom prst="rect">
            <a:avLst/>
          </a:prstGeom>
          <a:noFill/>
        </p:spPr>
        <p:txBody>
          <a:bodyPr wrap="square" rtlCol="0">
            <a:spAutoFit/>
          </a:bodyPr>
          <a:lstStyle/>
          <a:p>
            <a:r>
              <a:rPr lang="de-DE" altLang="zh-CN" sz="900" dirty="0" smtClean="0"/>
              <a:t>Brasilien</a:t>
            </a:r>
            <a:endParaRPr lang="zh-CN" altLang="en-US" sz="900" dirty="0"/>
          </a:p>
        </p:txBody>
      </p:sp>
      <p:sp>
        <p:nvSpPr>
          <p:cNvPr id="16" name="TextBox 15"/>
          <p:cNvSpPr txBox="1"/>
          <p:nvPr/>
        </p:nvSpPr>
        <p:spPr>
          <a:xfrm>
            <a:off x="6143636" y="3357568"/>
            <a:ext cx="500066" cy="230832"/>
          </a:xfrm>
          <a:prstGeom prst="rect">
            <a:avLst/>
          </a:prstGeom>
          <a:noFill/>
        </p:spPr>
        <p:txBody>
          <a:bodyPr wrap="square" rtlCol="0">
            <a:spAutoFit/>
          </a:bodyPr>
          <a:lstStyle/>
          <a:p>
            <a:r>
              <a:rPr lang="de-DE" altLang="zh-CN" sz="900" dirty="0" smtClean="0"/>
              <a:t>Japan</a:t>
            </a:r>
            <a:endParaRPr lang="zh-CN" altLang="en-US" sz="900" dirty="0"/>
          </a:p>
        </p:txBody>
      </p:sp>
      <p:sp>
        <p:nvSpPr>
          <p:cNvPr id="17" name="TextBox 16"/>
          <p:cNvSpPr txBox="1"/>
          <p:nvPr/>
        </p:nvSpPr>
        <p:spPr>
          <a:xfrm>
            <a:off x="6715140" y="3286130"/>
            <a:ext cx="500066" cy="230832"/>
          </a:xfrm>
          <a:prstGeom prst="rect">
            <a:avLst/>
          </a:prstGeom>
          <a:noFill/>
        </p:spPr>
        <p:txBody>
          <a:bodyPr wrap="square" rtlCol="0">
            <a:spAutoFit/>
          </a:bodyPr>
          <a:lstStyle/>
          <a:p>
            <a:r>
              <a:rPr lang="de-DE" altLang="zh-CN" sz="900" dirty="0" smtClean="0"/>
              <a:t>Korea</a:t>
            </a:r>
            <a:endParaRPr lang="zh-CN" altLang="en-US" sz="900" dirty="0"/>
          </a:p>
        </p:txBody>
      </p:sp>
      <p:sp>
        <p:nvSpPr>
          <p:cNvPr id="18" name="TextBox 17"/>
          <p:cNvSpPr txBox="1"/>
          <p:nvPr/>
        </p:nvSpPr>
        <p:spPr>
          <a:xfrm>
            <a:off x="5357818" y="3214692"/>
            <a:ext cx="785818" cy="230832"/>
          </a:xfrm>
          <a:prstGeom prst="rect">
            <a:avLst/>
          </a:prstGeom>
          <a:noFill/>
        </p:spPr>
        <p:txBody>
          <a:bodyPr wrap="square" rtlCol="0">
            <a:spAutoFit/>
          </a:bodyPr>
          <a:lstStyle/>
          <a:p>
            <a:r>
              <a:rPr lang="de-DE" altLang="zh-CN" sz="900" dirty="0" smtClean="0"/>
              <a:t>Frankreich</a:t>
            </a:r>
            <a:endParaRPr lang="zh-CN" altLang="en-US" sz="900" dirty="0"/>
          </a:p>
        </p:txBody>
      </p:sp>
      <p:sp>
        <p:nvSpPr>
          <p:cNvPr id="19" name="TextBox 18"/>
          <p:cNvSpPr txBox="1"/>
          <p:nvPr/>
        </p:nvSpPr>
        <p:spPr>
          <a:xfrm>
            <a:off x="5072066" y="2928940"/>
            <a:ext cx="500066" cy="230832"/>
          </a:xfrm>
          <a:prstGeom prst="rect">
            <a:avLst/>
          </a:prstGeom>
          <a:noFill/>
        </p:spPr>
        <p:txBody>
          <a:bodyPr wrap="square" rtlCol="0">
            <a:spAutoFit/>
          </a:bodyPr>
          <a:lstStyle/>
          <a:p>
            <a:r>
              <a:rPr lang="de-DE" altLang="zh-CN" sz="900" dirty="0" smtClean="0"/>
              <a:t>USA</a:t>
            </a:r>
            <a:endParaRPr lang="zh-CN" altLang="en-US" sz="900" dirty="0"/>
          </a:p>
        </p:txBody>
      </p:sp>
      <p:sp>
        <p:nvSpPr>
          <p:cNvPr id="20" name="TextBox 19"/>
          <p:cNvSpPr txBox="1"/>
          <p:nvPr/>
        </p:nvSpPr>
        <p:spPr>
          <a:xfrm>
            <a:off x="4357686" y="3214692"/>
            <a:ext cx="857256" cy="230832"/>
          </a:xfrm>
          <a:prstGeom prst="rect">
            <a:avLst/>
          </a:prstGeom>
          <a:noFill/>
        </p:spPr>
        <p:txBody>
          <a:bodyPr wrap="square" rtlCol="0">
            <a:spAutoFit/>
          </a:bodyPr>
          <a:lstStyle/>
          <a:p>
            <a:r>
              <a:rPr lang="de-DE" altLang="zh-CN" sz="900" dirty="0" smtClean="0"/>
              <a:t>Deutschland</a:t>
            </a:r>
            <a:endParaRPr lang="zh-CN" altLang="en-US" sz="900" dirty="0"/>
          </a:p>
        </p:txBody>
      </p:sp>
      <p:sp>
        <p:nvSpPr>
          <p:cNvPr id="21" name="TextBox 20"/>
          <p:cNvSpPr txBox="1"/>
          <p:nvPr/>
        </p:nvSpPr>
        <p:spPr>
          <a:xfrm>
            <a:off x="3071802" y="3286130"/>
            <a:ext cx="1143008" cy="230832"/>
          </a:xfrm>
          <a:prstGeom prst="rect">
            <a:avLst/>
          </a:prstGeom>
          <a:noFill/>
        </p:spPr>
        <p:txBody>
          <a:bodyPr wrap="square" rtlCol="0">
            <a:spAutoFit/>
          </a:bodyPr>
          <a:lstStyle/>
          <a:p>
            <a:r>
              <a:rPr lang="de-DE" altLang="zh-CN" sz="900" dirty="0" smtClean="0"/>
              <a:t>Großbritannien</a:t>
            </a:r>
            <a:endParaRPr lang="zh-CN" altLang="en-US" sz="900" dirty="0"/>
          </a:p>
        </p:txBody>
      </p:sp>
    </p:spTree>
    <p:extLst>
      <p:ext uri="{BB962C8B-B14F-4D97-AF65-F5344CB8AC3E}">
        <p14:creationId xmlns:p14="http://schemas.microsoft.com/office/powerpoint/2010/main" xmlns="" val="31018260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0" descr="C:\Documents and Settings\Administrator\桌面\归档\2012.10design\2012.10design\2012.10.31mayor03\2012.12.21 mayor resource\mayor resource-08.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61463"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81771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Documents and Settings\Administrator\桌面\归档\2012.10design\2012.10design\2012.10.31mayor03\mayordesk suggestion-07.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66225"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713641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C:\Documents and Settings\Administrator\桌面\归档\2012.10design\2012.10design\2012.10.31mayor03\mayordesk suggestion-03.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61463"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543270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descr="C:\Documents and Settings\Administrator\桌面\归档\2012.10design\2012.10design\2012.10.31mayor03\2012.12.3重大项目\mayordesk05-2-05.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463" y="0"/>
            <a:ext cx="9161463"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9596810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C:\Documents and Settings\Administrator\桌面\归档 2\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8845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9079893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Documents and Settings\Administrator\桌面\归档 2\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8845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0623630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0" descr="D:\c盘备份\桌面2\领导决策\1119日常管理-日程.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61463"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108422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9" descr="D:\c盘备份\桌面2\领导决策\1115市长决策意见汇聚.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61463"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1124679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Documents and Settings\Administrator\桌面\归档 2\市长版经验-首页.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59875"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7614405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C:\Documents and Settings\Administrator\桌面\归档 2\市长版经验-0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1566257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0"/>
            <a:ext cx="5796135" cy="1055856"/>
          </a:xfrm>
          <a:prstGeom prst="rect">
            <a:avLst/>
          </a:prstGeom>
          <a:solidFill>
            <a:schemeClr val="bg1"/>
          </a:solidFill>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200"/>
              </a:lnSpc>
            </a:pPr>
            <a:r>
              <a:rPr lang="en-US" altLang="zh-CN" sz="4800" b="1" cap="all" spc="-60" dirty="0" smtClean="0">
                <a:solidFill>
                  <a:schemeClr val="tx1">
                    <a:lumMod val="50000"/>
                    <a:lumOff val="50000"/>
                  </a:schemeClr>
                </a:solidFill>
                <a:latin typeface="Arial" pitchFamily="34" charset="0"/>
                <a:cs typeface="Arial" pitchFamily="34" charset="0"/>
              </a:rPr>
              <a:t>1.</a:t>
            </a:r>
            <a:r>
              <a:rPr lang="zh-CN" altLang="en-US" sz="2000" b="1" cap="all" spc="-60" dirty="0" smtClean="0">
                <a:solidFill>
                  <a:schemeClr val="tx1">
                    <a:lumMod val="50000"/>
                    <a:lumOff val="50000"/>
                  </a:schemeClr>
                </a:solidFill>
                <a:latin typeface="+mj-ea"/>
              </a:rPr>
              <a:t>课题背景</a:t>
            </a:r>
            <a:endParaRPr lang="en-US" altLang="zh-CN" sz="2000" b="1" cap="all" spc="-60" dirty="0" smtClean="0">
              <a:solidFill>
                <a:schemeClr val="tx1">
                  <a:lumMod val="50000"/>
                  <a:lumOff val="50000"/>
                </a:schemeClr>
              </a:solidFill>
              <a:latin typeface="+mj-ea"/>
            </a:endParaRPr>
          </a:p>
          <a:p>
            <a:pPr algn="l">
              <a:lnSpc>
                <a:spcPts val="2200"/>
              </a:lnSpc>
            </a:pPr>
            <a:r>
              <a:rPr lang="en-US" altLang="zh-CN" sz="1400" b="1" cap="all" spc="-60" dirty="0" smtClean="0">
                <a:solidFill>
                  <a:schemeClr val="tx1">
                    <a:lumMod val="50000"/>
                    <a:lumOff val="50000"/>
                  </a:schemeClr>
                </a:solidFill>
                <a:latin typeface="+mn-lt"/>
              </a:rPr>
              <a:t>             </a:t>
            </a:r>
            <a:r>
              <a:rPr lang="en-US" altLang="zh-CN" sz="1400" b="1" cap="all" spc="-60" dirty="0" err="1" smtClean="0">
                <a:solidFill>
                  <a:schemeClr val="tx1">
                    <a:lumMod val="50000"/>
                    <a:lumOff val="50000"/>
                  </a:schemeClr>
                </a:solidFill>
                <a:latin typeface="+mn-lt"/>
              </a:rPr>
              <a:t>Hintergrund</a:t>
            </a:r>
            <a:endParaRPr lang="en-US" altLang="zh-CN" sz="1050" b="1" cap="all" spc="-60" dirty="0">
              <a:solidFill>
                <a:schemeClr val="tx1">
                  <a:lumMod val="50000"/>
                  <a:lumOff val="50000"/>
                </a:schemeClr>
              </a:solidFill>
              <a:latin typeface="+mn-lt"/>
              <a:ea typeface="Arial Unicode MS" pitchFamily="34" charset="-122"/>
              <a:cs typeface="Arial Unicode MS" pitchFamily="34" charset="-122"/>
            </a:endParaRPr>
          </a:p>
        </p:txBody>
      </p:sp>
      <p:pic>
        <p:nvPicPr>
          <p:cNvPr id="2049" name="图片 17" descr="第六次人口普查地级以上市地图"/>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47929" y="1042594"/>
            <a:ext cx="8457547" cy="348701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3" name="Rectangle 3"/>
          <p:cNvSpPr>
            <a:spLocks noChangeArrowheads="1"/>
          </p:cNvSpPr>
          <p:nvPr/>
        </p:nvSpPr>
        <p:spPr bwMode="auto">
          <a:xfrm>
            <a:off x="142844" y="4613671"/>
            <a:ext cx="8665329"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266700" defTabSz="914400" rtl="0" eaLnBrk="1" fontAlgn="base" latinLnBrk="0" hangingPunct="1">
              <a:lnSpc>
                <a:spcPct val="100000"/>
              </a:lnSpc>
              <a:spcBef>
                <a:spcPct val="0"/>
              </a:spcBef>
              <a:spcAft>
                <a:spcPct val="0"/>
              </a:spcAft>
              <a:buClrTx/>
              <a:buSzTx/>
              <a:buFontTx/>
              <a:buNone/>
              <a:tabLst/>
            </a:pPr>
            <a:r>
              <a:rPr kumimoji="0" lang="zh-CN" sz="1100" b="0" i="0" u="none" strike="noStrike" cap="none" normalizeH="0" baseline="0" dirty="0" smtClean="0">
                <a:ln>
                  <a:noFill/>
                </a:ln>
                <a:solidFill>
                  <a:schemeClr val="tx1"/>
                </a:solidFill>
                <a:effectLst/>
                <a:latin typeface="华文细黑" pitchFamily="2" charset="-122"/>
                <a:ea typeface="华文细黑" pitchFamily="2" charset="-122"/>
                <a:cs typeface="Times New Roman" pitchFamily="18" charset="0"/>
              </a:rPr>
              <a:t>全国人口空间格局图</a:t>
            </a:r>
            <a:r>
              <a:rPr kumimoji="0" lang="en-US" altLang="zh-CN" sz="1100" b="0" i="0" u="none" strike="noStrike" cap="none" normalizeH="0" baseline="0" dirty="0" smtClean="0">
                <a:ln>
                  <a:noFill/>
                </a:ln>
                <a:solidFill>
                  <a:schemeClr val="tx1"/>
                </a:solidFill>
                <a:effectLst/>
                <a:latin typeface="华文细黑" pitchFamily="2" charset="-122"/>
                <a:ea typeface="华文细黑" pitchFamily="2" charset="-122"/>
                <a:cs typeface="Times New Roman" pitchFamily="18" charset="0"/>
              </a:rPr>
              <a:t>   </a:t>
            </a:r>
            <a:r>
              <a:rPr kumimoji="0" lang="en-US" altLang="zh-CN" sz="1100" b="0" i="0" u="none" strike="noStrike" cap="none" normalizeH="0" baseline="0" dirty="0" err="1" smtClean="0">
                <a:ln>
                  <a:noFill/>
                </a:ln>
                <a:solidFill>
                  <a:schemeClr val="tx1"/>
                </a:solidFill>
                <a:effectLst/>
                <a:latin typeface="华文细黑" pitchFamily="2" charset="-122"/>
                <a:ea typeface="华文细黑" pitchFamily="2" charset="-122"/>
                <a:cs typeface="Times New Roman" pitchFamily="18" charset="0"/>
              </a:rPr>
              <a:t>Diagramm</a:t>
            </a:r>
            <a:r>
              <a:rPr kumimoji="0" lang="en-US" altLang="zh-CN" sz="1100" b="0" i="0" u="none" strike="noStrike" cap="none" normalizeH="0" baseline="0" dirty="0" smtClean="0">
                <a:ln>
                  <a:noFill/>
                </a:ln>
                <a:solidFill>
                  <a:schemeClr val="tx1"/>
                </a:solidFill>
                <a:effectLst/>
                <a:latin typeface="华文细黑" pitchFamily="2" charset="-122"/>
                <a:ea typeface="华文细黑" pitchFamily="2" charset="-122"/>
                <a:cs typeface="Times New Roman" pitchFamily="18" charset="0"/>
              </a:rPr>
              <a:t> </a:t>
            </a:r>
            <a:r>
              <a:rPr kumimoji="0" lang="en-US" altLang="zh-CN" sz="1100" b="0" i="0" u="none" strike="noStrike" cap="none" normalizeH="0" baseline="0" dirty="0" err="1" smtClean="0">
                <a:ln>
                  <a:noFill/>
                </a:ln>
                <a:solidFill>
                  <a:schemeClr val="tx1"/>
                </a:solidFill>
                <a:effectLst/>
                <a:latin typeface="华文细黑" pitchFamily="2" charset="-122"/>
                <a:ea typeface="华文细黑" pitchFamily="2" charset="-122"/>
                <a:cs typeface="Times New Roman" pitchFamily="18" charset="0"/>
              </a:rPr>
              <a:t>der</a:t>
            </a:r>
            <a:r>
              <a:rPr kumimoji="0" lang="en-US" altLang="zh-CN" sz="1100" b="0" i="0" u="none" strike="noStrike" cap="none" normalizeH="0" baseline="0" dirty="0" smtClean="0">
                <a:ln>
                  <a:noFill/>
                </a:ln>
                <a:solidFill>
                  <a:schemeClr val="tx1"/>
                </a:solidFill>
                <a:effectLst/>
                <a:latin typeface="华文细黑" pitchFamily="2" charset="-122"/>
                <a:ea typeface="华文细黑" pitchFamily="2" charset="-122"/>
                <a:cs typeface="Times New Roman" pitchFamily="18" charset="0"/>
              </a:rPr>
              <a:t> </a:t>
            </a:r>
            <a:r>
              <a:rPr kumimoji="0" lang="en-US" altLang="zh-CN" sz="1100" b="0" i="0" u="none" strike="noStrike" cap="none" normalizeH="0" baseline="0" dirty="0" err="1" smtClean="0">
                <a:ln>
                  <a:noFill/>
                </a:ln>
                <a:solidFill>
                  <a:schemeClr val="tx1"/>
                </a:solidFill>
                <a:effectLst/>
                <a:latin typeface="华文细黑" pitchFamily="2" charset="-122"/>
                <a:ea typeface="华文细黑" pitchFamily="2" charset="-122"/>
                <a:cs typeface="Times New Roman" pitchFamily="18" charset="0"/>
              </a:rPr>
              <a:t>nationalen</a:t>
            </a:r>
            <a:r>
              <a:rPr kumimoji="0" lang="en-US" altLang="zh-CN" sz="1100" b="0" i="0" u="none" strike="noStrike" cap="none" normalizeH="0" baseline="0" dirty="0" smtClean="0">
                <a:ln>
                  <a:noFill/>
                </a:ln>
                <a:solidFill>
                  <a:schemeClr val="tx1"/>
                </a:solidFill>
                <a:effectLst/>
                <a:latin typeface="华文细黑" pitchFamily="2" charset="-122"/>
                <a:ea typeface="华文细黑" pitchFamily="2" charset="-122"/>
                <a:cs typeface="Times New Roman" pitchFamily="18" charset="0"/>
              </a:rPr>
              <a:t> </a:t>
            </a:r>
            <a:r>
              <a:rPr kumimoji="0" lang="en-US" altLang="zh-CN" sz="1100" b="0" i="0" u="none" strike="noStrike" cap="none" normalizeH="0" baseline="0" dirty="0" err="1" smtClean="0">
                <a:ln>
                  <a:noFill/>
                </a:ln>
                <a:solidFill>
                  <a:schemeClr val="tx1"/>
                </a:solidFill>
                <a:effectLst/>
                <a:latin typeface="华文细黑" pitchFamily="2" charset="-122"/>
                <a:ea typeface="华文细黑" pitchFamily="2" charset="-122"/>
                <a:cs typeface="Times New Roman" pitchFamily="18" charset="0"/>
              </a:rPr>
              <a:t>Bevölkerung</a:t>
            </a:r>
            <a:r>
              <a:rPr kumimoji="0" lang="en-US" altLang="zh-CN" sz="1100" b="0" i="0" u="none" strike="noStrike" cap="none" normalizeH="0" baseline="0" dirty="0" smtClean="0">
                <a:ln>
                  <a:noFill/>
                </a:ln>
                <a:solidFill>
                  <a:schemeClr val="tx1"/>
                </a:solidFill>
                <a:effectLst/>
                <a:latin typeface="华文细黑" pitchFamily="2" charset="-122"/>
                <a:ea typeface="华文细黑" pitchFamily="2" charset="-122"/>
                <a:cs typeface="Times New Roman" pitchFamily="18" charset="0"/>
              </a:rPr>
              <a:t>                      </a:t>
            </a:r>
            <a:r>
              <a:rPr kumimoji="0" lang="zh-CN" sz="1100" b="0" i="0" u="none" strike="noStrike" cap="none" normalizeH="0" baseline="0" dirty="0" smtClean="0">
                <a:ln>
                  <a:noFill/>
                </a:ln>
                <a:solidFill>
                  <a:schemeClr val="tx1"/>
                </a:solidFill>
                <a:effectLst/>
                <a:latin typeface="华文细黑" pitchFamily="2" charset="-122"/>
                <a:ea typeface="华文细黑" pitchFamily="2" charset="-122"/>
                <a:cs typeface="Times New Roman" pitchFamily="18" charset="0"/>
              </a:rPr>
              <a:t>全国人均</a:t>
            </a:r>
            <a:r>
              <a:rPr kumimoji="0" lang="en-US" altLang="zh-CN" sz="1100" b="0" i="0" u="none" strike="noStrike" cap="none" normalizeH="0" baseline="0" dirty="0" smtClean="0">
                <a:ln>
                  <a:noFill/>
                </a:ln>
                <a:solidFill>
                  <a:schemeClr val="tx1"/>
                </a:solidFill>
                <a:effectLst/>
                <a:latin typeface="华文细黑" pitchFamily="2" charset="-122"/>
                <a:ea typeface="华文细黑" pitchFamily="2" charset="-122"/>
                <a:cs typeface="Times New Roman" pitchFamily="18" charset="0"/>
              </a:rPr>
              <a:t>GDP</a:t>
            </a:r>
            <a:r>
              <a:rPr kumimoji="0" lang="zh-CN" altLang="en-US" sz="1100" b="0" i="0" u="none" strike="noStrike" cap="none" normalizeH="0" baseline="0" dirty="0" smtClean="0">
                <a:ln>
                  <a:noFill/>
                </a:ln>
                <a:solidFill>
                  <a:schemeClr val="tx1"/>
                </a:solidFill>
                <a:effectLst/>
                <a:latin typeface="华文细黑" pitchFamily="2" charset="-122"/>
                <a:ea typeface="华文细黑" pitchFamily="2" charset="-122"/>
                <a:cs typeface="Times New Roman" pitchFamily="18" charset="0"/>
              </a:rPr>
              <a:t>空间格局图 </a:t>
            </a:r>
            <a:r>
              <a:rPr kumimoji="0" lang="de-DE" altLang="zh-CN" sz="1100" b="0" i="0" u="none" strike="noStrike" cap="none" normalizeH="0" baseline="0" dirty="0" smtClean="0">
                <a:ln>
                  <a:noFill/>
                </a:ln>
                <a:solidFill>
                  <a:schemeClr val="tx1"/>
                </a:solidFill>
                <a:effectLst/>
                <a:latin typeface="华文细黑" pitchFamily="2" charset="-122"/>
                <a:ea typeface="华文细黑" pitchFamily="2" charset="-122"/>
                <a:cs typeface="Times New Roman" pitchFamily="18" charset="0"/>
              </a:rPr>
              <a:t>Diagramm der BIP</a:t>
            </a:r>
            <a:r>
              <a:rPr kumimoji="0" lang="de-DE" altLang="zh-CN" sz="1100" b="0" i="0" u="none" strike="noStrike" cap="none" normalizeH="0" dirty="0" smtClean="0">
                <a:ln>
                  <a:noFill/>
                </a:ln>
                <a:solidFill>
                  <a:schemeClr val="tx1"/>
                </a:solidFill>
                <a:effectLst/>
                <a:latin typeface="华文细黑" pitchFamily="2" charset="-122"/>
                <a:ea typeface="华文细黑" pitchFamily="2" charset="-122"/>
                <a:cs typeface="Times New Roman" pitchFamily="18" charset="0"/>
              </a:rPr>
              <a:t> pro Kopf</a:t>
            </a:r>
            <a:endParaRPr kumimoji="0" lang="en-US" altLang="zh-CN" sz="1100" b="0" i="0" u="none" strike="noStrike" cap="none" normalizeH="0" baseline="0" dirty="0" smtClean="0">
              <a:ln>
                <a:noFill/>
              </a:ln>
              <a:solidFill>
                <a:schemeClr val="tx1"/>
              </a:solidFill>
              <a:effectLst/>
              <a:latin typeface="华文细黑" pitchFamily="2" charset="-122"/>
              <a:ea typeface="华文细黑" pitchFamily="2" charset="-122"/>
              <a:cs typeface="Times New Roman" pitchFamily="18" charset="0"/>
            </a:endParaRPr>
          </a:p>
          <a:p>
            <a:pPr indent="266700" algn="r" fontAlgn="base">
              <a:spcBef>
                <a:spcPct val="0"/>
              </a:spcBef>
              <a:spcAft>
                <a:spcPct val="0"/>
              </a:spcAft>
            </a:pPr>
            <a:r>
              <a:rPr kumimoji="0" lang="zh-CN" altLang="en-US" sz="900" b="0" i="0" u="none" strike="noStrike" cap="none" normalizeH="0" baseline="0" dirty="0" smtClean="0">
                <a:ln>
                  <a:noFill/>
                </a:ln>
                <a:solidFill>
                  <a:schemeClr val="tx1"/>
                </a:solidFill>
                <a:effectLst/>
                <a:latin typeface="华文细黑" pitchFamily="2" charset="-122"/>
                <a:ea typeface="华文细黑" pitchFamily="2" charset="-122"/>
                <a:cs typeface="Times New Roman" pitchFamily="18" charset="0"/>
              </a:rPr>
              <a:t>数据来源：第六次全国人口普查地级市数据，中国统计年鉴</a:t>
            </a:r>
            <a:r>
              <a:rPr kumimoji="0" lang="en-US" altLang="zh-CN" sz="900" b="0" i="0" u="none" strike="noStrike" cap="none" normalizeH="0" baseline="0" dirty="0" smtClean="0">
                <a:ln>
                  <a:noFill/>
                </a:ln>
                <a:solidFill>
                  <a:schemeClr val="tx1"/>
                </a:solidFill>
                <a:effectLst/>
                <a:latin typeface="华文细黑" pitchFamily="2" charset="-122"/>
                <a:ea typeface="华文细黑" pitchFamily="2" charset="-122"/>
                <a:cs typeface="Times New Roman" pitchFamily="18" charset="0"/>
              </a:rPr>
              <a:t>2011 </a:t>
            </a:r>
            <a:r>
              <a:rPr kumimoji="0" lang="en-US" altLang="zh-CN" sz="900" b="0" i="0" u="none" strike="noStrike" cap="none" normalizeH="0" baseline="0" dirty="0" err="1" smtClean="0">
                <a:ln>
                  <a:noFill/>
                </a:ln>
                <a:solidFill>
                  <a:schemeClr val="tx1"/>
                </a:solidFill>
                <a:effectLst/>
                <a:latin typeface="华文细黑" pitchFamily="2" charset="-122"/>
                <a:ea typeface="华文细黑" pitchFamily="2" charset="-122"/>
                <a:cs typeface="Times New Roman" pitchFamily="18" charset="0"/>
              </a:rPr>
              <a:t>Quelle</a:t>
            </a:r>
            <a:r>
              <a:rPr lang="en-US" altLang="zh-CN" sz="900" dirty="0" smtClean="0">
                <a:latin typeface="华文细黑" pitchFamily="2" charset="-122"/>
                <a:ea typeface="华文细黑" pitchFamily="2" charset="-122"/>
                <a:cs typeface="Times New Roman" pitchFamily="18" charset="0"/>
              </a:rPr>
              <a:t>: die </a:t>
            </a:r>
            <a:r>
              <a:rPr lang="en-US" altLang="zh-CN" sz="900" dirty="0" err="1" smtClean="0">
                <a:latin typeface="华文细黑" pitchFamily="2" charset="-122"/>
                <a:ea typeface="华文细黑" pitchFamily="2" charset="-122"/>
                <a:cs typeface="Times New Roman" pitchFamily="18" charset="0"/>
              </a:rPr>
              <a:t>sechste</a:t>
            </a:r>
            <a:r>
              <a:rPr lang="en-US" altLang="zh-CN" sz="900" dirty="0" smtClean="0">
                <a:latin typeface="华文细黑" pitchFamily="2" charset="-122"/>
                <a:ea typeface="华文细黑" pitchFamily="2" charset="-122"/>
                <a:cs typeface="Times New Roman" pitchFamily="18" charset="0"/>
              </a:rPr>
              <a:t> </a:t>
            </a:r>
            <a:r>
              <a:rPr lang="en-US" altLang="zh-CN" sz="900" dirty="0" err="1" smtClean="0">
                <a:latin typeface="华文细黑" pitchFamily="2" charset="-122"/>
                <a:ea typeface="华文细黑" pitchFamily="2" charset="-122"/>
                <a:cs typeface="Times New Roman" pitchFamily="18" charset="0"/>
              </a:rPr>
              <a:t>nationale</a:t>
            </a:r>
            <a:r>
              <a:rPr lang="en-US" altLang="zh-CN" sz="900" dirty="0" smtClean="0">
                <a:latin typeface="华文细黑" pitchFamily="2" charset="-122"/>
                <a:ea typeface="华文细黑" pitchFamily="2" charset="-122"/>
                <a:cs typeface="Times New Roman" pitchFamily="18" charset="0"/>
              </a:rPr>
              <a:t> </a:t>
            </a:r>
            <a:r>
              <a:rPr lang="en-US" altLang="zh-CN" sz="900" dirty="0" err="1" smtClean="0">
                <a:latin typeface="华文细黑" pitchFamily="2" charset="-122"/>
                <a:ea typeface="华文细黑" pitchFamily="2" charset="-122"/>
                <a:cs typeface="Times New Roman" pitchFamily="18" charset="0"/>
              </a:rPr>
              <a:t>Volkszählung</a:t>
            </a:r>
            <a:r>
              <a:rPr lang="en-US" altLang="zh-CN" sz="900" dirty="0" smtClean="0">
                <a:latin typeface="华文细黑" pitchFamily="2" charset="-122"/>
                <a:ea typeface="华文细黑" pitchFamily="2" charset="-122"/>
                <a:cs typeface="Times New Roman" pitchFamily="18" charset="0"/>
              </a:rPr>
              <a:t>, </a:t>
            </a:r>
            <a:r>
              <a:rPr lang="de-DE" altLang="zh-CN" sz="900" dirty="0" smtClean="0">
                <a:solidFill>
                  <a:srgbClr val="000000"/>
                </a:solidFill>
                <a:latin typeface="黑体" pitchFamily="49" charset="-122"/>
                <a:ea typeface="黑体" pitchFamily="49" charset="-122"/>
                <a:sym typeface="黑体" pitchFamily="49" charset="-122"/>
              </a:rPr>
              <a:t>China Statistisches Jahrbuch </a:t>
            </a:r>
            <a:r>
              <a:rPr lang="en-US" altLang="zh-CN" sz="900" dirty="0" smtClean="0">
                <a:solidFill>
                  <a:srgbClr val="000000"/>
                </a:solidFill>
                <a:latin typeface="黑体" pitchFamily="49" charset="-122"/>
                <a:ea typeface="黑体" pitchFamily="49" charset="-122"/>
                <a:sym typeface="黑体" pitchFamily="49" charset="-122"/>
              </a:rPr>
              <a:t>2012</a:t>
            </a:r>
            <a:endParaRPr lang="zh-CN" altLang="en-US" sz="900" dirty="0" smtClean="0">
              <a:solidFill>
                <a:srgbClr val="000000"/>
              </a:solidFill>
              <a:latin typeface="黑体" pitchFamily="49" charset="-122"/>
              <a:ea typeface="黑体" pitchFamily="49" charset="-122"/>
              <a:sym typeface="黑体" pitchFamily="49" charset="-122"/>
            </a:endParaRPr>
          </a:p>
          <a:p>
            <a:pPr lvl="0" indent="266700" algn="r" fontAlgn="base">
              <a:spcBef>
                <a:spcPct val="0"/>
              </a:spcBef>
              <a:spcAft>
                <a:spcPct val="0"/>
              </a:spcAft>
            </a:pPr>
            <a:endParaRPr kumimoji="0" lang="en-US" altLang="zh-CN" sz="2800" b="0" i="0" u="none" strike="noStrike" cap="none" normalizeH="0" baseline="0" dirty="0" smtClean="0">
              <a:ln>
                <a:noFill/>
              </a:ln>
              <a:solidFill>
                <a:schemeClr val="tx1"/>
              </a:solidFill>
              <a:effectLst/>
              <a:latin typeface="华文细黑" pitchFamily="2" charset="-122"/>
              <a:ea typeface="华文细黑" pitchFamily="2" charset="-122"/>
              <a:cs typeface="宋体" pitchFamily="2" charset="-122"/>
            </a:endParaRPr>
          </a:p>
        </p:txBody>
      </p:sp>
      <p:sp>
        <p:nvSpPr>
          <p:cNvPr id="9" name="标题 1"/>
          <p:cNvSpPr>
            <a:spLocks noGrp="1"/>
          </p:cNvSpPr>
          <p:nvPr>
            <p:ph type="title" idx="4294967295"/>
          </p:nvPr>
        </p:nvSpPr>
        <p:spPr>
          <a:xfrm>
            <a:off x="5207525" y="343262"/>
            <a:ext cx="3600648" cy="553998"/>
          </a:xfrm>
          <a:noFill/>
          <a:ln w="9525">
            <a:noFill/>
            <a:miter lim="800000"/>
            <a:headEnd/>
            <a:tailEnd/>
          </a:ln>
        </p:spPr>
        <p:txBody>
          <a:bodyPr wrap="square">
            <a:spAutoFit/>
          </a:bodyPr>
          <a:lstStyle/>
          <a:p>
            <a:pPr algn="r"/>
            <a:r>
              <a:rPr lang="zh-CN" altLang="en-US" sz="1800" b="1" cap="all" spc="-60" dirty="0">
                <a:solidFill>
                  <a:schemeClr val="accent5"/>
                </a:solidFill>
                <a:latin typeface="+mj-ea"/>
              </a:rPr>
              <a:t>中国的城镇化</a:t>
            </a:r>
            <a:r>
              <a:rPr lang="zh-CN" altLang="en-US" sz="1800" b="1" cap="all" spc="-60" dirty="0" smtClean="0">
                <a:solidFill>
                  <a:schemeClr val="accent5"/>
                </a:solidFill>
                <a:latin typeface="+mj-ea"/>
              </a:rPr>
              <a:t>发展</a:t>
            </a:r>
            <a:r>
              <a:rPr lang="de-DE" altLang="zh-CN" sz="1800" b="1" cap="all" spc="-60" dirty="0" smtClean="0">
                <a:solidFill>
                  <a:schemeClr val="accent5"/>
                </a:solidFill>
                <a:latin typeface="+mj-ea"/>
              </a:rPr>
              <a:t/>
            </a:r>
            <a:br>
              <a:rPr lang="de-DE" altLang="zh-CN" sz="1800" b="1" cap="all" spc="-60" dirty="0" smtClean="0">
                <a:solidFill>
                  <a:schemeClr val="accent5"/>
                </a:solidFill>
                <a:latin typeface="+mj-ea"/>
              </a:rPr>
            </a:br>
            <a:r>
              <a:rPr lang="de-DE" altLang="zh-CN" sz="1200" b="1" cap="all" spc="-60" dirty="0" smtClean="0">
                <a:solidFill>
                  <a:schemeClr val="accent5"/>
                </a:solidFill>
                <a:latin typeface="+mj-ea"/>
              </a:rPr>
              <a:t>Urbanisierungsentwicklung</a:t>
            </a:r>
            <a:r>
              <a:rPr lang="en-US" altLang="zh-CN" sz="1200" b="1" cap="all" spc="-60" dirty="0" smtClean="0">
                <a:solidFill>
                  <a:schemeClr val="accent5"/>
                </a:solidFill>
                <a:latin typeface="+mj-ea"/>
              </a:rPr>
              <a:t> in China</a:t>
            </a:r>
            <a:endParaRPr lang="zh-CN" altLang="en-US" sz="1200" b="1" cap="all" spc="-60" dirty="0">
              <a:solidFill>
                <a:schemeClr val="accent5"/>
              </a:solidFill>
              <a:latin typeface="+mj-ea"/>
            </a:endParaRPr>
          </a:p>
        </p:txBody>
      </p:sp>
    </p:spTree>
    <p:extLst>
      <p:ext uri="{BB962C8B-B14F-4D97-AF65-F5344CB8AC3E}">
        <p14:creationId xmlns:p14="http://schemas.microsoft.com/office/powerpoint/2010/main" xmlns="" val="27901574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图片 1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3" name="矩形 11"/>
          <p:cNvSpPr>
            <a:spLocks noChangeArrowheads="1"/>
          </p:cNvSpPr>
          <p:nvPr/>
        </p:nvSpPr>
        <p:spPr bwMode="auto">
          <a:xfrm>
            <a:off x="304800" y="514350"/>
            <a:ext cx="8534400" cy="4629150"/>
          </a:xfrm>
          <a:prstGeom prst="rect">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anchor="ctr"/>
          <a:lstStyle>
            <a:lvl1pPr eaLnBrk="0" hangingPunct="0">
              <a:defRPr sz="3900" b="1">
                <a:solidFill>
                  <a:schemeClr val="tx1"/>
                </a:solidFill>
                <a:latin typeface="Arial" pitchFamily="34" charset="0"/>
                <a:ea typeface="宋体" pitchFamily="2" charset="-122"/>
              </a:defRPr>
            </a:lvl1pPr>
            <a:lvl2pPr marL="742950" indent="-285750" eaLnBrk="0" hangingPunct="0">
              <a:defRPr sz="3900" b="1">
                <a:solidFill>
                  <a:schemeClr val="tx1"/>
                </a:solidFill>
                <a:latin typeface="Arial" pitchFamily="34" charset="0"/>
                <a:ea typeface="宋体" pitchFamily="2" charset="-122"/>
              </a:defRPr>
            </a:lvl2pPr>
            <a:lvl3pPr marL="1143000" indent="-228600" eaLnBrk="0" hangingPunct="0">
              <a:defRPr sz="3900" b="1">
                <a:solidFill>
                  <a:schemeClr val="tx1"/>
                </a:solidFill>
                <a:latin typeface="Arial" pitchFamily="34" charset="0"/>
                <a:ea typeface="宋体" pitchFamily="2" charset="-122"/>
              </a:defRPr>
            </a:lvl3pPr>
            <a:lvl4pPr marL="1600200" indent="-228600" eaLnBrk="0" hangingPunct="0">
              <a:defRPr sz="3900" b="1">
                <a:solidFill>
                  <a:schemeClr val="tx1"/>
                </a:solidFill>
                <a:latin typeface="Arial" pitchFamily="34" charset="0"/>
                <a:ea typeface="宋体" pitchFamily="2" charset="-122"/>
              </a:defRPr>
            </a:lvl4pPr>
            <a:lvl5pPr marL="2057400" indent="-228600" eaLnBrk="0" hangingPunct="0">
              <a:defRPr sz="3900"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900"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900"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900"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900" b="1">
                <a:solidFill>
                  <a:schemeClr val="tx1"/>
                </a:solidFill>
                <a:latin typeface="Arial" pitchFamily="34" charset="0"/>
                <a:ea typeface="宋体" pitchFamily="2" charset="-122"/>
              </a:defRPr>
            </a:lvl9pPr>
          </a:lstStyle>
          <a:p>
            <a:pPr algn="ctr" eaLnBrk="1" hangingPunct="1"/>
            <a:endParaRPr lang="zh-CN" altLang="en-US" sz="4400"/>
          </a:p>
        </p:txBody>
      </p:sp>
      <p:pic>
        <p:nvPicPr>
          <p:cNvPr id="66562" name="Picture 2" descr="C:\Documents and Settings\Administrator\桌面\归档\2013.4手机平台\2013.4手机平台\信息动态2.png"/>
          <p:cNvPicPr>
            <a:picLocks noChangeAspect="1" noChangeArrowheads="1"/>
          </p:cNvPicPr>
          <p:nvPr/>
        </p:nvPicPr>
        <p:blipFill>
          <a:blip r:embed="rId3"/>
          <a:srcRect l="39782" t="4412" r="43169" b="5142"/>
          <a:stretch>
            <a:fillRect/>
          </a:stretch>
        </p:blipFill>
        <p:spPr bwMode="auto">
          <a:xfrm>
            <a:off x="1219200" y="742950"/>
            <a:ext cx="1752600" cy="34217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6563" name="Picture 3" descr="C:\Documents and Settings\Administrator\桌面\归档\2013.4手机平台\2013.4手机平台\phone1.png"/>
          <p:cNvPicPr>
            <a:picLocks noChangeAspect="1" noChangeArrowheads="1"/>
          </p:cNvPicPr>
          <p:nvPr/>
        </p:nvPicPr>
        <p:blipFill>
          <a:blip r:embed="rId4"/>
          <a:srcRect l="50520" t="8604" r="32902" b="20842"/>
          <a:stretch>
            <a:fillRect/>
          </a:stretch>
        </p:blipFill>
        <p:spPr bwMode="auto">
          <a:xfrm>
            <a:off x="6400800" y="666750"/>
            <a:ext cx="1600200" cy="3124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6564" name="Picture 4" descr="C:\Documents and Settings\Administrator\桌面\归档\2013.4手机平台\2013.4手机平台\phone11.png"/>
          <p:cNvPicPr>
            <a:picLocks noChangeAspect="1" noChangeArrowheads="1"/>
          </p:cNvPicPr>
          <p:nvPr/>
        </p:nvPicPr>
        <p:blipFill>
          <a:blip r:embed="rId5"/>
          <a:srcRect l="32964" t="4167" r="32240" b="4924"/>
          <a:stretch>
            <a:fillRect/>
          </a:stretch>
        </p:blipFill>
        <p:spPr bwMode="auto">
          <a:xfrm>
            <a:off x="3657600" y="819150"/>
            <a:ext cx="2021633" cy="396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68853538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图片 1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7" name="矩形 11"/>
          <p:cNvSpPr>
            <a:spLocks noChangeArrowheads="1"/>
          </p:cNvSpPr>
          <p:nvPr/>
        </p:nvSpPr>
        <p:spPr bwMode="auto">
          <a:xfrm>
            <a:off x="304800" y="514350"/>
            <a:ext cx="8534400" cy="4629150"/>
          </a:xfrm>
          <a:prstGeom prst="rect">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anchor="ctr"/>
          <a:lstStyle>
            <a:lvl1pPr eaLnBrk="0" hangingPunct="0">
              <a:defRPr sz="3900" b="1">
                <a:solidFill>
                  <a:schemeClr val="tx1"/>
                </a:solidFill>
                <a:latin typeface="Arial" pitchFamily="34" charset="0"/>
                <a:ea typeface="宋体" pitchFamily="2" charset="-122"/>
              </a:defRPr>
            </a:lvl1pPr>
            <a:lvl2pPr marL="742950" indent="-285750" eaLnBrk="0" hangingPunct="0">
              <a:defRPr sz="3900" b="1">
                <a:solidFill>
                  <a:schemeClr val="tx1"/>
                </a:solidFill>
                <a:latin typeface="Arial" pitchFamily="34" charset="0"/>
                <a:ea typeface="宋体" pitchFamily="2" charset="-122"/>
              </a:defRPr>
            </a:lvl2pPr>
            <a:lvl3pPr marL="1143000" indent="-228600" eaLnBrk="0" hangingPunct="0">
              <a:defRPr sz="3900" b="1">
                <a:solidFill>
                  <a:schemeClr val="tx1"/>
                </a:solidFill>
                <a:latin typeface="Arial" pitchFamily="34" charset="0"/>
                <a:ea typeface="宋体" pitchFamily="2" charset="-122"/>
              </a:defRPr>
            </a:lvl3pPr>
            <a:lvl4pPr marL="1600200" indent="-228600" eaLnBrk="0" hangingPunct="0">
              <a:defRPr sz="3900" b="1">
                <a:solidFill>
                  <a:schemeClr val="tx1"/>
                </a:solidFill>
                <a:latin typeface="Arial" pitchFamily="34" charset="0"/>
                <a:ea typeface="宋体" pitchFamily="2" charset="-122"/>
              </a:defRPr>
            </a:lvl4pPr>
            <a:lvl5pPr marL="2057400" indent="-228600" eaLnBrk="0" hangingPunct="0">
              <a:defRPr sz="3900"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900"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900"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900"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900" b="1">
                <a:solidFill>
                  <a:schemeClr val="tx1"/>
                </a:solidFill>
                <a:latin typeface="Arial" pitchFamily="34" charset="0"/>
                <a:ea typeface="宋体" pitchFamily="2" charset="-122"/>
              </a:defRPr>
            </a:lvl9pPr>
          </a:lstStyle>
          <a:p>
            <a:pPr algn="ctr" eaLnBrk="1" hangingPunct="1"/>
            <a:endParaRPr lang="zh-CN" altLang="en-US" sz="4400"/>
          </a:p>
        </p:txBody>
      </p:sp>
      <p:pic>
        <p:nvPicPr>
          <p:cNvPr id="4" name="Picture 5" descr="C:\Documents and Settings\Administrator\桌面\归档\2013.4手机平台\2013.4手机平台\视频会议.png"/>
          <p:cNvPicPr>
            <a:picLocks noChangeAspect="1" noChangeArrowheads="1"/>
          </p:cNvPicPr>
          <p:nvPr/>
        </p:nvPicPr>
        <p:blipFill>
          <a:blip r:embed="rId3"/>
          <a:srcRect l="30414" t="26634" r="55393" b="3692"/>
          <a:stretch>
            <a:fillRect/>
          </a:stretch>
        </p:blipFill>
        <p:spPr bwMode="auto">
          <a:xfrm>
            <a:off x="6324600" y="666750"/>
            <a:ext cx="1600200" cy="3124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6" descr="C:\Documents and Settings\Administrator\桌面\归档\2013.4手机平台\2013.4手机平台\突发事件.png"/>
          <p:cNvPicPr>
            <a:picLocks noChangeAspect="1" noChangeArrowheads="1"/>
          </p:cNvPicPr>
          <p:nvPr/>
        </p:nvPicPr>
        <p:blipFill>
          <a:blip r:embed="rId4" cstate="print"/>
          <a:srcRect l="21973" t="4210" r="54255" b="4811"/>
          <a:stretch>
            <a:fillRect/>
          </a:stretch>
        </p:blipFill>
        <p:spPr bwMode="auto">
          <a:xfrm>
            <a:off x="3581400" y="742950"/>
            <a:ext cx="2057400" cy="396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2" descr="C:\Documents and Settings\Administrator\桌面\归档\2013.4手机平台\2013.4手机平台\信息动态2.png"/>
          <p:cNvPicPr>
            <a:picLocks noChangeAspect="1" noChangeArrowheads="1"/>
          </p:cNvPicPr>
          <p:nvPr/>
        </p:nvPicPr>
        <p:blipFill>
          <a:blip r:embed="rId5"/>
          <a:srcRect l="16238" t="4412" r="66713" b="5142"/>
          <a:stretch>
            <a:fillRect/>
          </a:stretch>
        </p:blipFill>
        <p:spPr bwMode="auto">
          <a:xfrm>
            <a:off x="1219200" y="666750"/>
            <a:ext cx="1600200" cy="3124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415173462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1"/>
          <p:cNvSpPr>
            <a:spLocks noChangeArrowheads="1"/>
          </p:cNvSpPr>
          <p:nvPr/>
        </p:nvSpPr>
        <p:spPr bwMode="auto">
          <a:xfrm>
            <a:off x="5858005" y="3574109"/>
            <a:ext cx="3143151" cy="1107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p>
            <a:pPr algn="ctr"/>
            <a:r>
              <a:rPr lang="en-US" altLang="zh-CN" sz="1100" b="0" dirty="0">
                <a:solidFill>
                  <a:srgbClr val="11232A"/>
                </a:solidFill>
                <a:latin typeface="华文细黑" pitchFamily="2" charset="-122"/>
                <a:ea typeface="华文细黑" pitchFamily="2" charset="-122"/>
                <a:sym typeface="MyriadPro-Regular"/>
              </a:rPr>
              <a:t>2012</a:t>
            </a:r>
            <a:r>
              <a:rPr lang="zh-CN" altLang="en-US" sz="1100" b="0" dirty="0">
                <a:solidFill>
                  <a:srgbClr val="11232A"/>
                </a:solidFill>
                <a:latin typeface="华文细黑" pitchFamily="2" charset="-122"/>
                <a:ea typeface="华文细黑" pitchFamily="2" charset="-122"/>
                <a:sym typeface="MyriadPro-Regular"/>
              </a:rPr>
              <a:t>年</a:t>
            </a:r>
            <a:r>
              <a:rPr lang="en-US" altLang="zh-CN" sz="1100" b="0" dirty="0">
                <a:solidFill>
                  <a:srgbClr val="11232A"/>
                </a:solidFill>
                <a:latin typeface="华文细黑" pitchFamily="2" charset="-122"/>
                <a:ea typeface="华文细黑" pitchFamily="2" charset="-122"/>
                <a:sym typeface="MyriadPro-Regular"/>
              </a:rPr>
              <a:t>12</a:t>
            </a:r>
            <a:r>
              <a:rPr lang="zh-CN" altLang="en-US" sz="1100" b="0" dirty="0">
                <a:solidFill>
                  <a:srgbClr val="11232A"/>
                </a:solidFill>
                <a:latin typeface="华文细黑" pitchFamily="2" charset="-122"/>
                <a:ea typeface="华文细黑" pitchFamily="2" charset="-122"/>
                <a:sym typeface="MyriadPro-Regular"/>
              </a:rPr>
              <a:t>月奥地利维也纳市长</a:t>
            </a:r>
            <a:r>
              <a:rPr lang="en-US" altLang="zh-CN" sz="1100" b="0" dirty="0">
                <a:solidFill>
                  <a:srgbClr val="000000"/>
                </a:solidFill>
                <a:latin typeface="华文细黑" pitchFamily="2" charset="-122"/>
                <a:ea typeface="华文细黑" pitchFamily="2" charset="-122"/>
                <a:sym typeface="华文细黑" pitchFamily="2" charset="-122"/>
              </a:rPr>
              <a:t>Maria </a:t>
            </a:r>
          </a:p>
          <a:p>
            <a:pPr algn="ctr"/>
            <a:r>
              <a:rPr lang="en-US" altLang="zh-CN" sz="1100" b="0" dirty="0" err="1">
                <a:solidFill>
                  <a:srgbClr val="000000"/>
                </a:solidFill>
                <a:latin typeface="华文细黑" pitchFamily="2" charset="-122"/>
                <a:ea typeface="华文细黑" pitchFamily="2" charset="-122"/>
                <a:sym typeface="华文细黑" pitchFamily="2" charset="-122"/>
              </a:rPr>
              <a:t>Vassilakou</a:t>
            </a:r>
            <a:r>
              <a:rPr lang="en-US" altLang="zh-CN" sz="1100" b="0" dirty="0">
                <a:solidFill>
                  <a:srgbClr val="000000"/>
                </a:solidFill>
                <a:latin typeface="华文细黑" pitchFamily="2" charset="-122"/>
                <a:ea typeface="华文细黑" pitchFamily="2" charset="-122"/>
                <a:sym typeface="华文细黑" pitchFamily="2" charset="-122"/>
              </a:rPr>
              <a:t> </a:t>
            </a:r>
            <a:r>
              <a:rPr lang="zh-CN" altLang="en-US" sz="1100" b="0" dirty="0">
                <a:solidFill>
                  <a:srgbClr val="000000"/>
                </a:solidFill>
                <a:latin typeface="华文细黑" pitchFamily="2" charset="-122"/>
                <a:ea typeface="华文细黑" pitchFamily="2" charset="-122"/>
                <a:sym typeface="华文细黑" pitchFamily="2" charset="-122"/>
              </a:rPr>
              <a:t>女士一行来访磋商维也纳试点</a:t>
            </a:r>
            <a:r>
              <a:rPr lang="zh-CN" altLang="en-US" sz="1100" b="0" dirty="0" smtClean="0">
                <a:solidFill>
                  <a:srgbClr val="000000"/>
                </a:solidFill>
                <a:latin typeface="华文细黑" pitchFamily="2" charset="-122"/>
                <a:ea typeface="华文细黑" pitchFamily="2" charset="-122"/>
                <a:sym typeface="华文细黑" pitchFamily="2" charset="-122"/>
              </a:rPr>
              <a:t>项目</a:t>
            </a:r>
            <a:endParaRPr lang="de-DE" altLang="zh-CN" sz="1100" b="0" dirty="0" smtClean="0">
              <a:solidFill>
                <a:srgbClr val="000000"/>
              </a:solidFill>
              <a:latin typeface="华文细黑" pitchFamily="2" charset="-122"/>
              <a:ea typeface="华文细黑" pitchFamily="2" charset="-122"/>
              <a:sym typeface="华文细黑" pitchFamily="2" charset="-122"/>
            </a:endParaRPr>
          </a:p>
          <a:p>
            <a:pPr algn="ctr"/>
            <a:r>
              <a:rPr lang="de-DE" sz="1100" b="0" dirty="0" smtClean="0">
                <a:solidFill>
                  <a:srgbClr val="000000"/>
                </a:solidFill>
                <a:latin typeface="华文细黑" pitchFamily="2" charset="-122"/>
                <a:ea typeface="华文细黑" pitchFamily="2" charset="-122"/>
                <a:sym typeface="华文细黑" pitchFamily="2" charset="-122"/>
              </a:rPr>
              <a:t>der besuch von Fau Maria Vassilakou, der Bürgermeisterin von Wien, Österreich, um die Pilotprojekte in Wien zu konsultieren, Dezember 2012</a:t>
            </a:r>
            <a:endParaRPr lang="en-US" sz="3600" b="0" dirty="0"/>
          </a:p>
        </p:txBody>
      </p:sp>
      <p:sp>
        <p:nvSpPr>
          <p:cNvPr id="10250" name="Rectangle 1"/>
          <p:cNvSpPr>
            <a:spLocks noChangeArrowheads="1"/>
          </p:cNvSpPr>
          <p:nvPr/>
        </p:nvSpPr>
        <p:spPr bwMode="auto">
          <a:xfrm>
            <a:off x="2487110" y="4450705"/>
            <a:ext cx="3957097"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p>
            <a:pPr algn="ctr"/>
            <a:r>
              <a:rPr lang="en-US" altLang="zh-CN" sz="1100" b="0" dirty="0">
                <a:solidFill>
                  <a:srgbClr val="11232A"/>
                </a:solidFill>
                <a:latin typeface="华文细黑" pitchFamily="2" charset="-122"/>
                <a:ea typeface="华文细黑" pitchFamily="2" charset="-122"/>
                <a:sym typeface="MyriadPro-Regular"/>
              </a:rPr>
              <a:t>2013</a:t>
            </a:r>
            <a:r>
              <a:rPr lang="zh-CN" altLang="en-US" sz="1100" b="0" dirty="0">
                <a:solidFill>
                  <a:srgbClr val="11232A"/>
                </a:solidFill>
                <a:latin typeface="华文细黑" pitchFamily="2" charset="-122"/>
                <a:ea typeface="华文细黑" pitchFamily="2" charset="-122"/>
                <a:sym typeface="MyriadPro-Regular"/>
              </a:rPr>
              <a:t>年</a:t>
            </a:r>
            <a:r>
              <a:rPr lang="en-US" altLang="zh-CN" sz="1100" b="0" dirty="0">
                <a:solidFill>
                  <a:srgbClr val="11232A"/>
                </a:solidFill>
                <a:latin typeface="华文细黑" pitchFamily="2" charset="-122"/>
                <a:ea typeface="华文细黑" pitchFamily="2" charset="-122"/>
                <a:sym typeface="MyriadPro-Regular"/>
              </a:rPr>
              <a:t>4</a:t>
            </a:r>
            <a:r>
              <a:rPr lang="zh-CN" altLang="en-US" sz="1100" b="0" dirty="0">
                <a:solidFill>
                  <a:srgbClr val="11232A"/>
                </a:solidFill>
                <a:latin typeface="华文细黑" pitchFamily="2" charset="-122"/>
                <a:ea typeface="华文细黑" pitchFamily="2" charset="-122"/>
                <a:sym typeface="MyriadPro-Regular"/>
              </a:rPr>
              <a:t>月瑞士驻沪总领事馆副总领事</a:t>
            </a:r>
            <a:r>
              <a:rPr lang="en-US" altLang="zh-CN" sz="1100" b="0" dirty="0">
                <a:solidFill>
                  <a:srgbClr val="11232A"/>
                </a:solidFill>
                <a:latin typeface="华文细黑" pitchFamily="2" charset="-122"/>
                <a:ea typeface="华文细黑" pitchFamily="2" charset="-122"/>
                <a:sym typeface="MyriadPro-Regular"/>
              </a:rPr>
              <a:t>Pascal </a:t>
            </a:r>
            <a:r>
              <a:rPr lang="en-US" altLang="zh-CN" sz="1100" b="0" dirty="0" err="1">
                <a:solidFill>
                  <a:srgbClr val="11232A"/>
                </a:solidFill>
                <a:latin typeface="华文细黑" pitchFamily="2" charset="-122"/>
                <a:ea typeface="华文细黑" pitchFamily="2" charset="-122"/>
                <a:sym typeface="MyriadPro-Regular"/>
              </a:rPr>
              <a:t>Marmier</a:t>
            </a:r>
            <a:r>
              <a:rPr lang="zh-CN" altLang="en-US" sz="1100" b="0" dirty="0" smtClean="0">
                <a:solidFill>
                  <a:srgbClr val="000000"/>
                </a:solidFill>
                <a:latin typeface="华文细黑" pitchFamily="2" charset="-122"/>
                <a:ea typeface="华文细黑" pitchFamily="2" charset="-122"/>
                <a:sym typeface="华文细黑" pitchFamily="2" charset="-122"/>
              </a:rPr>
              <a:t>来访</a:t>
            </a:r>
            <a:r>
              <a:rPr lang="de-DE" altLang="zh-CN" sz="1100" b="0" dirty="0" smtClean="0">
                <a:solidFill>
                  <a:srgbClr val="000000"/>
                </a:solidFill>
                <a:latin typeface="华文细黑" pitchFamily="2" charset="-122"/>
                <a:ea typeface="华文细黑" pitchFamily="2" charset="-122"/>
                <a:sym typeface="华文细黑" pitchFamily="2" charset="-122"/>
              </a:rPr>
              <a:t>#</a:t>
            </a:r>
          </a:p>
          <a:p>
            <a:pPr algn="ctr"/>
            <a:r>
              <a:rPr lang="de-DE" sz="1100" b="0" dirty="0" smtClean="0">
                <a:solidFill>
                  <a:srgbClr val="000000"/>
                </a:solidFill>
                <a:latin typeface="华文细黑" pitchFamily="2" charset="-122"/>
                <a:ea typeface="华文细黑" pitchFamily="2" charset="-122"/>
                <a:sym typeface="华文细黑" pitchFamily="2" charset="-122"/>
              </a:rPr>
              <a:t>der Besuch von Herrn Pascal Marmier, dem stellvertretenden Generalkonsul vom Generalkonsulat der Schweiz, April 2013</a:t>
            </a:r>
            <a:endParaRPr lang="en-US" sz="3600" b="0" dirty="0"/>
          </a:p>
        </p:txBody>
      </p:sp>
      <p:sp>
        <p:nvSpPr>
          <p:cNvPr id="10251" name="Rectangle 1"/>
          <p:cNvSpPr>
            <a:spLocks noChangeArrowheads="1"/>
          </p:cNvSpPr>
          <p:nvPr/>
        </p:nvSpPr>
        <p:spPr bwMode="auto">
          <a:xfrm>
            <a:off x="155283" y="3377219"/>
            <a:ext cx="2830431" cy="93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p>
            <a:pPr algn="ctr"/>
            <a:r>
              <a:rPr lang="en-US" altLang="zh-CN" sz="1100" b="0" dirty="0" smtClean="0">
                <a:solidFill>
                  <a:srgbClr val="11232A"/>
                </a:solidFill>
                <a:latin typeface="华文细黑" pitchFamily="2" charset="-122"/>
                <a:ea typeface="华文细黑" pitchFamily="2" charset="-122"/>
                <a:sym typeface="MyriadPro-Regular"/>
              </a:rPr>
              <a:t>2013</a:t>
            </a:r>
            <a:r>
              <a:rPr lang="zh-CN" altLang="en-US" sz="1100" b="0" dirty="0" smtClean="0">
                <a:solidFill>
                  <a:srgbClr val="11232A"/>
                </a:solidFill>
                <a:latin typeface="华文细黑" pitchFamily="2" charset="-122"/>
                <a:ea typeface="华文细黑" pitchFamily="2" charset="-122"/>
                <a:sym typeface="MyriadPro-Regular"/>
              </a:rPr>
              <a:t>年</a:t>
            </a:r>
            <a:r>
              <a:rPr lang="en-US" altLang="zh-CN" sz="1100" b="0" dirty="0" smtClean="0">
                <a:solidFill>
                  <a:srgbClr val="11232A"/>
                </a:solidFill>
                <a:latin typeface="华文细黑" pitchFamily="2" charset="-122"/>
                <a:ea typeface="华文细黑" pitchFamily="2" charset="-122"/>
                <a:sym typeface="MyriadPro-Regular"/>
              </a:rPr>
              <a:t>4</a:t>
            </a:r>
            <a:r>
              <a:rPr lang="zh-CN" altLang="en-US" sz="1100" b="0" dirty="0" smtClean="0">
                <a:solidFill>
                  <a:srgbClr val="11232A"/>
                </a:solidFill>
                <a:latin typeface="华文细黑" pitchFamily="2" charset="-122"/>
                <a:ea typeface="华文细黑" pitchFamily="2" charset="-122"/>
                <a:sym typeface="MyriadPro-Regular"/>
              </a:rPr>
              <a:t>月瑞典哥德堡市市长</a:t>
            </a:r>
            <a:r>
              <a:rPr lang="en-US" altLang="zh-CN" sz="1100" dirty="0" err="1">
                <a:solidFill>
                  <a:srgbClr val="11232A"/>
                </a:solidFill>
                <a:latin typeface="华文细黑" pitchFamily="2" charset="-122"/>
                <a:ea typeface="华文细黑" pitchFamily="2" charset="-122"/>
                <a:sym typeface="MyriadPro-Regular"/>
              </a:rPr>
              <a:t>Anneli</a:t>
            </a:r>
            <a:r>
              <a:rPr lang="en-US" altLang="zh-CN" sz="1100" dirty="0">
                <a:solidFill>
                  <a:srgbClr val="11232A"/>
                </a:solidFill>
                <a:latin typeface="华文细黑" pitchFamily="2" charset="-122"/>
                <a:ea typeface="华文细黑" pitchFamily="2" charset="-122"/>
                <a:sym typeface="MyriadPro-Regular"/>
              </a:rPr>
              <a:t> </a:t>
            </a:r>
            <a:r>
              <a:rPr lang="en-US" altLang="zh-CN" sz="1100" dirty="0" err="1" smtClean="0">
                <a:solidFill>
                  <a:srgbClr val="11232A"/>
                </a:solidFill>
                <a:latin typeface="华文细黑" pitchFamily="2" charset="-122"/>
                <a:ea typeface="华文细黑" pitchFamily="2" charset="-122"/>
                <a:sym typeface="MyriadPro-Regular"/>
              </a:rPr>
              <a:t>Hulthén</a:t>
            </a:r>
            <a:r>
              <a:rPr lang="zh-CN" altLang="en-US" sz="1100" b="0" dirty="0" smtClean="0">
                <a:solidFill>
                  <a:srgbClr val="11232A"/>
                </a:solidFill>
                <a:latin typeface="华文细黑" pitchFamily="2" charset="-122"/>
                <a:ea typeface="华文细黑" pitchFamily="2" charset="-122"/>
                <a:sym typeface="MyriadPro-Regular"/>
              </a:rPr>
              <a:t>女士</a:t>
            </a:r>
            <a:r>
              <a:rPr lang="zh-CN" altLang="en-US" sz="1100" b="0" dirty="0" smtClean="0">
                <a:solidFill>
                  <a:srgbClr val="000000"/>
                </a:solidFill>
                <a:latin typeface="华文细黑" pitchFamily="2" charset="-122"/>
                <a:ea typeface="华文细黑" pitchFamily="2" charset="-122"/>
                <a:sym typeface="华文细黑" pitchFamily="2" charset="-122"/>
              </a:rPr>
              <a:t>一行来访参观</a:t>
            </a:r>
            <a:endParaRPr lang="de-DE" altLang="zh-CN" sz="1100" b="0" dirty="0" smtClean="0">
              <a:solidFill>
                <a:srgbClr val="000000"/>
              </a:solidFill>
              <a:latin typeface="华文细黑" pitchFamily="2" charset="-122"/>
              <a:ea typeface="华文细黑" pitchFamily="2" charset="-122"/>
              <a:sym typeface="华文细黑" pitchFamily="2" charset="-122"/>
            </a:endParaRPr>
          </a:p>
          <a:p>
            <a:pPr algn="ctr"/>
            <a:r>
              <a:rPr lang="de-DE" altLang="zh-CN" sz="1100" dirty="0" smtClean="0">
                <a:solidFill>
                  <a:srgbClr val="000000"/>
                </a:solidFill>
                <a:latin typeface="华文细黑" pitchFamily="2" charset="-122"/>
                <a:ea typeface="华文细黑" pitchFamily="2" charset="-122"/>
                <a:sym typeface="华文细黑" pitchFamily="2" charset="-122"/>
              </a:rPr>
              <a:t>der Besuch von Frau Anneli </a:t>
            </a:r>
            <a:r>
              <a:rPr lang="en-US" altLang="zh-CN" sz="1100" dirty="0" err="1" smtClean="0">
                <a:solidFill>
                  <a:srgbClr val="11232A"/>
                </a:solidFill>
                <a:latin typeface="华文细黑" pitchFamily="2" charset="-122"/>
                <a:ea typeface="华文细黑" pitchFamily="2" charset="-122"/>
                <a:sym typeface="MyriadPro-Regular"/>
              </a:rPr>
              <a:t>Hulthén</a:t>
            </a:r>
            <a:r>
              <a:rPr lang="en-US" altLang="zh-CN" sz="1100" dirty="0" smtClean="0">
                <a:solidFill>
                  <a:srgbClr val="11232A"/>
                </a:solidFill>
                <a:latin typeface="华文细黑" pitchFamily="2" charset="-122"/>
                <a:ea typeface="华文细黑" pitchFamily="2" charset="-122"/>
                <a:sym typeface="MyriadPro-Regular"/>
              </a:rPr>
              <a:t>,</a:t>
            </a:r>
            <a:r>
              <a:rPr lang="de-DE" altLang="zh-CN" sz="1100" dirty="0" smtClean="0">
                <a:solidFill>
                  <a:srgbClr val="000000"/>
                </a:solidFill>
                <a:latin typeface="华文细黑" pitchFamily="2" charset="-122"/>
                <a:ea typeface="华文细黑" pitchFamily="2" charset="-122"/>
                <a:sym typeface="华文细黑" pitchFamily="2" charset="-122"/>
              </a:rPr>
              <a:t> der Bürgermeisterin von Göteborg, Schweden</a:t>
            </a:r>
            <a:r>
              <a:rPr lang="en-US" altLang="zh-CN" sz="1100" dirty="0" smtClean="0">
                <a:solidFill>
                  <a:srgbClr val="11232A"/>
                </a:solidFill>
                <a:latin typeface="华文细黑" pitchFamily="2" charset="-122"/>
                <a:ea typeface="华文细黑" pitchFamily="2" charset="-122"/>
                <a:sym typeface="MyriadPro-Regular"/>
              </a:rPr>
              <a:t>, April 2013</a:t>
            </a:r>
            <a:endParaRPr lang="de-DE" altLang="zh-CN" sz="1100" b="0" dirty="0" smtClean="0">
              <a:solidFill>
                <a:srgbClr val="000000"/>
              </a:solidFill>
              <a:latin typeface="华文细黑" pitchFamily="2" charset="-122"/>
              <a:ea typeface="华文细黑" pitchFamily="2" charset="-122"/>
              <a:sym typeface="华文细黑" pitchFamily="2" charset="-122"/>
            </a:endParaRPr>
          </a:p>
        </p:txBody>
      </p:sp>
      <p:pic>
        <p:nvPicPr>
          <p:cNvPr id="18" name="Picture 10" descr="F:\DCIM\100NCD80\DSC_1052.JPG"/>
          <p:cNvPicPr>
            <a:picLocks noChangeAspect="1" noChangeArrowheads="1"/>
          </p:cNvPicPr>
          <p:nvPr/>
        </p:nvPicPr>
        <p:blipFill>
          <a:blip r:embed="rId2" cstate="print"/>
          <a:srcRect l="13850" t="13934" r="22405" b="-716"/>
          <a:stretch>
            <a:fillRect/>
          </a:stretch>
        </p:blipFill>
        <p:spPr bwMode="auto">
          <a:xfrm>
            <a:off x="4158285" y="935070"/>
            <a:ext cx="2090125" cy="1905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254" name="矩形 22"/>
          <p:cNvSpPr>
            <a:spLocks noChangeArrowheads="1"/>
          </p:cNvSpPr>
          <p:nvPr/>
        </p:nvSpPr>
        <p:spPr bwMode="auto">
          <a:xfrm>
            <a:off x="4286248" y="71420"/>
            <a:ext cx="4857752"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r"/>
            <a:r>
              <a:rPr lang="zh-CN" altLang="en-US" b="1" cap="all" spc="-60" dirty="0" smtClean="0">
                <a:solidFill>
                  <a:schemeClr val="accent5"/>
                </a:solidFill>
                <a:latin typeface="+mj-ea"/>
                <a:ea typeface="+mj-ea"/>
                <a:cs typeface="+mj-cs"/>
              </a:rPr>
              <a:t>用户需求</a:t>
            </a:r>
            <a:r>
              <a:rPr lang="zh-CN" altLang="en-US" b="1" cap="all" spc="-60" dirty="0">
                <a:solidFill>
                  <a:schemeClr val="accent5"/>
                </a:solidFill>
                <a:latin typeface="+mj-ea"/>
                <a:ea typeface="+mj-ea"/>
                <a:cs typeface="+mj-cs"/>
              </a:rPr>
              <a:t>导向的平台更新</a:t>
            </a:r>
            <a:r>
              <a:rPr lang="zh-CN" altLang="en-US" b="1" cap="all" spc="-60" dirty="0" smtClean="0">
                <a:solidFill>
                  <a:schemeClr val="accent5"/>
                </a:solidFill>
                <a:latin typeface="+mj-ea"/>
                <a:ea typeface="+mj-ea"/>
                <a:cs typeface="+mj-cs"/>
              </a:rPr>
              <a:t>进化</a:t>
            </a:r>
            <a:endParaRPr lang="de-DE" altLang="zh-CN" b="1" cap="all" spc="-60" dirty="0" smtClean="0">
              <a:solidFill>
                <a:schemeClr val="accent5"/>
              </a:solidFill>
              <a:latin typeface="+mj-ea"/>
              <a:ea typeface="+mj-ea"/>
              <a:cs typeface="+mj-cs"/>
            </a:endParaRPr>
          </a:p>
          <a:p>
            <a:pPr algn="r"/>
            <a:r>
              <a:rPr lang="de-DE" altLang="zh-CN" sz="1200" b="1" cap="all" spc="-60" dirty="0" smtClean="0">
                <a:solidFill>
                  <a:schemeClr val="accent5"/>
                </a:solidFill>
                <a:latin typeface="+mj-ea"/>
                <a:ea typeface="+mj-ea"/>
                <a:cs typeface="+mj-cs"/>
              </a:rPr>
              <a:t>Bedarfsgerechte entwicklung und aktualisierung</a:t>
            </a:r>
            <a:endParaRPr lang="en-US" altLang="zh-CN" sz="1200" b="1" cap="all" spc="-60" dirty="0">
              <a:solidFill>
                <a:schemeClr val="accent5"/>
              </a:solidFill>
              <a:latin typeface="+mj-ea"/>
              <a:ea typeface="+mj-ea"/>
              <a:cs typeface="+mj-cs"/>
            </a:endParaRPr>
          </a:p>
        </p:txBody>
      </p:sp>
      <p:pic>
        <p:nvPicPr>
          <p:cNvPr id="10249" name="Picture 15" descr="C:\Documents and Settings\Administrator\桌面\IMG_0979.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77181" y="1491630"/>
            <a:ext cx="2708533" cy="1828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4" name="Picture 2" descr="D:\Dean WUs\ibm智慧中心\市长决策平台\嘉宾参观\DSC_0989.JPG"/>
          <p:cNvPicPr>
            <a:picLocks noChangeAspect="1" noChangeArrowheads="1"/>
          </p:cNvPicPr>
          <p:nvPr/>
        </p:nvPicPr>
        <p:blipFill>
          <a:blip r:embed="rId4">
            <a:extLst>
              <a:ext uri="{28A0092B-C50C-407E-A947-70E740481C1C}">
                <a14:useLocalDpi xmlns:a14="http://schemas.microsoft.com/office/drawing/2010/main" xmlns="" val="0"/>
              </a:ext>
            </a:extLst>
          </a:blip>
          <a:srcRect l="10901" t="8018"/>
          <a:stretch>
            <a:fillRect/>
          </a:stretch>
        </p:blipFill>
        <p:spPr bwMode="auto">
          <a:xfrm>
            <a:off x="6248410" y="1707654"/>
            <a:ext cx="2614538" cy="18288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8" name="Picture 14" descr="C:\Documents and Settings\Administrator\桌面\IMG_1024.JPG"/>
          <p:cNvPicPr>
            <a:picLocks noChangeAspect="1" noChangeArrowheads="1"/>
          </p:cNvPicPr>
          <p:nvPr/>
        </p:nvPicPr>
        <p:blipFill>
          <a:blip r:embed="rId5">
            <a:extLst>
              <a:ext uri="{28A0092B-C50C-407E-A947-70E740481C1C}">
                <a14:useLocalDpi xmlns:a14="http://schemas.microsoft.com/office/drawing/2010/main" xmlns="" val="0"/>
              </a:ext>
            </a:extLst>
          </a:blip>
          <a:srcRect l="8681" t="13020" r="18980" b="17052"/>
          <a:stretch>
            <a:fillRect/>
          </a:stretch>
        </p:blipFill>
        <p:spPr bwMode="auto">
          <a:xfrm>
            <a:off x="3026672" y="2651226"/>
            <a:ext cx="2714014" cy="17705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itle 1"/>
          <p:cNvSpPr txBox="1">
            <a:spLocks/>
          </p:cNvSpPr>
          <p:nvPr/>
        </p:nvSpPr>
        <p:spPr>
          <a:xfrm>
            <a:off x="-30609" y="-140290"/>
            <a:ext cx="7482929" cy="1055856"/>
          </a:xfrm>
          <a:prstGeom prst="rect">
            <a:avLst/>
          </a:prstGeom>
          <a:noFill/>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200"/>
              </a:lnSpc>
            </a:pPr>
            <a:r>
              <a:rPr lang="en-US" altLang="zh-CN" sz="4800" b="1" cap="all" spc="-60" dirty="0" smtClean="0">
                <a:solidFill>
                  <a:schemeClr val="tx1">
                    <a:lumMod val="50000"/>
                    <a:lumOff val="50000"/>
                  </a:schemeClr>
                </a:solidFill>
                <a:latin typeface="Arial" pitchFamily="34" charset="0"/>
                <a:cs typeface="Arial" pitchFamily="34" charset="0"/>
              </a:rPr>
              <a:t>4</a:t>
            </a:r>
            <a:r>
              <a:rPr lang="en-US" altLang="zh-CN" sz="4800" b="1" cap="all" spc="-60" dirty="0" smtClean="0">
                <a:solidFill>
                  <a:schemeClr val="tx1">
                    <a:lumMod val="50000"/>
                    <a:lumOff val="50000"/>
                  </a:schemeClr>
                </a:solidFill>
                <a:latin typeface="Arial" pitchFamily="34" charset="0"/>
                <a:cs typeface="Arial" pitchFamily="34" charset="0"/>
              </a:rPr>
              <a:t>.</a:t>
            </a:r>
            <a:r>
              <a:rPr lang="zh-CN" altLang="en-US" sz="2000" b="1" cap="all" spc="-60" dirty="0">
                <a:solidFill>
                  <a:schemeClr val="tx1">
                    <a:lumMod val="50000"/>
                    <a:lumOff val="50000"/>
                  </a:schemeClr>
                </a:solidFill>
                <a:latin typeface="+mj-ea"/>
              </a:rPr>
              <a:t>智能城市决策</a:t>
            </a:r>
            <a:r>
              <a:rPr lang="zh-CN" altLang="en-US" sz="2000" b="1" cap="all" spc="-60" dirty="0" smtClean="0">
                <a:solidFill>
                  <a:schemeClr val="tx1">
                    <a:lumMod val="50000"/>
                    <a:lumOff val="50000"/>
                  </a:schemeClr>
                </a:solidFill>
                <a:latin typeface="+mj-ea"/>
              </a:rPr>
              <a:t>系统</a:t>
            </a:r>
            <a:endParaRPr lang="de-DE" altLang="zh-CN" sz="2000" b="1" cap="all" spc="-60" dirty="0" smtClean="0">
              <a:solidFill>
                <a:schemeClr val="tx1">
                  <a:lumMod val="50000"/>
                  <a:lumOff val="50000"/>
                </a:schemeClr>
              </a:solidFill>
              <a:latin typeface="+mj-ea"/>
            </a:endParaRPr>
          </a:p>
          <a:p>
            <a:pPr algn="l">
              <a:lnSpc>
                <a:spcPts val="2200"/>
              </a:lnSpc>
            </a:pPr>
            <a:r>
              <a:rPr lang="de-DE" altLang="zh-CN" sz="2000" b="1" cap="all" spc="-60" dirty="0" smtClean="0">
                <a:solidFill>
                  <a:schemeClr val="tx1">
                    <a:lumMod val="50000"/>
                    <a:lumOff val="50000"/>
                  </a:schemeClr>
                </a:solidFill>
                <a:latin typeface="+mj-ea"/>
              </a:rPr>
              <a:t>        </a:t>
            </a:r>
            <a:r>
              <a:rPr lang="de-DE" altLang="zh-CN" sz="1400" b="1" cap="all" spc="-60" dirty="0" smtClean="0">
                <a:solidFill>
                  <a:schemeClr val="tx1">
                    <a:lumMod val="50000"/>
                    <a:lumOff val="50000"/>
                  </a:schemeClr>
                </a:solidFill>
                <a:latin typeface="+mj-ea"/>
              </a:rPr>
              <a:t>Entscheidungssystem der intelligenten Städte</a:t>
            </a:r>
            <a:endParaRPr lang="zh-CN" altLang="en-US" sz="1400" b="1" cap="all" spc="-60" dirty="0">
              <a:solidFill>
                <a:schemeClr val="tx1">
                  <a:lumMod val="50000"/>
                  <a:lumOff val="50000"/>
                </a:schemeClr>
              </a:solidFill>
              <a:latin typeface="+mj-ea"/>
            </a:endParaRPr>
          </a:p>
        </p:txBody>
      </p:sp>
    </p:spTree>
    <p:extLst>
      <p:ext uri="{BB962C8B-B14F-4D97-AF65-F5344CB8AC3E}">
        <p14:creationId xmlns:p14="http://schemas.microsoft.com/office/powerpoint/2010/main" xmlns="" val="4229529177"/>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TextBox 13"/>
          <p:cNvSpPr txBox="1">
            <a:spLocks noChangeArrowheads="1"/>
          </p:cNvSpPr>
          <p:nvPr/>
        </p:nvSpPr>
        <p:spPr bwMode="auto">
          <a:xfrm>
            <a:off x="5237179" y="665309"/>
            <a:ext cx="3591080" cy="1107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3900" b="1">
                <a:solidFill>
                  <a:schemeClr val="tx1"/>
                </a:solidFill>
                <a:latin typeface="Arial" pitchFamily="34" charset="0"/>
                <a:ea typeface="宋体" pitchFamily="2" charset="-122"/>
              </a:defRPr>
            </a:lvl1pPr>
            <a:lvl2pPr marL="742950" indent="-285750" eaLnBrk="0" hangingPunct="0">
              <a:defRPr sz="3900" b="1">
                <a:solidFill>
                  <a:schemeClr val="tx1"/>
                </a:solidFill>
                <a:latin typeface="Arial" pitchFamily="34" charset="0"/>
                <a:ea typeface="宋体" pitchFamily="2" charset="-122"/>
              </a:defRPr>
            </a:lvl2pPr>
            <a:lvl3pPr marL="1143000" indent="-228600" eaLnBrk="0" hangingPunct="0">
              <a:defRPr sz="3900" b="1">
                <a:solidFill>
                  <a:schemeClr val="tx1"/>
                </a:solidFill>
                <a:latin typeface="Arial" pitchFamily="34" charset="0"/>
                <a:ea typeface="宋体" pitchFamily="2" charset="-122"/>
              </a:defRPr>
            </a:lvl3pPr>
            <a:lvl4pPr marL="1600200" indent="-228600" eaLnBrk="0" hangingPunct="0">
              <a:defRPr sz="3900" b="1">
                <a:solidFill>
                  <a:schemeClr val="tx1"/>
                </a:solidFill>
                <a:latin typeface="Arial" pitchFamily="34" charset="0"/>
                <a:ea typeface="宋体" pitchFamily="2" charset="-122"/>
              </a:defRPr>
            </a:lvl4pPr>
            <a:lvl5pPr marL="2057400" indent="-228600" eaLnBrk="0" hangingPunct="0">
              <a:defRPr sz="3900"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900"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900"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900"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900" b="1">
                <a:solidFill>
                  <a:schemeClr val="tx1"/>
                </a:solidFill>
                <a:latin typeface="Arial" pitchFamily="34" charset="0"/>
                <a:ea typeface="宋体" pitchFamily="2" charset="-122"/>
              </a:defRPr>
            </a:lvl9pPr>
          </a:lstStyle>
          <a:p>
            <a:pPr algn="ctr" eaLnBrk="1" hangingPunct="1"/>
            <a:r>
              <a:rPr lang="de-DE" altLang="zh-CN" sz="1100" b="0" dirty="0" smtClean="0">
                <a:latin typeface="华文细黑" pitchFamily="2" charset="-122"/>
                <a:ea typeface="华文细黑" pitchFamily="2" charset="-122"/>
              </a:rPr>
              <a:t>Mehr </a:t>
            </a:r>
            <a:r>
              <a:rPr lang="de-DE" altLang="zh-CN" sz="1100" b="0" dirty="0">
                <a:latin typeface="华文细黑" pitchFamily="2" charset="-122"/>
                <a:ea typeface="华文细黑" pitchFamily="2" charset="-122"/>
              </a:rPr>
              <a:t>als 70 Millionen </a:t>
            </a:r>
            <a:r>
              <a:rPr lang="de-DE" altLang="zh-CN" sz="1100" b="0" dirty="0" smtClean="0">
                <a:latin typeface="华文细黑" pitchFamily="2" charset="-122"/>
                <a:ea typeface="华文细黑" pitchFamily="2" charset="-122"/>
              </a:rPr>
              <a:t>Menschen </a:t>
            </a:r>
            <a:r>
              <a:rPr lang="de-DE" altLang="zh-CN" sz="1100" b="0" dirty="0">
                <a:latin typeface="华文细黑" pitchFamily="2" charset="-122"/>
                <a:ea typeface="华文细黑" pitchFamily="2" charset="-122"/>
              </a:rPr>
              <a:t>Shanghai </a:t>
            </a:r>
            <a:r>
              <a:rPr lang="de-DE" altLang="zh-CN" sz="1100" b="0" dirty="0" smtClean="0">
                <a:latin typeface="华文细黑" pitchFamily="2" charset="-122"/>
                <a:ea typeface="华文细黑" pitchFamily="2" charset="-122"/>
              </a:rPr>
              <a:t>Weltausstellung 2010, </a:t>
            </a:r>
            <a:r>
              <a:rPr lang="de-DE" altLang="zh-CN" sz="1100" b="0" dirty="0">
                <a:latin typeface="华文细黑" pitchFamily="2" charset="-122"/>
                <a:ea typeface="华文细黑" pitchFamily="2" charset="-122"/>
              </a:rPr>
              <a:t>mit einem durchschnittlichen täglichen Verkehr von </a:t>
            </a:r>
            <a:r>
              <a:rPr lang="de-DE" altLang="zh-CN" sz="1100" b="0" dirty="0" smtClean="0">
                <a:latin typeface="华文细黑" pitchFamily="2" charset="-122"/>
                <a:ea typeface="华文细黑" pitchFamily="2" charset="-122"/>
              </a:rPr>
              <a:t>400.000 Menschen, mit einem täglichen Verkehr von 600.000 Menschen an den Spitzentagen bzw. 800.000 Menschen an den äußersten Spitzentagen.</a:t>
            </a:r>
            <a:endParaRPr lang="en-US" altLang="zh-CN" sz="1100" b="0" dirty="0">
              <a:latin typeface="华文细黑" pitchFamily="2" charset="-122"/>
              <a:ea typeface="华文细黑" pitchFamily="2" charset="-122"/>
            </a:endParaRPr>
          </a:p>
        </p:txBody>
      </p:sp>
      <p:grpSp>
        <p:nvGrpSpPr>
          <p:cNvPr id="28678" name="Group 44"/>
          <p:cNvGrpSpPr>
            <a:grpSpLocks/>
          </p:cNvGrpSpPr>
          <p:nvPr/>
        </p:nvGrpSpPr>
        <p:grpSpPr bwMode="auto">
          <a:xfrm>
            <a:off x="4785194" y="4806950"/>
            <a:ext cx="4323310" cy="261938"/>
            <a:chOff x="4604" y="2659"/>
            <a:chExt cx="2136" cy="207"/>
          </a:xfrm>
        </p:grpSpPr>
        <p:sp>
          <p:nvSpPr>
            <p:cNvPr id="350" name="Rectangle 45"/>
            <p:cNvSpPr>
              <a:spLocks noChangeArrowheads="1"/>
            </p:cNvSpPr>
            <p:nvPr/>
          </p:nvSpPr>
          <p:spPr bwMode="auto">
            <a:xfrm>
              <a:off x="4604" y="2697"/>
              <a:ext cx="272" cy="142"/>
            </a:xfrm>
            <a:prstGeom prst="rect">
              <a:avLst/>
            </a:prstGeom>
            <a:solidFill>
              <a:srgbClr val="FFC000"/>
            </a:solidFill>
            <a:ln w="9525" algn="ctr">
              <a:noFill/>
              <a:miter lim="800000"/>
              <a:headEnd/>
              <a:tailEnd/>
            </a:ln>
            <a:effectLst/>
          </p:spPr>
          <p:txBody>
            <a:bodyPr wrap="none" anchor="ctr"/>
            <a:lstStyle/>
            <a:p>
              <a:pPr algn="ctr" fontAlgn="auto">
                <a:spcBef>
                  <a:spcPts val="0"/>
                </a:spcBef>
                <a:spcAft>
                  <a:spcPts val="0"/>
                </a:spcAft>
                <a:buFont typeface="Wingdings" pitchFamily="2" charset="2"/>
                <a:buNone/>
                <a:defRPr/>
              </a:pPr>
              <a:endParaRPr lang="zh-CN" altLang="en-US" sz="1200" b="0" kern="0">
                <a:solidFill>
                  <a:sysClr val="windowText" lastClr="000000"/>
                </a:solidFill>
                <a:latin typeface="Arial" charset="0"/>
              </a:endParaRPr>
            </a:p>
          </p:txBody>
        </p:sp>
        <p:sp>
          <p:nvSpPr>
            <p:cNvPr id="351" name="Rectangle 46"/>
            <p:cNvSpPr>
              <a:spLocks noChangeArrowheads="1"/>
            </p:cNvSpPr>
            <p:nvPr/>
          </p:nvSpPr>
          <p:spPr bwMode="auto">
            <a:xfrm>
              <a:off x="5650" y="2704"/>
              <a:ext cx="272" cy="134"/>
            </a:xfrm>
            <a:prstGeom prst="rect">
              <a:avLst/>
            </a:prstGeom>
            <a:solidFill>
              <a:srgbClr val="99CC00"/>
            </a:solidFill>
            <a:ln w="9525" algn="ctr">
              <a:noFill/>
              <a:miter lim="800000"/>
              <a:headEnd/>
              <a:tailEnd/>
            </a:ln>
            <a:effectLst/>
          </p:spPr>
          <p:txBody>
            <a:bodyPr wrap="none" anchor="ctr"/>
            <a:lstStyle/>
            <a:p>
              <a:pPr algn="ctr" fontAlgn="auto">
                <a:spcBef>
                  <a:spcPts val="0"/>
                </a:spcBef>
                <a:spcAft>
                  <a:spcPts val="0"/>
                </a:spcAft>
                <a:buFont typeface="Wingdings" pitchFamily="2" charset="2"/>
                <a:buNone/>
                <a:defRPr/>
              </a:pPr>
              <a:endParaRPr lang="zh-CN" altLang="en-US" sz="1200" b="0" kern="0">
                <a:solidFill>
                  <a:sysClr val="windowText" lastClr="000000"/>
                </a:solidFill>
                <a:latin typeface="Arial" charset="0"/>
              </a:endParaRPr>
            </a:p>
          </p:txBody>
        </p:sp>
        <p:sp>
          <p:nvSpPr>
            <p:cNvPr id="352" name="Text Box 47"/>
            <p:cNvSpPr txBox="1">
              <a:spLocks noChangeArrowheads="1"/>
            </p:cNvSpPr>
            <p:nvPr/>
          </p:nvSpPr>
          <p:spPr bwMode="auto">
            <a:xfrm>
              <a:off x="5875" y="2659"/>
              <a:ext cx="865" cy="207"/>
            </a:xfrm>
            <a:prstGeom prst="rect">
              <a:avLst/>
            </a:prstGeom>
            <a:noFill/>
            <a:ln w="9525" algn="ctr">
              <a:noFill/>
              <a:miter lim="800000"/>
              <a:headEnd/>
              <a:tailEnd/>
            </a:ln>
            <a:effectLst/>
          </p:spPr>
          <p:txBody>
            <a:bodyPr wrap="square">
              <a:spAutoFit/>
            </a:bodyPr>
            <a:lstStyle/>
            <a:p>
              <a:pPr algn="ctr" fontAlgn="auto">
                <a:spcBef>
                  <a:spcPct val="50000"/>
                </a:spcBef>
                <a:spcAft>
                  <a:spcPts val="0"/>
                </a:spcAft>
                <a:buFont typeface="Wingdings" pitchFamily="2" charset="2"/>
                <a:buNone/>
                <a:defRPr/>
              </a:pPr>
              <a:r>
                <a:rPr lang="de-DE" altLang="zh-CN" sz="1100" kern="0" dirty="0" smtClean="0">
                  <a:solidFill>
                    <a:sysClr val="windowText" lastClr="000000"/>
                  </a:solidFill>
                  <a:latin typeface="华文细黑" pitchFamily="2" charset="-122"/>
                  <a:ea typeface="华文细黑" pitchFamily="2" charset="-122"/>
                </a:rPr>
                <a:t>Fläche pro Beschuer</a:t>
              </a:r>
              <a:endParaRPr lang="zh-CN" altLang="en-US" sz="1100" kern="0" dirty="0">
                <a:solidFill>
                  <a:sysClr val="windowText" lastClr="000000"/>
                </a:solidFill>
                <a:latin typeface="华文细黑" pitchFamily="2" charset="-122"/>
                <a:ea typeface="华文细黑" pitchFamily="2" charset="-122"/>
              </a:endParaRPr>
            </a:p>
          </p:txBody>
        </p:sp>
        <p:sp>
          <p:nvSpPr>
            <p:cNvPr id="353" name="Text Box 48"/>
            <p:cNvSpPr txBox="1">
              <a:spLocks noChangeArrowheads="1"/>
            </p:cNvSpPr>
            <p:nvPr/>
          </p:nvSpPr>
          <p:spPr bwMode="auto">
            <a:xfrm>
              <a:off x="4900" y="2659"/>
              <a:ext cx="748" cy="207"/>
            </a:xfrm>
            <a:prstGeom prst="rect">
              <a:avLst/>
            </a:prstGeom>
            <a:noFill/>
            <a:ln w="9525" algn="ctr">
              <a:noFill/>
              <a:miter lim="800000"/>
              <a:headEnd/>
              <a:tailEnd/>
            </a:ln>
            <a:effectLst/>
          </p:spPr>
          <p:txBody>
            <a:bodyPr>
              <a:spAutoFit/>
            </a:bodyPr>
            <a:lstStyle/>
            <a:p>
              <a:pPr algn="ctr" fontAlgn="auto">
                <a:spcBef>
                  <a:spcPct val="50000"/>
                </a:spcBef>
                <a:spcAft>
                  <a:spcPts val="0"/>
                </a:spcAft>
                <a:buFont typeface="Wingdings" pitchFamily="2" charset="2"/>
                <a:buNone/>
                <a:defRPr/>
              </a:pPr>
              <a:r>
                <a:rPr lang="de-DE" altLang="zh-CN" sz="1100" kern="0" dirty="0" smtClean="0">
                  <a:solidFill>
                    <a:sysClr val="windowText" lastClr="000000"/>
                  </a:solidFill>
                  <a:latin typeface="华文细黑" pitchFamily="2" charset="-122"/>
                  <a:ea typeface="华文细黑" pitchFamily="2" charset="-122"/>
                </a:rPr>
                <a:t>Besucher pro Tag</a:t>
              </a:r>
              <a:endParaRPr lang="zh-CN" altLang="en-US" sz="1100" kern="0" dirty="0">
                <a:solidFill>
                  <a:sysClr val="windowText" lastClr="000000"/>
                </a:solidFill>
                <a:latin typeface="华文细黑" pitchFamily="2" charset="-122"/>
                <a:ea typeface="华文细黑" pitchFamily="2" charset="-122"/>
              </a:endParaRPr>
            </a:p>
          </p:txBody>
        </p:sp>
      </p:grpSp>
      <p:grpSp>
        <p:nvGrpSpPr>
          <p:cNvPr id="28679" name="组合 357"/>
          <p:cNvGrpSpPr>
            <a:grpSpLocks/>
          </p:cNvGrpSpPr>
          <p:nvPr/>
        </p:nvGrpSpPr>
        <p:grpSpPr bwMode="auto">
          <a:xfrm>
            <a:off x="394710" y="1712913"/>
            <a:ext cx="8857787" cy="3111273"/>
            <a:chOff x="398048" y="2169184"/>
            <a:chExt cx="9227931" cy="4203186"/>
          </a:xfrm>
        </p:grpSpPr>
        <p:sp>
          <p:nvSpPr>
            <p:cNvPr id="307" name="Rectangle 2"/>
            <p:cNvSpPr>
              <a:spLocks noChangeArrowheads="1"/>
            </p:cNvSpPr>
            <p:nvPr/>
          </p:nvSpPr>
          <p:spPr bwMode="auto">
            <a:xfrm>
              <a:off x="6552048" y="5649932"/>
              <a:ext cx="379662" cy="227332"/>
            </a:xfrm>
            <a:prstGeom prst="rect">
              <a:avLst/>
            </a:prstGeom>
            <a:solidFill>
              <a:srgbClr val="FFC000">
                <a:alpha val="70195"/>
              </a:srgbClr>
            </a:solidFill>
            <a:ln w="9525" algn="ctr">
              <a:noFill/>
              <a:miter lim="800000"/>
              <a:headEnd/>
              <a:tailEnd/>
            </a:ln>
            <a:effectLst/>
          </p:spPr>
          <p:txBody>
            <a:bodyPr wrap="none" lIns="113230" tIns="56615" rIns="113230" bIns="56615" anchor="ctr"/>
            <a:lstStyle/>
            <a:p>
              <a:pPr algn="ctr" fontAlgn="auto">
                <a:spcBef>
                  <a:spcPts val="0"/>
                </a:spcBef>
                <a:spcAft>
                  <a:spcPts val="0"/>
                </a:spcAft>
                <a:buFont typeface="Wingdings" pitchFamily="2" charset="2"/>
                <a:buNone/>
                <a:defRPr/>
              </a:pPr>
              <a:endParaRPr lang="zh-CN" altLang="en-US" sz="1200" b="0" kern="0">
                <a:latin typeface="Arial" charset="0"/>
              </a:endParaRPr>
            </a:p>
          </p:txBody>
        </p:sp>
        <p:sp>
          <p:nvSpPr>
            <p:cNvPr id="308" name="Rectangle 3"/>
            <p:cNvSpPr>
              <a:spLocks noChangeArrowheads="1"/>
            </p:cNvSpPr>
            <p:nvPr/>
          </p:nvSpPr>
          <p:spPr bwMode="auto">
            <a:xfrm>
              <a:off x="5223232" y="5225294"/>
              <a:ext cx="333009" cy="651970"/>
            </a:xfrm>
            <a:prstGeom prst="rect">
              <a:avLst/>
            </a:prstGeom>
            <a:solidFill>
              <a:srgbClr val="FFC000">
                <a:alpha val="70195"/>
              </a:srgbClr>
            </a:solidFill>
            <a:ln w="9525" algn="ctr">
              <a:noFill/>
              <a:miter lim="800000"/>
              <a:headEnd/>
              <a:tailEnd/>
            </a:ln>
            <a:effectLst/>
          </p:spPr>
          <p:txBody>
            <a:bodyPr wrap="none" lIns="113230" tIns="56615" rIns="113230" bIns="56615" anchor="ctr"/>
            <a:lstStyle/>
            <a:p>
              <a:pPr algn="ctr" fontAlgn="auto">
                <a:spcBef>
                  <a:spcPts val="0"/>
                </a:spcBef>
                <a:spcAft>
                  <a:spcPts val="0"/>
                </a:spcAft>
                <a:buFont typeface="Wingdings" pitchFamily="2" charset="2"/>
                <a:buNone/>
                <a:defRPr/>
              </a:pPr>
              <a:endParaRPr lang="zh-CN" altLang="en-US" sz="1200" b="0" kern="0">
                <a:latin typeface="Arial" charset="0"/>
              </a:endParaRPr>
            </a:p>
          </p:txBody>
        </p:sp>
        <p:grpSp>
          <p:nvGrpSpPr>
            <p:cNvPr id="28682" name="Group 4"/>
            <p:cNvGrpSpPr>
              <a:grpSpLocks/>
            </p:cNvGrpSpPr>
            <p:nvPr/>
          </p:nvGrpSpPr>
          <p:grpSpPr bwMode="auto">
            <a:xfrm>
              <a:off x="784403" y="3207106"/>
              <a:ext cx="8232591" cy="2670382"/>
              <a:chOff x="868" y="1392"/>
              <a:chExt cx="4070" cy="1584"/>
            </a:xfrm>
          </p:grpSpPr>
          <p:sp>
            <p:nvSpPr>
              <p:cNvPr id="310" name="Line 5"/>
              <p:cNvSpPr>
                <a:spLocks noChangeShapeType="1"/>
              </p:cNvSpPr>
              <p:nvPr/>
            </p:nvSpPr>
            <p:spPr bwMode="auto">
              <a:xfrm>
                <a:off x="868" y="2976"/>
                <a:ext cx="4070" cy="0"/>
              </a:xfrm>
              <a:prstGeom prst="line">
                <a:avLst/>
              </a:prstGeom>
              <a:noFill/>
              <a:ln w="28575">
                <a:solidFill>
                  <a:srgbClr val="808080"/>
                </a:solidFill>
                <a:prstDash val="sysDot"/>
                <a:round/>
                <a:headEnd/>
                <a:tailEnd/>
              </a:ln>
              <a:effectLst/>
            </p:spPr>
            <p:txBody>
              <a:bodyPr wrap="none" anchor="ctr"/>
              <a:lstStyle/>
              <a:p>
                <a:pPr algn="ctr" fontAlgn="auto">
                  <a:spcBef>
                    <a:spcPts val="0"/>
                  </a:spcBef>
                  <a:spcAft>
                    <a:spcPts val="0"/>
                  </a:spcAft>
                  <a:buFont typeface="Wingdings" pitchFamily="2" charset="2"/>
                  <a:buNone/>
                  <a:defRPr/>
                </a:pPr>
                <a:endParaRPr lang="zh-CN" altLang="en-US" sz="1200" b="0" kern="0">
                  <a:solidFill>
                    <a:sysClr val="windowText" lastClr="000000"/>
                  </a:solidFill>
                  <a:latin typeface="Arial" charset="0"/>
                </a:endParaRPr>
              </a:p>
            </p:txBody>
          </p:sp>
          <p:sp>
            <p:nvSpPr>
              <p:cNvPr id="311" name="Line 6"/>
              <p:cNvSpPr>
                <a:spLocks noChangeShapeType="1"/>
              </p:cNvSpPr>
              <p:nvPr/>
            </p:nvSpPr>
            <p:spPr bwMode="auto">
              <a:xfrm>
                <a:off x="868" y="2727"/>
                <a:ext cx="4070" cy="0"/>
              </a:xfrm>
              <a:prstGeom prst="line">
                <a:avLst/>
              </a:prstGeom>
              <a:noFill/>
              <a:ln w="28575">
                <a:solidFill>
                  <a:srgbClr val="808080"/>
                </a:solidFill>
                <a:prstDash val="sysDot"/>
                <a:round/>
                <a:headEnd/>
                <a:tailEnd/>
              </a:ln>
              <a:effectLst/>
            </p:spPr>
            <p:txBody>
              <a:bodyPr wrap="none" anchor="ctr"/>
              <a:lstStyle/>
              <a:p>
                <a:pPr algn="ctr" fontAlgn="auto">
                  <a:spcBef>
                    <a:spcPts val="0"/>
                  </a:spcBef>
                  <a:spcAft>
                    <a:spcPts val="0"/>
                  </a:spcAft>
                  <a:buFont typeface="Wingdings" pitchFamily="2" charset="2"/>
                  <a:buNone/>
                  <a:defRPr/>
                </a:pPr>
                <a:endParaRPr lang="zh-CN" altLang="en-US" sz="1200" b="0" kern="0">
                  <a:solidFill>
                    <a:sysClr val="windowText" lastClr="000000"/>
                  </a:solidFill>
                  <a:latin typeface="Arial" charset="0"/>
                </a:endParaRPr>
              </a:p>
            </p:txBody>
          </p:sp>
          <p:sp>
            <p:nvSpPr>
              <p:cNvPr id="312" name="Line 7"/>
              <p:cNvSpPr>
                <a:spLocks noChangeShapeType="1"/>
              </p:cNvSpPr>
              <p:nvPr/>
            </p:nvSpPr>
            <p:spPr bwMode="auto">
              <a:xfrm>
                <a:off x="868" y="2433"/>
                <a:ext cx="4070" cy="0"/>
              </a:xfrm>
              <a:prstGeom prst="line">
                <a:avLst/>
              </a:prstGeom>
              <a:noFill/>
              <a:ln w="28575">
                <a:solidFill>
                  <a:srgbClr val="808080"/>
                </a:solidFill>
                <a:prstDash val="sysDot"/>
                <a:round/>
                <a:headEnd/>
                <a:tailEnd/>
              </a:ln>
              <a:effectLst/>
            </p:spPr>
            <p:txBody>
              <a:bodyPr wrap="none" anchor="ctr"/>
              <a:lstStyle/>
              <a:p>
                <a:pPr algn="ctr" fontAlgn="auto">
                  <a:spcBef>
                    <a:spcPts val="0"/>
                  </a:spcBef>
                  <a:spcAft>
                    <a:spcPts val="0"/>
                  </a:spcAft>
                  <a:buFont typeface="Wingdings" pitchFamily="2" charset="2"/>
                  <a:buNone/>
                  <a:defRPr/>
                </a:pPr>
                <a:endParaRPr lang="zh-CN" altLang="en-US" sz="1200" b="0" kern="0">
                  <a:solidFill>
                    <a:sysClr val="windowText" lastClr="000000"/>
                  </a:solidFill>
                  <a:latin typeface="Arial" charset="0"/>
                </a:endParaRPr>
              </a:p>
            </p:txBody>
          </p:sp>
          <p:sp>
            <p:nvSpPr>
              <p:cNvPr id="313" name="Line 8"/>
              <p:cNvSpPr>
                <a:spLocks noChangeShapeType="1"/>
              </p:cNvSpPr>
              <p:nvPr/>
            </p:nvSpPr>
            <p:spPr bwMode="auto">
              <a:xfrm>
                <a:off x="868" y="2183"/>
                <a:ext cx="4070" cy="0"/>
              </a:xfrm>
              <a:prstGeom prst="line">
                <a:avLst/>
              </a:prstGeom>
              <a:noFill/>
              <a:ln w="28575">
                <a:solidFill>
                  <a:srgbClr val="808080"/>
                </a:solidFill>
                <a:prstDash val="sysDot"/>
                <a:round/>
                <a:headEnd/>
                <a:tailEnd/>
              </a:ln>
              <a:effectLst/>
            </p:spPr>
            <p:txBody>
              <a:bodyPr wrap="none" anchor="ctr"/>
              <a:lstStyle/>
              <a:p>
                <a:pPr algn="ctr" fontAlgn="auto">
                  <a:spcBef>
                    <a:spcPts val="0"/>
                  </a:spcBef>
                  <a:spcAft>
                    <a:spcPts val="0"/>
                  </a:spcAft>
                  <a:buFont typeface="Wingdings" pitchFamily="2" charset="2"/>
                  <a:buNone/>
                  <a:defRPr/>
                </a:pPr>
                <a:endParaRPr lang="zh-CN" altLang="en-US" sz="1200" b="0" kern="0">
                  <a:solidFill>
                    <a:sysClr val="windowText" lastClr="000000"/>
                  </a:solidFill>
                  <a:latin typeface="Arial" charset="0"/>
                </a:endParaRPr>
              </a:p>
            </p:txBody>
          </p:sp>
          <p:sp>
            <p:nvSpPr>
              <p:cNvPr id="314" name="Line 9"/>
              <p:cNvSpPr>
                <a:spLocks noChangeShapeType="1"/>
              </p:cNvSpPr>
              <p:nvPr/>
            </p:nvSpPr>
            <p:spPr bwMode="auto">
              <a:xfrm>
                <a:off x="868" y="1911"/>
                <a:ext cx="4070" cy="0"/>
              </a:xfrm>
              <a:prstGeom prst="line">
                <a:avLst/>
              </a:prstGeom>
              <a:noFill/>
              <a:ln w="28575">
                <a:solidFill>
                  <a:srgbClr val="808080"/>
                </a:solidFill>
                <a:prstDash val="sysDot"/>
                <a:round/>
                <a:headEnd/>
                <a:tailEnd/>
              </a:ln>
              <a:effectLst/>
            </p:spPr>
            <p:txBody>
              <a:bodyPr wrap="none" anchor="ctr"/>
              <a:lstStyle/>
              <a:p>
                <a:pPr algn="ctr" fontAlgn="auto">
                  <a:spcBef>
                    <a:spcPts val="0"/>
                  </a:spcBef>
                  <a:spcAft>
                    <a:spcPts val="0"/>
                  </a:spcAft>
                  <a:buFont typeface="Wingdings" pitchFamily="2" charset="2"/>
                  <a:buNone/>
                  <a:defRPr/>
                </a:pPr>
                <a:endParaRPr lang="zh-CN" altLang="en-US" sz="1200" b="0" kern="0">
                  <a:solidFill>
                    <a:sysClr val="windowText" lastClr="000000"/>
                  </a:solidFill>
                  <a:latin typeface="Arial" charset="0"/>
                </a:endParaRPr>
              </a:p>
            </p:txBody>
          </p:sp>
          <p:sp>
            <p:nvSpPr>
              <p:cNvPr id="315" name="Line 10"/>
              <p:cNvSpPr>
                <a:spLocks noChangeShapeType="1"/>
              </p:cNvSpPr>
              <p:nvPr/>
            </p:nvSpPr>
            <p:spPr bwMode="auto">
              <a:xfrm>
                <a:off x="868" y="1639"/>
                <a:ext cx="4070" cy="0"/>
              </a:xfrm>
              <a:prstGeom prst="line">
                <a:avLst/>
              </a:prstGeom>
              <a:noFill/>
              <a:ln w="28575">
                <a:solidFill>
                  <a:srgbClr val="808080"/>
                </a:solidFill>
                <a:prstDash val="sysDot"/>
                <a:round/>
                <a:headEnd/>
                <a:tailEnd/>
              </a:ln>
              <a:effectLst/>
            </p:spPr>
            <p:txBody>
              <a:bodyPr wrap="none" anchor="ctr"/>
              <a:lstStyle/>
              <a:p>
                <a:pPr algn="ctr" fontAlgn="auto">
                  <a:spcBef>
                    <a:spcPts val="0"/>
                  </a:spcBef>
                  <a:spcAft>
                    <a:spcPts val="0"/>
                  </a:spcAft>
                  <a:buFont typeface="Wingdings" pitchFamily="2" charset="2"/>
                  <a:buNone/>
                  <a:defRPr/>
                </a:pPr>
                <a:endParaRPr lang="zh-CN" altLang="en-US" sz="1200" b="0" kern="0">
                  <a:solidFill>
                    <a:sysClr val="windowText" lastClr="000000"/>
                  </a:solidFill>
                  <a:latin typeface="Arial" charset="0"/>
                </a:endParaRPr>
              </a:p>
            </p:txBody>
          </p:sp>
          <p:sp>
            <p:nvSpPr>
              <p:cNvPr id="316" name="Line 11"/>
              <p:cNvSpPr>
                <a:spLocks noChangeShapeType="1"/>
              </p:cNvSpPr>
              <p:nvPr/>
            </p:nvSpPr>
            <p:spPr bwMode="auto">
              <a:xfrm>
                <a:off x="868" y="1392"/>
                <a:ext cx="4070" cy="0"/>
              </a:xfrm>
              <a:prstGeom prst="line">
                <a:avLst/>
              </a:prstGeom>
              <a:noFill/>
              <a:ln w="28575">
                <a:solidFill>
                  <a:srgbClr val="808080"/>
                </a:solidFill>
                <a:prstDash val="sysDot"/>
                <a:round/>
                <a:headEnd/>
                <a:tailEnd/>
              </a:ln>
              <a:effectLst/>
            </p:spPr>
            <p:txBody>
              <a:bodyPr wrap="none" anchor="ctr"/>
              <a:lstStyle/>
              <a:p>
                <a:pPr algn="ctr" fontAlgn="auto">
                  <a:spcBef>
                    <a:spcPts val="0"/>
                  </a:spcBef>
                  <a:spcAft>
                    <a:spcPts val="0"/>
                  </a:spcAft>
                  <a:buFont typeface="Wingdings" pitchFamily="2" charset="2"/>
                  <a:buNone/>
                  <a:defRPr/>
                </a:pPr>
                <a:endParaRPr lang="zh-CN" altLang="en-US" sz="1200" b="0" kern="0">
                  <a:solidFill>
                    <a:sysClr val="windowText" lastClr="000000"/>
                  </a:solidFill>
                  <a:latin typeface="Arial" charset="0"/>
                </a:endParaRPr>
              </a:p>
            </p:txBody>
          </p:sp>
        </p:grpSp>
        <p:sp>
          <p:nvSpPr>
            <p:cNvPr id="28683" name="Rectangle 12"/>
            <p:cNvSpPr>
              <a:spLocks noChangeArrowheads="1"/>
            </p:cNvSpPr>
            <p:nvPr/>
          </p:nvSpPr>
          <p:spPr bwMode="auto">
            <a:xfrm>
              <a:off x="6397361" y="5991679"/>
              <a:ext cx="916081" cy="380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lIns="113230" tIns="56615" rIns="113230" bIns="56615" anchor="ctr"/>
            <a:lstStyle/>
            <a:p>
              <a:pPr algn="ctr">
                <a:buFont typeface="Wingdings" pitchFamily="2" charset="2"/>
                <a:buNone/>
              </a:pPr>
              <a:r>
                <a:rPr lang="de-DE" altLang="zh-CN" sz="1600" dirty="0" smtClean="0">
                  <a:ea typeface="华文细黑" pitchFamily="2" charset="-122"/>
                </a:rPr>
                <a:t>Aichi</a:t>
              </a:r>
              <a:endParaRPr lang="zh-CN" altLang="en-US" sz="1600" dirty="0">
                <a:ea typeface="华文细黑" pitchFamily="2" charset="-122"/>
              </a:endParaRPr>
            </a:p>
          </p:txBody>
        </p:sp>
        <p:sp>
          <p:nvSpPr>
            <p:cNvPr id="28684" name="Rectangle 13"/>
            <p:cNvSpPr>
              <a:spLocks noChangeArrowheads="1"/>
            </p:cNvSpPr>
            <p:nvPr/>
          </p:nvSpPr>
          <p:spPr bwMode="auto">
            <a:xfrm>
              <a:off x="7719213" y="5991679"/>
              <a:ext cx="916081" cy="380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lIns="113230" tIns="56615" rIns="113230" bIns="56615" anchor="ctr"/>
            <a:lstStyle/>
            <a:p>
              <a:pPr algn="ctr">
                <a:buFont typeface="Wingdings" pitchFamily="2" charset="2"/>
                <a:buNone/>
              </a:pPr>
              <a:r>
                <a:rPr lang="de-DE" altLang="zh-CN" sz="1600" dirty="0" smtClean="0">
                  <a:solidFill>
                    <a:srgbClr val="FF0000"/>
                  </a:solidFill>
                  <a:ea typeface="华文细黑" pitchFamily="2" charset="-122"/>
                </a:rPr>
                <a:t>Shanghai</a:t>
              </a:r>
              <a:endParaRPr lang="zh-CN" altLang="en-US" sz="1600" dirty="0">
                <a:solidFill>
                  <a:srgbClr val="FF0000"/>
                </a:solidFill>
                <a:ea typeface="华文细黑" pitchFamily="2" charset="-122"/>
              </a:endParaRPr>
            </a:p>
          </p:txBody>
        </p:sp>
        <p:sp>
          <p:nvSpPr>
            <p:cNvPr id="319" name="Rectangle 14"/>
            <p:cNvSpPr>
              <a:spLocks noChangeArrowheads="1"/>
            </p:cNvSpPr>
            <p:nvPr/>
          </p:nvSpPr>
          <p:spPr bwMode="auto">
            <a:xfrm>
              <a:off x="3664368" y="5572725"/>
              <a:ext cx="331400" cy="270224"/>
            </a:xfrm>
            <a:prstGeom prst="rect">
              <a:avLst/>
            </a:prstGeom>
            <a:solidFill>
              <a:srgbClr val="FFC000">
                <a:alpha val="70195"/>
              </a:srgbClr>
            </a:solidFill>
            <a:ln w="9525" algn="ctr">
              <a:noFill/>
              <a:miter lim="800000"/>
              <a:headEnd/>
              <a:tailEnd/>
            </a:ln>
            <a:effectLst/>
          </p:spPr>
          <p:txBody>
            <a:bodyPr wrap="none" lIns="113230" tIns="56615" rIns="113230" bIns="56615" anchor="ctr"/>
            <a:lstStyle/>
            <a:p>
              <a:pPr algn="ctr" fontAlgn="auto">
                <a:spcBef>
                  <a:spcPts val="0"/>
                </a:spcBef>
                <a:spcAft>
                  <a:spcPts val="0"/>
                </a:spcAft>
                <a:buFont typeface="Wingdings" pitchFamily="2" charset="2"/>
                <a:buNone/>
                <a:defRPr/>
              </a:pPr>
              <a:endParaRPr lang="zh-CN" altLang="en-US" sz="1200" b="0" kern="0">
                <a:latin typeface="Arial" charset="0"/>
              </a:endParaRPr>
            </a:p>
          </p:txBody>
        </p:sp>
        <p:sp>
          <p:nvSpPr>
            <p:cNvPr id="28686" name="Rectangle 15"/>
            <p:cNvSpPr>
              <a:spLocks noChangeArrowheads="1"/>
            </p:cNvSpPr>
            <p:nvPr/>
          </p:nvSpPr>
          <p:spPr bwMode="auto">
            <a:xfrm>
              <a:off x="4992516" y="5984544"/>
              <a:ext cx="916081" cy="380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lIns="113230" tIns="56615" rIns="113230" bIns="56615" anchor="ctr"/>
            <a:lstStyle/>
            <a:p>
              <a:pPr algn="ctr">
                <a:buFont typeface="Wingdings" pitchFamily="2" charset="2"/>
                <a:buNone/>
              </a:pPr>
              <a:r>
                <a:rPr lang="de-DE" altLang="zh-CN" sz="1600" dirty="0" smtClean="0">
                  <a:ea typeface="华文细黑" pitchFamily="2" charset="-122"/>
                </a:rPr>
                <a:t>Hannover</a:t>
              </a:r>
              <a:endParaRPr lang="zh-CN" altLang="en-US" sz="1600" dirty="0">
                <a:ea typeface="华文细黑" pitchFamily="2" charset="-122"/>
              </a:endParaRPr>
            </a:p>
          </p:txBody>
        </p:sp>
        <p:sp>
          <p:nvSpPr>
            <p:cNvPr id="28687" name="Rectangle 16"/>
            <p:cNvSpPr>
              <a:spLocks noChangeArrowheads="1"/>
            </p:cNvSpPr>
            <p:nvPr/>
          </p:nvSpPr>
          <p:spPr bwMode="auto">
            <a:xfrm>
              <a:off x="3525062" y="5916923"/>
              <a:ext cx="916081" cy="380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lIns="113230" tIns="56615" rIns="113230" bIns="56615" anchor="ctr"/>
            <a:lstStyle/>
            <a:p>
              <a:pPr algn="ctr">
                <a:buFont typeface="Wingdings" pitchFamily="2" charset="2"/>
                <a:buNone/>
              </a:pPr>
              <a:endParaRPr lang="zh-CN" altLang="en-US" sz="1600" dirty="0">
                <a:ea typeface="华文细黑" pitchFamily="2" charset="-122"/>
              </a:endParaRPr>
            </a:p>
          </p:txBody>
        </p:sp>
        <p:sp>
          <p:nvSpPr>
            <p:cNvPr id="323" name="Rectangle 18"/>
            <p:cNvSpPr>
              <a:spLocks noChangeArrowheads="1"/>
            </p:cNvSpPr>
            <p:nvPr/>
          </p:nvSpPr>
          <p:spPr bwMode="auto">
            <a:xfrm>
              <a:off x="2330725" y="4195867"/>
              <a:ext cx="286355" cy="1653517"/>
            </a:xfrm>
            <a:prstGeom prst="rect">
              <a:avLst/>
            </a:prstGeom>
            <a:solidFill>
              <a:srgbClr val="FFC000">
                <a:alpha val="70195"/>
              </a:srgbClr>
            </a:solidFill>
            <a:ln w="9525" algn="ctr">
              <a:noFill/>
              <a:miter lim="800000"/>
              <a:headEnd/>
              <a:tailEnd/>
            </a:ln>
            <a:effectLst/>
          </p:spPr>
          <p:txBody>
            <a:bodyPr wrap="none" lIns="113230" tIns="56615" rIns="113230" bIns="56615" anchor="ctr"/>
            <a:lstStyle/>
            <a:p>
              <a:pPr algn="ctr" fontAlgn="auto">
                <a:spcBef>
                  <a:spcPts val="0"/>
                </a:spcBef>
                <a:spcAft>
                  <a:spcPts val="0"/>
                </a:spcAft>
                <a:buFont typeface="Wingdings" pitchFamily="2" charset="2"/>
                <a:buNone/>
                <a:defRPr/>
              </a:pPr>
              <a:endParaRPr lang="zh-CN" altLang="en-US" sz="1200" b="0" kern="0">
                <a:latin typeface="Arial" charset="0"/>
              </a:endParaRPr>
            </a:p>
          </p:txBody>
        </p:sp>
        <p:sp>
          <p:nvSpPr>
            <p:cNvPr id="28689" name="Rectangle 21"/>
            <p:cNvSpPr>
              <a:spLocks noChangeArrowheads="1"/>
            </p:cNvSpPr>
            <p:nvPr/>
          </p:nvSpPr>
          <p:spPr bwMode="auto">
            <a:xfrm>
              <a:off x="1911237" y="3773840"/>
              <a:ext cx="916081" cy="382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lIns="113230" tIns="56615" rIns="113230" bIns="56615" anchor="ctr"/>
            <a:lstStyle/>
            <a:p>
              <a:pPr algn="ctr">
                <a:buFont typeface="Wingdings" pitchFamily="2" charset="2"/>
                <a:buNone/>
              </a:pPr>
              <a:r>
                <a:rPr lang="en-US" altLang="zh-CN" sz="1600" dirty="0" smtClean="0">
                  <a:ea typeface="华文细黑" pitchFamily="2" charset="-122"/>
                </a:rPr>
                <a:t>351.000</a:t>
              </a:r>
              <a:endParaRPr lang="zh-CN" altLang="en-US" sz="1600" dirty="0">
                <a:ea typeface="华文细黑" pitchFamily="2" charset="-122"/>
              </a:endParaRPr>
            </a:p>
          </p:txBody>
        </p:sp>
        <p:sp>
          <p:nvSpPr>
            <p:cNvPr id="327" name="Rectangle 22"/>
            <p:cNvSpPr>
              <a:spLocks noChangeArrowheads="1"/>
            </p:cNvSpPr>
            <p:nvPr/>
          </p:nvSpPr>
          <p:spPr bwMode="auto">
            <a:xfrm>
              <a:off x="935951" y="4729883"/>
              <a:ext cx="305660" cy="1147381"/>
            </a:xfrm>
            <a:prstGeom prst="rect">
              <a:avLst/>
            </a:prstGeom>
            <a:solidFill>
              <a:srgbClr val="FFC000">
                <a:alpha val="70195"/>
              </a:srgbClr>
            </a:solidFill>
            <a:ln w="9525" algn="ctr">
              <a:noFill/>
              <a:miter lim="800000"/>
              <a:headEnd/>
              <a:tailEnd/>
            </a:ln>
            <a:effectLst/>
          </p:spPr>
          <p:txBody>
            <a:bodyPr wrap="none" lIns="113230" tIns="56615" rIns="113230" bIns="56615" anchor="ctr"/>
            <a:lstStyle/>
            <a:p>
              <a:pPr algn="ctr" fontAlgn="auto">
                <a:spcBef>
                  <a:spcPts val="0"/>
                </a:spcBef>
                <a:spcAft>
                  <a:spcPts val="0"/>
                </a:spcAft>
                <a:buFont typeface="Wingdings" pitchFamily="2" charset="2"/>
                <a:buNone/>
                <a:defRPr/>
              </a:pPr>
              <a:endParaRPr lang="zh-CN" altLang="en-US" sz="1200" b="0" kern="0">
                <a:latin typeface="Arial" charset="0"/>
              </a:endParaRPr>
            </a:p>
          </p:txBody>
        </p:sp>
        <p:sp>
          <p:nvSpPr>
            <p:cNvPr id="28691" name="Rectangle 23"/>
            <p:cNvSpPr>
              <a:spLocks noChangeArrowheads="1"/>
            </p:cNvSpPr>
            <p:nvPr/>
          </p:nvSpPr>
          <p:spPr bwMode="auto">
            <a:xfrm>
              <a:off x="398048" y="4311051"/>
              <a:ext cx="916081" cy="3806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lIns="113230" tIns="56615" rIns="113230" bIns="56615" anchor="ctr"/>
            <a:lstStyle/>
            <a:p>
              <a:pPr algn="ctr">
                <a:buFont typeface="Wingdings" pitchFamily="2" charset="2"/>
                <a:buNone/>
              </a:pPr>
              <a:r>
                <a:rPr lang="en-US" altLang="zh-CN" sz="1600" dirty="0" smtClean="0">
                  <a:ea typeface="华文细黑" pitchFamily="2" charset="-122"/>
                </a:rPr>
                <a:t>272.000</a:t>
              </a:r>
              <a:endParaRPr lang="zh-CN" altLang="en-US" sz="1600" dirty="0">
                <a:ea typeface="华文细黑" pitchFamily="2" charset="-122"/>
              </a:endParaRPr>
            </a:p>
          </p:txBody>
        </p:sp>
        <p:sp>
          <p:nvSpPr>
            <p:cNvPr id="28692" name="Rectangle 24"/>
            <p:cNvSpPr>
              <a:spLocks noChangeArrowheads="1"/>
            </p:cNvSpPr>
            <p:nvPr/>
          </p:nvSpPr>
          <p:spPr bwMode="auto">
            <a:xfrm>
              <a:off x="2258626" y="5986702"/>
              <a:ext cx="916081" cy="380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lIns="113230" tIns="56615" rIns="113230" bIns="56615" anchor="ctr"/>
            <a:lstStyle/>
            <a:p>
              <a:pPr algn="ctr">
                <a:buFont typeface="Wingdings" pitchFamily="2" charset="2"/>
                <a:buNone/>
              </a:pPr>
              <a:r>
                <a:rPr lang="de-DE" altLang="zh-CN" dirty="0" smtClean="0">
                  <a:ea typeface="华文细黑" pitchFamily="2" charset="-122"/>
                </a:rPr>
                <a:t>Osaka</a:t>
              </a:r>
              <a:endParaRPr lang="zh-CN" altLang="en-US" dirty="0">
                <a:ea typeface="华文细黑" pitchFamily="2" charset="-122"/>
              </a:endParaRPr>
            </a:p>
          </p:txBody>
        </p:sp>
        <p:sp>
          <p:nvSpPr>
            <p:cNvPr id="28693" name="Rectangle 25"/>
            <p:cNvSpPr>
              <a:spLocks noChangeArrowheads="1"/>
            </p:cNvSpPr>
            <p:nvPr/>
          </p:nvSpPr>
          <p:spPr bwMode="auto">
            <a:xfrm>
              <a:off x="875405" y="5916923"/>
              <a:ext cx="916081" cy="380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lIns="113230" tIns="56615" rIns="113230" bIns="56615" anchor="ctr"/>
            <a:lstStyle/>
            <a:p>
              <a:pPr algn="ctr">
                <a:buFont typeface="Wingdings" pitchFamily="2" charset="2"/>
                <a:buNone/>
              </a:pPr>
              <a:endParaRPr lang="zh-CN" altLang="en-US" sz="1600" dirty="0">
                <a:ea typeface="华文细黑" pitchFamily="2" charset="-122"/>
              </a:endParaRPr>
            </a:p>
          </p:txBody>
        </p:sp>
        <p:grpSp>
          <p:nvGrpSpPr>
            <p:cNvPr id="28694" name="Group 26"/>
            <p:cNvGrpSpPr>
              <a:grpSpLocks/>
            </p:cNvGrpSpPr>
            <p:nvPr/>
          </p:nvGrpSpPr>
          <p:grpSpPr bwMode="auto">
            <a:xfrm>
              <a:off x="7758142" y="2284452"/>
              <a:ext cx="365523" cy="3583937"/>
              <a:chOff x="4089" y="874"/>
              <a:chExt cx="362" cy="2126"/>
            </a:xfrm>
          </p:grpSpPr>
          <p:sp>
            <p:nvSpPr>
              <p:cNvPr id="332" name="Rectangle 27"/>
              <p:cNvSpPr>
                <a:spLocks noChangeArrowheads="1"/>
              </p:cNvSpPr>
              <p:nvPr/>
            </p:nvSpPr>
            <p:spPr bwMode="auto">
              <a:xfrm>
                <a:off x="4088" y="1911"/>
                <a:ext cx="365" cy="1089"/>
              </a:xfrm>
              <a:prstGeom prst="rect">
                <a:avLst/>
              </a:prstGeom>
              <a:solidFill>
                <a:srgbClr val="FFC000">
                  <a:alpha val="70195"/>
                </a:srgbClr>
              </a:solidFill>
              <a:ln w="9525" algn="ctr">
                <a:noFill/>
                <a:miter lim="800000"/>
                <a:headEnd/>
                <a:tailEnd/>
              </a:ln>
              <a:effectLst/>
            </p:spPr>
            <p:txBody>
              <a:bodyPr wrap="none" anchor="ctr"/>
              <a:lstStyle/>
              <a:p>
                <a:pPr algn="ctr" fontAlgn="auto">
                  <a:spcBef>
                    <a:spcPts val="0"/>
                  </a:spcBef>
                  <a:spcAft>
                    <a:spcPts val="0"/>
                  </a:spcAft>
                  <a:buFont typeface="Wingdings" pitchFamily="2" charset="2"/>
                  <a:buNone/>
                  <a:defRPr/>
                </a:pPr>
                <a:endParaRPr lang="zh-CN" altLang="en-US" sz="1200" b="0" kern="0">
                  <a:solidFill>
                    <a:sysClr val="windowText" lastClr="000000"/>
                  </a:solidFill>
                  <a:latin typeface="Arial" charset="0"/>
                </a:endParaRPr>
              </a:p>
            </p:txBody>
          </p:sp>
          <p:sp>
            <p:nvSpPr>
              <p:cNvPr id="333" name="Rectangle 28"/>
              <p:cNvSpPr>
                <a:spLocks noChangeArrowheads="1"/>
              </p:cNvSpPr>
              <p:nvPr/>
            </p:nvSpPr>
            <p:spPr bwMode="auto">
              <a:xfrm>
                <a:off x="4088" y="1391"/>
                <a:ext cx="365" cy="523"/>
              </a:xfrm>
              <a:prstGeom prst="rect">
                <a:avLst/>
              </a:prstGeom>
              <a:solidFill>
                <a:srgbClr val="FF9900"/>
              </a:solidFill>
              <a:ln w="9525" algn="ctr">
                <a:noFill/>
                <a:miter lim="800000"/>
                <a:headEnd/>
                <a:tailEnd/>
              </a:ln>
              <a:effectLst/>
            </p:spPr>
            <p:txBody>
              <a:bodyPr wrap="none" anchor="ctr"/>
              <a:lstStyle/>
              <a:p>
                <a:pPr algn="ctr" fontAlgn="auto">
                  <a:spcBef>
                    <a:spcPts val="0"/>
                  </a:spcBef>
                  <a:spcAft>
                    <a:spcPts val="0"/>
                  </a:spcAft>
                  <a:buFont typeface="Wingdings" pitchFamily="2" charset="2"/>
                  <a:buNone/>
                  <a:defRPr/>
                </a:pPr>
                <a:endParaRPr lang="zh-CN" altLang="en-US" sz="1200" b="0" kern="0">
                  <a:solidFill>
                    <a:sysClr val="windowText" lastClr="000000"/>
                  </a:solidFill>
                  <a:latin typeface="Arial" charset="0"/>
                </a:endParaRPr>
              </a:p>
            </p:txBody>
          </p:sp>
          <p:sp>
            <p:nvSpPr>
              <p:cNvPr id="334" name="Rectangle 29"/>
              <p:cNvSpPr>
                <a:spLocks noChangeArrowheads="1"/>
              </p:cNvSpPr>
              <p:nvPr/>
            </p:nvSpPr>
            <p:spPr bwMode="auto">
              <a:xfrm>
                <a:off x="4088" y="874"/>
                <a:ext cx="365" cy="513"/>
              </a:xfrm>
              <a:prstGeom prst="rect">
                <a:avLst/>
              </a:prstGeom>
              <a:solidFill>
                <a:srgbClr val="FF0000"/>
              </a:solidFill>
              <a:ln w="9525" algn="ctr">
                <a:noFill/>
                <a:miter lim="800000"/>
                <a:headEnd/>
                <a:tailEnd/>
              </a:ln>
              <a:effectLst/>
            </p:spPr>
            <p:txBody>
              <a:bodyPr wrap="none" anchor="ctr"/>
              <a:lstStyle/>
              <a:p>
                <a:pPr algn="ctr" fontAlgn="auto">
                  <a:spcBef>
                    <a:spcPts val="0"/>
                  </a:spcBef>
                  <a:spcAft>
                    <a:spcPts val="0"/>
                  </a:spcAft>
                  <a:buFont typeface="Wingdings" pitchFamily="2" charset="2"/>
                  <a:buNone/>
                  <a:defRPr/>
                </a:pPr>
                <a:endParaRPr lang="zh-CN" altLang="en-US" sz="1200" b="0" kern="0">
                  <a:solidFill>
                    <a:sysClr val="windowText" lastClr="000000"/>
                  </a:solidFill>
                  <a:latin typeface="Arial" charset="0"/>
                </a:endParaRPr>
              </a:p>
            </p:txBody>
          </p:sp>
        </p:grpSp>
        <p:sp>
          <p:nvSpPr>
            <p:cNvPr id="28695" name="Rectangle 30"/>
            <p:cNvSpPr>
              <a:spLocks noChangeArrowheads="1"/>
            </p:cNvSpPr>
            <p:nvPr/>
          </p:nvSpPr>
          <p:spPr bwMode="auto">
            <a:xfrm>
              <a:off x="7024064" y="2169184"/>
              <a:ext cx="916081" cy="4974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lIns="113230" tIns="56615" rIns="113230" bIns="56615" anchor="ctr"/>
            <a:lstStyle/>
            <a:p>
              <a:pPr algn="ctr">
                <a:buFont typeface="Wingdings" pitchFamily="2" charset="2"/>
                <a:buNone/>
              </a:pPr>
              <a:r>
                <a:rPr lang="en-US" altLang="zh-CN" sz="2000">
                  <a:solidFill>
                    <a:srgbClr val="FF0000"/>
                  </a:solidFill>
                  <a:ea typeface="华文细黑" pitchFamily="2" charset="-122"/>
                </a:rPr>
                <a:t>80</a:t>
              </a:r>
            </a:p>
          </p:txBody>
        </p:sp>
        <p:sp>
          <p:nvSpPr>
            <p:cNvPr id="28696" name="Rectangle 31"/>
            <p:cNvSpPr>
              <a:spLocks noChangeArrowheads="1"/>
            </p:cNvSpPr>
            <p:nvPr/>
          </p:nvSpPr>
          <p:spPr bwMode="auto">
            <a:xfrm>
              <a:off x="7115066" y="3126215"/>
              <a:ext cx="916081" cy="4974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lIns="113230" tIns="56615" rIns="113230" bIns="56615" anchor="ctr"/>
            <a:lstStyle/>
            <a:p>
              <a:pPr algn="ctr">
                <a:buFont typeface="Wingdings" pitchFamily="2" charset="2"/>
                <a:buNone/>
              </a:pPr>
              <a:r>
                <a:rPr lang="en-US" altLang="zh-CN" sz="1800">
                  <a:solidFill>
                    <a:srgbClr val="FF9900"/>
                  </a:solidFill>
                  <a:ea typeface="华文细黑" pitchFamily="2" charset="-122"/>
                </a:rPr>
                <a:t>60</a:t>
              </a:r>
            </a:p>
          </p:txBody>
        </p:sp>
        <p:sp>
          <p:nvSpPr>
            <p:cNvPr id="28697" name="Rectangle 32"/>
            <p:cNvSpPr>
              <a:spLocks noChangeArrowheads="1"/>
            </p:cNvSpPr>
            <p:nvPr/>
          </p:nvSpPr>
          <p:spPr bwMode="auto">
            <a:xfrm>
              <a:off x="7116583" y="3964944"/>
              <a:ext cx="916081" cy="4974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lIns="113230" tIns="56615" rIns="113230" bIns="56615" anchor="ctr"/>
            <a:lstStyle/>
            <a:p>
              <a:pPr algn="ctr">
                <a:buFont typeface="Wingdings" pitchFamily="2" charset="2"/>
                <a:buNone/>
              </a:pPr>
              <a:r>
                <a:rPr lang="en-US" altLang="zh-CN" sz="1400">
                  <a:ea typeface="华文细黑" pitchFamily="2" charset="-122"/>
                </a:rPr>
                <a:t>40</a:t>
              </a:r>
            </a:p>
          </p:txBody>
        </p:sp>
        <p:sp>
          <p:nvSpPr>
            <p:cNvPr id="338" name="Rectangle 33"/>
            <p:cNvSpPr>
              <a:spLocks noChangeArrowheads="1"/>
            </p:cNvSpPr>
            <p:nvPr/>
          </p:nvSpPr>
          <p:spPr bwMode="auto">
            <a:xfrm>
              <a:off x="6931710" y="4813523"/>
              <a:ext cx="273485" cy="1063741"/>
            </a:xfrm>
            <a:prstGeom prst="rect">
              <a:avLst/>
            </a:prstGeom>
            <a:solidFill>
              <a:srgbClr val="99CC00"/>
            </a:solidFill>
            <a:ln w="9525" algn="ctr">
              <a:noFill/>
              <a:miter lim="800000"/>
              <a:headEnd/>
              <a:tailEnd/>
            </a:ln>
            <a:effectLst/>
          </p:spPr>
          <p:txBody>
            <a:bodyPr wrap="none" lIns="113230" tIns="56615" rIns="113230" bIns="56615" anchor="ctr"/>
            <a:lstStyle/>
            <a:p>
              <a:pPr algn="ctr" fontAlgn="auto">
                <a:spcBef>
                  <a:spcPts val="0"/>
                </a:spcBef>
                <a:spcAft>
                  <a:spcPts val="0"/>
                </a:spcAft>
                <a:buFont typeface="Wingdings" pitchFamily="2" charset="2"/>
                <a:buNone/>
                <a:defRPr/>
              </a:pPr>
              <a:endParaRPr lang="zh-CN" altLang="en-US" sz="1200" b="0" kern="0">
                <a:latin typeface="Arial" charset="0"/>
              </a:endParaRPr>
            </a:p>
          </p:txBody>
        </p:sp>
        <p:sp>
          <p:nvSpPr>
            <p:cNvPr id="28699" name="Text Box 34"/>
            <p:cNvSpPr txBox="1">
              <a:spLocks noChangeArrowheads="1"/>
            </p:cNvSpPr>
            <p:nvPr/>
          </p:nvSpPr>
          <p:spPr bwMode="auto">
            <a:xfrm>
              <a:off x="6488688" y="4237300"/>
              <a:ext cx="1101117" cy="611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113230" tIns="56615" rIns="113230" bIns="56615">
              <a:spAutoFit/>
            </a:bodyPr>
            <a:lstStyle>
              <a:lvl1pPr eaLnBrk="0" hangingPunct="0">
                <a:defRPr sz="3900" b="1">
                  <a:solidFill>
                    <a:schemeClr val="tx1"/>
                  </a:solidFill>
                  <a:latin typeface="Arial" pitchFamily="34" charset="0"/>
                  <a:ea typeface="宋体" pitchFamily="2" charset="-122"/>
                </a:defRPr>
              </a:lvl1pPr>
              <a:lvl2pPr marL="742950" indent="-285750" eaLnBrk="0" hangingPunct="0">
                <a:defRPr sz="3900" b="1">
                  <a:solidFill>
                    <a:schemeClr val="tx1"/>
                  </a:solidFill>
                  <a:latin typeface="Arial" pitchFamily="34" charset="0"/>
                  <a:ea typeface="宋体" pitchFamily="2" charset="-122"/>
                </a:defRPr>
              </a:lvl2pPr>
              <a:lvl3pPr marL="1143000" indent="-228600" eaLnBrk="0" hangingPunct="0">
                <a:defRPr sz="3900" b="1">
                  <a:solidFill>
                    <a:schemeClr val="tx1"/>
                  </a:solidFill>
                  <a:latin typeface="Arial" pitchFamily="34" charset="0"/>
                  <a:ea typeface="宋体" pitchFamily="2" charset="-122"/>
                </a:defRPr>
              </a:lvl3pPr>
              <a:lvl4pPr marL="1600200" indent="-228600" eaLnBrk="0" hangingPunct="0">
                <a:defRPr sz="3900" b="1">
                  <a:solidFill>
                    <a:schemeClr val="tx1"/>
                  </a:solidFill>
                  <a:latin typeface="Arial" pitchFamily="34" charset="0"/>
                  <a:ea typeface="宋体" pitchFamily="2" charset="-122"/>
                </a:defRPr>
              </a:lvl4pPr>
              <a:lvl5pPr marL="2057400" indent="-228600" eaLnBrk="0" hangingPunct="0">
                <a:defRPr sz="3900"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900"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900"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900"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900" b="1">
                  <a:solidFill>
                    <a:schemeClr val="tx1"/>
                  </a:solidFill>
                  <a:latin typeface="Arial" pitchFamily="34" charset="0"/>
                  <a:ea typeface="宋体" pitchFamily="2" charset="-122"/>
                </a:defRPr>
              </a:lvl9pPr>
            </a:lstStyle>
            <a:p>
              <a:pPr algn="ctr" eaLnBrk="1" hangingPunct="1">
                <a:buFont typeface="Wingdings" pitchFamily="2" charset="2"/>
                <a:buNone/>
              </a:pPr>
              <a:r>
                <a:rPr lang="en-US" altLang="zh-CN" sz="1100" dirty="0" smtClean="0">
                  <a:ea typeface="全真簡粗黑"/>
                  <a:cs typeface="全真簡粗黑"/>
                </a:rPr>
                <a:t>14m2/</a:t>
              </a:r>
              <a:r>
                <a:rPr lang="de-DE" altLang="zh-CN" sz="1100" dirty="0" smtClean="0">
                  <a:ea typeface="全真簡粗黑"/>
                  <a:cs typeface="全真簡粗黑"/>
                </a:rPr>
                <a:t>pro Kopf</a:t>
              </a:r>
              <a:endParaRPr lang="zh-CN" altLang="en-US" sz="1100" dirty="0">
                <a:ea typeface="全真簡粗黑"/>
                <a:cs typeface="全真簡粗黑"/>
              </a:endParaRPr>
            </a:p>
          </p:txBody>
        </p:sp>
        <p:sp>
          <p:nvSpPr>
            <p:cNvPr id="340" name="Rectangle 35"/>
            <p:cNvSpPr>
              <a:spLocks noChangeArrowheads="1"/>
            </p:cNvSpPr>
            <p:nvPr/>
          </p:nvSpPr>
          <p:spPr bwMode="auto">
            <a:xfrm>
              <a:off x="5556241" y="4813523"/>
              <a:ext cx="273485" cy="1063741"/>
            </a:xfrm>
            <a:prstGeom prst="rect">
              <a:avLst/>
            </a:prstGeom>
            <a:solidFill>
              <a:srgbClr val="99CC00"/>
            </a:solidFill>
            <a:ln w="9525" algn="ctr">
              <a:noFill/>
              <a:miter lim="800000"/>
              <a:headEnd/>
              <a:tailEnd/>
            </a:ln>
            <a:effectLst/>
          </p:spPr>
          <p:txBody>
            <a:bodyPr wrap="none" lIns="113230" tIns="56615" rIns="113230" bIns="56615" anchor="ctr"/>
            <a:lstStyle/>
            <a:p>
              <a:pPr algn="ctr" fontAlgn="auto">
                <a:spcBef>
                  <a:spcPts val="0"/>
                </a:spcBef>
                <a:spcAft>
                  <a:spcPts val="0"/>
                </a:spcAft>
                <a:buFont typeface="Wingdings" pitchFamily="2" charset="2"/>
                <a:buNone/>
                <a:defRPr/>
              </a:pPr>
              <a:endParaRPr lang="zh-CN" altLang="en-US" sz="1200" b="0" kern="0">
                <a:latin typeface="Arial" charset="0"/>
              </a:endParaRPr>
            </a:p>
          </p:txBody>
        </p:sp>
        <p:sp>
          <p:nvSpPr>
            <p:cNvPr id="28701" name="Text Box 36"/>
            <p:cNvSpPr txBox="1">
              <a:spLocks noChangeArrowheads="1"/>
            </p:cNvSpPr>
            <p:nvPr/>
          </p:nvSpPr>
          <p:spPr bwMode="auto">
            <a:xfrm>
              <a:off x="5142425" y="4285875"/>
              <a:ext cx="1101117" cy="611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113230" tIns="56615" rIns="113230" bIns="56615">
              <a:spAutoFit/>
            </a:bodyPr>
            <a:lstStyle>
              <a:lvl1pPr eaLnBrk="0" hangingPunct="0">
                <a:defRPr sz="3900" b="1">
                  <a:solidFill>
                    <a:schemeClr val="tx1"/>
                  </a:solidFill>
                  <a:latin typeface="Arial" pitchFamily="34" charset="0"/>
                  <a:ea typeface="宋体" pitchFamily="2" charset="-122"/>
                </a:defRPr>
              </a:lvl1pPr>
              <a:lvl2pPr marL="742950" indent="-285750" eaLnBrk="0" hangingPunct="0">
                <a:defRPr sz="3900" b="1">
                  <a:solidFill>
                    <a:schemeClr val="tx1"/>
                  </a:solidFill>
                  <a:latin typeface="Arial" pitchFamily="34" charset="0"/>
                  <a:ea typeface="宋体" pitchFamily="2" charset="-122"/>
                </a:defRPr>
              </a:lvl2pPr>
              <a:lvl3pPr marL="1143000" indent="-228600" eaLnBrk="0" hangingPunct="0">
                <a:defRPr sz="3900" b="1">
                  <a:solidFill>
                    <a:schemeClr val="tx1"/>
                  </a:solidFill>
                  <a:latin typeface="Arial" pitchFamily="34" charset="0"/>
                  <a:ea typeface="宋体" pitchFamily="2" charset="-122"/>
                </a:defRPr>
              </a:lvl3pPr>
              <a:lvl4pPr marL="1600200" indent="-228600" eaLnBrk="0" hangingPunct="0">
                <a:defRPr sz="3900" b="1">
                  <a:solidFill>
                    <a:schemeClr val="tx1"/>
                  </a:solidFill>
                  <a:latin typeface="Arial" pitchFamily="34" charset="0"/>
                  <a:ea typeface="宋体" pitchFamily="2" charset="-122"/>
                </a:defRPr>
              </a:lvl4pPr>
              <a:lvl5pPr marL="2057400" indent="-228600" eaLnBrk="0" hangingPunct="0">
                <a:defRPr sz="3900"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900"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900"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900"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900" b="1">
                  <a:solidFill>
                    <a:schemeClr val="tx1"/>
                  </a:solidFill>
                  <a:latin typeface="Arial" pitchFamily="34" charset="0"/>
                  <a:ea typeface="宋体" pitchFamily="2" charset="-122"/>
                </a:defRPr>
              </a:lvl9pPr>
            </a:lstStyle>
            <a:p>
              <a:pPr algn="ctr" eaLnBrk="1" hangingPunct="1">
                <a:buFont typeface="Wingdings" pitchFamily="2" charset="2"/>
                <a:buNone/>
              </a:pPr>
              <a:r>
                <a:rPr lang="en-US" altLang="zh-CN" sz="1100" dirty="0" smtClean="0">
                  <a:ea typeface="全真簡粗黑"/>
                  <a:cs typeface="全真簡粗黑"/>
                </a:rPr>
                <a:t>14m2/</a:t>
              </a:r>
              <a:r>
                <a:rPr lang="de-DE" altLang="zh-CN" sz="1100" dirty="0" smtClean="0">
                  <a:ea typeface="全真簡粗黑"/>
                  <a:cs typeface="全真簡粗黑"/>
                </a:rPr>
                <a:t>pro Kopf</a:t>
              </a:r>
              <a:endParaRPr lang="zh-CN" altLang="en-US" sz="1100" dirty="0">
                <a:ea typeface="全真簡粗黑"/>
                <a:cs typeface="全真簡粗黑"/>
              </a:endParaRPr>
            </a:p>
          </p:txBody>
        </p:sp>
        <p:sp>
          <p:nvSpPr>
            <p:cNvPr id="342" name="Rectangle 37"/>
            <p:cNvSpPr>
              <a:spLocks noChangeArrowheads="1"/>
            </p:cNvSpPr>
            <p:nvPr/>
          </p:nvSpPr>
          <p:spPr bwMode="auto">
            <a:xfrm>
              <a:off x="1241611" y="4903598"/>
              <a:ext cx="276703" cy="973666"/>
            </a:xfrm>
            <a:prstGeom prst="rect">
              <a:avLst/>
            </a:prstGeom>
            <a:solidFill>
              <a:srgbClr val="99CC00"/>
            </a:solidFill>
            <a:ln w="9525" algn="ctr">
              <a:noFill/>
              <a:miter lim="800000"/>
              <a:headEnd/>
              <a:tailEnd/>
            </a:ln>
            <a:effectLst/>
          </p:spPr>
          <p:txBody>
            <a:bodyPr wrap="none" lIns="113230" tIns="56615" rIns="113230" bIns="56615" anchor="ctr"/>
            <a:lstStyle/>
            <a:p>
              <a:pPr algn="ctr" fontAlgn="auto">
                <a:spcBef>
                  <a:spcPts val="0"/>
                </a:spcBef>
                <a:spcAft>
                  <a:spcPts val="0"/>
                </a:spcAft>
                <a:buFont typeface="Wingdings" pitchFamily="2" charset="2"/>
                <a:buNone/>
                <a:defRPr/>
              </a:pPr>
              <a:endParaRPr lang="zh-CN" altLang="en-US" sz="1200" b="0" kern="0">
                <a:latin typeface="Arial" charset="0"/>
              </a:endParaRPr>
            </a:p>
          </p:txBody>
        </p:sp>
        <p:sp>
          <p:nvSpPr>
            <p:cNvPr id="28703" name="Text Box 38"/>
            <p:cNvSpPr txBox="1">
              <a:spLocks noChangeArrowheads="1"/>
            </p:cNvSpPr>
            <p:nvPr/>
          </p:nvSpPr>
          <p:spPr bwMode="auto">
            <a:xfrm>
              <a:off x="982402" y="4423966"/>
              <a:ext cx="1099600" cy="611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113230" tIns="56615" rIns="113230" bIns="56615">
              <a:spAutoFit/>
            </a:bodyPr>
            <a:lstStyle>
              <a:lvl1pPr eaLnBrk="0" hangingPunct="0">
                <a:defRPr sz="3900" b="1">
                  <a:solidFill>
                    <a:schemeClr val="tx1"/>
                  </a:solidFill>
                  <a:latin typeface="Arial" pitchFamily="34" charset="0"/>
                  <a:ea typeface="宋体" pitchFamily="2" charset="-122"/>
                </a:defRPr>
              </a:lvl1pPr>
              <a:lvl2pPr marL="742950" indent="-285750" eaLnBrk="0" hangingPunct="0">
                <a:defRPr sz="3900" b="1">
                  <a:solidFill>
                    <a:schemeClr val="tx1"/>
                  </a:solidFill>
                  <a:latin typeface="Arial" pitchFamily="34" charset="0"/>
                  <a:ea typeface="宋体" pitchFamily="2" charset="-122"/>
                </a:defRPr>
              </a:lvl2pPr>
              <a:lvl3pPr marL="1143000" indent="-228600" eaLnBrk="0" hangingPunct="0">
                <a:defRPr sz="3900" b="1">
                  <a:solidFill>
                    <a:schemeClr val="tx1"/>
                  </a:solidFill>
                  <a:latin typeface="Arial" pitchFamily="34" charset="0"/>
                  <a:ea typeface="宋体" pitchFamily="2" charset="-122"/>
                </a:defRPr>
              </a:lvl3pPr>
              <a:lvl4pPr marL="1600200" indent="-228600" eaLnBrk="0" hangingPunct="0">
                <a:defRPr sz="3900" b="1">
                  <a:solidFill>
                    <a:schemeClr val="tx1"/>
                  </a:solidFill>
                  <a:latin typeface="Arial" pitchFamily="34" charset="0"/>
                  <a:ea typeface="宋体" pitchFamily="2" charset="-122"/>
                </a:defRPr>
              </a:lvl4pPr>
              <a:lvl5pPr marL="2057400" indent="-228600" eaLnBrk="0" hangingPunct="0">
                <a:defRPr sz="3900"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900"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900"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900"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900" b="1">
                  <a:solidFill>
                    <a:schemeClr val="tx1"/>
                  </a:solidFill>
                  <a:latin typeface="Arial" pitchFamily="34" charset="0"/>
                  <a:ea typeface="宋体" pitchFamily="2" charset="-122"/>
                </a:defRPr>
              </a:lvl9pPr>
            </a:lstStyle>
            <a:p>
              <a:pPr algn="ctr" eaLnBrk="1" hangingPunct="1">
                <a:buFont typeface="Wingdings" pitchFamily="2" charset="2"/>
                <a:buNone/>
              </a:pPr>
              <a:r>
                <a:rPr lang="en-US" altLang="zh-CN" sz="1100" dirty="0" smtClean="0">
                  <a:ea typeface="全真簡粗黑"/>
                  <a:cs typeface="全真簡粗黑"/>
                </a:rPr>
                <a:t>13m2/</a:t>
              </a:r>
              <a:r>
                <a:rPr lang="de-DE" altLang="zh-CN" sz="1100" dirty="0" smtClean="0">
                  <a:ea typeface="全真簡粗黑"/>
                  <a:cs typeface="全真簡粗黑"/>
                </a:rPr>
                <a:t>pro Kopf</a:t>
              </a:r>
              <a:endParaRPr lang="zh-CN" altLang="en-US" sz="1100" dirty="0">
                <a:ea typeface="全真簡粗黑"/>
                <a:cs typeface="全真簡粗黑"/>
              </a:endParaRPr>
            </a:p>
          </p:txBody>
        </p:sp>
        <p:sp>
          <p:nvSpPr>
            <p:cNvPr id="344" name="Rectangle 39"/>
            <p:cNvSpPr>
              <a:spLocks noChangeArrowheads="1"/>
            </p:cNvSpPr>
            <p:nvPr/>
          </p:nvSpPr>
          <p:spPr bwMode="auto">
            <a:xfrm>
              <a:off x="2617080" y="5115918"/>
              <a:ext cx="273485" cy="761346"/>
            </a:xfrm>
            <a:prstGeom prst="rect">
              <a:avLst/>
            </a:prstGeom>
            <a:solidFill>
              <a:srgbClr val="99CC00"/>
            </a:solidFill>
            <a:ln w="9525" algn="ctr">
              <a:noFill/>
              <a:miter lim="800000"/>
              <a:headEnd/>
              <a:tailEnd/>
            </a:ln>
            <a:effectLst/>
          </p:spPr>
          <p:txBody>
            <a:bodyPr wrap="none" lIns="113230" tIns="56615" rIns="113230" bIns="56615" anchor="ctr"/>
            <a:lstStyle/>
            <a:p>
              <a:pPr algn="ctr" fontAlgn="auto">
                <a:spcBef>
                  <a:spcPts val="0"/>
                </a:spcBef>
                <a:spcAft>
                  <a:spcPts val="0"/>
                </a:spcAft>
                <a:buFont typeface="Wingdings" pitchFamily="2" charset="2"/>
                <a:buNone/>
                <a:defRPr/>
              </a:pPr>
              <a:endParaRPr lang="zh-CN" altLang="en-US" sz="1200" b="0" kern="0">
                <a:latin typeface="Arial" charset="0"/>
              </a:endParaRPr>
            </a:p>
          </p:txBody>
        </p:sp>
        <p:sp>
          <p:nvSpPr>
            <p:cNvPr id="28705" name="Text Box 40"/>
            <p:cNvSpPr txBox="1">
              <a:spLocks noChangeArrowheads="1"/>
            </p:cNvSpPr>
            <p:nvPr/>
          </p:nvSpPr>
          <p:spPr bwMode="auto">
            <a:xfrm>
              <a:off x="2280074" y="4560161"/>
              <a:ext cx="1099600" cy="611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113230" tIns="56615" rIns="113230" bIns="56615">
              <a:spAutoFit/>
            </a:bodyPr>
            <a:lstStyle>
              <a:lvl1pPr eaLnBrk="0" hangingPunct="0">
                <a:defRPr sz="3900" b="1">
                  <a:solidFill>
                    <a:schemeClr val="tx1"/>
                  </a:solidFill>
                  <a:latin typeface="Arial" pitchFamily="34" charset="0"/>
                  <a:ea typeface="宋体" pitchFamily="2" charset="-122"/>
                </a:defRPr>
              </a:lvl1pPr>
              <a:lvl2pPr marL="742950" indent="-285750" eaLnBrk="0" hangingPunct="0">
                <a:defRPr sz="3900" b="1">
                  <a:solidFill>
                    <a:schemeClr val="tx1"/>
                  </a:solidFill>
                  <a:latin typeface="Arial" pitchFamily="34" charset="0"/>
                  <a:ea typeface="宋体" pitchFamily="2" charset="-122"/>
                </a:defRPr>
              </a:lvl2pPr>
              <a:lvl3pPr marL="1143000" indent="-228600" eaLnBrk="0" hangingPunct="0">
                <a:defRPr sz="3900" b="1">
                  <a:solidFill>
                    <a:schemeClr val="tx1"/>
                  </a:solidFill>
                  <a:latin typeface="Arial" pitchFamily="34" charset="0"/>
                  <a:ea typeface="宋体" pitchFamily="2" charset="-122"/>
                </a:defRPr>
              </a:lvl3pPr>
              <a:lvl4pPr marL="1600200" indent="-228600" eaLnBrk="0" hangingPunct="0">
                <a:defRPr sz="3900" b="1">
                  <a:solidFill>
                    <a:schemeClr val="tx1"/>
                  </a:solidFill>
                  <a:latin typeface="Arial" pitchFamily="34" charset="0"/>
                  <a:ea typeface="宋体" pitchFamily="2" charset="-122"/>
                </a:defRPr>
              </a:lvl4pPr>
              <a:lvl5pPr marL="2057400" indent="-228600" eaLnBrk="0" hangingPunct="0">
                <a:defRPr sz="3900"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900"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900"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900"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900" b="1">
                  <a:solidFill>
                    <a:schemeClr val="tx1"/>
                  </a:solidFill>
                  <a:latin typeface="Arial" pitchFamily="34" charset="0"/>
                  <a:ea typeface="宋体" pitchFamily="2" charset="-122"/>
                </a:defRPr>
              </a:lvl9pPr>
            </a:lstStyle>
            <a:p>
              <a:pPr algn="ctr" eaLnBrk="1" hangingPunct="1">
                <a:buFont typeface="Wingdings" pitchFamily="2" charset="2"/>
                <a:buNone/>
              </a:pPr>
              <a:r>
                <a:rPr lang="en-US" altLang="zh-CN" sz="1100" dirty="0" smtClean="0">
                  <a:ea typeface="全真簡粗黑"/>
                  <a:cs typeface="全真簡粗黑"/>
                </a:rPr>
                <a:t>9m2/</a:t>
              </a:r>
              <a:r>
                <a:rPr lang="de-DE" altLang="zh-CN" sz="1100" dirty="0" smtClean="0">
                  <a:ea typeface="全真簡粗黑"/>
                  <a:cs typeface="全真簡粗黑"/>
                </a:rPr>
                <a:t>pro Kopf</a:t>
              </a:r>
              <a:endParaRPr lang="zh-CN" altLang="en-US" sz="1100" dirty="0">
                <a:ea typeface="全真簡粗黑"/>
                <a:cs typeface="全真簡粗黑"/>
              </a:endParaRPr>
            </a:p>
          </p:txBody>
        </p:sp>
        <p:sp>
          <p:nvSpPr>
            <p:cNvPr id="346" name="Rectangle 41"/>
            <p:cNvSpPr>
              <a:spLocks noChangeArrowheads="1"/>
            </p:cNvSpPr>
            <p:nvPr/>
          </p:nvSpPr>
          <p:spPr bwMode="auto">
            <a:xfrm>
              <a:off x="3995767" y="5115918"/>
              <a:ext cx="275093" cy="761346"/>
            </a:xfrm>
            <a:prstGeom prst="rect">
              <a:avLst/>
            </a:prstGeom>
            <a:solidFill>
              <a:srgbClr val="99CC00"/>
            </a:solidFill>
            <a:ln w="9525" algn="ctr">
              <a:noFill/>
              <a:miter lim="800000"/>
              <a:headEnd/>
              <a:tailEnd/>
            </a:ln>
            <a:effectLst/>
          </p:spPr>
          <p:txBody>
            <a:bodyPr wrap="none" lIns="113230" tIns="56615" rIns="113230" bIns="56615" anchor="ctr"/>
            <a:lstStyle/>
            <a:p>
              <a:pPr algn="ctr" fontAlgn="auto">
                <a:spcBef>
                  <a:spcPts val="0"/>
                </a:spcBef>
                <a:spcAft>
                  <a:spcPts val="0"/>
                </a:spcAft>
                <a:buFont typeface="Wingdings" pitchFamily="2" charset="2"/>
                <a:buNone/>
                <a:defRPr/>
              </a:pPr>
              <a:endParaRPr lang="zh-CN" altLang="en-US" sz="1200" b="0" kern="0">
                <a:latin typeface="Arial" charset="0"/>
              </a:endParaRPr>
            </a:p>
          </p:txBody>
        </p:sp>
        <p:sp>
          <p:nvSpPr>
            <p:cNvPr id="347" name="Rectangle 42"/>
            <p:cNvSpPr>
              <a:spLocks noChangeArrowheads="1"/>
            </p:cNvSpPr>
            <p:nvPr/>
          </p:nvSpPr>
          <p:spPr bwMode="auto">
            <a:xfrm>
              <a:off x="8123784" y="5210282"/>
              <a:ext cx="275093" cy="666982"/>
            </a:xfrm>
            <a:prstGeom prst="rect">
              <a:avLst/>
            </a:prstGeom>
            <a:solidFill>
              <a:srgbClr val="99CC00"/>
            </a:solidFill>
            <a:ln w="9525" algn="ctr">
              <a:noFill/>
              <a:miter lim="800000"/>
              <a:headEnd/>
              <a:tailEnd/>
            </a:ln>
            <a:effectLst/>
          </p:spPr>
          <p:txBody>
            <a:bodyPr wrap="none" lIns="113230" tIns="56615" rIns="113230" bIns="56615" anchor="ctr"/>
            <a:lstStyle/>
            <a:p>
              <a:pPr algn="ctr" fontAlgn="auto">
                <a:spcBef>
                  <a:spcPts val="0"/>
                </a:spcBef>
                <a:spcAft>
                  <a:spcPts val="0"/>
                </a:spcAft>
                <a:buFont typeface="Wingdings" pitchFamily="2" charset="2"/>
                <a:buNone/>
                <a:defRPr/>
              </a:pPr>
              <a:endParaRPr lang="zh-CN" altLang="en-US" sz="1200" b="0" kern="0">
                <a:latin typeface="Arial" charset="0"/>
              </a:endParaRPr>
            </a:p>
          </p:txBody>
        </p:sp>
        <p:sp>
          <p:nvSpPr>
            <p:cNvPr id="28708" name="Text Box 43"/>
            <p:cNvSpPr txBox="1">
              <a:spLocks noChangeArrowheads="1"/>
            </p:cNvSpPr>
            <p:nvPr/>
          </p:nvSpPr>
          <p:spPr bwMode="auto">
            <a:xfrm>
              <a:off x="7790784" y="4686838"/>
              <a:ext cx="1835195" cy="611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113230" tIns="56615" rIns="113230" bIns="56615">
              <a:spAutoFit/>
            </a:bodyPr>
            <a:lstStyle>
              <a:lvl1pPr eaLnBrk="0" hangingPunct="0">
                <a:defRPr sz="3900" b="1">
                  <a:solidFill>
                    <a:schemeClr val="tx1"/>
                  </a:solidFill>
                  <a:latin typeface="Arial" pitchFamily="34" charset="0"/>
                  <a:ea typeface="宋体" pitchFamily="2" charset="-122"/>
                </a:defRPr>
              </a:lvl1pPr>
              <a:lvl2pPr marL="742950" indent="-285750" eaLnBrk="0" hangingPunct="0">
                <a:defRPr sz="3900" b="1">
                  <a:solidFill>
                    <a:schemeClr val="tx1"/>
                  </a:solidFill>
                  <a:latin typeface="Arial" pitchFamily="34" charset="0"/>
                  <a:ea typeface="宋体" pitchFamily="2" charset="-122"/>
                </a:defRPr>
              </a:lvl2pPr>
              <a:lvl3pPr marL="1143000" indent="-228600" eaLnBrk="0" hangingPunct="0">
                <a:defRPr sz="3900" b="1">
                  <a:solidFill>
                    <a:schemeClr val="tx1"/>
                  </a:solidFill>
                  <a:latin typeface="Arial" pitchFamily="34" charset="0"/>
                  <a:ea typeface="宋体" pitchFamily="2" charset="-122"/>
                </a:defRPr>
              </a:lvl3pPr>
              <a:lvl4pPr marL="1600200" indent="-228600" eaLnBrk="0" hangingPunct="0">
                <a:defRPr sz="3900" b="1">
                  <a:solidFill>
                    <a:schemeClr val="tx1"/>
                  </a:solidFill>
                  <a:latin typeface="Arial" pitchFamily="34" charset="0"/>
                  <a:ea typeface="宋体" pitchFamily="2" charset="-122"/>
                </a:defRPr>
              </a:lvl4pPr>
              <a:lvl5pPr marL="2057400" indent="-228600" eaLnBrk="0" hangingPunct="0">
                <a:defRPr sz="3900"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900"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900"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900"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900" b="1">
                  <a:solidFill>
                    <a:schemeClr val="tx1"/>
                  </a:solidFill>
                  <a:latin typeface="Arial" pitchFamily="34" charset="0"/>
                  <a:ea typeface="宋体" pitchFamily="2" charset="-122"/>
                </a:defRPr>
              </a:lvl9pPr>
            </a:lstStyle>
            <a:p>
              <a:pPr algn="ctr" eaLnBrk="1" hangingPunct="1">
                <a:buFont typeface="Wingdings" pitchFamily="2" charset="2"/>
                <a:buNone/>
              </a:pPr>
              <a:r>
                <a:rPr lang="en-US" altLang="zh-CN" sz="1100" dirty="0" smtClean="0">
                  <a:ea typeface="全真簡粗黑"/>
                  <a:cs typeface="全真簡粗黑"/>
                </a:rPr>
                <a:t>8m2/</a:t>
              </a:r>
              <a:r>
                <a:rPr lang="de-DE" altLang="zh-CN" sz="1100" dirty="0" smtClean="0">
                  <a:ea typeface="全真簡粗黑"/>
                  <a:cs typeface="全真簡粗黑"/>
                </a:rPr>
                <a:t>pro Kopf</a:t>
              </a:r>
            </a:p>
            <a:p>
              <a:pPr algn="ctr" eaLnBrk="1" hangingPunct="1">
                <a:buFont typeface="Wingdings" pitchFamily="2" charset="2"/>
                <a:buNone/>
              </a:pPr>
              <a:r>
                <a:rPr lang="de-DE" altLang="zh-CN" sz="1100" dirty="0" smtClean="0">
                  <a:ea typeface="全真簡粗黑"/>
                  <a:cs typeface="全真簡粗黑"/>
                </a:rPr>
                <a:t>(Vorhersage)</a:t>
              </a:r>
              <a:endParaRPr lang="zh-CN" altLang="en-US" sz="1100" dirty="0">
                <a:ea typeface="全真簡粗黑"/>
                <a:cs typeface="全真簡粗黑"/>
              </a:endParaRPr>
            </a:p>
          </p:txBody>
        </p:sp>
        <p:sp>
          <p:nvSpPr>
            <p:cNvPr id="28709" name="Text Box 49"/>
            <p:cNvSpPr txBox="1">
              <a:spLocks noChangeArrowheads="1"/>
            </p:cNvSpPr>
            <p:nvPr/>
          </p:nvSpPr>
          <p:spPr bwMode="auto">
            <a:xfrm>
              <a:off x="2841984" y="2274184"/>
              <a:ext cx="4226468" cy="653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113230" tIns="56615" rIns="113230" bIns="56615">
              <a:spAutoFit/>
            </a:bodyPr>
            <a:lstStyle>
              <a:lvl1pPr eaLnBrk="0" hangingPunct="0">
                <a:defRPr sz="3900" b="1">
                  <a:solidFill>
                    <a:schemeClr val="tx1"/>
                  </a:solidFill>
                  <a:latin typeface="Arial" pitchFamily="34" charset="0"/>
                  <a:ea typeface="宋体" pitchFamily="2" charset="-122"/>
                </a:defRPr>
              </a:lvl1pPr>
              <a:lvl2pPr marL="742950" indent="-285750" eaLnBrk="0" hangingPunct="0">
                <a:defRPr sz="3900" b="1">
                  <a:solidFill>
                    <a:schemeClr val="tx1"/>
                  </a:solidFill>
                  <a:latin typeface="Arial" pitchFamily="34" charset="0"/>
                  <a:ea typeface="宋体" pitchFamily="2" charset="-122"/>
                </a:defRPr>
              </a:lvl2pPr>
              <a:lvl3pPr marL="1143000" indent="-228600" eaLnBrk="0" hangingPunct="0">
                <a:defRPr sz="3900" b="1">
                  <a:solidFill>
                    <a:schemeClr val="tx1"/>
                  </a:solidFill>
                  <a:latin typeface="Arial" pitchFamily="34" charset="0"/>
                  <a:ea typeface="宋体" pitchFamily="2" charset="-122"/>
                </a:defRPr>
              </a:lvl3pPr>
              <a:lvl4pPr marL="1600200" indent="-228600" eaLnBrk="0" hangingPunct="0">
                <a:defRPr sz="3900" b="1">
                  <a:solidFill>
                    <a:schemeClr val="tx1"/>
                  </a:solidFill>
                  <a:latin typeface="Arial" pitchFamily="34" charset="0"/>
                  <a:ea typeface="宋体" pitchFamily="2" charset="-122"/>
                </a:defRPr>
              </a:lvl4pPr>
              <a:lvl5pPr marL="2057400" indent="-228600" eaLnBrk="0" hangingPunct="0">
                <a:defRPr sz="3900"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900"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900"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900"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900" b="1">
                  <a:solidFill>
                    <a:schemeClr val="tx1"/>
                  </a:solidFill>
                  <a:latin typeface="Arial" pitchFamily="34" charset="0"/>
                  <a:ea typeface="宋体" pitchFamily="2" charset="-122"/>
                </a:defRPr>
              </a:lvl9pPr>
            </a:lstStyle>
            <a:p>
              <a:pPr algn="ctr" eaLnBrk="1" hangingPunct="1"/>
              <a:r>
                <a:rPr lang="zh-CN" altLang="en-US" sz="1200" dirty="0">
                  <a:latin typeface="华文细黑" pitchFamily="2" charset="-122"/>
                  <a:ea typeface="华文细黑" pitchFamily="2" charset="-122"/>
                </a:rPr>
                <a:t>历届世博会数据比较</a:t>
              </a:r>
            </a:p>
            <a:p>
              <a:pPr algn="ctr" eaLnBrk="1" hangingPunct="1">
                <a:buFont typeface="Wingdings" pitchFamily="2" charset="2"/>
                <a:buNone/>
              </a:pPr>
              <a:r>
                <a:rPr lang="de-DE" altLang="zh-CN" sz="1200" dirty="0" smtClean="0">
                  <a:latin typeface="华文细黑" pitchFamily="2" charset="-122"/>
                  <a:ea typeface="华文细黑" pitchFamily="2" charset="-122"/>
                </a:rPr>
                <a:t>Datenvergleich von historischen Weltausstellungen</a:t>
              </a:r>
              <a:endParaRPr lang="zh-CN" altLang="en-US" sz="1200" dirty="0">
                <a:latin typeface="华文细黑" pitchFamily="2" charset="-122"/>
                <a:ea typeface="华文细黑" pitchFamily="2" charset="-122"/>
              </a:endParaRPr>
            </a:p>
          </p:txBody>
        </p:sp>
        <p:sp>
          <p:nvSpPr>
            <p:cNvPr id="28710" name="Rectangle 50"/>
            <p:cNvSpPr>
              <a:spLocks noChangeArrowheads="1"/>
            </p:cNvSpPr>
            <p:nvPr/>
          </p:nvSpPr>
          <p:spPr bwMode="auto">
            <a:xfrm>
              <a:off x="3632747" y="4543216"/>
              <a:ext cx="1007082" cy="611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113230" tIns="56615" rIns="113230" bIns="56615">
              <a:spAutoFit/>
            </a:bodyPr>
            <a:lstStyle/>
            <a:p>
              <a:pPr algn="ctr">
                <a:buFont typeface="Wingdings" pitchFamily="2" charset="2"/>
                <a:buNone/>
              </a:pPr>
              <a:r>
                <a:rPr lang="en-US" altLang="zh-CN" sz="1100" b="1" dirty="0" smtClean="0">
                  <a:ea typeface="全真簡粗黑"/>
                  <a:cs typeface="全真簡粗黑"/>
                </a:rPr>
                <a:t>9m2/</a:t>
              </a:r>
              <a:r>
                <a:rPr lang="de-DE" altLang="zh-CN" sz="1100" b="1" dirty="0" smtClean="0">
                  <a:ea typeface="全真簡粗黑"/>
                  <a:cs typeface="全真簡粗黑"/>
                </a:rPr>
                <a:t>pro Kopf</a:t>
              </a:r>
              <a:endParaRPr lang="zh-CN" altLang="en-US" sz="1100" b="1" dirty="0">
                <a:ea typeface="全真簡粗黑"/>
                <a:cs typeface="全真簡粗黑"/>
              </a:endParaRPr>
            </a:p>
          </p:txBody>
        </p:sp>
        <p:sp>
          <p:nvSpPr>
            <p:cNvPr id="28711" name="Rectangle 17"/>
            <p:cNvSpPr>
              <a:spLocks noChangeArrowheads="1"/>
            </p:cNvSpPr>
            <p:nvPr/>
          </p:nvSpPr>
          <p:spPr bwMode="auto">
            <a:xfrm>
              <a:off x="3174707" y="5069194"/>
              <a:ext cx="916081" cy="380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lIns="113230" tIns="56615" rIns="113230" bIns="56615" anchor="ctr"/>
            <a:lstStyle/>
            <a:p>
              <a:pPr algn="ctr">
                <a:buFont typeface="Wingdings" pitchFamily="2" charset="2"/>
                <a:buNone/>
              </a:pPr>
              <a:r>
                <a:rPr lang="en-US" altLang="zh-CN" sz="1600" dirty="0" smtClean="0">
                  <a:ea typeface="华文细黑" pitchFamily="2" charset="-122"/>
                </a:rPr>
                <a:t>77.000</a:t>
              </a:r>
              <a:endParaRPr lang="zh-CN" altLang="en-US" sz="1600" dirty="0">
                <a:ea typeface="华文细黑" pitchFamily="2" charset="-122"/>
              </a:endParaRPr>
            </a:p>
          </p:txBody>
        </p:sp>
        <p:sp>
          <p:nvSpPr>
            <p:cNvPr id="28712" name="Rectangle 19"/>
            <p:cNvSpPr>
              <a:spLocks noChangeArrowheads="1"/>
            </p:cNvSpPr>
            <p:nvPr/>
          </p:nvSpPr>
          <p:spPr bwMode="auto">
            <a:xfrm>
              <a:off x="4688363" y="4884058"/>
              <a:ext cx="916081" cy="3806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lIns="113230" tIns="56615" rIns="113230" bIns="56615" anchor="ctr"/>
            <a:lstStyle/>
            <a:p>
              <a:pPr algn="ctr">
                <a:buFont typeface="Wingdings" pitchFamily="2" charset="2"/>
                <a:buNone/>
              </a:pPr>
              <a:r>
                <a:rPr lang="en-US" altLang="zh-CN" sz="1600" dirty="0" smtClean="0">
                  <a:ea typeface="华文细黑" pitchFamily="2" charset="-122"/>
                </a:rPr>
                <a:t>118.000</a:t>
              </a:r>
              <a:endParaRPr lang="zh-CN" altLang="en-US" sz="1600" dirty="0">
                <a:ea typeface="华文细黑" pitchFamily="2" charset="-122"/>
              </a:endParaRPr>
            </a:p>
          </p:txBody>
        </p:sp>
        <p:sp>
          <p:nvSpPr>
            <p:cNvPr id="28713" name="Rectangle 20"/>
            <p:cNvSpPr>
              <a:spLocks noChangeArrowheads="1"/>
            </p:cNvSpPr>
            <p:nvPr/>
          </p:nvSpPr>
          <p:spPr bwMode="auto">
            <a:xfrm>
              <a:off x="6121649" y="5141693"/>
              <a:ext cx="917598" cy="4974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lIns="113230" tIns="56615" rIns="113230" bIns="56615" anchor="ctr"/>
            <a:lstStyle/>
            <a:p>
              <a:pPr algn="ctr">
                <a:buFont typeface="Wingdings" pitchFamily="2" charset="2"/>
                <a:buNone/>
              </a:pPr>
              <a:r>
                <a:rPr lang="en-US" altLang="zh-CN" sz="1600" dirty="0" smtClean="0">
                  <a:ea typeface="华文细黑" pitchFamily="2" charset="-122"/>
                </a:rPr>
                <a:t>82.000</a:t>
              </a:r>
              <a:endParaRPr lang="zh-CN" altLang="en-US" sz="1600" dirty="0">
                <a:ea typeface="华文细黑" pitchFamily="2" charset="-122"/>
              </a:endParaRPr>
            </a:p>
          </p:txBody>
        </p:sp>
      </p:grpSp>
      <p:sp>
        <p:nvSpPr>
          <p:cNvPr id="3" name="矩形 2"/>
          <p:cNvSpPr/>
          <p:nvPr/>
        </p:nvSpPr>
        <p:spPr>
          <a:xfrm>
            <a:off x="776586" y="4489276"/>
            <a:ext cx="1082348" cy="369332"/>
          </a:xfrm>
          <a:prstGeom prst="rect">
            <a:avLst/>
          </a:prstGeom>
        </p:spPr>
        <p:txBody>
          <a:bodyPr wrap="none">
            <a:spAutoFit/>
          </a:bodyPr>
          <a:lstStyle/>
          <a:p>
            <a:r>
              <a:rPr lang="de-DE" altLang="zh-CN" dirty="0"/>
              <a:t>Montreal</a:t>
            </a:r>
            <a:endParaRPr lang="zh-CN" altLang="en-US" dirty="0"/>
          </a:p>
        </p:txBody>
      </p:sp>
      <p:sp>
        <p:nvSpPr>
          <p:cNvPr id="4" name="矩形 3"/>
          <p:cNvSpPr/>
          <p:nvPr/>
        </p:nvSpPr>
        <p:spPr>
          <a:xfrm>
            <a:off x="3517401" y="4493341"/>
            <a:ext cx="1107996" cy="369332"/>
          </a:xfrm>
          <a:prstGeom prst="rect">
            <a:avLst/>
          </a:prstGeom>
        </p:spPr>
        <p:txBody>
          <a:bodyPr wrap="none">
            <a:spAutoFit/>
          </a:bodyPr>
          <a:lstStyle/>
          <a:p>
            <a:r>
              <a:rPr lang="de-DE" altLang="zh-CN" dirty="0"/>
              <a:t>Lissabon</a:t>
            </a:r>
            <a:endParaRPr lang="zh-CN" altLang="en-US" dirty="0"/>
          </a:p>
        </p:txBody>
      </p:sp>
      <p:sp>
        <p:nvSpPr>
          <p:cNvPr id="57" name="Title 1"/>
          <p:cNvSpPr txBox="1">
            <a:spLocks/>
          </p:cNvSpPr>
          <p:nvPr/>
        </p:nvSpPr>
        <p:spPr>
          <a:xfrm>
            <a:off x="35496" y="75734"/>
            <a:ext cx="5581253" cy="1055856"/>
          </a:xfrm>
          <a:prstGeom prst="rect">
            <a:avLst/>
          </a:prstGeom>
          <a:noFill/>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200"/>
              </a:lnSpc>
            </a:pPr>
            <a:r>
              <a:rPr lang="zh-CN" altLang="en-US" sz="2000" b="1" cap="all" spc="-60" dirty="0" smtClean="0">
                <a:solidFill>
                  <a:schemeClr val="tx1">
                    <a:lumMod val="50000"/>
                    <a:lumOff val="50000"/>
                  </a:schemeClr>
                </a:solidFill>
                <a:latin typeface="+mj-ea"/>
              </a:rPr>
              <a:t>上海</a:t>
            </a:r>
            <a:r>
              <a:rPr lang="zh-CN" altLang="en-US" sz="2000" b="1" cap="all" spc="-60" dirty="0" smtClean="0">
                <a:solidFill>
                  <a:schemeClr val="tx1">
                    <a:lumMod val="50000"/>
                    <a:lumOff val="50000"/>
                  </a:schemeClr>
                </a:solidFill>
                <a:latin typeface="+mj-ea"/>
              </a:rPr>
              <a:t>世博会规划中的智能决策</a:t>
            </a:r>
            <a:endParaRPr lang="zh-CN" altLang="en-US" sz="2000" b="1" cap="all" spc="-60" dirty="0">
              <a:solidFill>
                <a:schemeClr val="tx1">
                  <a:lumMod val="50000"/>
                  <a:lumOff val="50000"/>
                </a:schemeClr>
              </a:solidFill>
              <a:latin typeface="+mj-ea"/>
            </a:endParaRPr>
          </a:p>
          <a:p>
            <a:pPr algn="l">
              <a:lnSpc>
                <a:spcPts val="2200"/>
              </a:lnSpc>
            </a:pPr>
            <a:r>
              <a:rPr lang="en-US" altLang="zh-CN" sz="1200" b="1" cap="all" spc="-60" dirty="0">
                <a:solidFill>
                  <a:schemeClr val="tx1">
                    <a:lumMod val="50000"/>
                    <a:lumOff val="50000"/>
                  </a:schemeClr>
                </a:solidFill>
                <a:latin typeface="+mj-ea"/>
              </a:rPr>
              <a:t>I</a:t>
            </a:r>
            <a:r>
              <a:rPr lang="de-DE" altLang="zh-CN" sz="1200" b="1" cap="all" spc="-60" dirty="0">
                <a:solidFill>
                  <a:schemeClr val="tx1">
                    <a:lumMod val="50000"/>
                    <a:lumOff val="50000"/>
                  </a:schemeClr>
                </a:solidFill>
                <a:latin typeface="+mj-ea"/>
              </a:rPr>
              <a:t>ntelligente Entscheidung bei der Planung von Shanghai WELTAUSSTELLUNG</a:t>
            </a:r>
            <a:endParaRPr lang="en-US" altLang="zh-CN" sz="1200" b="1" cap="all" spc="-60" dirty="0">
              <a:solidFill>
                <a:schemeClr val="tx1">
                  <a:lumMod val="65000"/>
                  <a:lumOff val="35000"/>
                </a:schemeClr>
              </a:solidFill>
              <a:latin typeface="+mn-lt"/>
            </a:endParaRPr>
          </a:p>
        </p:txBody>
      </p:sp>
      <p:sp>
        <p:nvSpPr>
          <p:cNvPr id="2" name="矩形 1"/>
          <p:cNvSpPr/>
          <p:nvPr/>
        </p:nvSpPr>
        <p:spPr>
          <a:xfrm>
            <a:off x="265924" y="1228161"/>
            <a:ext cx="4572000" cy="461665"/>
          </a:xfrm>
          <a:prstGeom prst="rect">
            <a:avLst/>
          </a:prstGeom>
        </p:spPr>
        <p:txBody>
          <a:bodyPr>
            <a:spAutoFit/>
          </a:bodyPr>
          <a:lstStyle/>
          <a:p>
            <a:pPr algn="ctr"/>
            <a:r>
              <a:rPr lang="en-US" altLang="zh-CN" sz="1200" b="1" dirty="0">
                <a:latin typeface="华文细黑" pitchFamily="2" charset="-122"/>
                <a:ea typeface="华文细黑" pitchFamily="2" charset="-122"/>
              </a:rPr>
              <a:t>2010</a:t>
            </a:r>
            <a:r>
              <a:rPr lang="zh-CN" altLang="en-US" sz="1200" b="1" dirty="0">
                <a:latin typeface="华文细黑" pitchFamily="2" charset="-122"/>
                <a:ea typeface="华文细黑" pitchFamily="2" charset="-122"/>
              </a:rPr>
              <a:t>上海世博会参观总人数超过</a:t>
            </a:r>
            <a:r>
              <a:rPr lang="en-US" altLang="zh-CN" sz="1200" b="1" dirty="0">
                <a:latin typeface="华文细黑" pitchFamily="2" charset="-122"/>
                <a:ea typeface="华文细黑" pitchFamily="2" charset="-122"/>
              </a:rPr>
              <a:t>7000</a:t>
            </a:r>
            <a:r>
              <a:rPr lang="zh-CN" altLang="en-US" sz="1200" b="1" dirty="0">
                <a:latin typeface="华文细黑" pitchFamily="2" charset="-122"/>
                <a:ea typeface="华文细黑" pitchFamily="2" charset="-122"/>
              </a:rPr>
              <a:t>万人次，平均日客流量</a:t>
            </a:r>
            <a:r>
              <a:rPr lang="en-US" altLang="zh-CN" sz="1200" b="1" dirty="0">
                <a:latin typeface="华文细黑" pitchFamily="2" charset="-122"/>
                <a:ea typeface="华文细黑" pitchFamily="2" charset="-122"/>
              </a:rPr>
              <a:t>40</a:t>
            </a:r>
            <a:r>
              <a:rPr lang="zh-CN" altLang="en-US" sz="1200" b="1" dirty="0">
                <a:latin typeface="华文细黑" pitchFamily="2" charset="-122"/>
                <a:ea typeface="华文细黑" pitchFamily="2" charset="-122"/>
              </a:rPr>
              <a:t>万人次、高峰日客流量</a:t>
            </a:r>
            <a:r>
              <a:rPr lang="en-US" altLang="zh-CN" sz="1200" b="1" dirty="0">
                <a:latin typeface="华文细黑" pitchFamily="2" charset="-122"/>
                <a:ea typeface="华文细黑" pitchFamily="2" charset="-122"/>
              </a:rPr>
              <a:t>60</a:t>
            </a:r>
            <a:r>
              <a:rPr lang="zh-CN" altLang="en-US" sz="1200" b="1" dirty="0">
                <a:latin typeface="华文细黑" pitchFamily="2" charset="-122"/>
                <a:ea typeface="华文细黑" pitchFamily="2" charset="-122"/>
              </a:rPr>
              <a:t>万人次、极端高峰日客流量</a:t>
            </a:r>
            <a:r>
              <a:rPr lang="en-US" altLang="zh-CN" sz="1200" b="1" dirty="0">
                <a:latin typeface="华文细黑" pitchFamily="2" charset="-122"/>
                <a:ea typeface="华文细黑" pitchFamily="2" charset="-122"/>
              </a:rPr>
              <a:t>80</a:t>
            </a:r>
            <a:r>
              <a:rPr lang="zh-CN" altLang="en-US" sz="1200" b="1" dirty="0">
                <a:latin typeface="华文细黑" pitchFamily="2" charset="-122"/>
                <a:ea typeface="华文细黑" pitchFamily="2" charset="-122"/>
              </a:rPr>
              <a:t>万人次。</a:t>
            </a:r>
            <a:endParaRPr lang="en-US" altLang="zh-CN" sz="1200" b="1" dirty="0">
              <a:latin typeface="华文细黑" pitchFamily="2" charset="-122"/>
              <a:ea typeface="华文细黑" pitchFamily="2" charset="-122"/>
            </a:endParaRPr>
          </a:p>
        </p:txBody>
      </p:sp>
    </p:spTree>
    <p:extLst>
      <p:ext uri="{BB962C8B-B14F-4D97-AF65-F5344CB8AC3E}">
        <p14:creationId xmlns:p14="http://schemas.microsoft.com/office/powerpoint/2010/main" xmlns="" val="2035796213"/>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3" name="矩形 12"/>
          <p:cNvSpPr>
            <a:spLocks noChangeArrowheads="1"/>
          </p:cNvSpPr>
          <p:nvPr/>
        </p:nvSpPr>
        <p:spPr bwMode="auto">
          <a:xfrm>
            <a:off x="5868144" y="123478"/>
            <a:ext cx="3123456" cy="6052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r" defTabSz="850900">
              <a:lnSpc>
                <a:spcPts val="2000"/>
              </a:lnSpc>
            </a:pPr>
            <a:r>
              <a:rPr lang="zh-CN" altLang="en-US" b="1" cap="all" spc="-60" dirty="0">
                <a:solidFill>
                  <a:schemeClr val="accent5"/>
                </a:solidFill>
                <a:latin typeface="+mj-ea"/>
                <a:ea typeface="+mj-ea"/>
                <a:cs typeface="+mj-cs"/>
              </a:rPr>
              <a:t>科学模拟</a:t>
            </a:r>
            <a:endParaRPr lang="en-US" altLang="zh-CN" b="1" cap="all" spc="-60" dirty="0">
              <a:solidFill>
                <a:schemeClr val="accent5"/>
              </a:solidFill>
              <a:latin typeface="+mj-ea"/>
              <a:ea typeface="+mj-ea"/>
              <a:cs typeface="+mj-cs"/>
            </a:endParaRPr>
          </a:p>
          <a:p>
            <a:pPr algn="r" defTabSz="850900">
              <a:lnSpc>
                <a:spcPts val="2000"/>
              </a:lnSpc>
            </a:pPr>
            <a:r>
              <a:rPr lang="de-DE" altLang="zh-CN" sz="1000" b="1" cap="all" spc="-60" dirty="0" smtClean="0">
                <a:solidFill>
                  <a:schemeClr val="accent5"/>
                </a:solidFill>
                <a:latin typeface="+mj-ea"/>
                <a:ea typeface="+mj-ea"/>
                <a:cs typeface="+mj-cs"/>
              </a:rPr>
              <a:t>Wisschenschaftliche  Simulation</a:t>
            </a:r>
            <a:endParaRPr lang="en-US" altLang="zh-CN" sz="1000" b="1" cap="all" spc="-60" dirty="0">
              <a:solidFill>
                <a:schemeClr val="accent5"/>
              </a:solidFill>
              <a:latin typeface="+mj-ea"/>
              <a:ea typeface="+mj-ea"/>
              <a:cs typeface="+mj-cs"/>
            </a:endParaRPr>
          </a:p>
        </p:txBody>
      </p:sp>
      <p:grpSp>
        <p:nvGrpSpPr>
          <p:cNvPr id="29704" name="组合 1"/>
          <p:cNvGrpSpPr>
            <a:grpSpLocks/>
          </p:cNvGrpSpPr>
          <p:nvPr/>
        </p:nvGrpSpPr>
        <p:grpSpPr bwMode="auto">
          <a:xfrm>
            <a:off x="754192" y="2643758"/>
            <a:ext cx="3745800" cy="2456646"/>
            <a:chOff x="10886" y="807256"/>
            <a:chExt cx="9154886" cy="4953782"/>
          </a:xfrm>
        </p:grpSpPr>
        <p:pic>
          <p:nvPicPr>
            <p:cNvPr id="29709" name="Picture 8" descr="090327世博-_页面_05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9215" t="28548" r="13847" b="51651"/>
            <a:stretch>
              <a:fillRect/>
            </a:stretch>
          </p:blipFill>
          <p:spPr bwMode="auto">
            <a:xfrm>
              <a:off x="10886" y="807256"/>
              <a:ext cx="9154886" cy="2606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10" name="Picture 9" descr="090327世博-_页面_05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9207" t="51546" r="13963" b="31207"/>
            <a:stretch>
              <a:fillRect/>
            </a:stretch>
          </p:blipFill>
          <p:spPr bwMode="auto">
            <a:xfrm>
              <a:off x="10886" y="3379818"/>
              <a:ext cx="9144000" cy="2381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7" name="矩形 36"/>
          <p:cNvSpPr/>
          <p:nvPr/>
        </p:nvSpPr>
        <p:spPr>
          <a:xfrm>
            <a:off x="3491880" y="310644"/>
            <a:ext cx="4464496" cy="2089033"/>
          </a:xfrm>
          <a:prstGeom prst="rect">
            <a:avLst/>
          </a:prstGeom>
        </p:spPr>
        <p:txBody>
          <a:bodyPr wrap="square">
            <a:spAutoFit/>
          </a:bodyPr>
          <a:lstStyle/>
          <a:p>
            <a:pPr>
              <a:lnSpc>
                <a:spcPct val="150000"/>
              </a:lnSpc>
              <a:defRPr/>
            </a:pPr>
            <a:r>
              <a:rPr lang="zh-CN" altLang="en-US" sz="1050" dirty="0">
                <a:solidFill>
                  <a:schemeClr val="tx1">
                    <a:lumMod val="75000"/>
                    <a:lumOff val="25000"/>
                  </a:schemeClr>
                </a:solidFill>
                <a:latin typeface="黑体" pitchFamily="49" charset="-122"/>
                <a:ea typeface="黑体" pitchFamily="49" charset="-122"/>
              </a:rPr>
              <a:t>方法创新</a:t>
            </a:r>
            <a:endParaRPr lang="en-US" altLang="zh-CN" sz="1000" dirty="0">
              <a:latin typeface="黑体" pitchFamily="49" charset="-122"/>
              <a:ea typeface="黑体" pitchFamily="49" charset="-122"/>
            </a:endParaRPr>
          </a:p>
          <a:p>
            <a:pPr>
              <a:lnSpc>
                <a:spcPct val="150000"/>
              </a:lnSpc>
              <a:buFont typeface="Arial" charset="0"/>
              <a:buAutoNum type="arabicPeriod"/>
              <a:defRPr/>
            </a:pPr>
            <a:r>
              <a:rPr lang="zh-CN" altLang="en-US" sz="1000" dirty="0">
                <a:latin typeface="黑体" pitchFamily="49" charset="-122"/>
                <a:ea typeface="黑体" pitchFamily="49" charset="-122"/>
              </a:rPr>
              <a:t>复杂人流参观流线的动态模拟方法</a:t>
            </a:r>
            <a:endParaRPr lang="zh-CN" altLang="zh-CN" sz="1000" dirty="0">
              <a:latin typeface="黑体" pitchFamily="49" charset="-122"/>
              <a:ea typeface="黑体" pitchFamily="49" charset="-122"/>
            </a:endParaRPr>
          </a:p>
          <a:p>
            <a:pPr>
              <a:lnSpc>
                <a:spcPct val="150000"/>
              </a:lnSpc>
              <a:buFont typeface="Arial" charset="0"/>
              <a:buAutoNum type="arabicPeriod"/>
              <a:defRPr/>
            </a:pPr>
            <a:r>
              <a:rPr lang="zh-CN" altLang="en-US" sz="1000" dirty="0">
                <a:latin typeface="黑体" pitchFamily="49" charset="-122"/>
                <a:ea typeface="黑体" pitchFamily="49" charset="-122"/>
              </a:rPr>
              <a:t>超大规模人群的时空分布模型建构方法</a:t>
            </a:r>
            <a:endParaRPr lang="zh-CN" altLang="zh-CN" sz="1000" dirty="0">
              <a:latin typeface="黑体" pitchFamily="49" charset="-122"/>
              <a:ea typeface="黑体" pitchFamily="49" charset="-122"/>
            </a:endParaRPr>
          </a:p>
          <a:p>
            <a:pPr>
              <a:lnSpc>
                <a:spcPct val="150000"/>
              </a:lnSpc>
              <a:buFont typeface="Arial" charset="0"/>
              <a:buAutoNum type="arabicPeriod"/>
              <a:defRPr/>
            </a:pPr>
            <a:r>
              <a:rPr lang="zh-CN" altLang="en-US" sz="1000" dirty="0">
                <a:latin typeface="黑体" pitchFamily="49" charset="-122"/>
                <a:ea typeface="黑体" pitchFamily="49" charset="-122"/>
              </a:rPr>
              <a:t>室外空间热舒适度评价方法</a:t>
            </a:r>
            <a:endParaRPr lang="zh-CN" altLang="en-US" sz="1000" dirty="0">
              <a:latin typeface="Arial" charset="0"/>
            </a:endParaRPr>
          </a:p>
          <a:p>
            <a:pPr>
              <a:lnSpc>
                <a:spcPct val="150000"/>
              </a:lnSpc>
              <a:defRPr/>
            </a:pPr>
            <a:r>
              <a:rPr lang="de-DE" altLang="zh-CN" sz="1000" dirty="0" smtClean="0">
                <a:solidFill>
                  <a:schemeClr val="tx1">
                    <a:lumMod val="75000"/>
                    <a:lumOff val="25000"/>
                  </a:schemeClr>
                </a:solidFill>
                <a:latin typeface="黑体" pitchFamily="49" charset="-122"/>
                <a:ea typeface="黑体" pitchFamily="49" charset="-122"/>
              </a:rPr>
              <a:t>Innovation von Verfahren</a:t>
            </a:r>
            <a:endParaRPr lang="en-US" altLang="zh-CN" sz="900" b="0" dirty="0">
              <a:latin typeface="黑体" pitchFamily="49" charset="-122"/>
              <a:ea typeface="黑体" pitchFamily="49" charset="-122"/>
            </a:endParaRPr>
          </a:p>
          <a:p>
            <a:pPr>
              <a:lnSpc>
                <a:spcPct val="150000"/>
              </a:lnSpc>
              <a:buFont typeface="Arial" charset="0"/>
              <a:buAutoNum type="arabicPeriod"/>
              <a:defRPr/>
            </a:pPr>
            <a:r>
              <a:rPr lang="de-DE" altLang="zh-CN" sz="900" b="0" dirty="0" smtClean="0">
                <a:latin typeface="黑体" pitchFamily="49" charset="-122"/>
                <a:ea typeface="黑体" pitchFamily="49" charset="-122"/>
              </a:rPr>
              <a:t>dynamisches Simulationsverfahren der komplexen Besucherströmung</a:t>
            </a:r>
            <a:r>
              <a:rPr lang="zh-CN" altLang="en-US" sz="900" b="0" dirty="0" smtClean="0">
                <a:latin typeface="黑体" pitchFamily="49" charset="-122"/>
                <a:ea typeface="黑体" pitchFamily="49" charset="-122"/>
              </a:rPr>
              <a:t> </a:t>
            </a:r>
            <a:endParaRPr lang="zh-CN" altLang="zh-CN" sz="900" b="0" dirty="0">
              <a:latin typeface="黑体" pitchFamily="49" charset="-122"/>
              <a:ea typeface="黑体" pitchFamily="49" charset="-122"/>
            </a:endParaRPr>
          </a:p>
          <a:p>
            <a:pPr>
              <a:lnSpc>
                <a:spcPct val="150000"/>
              </a:lnSpc>
              <a:buFont typeface="Arial" charset="0"/>
              <a:buAutoNum type="arabicPeriod"/>
              <a:defRPr/>
            </a:pPr>
            <a:r>
              <a:rPr lang="de-DE" altLang="zh-CN" sz="900" b="0" dirty="0" smtClean="0">
                <a:latin typeface="黑体" pitchFamily="49" charset="-122"/>
                <a:ea typeface="黑体" pitchFamily="49" charset="-122"/>
              </a:rPr>
              <a:t>Modellierungsverfahren der zeitlichen und räumlichen Verteilung von ultra-large-scale Besucher</a:t>
            </a:r>
            <a:endParaRPr lang="zh-CN" altLang="zh-CN" sz="900" b="0" dirty="0">
              <a:latin typeface="黑体" pitchFamily="49" charset="-122"/>
              <a:ea typeface="黑体" pitchFamily="49" charset="-122"/>
            </a:endParaRPr>
          </a:p>
          <a:p>
            <a:pPr>
              <a:lnSpc>
                <a:spcPct val="150000"/>
              </a:lnSpc>
              <a:buFont typeface="Arial" charset="0"/>
              <a:buAutoNum type="arabicPeriod"/>
              <a:defRPr/>
            </a:pPr>
            <a:r>
              <a:rPr lang="de-DE" altLang="zh-CN" sz="900" b="0" dirty="0" smtClean="0">
                <a:latin typeface="黑体" pitchFamily="49" charset="-122"/>
                <a:ea typeface="黑体" pitchFamily="49" charset="-122"/>
              </a:rPr>
              <a:t>Thermisches Behaglichkeitsverfahren von innen und außen</a:t>
            </a:r>
            <a:endParaRPr lang="zh-CN" altLang="en-US" sz="900" b="0" dirty="0">
              <a:latin typeface="黑体" pitchFamily="49" charset="-122"/>
              <a:ea typeface="黑体" pitchFamily="49" charset="-122"/>
            </a:endParaRPr>
          </a:p>
        </p:txBody>
      </p:sp>
      <p:sp>
        <p:nvSpPr>
          <p:cNvPr id="39" name="矩形 38"/>
          <p:cNvSpPr/>
          <p:nvPr/>
        </p:nvSpPr>
        <p:spPr>
          <a:xfrm>
            <a:off x="4932040" y="2517541"/>
            <a:ext cx="3810000" cy="2504532"/>
          </a:xfrm>
          <a:prstGeom prst="rect">
            <a:avLst/>
          </a:prstGeom>
        </p:spPr>
        <p:txBody>
          <a:bodyPr>
            <a:spAutoFit/>
          </a:bodyPr>
          <a:lstStyle/>
          <a:p>
            <a:pPr>
              <a:lnSpc>
                <a:spcPct val="150000"/>
              </a:lnSpc>
              <a:defRPr/>
            </a:pPr>
            <a:r>
              <a:rPr lang="zh-CN" altLang="en-US" sz="1050" dirty="0">
                <a:solidFill>
                  <a:schemeClr val="tx1">
                    <a:lumMod val="75000"/>
                    <a:lumOff val="25000"/>
                  </a:schemeClr>
                </a:solidFill>
                <a:latin typeface="黑体" pitchFamily="49" charset="-122"/>
                <a:ea typeface="黑体" pitchFamily="49" charset="-122"/>
              </a:rPr>
              <a:t>技术创新</a:t>
            </a:r>
            <a:endParaRPr lang="en-US" altLang="zh-CN" sz="1050" dirty="0">
              <a:solidFill>
                <a:schemeClr val="tx1">
                  <a:lumMod val="75000"/>
                  <a:lumOff val="25000"/>
                </a:schemeClr>
              </a:solidFill>
              <a:latin typeface="黑体" pitchFamily="49" charset="-122"/>
              <a:ea typeface="黑体" pitchFamily="49" charset="-122"/>
            </a:endParaRPr>
          </a:p>
          <a:p>
            <a:pPr>
              <a:lnSpc>
                <a:spcPct val="150000"/>
              </a:lnSpc>
              <a:defRPr/>
            </a:pPr>
            <a:r>
              <a:rPr lang="en-US" altLang="zh-CN" sz="1000" dirty="0">
                <a:solidFill>
                  <a:schemeClr val="tx1">
                    <a:lumMod val="75000"/>
                    <a:lumOff val="25000"/>
                  </a:schemeClr>
                </a:solidFill>
                <a:latin typeface="黑体" pitchFamily="49" charset="-122"/>
                <a:ea typeface="黑体" pitchFamily="49" charset="-122"/>
              </a:rPr>
              <a:t>1. </a:t>
            </a:r>
            <a:r>
              <a:rPr lang="zh-CN" altLang="zh-CN" sz="1000" dirty="0">
                <a:solidFill>
                  <a:schemeClr val="tx1">
                    <a:lumMod val="75000"/>
                    <a:lumOff val="25000"/>
                  </a:schemeClr>
                </a:solidFill>
                <a:latin typeface="黑体" pitchFamily="49" charset="-122"/>
                <a:ea typeface="黑体" pitchFamily="49" charset="-122"/>
              </a:rPr>
              <a:t>城市规划设计方案的安全性诊断技术</a:t>
            </a:r>
          </a:p>
          <a:p>
            <a:pPr>
              <a:lnSpc>
                <a:spcPct val="150000"/>
              </a:lnSpc>
              <a:defRPr/>
            </a:pPr>
            <a:r>
              <a:rPr lang="en-US" altLang="zh-CN" sz="1000" dirty="0">
                <a:solidFill>
                  <a:schemeClr val="tx1">
                    <a:lumMod val="75000"/>
                    <a:lumOff val="25000"/>
                  </a:schemeClr>
                </a:solidFill>
                <a:latin typeface="黑体" pitchFamily="49" charset="-122"/>
                <a:ea typeface="黑体" pitchFamily="49" charset="-122"/>
              </a:rPr>
              <a:t>2. </a:t>
            </a:r>
            <a:r>
              <a:rPr lang="zh-CN" altLang="zh-CN" sz="1000" dirty="0">
                <a:solidFill>
                  <a:schemeClr val="tx1">
                    <a:lumMod val="75000"/>
                    <a:lumOff val="25000"/>
                  </a:schemeClr>
                </a:solidFill>
                <a:latin typeface="黑体" pitchFamily="49" charset="-122"/>
                <a:ea typeface="黑体" pitchFamily="49" charset="-122"/>
              </a:rPr>
              <a:t>城市尺度的数字风洞边界设定与风场数值模拟技术</a:t>
            </a:r>
          </a:p>
          <a:p>
            <a:pPr>
              <a:lnSpc>
                <a:spcPct val="150000"/>
              </a:lnSpc>
              <a:defRPr/>
            </a:pPr>
            <a:r>
              <a:rPr lang="en-US" altLang="zh-CN" sz="1000" dirty="0">
                <a:solidFill>
                  <a:schemeClr val="tx1">
                    <a:lumMod val="75000"/>
                    <a:lumOff val="25000"/>
                  </a:schemeClr>
                </a:solidFill>
                <a:latin typeface="黑体" pitchFamily="49" charset="-122"/>
                <a:ea typeface="黑体" pitchFamily="49" charset="-122"/>
              </a:rPr>
              <a:t>3. </a:t>
            </a:r>
            <a:r>
              <a:rPr lang="zh-CN" altLang="zh-CN" sz="1000" dirty="0">
                <a:solidFill>
                  <a:schemeClr val="tx1">
                    <a:lumMod val="75000"/>
                    <a:lumOff val="25000"/>
                  </a:schemeClr>
                </a:solidFill>
                <a:latin typeface="黑体" pitchFamily="49" charset="-122"/>
                <a:ea typeface="黑体" pitchFamily="49" charset="-122"/>
              </a:rPr>
              <a:t>方案场景模拟仿真及优化的集成技术</a:t>
            </a:r>
            <a:endParaRPr lang="en-US" altLang="zh-CN" sz="1000" dirty="0">
              <a:solidFill>
                <a:schemeClr val="tx1">
                  <a:lumMod val="75000"/>
                  <a:lumOff val="25000"/>
                </a:schemeClr>
              </a:solidFill>
              <a:latin typeface="黑体" pitchFamily="49" charset="-122"/>
              <a:ea typeface="黑体" pitchFamily="49" charset="-122"/>
            </a:endParaRPr>
          </a:p>
          <a:p>
            <a:pPr>
              <a:lnSpc>
                <a:spcPct val="150000"/>
              </a:lnSpc>
              <a:defRPr/>
            </a:pPr>
            <a:r>
              <a:rPr lang="de-DE" altLang="zh-CN" sz="1000" dirty="0" smtClean="0">
                <a:solidFill>
                  <a:schemeClr val="tx1">
                    <a:lumMod val="75000"/>
                    <a:lumOff val="25000"/>
                  </a:schemeClr>
                </a:solidFill>
                <a:latin typeface="黑体" pitchFamily="49" charset="-122"/>
                <a:ea typeface="黑体" pitchFamily="49" charset="-122"/>
              </a:rPr>
              <a:t>Innovation von Technik</a:t>
            </a:r>
            <a:endParaRPr lang="en-US" altLang="zh-CN" sz="1000" dirty="0">
              <a:solidFill>
                <a:schemeClr val="tx1">
                  <a:lumMod val="75000"/>
                  <a:lumOff val="25000"/>
                </a:schemeClr>
              </a:solidFill>
              <a:latin typeface="黑体" pitchFamily="49" charset="-122"/>
              <a:ea typeface="黑体" pitchFamily="49" charset="-122"/>
            </a:endParaRPr>
          </a:p>
          <a:p>
            <a:pPr>
              <a:lnSpc>
                <a:spcPct val="150000"/>
              </a:lnSpc>
              <a:defRPr/>
            </a:pPr>
            <a:r>
              <a:rPr lang="en-US" altLang="zh-CN" sz="900" b="0" dirty="0">
                <a:solidFill>
                  <a:schemeClr val="tx1">
                    <a:lumMod val="75000"/>
                    <a:lumOff val="25000"/>
                  </a:schemeClr>
                </a:solidFill>
                <a:latin typeface="黑体" pitchFamily="49" charset="-122"/>
                <a:ea typeface="黑体" pitchFamily="49" charset="-122"/>
              </a:rPr>
              <a:t>1. </a:t>
            </a:r>
            <a:r>
              <a:rPr lang="de-DE" altLang="zh-CN" sz="900" dirty="0">
                <a:solidFill>
                  <a:schemeClr val="tx1">
                    <a:lumMod val="75000"/>
                    <a:lumOff val="25000"/>
                  </a:schemeClr>
                </a:solidFill>
                <a:latin typeface="黑体" pitchFamily="49" charset="-122"/>
                <a:ea typeface="黑体" pitchFamily="49" charset="-122"/>
              </a:rPr>
              <a:t>d</a:t>
            </a:r>
            <a:r>
              <a:rPr lang="de-DE" altLang="zh-CN" sz="900" b="0" dirty="0" smtClean="0">
                <a:solidFill>
                  <a:schemeClr val="tx1">
                    <a:lumMod val="75000"/>
                    <a:lumOff val="25000"/>
                  </a:schemeClr>
                </a:solidFill>
                <a:latin typeface="黑体" pitchFamily="49" charset="-122"/>
                <a:ea typeface="黑体" pitchFamily="49" charset="-122"/>
              </a:rPr>
              <a:t>iagnostische Technigen der Sicherheit vom Stadtplanungsprogramm</a:t>
            </a:r>
            <a:endParaRPr lang="zh-CN" altLang="zh-CN" sz="900" b="0" dirty="0">
              <a:solidFill>
                <a:schemeClr val="tx1">
                  <a:lumMod val="75000"/>
                  <a:lumOff val="25000"/>
                </a:schemeClr>
              </a:solidFill>
              <a:latin typeface="黑体" pitchFamily="49" charset="-122"/>
              <a:ea typeface="黑体" pitchFamily="49" charset="-122"/>
            </a:endParaRPr>
          </a:p>
          <a:p>
            <a:pPr>
              <a:lnSpc>
                <a:spcPct val="150000"/>
              </a:lnSpc>
              <a:defRPr/>
            </a:pPr>
            <a:r>
              <a:rPr lang="en-US" altLang="zh-CN" sz="900" b="0" dirty="0">
                <a:solidFill>
                  <a:schemeClr val="tx1">
                    <a:lumMod val="75000"/>
                    <a:lumOff val="25000"/>
                  </a:schemeClr>
                </a:solidFill>
                <a:latin typeface="黑体" pitchFamily="49" charset="-122"/>
                <a:ea typeface="黑体" pitchFamily="49" charset="-122"/>
              </a:rPr>
              <a:t>2. </a:t>
            </a:r>
            <a:r>
              <a:rPr lang="de-DE" altLang="zh-CN" sz="900" b="0" dirty="0" smtClean="0">
                <a:solidFill>
                  <a:schemeClr val="tx1">
                    <a:lumMod val="75000"/>
                    <a:lumOff val="25000"/>
                  </a:schemeClr>
                </a:solidFill>
                <a:latin typeface="黑体" pitchFamily="49" charset="-122"/>
                <a:ea typeface="黑体" pitchFamily="49" charset="-122"/>
              </a:rPr>
              <a:t>digitage Einstellung der Windkanalgrenze der städtischen Scala sowie die numerische Simulation vom Windpark</a:t>
            </a:r>
            <a:endParaRPr lang="zh-CN" altLang="zh-CN" sz="900" b="0" dirty="0">
              <a:solidFill>
                <a:schemeClr val="tx1">
                  <a:lumMod val="75000"/>
                  <a:lumOff val="25000"/>
                </a:schemeClr>
              </a:solidFill>
              <a:latin typeface="黑体" pitchFamily="49" charset="-122"/>
              <a:ea typeface="黑体" pitchFamily="49" charset="-122"/>
            </a:endParaRPr>
          </a:p>
          <a:p>
            <a:pPr>
              <a:lnSpc>
                <a:spcPct val="150000"/>
              </a:lnSpc>
              <a:defRPr/>
            </a:pPr>
            <a:r>
              <a:rPr lang="en-US" altLang="zh-CN" sz="900" b="0" dirty="0">
                <a:solidFill>
                  <a:schemeClr val="tx1">
                    <a:lumMod val="75000"/>
                    <a:lumOff val="25000"/>
                  </a:schemeClr>
                </a:solidFill>
                <a:latin typeface="黑体" pitchFamily="49" charset="-122"/>
                <a:ea typeface="黑体" pitchFamily="49" charset="-122"/>
              </a:rPr>
              <a:t>3. </a:t>
            </a:r>
            <a:r>
              <a:rPr lang="en-US" altLang="zh-CN" sz="900" b="0" dirty="0" err="1" smtClean="0">
                <a:solidFill>
                  <a:schemeClr val="tx1">
                    <a:lumMod val="75000"/>
                    <a:lumOff val="25000"/>
                  </a:schemeClr>
                </a:solidFill>
                <a:latin typeface="黑体" pitchFamily="49" charset="-122"/>
                <a:ea typeface="黑体" pitchFamily="49" charset="-122"/>
              </a:rPr>
              <a:t>integrierte</a:t>
            </a:r>
            <a:r>
              <a:rPr lang="en-US" altLang="zh-CN" sz="900" b="0" dirty="0" smtClean="0">
                <a:solidFill>
                  <a:schemeClr val="tx1">
                    <a:lumMod val="75000"/>
                    <a:lumOff val="25000"/>
                  </a:schemeClr>
                </a:solidFill>
                <a:latin typeface="黑体" pitchFamily="49" charset="-122"/>
                <a:ea typeface="黑体" pitchFamily="49" charset="-122"/>
              </a:rPr>
              <a:t> </a:t>
            </a:r>
            <a:r>
              <a:rPr lang="en-US" altLang="zh-CN" sz="900" b="0" dirty="0" err="1" smtClean="0">
                <a:solidFill>
                  <a:schemeClr val="tx1">
                    <a:lumMod val="75000"/>
                    <a:lumOff val="25000"/>
                  </a:schemeClr>
                </a:solidFill>
                <a:latin typeface="黑体" pitchFamily="49" charset="-122"/>
                <a:ea typeface="黑体" pitchFamily="49" charset="-122"/>
              </a:rPr>
              <a:t>Techniken</a:t>
            </a:r>
            <a:r>
              <a:rPr lang="en-US" altLang="zh-CN" sz="900" b="0" dirty="0" smtClean="0">
                <a:solidFill>
                  <a:schemeClr val="tx1">
                    <a:lumMod val="75000"/>
                    <a:lumOff val="25000"/>
                  </a:schemeClr>
                </a:solidFill>
                <a:latin typeface="黑体" pitchFamily="49" charset="-122"/>
                <a:ea typeface="黑体" pitchFamily="49" charset="-122"/>
              </a:rPr>
              <a:t> </a:t>
            </a:r>
            <a:r>
              <a:rPr lang="en-US" altLang="zh-CN" sz="900" b="0" dirty="0" err="1" smtClean="0">
                <a:solidFill>
                  <a:schemeClr val="tx1">
                    <a:lumMod val="75000"/>
                    <a:lumOff val="25000"/>
                  </a:schemeClr>
                </a:solidFill>
                <a:latin typeface="黑体" pitchFamily="49" charset="-122"/>
                <a:ea typeface="黑体" pitchFamily="49" charset="-122"/>
              </a:rPr>
              <a:t>zur</a:t>
            </a:r>
            <a:r>
              <a:rPr lang="en-US" altLang="zh-CN" sz="900" b="0" dirty="0" smtClean="0">
                <a:solidFill>
                  <a:schemeClr val="tx1">
                    <a:lumMod val="75000"/>
                    <a:lumOff val="25000"/>
                  </a:schemeClr>
                </a:solidFill>
                <a:latin typeface="黑体" pitchFamily="49" charset="-122"/>
                <a:ea typeface="黑体" pitchFamily="49" charset="-122"/>
              </a:rPr>
              <a:t> Simulation und </a:t>
            </a:r>
            <a:r>
              <a:rPr lang="en-US" altLang="zh-CN" sz="900" b="0" dirty="0" err="1" smtClean="0">
                <a:solidFill>
                  <a:schemeClr val="tx1">
                    <a:lumMod val="75000"/>
                    <a:lumOff val="25000"/>
                  </a:schemeClr>
                </a:solidFill>
                <a:latin typeface="黑体" pitchFamily="49" charset="-122"/>
                <a:ea typeface="黑体" pitchFamily="49" charset="-122"/>
              </a:rPr>
              <a:t>Optimierung</a:t>
            </a:r>
            <a:r>
              <a:rPr lang="en-US" altLang="zh-CN" sz="900" b="0" dirty="0" smtClean="0">
                <a:solidFill>
                  <a:schemeClr val="tx1">
                    <a:lumMod val="75000"/>
                    <a:lumOff val="25000"/>
                  </a:schemeClr>
                </a:solidFill>
                <a:latin typeface="黑体" pitchFamily="49" charset="-122"/>
                <a:ea typeface="黑体" pitchFamily="49" charset="-122"/>
              </a:rPr>
              <a:t> der </a:t>
            </a:r>
            <a:r>
              <a:rPr lang="en-US" altLang="zh-CN" sz="900" b="0" dirty="0" err="1" smtClean="0">
                <a:solidFill>
                  <a:schemeClr val="tx1">
                    <a:lumMod val="75000"/>
                    <a:lumOff val="25000"/>
                  </a:schemeClr>
                </a:solidFill>
                <a:latin typeface="黑体" pitchFamily="49" charset="-122"/>
                <a:ea typeface="黑体" pitchFamily="49" charset="-122"/>
              </a:rPr>
              <a:t>Szenario</a:t>
            </a:r>
            <a:endParaRPr lang="en-US" altLang="zh-CN" sz="900" b="0" dirty="0">
              <a:solidFill>
                <a:schemeClr val="tx1">
                  <a:lumMod val="75000"/>
                  <a:lumOff val="25000"/>
                </a:schemeClr>
              </a:solidFill>
              <a:latin typeface="黑体" pitchFamily="49" charset="-122"/>
              <a:ea typeface="黑体" pitchFamily="49" charset="-122"/>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23528" y="-20538"/>
            <a:ext cx="2959728" cy="26032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62200636"/>
      </p:ext>
    </p:extLst>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矩形 7"/>
          <p:cNvSpPr>
            <a:spLocks noChangeArrowheads="1"/>
          </p:cNvSpPr>
          <p:nvPr/>
        </p:nvSpPr>
        <p:spPr bwMode="auto">
          <a:xfrm>
            <a:off x="6588224" y="860034"/>
            <a:ext cx="2089150" cy="4154984"/>
          </a:xfrm>
          <a:prstGeom prst="rect">
            <a:avLst/>
          </a:prstGeom>
          <a:noFill/>
        </p:spPr>
        <p:txBody>
          <a:bodyPr>
            <a:spAutoFit/>
          </a:bodyPr>
          <a:lstStyle/>
          <a:p>
            <a:pPr>
              <a:defRPr/>
            </a:pPr>
            <a:r>
              <a:rPr lang="zh-CN" altLang="en-US" sz="1100" dirty="0" smtClean="0">
                <a:solidFill>
                  <a:schemeClr val="tx1">
                    <a:lumMod val="75000"/>
                    <a:lumOff val="25000"/>
                  </a:schemeClr>
                </a:solidFill>
                <a:latin typeface="黑体" pitchFamily="49" charset="-122"/>
                <a:ea typeface="黑体" pitchFamily="49" charset="-122"/>
              </a:rPr>
              <a:t>基于</a:t>
            </a:r>
            <a:r>
              <a:rPr lang="zh-CN" altLang="en-US" sz="1100" dirty="0">
                <a:solidFill>
                  <a:schemeClr val="tx1">
                    <a:lumMod val="75000"/>
                    <a:lumOff val="25000"/>
                  </a:schemeClr>
                </a:solidFill>
                <a:latin typeface="黑体" pitchFamily="49" charset="-122"/>
                <a:ea typeface="黑体" pitchFamily="49" charset="-122"/>
              </a:rPr>
              <a:t>人流离散选择模拟，重点分析了极端高峰规模日世博园区运营特征，指出</a:t>
            </a:r>
            <a:r>
              <a:rPr lang="zh-CN" altLang="en-US" sz="1100" dirty="0" smtClean="0">
                <a:solidFill>
                  <a:schemeClr val="tx1">
                    <a:lumMod val="75000"/>
                    <a:lumOff val="25000"/>
                  </a:schemeClr>
                </a:solidFill>
                <a:latin typeface="黑体" pitchFamily="49" charset="-122"/>
                <a:ea typeface="黑体" pitchFamily="49" charset="-122"/>
              </a:rPr>
              <a:t>了</a:t>
            </a:r>
            <a:endParaRPr lang="en-US" altLang="zh-CN" sz="1100" dirty="0" smtClean="0">
              <a:solidFill>
                <a:schemeClr val="tx1">
                  <a:lumMod val="75000"/>
                  <a:lumOff val="25000"/>
                </a:schemeClr>
              </a:solidFill>
              <a:latin typeface="黑体" pitchFamily="49" charset="-122"/>
              <a:ea typeface="黑体" pitchFamily="49" charset="-122"/>
            </a:endParaRPr>
          </a:p>
          <a:p>
            <a:pPr>
              <a:defRPr/>
            </a:pPr>
            <a:r>
              <a:rPr lang="zh-CN" altLang="en-US" sz="1100" dirty="0" smtClean="0">
                <a:solidFill>
                  <a:srgbClr val="FF0000"/>
                </a:solidFill>
                <a:latin typeface="黑体" pitchFamily="49" charset="-122"/>
                <a:ea typeface="黑体" pitchFamily="49" charset="-122"/>
              </a:rPr>
              <a:t>十</a:t>
            </a:r>
            <a:r>
              <a:rPr lang="zh-CN" altLang="en-US" sz="1100" dirty="0">
                <a:solidFill>
                  <a:srgbClr val="FF0000"/>
                </a:solidFill>
                <a:latin typeface="黑体" pitchFamily="49" charset="-122"/>
                <a:ea typeface="黑体" pitchFamily="49" charset="-122"/>
              </a:rPr>
              <a:t>大高危</a:t>
            </a:r>
            <a:r>
              <a:rPr lang="zh-CN" altLang="en-US" sz="1100" dirty="0" smtClean="0">
                <a:solidFill>
                  <a:srgbClr val="FF0000"/>
                </a:solidFill>
                <a:latin typeface="黑体" pitchFamily="49" charset="-122"/>
                <a:ea typeface="黑体" pitchFamily="49" charset="-122"/>
              </a:rPr>
              <a:t>场所</a:t>
            </a:r>
            <a:endParaRPr lang="de-DE" altLang="zh-CN" sz="1100" dirty="0" smtClean="0">
              <a:solidFill>
                <a:srgbClr val="FF0000"/>
              </a:solidFill>
              <a:latin typeface="黑体" pitchFamily="49" charset="-122"/>
              <a:ea typeface="黑体" pitchFamily="49" charset="-122"/>
            </a:endParaRPr>
          </a:p>
          <a:p>
            <a:pPr>
              <a:defRPr/>
            </a:pPr>
            <a:r>
              <a:rPr lang="de-DE" altLang="zh-CN" sz="1100" dirty="0" smtClean="0">
                <a:solidFill>
                  <a:schemeClr val="tx1">
                    <a:lumMod val="75000"/>
                    <a:lumOff val="25000"/>
                  </a:schemeClr>
                </a:solidFill>
                <a:latin typeface="黑体" pitchFamily="49" charset="-122"/>
                <a:ea typeface="黑体" pitchFamily="49" charset="-122"/>
              </a:rPr>
              <a:t>Aus der Simulation der diskreten Auswahl von Menschen werden die Betriebsbedingungen innerhalb des Expo Parks am äußersten Spitzentagen spezifisch analysiert.</a:t>
            </a:r>
            <a:r>
              <a:rPr lang="zh-CN" altLang="en-US" sz="1100" dirty="0" smtClean="0">
                <a:solidFill>
                  <a:schemeClr val="tx1">
                    <a:lumMod val="75000"/>
                    <a:lumOff val="25000"/>
                  </a:schemeClr>
                </a:solidFill>
                <a:latin typeface="黑体" pitchFamily="49" charset="-122"/>
                <a:ea typeface="黑体" pitchFamily="49" charset="-122"/>
              </a:rPr>
              <a:t> </a:t>
            </a:r>
            <a:r>
              <a:rPr lang="de-DE" altLang="zh-CN" sz="1100" dirty="0" smtClean="0">
                <a:solidFill>
                  <a:srgbClr val="FF0000"/>
                </a:solidFill>
                <a:latin typeface="黑体" pitchFamily="49" charset="-122"/>
                <a:ea typeface="黑体" pitchFamily="49" charset="-122"/>
              </a:rPr>
              <a:t>Zehn hoch riskante Stellen werden gezeigt.</a:t>
            </a:r>
            <a:endParaRPr lang="en-US" altLang="zh-CN" sz="1100" dirty="0" smtClean="0">
              <a:solidFill>
                <a:srgbClr val="FF0000"/>
              </a:solidFill>
              <a:latin typeface="黑体" pitchFamily="49" charset="-122"/>
              <a:ea typeface="黑体" pitchFamily="49" charset="-122"/>
            </a:endParaRPr>
          </a:p>
          <a:p>
            <a:pPr>
              <a:defRPr/>
            </a:pPr>
            <a:r>
              <a:rPr lang="zh-CN" altLang="zh-CN" sz="1100" dirty="0" smtClean="0">
                <a:solidFill>
                  <a:schemeClr val="tx1">
                    <a:lumMod val="75000"/>
                    <a:lumOff val="25000"/>
                  </a:schemeClr>
                </a:solidFill>
                <a:latin typeface="黑体" pitchFamily="49" charset="-122"/>
                <a:ea typeface="黑体" pitchFamily="49" charset="-122"/>
              </a:rPr>
              <a:t>场地</a:t>
            </a:r>
            <a:r>
              <a:rPr lang="zh-CN" altLang="zh-CN" sz="1100" dirty="0">
                <a:solidFill>
                  <a:schemeClr val="tx1">
                    <a:lumMod val="75000"/>
                    <a:lumOff val="25000"/>
                  </a:schemeClr>
                </a:solidFill>
                <a:latin typeface="黑体" pitchFamily="49" charset="-122"/>
                <a:ea typeface="黑体" pitchFamily="49" charset="-122"/>
              </a:rPr>
              <a:t>设计增设引导警示标识系统，为运营管理提供预警信息和人流有序疏导</a:t>
            </a:r>
            <a:r>
              <a:rPr lang="zh-CN" altLang="zh-CN" sz="1100" dirty="0" smtClean="0">
                <a:solidFill>
                  <a:schemeClr val="tx1">
                    <a:lumMod val="75000"/>
                    <a:lumOff val="25000"/>
                  </a:schemeClr>
                </a:solidFill>
                <a:latin typeface="黑体" pitchFamily="49" charset="-122"/>
                <a:ea typeface="黑体" pitchFamily="49" charset="-122"/>
              </a:rPr>
              <a:t>建议</a:t>
            </a:r>
            <a:endParaRPr lang="de-DE" altLang="zh-CN" sz="1100" dirty="0" smtClean="0">
              <a:solidFill>
                <a:schemeClr val="tx1">
                  <a:lumMod val="75000"/>
                  <a:lumOff val="25000"/>
                </a:schemeClr>
              </a:solidFill>
              <a:latin typeface="黑体" pitchFamily="49" charset="-122"/>
              <a:ea typeface="黑体" pitchFamily="49" charset="-122"/>
            </a:endParaRPr>
          </a:p>
          <a:p>
            <a:pPr>
              <a:defRPr/>
            </a:pPr>
            <a:r>
              <a:rPr lang="de-DE" altLang="zh-CN" sz="1100" dirty="0" smtClean="0">
                <a:solidFill>
                  <a:schemeClr val="tx1">
                    <a:lumMod val="75000"/>
                    <a:lumOff val="25000"/>
                  </a:schemeClr>
                </a:solidFill>
                <a:latin typeface="黑体" pitchFamily="49" charset="-122"/>
                <a:ea typeface="黑体" pitchFamily="49" charset="-122"/>
              </a:rPr>
              <a:t>Schildsystem zur Leitung und Warnung wird zusätzlich bei der Stellenplanung eingestellt,um Frühwarninfomationen und Vorschlag zur geordneten Umleitung von Besuchern für die Operation anzubieten.</a:t>
            </a:r>
            <a:endParaRPr lang="en-US" altLang="zh-CN" sz="1100" dirty="0">
              <a:solidFill>
                <a:schemeClr val="tx1">
                  <a:lumMod val="75000"/>
                  <a:lumOff val="25000"/>
                </a:schemeClr>
              </a:solidFill>
              <a:latin typeface="黑体" pitchFamily="49" charset="-122"/>
              <a:ea typeface="黑体" pitchFamily="49" charset="-122"/>
            </a:endParaRPr>
          </a:p>
        </p:txBody>
      </p:sp>
      <p:grpSp>
        <p:nvGrpSpPr>
          <p:cNvPr id="30724" name="组合 13"/>
          <p:cNvGrpSpPr>
            <a:grpSpLocks/>
          </p:cNvGrpSpPr>
          <p:nvPr/>
        </p:nvGrpSpPr>
        <p:grpSpPr bwMode="auto">
          <a:xfrm>
            <a:off x="373960" y="1180122"/>
            <a:ext cx="5929313" cy="3663950"/>
            <a:chOff x="2643174" y="1237445"/>
            <a:chExt cx="6187536" cy="4143404"/>
          </a:xfrm>
        </p:grpSpPr>
        <p:pic>
          <p:nvPicPr>
            <p:cNvPr id="30727" name="Picture 3" descr="E:\世博会系统图0417_页面_03.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723887" y="1578324"/>
              <a:ext cx="4018840" cy="3292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 name="肘形连接符 7"/>
            <p:cNvCxnSpPr/>
            <p:nvPr/>
          </p:nvCxnSpPr>
          <p:spPr>
            <a:xfrm>
              <a:off x="3645439" y="1662916"/>
              <a:ext cx="2426971" cy="2003483"/>
            </a:xfrm>
            <a:prstGeom prst="bentConnector3">
              <a:avLst>
                <a:gd name="adj1" fmla="val 50000"/>
              </a:avLst>
            </a:prstGeom>
            <a:ln w="12700">
              <a:solidFill>
                <a:srgbClr val="FF0000"/>
              </a:solidFill>
              <a:tailEnd type="oval"/>
            </a:ln>
          </p:spPr>
          <p:style>
            <a:lnRef idx="1">
              <a:schemeClr val="accent4"/>
            </a:lnRef>
            <a:fillRef idx="0">
              <a:schemeClr val="accent4"/>
            </a:fillRef>
            <a:effectRef idx="0">
              <a:schemeClr val="accent4"/>
            </a:effectRef>
            <a:fontRef idx="minor">
              <a:schemeClr val="tx1"/>
            </a:fontRef>
          </p:style>
        </p:cxnSp>
        <p:cxnSp>
          <p:nvCxnSpPr>
            <p:cNvPr id="9" name="肘形连接符 8"/>
            <p:cNvCxnSpPr/>
            <p:nvPr/>
          </p:nvCxnSpPr>
          <p:spPr>
            <a:xfrm>
              <a:off x="3645439" y="2379215"/>
              <a:ext cx="2640678" cy="1430803"/>
            </a:xfrm>
            <a:prstGeom prst="bentConnector3">
              <a:avLst>
                <a:gd name="adj1" fmla="val 50000"/>
              </a:avLst>
            </a:prstGeom>
            <a:ln w="12700">
              <a:solidFill>
                <a:srgbClr val="FF0000"/>
              </a:solidFill>
              <a:tailEnd type="oval"/>
            </a:ln>
          </p:spPr>
          <p:style>
            <a:lnRef idx="1">
              <a:schemeClr val="accent4"/>
            </a:lnRef>
            <a:fillRef idx="0">
              <a:schemeClr val="accent4"/>
            </a:fillRef>
            <a:effectRef idx="0">
              <a:schemeClr val="accent4"/>
            </a:effectRef>
            <a:fontRef idx="minor">
              <a:schemeClr val="tx1"/>
            </a:fontRef>
          </p:style>
        </p:cxnSp>
        <p:cxnSp>
          <p:nvCxnSpPr>
            <p:cNvPr id="10" name="肘形连接符 9"/>
            <p:cNvCxnSpPr/>
            <p:nvPr/>
          </p:nvCxnSpPr>
          <p:spPr>
            <a:xfrm>
              <a:off x="3645439" y="3165528"/>
              <a:ext cx="2498207" cy="369819"/>
            </a:xfrm>
            <a:prstGeom prst="bentConnector3">
              <a:avLst>
                <a:gd name="adj1" fmla="val 50000"/>
              </a:avLst>
            </a:prstGeom>
            <a:ln w="12700">
              <a:solidFill>
                <a:srgbClr val="FF0000"/>
              </a:solidFill>
              <a:tailEnd type="oval"/>
            </a:ln>
          </p:spPr>
          <p:style>
            <a:lnRef idx="1">
              <a:schemeClr val="accent4"/>
            </a:lnRef>
            <a:fillRef idx="0">
              <a:schemeClr val="accent4"/>
            </a:fillRef>
            <a:effectRef idx="0">
              <a:schemeClr val="accent4"/>
            </a:effectRef>
            <a:fontRef idx="minor">
              <a:schemeClr val="tx1"/>
            </a:fontRef>
          </p:style>
        </p:cxnSp>
        <p:cxnSp>
          <p:nvCxnSpPr>
            <p:cNvPr id="12" name="肘形连接符 11"/>
            <p:cNvCxnSpPr/>
            <p:nvPr/>
          </p:nvCxnSpPr>
          <p:spPr>
            <a:xfrm flipV="1">
              <a:off x="3645439" y="3738209"/>
              <a:ext cx="2211609" cy="1143565"/>
            </a:xfrm>
            <a:prstGeom prst="bentConnector3">
              <a:avLst>
                <a:gd name="adj1" fmla="val 50000"/>
              </a:avLst>
            </a:prstGeom>
            <a:ln w="12700">
              <a:solidFill>
                <a:srgbClr val="FF0000"/>
              </a:solidFill>
              <a:tailEnd type="oval"/>
            </a:ln>
          </p:spPr>
          <p:style>
            <a:lnRef idx="1">
              <a:schemeClr val="accent4"/>
            </a:lnRef>
            <a:fillRef idx="0">
              <a:schemeClr val="accent4"/>
            </a:fillRef>
            <a:effectRef idx="0">
              <a:schemeClr val="accent4"/>
            </a:effectRef>
            <a:fontRef idx="minor">
              <a:schemeClr val="tx1"/>
            </a:fontRef>
          </p:style>
        </p:cxnSp>
        <p:cxnSp>
          <p:nvCxnSpPr>
            <p:cNvPr id="14" name="肘形连接符 13"/>
            <p:cNvCxnSpPr/>
            <p:nvPr/>
          </p:nvCxnSpPr>
          <p:spPr>
            <a:xfrm>
              <a:off x="3645439" y="4023651"/>
              <a:ext cx="927716" cy="3590"/>
            </a:xfrm>
            <a:prstGeom prst="bentConnector3">
              <a:avLst>
                <a:gd name="adj1" fmla="val 50000"/>
              </a:avLst>
            </a:prstGeom>
            <a:ln w="12700">
              <a:solidFill>
                <a:srgbClr val="FF0000"/>
              </a:solidFill>
              <a:tailEnd type="oval"/>
            </a:ln>
          </p:spPr>
          <p:style>
            <a:lnRef idx="1">
              <a:schemeClr val="accent4"/>
            </a:lnRef>
            <a:fillRef idx="0">
              <a:schemeClr val="accent4"/>
            </a:fillRef>
            <a:effectRef idx="0">
              <a:schemeClr val="accent4"/>
            </a:effectRef>
            <a:fontRef idx="minor">
              <a:schemeClr val="tx1"/>
            </a:fontRef>
          </p:style>
        </p:cxnSp>
        <p:cxnSp>
          <p:nvCxnSpPr>
            <p:cNvPr id="15" name="肘形连接符 14"/>
            <p:cNvCxnSpPr/>
            <p:nvPr/>
          </p:nvCxnSpPr>
          <p:spPr>
            <a:xfrm flipV="1">
              <a:off x="6359009" y="1880139"/>
              <a:ext cx="1429676" cy="285443"/>
            </a:xfrm>
            <a:prstGeom prst="bentConnector3">
              <a:avLst>
                <a:gd name="adj1" fmla="val 50000"/>
              </a:avLst>
            </a:prstGeom>
            <a:ln w="12700">
              <a:solidFill>
                <a:srgbClr val="FF0000"/>
              </a:solidFill>
              <a:headEnd type="oval"/>
            </a:ln>
          </p:spPr>
          <p:style>
            <a:lnRef idx="1">
              <a:schemeClr val="accent4"/>
            </a:lnRef>
            <a:fillRef idx="0">
              <a:schemeClr val="accent4"/>
            </a:fillRef>
            <a:effectRef idx="0">
              <a:schemeClr val="accent4"/>
            </a:effectRef>
            <a:fontRef idx="minor">
              <a:schemeClr val="tx1"/>
            </a:fontRef>
          </p:style>
        </p:cxnSp>
        <p:cxnSp>
          <p:nvCxnSpPr>
            <p:cNvPr id="16" name="肘形连接符 15"/>
            <p:cNvCxnSpPr/>
            <p:nvPr/>
          </p:nvCxnSpPr>
          <p:spPr>
            <a:xfrm flipV="1">
              <a:off x="6286117" y="2594643"/>
              <a:ext cx="1502568" cy="929932"/>
            </a:xfrm>
            <a:prstGeom prst="bentConnector3">
              <a:avLst>
                <a:gd name="adj1" fmla="val 50000"/>
              </a:avLst>
            </a:prstGeom>
            <a:ln w="12700">
              <a:solidFill>
                <a:srgbClr val="FF0000"/>
              </a:solidFill>
              <a:headEnd type="oval"/>
            </a:ln>
          </p:spPr>
          <p:style>
            <a:lnRef idx="1">
              <a:schemeClr val="accent4"/>
            </a:lnRef>
            <a:fillRef idx="0">
              <a:schemeClr val="accent4"/>
            </a:fillRef>
            <a:effectRef idx="0">
              <a:schemeClr val="accent4"/>
            </a:effectRef>
            <a:fontRef idx="minor">
              <a:schemeClr val="tx1"/>
            </a:fontRef>
          </p:style>
        </p:cxnSp>
        <p:cxnSp>
          <p:nvCxnSpPr>
            <p:cNvPr id="17" name="肘形连接符 16"/>
            <p:cNvCxnSpPr/>
            <p:nvPr/>
          </p:nvCxnSpPr>
          <p:spPr>
            <a:xfrm>
              <a:off x="6536269" y="3165528"/>
              <a:ext cx="1252417" cy="1796"/>
            </a:xfrm>
            <a:prstGeom prst="bentConnector3">
              <a:avLst>
                <a:gd name="adj1" fmla="val 50000"/>
              </a:avLst>
            </a:prstGeom>
            <a:ln w="12700">
              <a:solidFill>
                <a:srgbClr val="FF0000"/>
              </a:solidFill>
              <a:headEnd type="oval"/>
            </a:ln>
          </p:spPr>
          <p:style>
            <a:lnRef idx="1">
              <a:schemeClr val="accent4"/>
            </a:lnRef>
            <a:fillRef idx="0">
              <a:schemeClr val="accent4"/>
            </a:fillRef>
            <a:effectRef idx="0">
              <a:schemeClr val="accent4"/>
            </a:effectRef>
            <a:fontRef idx="minor">
              <a:schemeClr val="tx1"/>
            </a:fontRef>
          </p:style>
        </p:cxnSp>
        <p:cxnSp>
          <p:nvCxnSpPr>
            <p:cNvPr id="18" name="肘形连接符 17"/>
            <p:cNvCxnSpPr/>
            <p:nvPr/>
          </p:nvCxnSpPr>
          <p:spPr>
            <a:xfrm>
              <a:off x="5857048" y="3596385"/>
              <a:ext cx="1931638" cy="495485"/>
            </a:xfrm>
            <a:prstGeom prst="bentConnector3">
              <a:avLst>
                <a:gd name="adj1" fmla="val 50000"/>
              </a:avLst>
            </a:prstGeom>
            <a:ln w="12700">
              <a:solidFill>
                <a:srgbClr val="FF0000"/>
              </a:solidFill>
              <a:headEnd type="oval"/>
            </a:ln>
          </p:spPr>
          <p:style>
            <a:lnRef idx="1">
              <a:schemeClr val="accent4"/>
            </a:lnRef>
            <a:fillRef idx="0">
              <a:schemeClr val="accent4"/>
            </a:fillRef>
            <a:effectRef idx="0">
              <a:schemeClr val="accent4"/>
            </a:effectRef>
            <a:fontRef idx="minor">
              <a:schemeClr val="tx1"/>
            </a:fontRef>
          </p:style>
        </p:cxnSp>
        <p:cxnSp>
          <p:nvCxnSpPr>
            <p:cNvPr id="19" name="肘形连接符 18"/>
            <p:cNvCxnSpPr/>
            <p:nvPr/>
          </p:nvCxnSpPr>
          <p:spPr>
            <a:xfrm rot="16200000" flipH="1">
              <a:off x="5532724" y="2705916"/>
              <a:ext cx="2972910" cy="1608594"/>
            </a:xfrm>
            <a:prstGeom prst="bentConnector3">
              <a:avLst>
                <a:gd name="adj1" fmla="val 99661"/>
              </a:avLst>
            </a:prstGeom>
            <a:ln w="12700">
              <a:solidFill>
                <a:srgbClr val="FF0000"/>
              </a:solidFill>
              <a:headEnd type="oval"/>
            </a:ln>
          </p:spPr>
          <p:style>
            <a:lnRef idx="1">
              <a:schemeClr val="accent4"/>
            </a:lnRef>
            <a:fillRef idx="0">
              <a:schemeClr val="accent4"/>
            </a:fillRef>
            <a:effectRef idx="0">
              <a:schemeClr val="accent4"/>
            </a:effectRef>
            <a:fontRef idx="minor">
              <a:schemeClr val="tx1"/>
            </a:fontRef>
          </p:style>
        </p:cxnSp>
        <p:pic>
          <p:nvPicPr>
            <p:cNvPr id="30738" name="Picture 1" descr="C:\Users\GAN\Documents\01research\Projects 课题\01报奖\2010年度\附图\人流分布-1副本.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643174" y="1298471"/>
              <a:ext cx="1035844" cy="40823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39" name="Picture 1" descr="C:\Users\GAN\Documents\01research\Projects 课题\01报奖\2010年度\附图\人流分布-1副本.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643174" y="3778419"/>
              <a:ext cx="1040400" cy="755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40" name="Picture 1" descr="C:\Users\GAN\Documents\01research\Projects 课题\01报奖\2010年度\附图\人流分布-1副本.jp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7786710" y="2109949"/>
              <a:ext cx="1044000" cy="3264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41" name="Picture 1" descr="C:\Users\GAN\Documents\01research\Projects 课题\01报奖\2010年度\附图\人流分布-1副本.jp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7792984" y="1237445"/>
              <a:ext cx="1029600" cy="857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0725" name="矩形 12"/>
          <p:cNvSpPr>
            <a:spLocks noChangeArrowheads="1"/>
          </p:cNvSpPr>
          <p:nvPr/>
        </p:nvSpPr>
        <p:spPr bwMode="auto">
          <a:xfrm>
            <a:off x="5508104" y="195486"/>
            <a:ext cx="3313286" cy="6052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r" defTabSz="850900">
              <a:lnSpc>
                <a:spcPts val="2000"/>
              </a:lnSpc>
            </a:pPr>
            <a:r>
              <a:rPr lang="zh-CN" altLang="en-US" b="1" cap="all" spc="-60" dirty="0">
                <a:solidFill>
                  <a:schemeClr val="accent5"/>
                </a:solidFill>
                <a:latin typeface="+mj-ea"/>
                <a:ea typeface="+mj-ea"/>
                <a:cs typeface="+mj-cs"/>
              </a:rPr>
              <a:t>危险点预判</a:t>
            </a:r>
          </a:p>
          <a:p>
            <a:pPr algn="r" defTabSz="850900">
              <a:lnSpc>
                <a:spcPts val="2000"/>
              </a:lnSpc>
            </a:pPr>
            <a:r>
              <a:rPr lang="de-DE" altLang="zh-CN" sz="1200" b="1" cap="all" spc="-60" dirty="0" smtClean="0">
                <a:solidFill>
                  <a:schemeClr val="accent5"/>
                </a:solidFill>
                <a:latin typeface="+mj-ea"/>
                <a:ea typeface="+mj-ea"/>
                <a:cs typeface="+mj-cs"/>
              </a:rPr>
              <a:t>Voraussagen der Gefahrenstellen</a:t>
            </a:r>
            <a:endParaRPr lang="en-US" altLang="zh-CN" sz="1200" b="1" cap="all" spc="-60" dirty="0">
              <a:solidFill>
                <a:schemeClr val="accent5"/>
              </a:solidFill>
              <a:latin typeface="+mj-ea"/>
              <a:ea typeface="+mj-ea"/>
              <a:cs typeface="+mj-cs"/>
            </a:endParaRPr>
          </a:p>
        </p:txBody>
      </p:sp>
      <p:sp>
        <p:nvSpPr>
          <p:cNvPr id="22" name="Title 1"/>
          <p:cNvSpPr txBox="1">
            <a:spLocks/>
          </p:cNvSpPr>
          <p:nvPr/>
        </p:nvSpPr>
        <p:spPr>
          <a:xfrm>
            <a:off x="35496" y="75734"/>
            <a:ext cx="5581253" cy="1055856"/>
          </a:xfrm>
          <a:prstGeom prst="rect">
            <a:avLst/>
          </a:prstGeom>
          <a:noFill/>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200"/>
              </a:lnSpc>
            </a:pPr>
            <a:r>
              <a:rPr lang="en-US" altLang="zh-CN" sz="4800" b="1" cap="all" spc="-60" dirty="0" smtClean="0">
                <a:solidFill>
                  <a:schemeClr val="tx1">
                    <a:lumMod val="50000"/>
                    <a:lumOff val="50000"/>
                  </a:schemeClr>
                </a:solidFill>
                <a:latin typeface="Arial" pitchFamily="34" charset="0"/>
                <a:ea typeface="华文细黑"/>
                <a:cs typeface="Arial" pitchFamily="34" charset="0"/>
              </a:rPr>
              <a:t>6.</a:t>
            </a:r>
            <a:r>
              <a:rPr lang="zh-CN" altLang="en-US" sz="2000" b="1" cap="all" spc="-60" dirty="0" smtClean="0">
                <a:solidFill>
                  <a:schemeClr val="tx1">
                    <a:lumMod val="50000"/>
                    <a:lumOff val="50000"/>
                  </a:schemeClr>
                </a:solidFill>
                <a:latin typeface="+mj-ea"/>
              </a:rPr>
              <a:t>上海世博会规划中的智能决策</a:t>
            </a:r>
            <a:endParaRPr lang="zh-CN" altLang="en-US" sz="2000" b="1" cap="all" spc="-60" dirty="0">
              <a:solidFill>
                <a:schemeClr val="tx1">
                  <a:lumMod val="50000"/>
                  <a:lumOff val="50000"/>
                </a:schemeClr>
              </a:solidFill>
              <a:latin typeface="+mj-ea"/>
            </a:endParaRPr>
          </a:p>
          <a:p>
            <a:pPr algn="l">
              <a:lnSpc>
                <a:spcPts val="2200"/>
              </a:lnSpc>
            </a:pPr>
            <a:r>
              <a:rPr lang="en-US" altLang="zh-CN" sz="1200" b="1" cap="all" spc="-60" dirty="0">
                <a:solidFill>
                  <a:schemeClr val="tx1">
                    <a:lumMod val="50000"/>
                    <a:lumOff val="50000"/>
                  </a:schemeClr>
                </a:solidFill>
                <a:latin typeface="+mj-ea"/>
              </a:rPr>
              <a:t>I</a:t>
            </a:r>
            <a:r>
              <a:rPr lang="de-DE" altLang="zh-CN" sz="1200" b="1" cap="all" spc="-60" dirty="0">
                <a:solidFill>
                  <a:schemeClr val="tx1">
                    <a:lumMod val="50000"/>
                    <a:lumOff val="50000"/>
                  </a:schemeClr>
                </a:solidFill>
                <a:latin typeface="+mj-ea"/>
              </a:rPr>
              <a:t>ntelligente Entscheidung bei der Planung von Shanghai WELTAUSSTELLUNG</a:t>
            </a:r>
            <a:endParaRPr lang="en-US" altLang="zh-CN" sz="1200" b="1" cap="all" spc="-60" dirty="0">
              <a:solidFill>
                <a:schemeClr val="tx1">
                  <a:lumMod val="65000"/>
                  <a:lumOff val="35000"/>
                </a:schemeClr>
              </a:solidFill>
              <a:latin typeface="+mn-lt"/>
            </a:endParaRPr>
          </a:p>
        </p:txBody>
      </p:sp>
    </p:spTree>
    <p:custDataLst>
      <p:tags r:id="rId1"/>
    </p:custDataLst>
    <p:extLst>
      <p:ext uri="{BB962C8B-B14F-4D97-AF65-F5344CB8AC3E}">
        <p14:creationId xmlns:p14="http://schemas.microsoft.com/office/powerpoint/2010/main" xmlns="" val="1005915042"/>
      </p:ext>
    </p:extLst>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6370638" y="152400"/>
            <a:ext cx="2505075" cy="415925"/>
          </a:xfrm>
          <a:prstGeom prst="rect">
            <a:avLst/>
          </a:prstGeom>
          <a:noFill/>
        </p:spPr>
        <p:txBody>
          <a:bodyPr wrap="square">
            <a:spAutoFit/>
          </a:bodyPr>
          <a:lstStyle/>
          <a:p>
            <a:pPr algn="ctr">
              <a:defRPr/>
            </a:pPr>
            <a:r>
              <a:rPr lang="zh-CN" altLang="en-US" sz="1050" dirty="0">
                <a:solidFill>
                  <a:schemeClr val="bg1"/>
                </a:solidFill>
                <a:latin typeface="黑体" pitchFamily="49" charset="-122"/>
                <a:ea typeface="黑体" pitchFamily="49" charset="-122"/>
              </a:rPr>
              <a:t>世博会应用中的部分智能技术展示</a:t>
            </a:r>
          </a:p>
          <a:p>
            <a:pPr algn="ctr">
              <a:defRPr/>
            </a:pPr>
            <a:endParaRPr lang="zh-CN" altLang="zh-CN" sz="1050" dirty="0">
              <a:solidFill>
                <a:schemeClr val="bg1"/>
              </a:solidFill>
              <a:latin typeface="黑体" pitchFamily="49" charset="-122"/>
              <a:ea typeface="黑体" pitchFamily="49" charset="-122"/>
            </a:endParaRPr>
          </a:p>
        </p:txBody>
      </p:sp>
      <p:sp>
        <p:nvSpPr>
          <p:cNvPr id="8" name="Rectangle 7"/>
          <p:cNvSpPr>
            <a:spLocks noChangeArrowheads="1"/>
          </p:cNvSpPr>
          <p:nvPr/>
        </p:nvSpPr>
        <p:spPr bwMode="auto">
          <a:xfrm>
            <a:off x="395436" y="960223"/>
            <a:ext cx="2592388" cy="531407"/>
          </a:xfrm>
          <a:prstGeom prst="rect">
            <a:avLst/>
          </a:prstGeom>
          <a:noFill/>
          <a:ln w="9525" algn="ctr">
            <a:noFill/>
            <a:miter lim="800000"/>
            <a:headEnd/>
            <a:tailEnd/>
          </a:ln>
          <a:effectLst/>
        </p:spPr>
        <p:txBody>
          <a:bodyPr lIns="84306" tIns="42154" rIns="84306" bIns="42154">
            <a:spAutoFit/>
          </a:bodyPr>
          <a:lstStyle/>
          <a:p>
            <a:pPr>
              <a:defRPr/>
            </a:pPr>
            <a:r>
              <a:rPr lang="zh-CN" altLang="en-US" sz="1100" dirty="0">
                <a:solidFill>
                  <a:schemeClr val="tx1">
                    <a:lumMod val="75000"/>
                    <a:lumOff val="25000"/>
                  </a:schemeClr>
                </a:solidFill>
                <a:latin typeface="黑体" pitchFamily="49" charset="-122"/>
                <a:ea typeface="黑体" pitchFamily="49" charset="-122"/>
              </a:rPr>
              <a:t>技术运用</a:t>
            </a:r>
            <a:r>
              <a:rPr lang="en-US" altLang="zh-CN" sz="1100" dirty="0">
                <a:solidFill>
                  <a:schemeClr val="tx1">
                    <a:lumMod val="75000"/>
                    <a:lumOff val="25000"/>
                  </a:schemeClr>
                </a:solidFill>
                <a:latin typeface="黑体" pitchFamily="49" charset="-122"/>
                <a:ea typeface="黑体" pitchFamily="49" charset="-122"/>
              </a:rPr>
              <a:t>1</a:t>
            </a:r>
            <a:r>
              <a:rPr lang="zh-CN" altLang="en-US" sz="1100" dirty="0" smtClean="0">
                <a:solidFill>
                  <a:schemeClr val="tx1">
                    <a:lumMod val="75000"/>
                    <a:lumOff val="25000"/>
                  </a:schemeClr>
                </a:solidFill>
                <a:latin typeface="黑体" pitchFamily="49" charset="-122"/>
                <a:ea typeface="黑体" pitchFamily="49" charset="-122"/>
              </a:rPr>
              <a:t>：空间</a:t>
            </a:r>
            <a:r>
              <a:rPr lang="zh-CN" altLang="en-US" sz="1100" dirty="0">
                <a:solidFill>
                  <a:schemeClr val="tx1">
                    <a:lumMod val="75000"/>
                    <a:lumOff val="25000"/>
                  </a:schemeClr>
                </a:solidFill>
                <a:latin typeface="黑体" pitchFamily="49" charset="-122"/>
                <a:ea typeface="黑体" pitchFamily="49" charset="-122"/>
              </a:rPr>
              <a:t>布局</a:t>
            </a:r>
            <a:r>
              <a:rPr lang="zh-CN" altLang="en-US" sz="1100" dirty="0" smtClean="0">
                <a:solidFill>
                  <a:schemeClr val="tx1">
                    <a:lumMod val="75000"/>
                    <a:lumOff val="25000"/>
                  </a:schemeClr>
                </a:solidFill>
                <a:latin typeface="黑体" pitchFamily="49" charset="-122"/>
                <a:ea typeface="黑体" pitchFamily="49" charset="-122"/>
              </a:rPr>
              <a:t>优化</a:t>
            </a:r>
            <a:endParaRPr lang="de-DE" altLang="zh-CN" sz="1100" dirty="0" smtClean="0">
              <a:solidFill>
                <a:schemeClr val="tx1">
                  <a:lumMod val="75000"/>
                  <a:lumOff val="25000"/>
                </a:schemeClr>
              </a:solidFill>
              <a:latin typeface="黑体" pitchFamily="49" charset="-122"/>
              <a:ea typeface="黑体" pitchFamily="49" charset="-122"/>
            </a:endParaRPr>
          </a:p>
          <a:p>
            <a:pPr>
              <a:defRPr/>
            </a:pPr>
            <a:r>
              <a:rPr lang="de-DE" altLang="zh-CN" sz="900" dirty="0" smtClean="0">
                <a:solidFill>
                  <a:schemeClr val="tx1">
                    <a:lumMod val="75000"/>
                    <a:lumOff val="25000"/>
                  </a:schemeClr>
                </a:solidFill>
                <a:latin typeface="黑体" pitchFamily="49" charset="-122"/>
                <a:ea typeface="黑体" pitchFamily="49" charset="-122"/>
              </a:rPr>
              <a:t>Technikanwendung </a:t>
            </a:r>
            <a:r>
              <a:rPr lang="en-US" altLang="zh-CN" sz="900" dirty="0" smtClean="0">
                <a:solidFill>
                  <a:schemeClr val="tx1">
                    <a:lumMod val="75000"/>
                    <a:lumOff val="25000"/>
                  </a:schemeClr>
                </a:solidFill>
                <a:latin typeface="黑体" pitchFamily="49" charset="-122"/>
                <a:ea typeface="黑体" pitchFamily="49" charset="-122"/>
              </a:rPr>
              <a:t>1</a:t>
            </a:r>
            <a:r>
              <a:rPr lang="zh-CN" altLang="en-US" sz="900" dirty="0" smtClean="0">
                <a:solidFill>
                  <a:schemeClr val="tx1">
                    <a:lumMod val="75000"/>
                    <a:lumOff val="25000"/>
                  </a:schemeClr>
                </a:solidFill>
                <a:latin typeface="黑体" pitchFamily="49" charset="-122"/>
                <a:ea typeface="黑体" pitchFamily="49" charset="-122"/>
              </a:rPr>
              <a:t>：</a:t>
            </a:r>
            <a:endParaRPr lang="en-US" altLang="zh-CN" sz="900" dirty="0" smtClean="0">
              <a:solidFill>
                <a:schemeClr val="tx1">
                  <a:lumMod val="75000"/>
                  <a:lumOff val="25000"/>
                </a:schemeClr>
              </a:solidFill>
              <a:latin typeface="黑体" pitchFamily="49" charset="-122"/>
              <a:ea typeface="黑体" pitchFamily="49" charset="-122"/>
            </a:endParaRPr>
          </a:p>
          <a:p>
            <a:pPr>
              <a:defRPr/>
            </a:pPr>
            <a:r>
              <a:rPr lang="de-DE" altLang="zh-CN" sz="900" dirty="0" smtClean="0">
                <a:solidFill>
                  <a:schemeClr val="tx1">
                    <a:lumMod val="75000"/>
                    <a:lumOff val="25000"/>
                  </a:schemeClr>
                </a:solidFill>
                <a:latin typeface="黑体" pitchFamily="49" charset="-122"/>
                <a:ea typeface="黑体" pitchFamily="49" charset="-122"/>
              </a:rPr>
              <a:t>Optimierung der räumlichen Layout</a:t>
            </a:r>
            <a:endParaRPr lang="zh-CN" altLang="en-US" sz="900" dirty="0">
              <a:solidFill>
                <a:schemeClr val="tx1">
                  <a:lumMod val="75000"/>
                  <a:lumOff val="25000"/>
                </a:schemeClr>
              </a:solidFill>
              <a:latin typeface="黑体" pitchFamily="49" charset="-122"/>
              <a:ea typeface="黑体" pitchFamily="49" charset="-122"/>
            </a:endParaRPr>
          </a:p>
        </p:txBody>
      </p:sp>
      <p:pic>
        <p:nvPicPr>
          <p:cNvPr id="31749" name="Picture 2" descr="C:\Users\GAN\Documents\01research\Papers　论文\2010理想空间-世博会\图1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l="356" t="1715" r="2269" b="2245"/>
          <a:stretch>
            <a:fillRect/>
          </a:stretch>
        </p:blipFill>
        <p:spPr bwMode="auto">
          <a:xfrm>
            <a:off x="488950" y="1665411"/>
            <a:ext cx="2219325" cy="1122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7"/>
          <p:cNvSpPr>
            <a:spLocks noChangeArrowheads="1"/>
          </p:cNvSpPr>
          <p:nvPr/>
        </p:nvSpPr>
        <p:spPr bwMode="auto">
          <a:xfrm>
            <a:off x="3214678" y="2857502"/>
            <a:ext cx="2725474" cy="639129"/>
          </a:xfrm>
          <a:prstGeom prst="rect">
            <a:avLst/>
          </a:prstGeom>
          <a:noFill/>
          <a:ln w="9525" algn="ctr">
            <a:noFill/>
            <a:miter lim="800000"/>
            <a:headEnd/>
            <a:tailEnd/>
          </a:ln>
          <a:effectLst/>
        </p:spPr>
        <p:txBody>
          <a:bodyPr wrap="square" lIns="84306" tIns="42154" rIns="84306" bIns="42154">
            <a:spAutoFit/>
          </a:bodyPr>
          <a:lstStyle/>
          <a:p>
            <a:pPr>
              <a:defRPr/>
            </a:pPr>
            <a:r>
              <a:rPr lang="zh-CN" altLang="en-US" sz="900" dirty="0">
                <a:solidFill>
                  <a:schemeClr val="tx1">
                    <a:lumMod val="75000"/>
                    <a:lumOff val="25000"/>
                  </a:schemeClr>
                </a:solidFill>
                <a:latin typeface="方正大黑简体" pitchFamily="65" charset="-122"/>
                <a:ea typeface="方正大黑简体" pitchFamily="65" charset="-122"/>
              </a:rPr>
              <a:t>技术运用</a:t>
            </a:r>
            <a:r>
              <a:rPr lang="en-US" altLang="zh-CN" sz="900" dirty="0">
                <a:solidFill>
                  <a:schemeClr val="tx1">
                    <a:lumMod val="75000"/>
                    <a:lumOff val="25000"/>
                  </a:schemeClr>
                </a:solidFill>
                <a:latin typeface="方正大黑简体" pitchFamily="65" charset="-122"/>
                <a:ea typeface="方正大黑简体" pitchFamily="65" charset="-122"/>
              </a:rPr>
              <a:t>5</a:t>
            </a:r>
            <a:r>
              <a:rPr lang="zh-CN" altLang="en-US" sz="900" dirty="0" smtClean="0">
                <a:solidFill>
                  <a:schemeClr val="tx1">
                    <a:lumMod val="75000"/>
                    <a:lumOff val="25000"/>
                  </a:schemeClr>
                </a:solidFill>
                <a:latin typeface="方正大黑简体" pitchFamily="65" charset="-122"/>
                <a:ea typeface="方正大黑简体" pitchFamily="65" charset="-122"/>
              </a:rPr>
              <a:t>：</a:t>
            </a:r>
            <a:r>
              <a:rPr lang="zh-CN" altLang="en-US" sz="900" dirty="0" smtClean="0">
                <a:solidFill>
                  <a:schemeClr val="tx1">
                    <a:lumMod val="75000"/>
                    <a:lumOff val="25000"/>
                  </a:schemeClr>
                </a:solidFill>
                <a:latin typeface="黑体" pitchFamily="49" charset="-122"/>
                <a:ea typeface="黑体" pitchFamily="49" charset="-122"/>
              </a:rPr>
              <a:t>服务</a:t>
            </a:r>
            <a:r>
              <a:rPr lang="zh-CN" altLang="en-US" sz="900" dirty="0">
                <a:solidFill>
                  <a:schemeClr val="tx1">
                    <a:lumMod val="75000"/>
                    <a:lumOff val="25000"/>
                  </a:schemeClr>
                </a:solidFill>
                <a:latin typeface="黑体" pitchFamily="49" charset="-122"/>
                <a:ea typeface="黑体" pitchFamily="49" charset="-122"/>
              </a:rPr>
              <a:t>设施</a:t>
            </a:r>
            <a:r>
              <a:rPr lang="zh-CN" altLang="en-US" sz="900" dirty="0" smtClean="0">
                <a:solidFill>
                  <a:schemeClr val="tx1">
                    <a:lumMod val="75000"/>
                    <a:lumOff val="25000"/>
                  </a:schemeClr>
                </a:solidFill>
                <a:latin typeface="黑体" pitchFamily="49" charset="-122"/>
                <a:ea typeface="黑体" pitchFamily="49" charset="-122"/>
              </a:rPr>
              <a:t>匹配</a:t>
            </a:r>
            <a:endParaRPr lang="de-DE" altLang="zh-CN" sz="900" dirty="0" smtClean="0">
              <a:solidFill>
                <a:schemeClr val="tx1">
                  <a:lumMod val="75000"/>
                  <a:lumOff val="25000"/>
                </a:schemeClr>
              </a:solidFill>
              <a:latin typeface="黑体" pitchFamily="49" charset="-122"/>
              <a:ea typeface="黑体" pitchFamily="49" charset="-122"/>
            </a:endParaRPr>
          </a:p>
          <a:p>
            <a:pPr>
              <a:defRPr/>
            </a:pPr>
            <a:r>
              <a:rPr lang="de-DE" altLang="zh-CN" sz="900" dirty="0" smtClean="0">
                <a:solidFill>
                  <a:schemeClr val="tx1">
                    <a:lumMod val="75000"/>
                    <a:lumOff val="25000"/>
                  </a:schemeClr>
                </a:solidFill>
                <a:latin typeface="方正大黑简体" pitchFamily="65" charset="-122"/>
                <a:ea typeface="方正大黑简体" pitchFamily="65" charset="-122"/>
              </a:rPr>
              <a:t>Technikanwendung 5</a:t>
            </a:r>
            <a:endParaRPr lang="en-US" altLang="zh-CN" sz="900" dirty="0" smtClean="0">
              <a:solidFill>
                <a:schemeClr val="tx1">
                  <a:lumMod val="75000"/>
                  <a:lumOff val="25000"/>
                </a:schemeClr>
              </a:solidFill>
              <a:latin typeface="方正大黑简体" pitchFamily="65" charset="-122"/>
              <a:ea typeface="方正大黑简体" pitchFamily="65" charset="-122"/>
            </a:endParaRPr>
          </a:p>
          <a:p>
            <a:pPr>
              <a:defRPr/>
            </a:pPr>
            <a:r>
              <a:rPr lang="de-DE" altLang="zh-CN" sz="900" dirty="0" smtClean="0">
                <a:solidFill>
                  <a:schemeClr val="tx1">
                    <a:lumMod val="75000"/>
                    <a:lumOff val="25000"/>
                  </a:schemeClr>
                </a:solidFill>
                <a:latin typeface="黑体" pitchFamily="49" charset="-122"/>
                <a:ea typeface="黑体" pitchFamily="49" charset="-122"/>
              </a:rPr>
              <a:t>Anpassung vom Dienstleistungseinrichtungen</a:t>
            </a:r>
            <a:endParaRPr lang="zh-CN" altLang="en-US" sz="900" dirty="0" smtClean="0">
              <a:solidFill>
                <a:schemeClr val="tx1">
                  <a:lumMod val="75000"/>
                  <a:lumOff val="25000"/>
                </a:schemeClr>
              </a:solidFill>
              <a:latin typeface="黑体" pitchFamily="49" charset="-122"/>
              <a:ea typeface="黑体" pitchFamily="49" charset="-122"/>
            </a:endParaRPr>
          </a:p>
          <a:p>
            <a:pPr>
              <a:defRPr/>
            </a:pPr>
            <a:endParaRPr lang="zh-CN" altLang="en-US" sz="900" dirty="0">
              <a:solidFill>
                <a:schemeClr val="tx1">
                  <a:lumMod val="75000"/>
                  <a:lumOff val="25000"/>
                </a:schemeClr>
              </a:solidFill>
              <a:latin typeface="黑体" pitchFamily="49" charset="-122"/>
              <a:ea typeface="黑体" pitchFamily="49" charset="-122"/>
            </a:endParaRPr>
          </a:p>
        </p:txBody>
      </p:sp>
      <p:pic>
        <p:nvPicPr>
          <p:cNvPr id="13" name="Picture 8" descr="G:\IMG_7176.JPG"/>
          <p:cNvPicPr>
            <a:picLocks noChangeAspect="1" noChangeArrowheads="1"/>
          </p:cNvPicPr>
          <p:nvPr/>
        </p:nvPicPr>
        <p:blipFill>
          <a:blip r:embed="rId4" cstate="print">
            <a:extLst/>
          </a:blip>
          <a:srcRect r="7880"/>
          <a:stretch>
            <a:fillRect/>
          </a:stretch>
        </p:blipFill>
        <p:spPr bwMode="auto">
          <a:xfrm>
            <a:off x="3281618" y="3471800"/>
            <a:ext cx="2357182" cy="1157350"/>
          </a:xfrm>
          <a:prstGeom prst="rect">
            <a:avLst/>
          </a:prstGeom>
          <a:noFill/>
          <a:ln>
            <a:noFill/>
          </a:ln>
          <a:effectLst>
            <a:reflection blurRad="6350" stA="50000" endA="300" endPos="38500" dist="50800" dir="5400000" sy="-100000" algn="bl" rotWithShape="0"/>
          </a:effectLst>
          <a:extLst/>
        </p:spPr>
      </p:pic>
      <p:sp>
        <p:nvSpPr>
          <p:cNvPr id="14" name="Rectangle 7"/>
          <p:cNvSpPr>
            <a:spLocks noChangeArrowheads="1"/>
          </p:cNvSpPr>
          <p:nvPr/>
        </p:nvSpPr>
        <p:spPr bwMode="auto">
          <a:xfrm>
            <a:off x="6072198" y="2857502"/>
            <a:ext cx="2312987" cy="500630"/>
          </a:xfrm>
          <a:prstGeom prst="rect">
            <a:avLst/>
          </a:prstGeom>
          <a:noFill/>
          <a:ln w="9525" algn="ctr">
            <a:noFill/>
            <a:miter lim="800000"/>
            <a:headEnd/>
            <a:tailEnd/>
          </a:ln>
          <a:effectLst/>
        </p:spPr>
        <p:txBody>
          <a:bodyPr lIns="84306" tIns="42154" rIns="84306" bIns="42154">
            <a:spAutoFit/>
          </a:bodyPr>
          <a:lstStyle/>
          <a:p>
            <a:pPr>
              <a:defRPr/>
            </a:pPr>
            <a:r>
              <a:rPr lang="zh-CN" altLang="en-US" sz="900" dirty="0">
                <a:solidFill>
                  <a:schemeClr val="tx1">
                    <a:lumMod val="75000"/>
                    <a:lumOff val="25000"/>
                  </a:schemeClr>
                </a:solidFill>
                <a:latin typeface="黑体" pitchFamily="49" charset="-122"/>
                <a:ea typeface="黑体" pitchFamily="49" charset="-122"/>
              </a:rPr>
              <a:t>技术运用</a:t>
            </a:r>
            <a:r>
              <a:rPr lang="en-US" altLang="zh-CN" sz="900" dirty="0">
                <a:solidFill>
                  <a:schemeClr val="tx1">
                    <a:lumMod val="75000"/>
                    <a:lumOff val="25000"/>
                  </a:schemeClr>
                </a:solidFill>
                <a:latin typeface="黑体" pitchFamily="49" charset="-122"/>
                <a:ea typeface="黑体" pitchFamily="49" charset="-122"/>
              </a:rPr>
              <a:t>6</a:t>
            </a:r>
            <a:r>
              <a:rPr lang="zh-CN" altLang="en-US" sz="900" dirty="0" smtClean="0">
                <a:solidFill>
                  <a:schemeClr val="tx1">
                    <a:lumMod val="75000"/>
                    <a:lumOff val="25000"/>
                  </a:schemeClr>
                </a:solidFill>
                <a:latin typeface="黑体" pitchFamily="49" charset="-122"/>
                <a:ea typeface="黑体" pitchFamily="49" charset="-122"/>
              </a:rPr>
              <a:t>：馆</a:t>
            </a:r>
            <a:r>
              <a:rPr lang="zh-CN" altLang="en-US" sz="900" dirty="0">
                <a:solidFill>
                  <a:schemeClr val="tx1">
                    <a:lumMod val="75000"/>
                    <a:lumOff val="25000"/>
                  </a:schemeClr>
                </a:solidFill>
                <a:latin typeface="黑体" pitchFamily="49" charset="-122"/>
                <a:ea typeface="黑体" pitchFamily="49" charset="-122"/>
              </a:rPr>
              <a:t>前广场</a:t>
            </a:r>
            <a:r>
              <a:rPr lang="zh-CN" altLang="en-US" sz="900" dirty="0" smtClean="0">
                <a:solidFill>
                  <a:schemeClr val="tx1">
                    <a:lumMod val="75000"/>
                    <a:lumOff val="25000"/>
                  </a:schemeClr>
                </a:solidFill>
                <a:latin typeface="黑体" pitchFamily="49" charset="-122"/>
                <a:ea typeface="黑体" pitchFamily="49" charset="-122"/>
              </a:rPr>
              <a:t>拓展</a:t>
            </a:r>
            <a:endParaRPr lang="de-DE" altLang="zh-CN" sz="900" dirty="0" smtClean="0">
              <a:solidFill>
                <a:schemeClr val="tx1">
                  <a:lumMod val="75000"/>
                  <a:lumOff val="25000"/>
                </a:schemeClr>
              </a:solidFill>
              <a:latin typeface="黑体" pitchFamily="49" charset="-122"/>
              <a:ea typeface="黑体" pitchFamily="49" charset="-122"/>
            </a:endParaRPr>
          </a:p>
          <a:p>
            <a:pPr>
              <a:defRPr/>
            </a:pPr>
            <a:r>
              <a:rPr lang="de-DE" altLang="zh-CN" sz="900" dirty="0" smtClean="0">
                <a:solidFill>
                  <a:schemeClr val="tx1">
                    <a:lumMod val="75000"/>
                    <a:lumOff val="25000"/>
                  </a:schemeClr>
                </a:solidFill>
                <a:latin typeface="黑体" pitchFamily="49" charset="-122"/>
                <a:ea typeface="黑体" pitchFamily="49" charset="-122"/>
              </a:rPr>
              <a:t>Technikanwendung 6</a:t>
            </a:r>
            <a:endParaRPr lang="en-US" altLang="zh-CN" sz="900" dirty="0" smtClean="0">
              <a:solidFill>
                <a:schemeClr val="tx1">
                  <a:lumMod val="75000"/>
                  <a:lumOff val="25000"/>
                </a:schemeClr>
              </a:solidFill>
              <a:latin typeface="黑体" pitchFamily="49" charset="-122"/>
              <a:ea typeface="黑体" pitchFamily="49" charset="-122"/>
            </a:endParaRPr>
          </a:p>
          <a:p>
            <a:pPr>
              <a:defRPr/>
            </a:pPr>
            <a:r>
              <a:rPr lang="de-DE" altLang="zh-CN" sz="900" dirty="0" smtClean="0">
                <a:solidFill>
                  <a:schemeClr val="tx1">
                    <a:lumMod val="75000"/>
                    <a:lumOff val="25000"/>
                  </a:schemeClr>
                </a:solidFill>
                <a:latin typeface="黑体" pitchFamily="49" charset="-122"/>
                <a:ea typeface="黑体" pitchFamily="49" charset="-122"/>
              </a:rPr>
              <a:t>Platzausbau vor der Galerie</a:t>
            </a:r>
            <a:endParaRPr lang="zh-CN" altLang="en-US" sz="900" dirty="0">
              <a:solidFill>
                <a:schemeClr val="tx1">
                  <a:lumMod val="75000"/>
                  <a:lumOff val="25000"/>
                </a:schemeClr>
              </a:solidFill>
              <a:latin typeface="黑体" pitchFamily="49" charset="-122"/>
              <a:ea typeface="黑体" pitchFamily="49" charset="-122"/>
            </a:endParaRPr>
          </a:p>
        </p:txBody>
      </p:sp>
      <p:sp>
        <p:nvSpPr>
          <p:cNvPr id="16" name="Rectangle 7"/>
          <p:cNvSpPr>
            <a:spLocks noChangeArrowheads="1"/>
          </p:cNvSpPr>
          <p:nvPr/>
        </p:nvSpPr>
        <p:spPr bwMode="auto">
          <a:xfrm>
            <a:off x="3287049" y="970675"/>
            <a:ext cx="2592388" cy="592963"/>
          </a:xfrm>
          <a:prstGeom prst="rect">
            <a:avLst/>
          </a:prstGeom>
          <a:noFill/>
          <a:ln w="9525" algn="ctr">
            <a:noFill/>
            <a:miter lim="800000"/>
            <a:headEnd/>
            <a:tailEnd/>
          </a:ln>
          <a:effectLst/>
        </p:spPr>
        <p:txBody>
          <a:bodyPr lIns="84306" tIns="42154" rIns="84306" bIns="42154">
            <a:spAutoFit/>
          </a:bodyPr>
          <a:lstStyle/>
          <a:p>
            <a:pPr>
              <a:defRPr/>
            </a:pPr>
            <a:r>
              <a:rPr lang="zh-CN" altLang="en-US" sz="1100" dirty="0">
                <a:solidFill>
                  <a:schemeClr val="tx1">
                    <a:lumMod val="75000"/>
                    <a:lumOff val="25000"/>
                  </a:schemeClr>
                </a:solidFill>
                <a:latin typeface="黑体" pitchFamily="49" charset="-122"/>
                <a:ea typeface="黑体" pitchFamily="49" charset="-122"/>
              </a:rPr>
              <a:t>技术</a:t>
            </a:r>
            <a:r>
              <a:rPr lang="zh-CN" altLang="en-US" sz="1100" dirty="0" smtClean="0">
                <a:solidFill>
                  <a:schemeClr val="tx1">
                    <a:lumMod val="75000"/>
                    <a:lumOff val="25000"/>
                  </a:schemeClr>
                </a:solidFill>
                <a:latin typeface="黑体" pitchFamily="49" charset="-122"/>
                <a:ea typeface="黑体" pitchFamily="49" charset="-122"/>
              </a:rPr>
              <a:t>运用</a:t>
            </a:r>
            <a:r>
              <a:rPr lang="en-US" altLang="zh-CN" sz="1100" dirty="0" smtClean="0">
                <a:solidFill>
                  <a:schemeClr val="tx1">
                    <a:lumMod val="75000"/>
                    <a:lumOff val="25000"/>
                  </a:schemeClr>
                </a:solidFill>
                <a:latin typeface="黑体" pitchFamily="49" charset="-122"/>
                <a:ea typeface="黑体" pitchFamily="49" charset="-122"/>
              </a:rPr>
              <a:t>2</a:t>
            </a:r>
            <a:r>
              <a:rPr lang="zh-CN" altLang="en-US" sz="1100" dirty="0" smtClean="0">
                <a:solidFill>
                  <a:schemeClr val="tx1">
                    <a:lumMod val="75000"/>
                    <a:lumOff val="25000"/>
                  </a:schemeClr>
                </a:solidFill>
                <a:latin typeface="黑体" pitchFamily="49" charset="-122"/>
                <a:ea typeface="黑体" pitchFamily="49" charset="-122"/>
              </a:rPr>
              <a:t>：热点</a:t>
            </a:r>
            <a:r>
              <a:rPr lang="zh-CN" altLang="en-US" sz="1100" dirty="0">
                <a:solidFill>
                  <a:schemeClr val="tx1">
                    <a:lumMod val="75000"/>
                    <a:lumOff val="25000"/>
                  </a:schemeClr>
                </a:solidFill>
                <a:latin typeface="黑体" pitchFamily="49" charset="-122"/>
                <a:ea typeface="黑体" pitchFamily="49" charset="-122"/>
              </a:rPr>
              <a:t>场馆</a:t>
            </a:r>
            <a:r>
              <a:rPr lang="zh-CN" altLang="en-US" sz="1100" dirty="0" smtClean="0">
                <a:solidFill>
                  <a:schemeClr val="tx1">
                    <a:lumMod val="75000"/>
                    <a:lumOff val="25000"/>
                  </a:schemeClr>
                </a:solidFill>
                <a:latin typeface="黑体" pitchFamily="49" charset="-122"/>
                <a:ea typeface="黑体" pitchFamily="49" charset="-122"/>
              </a:rPr>
              <a:t>调整</a:t>
            </a:r>
            <a:endParaRPr lang="de-DE" altLang="zh-CN" sz="1100" dirty="0" smtClean="0">
              <a:solidFill>
                <a:schemeClr val="tx1">
                  <a:lumMod val="75000"/>
                  <a:lumOff val="25000"/>
                </a:schemeClr>
              </a:solidFill>
              <a:latin typeface="黑体" pitchFamily="49" charset="-122"/>
              <a:ea typeface="黑体" pitchFamily="49" charset="-122"/>
            </a:endParaRPr>
          </a:p>
          <a:p>
            <a:pPr>
              <a:defRPr/>
            </a:pPr>
            <a:r>
              <a:rPr lang="de-DE" altLang="zh-CN" sz="1100" dirty="0" smtClean="0">
                <a:solidFill>
                  <a:schemeClr val="tx1">
                    <a:lumMod val="75000"/>
                    <a:lumOff val="25000"/>
                  </a:schemeClr>
                </a:solidFill>
                <a:latin typeface="黑体" pitchFamily="49" charset="-122"/>
                <a:ea typeface="黑体" pitchFamily="49" charset="-122"/>
              </a:rPr>
              <a:t>Technikanwendung </a:t>
            </a:r>
            <a:r>
              <a:rPr lang="en-US" altLang="zh-CN" sz="1100" dirty="0" smtClean="0">
                <a:solidFill>
                  <a:schemeClr val="tx1">
                    <a:lumMod val="75000"/>
                    <a:lumOff val="25000"/>
                  </a:schemeClr>
                </a:solidFill>
                <a:latin typeface="黑体" pitchFamily="49" charset="-122"/>
                <a:ea typeface="黑体" pitchFamily="49" charset="-122"/>
              </a:rPr>
              <a:t>2</a:t>
            </a:r>
            <a:r>
              <a:rPr lang="zh-CN" altLang="en-US" sz="1100" dirty="0" smtClean="0">
                <a:solidFill>
                  <a:schemeClr val="tx1">
                    <a:lumMod val="75000"/>
                    <a:lumOff val="25000"/>
                  </a:schemeClr>
                </a:solidFill>
                <a:latin typeface="黑体" pitchFamily="49" charset="-122"/>
                <a:ea typeface="黑体" pitchFamily="49" charset="-122"/>
              </a:rPr>
              <a:t>：</a:t>
            </a:r>
            <a:endParaRPr lang="en-US" altLang="zh-CN" sz="1100" dirty="0" smtClean="0">
              <a:solidFill>
                <a:schemeClr val="tx1">
                  <a:lumMod val="75000"/>
                  <a:lumOff val="25000"/>
                </a:schemeClr>
              </a:solidFill>
              <a:latin typeface="黑体" pitchFamily="49" charset="-122"/>
              <a:ea typeface="黑体" pitchFamily="49" charset="-122"/>
            </a:endParaRPr>
          </a:p>
          <a:p>
            <a:pPr>
              <a:defRPr/>
            </a:pPr>
            <a:r>
              <a:rPr lang="de-DE" altLang="zh-CN" sz="1100" dirty="0" smtClean="0">
                <a:solidFill>
                  <a:schemeClr val="tx1">
                    <a:lumMod val="75000"/>
                    <a:lumOff val="25000"/>
                  </a:schemeClr>
                </a:solidFill>
                <a:latin typeface="黑体" pitchFamily="49" charset="-122"/>
                <a:ea typeface="黑体" pitchFamily="49" charset="-122"/>
              </a:rPr>
              <a:t>Anpassung heißer Stellen</a:t>
            </a:r>
            <a:endParaRPr lang="zh-CN" altLang="en-US" sz="1100" dirty="0" smtClean="0">
              <a:solidFill>
                <a:schemeClr val="tx1">
                  <a:lumMod val="75000"/>
                  <a:lumOff val="25000"/>
                </a:schemeClr>
              </a:solidFill>
              <a:latin typeface="黑体" pitchFamily="49" charset="-122"/>
              <a:ea typeface="黑体" pitchFamily="49" charset="-122"/>
            </a:endParaRPr>
          </a:p>
        </p:txBody>
      </p:sp>
      <p:grpSp>
        <p:nvGrpSpPr>
          <p:cNvPr id="31754" name="组合 1"/>
          <p:cNvGrpSpPr>
            <a:grpSpLocks/>
          </p:cNvGrpSpPr>
          <p:nvPr/>
        </p:nvGrpSpPr>
        <p:grpSpPr bwMode="auto">
          <a:xfrm>
            <a:off x="3276600" y="1479550"/>
            <a:ext cx="2405063" cy="1370013"/>
            <a:chOff x="2627313" y="1133475"/>
            <a:chExt cx="6319837" cy="4033838"/>
          </a:xfrm>
        </p:grpSpPr>
        <p:pic>
          <p:nvPicPr>
            <p:cNvPr id="31780" name="Picture 3" descr="C:\Users\GAN\Documents\01research\Projects 课题\01报奖\2011年度\插图\1.6 人流动态.jpg"/>
            <p:cNvPicPr>
              <a:picLocks noChangeAspect="1" noChangeArrowheads="1"/>
            </p:cNvPicPr>
            <p:nvPr/>
          </p:nvPicPr>
          <p:blipFill>
            <a:blip r:embed="rId5" cstate="print">
              <a:clrChange>
                <a:clrFrom>
                  <a:srgbClr val="FFFFFE"/>
                </a:clrFrom>
                <a:clrTo>
                  <a:srgbClr val="FFFFFE">
                    <a:alpha val="0"/>
                  </a:srgbClr>
                </a:clrTo>
              </a:clrChange>
              <a:lum bright="-10000"/>
              <a:extLst>
                <a:ext uri="{28A0092B-C50C-407E-A947-70E740481C1C}">
                  <a14:useLocalDpi xmlns:a14="http://schemas.microsoft.com/office/drawing/2010/main" xmlns="" val="0"/>
                </a:ext>
              </a:extLst>
            </a:blip>
            <a:srcRect/>
            <a:stretch>
              <a:fillRect/>
            </a:stretch>
          </p:blipFill>
          <p:spPr bwMode="auto">
            <a:xfrm>
              <a:off x="2627313" y="1133475"/>
              <a:ext cx="6319837" cy="4033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虚尾箭头 18"/>
            <p:cNvSpPr/>
            <p:nvPr/>
          </p:nvSpPr>
          <p:spPr>
            <a:xfrm rot="3633246">
              <a:off x="5667836" y="2952549"/>
              <a:ext cx="397306" cy="246118"/>
            </a:xfrm>
            <a:prstGeom prst="stripedRightArrow">
              <a:avLst>
                <a:gd name="adj1" fmla="val 30278"/>
                <a:gd name="adj2" fmla="val 5674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黑体" pitchFamily="49" charset="-122"/>
                <a:ea typeface="黑体" pitchFamily="49" charset="-122"/>
              </a:endParaRPr>
            </a:p>
          </p:txBody>
        </p:sp>
        <p:sp>
          <p:nvSpPr>
            <p:cNvPr id="20" name="椭圆 19"/>
            <p:cNvSpPr/>
            <p:nvPr/>
          </p:nvSpPr>
          <p:spPr>
            <a:xfrm>
              <a:off x="5643315" y="2736728"/>
              <a:ext cx="141831" cy="144899"/>
            </a:xfrm>
            <a:prstGeom prst="ellipse">
              <a:avLst/>
            </a:pr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黑体" pitchFamily="49" charset="-122"/>
                <a:ea typeface="黑体" pitchFamily="49" charset="-122"/>
              </a:endParaRPr>
            </a:p>
          </p:txBody>
        </p:sp>
        <p:sp>
          <p:nvSpPr>
            <p:cNvPr id="21" name="椭圆 20"/>
            <p:cNvSpPr/>
            <p:nvPr/>
          </p:nvSpPr>
          <p:spPr>
            <a:xfrm>
              <a:off x="5931148" y="3236866"/>
              <a:ext cx="283663" cy="285128"/>
            </a:xfrm>
            <a:prstGeom prst="ellipse">
              <a:avLst/>
            </a:pr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黑体" pitchFamily="49" charset="-122"/>
                <a:ea typeface="黑体" pitchFamily="49" charset="-122"/>
              </a:endParaRPr>
            </a:p>
          </p:txBody>
        </p:sp>
        <p:pic>
          <p:nvPicPr>
            <p:cNvPr id="31784" name="Picture 12" descr="http://pic10.nipic.com/20101103/3144628_171432894000_2.jpg"/>
            <p:cNvPicPr>
              <a:picLocks noChangeAspect="1" noChangeArrowheads="1"/>
            </p:cNvPicPr>
            <p:nvPr/>
          </p:nvPicPr>
          <p:blipFill>
            <a:blip r:embed="rId6">
              <a:clrChange>
                <a:clrFrom>
                  <a:srgbClr val="E6DED3"/>
                </a:clrFrom>
                <a:clrTo>
                  <a:srgbClr val="E6DED3">
                    <a:alpha val="0"/>
                  </a:srgbClr>
                </a:clrTo>
              </a:clrChange>
              <a:extLst>
                <a:ext uri="{28A0092B-C50C-407E-A947-70E740481C1C}">
                  <a14:useLocalDpi xmlns:a14="http://schemas.microsoft.com/office/drawing/2010/main" xmlns="" val="0"/>
                </a:ext>
              </a:extLst>
            </a:blip>
            <a:srcRect/>
            <a:stretch>
              <a:fillRect/>
            </a:stretch>
          </p:blipFill>
          <p:spPr bwMode="auto">
            <a:xfrm>
              <a:off x="2714625" y="4016375"/>
              <a:ext cx="1571625" cy="100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3" name="直接连接符 22"/>
            <p:cNvCxnSpPr>
              <a:endCxn id="21" idx="3"/>
            </p:cNvCxnSpPr>
            <p:nvPr/>
          </p:nvCxnSpPr>
          <p:spPr>
            <a:xfrm flipV="1">
              <a:off x="4070655" y="3479925"/>
              <a:ext cx="1898038" cy="757221"/>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pic>
        <p:nvPicPr>
          <p:cNvPr id="31755" name="Picture 3" descr="C:\Users\GAN\Documents\03practice\expo\控规第三版\20080415 三版控规正式版\图纸\世博会系统图0417_页面_27.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t="9773" b="8943"/>
          <a:stretch>
            <a:fillRect/>
          </a:stretch>
        </p:blipFill>
        <p:spPr bwMode="auto">
          <a:xfrm>
            <a:off x="6005513" y="1581150"/>
            <a:ext cx="2333625"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任意多边形 25"/>
          <p:cNvSpPr/>
          <p:nvPr/>
        </p:nvSpPr>
        <p:spPr bwMode="auto">
          <a:xfrm>
            <a:off x="6370638" y="1830388"/>
            <a:ext cx="1511300" cy="841375"/>
          </a:xfrm>
          <a:custGeom>
            <a:avLst/>
            <a:gdLst>
              <a:gd name="connsiteX0" fmla="*/ 2852738 w 3050787"/>
              <a:gd name="connsiteY0" fmla="*/ 0 h 1819275"/>
              <a:gd name="connsiteX1" fmla="*/ 2905125 w 3050787"/>
              <a:gd name="connsiteY1" fmla="*/ 85725 h 1819275"/>
              <a:gd name="connsiteX2" fmla="*/ 2933700 w 3050787"/>
              <a:gd name="connsiteY2" fmla="*/ 300037 h 1819275"/>
              <a:gd name="connsiteX3" fmla="*/ 2933700 w 3050787"/>
              <a:gd name="connsiteY3" fmla="*/ 514350 h 1819275"/>
              <a:gd name="connsiteX4" fmla="*/ 2890838 w 3050787"/>
              <a:gd name="connsiteY4" fmla="*/ 681037 h 1819275"/>
              <a:gd name="connsiteX5" fmla="*/ 3048000 w 3050787"/>
              <a:gd name="connsiteY5" fmla="*/ 776287 h 1819275"/>
              <a:gd name="connsiteX6" fmla="*/ 2943225 w 3050787"/>
              <a:gd name="connsiteY6" fmla="*/ 995362 h 1819275"/>
              <a:gd name="connsiteX7" fmla="*/ 2776538 w 3050787"/>
              <a:gd name="connsiteY7" fmla="*/ 847725 h 1819275"/>
              <a:gd name="connsiteX8" fmla="*/ 2667000 w 3050787"/>
              <a:gd name="connsiteY8" fmla="*/ 1009650 h 1819275"/>
              <a:gd name="connsiteX9" fmla="*/ 2471738 w 3050787"/>
              <a:gd name="connsiteY9" fmla="*/ 1223962 h 1819275"/>
              <a:gd name="connsiteX10" fmla="*/ 2333625 w 3050787"/>
              <a:gd name="connsiteY10" fmla="*/ 1333500 h 1819275"/>
              <a:gd name="connsiteX11" fmla="*/ 2195513 w 3050787"/>
              <a:gd name="connsiteY11" fmla="*/ 1395412 h 1819275"/>
              <a:gd name="connsiteX12" fmla="*/ 2233613 w 3050787"/>
              <a:gd name="connsiteY12" fmla="*/ 1671637 h 1819275"/>
              <a:gd name="connsiteX13" fmla="*/ 2105025 w 3050787"/>
              <a:gd name="connsiteY13" fmla="*/ 1690687 h 1819275"/>
              <a:gd name="connsiteX14" fmla="*/ 2057400 w 3050787"/>
              <a:gd name="connsiteY14" fmla="*/ 1419225 h 1819275"/>
              <a:gd name="connsiteX15" fmla="*/ 1966913 w 3050787"/>
              <a:gd name="connsiteY15" fmla="*/ 1471612 h 1819275"/>
              <a:gd name="connsiteX16" fmla="*/ 1714500 w 3050787"/>
              <a:gd name="connsiteY16" fmla="*/ 1533525 h 1819275"/>
              <a:gd name="connsiteX17" fmla="*/ 1671638 w 3050787"/>
              <a:gd name="connsiteY17" fmla="*/ 1538287 h 1819275"/>
              <a:gd name="connsiteX18" fmla="*/ 1419225 w 3050787"/>
              <a:gd name="connsiteY18" fmla="*/ 1547812 h 1819275"/>
              <a:gd name="connsiteX19" fmla="*/ 1466850 w 3050787"/>
              <a:gd name="connsiteY19" fmla="*/ 1733550 h 1819275"/>
              <a:gd name="connsiteX20" fmla="*/ 1223963 w 3050787"/>
              <a:gd name="connsiteY20" fmla="*/ 1809750 h 1819275"/>
              <a:gd name="connsiteX21" fmla="*/ 1195388 w 3050787"/>
              <a:gd name="connsiteY21" fmla="*/ 1666875 h 1819275"/>
              <a:gd name="connsiteX22" fmla="*/ 1066800 w 3050787"/>
              <a:gd name="connsiteY22" fmla="*/ 1571625 h 1819275"/>
              <a:gd name="connsiteX23" fmla="*/ 957263 w 3050787"/>
              <a:gd name="connsiteY23" fmla="*/ 1519237 h 1819275"/>
              <a:gd name="connsiteX24" fmla="*/ 900113 w 3050787"/>
              <a:gd name="connsiteY24" fmla="*/ 1485900 h 1819275"/>
              <a:gd name="connsiteX25" fmla="*/ 0 w 3050787"/>
              <a:gd name="connsiteY25" fmla="*/ 1819275 h 1819275"/>
              <a:gd name="connsiteX26" fmla="*/ 4763 w 3050787"/>
              <a:gd name="connsiteY26" fmla="*/ 1628775 h 1819275"/>
              <a:gd name="connsiteX27" fmla="*/ 57150 w 3050787"/>
              <a:gd name="connsiteY27" fmla="*/ 1471612 h 1819275"/>
              <a:gd name="connsiteX28" fmla="*/ 90488 w 3050787"/>
              <a:gd name="connsiteY28" fmla="*/ 1381125 h 1819275"/>
              <a:gd name="connsiteX29" fmla="*/ 204788 w 3050787"/>
              <a:gd name="connsiteY29" fmla="*/ 1252537 h 1819275"/>
              <a:gd name="connsiteX30" fmla="*/ 333375 w 3050787"/>
              <a:gd name="connsiteY30" fmla="*/ 1152525 h 1819275"/>
              <a:gd name="connsiteX31" fmla="*/ 704850 w 3050787"/>
              <a:gd name="connsiteY31" fmla="*/ 966787 h 1819275"/>
              <a:gd name="connsiteX32" fmla="*/ 1062038 w 3050787"/>
              <a:gd name="connsiteY32" fmla="*/ 900112 h 1819275"/>
              <a:gd name="connsiteX33" fmla="*/ 1400175 w 3050787"/>
              <a:gd name="connsiteY33" fmla="*/ 914400 h 1819275"/>
              <a:gd name="connsiteX34" fmla="*/ 1681163 w 3050787"/>
              <a:gd name="connsiteY34" fmla="*/ 909637 h 1819275"/>
              <a:gd name="connsiteX35" fmla="*/ 1938338 w 3050787"/>
              <a:gd name="connsiteY35" fmla="*/ 862012 h 1819275"/>
              <a:gd name="connsiteX36" fmla="*/ 1890713 w 3050787"/>
              <a:gd name="connsiteY36" fmla="*/ 557212 h 1819275"/>
              <a:gd name="connsiteX37" fmla="*/ 2166938 w 3050787"/>
              <a:gd name="connsiteY37" fmla="*/ 438150 h 1819275"/>
              <a:gd name="connsiteX38" fmla="*/ 2257425 w 3050787"/>
              <a:gd name="connsiteY38" fmla="*/ 642937 h 1819275"/>
              <a:gd name="connsiteX39" fmla="*/ 2452688 w 3050787"/>
              <a:gd name="connsiteY39" fmla="*/ 414337 h 1819275"/>
              <a:gd name="connsiteX40" fmla="*/ 2724150 w 3050787"/>
              <a:gd name="connsiteY40" fmla="*/ 147637 h 1819275"/>
              <a:gd name="connsiteX41" fmla="*/ 2852738 w 3050787"/>
              <a:gd name="connsiteY41" fmla="*/ 0 h 1819275"/>
              <a:gd name="connsiteX0" fmla="*/ 2852738 w 3050787"/>
              <a:gd name="connsiteY0" fmla="*/ 0 h 1819275"/>
              <a:gd name="connsiteX1" fmla="*/ 2905125 w 3050787"/>
              <a:gd name="connsiteY1" fmla="*/ 85725 h 1819275"/>
              <a:gd name="connsiteX2" fmla="*/ 2933700 w 3050787"/>
              <a:gd name="connsiteY2" fmla="*/ 300037 h 1819275"/>
              <a:gd name="connsiteX3" fmla="*/ 2933700 w 3050787"/>
              <a:gd name="connsiteY3" fmla="*/ 514350 h 1819275"/>
              <a:gd name="connsiteX4" fmla="*/ 2890838 w 3050787"/>
              <a:gd name="connsiteY4" fmla="*/ 681037 h 1819275"/>
              <a:gd name="connsiteX5" fmla="*/ 3048000 w 3050787"/>
              <a:gd name="connsiteY5" fmla="*/ 776287 h 1819275"/>
              <a:gd name="connsiteX6" fmla="*/ 2943225 w 3050787"/>
              <a:gd name="connsiteY6" fmla="*/ 995362 h 1819275"/>
              <a:gd name="connsiteX7" fmla="*/ 2776538 w 3050787"/>
              <a:gd name="connsiteY7" fmla="*/ 847725 h 1819275"/>
              <a:gd name="connsiteX8" fmla="*/ 2667000 w 3050787"/>
              <a:gd name="connsiteY8" fmla="*/ 1009650 h 1819275"/>
              <a:gd name="connsiteX9" fmla="*/ 2471738 w 3050787"/>
              <a:gd name="connsiteY9" fmla="*/ 1223962 h 1819275"/>
              <a:gd name="connsiteX10" fmla="*/ 2333625 w 3050787"/>
              <a:gd name="connsiteY10" fmla="*/ 1333500 h 1819275"/>
              <a:gd name="connsiteX11" fmla="*/ 2195513 w 3050787"/>
              <a:gd name="connsiteY11" fmla="*/ 1395412 h 1819275"/>
              <a:gd name="connsiteX12" fmla="*/ 2233613 w 3050787"/>
              <a:gd name="connsiteY12" fmla="*/ 1671637 h 1819275"/>
              <a:gd name="connsiteX13" fmla="*/ 2105025 w 3050787"/>
              <a:gd name="connsiteY13" fmla="*/ 1690687 h 1819275"/>
              <a:gd name="connsiteX14" fmla="*/ 2057400 w 3050787"/>
              <a:gd name="connsiteY14" fmla="*/ 1419225 h 1819275"/>
              <a:gd name="connsiteX15" fmla="*/ 1966913 w 3050787"/>
              <a:gd name="connsiteY15" fmla="*/ 1471612 h 1819275"/>
              <a:gd name="connsiteX16" fmla="*/ 1714500 w 3050787"/>
              <a:gd name="connsiteY16" fmla="*/ 1533525 h 1819275"/>
              <a:gd name="connsiteX17" fmla="*/ 1671638 w 3050787"/>
              <a:gd name="connsiteY17" fmla="*/ 1538287 h 1819275"/>
              <a:gd name="connsiteX18" fmla="*/ 1419225 w 3050787"/>
              <a:gd name="connsiteY18" fmla="*/ 1547812 h 1819275"/>
              <a:gd name="connsiteX19" fmla="*/ 1466850 w 3050787"/>
              <a:gd name="connsiteY19" fmla="*/ 1733550 h 1819275"/>
              <a:gd name="connsiteX20" fmla="*/ 1223963 w 3050787"/>
              <a:gd name="connsiteY20" fmla="*/ 1809750 h 1819275"/>
              <a:gd name="connsiteX21" fmla="*/ 1195388 w 3050787"/>
              <a:gd name="connsiteY21" fmla="*/ 1666875 h 1819275"/>
              <a:gd name="connsiteX22" fmla="*/ 1066800 w 3050787"/>
              <a:gd name="connsiteY22" fmla="*/ 1571625 h 1819275"/>
              <a:gd name="connsiteX23" fmla="*/ 957263 w 3050787"/>
              <a:gd name="connsiteY23" fmla="*/ 1519237 h 1819275"/>
              <a:gd name="connsiteX24" fmla="*/ 900113 w 3050787"/>
              <a:gd name="connsiteY24" fmla="*/ 1485900 h 1819275"/>
              <a:gd name="connsiteX25" fmla="*/ 0 w 3050787"/>
              <a:gd name="connsiteY25" fmla="*/ 1819275 h 1819275"/>
              <a:gd name="connsiteX26" fmla="*/ 4763 w 3050787"/>
              <a:gd name="connsiteY26" fmla="*/ 1628775 h 1819275"/>
              <a:gd name="connsiteX27" fmla="*/ 57150 w 3050787"/>
              <a:gd name="connsiteY27" fmla="*/ 1471612 h 1819275"/>
              <a:gd name="connsiteX28" fmla="*/ 90488 w 3050787"/>
              <a:gd name="connsiteY28" fmla="*/ 1381125 h 1819275"/>
              <a:gd name="connsiteX29" fmla="*/ 204788 w 3050787"/>
              <a:gd name="connsiteY29" fmla="*/ 1252537 h 1819275"/>
              <a:gd name="connsiteX30" fmla="*/ 333375 w 3050787"/>
              <a:gd name="connsiteY30" fmla="*/ 1152525 h 1819275"/>
              <a:gd name="connsiteX31" fmla="*/ 704850 w 3050787"/>
              <a:gd name="connsiteY31" fmla="*/ 966787 h 1819275"/>
              <a:gd name="connsiteX32" fmla="*/ 1062038 w 3050787"/>
              <a:gd name="connsiteY32" fmla="*/ 900112 h 1819275"/>
              <a:gd name="connsiteX33" fmla="*/ 1400175 w 3050787"/>
              <a:gd name="connsiteY33" fmla="*/ 914400 h 1819275"/>
              <a:gd name="connsiteX34" fmla="*/ 1681163 w 3050787"/>
              <a:gd name="connsiteY34" fmla="*/ 909637 h 1819275"/>
              <a:gd name="connsiteX35" fmla="*/ 1938338 w 3050787"/>
              <a:gd name="connsiteY35" fmla="*/ 862012 h 1819275"/>
              <a:gd name="connsiteX36" fmla="*/ 1890713 w 3050787"/>
              <a:gd name="connsiteY36" fmla="*/ 557212 h 1819275"/>
              <a:gd name="connsiteX37" fmla="*/ 2166938 w 3050787"/>
              <a:gd name="connsiteY37" fmla="*/ 438150 h 1819275"/>
              <a:gd name="connsiteX38" fmla="*/ 2257425 w 3050787"/>
              <a:gd name="connsiteY38" fmla="*/ 642937 h 1819275"/>
              <a:gd name="connsiteX39" fmla="*/ 2452688 w 3050787"/>
              <a:gd name="connsiteY39" fmla="*/ 414337 h 1819275"/>
              <a:gd name="connsiteX40" fmla="*/ 2724150 w 3050787"/>
              <a:gd name="connsiteY40" fmla="*/ 147637 h 1819275"/>
              <a:gd name="connsiteX41" fmla="*/ 2852738 w 3050787"/>
              <a:gd name="connsiteY41" fmla="*/ 0 h 1819275"/>
              <a:gd name="connsiteX0" fmla="*/ 2852738 w 3050787"/>
              <a:gd name="connsiteY0" fmla="*/ 0 h 1819275"/>
              <a:gd name="connsiteX1" fmla="*/ 2905125 w 3050787"/>
              <a:gd name="connsiteY1" fmla="*/ 85725 h 1819275"/>
              <a:gd name="connsiteX2" fmla="*/ 2933700 w 3050787"/>
              <a:gd name="connsiteY2" fmla="*/ 300037 h 1819275"/>
              <a:gd name="connsiteX3" fmla="*/ 2933700 w 3050787"/>
              <a:gd name="connsiteY3" fmla="*/ 514350 h 1819275"/>
              <a:gd name="connsiteX4" fmla="*/ 2890838 w 3050787"/>
              <a:gd name="connsiteY4" fmla="*/ 681037 h 1819275"/>
              <a:gd name="connsiteX5" fmla="*/ 3048000 w 3050787"/>
              <a:gd name="connsiteY5" fmla="*/ 776287 h 1819275"/>
              <a:gd name="connsiteX6" fmla="*/ 2943225 w 3050787"/>
              <a:gd name="connsiteY6" fmla="*/ 995362 h 1819275"/>
              <a:gd name="connsiteX7" fmla="*/ 2776538 w 3050787"/>
              <a:gd name="connsiteY7" fmla="*/ 847725 h 1819275"/>
              <a:gd name="connsiteX8" fmla="*/ 2667000 w 3050787"/>
              <a:gd name="connsiteY8" fmla="*/ 1009650 h 1819275"/>
              <a:gd name="connsiteX9" fmla="*/ 2471738 w 3050787"/>
              <a:gd name="connsiteY9" fmla="*/ 1223962 h 1819275"/>
              <a:gd name="connsiteX10" fmla="*/ 2333625 w 3050787"/>
              <a:gd name="connsiteY10" fmla="*/ 1333500 h 1819275"/>
              <a:gd name="connsiteX11" fmla="*/ 2195513 w 3050787"/>
              <a:gd name="connsiteY11" fmla="*/ 1395412 h 1819275"/>
              <a:gd name="connsiteX12" fmla="*/ 2233613 w 3050787"/>
              <a:gd name="connsiteY12" fmla="*/ 1671637 h 1819275"/>
              <a:gd name="connsiteX13" fmla="*/ 2105025 w 3050787"/>
              <a:gd name="connsiteY13" fmla="*/ 1690687 h 1819275"/>
              <a:gd name="connsiteX14" fmla="*/ 2057400 w 3050787"/>
              <a:gd name="connsiteY14" fmla="*/ 1419225 h 1819275"/>
              <a:gd name="connsiteX15" fmla="*/ 1966913 w 3050787"/>
              <a:gd name="connsiteY15" fmla="*/ 1471612 h 1819275"/>
              <a:gd name="connsiteX16" fmla="*/ 1714500 w 3050787"/>
              <a:gd name="connsiteY16" fmla="*/ 1533525 h 1819275"/>
              <a:gd name="connsiteX17" fmla="*/ 1671638 w 3050787"/>
              <a:gd name="connsiteY17" fmla="*/ 1538287 h 1819275"/>
              <a:gd name="connsiteX18" fmla="*/ 1419225 w 3050787"/>
              <a:gd name="connsiteY18" fmla="*/ 1547812 h 1819275"/>
              <a:gd name="connsiteX19" fmla="*/ 1466850 w 3050787"/>
              <a:gd name="connsiteY19" fmla="*/ 1733550 h 1819275"/>
              <a:gd name="connsiteX20" fmla="*/ 1223963 w 3050787"/>
              <a:gd name="connsiteY20" fmla="*/ 1809750 h 1819275"/>
              <a:gd name="connsiteX21" fmla="*/ 1195388 w 3050787"/>
              <a:gd name="connsiteY21" fmla="*/ 1666875 h 1819275"/>
              <a:gd name="connsiteX22" fmla="*/ 1066800 w 3050787"/>
              <a:gd name="connsiteY22" fmla="*/ 1571625 h 1819275"/>
              <a:gd name="connsiteX23" fmla="*/ 957263 w 3050787"/>
              <a:gd name="connsiteY23" fmla="*/ 1519237 h 1819275"/>
              <a:gd name="connsiteX24" fmla="*/ 900113 w 3050787"/>
              <a:gd name="connsiteY24" fmla="*/ 1485900 h 1819275"/>
              <a:gd name="connsiteX25" fmla="*/ 0 w 3050787"/>
              <a:gd name="connsiteY25" fmla="*/ 1819275 h 1819275"/>
              <a:gd name="connsiteX26" fmla="*/ 4763 w 3050787"/>
              <a:gd name="connsiteY26" fmla="*/ 1628775 h 1819275"/>
              <a:gd name="connsiteX27" fmla="*/ 57150 w 3050787"/>
              <a:gd name="connsiteY27" fmla="*/ 1471612 h 1819275"/>
              <a:gd name="connsiteX28" fmla="*/ 90488 w 3050787"/>
              <a:gd name="connsiteY28" fmla="*/ 1381125 h 1819275"/>
              <a:gd name="connsiteX29" fmla="*/ 204788 w 3050787"/>
              <a:gd name="connsiteY29" fmla="*/ 1252537 h 1819275"/>
              <a:gd name="connsiteX30" fmla="*/ 333375 w 3050787"/>
              <a:gd name="connsiteY30" fmla="*/ 1152525 h 1819275"/>
              <a:gd name="connsiteX31" fmla="*/ 704850 w 3050787"/>
              <a:gd name="connsiteY31" fmla="*/ 966787 h 1819275"/>
              <a:gd name="connsiteX32" fmla="*/ 1062038 w 3050787"/>
              <a:gd name="connsiteY32" fmla="*/ 900112 h 1819275"/>
              <a:gd name="connsiteX33" fmla="*/ 1400175 w 3050787"/>
              <a:gd name="connsiteY33" fmla="*/ 914400 h 1819275"/>
              <a:gd name="connsiteX34" fmla="*/ 1681163 w 3050787"/>
              <a:gd name="connsiteY34" fmla="*/ 909637 h 1819275"/>
              <a:gd name="connsiteX35" fmla="*/ 1938338 w 3050787"/>
              <a:gd name="connsiteY35" fmla="*/ 862012 h 1819275"/>
              <a:gd name="connsiteX36" fmla="*/ 1890713 w 3050787"/>
              <a:gd name="connsiteY36" fmla="*/ 557212 h 1819275"/>
              <a:gd name="connsiteX37" fmla="*/ 2166938 w 3050787"/>
              <a:gd name="connsiteY37" fmla="*/ 438150 h 1819275"/>
              <a:gd name="connsiteX38" fmla="*/ 2257425 w 3050787"/>
              <a:gd name="connsiteY38" fmla="*/ 642937 h 1819275"/>
              <a:gd name="connsiteX39" fmla="*/ 2452688 w 3050787"/>
              <a:gd name="connsiteY39" fmla="*/ 414337 h 1819275"/>
              <a:gd name="connsiteX40" fmla="*/ 2724150 w 3050787"/>
              <a:gd name="connsiteY40" fmla="*/ 147637 h 1819275"/>
              <a:gd name="connsiteX41" fmla="*/ 2852738 w 3050787"/>
              <a:gd name="connsiteY41" fmla="*/ 0 h 1819275"/>
              <a:gd name="connsiteX0" fmla="*/ 2852738 w 3050787"/>
              <a:gd name="connsiteY0" fmla="*/ 0 h 1819275"/>
              <a:gd name="connsiteX1" fmla="*/ 2905125 w 3050787"/>
              <a:gd name="connsiteY1" fmla="*/ 85725 h 1819275"/>
              <a:gd name="connsiteX2" fmla="*/ 2933700 w 3050787"/>
              <a:gd name="connsiteY2" fmla="*/ 300037 h 1819275"/>
              <a:gd name="connsiteX3" fmla="*/ 2933700 w 3050787"/>
              <a:gd name="connsiteY3" fmla="*/ 514350 h 1819275"/>
              <a:gd name="connsiteX4" fmla="*/ 2890838 w 3050787"/>
              <a:gd name="connsiteY4" fmla="*/ 681037 h 1819275"/>
              <a:gd name="connsiteX5" fmla="*/ 3048000 w 3050787"/>
              <a:gd name="connsiteY5" fmla="*/ 776287 h 1819275"/>
              <a:gd name="connsiteX6" fmla="*/ 2943225 w 3050787"/>
              <a:gd name="connsiteY6" fmla="*/ 995362 h 1819275"/>
              <a:gd name="connsiteX7" fmla="*/ 2776538 w 3050787"/>
              <a:gd name="connsiteY7" fmla="*/ 847725 h 1819275"/>
              <a:gd name="connsiteX8" fmla="*/ 2667000 w 3050787"/>
              <a:gd name="connsiteY8" fmla="*/ 1009650 h 1819275"/>
              <a:gd name="connsiteX9" fmla="*/ 2471738 w 3050787"/>
              <a:gd name="connsiteY9" fmla="*/ 1223962 h 1819275"/>
              <a:gd name="connsiteX10" fmla="*/ 2333625 w 3050787"/>
              <a:gd name="connsiteY10" fmla="*/ 1333500 h 1819275"/>
              <a:gd name="connsiteX11" fmla="*/ 2195513 w 3050787"/>
              <a:gd name="connsiteY11" fmla="*/ 1395412 h 1819275"/>
              <a:gd name="connsiteX12" fmla="*/ 2233613 w 3050787"/>
              <a:gd name="connsiteY12" fmla="*/ 1671637 h 1819275"/>
              <a:gd name="connsiteX13" fmla="*/ 2105025 w 3050787"/>
              <a:gd name="connsiteY13" fmla="*/ 1690687 h 1819275"/>
              <a:gd name="connsiteX14" fmla="*/ 2057400 w 3050787"/>
              <a:gd name="connsiteY14" fmla="*/ 1419225 h 1819275"/>
              <a:gd name="connsiteX15" fmla="*/ 1966913 w 3050787"/>
              <a:gd name="connsiteY15" fmla="*/ 1471612 h 1819275"/>
              <a:gd name="connsiteX16" fmla="*/ 1714500 w 3050787"/>
              <a:gd name="connsiteY16" fmla="*/ 1533525 h 1819275"/>
              <a:gd name="connsiteX17" fmla="*/ 1671638 w 3050787"/>
              <a:gd name="connsiteY17" fmla="*/ 1538287 h 1819275"/>
              <a:gd name="connsiteX18" fmla="*/ 1419225 w 3050787"/>
              <a:gd name="connsiteY18" fmla="*/ 1547812 h 1819275"/>
              <a:gd name="connsiteX19" fmla="*/ 1466850 w 3050787"/>
              <a:gd name="connsiteY19" fmla="*/ 1733550 h 1819275"/>
              <a:gd name="connsiteX20" fmla="*/ 1223963 w 3050787"/>
              <a:gd name="connsiteY20" fmla="*/ 1809750 h 1819275"/>
              <a:gd name="connsiteX21" fmla="*/ 1195388 w 3050787"/>
              <a:gd name="connsiteY21" fmla="*/ 1666875 h 1819275"/>
              <a:gd name="connsiteX22" fmla="*/ 1066800 w 3050787"/>
              <a:gd name="connsiteY22" fmla="*/ 1571625 h 1819275"/>
              <a:gd name="connsiteX23" fmla="*/ 957263 w 3050787"/>
              <a:gd name="connsiteY23" fmla="*/ 1519237 h 1819275"/>
              <a:gd name="connsiteX24" fmla="*/ 900113 w 3050787"/>
              <a:gd name="connsiteY24" fmla="*/ 1485900 h 1819275"/>
              <a:gd name="connsiteX25" fmla="*/ 0 w 3050787"/>
              <a:gd name="connsiteY25" fmla="*/ 1819275 h 1819275"/>
              <a:gd name="connsiteX26" fmla="*/ 4763 w 3050787"/>
              <a:gd name="connsiteY26" fmla="*/ 1628775 h 1819275"/>
              <a:gd name="connsiteX27" fmla="*/ 57150 w 3050787"/>
              <a:gd name="connsiteY27" fmla="*/ 1471612 h 1819275"/>
              <a:gd name="connsiteX28" fmla="*/ 90488 w 3050787"/>
              <a:gd name="connsiteY28" fmla="*/ 1381125 h 1819275"/>
              <a:gd name="connsiteX29" fmla="*/ 204788 w 3050787"/>
              <a:gd name="connsiteY29" fmla="*/ 1252537 h 1819275"/>
              <a:gd name="connsiteX30" fmla="*/ 333375 w 3050787"/>
              <a:gd name="connsiteY30" fmla="*/ 1152525 h 1819275"/>
              <a:gd name="connsiteX31" fmla="*/ 704850 w 3050787"/>
              <a:gd name="connsiteY31" fmla="*/ 966787 h 1819275"/>
              <a:gd name="connsiteX32" fmla="*/ 1062038 w 3050787"/>
              <a:gd name="connsiteY32" fmla="*/ 900112 h 1819275"/>
              <a:gd name="connsiteX33" fmla="*/ 1400175 w 3050787"/>
              <a:gd name="connsiteY33" fmla="*/ 914400 h 1819275"/>
              <a:gd name="connsiteX34" fmla="*/ 1681163 w 3050787"/>
              <a:gd name="connsiteY34" fmla="*/ 909637 h 1819275"/>
              <a:gd name="connsiteX35" fmla="*/ 1938338 w 3050787"/>
              <a:gd name="connsiteY35" fmla="*/ 862012 h 1819275"/>
              <a:gd name="connsiteX36" fmla="*/ 1890713 w 3050787"/>
              <a:gd name="connsiteY36" fmla="*/ 557212 h 1819275"/>
              <a:gd name="connsiteX37" fmla="*/ 2166938 w 3050787"/>
              <a:gd name="connsiteY37" fmla="*/ 438150 h 1819275"/>
              <a:gd name="connsiteX38" fmla="*/ 2257425 w 3050787"/>
              <a:gd name="connsiteY38" fmla="*/ 642937 h 1819275"/>
              <a:gd name="connsiteX39" fmla="*/ 2452688 w 3050787"/>
              <a:gd name="connsiteY39" fmla="*/ 414337 h 1819275"/>
              <a:gd name="connsiteX40" fmla="*/ 2724150 w 3050787"/>
              <a:gd name="connsiteY40" fmla="*/ 147637 h 1819275"/>
              <a:gd name="connsiteX41" fmla="*/ 2852738 w 3050787"/>
              <a:gd name="connsiteY41" fmla="*/ 0 h 1819275"/>
              <a:gd name="connsiteX0" fmla="*/ 2852738 w 3050787"/>
              <a:gd name="connsiteY0" fmla="*/ 0 h 1819275"/>
              <a:gd name="connsiteX1" fmla="*/ 2905125 w 3050787"/>
              <a:gd name="connsiteY1" fmla="*/ 85725 h 1819275"/>
              <a:gd name="connsiteX2" fmla="*/ 2933700 w 3050787"/>
              <a:gd name="connsiteY2" fmla="*/ 300037 h 1819275"/>
              <a:gd name="connsiteX3" fmla="*/ 2933700 w 3050787"/>
              <a:gd name="connsiteY3" fmla="*/ 514350 h 1819275"/>
              <a:gd name="connsiteX4" fmla="*/ 2890838 w 3050787"/>
              <a:gd name="connsiteY4" fmla="*/ 681037 h 1819275"/>
              <a:gd name="connsiteX5" fmla="*/ 3048000 w 3050787"/>
              <a:gd name="connsiteY5" fmla="*/ 776287 h 1819275"/>
              <a:gd name="connsiteX6" fmla="*/ 2943225 w 3050787"/>
              <a:gd name="connsiteY6" fmla="*/ 995362 h 1819275"/>
              <a:gd name="connsiteX7" fmla="*/ 2776538 w 3050787"/>
              <a:gd name="connsiteY7" fmla="*/ 847725 h 1819275"/>
              <a:gd name="connsiteX8" fmla="*/ 2667000 w 3050787"/>
              <a:gd name="connsiteY8" fmla="*/ 1009650 h 1819275"/>
              <a:gd name="connsiteX9" fmla="*/ 2471738 w 3050787"/>
              <a:gd name="connsiteY9" fmla="*/ 1223962 h 1819275"/>
              <a:gd name="connsiteX10" fmla="*/ 2333625 w 3050787"/>
              <a:gd name="connsiteY10" fmla="*/ 1333500 h 1819275"/>
              <a:gd name="connsiteX11" fmla="*/ 2195513 w 3050787"/>
              <a:gd name="connsiteY11" fmla="*/ 1395412 h 1819275"/>
              <a:gd name="connsiteX12" fmla="*/ 2233613 w 3050787"/>
              <a:gd name="connsiteY12" fmla="*/ 1671637 h 1819275"/>
              <a:gd name="connsiteX13" fmla="*/ 2105025 w 3050787"/>
              <a:gd name="connsiteY13" fmla="*/ 1690687 h 1819275"/>
              <a:gd name="connsiteX14" fmla="*/ 2057400 w 3050787"/>
              <a:gd name="connsiteY14" fmla="*/ 1419225 h 1819275"/>
              <a:gd name="connsiteX15" fmla="*/ 1966913 w 3050787"/>
              <a:gd name="connsiteY15" fmla="*/ 1471612 h 1819275"/>
              <a:gd name="connsiteX16" fmla="*/ 1714500 w 3050787"/>
              <a:gd name="connsiteY16" fmla="*/ 1533525 h 1819275"/>
              <a:gd name="connsiteX17" fmla="*/ 1671638 w 3050787"/>
              <a:gd name="connsiteY17" fmla="*/ 1538287 h 1819275"/>
              <a:gd name="connsiteX18" fmla="*/ 1419225 w 3050787"/>
              <a:gd name="connsiteY18" fmla="*/ 1547812 h 1819275"/>
              <a:gd name="connsiteX19" fmla="*/ 1466850 w 3050787"/>
              <a:gd name="connsiteY19" fmla="*/ 1733550 h 1819275"/>
              <a:gd name="connsiteX20" fmla="*/ 1223963 w 3050787"/>
              <a:gd name="connsiteY20" fmla="*/ 1809750 h 1819275"/>
              <a:gd name="connsiteX21" fmla="*/ 1195388 w 3050787"/>
              <a:gd name="connsiteY21" fmla="*/ 1666875 h 1819275"/>
              <a:gd name="connsiteX22" fmla="*/ 1066800 w 3050787"/>
              <a:gd name="connsiteY22" fmla="*/ 1571625 h 1819275"/>
              <a:gd name="connsiteX23" fmla="*/ 957263 w 3050787"/>
              <a:gd name="connsiteY23" fmla="*/ 1519237 h 1819275"/>
              <a:gd name="connsiteX24" fmla="*/ 900113 w 3050787"/>
              <a:gd name="connsiteY24" fmla="*/ 1485900 h 1819275"/>
              <a:gd name="connsiteX25" fmla="*/ 0 w 3050787"/>
              <a:gd name="connsiteY25" fmla="*/ 1819275 h 1819275"/>
              <a:gd name="connsiteX26" fmla="*/ 4763 w 3050787"/>
              <a:gd name="connsiteY26" fmla="*/ 1628775 h 1819275"/>
              <a:gd name="connsiteX27" fmla="*/ 57150 w 3050787"/>
              <a:gd name="connsiteY27" fmla="*/ 1471612 h 1819275"/>
              <a:gd name="connsiteX28" fmla="*/ 90488 w 3050787"/>
              <a:gd name="connsiteY28" fmla="*/ 1381125 h 1819275"/>
              <a:gd name="connsiteX29" fmla="*/ 204788 w 3050787"/>
              <a:gd name="connsiteY29" fmla="*/ 1252537 h 1819275"/>
              <a:gd name="connsiteX30" fmla="*/ 333375 w 3050787"/>
              <a:gd name="connsiteY30" fmla="*/ 1152525 h 1819275"/>
              <a:gd name="connsiteX31" fmla="*/ 704850 w 3050787"/>
              <a:gd name="connsiteY31" fmla="*/ 966787 h 1819275"/>
              <a:gd name="connsiteX32" fmla="*/ 1062038 w 3050787"/>
              <a:gd name="connsiteY32" fmla="*/ 900112 h 1819275"/>
              <a:gd name="connsiteX33" fmla="*/ 1400175 w 3050787"/>
              <a:gd name="connsiteY33" fmla="*/ 914400 h 1819275"/>
              <a:gd name="connsiteX34" fmla="*/ 1681163 w 3050787"/>
              <a:gd name="connsiteY34" fmla="*/ 909637 h 1819275"/>
              <a:gd name="connsiteX35" fmla="*/ 1938338 w 3050787"/>
              <a:gd name="connsiteY35" fmla="*/ 862012 h 1819275"/>
              <a:gd name="connsiteX36" fmla="*/ 1890713 w 3050787"/>
              <a:gd name="connsiteY36" fmla="*/ 557212 h 1819275"/>
              <a:gd name="connsiteX37" fmla="*/ 2166938 w 3050787"/>
              <a:gd name="connsiteY37" fmla="*/ 438150 h 1819275"/>
              <a:gd name="connsiteX38" fmla="*/ 2257425 w 3050787"/>
              <a:gd name="connsiteY38" fmla="*/ 642937 h 1819275"/>
              <a:gd name="connsiteX39" fmla="*/ 2452688 w 3050787"/>
              <a:gd name="connsiteY39" fmla="*/ 414337 h 1819275"/>
              <a:gd name="connsiteX40" fmla="*/ 2724150 w 3050787"/>
              <a:gd name="connsiteY40" fmla="*/ 147637 h 1819275"/>
              <a:gd name="connsiteX41" fmla="*/ 2852738 w 3050787"/>
              <a:gd name="connsiteY41" fmla="*/ 0 h 1819275"/>
              <a:gd name="connsiteX0" fmla="*/ 2852738 w 3050787"/>
              <a:gd name="connsiteY0" fmla="*/ 0 h 1819275"/>
              <a:gd name="connsiteX1" fmla="*/ 2905125 w 3050787"/>
              <a:gd name="connsiteY1" fmla="*/ 85725 h 1819275"/>
              <a:gd name="connsiteX2" fmla="*/ 2933700 w 3050787"/>
              <a:gd name="connsiteY2" fmla="*/ 300037 h 1819275"/>
              <a:gd name="connsiteX3" fmla="*/ 2933700 w 3050787"/>
              <a:gd name="connsiteY3" fmla="*/ 514350 h 1819275"/>
              <a:gd name="connsiteX4" fmla="*/ 2890838 w 3050787"/>
              <a:gd name="connsiteY4" fmla="*/ 681037 h 1819275"/>
              <a:gd name="connsiteX5" fmla="*/ 3048000 w 3050787"/>
              <a:gd name="connsiteY5" fmla="*/ 776287 h 1819275"/>
              <a:gd name="connsiteX6" fmla="*/ 2943225 w 3050787"/>
              <a:gd name="connsiteY6" fmla="*/ 995362 h 1819275"/>
              <a:gd name="connsiteX7" fmla="*/ 2776538 w 3050787"/>
              <a:gd name="connsiteY7" fmla="*/ 847725 h 1819275"/>
              <a:gd name="connsiteX8" fmla="*/ 2667000 w 3050787"/>
              <a:gd name="connsiteY8" fmla="*/ 1009650 h 1819275"/>
              <a:gd name="connsiteX9" fmla="*/ 2471738 w 3050787"/>
              <a:gd name="connsiteY9" fmla="*/ 1223962 h 1819275"/>
              <a:gd name="connsiteX10" fmla="*/ 2333625 w 3050787"/>
              <a:gd name="connsiteY10" fmla="*/ 1333500 h 1819275"/>
              <a:gd name="connsiteX11" fmla="*/ 2195513 w 3050787"/>
              <a:gd name="connsiteY11" fmla="*/ 1395412 h 1819275"/>
              <a:gd name="connsiteX12" fmla="*/ 2233613 w 3050787"/>
              <a:gd name="connsiteY12" fmla="*/ 1671637 h 1819275"/>
              <a:gd name="connsiteX13" fmla="*/ 2105025 w 3050787"/>
              <a:gd name="connsiteY13" fmla="*/ 1690687 h 1819275"/>
              <a:gd name="connsiteX14" fmla="*/ 2057400 w 3050787"/>
              <a:gd name="connsiteY14" fmla="*/ 1419225 h 1819275"/>
              <a:gd name="connsiteX15" fmla="*/ 1966913 w 3050787"/>
              <a:gd name="connsiteY15" fmla="*/ 1471612 h 1819275"/>
              <a:gd name="connsiteX16" fmla="*/ 1714500 w 3050787"/>
              <a:gd name="connsiteY16" fmla="*/ 1533525 h 1819275"/>
              <a:gd name="connsiteX17" fmla="*/ 1671638 w 3050787"/>
              <a:gd name="connsiteY17" fmla="*/ 1538287 h 1819275"/>
              <a:gd name="connsiteX18" fmla="*/ 1419225 w 3050787"/>
              <a:gd name="connsiteY18" fmla="*/ 1547812 h 1819275"/>
              <a:gd name="connsiteX19" fmla="*/ 1466850 w 3050787"/>
              <a:gd name="connsiteY19" fmla="*/ 1733550 h 1819275"/>
              <a:gd name="connsiteX20" fmla="*/ 1223963 w 3050787"/>
              <a:gd name="connsiteY20" fmla="*/ 1809750 h 1819275"/>
              <a:gd name="connsiteX21" fmla="*/ 1195388 w 3050787"/>
              <a:gd name="connsiteY21" fmla="*/ 1666875 h 1819275"/>
              <a:gd name="connsiteX22" fmla="*/ 1066800 w 3050787"/>
              <a:gd name="connsiteY22" fmla="*/ 1571625 h 1819275"/>
              <a:gd name="connsiteX23" fmla="*/ 957263 w 3050787"/>
              <a:gd name="connsiteY23" fmla="*/ 1519237 h 1819275"/>
              <a:gd name="connsiteX24" fmla="*/ 900113 w 3050787"/>
              <a:gd name="connsiteY24" fmla="*/ 1485900 h 1819275"/>
              <a:gd name="connsiteX25" fmla="*/ 0 w 3050787"/>
              <a:gd name="connsiteY25" fmla="*/ 1819275 h 1819275"/>
              <a:gd name="connsiteX26" fmla="*/ 4763 w 3050787"/>
              <a:gd name="connsiteY26" fmla="*/ 1628775 h 1819275"/>
              <a:gd name="connsiteX27" fmla="*/ 57150 w 3050787"/>
              <a:gd name="connsiteY27" fmla="*/ 1471612 h 1819275"/>
              <a:gd name="connsiteX28" fmla="*/ 90488 w 3050787"/>
              <a:gd name="connsiteY28" fmla="*/ 1381125 h 1819275"/>
              <a:gd name="connsiteX29" fmla="*/ 204788 w 3050787"/>
              <a:gd name="connsiteY29" fmla="*/ 1252537 h 1819275"/>
              <a:gd name="connsiteX30" fmla="*/ 333375 w 3050787"/>
              <a:gd name="connsiteY30" fmla="*/ 1152525 h 1819275"/>
              <a:gd name="connsiteX31" fmla="*/ 704850 w 3050787"/>
              <a:gd name="connsiteY31" fmla="*/ 966787 h 1819275"/>
              <a:gd name="connsiteX32" fmla="*/ 1062038 w 3050787"/>
              <a:gd name="connsiteY32" fmla="*/ 900112 h 1819275"/>
              <a:gd name="connsiteX33" fmla="*/ 1400175 w 3050787"/>
              <a:gd name="connsiteY33" fmla="*/ 914400 h 1819275"/>
              <a:gd name="connsiteX34" fmla="*/ 1681163 w 3050787"/>
              <a:gd name="connsiteY34" fmla="*/ 909637 h 1819275"/>
              <a:gd name="connsiteX35" fmla="*/ 1938338 w 3050787"/>
              <a:gd name="connsiteY35" fmla="*/ 862012 h 1819275"/>
              <a:gd name="connsiteX36" fmla="*/ 1890713 w 3050787"/>
              <a:gd name="connsiteY36" fmla="*/ 557212 h 1819275"/>
              <a:gd name="connsiteX37" fmla="*/ 2166938 w 3050787"/>
              <a:gd name="connsiteY37" fmla="*/ 438150 h 1819275"/>
              <a:gd name="connsiteX38" fmla="*/ 2257425 w 3050787"/>
              <a:gd name="connsiteY38" fmla="*/ 642937 h 1819275"/>
              <a:gd name="connsiteX39" fmla="*/ 2452688 w 3050787"/>
              <a:gd name="connsiteY39" fmla="*/ 414337 h 1819275"/>
              <a:gd name="connsiteX40" fmla="*/ 2724150 w 3050787"/>
              <a:gd name="connsiteY40" fmla="*/ 147637 h 1819275"/>
              <a:gd name="connsiteX41" fmla="*/ 2852738 w 3050787"/>
              <a:gd name="connsiteY41" fmla="*/ 0 h 1819275"/>
              <a:gd name="connsiteX0" fmla="*/ 2852738 w 3050787"/>
              <a:gd name="connsiteY0" fmla="*/ 0 h 1819275"/>
              <a:gd name="connsiteX1" fmla="*/ 2905125 w 3050787"/>
              <a:gd name="connsiteY1" fmla="*/ 85725 h 1819275"/>
              <a:gd name="connsiteX2" fmla="*/ 2933700 w 3050787"/>
              <a:gd name="connsiteY2" fmla="*/ 300037 h 1819275"/>
              <a:gd name="connsiteX3" fmla="*/ 2933700 w 3050787"/>
              <a:gd name="connsiteY3" fmla="*/ 514350 h 1819275"/>
              <a:gd name="connsiteX4" fmla="*/ 2890838 w 3050787"/>
              <a:gd name="connsiteY4" fmla="*/ 681037 h 1819275"/>
              <a:gd name="connsiteX5" fmla="*/ 3048000 w 3050787"/>
              <a:gd name="connsiteY5" fmla="*/ 776287 h 1819275"/>
              <a:gd name="connsiteX6" fmla="*/ 2943225 w 3050787"/>
              <a:gd name="connsiteY6" fmla="*/ 995362 h 1819275"/>
              <a:gd name="connsiteX7" fmla="*/ 2776538 w 3050787"/>
              <a:gd name="connsiteY7" fmla="*/ 847725 h 1819275"/>
              <a:gd name="connsiteX8" fmla="*/ 2667000 w 3050787"/>
              <a:gd name="connsiteY8" fmla="*/ 1009650 h 1819275"/>
              <a:gd name="connsiteX9" fmla="*/ 2471738 w 3050787"/>
              <a:gd name="connsiteY9" fmla="*/ 1223962 h 1819275"/>
              <a:gd name="connsiteX10" fmla="*/ 2333625 w 3050787"/>
              <a:gd name="connsiteY10" fmla="*/ 1333500 h 1819275"/>
              <a:gd name="connsiteX11" fmla="*/ 2195513 w 3050787"/>
              <a:gd name="connsiteY11" fmla="*/ 1395412 h 1819275"/>
              <a:gd name="connsiteX12" fmla="*/ 2233613 w 3050787"/>
              <a:gd name="connsiteY12" fmla="*/ 1671637 h 1819275"/>
              <a:gd name="connsiteX13" fmla="*/ 2105025 w 3050787"/>
              <a:gd name="connsiteY13" fmla="*/ 1690687 h 1819275"/>
              <a:gd name="connsiteX14" fmla="*/ 2057400 w 3050787"/>
              <a:gd name="connsiteY14" fmla="*/ 1419225 h 1819275"/>
              <a:gd name="connsiteX15" fmla="*/ 1966913 w 3050787"/>
              <a:gd name="connsiteY15" fmla="*/ 1471612 h 1819275"/>
              <a:gd name="connsiteX16" fmla="*/ 1714500 w 3050787"/>
              <a:gd name="connsiteY16" fmla="*/ 1533525 h 1819275"/>
              <a:gd name="connsiteX17" fmla="*/ 1671638 w 3050787"/>
              <a:gd name="connsiteY17" fmla="*/ 1538287 h 1819275"/>
              <a:gd name="connsiteX18" fmla="*/ 1419225 w 3050787"/>
              <a:gd name="connsiteY18" fmla="*/ 1547812 h 1819275"/>
              <a:gd name="connsiteX19" fmla="*/ 1466850 w 3050787"/>
              <a:gd name="connsiteY19" fmla="*/ 1733550 h 1819275"/>
              <a:gd name="connsiteX20" fmla="*/ 1223963 w 3050787"/>
              <a:gd name="connsiteY20" fmla="*/ 1809750 h 1819275"/>
              <a:gd name="connsiteX21" fmla="*/ 1195388 w 3050787"/>
              <a:gd name="connsiteY21" fmla="*/ 1666875 h 1819275"/>
              <a:gd name="connsiteX22" fmla="*/ 1066800 w 3050787"/>
              <a:gd name="connsiteY22" fmla="*/ 1571625 h 1819275"/>
              <a:gd name="connsiteX23" fmla="*/ 957263 w 3050787"/>
              <a:gd name="connsiteY23" fmla="*/ 1519237 h 1819275"/>
              <a:gd name="connsiteX24" fmla="*/ 900113 w 3050787"/>
              <a:gd name="connsiteY24" fmla="*/ 1485900 h 1819275"/>
              <a:gd name="connsiteX25" fmla="*/ 0 w 3050787"/>
              <a:gd name="connsiteY25" fmla="*/ 1819275 h 1819275"/>
              <a:gd name="connsiteX26" fmla="*/ 4763 w 3050787"/>
              <a:gd name="connsiteY26" fmla="*/ 1628775 h 1819275"/>
              <a:gd name="connsiteX27" fmla="*/ 57150 w 3050787"/>
              <a:gd name="connsiteY27" fmla="*/ 1471612 h 1819275"/>
              <a:gd name="connsiteX28" fmla="*/ 90488 w 3050787"/>
              <a:gd name="connsiteY28" fmla="*/ 1381125 h 1819275"/>
              <a:gd name="connsiteX29" fmla="*/ 204788 w 3050787"/>
              <a:gd name="connsiteY29" fmla="*/ 1252537 h 1819275"/>
              <a:gd name="connsiteX30" fmla="*/ 333375 w 3050787"/>
              <a:gd name="connsiteY30" fmla="*/ 1152525 h 1819275"/>
              <a:gd name="connsiteX31" fmla="*/ 704850 w 3050787"/>
              <a:gd name="connsiteY31" fmla="*/ 966787 h 1819275"/>
              <a:gd name="connsiteX32" fmla="*/ 1062038 w 3050787"/>
              <a:gd name="connsiteY32" fmla="*/ 900112 h 1819275"/>
              <a:gd name="connsiteX33" fmla="*/ 1400175 w 3050787"/>
              <a:gd name="connsiteY33" fmla="*/ 914400 h 1819275"/>
              <a:gd name="connsiteX34" fmla="*/ 1681163 w 3050787"/>
              <a:gd name="connsiteY34" fmla="*/ 909637 h 1819275"/>
              <a:gd name="connsiteX35" fmla="*/ 1938338 w 3050787"/>
              <a:gd name="connsiteY35" fmla="*/ 862012 h 1819275"/>
              <a:gd name="connsiteX36" fmla="*/ 1890713 w 3050787"/>
              <a:gd name="connsiteY36" fmla="*/ 557212 h 1819275"/>
              <a:gd name="connsiteX37" fmla="*/ 2166938 w 3050787"/>
              <a:gd name="connsiteY37" fmla="*/ 438150 h 1819275"/>
              <a:gd name="connsiteX38" fmla="*/ 2257425 w 3050787"/>
              <a:gd name="connsiteY38" fmla="*/ 642937 h 1819275"/>
              <a:gd name="connsiteX39" fmla="*/ 2452688 w 3050787"/>
              <a:gd name="connsiteY39" fmla="*/ 414337 h 1819275"/>
              <a:gd name="connsiteX40" fmla="*/ 2724150 w 3050787"/>
              <a:gd name="connsiteY40" fmla="*/ 147637 h 1819275"/>
              <a:gd name="connsiteX41" fmla="*/ 2852738 w 3050787"/>
              <a:gd name="connsiteY41" fmla="*/ 0 h 1819275"/>
              <a:gd name="connsiteX0" fmla="*/ 2852738 w 3050787"/>
              <a:gd name="connsiteY0" fmla="*/ 0 h 1819275"/>
              <a:gd name="connsiteX1" fmla="*/ 2905125 w 3050787"/>
              <a:gd name="connsiteY1" fmla="*/ 85725 h 1819275"/>
              <a:gd name="connsiteX2" fmla="*/ 2933700 w 3050787"/>
              <a:gd name="connsiteY2" fmla="*/ 300037 h 1819275"/>
              <a:gd name="connsiteX3" fmla="*/ 2933700 w 3050787"/>
              <a:gd name="connsiteY3" fmla="*/ 514350 h 1819275"/>
              <a:gd name="connsiteX4" fmla="*/ 2890838 w 3050787"/>
              <a:gd name="connsiteY4" fmla="*/ 681037 h 1819275"/>
              <a:gd name="connsiteX5" fmla="*/ 3048000 w 3050787"/>
              <a:gd name="connsiteY5" fmla="*/ 776287 h 1819275"/>
              <a:gd name="connsiteX6" fmla="*/ 2943225 w 3050787"/>
              <a:gd name="connsiteY6" fmla="*/ 995362 h 1819275"/>
              <a:gd name="connsiteX7" fmla="*/ 2776538 w 3050787"/>
              <a:gd name="connsiteY7" fmla="*/ 847725 h 1819275"/>
              <a:gd name="connsiteX8" fmla="*/ 2667000 w 3050787"/>
              <a:gd name="connsiteY8" fmla="*/ 1009650 h 1819275"/>
              <a:gd name="connsiteX9" fmla="*/ 2471738 w 3050787"/>
              <a:gd name="connsiteY9" fmla="*/ 1223962 h 1819275"/>
              <a:gd name="connsiteX10" fmla="*/ 2333625 w 3050787"/>
              <a:gd name="connsiteY10" fmla="*/ 1333500 h 1819275"/>
              <a:gd name="connsiteX11" fmla="*/ 2195513 w 3050787"/>
              <a:gd name="connsiteY11" fmla="*/ 1395412 h 1819275"/>
              <a:gd name="connsiteX12" fmla="*/ 2233613 w 3050787"/>
              <a:gd name="connsiteY12" fmla="*/ 1671637 h 1819275"/>
              <a:gd name="connsiteX13" fmla="*/ 2105025 w 3050787"/>
              <a:gd name="connsiteY13" fmla="*/ 1690687 h 1819275"/>
              <a:gd name="connsiteX14" fmla="*/ 2057400 w 3050787"/>
              <a:gd name="connsiteY14" fmla="*/ 1419225 h 1819275"/>
              <a:gd name="connsiteX15" fmla="*/ 1966913 w 3050787"/>
              <a:gd name="connsiteY15" fmla="*/ 1471612 h 1819275"/>
              <a:gd name="connsiteX16" fmla="*/ 1714500 w 3050787"/>
              <a:gd name="connsiteY16" fmla="*/ 1533525 h 1819275"/>
              <a:gd name="connsiteX17" fmla="*/ 1671638 w 3050787"/>
              <a:gd name="connsiteY17" fmla="*/ 1538287 h 1819275"/>
              <a:gd name="connsiteX18" fmla="*/ 1419225 w 3050787"/>
              <a:gd name="connsiteY18" fmla="*/ 1547812 h 1819275"/>
              <a:gd name="connsiteX19" fmla="*/ 1466850 w 3050787"/>
              <a:gd name="connsiteY19" fmla="*/ 1733550 h 1819275"/>
              <a:gd name="connsiteX20" fmla="*/ 1223963 w 3050787"/>
              <a:gd name="connsiteY20" fmla="*/ 1809750 h 1819275"/>
              <a:gd name="connsiteX21" fmla="*/ 1195388 w 3050787"/>
              <a:gd name="connsiteY21" fmla="*/ 1666875 h 1819275"/>
              <a:gd name="connsiteX22" fmla="*/ 1066800 w 3050787"/>
              <a:gd name="connsiteY22" fmla="*/ 1571625 h 1819275"/>
              <a:gd name="connsiteX23" fmla="*/ 957263 w 3050787"/>
              <a:gd name="connsiteY23" fmla="*/ 1519237 h 1819275"/>
              <a:gd name="connsiteX24" fmla="*/ 900113 w 3050787"/>
              <a:gd name="connsiteY24" fmla="*/ 1485900 h 1819275"/>
              <a:gd name="connsiteX25" fmla="*/ 0 w 3050787"/>
              <a:gd name="connsiteY25" fmla="*/ 1819275 h 1819275"/>
              <a:gd name="connsiteX26" fmla="*/ 4763 w 3050787"/>
              <a:gd name="connsiteY26" fmla="*/ 1628775 h 1819275"/>
              <a:gd name="connsiteX27" fmla="*/ 57150 w 3050787"/>
              <a:gd name="connsiteY27" fmla="*/ 1471612 h 1819275"/>
              <a:gd name="connsiteX28" fmla="*/ 90488 w 3050787"/>
              <a:gd name="connsiteY28" fmla="*/ 1381125 h 1819275"/>
              <a:gd name="connsiteX29" fmla="*/ 204788 w 3050787"/>
              <a:gd name="connsiteY29" fmla="*/ 1252537 h 1819275"/>
              <a:gd name="connsiteX30" fmla="*/ 333375 w 3050787"/>
              <a:gd name="connsiteY30" fmla="*/ 1152525 h 1819275"/>
              <a:gd name="connsiteX31" fmla="*/ 704850 w 3050787"/>
              <a:gd name="connsiteY31" fmla="*/ 966787 h 1819275"/>
              <a:gd name="connsiteX32" fmla="*/ 1062038 w 3050787"/>
              <a:gd name="connsiteY32" fmla="*/ 900112 h 1819275"/>
              <a:gd name="connsiteX33" fmla="*/ 1400175 w 3050787"/>
              <a:gd name="connsiteY33" fmla="*/ 914400 h 1819275"/>
              <a:gd name="connsiteX34" fmla="*/ 1681163 w 3050787"/>
              <a:gd name="connsiteY34" fmla="*/ 909637 h 1819275"/>
              <a:gd name="connsiteX35" fmla="*/ 1938338 w 3050787"/>
              <a:gd name="connsiteY35" fmla="*/ 862012 h 1819275"/>
              <a:gd name="connsiteX36" fmla="*/ 1890713 w 3050787"/>
              <a:gd name="connsiteY36" fmla="*/ 557212 h 1819275"/>
              <a:gd name="connsiteX37" fmla="*/ 2166938 w 3050787"/>
              <a:gd name="connsiteY37" fmla="*/ 438150 h 1819275"/>
              <a:gd name="connsiteX38" fmla="*/ 2257425 w 3050787"/>
              <a:gd name="connsiteY38" fmla="*/ 642937 h 1819275"/>
              <a:gd name="connsiteX39" fmla="*/ 2452688 w 3050787"/>
              <a:gd name="connsiteY39" fmla="*/ 414337 h 1819275"/>
              <a:gd name="connsiteX40" fmla="*/ 2724150 w 3050787"/>
              <a:gd name="connsiteY40" fmla="*/ 147637 h 1819275"/>
              <a:gd name="connsiteX41" fmla="*/ 2852738 w 3050787"/>
              <a:gd name="connsiteY41" fmla="*/ 0 h 1819275"/>
              <a:gd name="connsiteX0" fmla="*/ 2852738 w 3050787"/>
              <a:gd name="connsiteY0" fmla="*/ 0 h 1831168"/>
              <a:gd name="connsiteX1" fmla="*/ 2905125 w 3050787"/>
              <a:gd name="connsiteY1" fmla="*/ 85725 h 1831168"/>
              <a:gd name="connsiteX2" fmla="*/ 2933700 w 3050787"/>
              <a:gd name="connsiteY2" fmla="*/ 300037 h 1831168"/>
              <a:gd name="connsiteX3" fmla="*/ 2933700 w 3050787"/>
              <a:gd name="connsiteY3" fmla="*/ 514350 h 1831168"/>
              <a:gd name="connsiteX4" fmla="*/ 2890838 w 3050787"/>
              <a:gd name="connsiteY4" fmla="*/ 681037 h 1831168"/>
              <a:gd name="connsiteX5" fmla="*/ 3048000 w 3050787"/>
              <a:gd name="connsiteY5" fmla="*/ 776287 h 1831168"/>
              <a:gd name="connsiteX6" fmla="*/ 2943225 w 3050787"/>
              <a:gd name="connsiteY6" fmla="*/ 995362 h 1831168"/>
              <a:gd name="connsiteX7" fmla="*/ 2776538 w 3050787"/>
              <a:gd name="connsiteY7" fmla="*/ 847725 h 1831168"/>
              <a:gd name="connsiteX8" fmla="*/ 2667000 w 3050787"/>
              <a:gd name="connsiteY8" fmla="*/ 1009650 h 1831168"/>
              <a:gd name="connsiteX9" fmla="*/ 2471738 w 3050787"/>
              <a:gd name="connsiteY9" fmla="*/ 1223962 h 1831168"/>
              <a:gd name="connsiteX10" fmla="*/ 2333625 w 3050787"/>
              <a:gd name="connsiteY10" fmla="*/ 1333500 h 1831168"/>
              <a:gd name="connsiteX11" fmla="*/ 2195513 w 3050787"/>
              <a:gd name="connsiteY11" fmla="*/ 1395412 h 1831168"/>
              <a:gd name="connsiteX12" fmla="*/ 2233613 w 3050787"/>
              <a:gd name="connsiteY12" fmla="*/ 1671637 h 1831168"/>
              <a:gd name="connsiteX13" fmla="*/ 2105025 w 3050787"/>
              <a:gd name="connsiteY13" fmla="*/ 1690687 h 1831168"/>
              <a:gd name="connsiteX14" fmla="*/ 2057400 w 3050787"/>
              <a:gd name="connsiteY14" fmla="*/ 1419225 h 1831168"/>
              <a:gd name="connsiteX15" fmla="*/ 1966913 w 3050787"/>
              <a:gd name="connsiteY15" fmla="*/ 1471612 h 1831168"/>
              <a:gd name="connsiteX16" fmla="*/ 1714500 w 3050787"/>
              <a:gd name="connsiteY16" fmla="*/ 1533525 h 1831168"/>
              <a:gd name="connsiteX17" fmla="*/ 1671638 w 3050787"/>
              <a:gd name="connsiteY17" fmla="*/ 1538287 h 1831168"/>
              <a:gd name="connsiteX18" fmla="*/ 1419225 w 3050787"/>
              <a:gd name="connsiteY18" fmla="*/ 1547812 h 1831168"/>
              <a:gd name="connsiteX19" fmla="*/ 1466850 w 3050787"/>
              <a:gd name="connsiteY19" fmla="*/ 1733550 h 1831168"/>
              <a:gd name="connsiteX20" fmla="*/ 1223963 w 3050787"/>
              <a:gd name="connsiteY20" fmla="*/ 1809750 h 1831168"/>
              <a:gd name="connsiteX21" fmla="*/ 1195388 w 3050787"/>
              <a:gd name="connsiteY21" fmla="*/ 1666875 h 1831168"/>
              <a:gd name="connsiteX22" fmla="*/ 1066800 w 3050787"/>
              <a:gd name="connsiteY22" fmla="*/ 1571625 h 1831168"/>
              <a:gd name="connsiteX23" fmla="*/ 957263 w 3050787"/>
              <a:gd name="connsiteY23" fmla="*/ 1519237 h 1831168"/>
              <a:gd name="connsiteX24" fmla="*/ 900113 w 3050787"/>
              <a:gd name="connsiteY24" fmla="*/ 1485900 h 1831168"/>
              <a:gd name="connsiteX25" fmla="*/ 0 w 3050787"/>
              <a:gd name="connsiteY25" fmla="*/ 1819275 h 1831168"/>
              <a:gd name="connsiteX26" fmla="*/ 4763 w 3050787"/>
              <a:gd name="connsiteY26" fmla="*/ 1628775 h 1831168"/>
              <a:gd name="connsiteX27" fmla="*/ 57150 w 3050787"/>
              <a:gd name="connsiteY27" fmla="*/ 1471612 h 1831168"/>
              <a:gd name="connsiteX28" fmla="*/ 90488 w 3050787"/>
              <a:gd name="connsiteY28" fmla="*/ 1381125 h 1831168"/>
              <a:gd name="connsiteX29" fmla="*/ 204788 w 3050787"/>
              <a:gd name="connsiteY29" fmla="*/ 1252537 h 1831168"/>
              <a:gd name="connsiteX30" fmla="*/ 333375 w 3050787"/>
              <a:gd name="connsiteY30" fmla="*/ 1152525 h 1831168"/>
              <a:gd name="connsiteX31" fmla="*/ 704850 w 3050787"/>
              <a:gd name="connsiteY31" fmla="*/ 966787 h 1831168"/>
              <a:gd name="connsiteX32" fmla="*/ 1062038 w 3050787"/>
              <a:gd name="connsiteY32" fmla="*/ 900112 h 1831168"/>
              <a:gd name="connsiteX33" fmla="*/ 1400175 w 3050787"/>
              <a:gd name="connsiteY33" fmla="*/ 914400 h 1831168"/>
              <a:gd name="connsiteX34" fmla="*/ 1681163 w 3050787"/>
              <a:gd name="connsiteY34" fmla="*/ 909637 h 1831168"/>
              <a:gd name="connsiteX35" fmla="*/ 1938338 w 3050787"/>
              <a:gd name="connsiteY35" fmla="*/ 862012 h 1831168"/>
              <a:gd name="connsiteX36" fmla="*/ 1890713 w 3050787"/>
              <a:gd name="connsiteY36" fmla="*/ 557212 h 1831168"/>
              <a:gd name="connsiteX37" fmla="*/ 2166938 w 3050787"/>
              <a:gd name="connsiteY37" fmla="*/ 438150 h 1831168"/>
              <a:gd name="connsiteX38" fmla="*/ 2257425 w 3050787"/>
              <a:gd name="connsiteY38" fmla="*/ 642937 h 1831168"/>
              <a:gd name="connsiteX39" fmla="*/ 2452688 w 3050787"/>
              <a:gd name="connsiteY39" fmla="*/ 414337 h 1831168"/>
              <a:gd name="connsiteX40" fmla="*/ 2724150 w 3050787"/>
              <a:gd name="connsiteY40" fmla="*/ 147637 h 1831168"/>
              <a:gd name="connsiteX41" fmla="*/ 2852738 w 3050787"/>
              <a:gd name="connsiteY41" fmla="*/ 0 h 1831168"/>
              <a:gd name="connsiteX0" fmla="*/ 2852738 w 3050787"/>
              <a:gd name="connsiteY0" fmla="*/ 0 h 1925605"/>
              <a:gd name="connsiteX1" fmla="*/ 2905125 w 3050787"/>
              <a:gd name="connsiteY1" fmla="*/ 85725 h 1925605"/>
              <a:gd name="connsiteX2" fmla="*/ 2933700 w 3050787"/>
              <a:gd name="connsiteY2" fmla="*/ 300037 h 1925605"/>
              <a:gd name="connsiteX3" fmla="*/ 2933700 w 3050787"/>
              <a:gd name="connsiteY3" fmla="*/ 514350 h 1925605"/>
              <a:gd name="connsiteX4" fmla="*/ 2890838 w 3050787"/>
              <a:gd name="connsiteY4" fmla="*/ 681037 h 1925605"/>
              <a:gd name="connsiteX5" fmla="*/ 3048000 w 3050787"/>
              <a:gd name="connsiteY5" fmla="*/ 776287 h 1925605"/>
              <a:gd name="connsiteX6" fmla="*/ 2943225 w 3050787"/>
              <a:gd name="connsiteY6" fmla="*/ 995362 h 1925605"/>
              <a:gd name="connsiteX7" fmla="*/ 2776538 w 3050787"/>
              <a:gd name="connsiteY7" fmla="*/ 847725 h 1925605"/>
              <a:gd name="connsiteX8" fmla="*/ 2667000 w 3050787"/>
              <a:gd name="connsiteY8" fmla="*/ 1009650 h 1925605"/>
              <a:gd name="connsiteX9" fmla="*/ 2471738 w 3050787"/>
              <a:gd name="connsiteY9" fmla="*/ 1223962 h 1925605"/>
              <a:gd name="connsiteX10" fmla="*/ 2333625 w 3050787"/>
              <a:gd name="connsiteY10" fmla="*/ 1333500 h 1925605"/>
              <a:gd name="connsiteX11" fmla="*/ 2195513 w 3050787"/>
              <a:gd name="connsiteY11" fmla="*/ 1395412 h 1925605"/>
              <a:gd name="connsiteX12" fmla="*/ 2233613 w 3050787"/>
              <a:gd name="connsiteY12" fmla="*/ 1671637 h 1925605"/>
              <a:gd name="connsiteX13" fmla="*/ 2105025 w 3050787"/>
              <a:gd name="connsiteY13" fmla="*/ 1690687 h 1925605"/>
              <a:gd name="connsiteX14" fmla="*/ 2057400 w 3050787"/>
              <a:gd name="connsiteY14" fmla="*/ 1419225 h 1925605"/>
              <a:gd name="connsiteX15" fmla="*/ 1966913 w 3050787"/>
              <a:gd name="connsiteY15" fmla="*/ 1471612 h 1925605"/>
              <a:gd name="connsiteX16" fmla="*/ 1714500 w 3050787"/>
              <a:gd name="connsiteY16" fmla="*/ 1533525 h 1925605"/>
              <a:gd name="connsiteX17" fmla="*/ 1671638 w 3050787"/>
              <a:gd name="connsiteY17" fmla="*/ 1538287 h 1925605"/>
              <a:gd name="connsiteX18" fmla="*/ 1419225 w 3050787"/>
              <a:gd name="connsiteY18" fmla="*/ 1547812 h 1925605"/>
              <a:gd name="connsiteX19" fmla="*/ 1466850 w 3050787"/>
              <a:gd name="connsiteY19" fmla="*/ 1827987 h 1925605"/>
              <a:gd name="connsiteX20" fmla="*/ 1223963 w 3050787"/>
              <a:gd name="connsiteY20" fmla="*/ 1809750 h 1925605"/>
              <a:gd name="connsiteX21" fmla="*/ 1195388 w 3050787"/>
              <a:gd name="connsiteY21" fmla="*/ 1666875 h 1925605"/>
              <a:gd name="connsiteX22" fmla="*/ 1066800 w 3050787"/>
              <a:gd name="connsiteY22" fmla="*/ 1571625 h 1925605"/>
              <a:gd name="connsiteX23" fmla="*/ 957263 w 3050787"/>
              <a:gd name="connsiteY23" fmla="*/ 1519237 h 1925605"/>
              <a:gd name="connsiteX24" fmla="*/ 900113 w 3050787"/>
              <a:gd name="connsiteY24" fmla="*/ 1485900 h 1925605"/>
              <a:gd name="connsiteX25" fmla="*/ 0 w 3050787"/>
              <a:gd name="connsiteY25" fmla="*/ 1819275 h 1925605"/>
              <a:gd name="connsiteX26" fmla="*/ 4763 w 3050787"/>
              <a:gd name="connsiteY26" fmla="*/ 1628775 h 1925605"/>
              <a:gd name="connsiteX27" fmla="*/ 57150 w 3050787"/>
              <a:gd name="connsiteY27" fmla="*/ 1471612 h 1925605"/>
              <a:gd name="connsiteX28" fmla="*/ 90488 w 3050787"/>
              <a:gd name="connsiteY28" fmla="*/ 1381125 h 1925605"/>
              <a:gd name="connsiteX29" fmla="*/ 204788 w 3050787"/>
              <a:gd name="connsiteY29" fmla="*/ 1252537 h 1925605"/>
              <a:gd name="connsiteX30" fmla="*/ 333375 w 3050787"/>
              <a:gd name="connsiteY30" fmla="*/ 1152525 h 1925605"/>
              <a:gd name="connsiteX31" fmla="*/ 704850 w 3050787"/>
              <a:gd name="connsiteY31" fmla="*/ 966787 h 1925605"/>
              <a:gd name="connsiteX32" fmla="*/ 1062038 w 3050787"/>
              <a:gd name="connsiteY32" fmla="*/ 900112 h 1925605"/>
              <a:gd name="connsiteX33" fmla="*/ 1400175 w 3050787"/>
              <a:gd name="connsiteY33" fmla="*/ 914400 h 1925605"/>
              <a:gd name="connsiteX34" fmla="*/ 1681163 w 3050787"/>
              <a:gd name="connsiteY34" fmla="*/ 909637 h 1925605"/>
              <a:gd name="connsiteX35" fmla="*/ 1938338 w 3050787"/>
              <a:gd name="connsiteY35" fmla="*/ 862012 h 1925605"/>
              <a:gd name="connsiteX36" fmla="*/ 1890713 w 3050787"/>
              <a:gd name="connsiteY36" fmla="*/ 557212 h 1925605"/>
              <a:gd name="connsiteX37" fmla="*/ 2166938 w 3050787"/>
              <a:gd name="connsiteY37" fmla="*/ 438150 h 1925605"/>
              <a:gd name="connsiteX38" fmla="*/ 2257425 w 3050787"/>
              <a:gd name="connsiteY38" fmla="*/ 642937 h 1925605"/>
              <a:gd name="connsiteX39" fmla="*/ 2452688 w 3050787"/>
              <a:gd name="connsiteY39" fmla="*/ 414337 h 1925605"/>
              <a:gd name="connsiteX40" fmla="*/ 2724150 w 3050787"/>
              <a:gd name="connsiteY40" fmla="*/ 147637 h 1925605"/>
              <a:gd name="connsiteX41" fmla="*/ 2852738 w 3050787"/>
              <a:gd name="connsiteY41" fmla="*/ 0 h 1925605"/>
              <a:gd name="connsiteX0" fmla="*/ 2852738 w 3050787"/>
              <a:gd name="connsiteY0" fmla="*/ 0 h 1925605"/>
              <a:gd name="connsiteX1" fmla="*/ 2905125 w 3050787"/>
              <a:gd name="connsiteY1" fmla="*/ 85725 h 1925605"/>
              <a:gd name="connsiteX2" fmla="*/ 2933700 w 3050787"/>
              <a:gd name="connsiteY2" fmla="*/ 300037 h 1925605"/>
              <a:gd name="connsiteX3" fmla="*/ 2933700 w 3050787"/>
              <a:gd name="connsiteY3" fmla="*/ 514350 h 1925605"/>
              <a:gd name="connsiteX4" fmla="*/ 2890838 w 3050787"/>
              <a:gd name="connsiteY4" fmla="*/ 681037 h 1925605"/>
              <a:gd name="connsiteX5" fmla="*/ 3048000 w 3050787"/>
              <a:gd name="connsiteY5" fmla="*/ 776287 h 1925605"/>
              <a:gd name="connsiteX6" fmla="*/ 2943225 w 3050787"/>
              <a:gd name="connsiteY6" fmla="*/ 995362 h 1925605"/>
              <a:gd name="connsiteX7" fmla="*/ 2776538 w 3050787"/>
              <a:gd name="connsiteY7" fmla="*/ 847725 h 1925605"/>
              <a:gd name="connsiteX8" fmla="*/ 2667000 w 3050787"/>
              <a:gd name="connsiteY8" fmla="*/ 1009650 h 1925605"/>
              <a:gd name="connsiteX9" fmla="*/ 2471738 w 3050787"/>
              <a:gd name="connsiteY9" fmla="*/ 1223962 h 1925605"/>
              <a:gd name="connsiteX10" fmla="*/ 2333625 w 3050787"/>
              <a:gd name="connsiteY10" fmla="*/ 1333500 h 1925605"/>
              <a:gd name="connsiteX11" fmla="*/ 2195513 w 3050787"/>
              <a:gd name="connsiteY11" fmla="*/ 1395412 h 1925605"/>
              <a:gd name="connsiteX12" fmla="*/ 2233613 w 3050787"/>
              <a:gd name="connsiteY12" fmla="*/ 1671637 h 1925605"/>
              <a:gd name="connsiteX13" fmla="*/ 2105025 w 3050787"/>
              <a:gd name="connsiteY13" fmla="*/ 1690687 h 1925605"/>
              <a:gd name="connsiteX14" fmla="*/ 2057400 w 3050787"/>
              <a:gd name="connsiteY14" fmla="*/ 1419225 h 1925605"/>
              <a:gd name="connsiteX15" fmla="*/ 1966913 w 3050787"/>
              <a:gd name="connsiteY15" fmla="*/ 1471612 h 1925605"/>
              <a:gd name="connsiteX16" fmla="*/ 1714500 w 3050787"/>
              <a:gd name="connsiteY16" fmla="*/ 1533525 h 1925605"/>
              <a:gd name="connsiteX17" fmla="*/ 1671638 w 3050787"/>
              <a:gd name="connsiteY17" fmla="*/ 1538287 h 1925605"/>
              <a:gd name="connsiteX18" fmla="*/ 1419225 w 3050787"/>
              <a:gd name="connsiteY18" fmla="*/ 1547812 h 1925605"/>
              <a:gd name="connsiteX19" fmla="*/ 1466850 w 3050787"/>
              <a:gd name="connsiteY19" fmla="*/ 1827987 h 1925605"/>
              <a:gd name="connsiteX20" fmla="*/ 1223963 w 3050787"/>
              <a:gd name="connsiteY20" fmla="*/ 1809750 h 1925605"/>
              <a:gd name="connsiteX21" fmla="*/ 1195388 w 3050787"/>
              <a:gd name="connsiteY21" fmla="*/ 1666875 h 1925605"/>
              <a:gd name="connsiteX22" fmla="*/ 1066800 w 3050787"/>
              <a:gd name="connsiteY22" fmla="*/ 1571625 h 1925605"/>
              <a:gd name="connsiteX23" fmla="*/ 957263 w 3050787"/>
              <a:gd name="connsiteY23" fmla="*/ 1519237 h 1925605"/>
              <a:gd name="connsiteX24" fmla="*/ 900113 w 3050787"/>
              <a:gd name="connsiteY24" fmla="*/ 1485900 h 1925605"/>
              <a:gd name="connsiteX25" fmla="*/ 0 w 3050787"/>
              <a:gd name="connsiteY25" fmla="*/ 1819275 h 1925605"/>
              <a:gd name="connsiteX26" fmla="*/ 4763 w 3050787"/>
              <a:gd name="connsiteY26" fmla="*/ 1628775 h 1925605"/>
              <a:gd name="connsiteX27" fmla="*/ 57150 w 3050787"/>
              <a:gd name="connsiteY27" fmla="*/ 1471612 h 1925605"/>
              <a:gd name="connsiteX28" fmla="*/ 90488 w 3050787"/>
              <a:gd name="connsiteY28" fmla="*/ 1381125 h 1925605"/>
              <a:gd name="connsiteX29" fmla="*/ 204788 w 3050787"/>
              <a:gd name="connsiteY29" fmla="*/ 1252537 h 1925605"/>
              <a:gd name="connsiteX30" fmla="*/ 333375 w 3050787"/>
              <a:gd name="connsiteY30" fmla="*/ 1152525 h 1925605"/>
              <a:gd name="connsiteX31" fmla="*/ 704850 w 3050787"/>
              <a:gd name="connsiteY31" fmla="*/ 966787 h 1925605"/>
              <a:gd name="connsiteX32" fmla="*/ 1062038 w 3050787"/>
              <a:gd name="connsiteY32" fmla="*/ 900112 h 1925605"/>
              <a:gd name="connsiteX33" fmla="*/ 1400175 w 3050787"/>
              <a:gd name="connsiteY33" fmla="*/ 914400 h 1925605"/>
              <a:gd name="connsiteX34" fmla="*/ 1681163 w 3050787"/>
              <a:gd name="connsiteY34" fmla="*/ 909637 h 1925605"/>
              <a:gd name="connsiteX35" fmla="*/ 1938338 w 3050787"/>
              <a:gd name="connsiteY35" fmla="*/ 862012 h 1925605"/>
              <a:gd name="connsiteX36" fmla="*/ 1890713 w 3050787"/>
              <a:gd name="connsiteY36" fmla="*/ 557212 h 1925605"/>
              <a:gd name="connsiteX37" fmla="*/ 2166938 w 3050787"/>
              <a:gd name="connsiteY37" fmla="*/ 438150 h 1925605"/>
              <a:gd name="connsiteX38" fmla="*/ 2257425 w 3050787"/>
              <a:gd name="connsiteY38" fmla="*/ 642937 h 1925605"/>
              <a:gd name="connsiteX39" fmla="*/ 2452688 w 3050787"/>
              <a:gd name="connsiteY39" fmla="*/ 414337 h 1925605"/>
              <a:gd name="connsiteX40" fmla="*/ 2724150 w 3050787"/>
              <a:gd name="connsiteY40" fmla="*/ 147637 h 1925605"/>
              <a:gd name="connsiteX41" fmla="*/ 2852738 w 3050787"/>
              <a:gd name="connsiteY41" fmla="*/ 0 h 1925605"/>
              <a:gd name="connsiteX0" fmla="*/ 2852738 w 3050787"/>
              <a:gd name="connsiteY0" fmla="*/ 0 h 1845422"/>
              <a:gd name="connsiteX1" fmla="*/ 2905125 w 3050787"/>
              <a:gd name="connsiteY1" fmla="*/ 85725 h 1845422"/>
              <a:gd name="connsiteX2" fmla="*/ 2933700 w 3050787"/>
              <a:gd name="connsiteY2" fmla="*/ 300037 h 1845422"/>
              <a:gd name="connsiteX3" fmla="*/ 2933700 w 3050787"/>
              <a:gd name="connsiteY3" fmla="*/ 514350 h 1845422"/>
              <a:gd name="connsiteX4" fmla="*/ 2890838 w 3050787"/>
              <a:gd name="connsiteY4" fmla="*/ 681037 h 1845422"/>
              <a:gd name="connsiteX5" fmla="*/ 3048000 w 3050787"/>
              <a:gd name="connsiteY5" fmla="*/ 776287 h 1845422"/>
              <a:gd name="connsiteX6" fmla="*/ 2943225 w 3050787"/>
              <a:gd name="connsiteY6" fmla="*/ 995362 h 1845422"/>
              <a:gd name="connsiteX7" fmla="*/ 2776538 w 3050787"/>
              <a:gd name="connsiteY7" fmla="*/ 847725 h 1845422"/>
              <a:gd name="connsiteX8" fmla="*/ 2667000 w 3050787"/>
              <a:gd name="connsiteY8" fmla="*/ 1009650 h 1845422"/>
              <a:gd name="connsiteX9" fmla="*/ 2471738 w 3050787"/>
              <a:gd name="connsiteY9" fmla="*/ 1223962 h 1845422"/>
              <a:gd name="connsiteX10" fmla="*/ 2333625 w 3050787"/>
              <a:gd name="connsiteY10" fmla="*/ 1333500 h 1845422"/>
              <a:gd name="connsiteX11" fmla="*/ 2195513 w 3050787"/>
              <a:gd name="connsiteY11" fmla="*/ 1395412 h 1845422"/>
              <a:gd name="connsiteX12" fmla="*/ 2233613 w 3050787"/>
              <a:gd name="connsiteY12" fmla="*/ 1671637 h 1845422"/>
              <a:gd name="connsiteX13" fmla="*/ 2105025 w 3050787"/>
              <a:gd name="connsiteY13" fmla="*/ 1690687 h 1845422"/>
              <a:gd name="connsiteX14" fmla="*/ 2057400 w 3050787"/>
              <a:gd name="connsiteY14" fmla="*/ 1419225 h 1845422"/>
              <a:gd name="connsiteX15" fmla="*/ 1966913 w 3050787"/>
              <a:gd name="connsiteY15" fmla="*/ 1471612 h 1845422"/>
              <a:gd name="connsiteX16" fmla="*/ 1714500 w 3050787"/>
              <a:gd name="connsiteY16" fmla="*/ 1533525 h 1845422"/>
              <a:gd name="connsiteX17" fmla="*/ 1671638 w 3050787"/>
              <a:gd name="connsiteY17" fmla="*/ 1538287 h 1845422"/>
              <a:gd name="connsiteX18" fmla="*/ 1419225 w 3050787"/>
              <a:gd name="connsiteY18" fmla="*/ 1547812 h 1845422"/>
              <a:gd name="connsiteX19" fmla="*/ 1466850 w 3050787"/>
              <a:gd name="connsiteY19" fmla="*/ 1827987 h 1845422"/>
              <a:gd name="connsiteX20" fmla="*/ 1223963 w 3050787"/>
              <a:gd name="connsiteY20" fmla="*/ 1809750 h 1845422"/>
              <a:gd name="connsiteX21" fmla="*/ 1195388 w 3050787"/>
              <a:gd name="connsiteY21" fmla="*/ 1666875 h 1845422"/>
              <a:gd name="connsiteX22" fmla="*/ 1066800 w 3050787"/>
              <a:gd name="connsiteY22" fmla="*/ 1571625 h 1845422"/>
              <a:gd name="connsiteX23" fmla="*/ 957263 w 3050787"/>
              <a:gd name="connsiteY23" fmla="*/ 1519237 h 1845422"/>
              <a:gd name="connsiteX24" fmla="*/ 900113 w 3050787"/>
              <a:gd name="connsiteY24" fmla="*/ 1485900 h 1845422"/>
              <a:gd name="connsiteX25" fmla="*/ 0 w 3050787"/>
              <a:gd name="connsiteY25" fmla="*/ 1819275 h 1845422"/>
              <a:gd name="connsiteX26" fmla="*/ 4763 w 3050787"/>
              <a:gd name="connsiteY26" fmla="*/ 1628775 h 1845422"/>
              <a:gd name="connsiteX27" fmla="*/ 57150 w 3050787"/>
              <a:gd name="connsiteY27" fmla="*/ 1471612 h 1845422"/>
              <a:gd name="connsiteX28" fmla="*/ 90488 w 3050787"/>
              <a:gd name="connsiteY28" fmla="*/ 1381125 h 1845422"/>
              <a:gd name="connsiteX29" fmla="*/ 204788 w 3050787"/>
              <a:gd name="connsiteY29" fmla="*/ 1252537 h 1845422"/>
              <a:gd name="connsiteX30" fmla="*/ 333375 w 3050787"/>
              <a:gd name="connsiteY30" fmla="*/ 1152525 h 1845422"/>
              <a:gd name="connsiteX31" fmla="*/ 704850 w 3050787"/>
              <a:gd name="connsiteY31" fmla="*/ 966787 h 1845422"/>
              <a:gd name="connsiteX32" fmla="*/ 1062038 w 3050787"/>
              <a:gd name="connsiteY32" fmla="*/ 900112 h 1845422"/>
              <a:gd name="connsiteX33" fmla="*/ 1400175 w 3050787"/>
              <a:gd name="connsiteY33" fmla="*/ 914400 h 1845422"/>
              <a:gd name="connsiteX34" fmla="*/ 1681163 w 3050787"/>
              <a:gd name="connsiteY34" fmla="*/ 909637 h 1845422"/>
              <a:gd name="connsiteX35" fmla="*/ 1938338 w 3050787"/>
              <a:gd name="connsiteY35" fmla="*/ 862012 h 1845422"/>
              <a:gd name="connsiteX36" fmla="*/ 1890713 w 3050787"/>
              <a:gd name="connsiteY36" fmla="*/ 557212 h 1845422"/>
              <a:gd name="connsiteX37" fmla="*/ 2166938 w 3050787"/>
              <a:gd name="connsiteY37" fmla="*/ 438150 h 1845422"/>
              <a:gd name="connsiteX38" fmla="*/ 2257425 w 3050787"/>
              <a:gd name="connsiteY38" fmla="*/ 642937 h 1845422"/>
              <a:gd name="connsiteX39" fmla="*/ 2452688 w 3050787"/>
              <a:gd name="connsiteY39" fmla="*/ 414337 h 1845422"/>
              <a:gd name="connsiteX40" fmla="*/ 2724150 w 3050787"/>
              <a:gd name="connsiteY40" fmla="*/ 147637 h 1845422"/>
              <a:gd name="connsiteX41" fmla="*/ 2852738 w 3050787"/>
              <a:gd name="connsiteY41" fmla="*/ 0 h 1845422"/>
              <a:gd name="connsiteX0" fmla="*/ 2852738 w 3050787"/>
              <a:gd name="connsiteY0" fmla="*/ 0 h 1845422"/>
              <a:gd name="connsiteX1" fmla="*/ 2905125 w 3050787"/>
              <a:gd name="connsiteY1" fmla="*/ 85725 h 1845422"/>
              <a:gd name="connsiteX2" fmla="*/ 2933700 w 3050787"/>
              <a:gd name="connsiteY2" fmla="*/ 300037 h 1845422"/>
              <a:gd name="connsiteX3" fmla="*/ 2933700 w 3050787"/>
              <a:gd name="connsiteY3" fmla="*/ 514350 h 1845422"/>
              <a:gd name="connsiteX4" fmla="*/ 2890838 w 3050787"/>
              <a:gd name="connsiteY4" fmla="*/ 681037 h 1845422"/>
              <a:gd name="connsiteX5" fmla="*/ 3048000 w 3050787"/>
              <a:gd name="connsiteY5" fmla="*/ 776287 h 1845422"/>
              <a:gd name="connsiteX6" fmla="*/ 2943225 w 3050787"/>
              <a:gd name="connsiteY6" fmla="*/ 995362 h 1845422"/>
              <a:gd name="connsiteX7" fmla="*/ 2776538 w 3050787"/>
              <a:gd name="connsiteY7" fmla="*/ 847725 h 1845422"/>
              <a:gd name="connsiteX8" fmla="*/ 2667000 w 3050787"/>
              <a:gd name="connsiteY8" fmla="*/ 1009650 h 1845422"/>
              <a:gd name="connsiteX9" fmla="*/ 2471738 w 3050787"/>
              <a:gd name="connsiteY9" fmla="*/ 1223962 h 1845422"/>
              <a:gd name="connsiteX10" fmla="*/ 2333625 w 3050787"/>
              <a:gd name="connsiteY10" fmla="*/ 1333500 h 1845422"/>
              <a:gd name="connsiteX11" fmla="*/ 2195513 w 3050787"/>
              <a:gd name="connsiteY11" fmla="*/ 1395412 h 1845422"/>
              <a:gd name="connsiteX12" fmla="*/ 2233613 w 3050787"/>
              <a:gd name="connsiteY12" fmla="*/ 1671637 h 1845422"/>
              <a:gd name="connsiteX13" fmla="*/ 2105025 w 3050787"/>
              <a:gd name="connsiteY13" fmla="*/ 1690687 h 1845422"/>
              <a:gd name="connsiteX14" fmla="*/ 2057400 w 3050787"/>
              <a:gd name="connsiteY14" fmla="*/ 1419225 h 1845422"/>
              <a:gd name="connsiteX15" fmla="*/ 1966913 w 3050787"/>
              <a:gd name="connsiteY15" fmla="*/ 1471612 h 1845422"/>
              <a:gd name="connsiteX16" fmla="*/ 1714500 w 3050787"/>
              <a:gd name="connsiteY16" fmla="*/ 1533525 h 1845422"/>
              <a:gd name="connsiteX17" fmla="*/ 1671638 w 3050787"/>
              <a:gd name="connsiteY17" fmla="*/ 1538287 h 1845422"/>
              <a:gd name="connsiteX18" fmla="*/ 1419225 w 3050787"/>
              <a:gd name="connsiteY18" fmla="*/ 1547812 h 1845422"/>
              <a:gd name="connsiteX19" fmla="*/ 1466850 w 3050787"/>
              <a:gd name="connsiteY19" fmla="*/ 1827987 h 1845422"/>
              <a:gd name="connsiteX20" fmla="*/ 1223963 w 3050787"/>
              <a:gd name="connsiteY20" fmla="*/ 1809750 h 1845422"/>
              <a:gd name="connsiteX21" fmla="*/ 1195388 w 3050787"/>
              <a:gd name="connsiteY21" fmla="*/ 1666875 h 1845422"/>
              <a:gd name="connsiteX22" fmla="*/ 1066800 w 3050787"/>
              <a:gd name="connsiteY22" fmla="*/ 1571625 h 1845422"/>
              <a:gd name="connsiteX23" fmla="*/ 957263 w 3050787"/>
              <a:gd name="connsiteY23" fmla="*/ 1519237 h 1845422"/>
              <a:gd name="connsiteX24" fmla="*/ 900113 w 3050787"/>
              <a:gd name="connsiteY24" fmla="*/ 1485900 h 1845422"/>
              <a:gd name="connsiteX25" fmla="*/ 0 w 3050787"/>
              <a:gd name="connsiteY25" fmla="*/ 1819275 h 1845422"/>
              <a:gd name="connsiteX26" fmla="*/ 4763 w 3050787"/>
              <a:gd name="connsiteY26" fmla="*/ 1628775 h 1845422"/>
              <a:gd name="connsiteX27" fmla="*/ 57150 w 3050787"/>
              <a:gd name="connsiteY27" fmla="*/ 1471612 h 1845422"/>
              <a:gd name="connsiteX28" fmla="*/ 90488 w 3050787"/>
              <a:gd name="connsiteY28" fmla="*/ 1381125 h 1845422"/>
              <a:gd name="connsiteX29" fmla="*/ 204788 w 3050787"/>
              <a:gd name="connsiteY29" fmla="*/ 1252537 h 1845422"/>
              <a:gd name="connsiteX30" fmla="*/ 333375 w 3050787"/>
              <a:gd name="connsiteY30" fmla="*/ 1152525 h 1845422"/>
              <a:gd name="connsiteX31" fmla="*/ 704850 w 3050787"/>
              <a:gd name="connsiteY31" fmla="*/ 966787 h 1845422"/>
              <a:gd name="connsiteX32" fmla="*/ 1062038 w 3050787"/>
              <a:gd name="connsiteY32" fmla="*/ 900112 h 1845422"/>
              <a:gd name="connsiteX33" fmla="*/ 1400175 w 3050787"/>
              <a:gd name="connsiteY33" fmla="*/ 914400 h 1845422"/>
              <a:gd name="connsiteX34" fmla="*/ 1681163 w 3050787"/>
              <a:gd name="connsiteY34" fmla="*/ 909637 h 1845422"/>
              <a:gd name="connsiteX35" fmla="*/ 1938338 w 3050787"/>
              <a:gd name="connsiteY35" fmla="*/ 862012 h 1845422"/>
              <a:gd name="connsiteX36" fmla="*/ 1890713 w 3050787"/>
              <a:gd name="connsiteY36" fmla="*/ 557212 h 1845422"/>
              <a:gd name="connsiteX37" fmla="*/ 2166938 w 3050787"/>
              <a:gd name="connsiteY37" fmla="*/ 438150 h 1845422"/>
              <a:gd name="connsiteX38" fmla="*/ 2257425 w 3050787"/>
              <a:gd name="connsiteY38" fmla="*/ 642937 h 1845422"/>
              <a:gd name="connsiteX39" fmla="*/ 2452688 w 3050787"/>
              <a:gd name="connsiteY39" fmla="*/ 414337 h 1845422"/>
              <a:gd name="connsiteX40" fmla="*/ 2724150 w 3050787"/>
              <a:gd name="connsiteY40" fmla="*/ 147637 h 1845422"/>
              <a:gd name="connsiteX41" fmla="*/ 2852738 w 3050787"/>
              <a:gd name="connsiteY41" fmla="*/ 0 h 1845422"/>
              <a:gd name="connsiteX0" fmla="*/ 2852738 w 3050787"/>
              <a:gd name="connsiteY0" fmla="*/ 0 h 1904187"/>
              <a:gd name="connsiteX1" fmla="*/ 2905125 w 3050787"/>
              <a:gd name="connsiteY1" fmla="*/ 85725 h 1904187"/>
              <a:gd name="connsiteX2" fmla="*/ 2933700 w 3050787"/>
              <a:gd name="connsiteY2" fmla="*/ 300037 h 1904187"/>
              <a:gd name="connsiteX3" fmla="*/ 2933700 w 3050787"/>
              <a:gd name="connsiteY3" fmla="*/ 514350 h 1904187"/>
              <a:gd name="connsiteX4" fmla="*/ 2890838 w 3050787"/>
              <a:gd name="connsiteY4" fmla="*/ 681037 h 1904187"/>
              <a:gd name="connsiteX5" fmla="*/ 3048000 w 3050787"/>
              <a:gd name="connsiteY5" fmla="*/ 776287 h 1904187"/>
              <a:gd name="connsiteX6" fmla="*/ 2943225 w 3050787"/>
              <a:gd name="connsiteY6" fmla="*/ 995362 h 1904187"/>
              <a:gd name="connsiteX7" fmla="*/ 2776538 w 3050787"/>
              <a:gd name="connsiteY7" fmla="*/ 847725 h 1904187"/>
              <a:gd name="connsiteX8" fmla="*/ 2667000 w 3050787"/>
              <a:gd name="connsiteY8" fmla="*/ 1009650 h 1904187"/>
              <a:gd name="connsiteX9" fmla="*/ 2471738 w 3050787"/>
              <a:gd name="connsiteY9" fmla="*/ 1223962 h 1904187"/>
              <a:gd name="connsiteX10" fmla="*/ 2333625 w 3050787"/>
              <a:gd name="connsiteY10" fmla="*/ 1333500 h 1904187"/>
              <a:gd name="connsiteX11" fmla="*/ 2195513 w 3050787"/>
              <a:gd name="connsiteY11" fmla="*/ 1395412 h 1904187"/>
              <a:gd name="connsiteX12" fmla="*/ 2233613 w 3050787"/>
              <a:gd name="connsiteY12" fmla="*/ 1671637 h 1904187"/>
              <a:gd name="connsiteX13" fmla="*/ 2105025 w 3050787"/>
              <a:gd name="connsiteY13" fmla="*/ 1690687 h 1904187"/>
              <a:gd name="connsiteX14" fmla="*/ 2057400 w 3050787"/>
              <a:gd name="connsiteY14" fmla="*/ 1419225 h 1904187"/>
              <a:gd name="connsiteX15" fmla="*/ 1966913 w 3050787"/>
              <a:gd name="connsiteY15" fmla="*/ 1471612 h 1904187"/>
              <a:gd name="connsiteX16" fmla="*/ 1714500 w 3050787"/>
              <a:gd name="connsiteY16" fmla="*/ 1533525 h 1904187"/>
              <a:gd name="connsiteX17" fmla="*/ 1671638 w 3050787"/>
              <a:gd name="connsiteY17" fmla="*/ 1538287 h 1904187"/>
              <a:gd name="connsiteX18" fmla="*/ 1419225 w 3050787"/>
              <a:gd name="connsiteY18" fmla="*/ 1547812 h 1904187"/>
              <a:gd name="connsiteX19" fmla="*/ 1466850 w 3050787"/>
              <a:gd name="connsiteY19" fmla="*/ 1827987 h 1904187"/>
              <a:gd name="connsiteX20" fmla="*/ 1295369 w 3050787"/>
              <a:gd name="connsiteY20" fmla="*/ 1904187 h 1904187"/>
              <a:gd name="connsiteX21" fmla="*/ 1195388 w 3050787"/>
              <a:gd name="connsiteY21" fmla="*/ 1666875 h 1904187"/>
              <a:gd name="connsiteX22" fmla="*/ 1066800 w 3050787"/>
              <a:gd name="connsiteY22" fmla="*/ 1571625 h 1904187"/>
              <a:gd name="connsiteX23" fmla="*/ 957263 w 3050787"/>
              <a:gd name="connsiteY23" fmla="*/ 1519237 h 1904187"/>
              <a:gd name="connsiteX24" fmla="*/ 900113 w 3050787"/>
              <a:gd name="connsiteY24" fmla="*/ 1485900 h 1904187"/>
              <a:gd name="connsiteX25" fmla="*/ 0 w 3050787"/>
              <a:gd name="connsiteY25" fmla="*/ 1819275 h 1904187"/>
              <a:gd name="connsiteX26" fmla="*/ 4763 w 3050787"/>
              <a:gd name="connsiteY26" fmla="*/ 1628775 h 1904187"/>
              <a:gd name="connsiteX27" fmla="*/ 57150 w 3050787"/>
              <a:gd name="connsiteY27" fmla="*/ 1471612 h 1904187"/>
              <a:gd name="connsiteX28" fmla="*/ 90488 w 3050787"/>
              <a:gd name="connsiteY28" fmla="*/ 1381125 h 1904187"/>
              <a:gd name="connsiteX29" fmla="*/ 204788 w 3050787"/>
              <a:gd name="connsiteY29" fmla="*/ 1252537 h 1904187"/>
              <a:gd name="connsiteX30" fmla="*/ 333375 w 3050787"/>
              <a:gd name="connsiteY30" fmla="*/ 1152525 h 1904187"/>
              <a:gd name="connsiteX31" fmla="*/ 704850 w 3050787"/>
              <a:gd name="connsiteY31" fmla="*/ 966787 h 1904187"/>
              <a:gd name="connsiteX32" fmla="*/ 1062038 w 3050787"/>
              <a:gd name="connsiteY32" fmla="*/ 900112 h 1904187"/>
              <a:gd name="connsiteX33" fmla="*/ 1400175 w 3050787"/>
              <a:gd name="connsiteY33" fmla="*/ 914400 h 1904187"/>
              <a:gd name="connsiteX34" fmla="*/ 1681163 w 3050787"/>
              <a:gd name="connsiteY34" fmla="*/ 909637 h 1904187"/>
              <a:gd name="connsiteX35" fmla="*/ 1938338 w 3050787"/>
              <a:gd name="connsiteY35" fmla="*/ 862012 h 1904187"/>
              <a:gd name="connsiteX36" fmla="*/ 1890713 w 3050787"/>
              <a:gd name="connsiteY36" fmla="*/ 557212 h 1904187"/>
              <a:gd name="connsiteX37" fmla="*/ 2166938 w 3050787"/>
              <a:gd name="connsiteY37" fmla="*/ 438150 h 1904187"/>
              <a:gd name="connsiteX38" fmla="*/ 2257425 w 3050787"/>
              <a:gd name="connsiteY38" fmla="*/ 642937 h 1904187"/>
              <a:gd name="connsiteX39" fmla="*/ 2452688 w 3050787"/>
              <a:gd name="connsiteY39" fmla="*/ 414337 h 1904187"/>
              <a:gd name="connsiteX40" fmla="*/ 2724150 w 3050787"/>
              <a:gd name="connsiteY40" fmla="*/ 147637 h 1904187"/>
              <a:gd name="connsiteX41" fmla="*/ 2852738 w 3050787"/>
              <a:gd name="connsiteY41" fmla="*/ 0 h 1904187"/>
              <a:gd name="connsiteX0" fmla="*/ 2852738 w 3050787"/>
              <a:gd name="connsiteY0" fmla="*/ 0 h 1904187"/>
              <a:gd name="connsiteX1" fmla="*/ 2905125 w 3050787"/>
              <a:gd name="connsiteY1" fmla="*/ 85725 h 1904187"/>
              <a:gd name="connsiteX2" fmla="*/ 2933700 w 3050787"/>
              <a:gd name="connsiteY2" fmla="*/ 300037 h 1904187"/>
              <a:gd name="connsiteX3" fmla="*/ 2933700 w 3050787"/>
              <a:gd name="connsiteY3" fmla="*/ 514350 h 1904187"/>
              <a:gd name="connsiteX4" fmla="*/ 2890838 w 3050787"/>
              <a:gd name="connsiteY4" fmla="*/ 681037 h 1904187"/>
              <a:gd name="connsiteX5" fmla="*/ 3048000 w 3050787"/>
              <a:gd name="connsiteY5" fmla="*/ 776287 h 1904187"/>
              <a:gd name="connsiteX6" fmla="*/ 2943225 w 3050787"/>
              <a:gd name="connsiteY6" fmla="*/ 995362 h 1904187"/>
              <a:gd name="connsiteX7" fmla="*/ 2776538 w 3050787"/>
              <a:gd name="connsiteY7" fmla="*/ 847725 h 1904187"/>
              <a:gd name="connsiteX8" fmla="*/ 2667000 w 3050787"/>
              <a:gd name="connsiteY8" fmla="*/ 1009650 h 1904187"/>
              <a:gd name="connsiteX9" fmla="*/ 2471738 w 3050787"/>
              <a:gd name="connsiteY9" fmla="*/ 1223962 h 1904187"/>
              <a:gd name="connsiteX10" fmla="*/ 2333625 w 3050787"/>
              <a:gd name="connsiteY10" fmla="*/ 1333500 h 1904187"/>
              <a:gd name="connsiteX11" fmla="*/ 2195513 w 3050787"/>
              <a:gd name="connsiteY11" fmla="*/ 1395412 h 1904187"/>
              <a:gd name="connsiteX12" fmla="*/ 2233613 w 3050787"/>
              <a:gd name="connsiteY12" fmla="*/ 1671637 h 1904187"/>
              <a:gd name="connsiteX13" fmla="*/ 2105025 w 3050787"/>
              <a:gd name="connsiteY13" fmla="*/ 1690687 h 1904187"/>
              <a:gd name="connsiteX14" fmla="*/ 2057400 w 3050787"/>
              <a:gd name="connsiteY14" fmla="*/ 1419225 h 1904187"/>
              <a:gd name="connsiteX15" fmla="*/ 1966913 w 3050787"/>
              <a:gd name="connsiteY15" fmla="*/ 1471612 h 1904187"/>
              <a:gd name="connsiteX16" fmla="*/ 1714500 w 3050787"/>
              <a:gd name="connsiteY16" fmla="*/ 1533525 h 1904187"/>
              <a:gd name="connsiteX17" fmla="*/ 1671638 w 3050787"/>
              <a:gd name="connsiteY17" fmla="*/ 1538287 h 1904187"/>
              <a:gd name="connsiteX18" fmla="*/ 1419225 w 3050787"/>
              <a:gd name="connsiteY18" fmla="*/ 1547812 h 1904187"/>
              <a:gd name="connsiteX19" fmla="*/ 1466850 w 3050787"/>
              <a:gd name="connsiteY19" fmla="*/ 1827987 h 1904187"/>
              <a:gd name="connsiteX20" fmla="*/ 1295369 w 3050787"/>
              <a:gd name="connsiteY20" fmla="*/ 1904187 h 1904187"/>
              <a:gd name="connsiteX21" fmla="*/ 1195388 w 3050787"/>
              <a:gd name="connsiteY21" fmla="*/ 1666875 h 1904187"/>
              <a:gd name="connsiteX22" fmla="*/ 1066800 w 3050787"/>
              <a:gd name="connsiteY22" fmla="*/ 1571625 h 1904187"/>
              <a:gd name="connsiteX23" fmla="*/ 957263 w 3050787"/>
              <a:gd name="connsiteY23" fmla="*/ 1519237 h 1904187"/>
              <a:gd name="connsiteX24" fmla="*/ 900113 w 3050787"/>
              <a:gd name="connsiteY24" fmla="*/ 1485900 h 1904187"/>
              <a:gd name="connsiteX25" fmla="*/ 0 w 3050787"/>
              <a:gd name="connsiteY25" fmla="*/ 1819275 h 1904187"/>
              <a:gd name="connsiteX26" fmla="*/ 4763 w 3050787"/>
              <a:gd name="connsiteY26" fmla="*/ 1628775 h 1904187"/>
              <a:gd name="connsiteX27" fmla="*/ 57150 w 3050787"/>
              <a:gd name="connsiteY27" fmla="*/ 1471612 h 1904187"/>
              <a:gd name="connsiteX28" fmla="*/ 90488 w 3050787"/>
              <a:gd name="connsiteY28" fmla="*/ 1381125 h 1904187"/>
              <a:gd name="connsiteX29" fmla="*/ 204788 w 3050787"/>
              <a:gd name="connsiteY29" fmla="*/ 1252537 h 1904187"/>
              <a:gd name="connsiteX30" fmla="*/ 333375 w 3050787"/>
              <a:gd name="connsiteY30" fmla="*/ 1152525 h 1904187"/>
              <a:gd name="connsiteX31" fmla="*/ 704850 w 3050787"/>
              <a:gd name="connsiteY31" fmla="*/ 966787 h 1904187"/>
              <a:gd name="connsiteX32" fmla="*/ 1062038 w 3050787"/>
              <a:gd name="connsiteY32" fmla="*/ 900112 h 1904187"/>
              <a:gd name="connsiteX33" fmla="*/ 1400175 w 3050787"/>
              <a:gd name="connsiteY33" fmla="*/ 914400 h 1904187"/>
              <a:gd name="connsiteX34" fmla="*/ 1681163 w 3050787"/>
              <a:gd name="connsiteY34" fmla="*/ 909637 h 1904187"/>
              <a:gd name="connsiteX35" fmla="*/ 1938338 w 3050787"/>
              <a:gd name="connsiteY35" fmla="*/ 862012 h 1904187"/>
              <a:gd name="connsiteX36" fmla="*/ 1890713 w 3050787"/>
              <a:gd name="connsiteY36" fmla="*/ 557212 h 1904187"/>
              <a:gd name="connsiteX37" fmla="*/ 2166938 w 3050787"/>
              <a:gd name="connsiteY37" fmla="*/ 438150 h 1904187"/>
              <a:gd name="connsiteX38" fmla="*/ 2257425 w 3050787"/>
              <a:gd name="connsiteY38" fmla="*/ 642937 h 1904187"/>
              <a:gd name="connsiteX39" fmla="*/ 2452688 w 3050787"/>
              <a:gd name="connsiteY39" fmla="*/ 414337 h 1904187"/>
              <a:gd name="connsiteX40" fmla="*/ 2724150 w 3050787"/>
              <a:gd name="connsiteY40" fmla="*/ 147637 h 1904187"/>
              <a:gd name="connsiteX41" fmla="*/ 2852738 w 3050787"/>
              <a:gd name="connsiteY41" fmla="*/ 0 h 1904187"/>
              <a:gd name="connsiteX0" fmla="*/ 2852738 w 3050787"/>
              <a:gd name="connsiteY0" fmla="*/ 0 h 1904187"/>
              <a:gd name="connsiteX1" fmla="*/ 2905125 w 3050787"/>
              <a:gd name="connsiteY1" fmla="*/ 85725 h 1904187"/>
              <a:gd name="connsiteX2" fmla="*/ 2933700 w 3050787"/>
              <a:gd name="connsiteY2" fmla="*/ 300037 h 1904187"/>
              <a:gd name="connsiteX3" fmla="*/ 2933700 w 3050787"/>
              <a:gd name="connsiteY3" fmla="*/ 514350 h 1904187"/>
              <a:gd name="connsiteX4" fmla="*/ 2890838 w 3050787"/>
              <a:gd name="connsiteY4" fmla="*/ 681037 h 1904187"/>
              <a:gd name="connsiteX5" fmla="*/ 3048000 w 3050787"/>
              <a:gd name="connsiteY5" fmla="*/ 776287 h 1904187"/>
              <a:gd name="connsiteX6" fmla="*/ 2943225 w 3050787"/>
              <a:gd name="connsiteY6" fmla="*/ 995362 h 1904187"/>
              <a:gd name="connsiteX7" fmla="*/ 2776538 w 3050787"/>
              <a:gd name="connsiteY7" fmla="*/ 847725 h 1904187"/>
              <a:gd name="connsiteX8" fmla="*/ 2667000 w 3050787"/>
              <a:gd name="connsiteY8" fmla="*/ 1009650 h 1904187"/>
              <a:gd name="connsiteX9" fmla="*/ 2471738 w 3050787"/>
              <a:gd name="connsiteY9" fmla="*/ 1223962 h 1904187"/>
              <a:gd name="connsiteX10" fmla="*/ 2333625 w 3050787"/>
              <a:gd name="connsiteY10" fmla="*/ 1333500 h 1904187"/>
              <a:gd name="connsiteX11" fmla="*/ 2195513 w 3050787"/>
              <a:gd name="connsiteY11" fmla="*/ 1395412 h 1904187"/>
              <a:gd name="connsiteX12" fmla="*/ 2233613 w 3050787"/>
              <a:gd name="connsiteY12" fmla="*/ 1671637 h 1904187"/>
              <a:gd name="connsiteX13" fmla="*/ 2105025 w 3050787"/>
              <a:gd name="connsiteY13" fmla="*/ 1690687 h 1904187"/>
              <a:gd name="connsiteX14" fmla="*/ 2057400 w 3050787"/>
              <a:gd name="connsiteY14" fmla="*/ 1419225 h 1904187"/>
              <a:gd name="connsiteX15" fmla="*/ 1966913 w 3050787"/>
              <a:gd name="connsiteY15" fmla="*/ 1471612 h 1904187"/>
              <a:gd name="connsiteX16" fmla="*/ 1714500 w 3050787"/>
              <a:gd name="connsiteY16" fmla="*/ 1533525 h 1904187"/>
              <a:gd name="connsiteX17" fmla="*/ 1671638 w 3050787"/>
              <a:gd name="connsiteY17" fmla="*/ 1538287 h 1904187"/>
              <a:gd name="connsiteX18" fmla="*/ 1419225 w 3050787"/>
              <a:gd name="connsiteY18" fmla="*/ 1547812 h 1904187"/>
              <a:gd name="connsiteX19" fmla="*/ 1466850 w 3050787"/>
              <a:gd name="connsiteY19" fmla="*/ 1827987 h 1904187"/>
              <a:gd name="connsiteX20" fmla="*/ 1295369 w 3050787"/>
              <a:gd name="connsiteY20" fmla="*/ 1904187 h 1904187"/>
              <a:gd name="connsiteX21" fmla="*/ 1195388 w 3050787"/>
              <a:gd name="connsiteY21" fmla="*/ 1666875 h 1904187"/>
              <a:gd name="connsiteX22" fmla="*/ 1066800 w 3050787"/>
              <a:gd name="connsiteY22" fmla="*/ 1571625 h 1904187"/>
              <a:gd name="connsiteX23" fmla="*/ 957263 w 3050787"/>
              <a:gd name="connsiteY23" fmla="*/ 1519237 h 1904187"/>
              <a:gd name="connsiteX24" fmla="*/ 900113 w 3050787"/>
              <a:gd name="connsiteY24" fmla="*/ 1485900 h 1904187"/>
              <a:gd name="connsiteX25" fmla="*/ 0 w 3050787"/>
              <a:gd name="connsiteY25" fmla="*/ 1819275 h 1904187"/>
              <a:gd name="connsiteX26" fmla="*/ 4763 w 3050787"/>
              <a:gd name="connsiteY26" fmla="*/ 1628775 h 1904187"/>
              <a:gd name="connsiteX27" fmla="*/ 57150 w 3050787"/>
              <a:gd name="connsiteY27" fmla="*/ 1471612 h 1904187"/>
              <a:gd name="connsiteX28" fmla="*/ 90488 w 3050787"/>
              <a:gd name="connsiteY28" fmla="*/ 1381125 h 1904187"/>
              <a:gd name="connsiteX29" fmla="*/ 204788 w 3050787"/>
              <a:gd name="connsiteY29" fmla="*/ 1252537 h 1904187"/>
              <a:gd name="connsiteX30" fmla="*/ 333375 w 3050787"/>
              <a:gd name="connsiteY30" fmla="*/ 1152525 h 1904187"/>
              <a:gd name="connsiteX31" fmla="*/ 704850 w 3050787"/>
              <a:gd name="connsiteY31" fmla="*/ 966787 h 1904187"/>
              <a:gd name="connsiteX32" fmla="*/ 1062038 w 3050787"/>
              <a:gd name="connsiteY32" fmla="*/ 900112 h 1904187"/>
              <a:gd name="connsiteX33" fmla="*/ 1400175 w 3050787"/>
              <a:gd name="connsiteY33" fmla="*/ 914400 h 1904187"/>
              <a:gd name="connsiteX34" fmla="*/ 1681163 w 3050787"/>
              <a:gd name="connsiteY34" fmla="*/ 909637 h 1904187"/>
              <a:gd name="connsiteX35" fmla="*/ 1938338 w 3050787"/>
              <a:gd name="connsiteY35" fmla="*/ 862012 h 1904187"/>
              <a:gd name="connsiteX36" fmla="*/ 1890713 w 3050787"/>
              <a:gd name="connsiteY36" fmla="*/ 557212 h 1904187"/>
              <a:gd name="connsiteX37" fmla="*/ 2166938 w 3050787"/>
              <a:gd name="connsiteY37" fmla="*/ 438150 h 1904187"/>
              <a:gd name="connsiteX38" fmla="*/ 2257425 w 3050787"/>
              <a:gd name="connsiteY38" fmla="*/ 642937 h 1904187"/>
              <a:gd name="connsiteX39" fmla="*/ 2452688 w 3050787"/>
              <a:gd name="connsiteY39" fmla="*/ 414337 h 1904187"/>
              <a:gd name="connsiteX40" fmla="*/ 2724150 w 3050787"/>
              <a:gd name="connsiteY40" fmla="*/ 147637 h 1904187"/>
              <a:gd name="connsiteX41" fmla="*/ 2852738 w 3050787"/>
              <a:gd name="connsiteY41" fmla="*/ 0 h 1904187"/>
              <a:gd name="connsiteX0" fmla="*/ 2852738 w 3050787"/>
              <a:gd name="connsiteY0" fmla="*/ 0 h 1904187"/>
              <a:gd name="connsiteX1" fmla="*/ 2905125 w 3050787"/>
              <a:gd name="connsiteY1" fmla="*/ 85725 h 1904187"/>
              <a:gd name="connsiteX2" fmla="*/ 2933700 w 3050787"/>
              <a:gd name="connsiteY2" fmla="*/ 300037 h 1904187"/>
              <a:gd name="connsiteX3" fmla="*/ 2933700 w 3050787"/>
              <a:gd name="connsiteY3" fmla="*/ 514350 h 1904187"/>
              <a:gd name="connsiteX4" fmla="*/ 2890838 w 3050787"/>
              <a:gd name="connsiteY4" fmla="*/ 681037 h 1904187"/>
              <a:gd name="connsiteX5" fmla="*/ 3048000 w 3050787"/>
              <a:gd name="connsiteY5" fmla="*/ 776287 h 1904187"/>
              <a:gd name="connsiteX6" fmla="*/ 2943225 w 3050787"/>
              <a:gd name="connsiteY6" fmla="*/ 995362 h 1904187"/>
              <a:gd name="connsiteX7" fmla="*/ 2776538 w 3050787"/>
              <a:gd name="connsiteY7" fmla="*/ 847725 h 1904187"/>
              <a:gd name="connsiteX8" fmla="*/ 2667000 w 3050787"/>
              <a:gd name="connsiteY8" fmla="*/ 1009650 h 1904187"/>
              <a:gd name="connsiteX9" fmla="*/ 2471738 w 3050787"/>
              <a:gd name="connsiteY9" fmla="*/ 1223962 h 1904187"/>
              <a:gd name="connsiteX10" fmla="*/ 2333625 w 3050787"/>
              <a:gd name="connsiteY10" fmla="*/ 1333500 h 1904187"/>
              <a:gd name="connsiteX11" fmla="*/ 2195513 w 3050787"/>
              <a:gd name="connsiteY11" fmla="*/ 1395412 h 1904187"/>
              <a:gd name="connsiteX12" fmla="*/ 2233613 w 3050787"/>
              <a:gd name="connsiteY12" fmla="*/ 1671637 h 1904187"/>
              <a:gd name="connsiteX13" fmla="*/ 2105025 w 3050787"/>
              <a:gd name="connsiteY13" fmla="*/ 1690687 h 1904187"/>
              <a:gd name="connsiteX14" fmla="*/ 2057400 w 3050787"/>
              <a:gd name="connsiteY14" fmla="*/ 1419225 h 1904187"/>
              <a:gd name="connsiteX15" fmla="*/ 1966913 w 3050787"/>
              <a:gd name="connsiteY15" fmla="*/ 1471612 h 1904187"/>
              <a:gd name="connsiteX16" fmla="*/ 1714500 w 3050787"/>
              <a:gd name="connsiteY16" fmla="*/ 1533525 h 1904187"/>
              <a:gd name="connsiteX17" fmla="*/ 1671638 w 3050787"/>
              <a:gd name="connsiteY17" fmla="*/ 1538287 h 1904187"/>
              <a:gd name="connsiteX18" fmla="*/ 1419225 w 3050787"/>
              <a:gd name="connsiteY18" fmla="*/ 1547812 h 1904187"/>
              <a:gd name="connsiteX19" fmla="*/ 1609694 w 3050787"/>
              <a:gd name="connsiteY19" fmla="*/ 1827987 h 1904187"/>
              <a:gd name="connsiteX20" fmla="*/ 1295369 w 3050787"/>
              <a:gd name="connsiteY20" fmla="*/ 1904187 h 1904187"/>
              <a:gd name="connsiteX21" fmla="*/ 1195388 w 3050787"/>
              <a:gd name="connsiteY21" fmla="*/ 1666875 h 1904187"/>
              <a:gd name="connsiteX22" fmla="*/ 1066800 w 3050787"/>
              <a:gd name="connsiteY22" fmla="*/ 1571625 h 1904187"/>
              <a:gd name="connsiteX23" fmla="*/ 957263 w 3050787"/>
              <a:gd name="connsiteY23" fmla="*/ 1519237 h 1904187"/>
              <a:gd name="connsiteX24" fmla="*/ 900113 w 3050787"/>
              <a:gd name="connsiteY24" fmla="*/ 1485900 h 1904187"/>
              <a:gd name="connsiteX25" fmla="*/ 0 w 3050787"/>
              <a:gd name="connsiteY25" fmla="*/ 1819275 h 1904187"/>
              <a:gd name="connsiteX26" fmla="*/ 4763 w 3050787"/>
              <a:gd name="connsiteY26" fmla="*/ 1628775 h 1904187"/>
              <a:gd name="connsiteX27" fmla="*/ 57150 w 3050787"/>
              <a:gd name="connsiteY27" fmla="*/ 1471612 h 1904187"/>
              <a:gd name="connsiteX28" fmla="*/ 90488 w 3050787"/>
              <a:gd name="connsiteY28" fmla="*/ 1381125 h 1904187"/>
              <a:gd name="connsiteX29" fmla="*/ 204788 w 3050787"/>
              <a:gd name="connsiteY29" fmla="*/ 1252537 h 1904187"/>
              <a:gd name="connsiteX30" fmla="*/ 333375 w 3050787"/>
              <a:gd name="connsiteY30" fmla="*/ 1152525 h 1904187"/>
              <a:gd name="connsiteX31" fmla="*/ 704850 w 3050787"/>
              <a:gd name="connsiteY31" fmla="*/ 966787 h 1904187"/>
              <a:gd name="connsiteX32" fmla="*/ 1062038 w 3050787"/>
              <a:gd name="connsiteY32" fmla="*/ 900112 h 1904187"/>
              <a:gd name="connsiteX33" fmla="*/ 1400175 w 3050787"/>
              <a:gd name="connsiteY33" fmla="*/ 914400 h 1904187"/>
              <a:gd name="connsiteX34" fmla="*/ 1681163 w 3050787"/>
              <a:gd name="connsiteY34" fmla="*/ 909637 h 1904187"/>
              <a:gd name="connsiteX35" fmla="*/ 1938338 w 3050787"/>
              <a:gd name="connsiteY35" fmla="*/ 862012 h 1904187"/>
              <a:gd name="connsiteX36" fmla="*/ 1890713 w 3050787"/>
              <a:gd name="connsiteY36" fmla="*/ 557212 h 1904187"/>
              <a:gd name="connsiteX37" fmla="*/ 2166938 w 3050787"/>
              <a:gd name="connsiteY37" fmla="*/ 438150 h 1904187"/>
              <a:gd name="connsiteX38" fmla="*/ 2257425 w 3050787"/>
              <a:gd name="connsiteY38" fmla="*/ 642937 h 1904187"/>
              <a:gd name="connsiteX39" fmla="*/ 2452688 w 3050787"/>
              <a:gd name="connsiteY39" fmla="*/ 414337 h 1904187"/>
              <a:gd name="connsiteX40" fmla="*/ 2724150 w 3050787"/>
              <a:gd name="connsiteY40" fmla="*/ 147637 h 1904187"/>
              <a:gd name="connsiteX41" fmla="*/ 2852738 w 3050787"/>
              <a:gd name="connsiteY41" fmla="*/ 0 h 1904187"/>
              <a:gd name="connsiteX0" fmla="*/ 2852738 w 3050787"/>
              <a:gd name="connsiteY0" fmla="*/ 0 h 1904187"/>
              <a:gd name="connsiteX1" fmla="*/ 2905125 w 3050787"/>
              <a:gd name="connsiteY1" fmla="*/ 85725 h 1904187"/>
              <a:gd name="connsiteX2" fmla="*/ 2933700 w 3050787"/>
              <a:gd name="connsiteY2" fmla="*/ 300037 h 1904187"/>
              <a:gd name="connsiteX3" fmla="*/ 2933700 w 3050787"/>
              <a:gd name="connsiteY3" fmla="*/ 514350 h 1904187"/>
              <a:gd name="connsiteX4" fmla="*/ 2890838 w 3050787"/>
              <a:gd name="connsiteY4" fmla="*/ 681037 h 1904187"/>
              <a:gd name="connsiteX5" fmla="*/ 3048000 w 3050787"/>
              <a:gd name="connsiteY5" fmla="*/ 776287 h 1904187"/>
              <a:gd name="connsiteX6" fmla="*/ 2943225 w 3050787"/>
              <a:gd name="connsiteY6" fmla="*/ 995362 h 1904187"/>
              <a:gd name="connsiteX7" fmla="*/ 2776538 w 3050787"/>
              <a:gd name="connsiteY7" fmla="*/ 847725 h 1904187"/>
              <a:gd name="connsiteX8" fmla="*/ 2667000 w 3050787"/>
              <a:gd name="connsiteY8" fmla="*/ 1009650 h 1904187"/>
              <a:gd name="connsiteX9" fmla="*/ 2471738 w 3050787"/>
              <a:gd name="connsiteY9" fmla="*/ 1223962 h 1904187"/>
              <a:gd name="connsiteX10" fmla="*/ 2333625 w 3050787"/>
              <a:gd name="connsiteY10" fmla="*/ 1333500 h 1904187"/>
              <a:gd name="connsiteX11" fmla="*/ 2195513 w 3050787"/>
              <a:gd name="connsiteY11" fmla="*/ 1395412 h 1904187"/>
              <a:gd name="connsiteX12" fmla="*/ 2233613 w 3050787"/>
              <a:gd name="connsiteY12" fmla="*/ 1671637 h 1904187"/>
              <a:gd name="connsiteX13" fmla="*/ 2105025 w 3050787"/>
              <a:gd name="connsiteY13" fmla="*/ 1690687 h 1904187"/>
              <a:gd name="connsiteX14" fmla="*/ 2057400 w 3050787"/>
              <a:gd name="connsiteY14" fmla="*/ 1419225 h 1904187"/>
              <a:gd name="connsiteX15" fmla="*/ 1966913 w 3050787"/>
              <a:gd name="connsiteY15" fmla="*/ 1471612 h 1904187"/>
              <a:gd name="connsiteX16" fmla="*/ 1714500 w 3050787"/>
              <a:gd name="connsiteY16" fmla="*/ 1533525 h 1904187"/>
              <a:gd name="connsiteX17" fmla="*/ 1671638 w 3050787"/>
              <a:gd name="connsiteY17" fmla="*/ 1538287 h 1904187"/>
              <a:gd name="connsiteX18" fmla="*/ 1419225 w 3050787"/>
              <a:gd name="connsiteY18" fmla="*/ 1547812 h 1904187"/>
              <a:gd name="connsiteX19" fmla="*/ 1609694 w 3050787"/>
              <a:gd name="connsiteY19" fmla="*/ 1827987 h 1904187"/>
              <a:gd name="connsiteX20" fmla="*/ 1295369 w 3050787"/>
              <a:gd name="connsiteY20" fmla="*/ 1904187 h 1904187"/>
              <a:gd name="connsiteX21" fmla="*/ 1195388 w 3050787"/>
              <a:gd name="connsiteY21" fmla="*/ 1666875 h 1904187"/>
              <a:gd name="connsiteX22" fmla="*/ 1066800 w 3050787"/>
              <a:gd name="connsiteY22" fmla="*/ 1571625 h 1904187"/>
              <a:gd name="connsiteX23" fmla="*/ 957263 w 3050787"/>
              <a:gd name="connsiteY23" fmla="*/ 1519237 h 1904187"/>
              <a:gd name="connsiteX24" fmla="*/ 900113 w 3050787"/>
              <a:gd name="connsiteY24" fmla="*/ 1485900 h 1904187"/>
              <a:gd name="connsiteX25" fmla="*/ 0 w 3050787"/>
              <a:gd name="connsiteY25" fmla="*/ 1819275 h 1904187"/>
              <a:gd name="connsiteX26" fmla="*/ 4763 w 3050787"/>
              <a:gd name="connsiteY26" fmla="*/ 1628775 h 1904187"/>
              <a:gd name="connsiteX27" fmla="*/ 57150 w 3050787"/>
              <a:gd name="connsiteY27" fmla="*/ 1471612 h 1904187"/>
              <a:gd name="connsiteX28" fmla="*/ 90488 w 3050787"/>
              <a:gd name="connsiteY28" fmla="*/ 1381125 h 1904187"/>
              <a:gd name="connsiteX29" fmla="*/ 204788 w 3050787"/>
              <a:gd name="connsiteY29" fmla="*/ 1252537 h 1904187"/>
              <a:gd name="connsiteX30" fmla="*/ 333375 w 3050787"/>
              <a:gd name="connsiteY30" fmla="*/ 1152525 h 1904187"/>
              <a:gd name="connsiteX31" fmla="*/ 704850 w 3050787"/>
              <a:gd name="connsiteY31" fmla="*/ 966787 h 1904187"/>
              <a:gd name="connsiteX32" fmla="*/ 1062038 w 3050787"/>
              <a:gd name="connsiteY32" fmla="*/ 900112 h 1904187"/>
              <a:gd name="connsiteX33" fmla="*/ 1400175 w 3050787"/>
              <a:gd name="connsiteY33" fmla="*/ 914400 h 1904187"/>
              <a:gd name="connsiteX34" fmla="*/ 1681163 w 3050787"/>
              <a:gd name="connsiteY34" fmla="*/ 909637 h 1904187"/>
              <a:gd name="connsiteX35" fmla="*/ 1938338 w 3050787"/>
              <a:gd name="connsiteY35" fmla="*/ 862012 h 1904187"/>
              <a:gd name="connsiteX36" fmla="*/ 1890713 w 3050787"/>
              <a:gd name="connsiteY36" fmla="*/ 557212 h 1904187"/>
              <a:gd name="connsiteX37" fmla="*/ 2166938 w 3050787"/>
              <a:gd name="connsiteY37" fmla="*/ 438150 h 1904187"/>
              <a:gd name="connsiteX38" fmla="*/ 2257425 w 3050787"/>
              <a:gd name="connsiteY38" fmla="*/ 642937 h 1904187"/>
              <a:gd name="connsiteX39" fmla="*/ 2452688 w 3050787"/>
              <a:gd name="connsiteY39" fmla="*/ 414337 h 1904187"/>
              <a:gd name="connsiteX40" fmla="*/ 2724150 w 3050787"/>
              <a:gd name="connsiteY40" fmla="*/ 147637 h 1904187"/>
              <a:gd name="connsiteX41" fmla="*/ 2852738 w 3050787"/>
              <a:gd name="connsiteY41" fmla="*/ 0 h 1904187"/>
              <a:gd name="connsiteX0" fmla="*/ 2852738 w 3050787"/>
              <a:gd name="connsiteY0" fmla="*/ 0 h 1904187"/>
              <a:gd name="connsiteX1" fmla="*/ 2905125 w 3050787"/>
              <a:gd name="connsiteY1" fmla="*/ 85725 h 1904187"/>
              <a:gd name="connsiteX2" fmla="*/ 2933700 w 3050787"/>
              <a:gd name="connsiteY2" fmla="*/ 300037 h 1904187"/>
              <a:gd name="connsiteX3" fmla="*/ 2933700 w 3050787"/>
              <a:gd name="connsiteY3" fmla="*/ 514350 h 1904187"/>
              <a:gd name="connsiteX4" fmla="*/ 2890838 w 3050787"/>
              <a:gd name="connsiteY4" fmla="*/ 681037 h 1904187"/>
              <a:gd name="connsiteX5" fmla="*/ 3048000 w 3050787"/>
              <a:gd name="connsiteY5" fmla="*/ 776287 h 1904187"/>
              <a:gd name="connsiteX6" fmla="*/ 2943225 w 3050787"/>
              <a:gd name="connsiteY6" fmla="*/ 995362 h 1904187"/>
              <a:gd name="connsiteX7" fmla="*/ 2776538 w 3050787"/>
              <a:gd name="connsiteY7" fmla="*/ 847725 h 1904187"/>
              <a:gd name="connsiteX8" fmla="*/ 2667000 w 3050787"/>
              <a:gd name="connsiteY8" fmla="*/ 1009650 h 1904187"/>
              <a:gd name="connsiteX9" fmla="*/ 2471738 w 3050787"/>
              <a:gd name="connsiteY9" fmla="*/ 1223962 h 1904187"/>
              <a:gd name="connsiteX10" fmla="*/ 2333625 w 3050787"/>
              <a:gd name="connsiteY10" fmla="*/ 1333500 h 1904187"/>
              <a:gd name="connsiteX11" fmla="*/ 2195513 w 3050787"/>
              <a:gd name="connsiteY11" fmla="*/ 1395412 h 1904187"/>
              <a:gd name="connsiteX12" fmla="*/ 2233613 w 3050787"/>
              <a:gd name="connsiteY12" fmla="*/ 1671637 h 1904187"/>
              <a:gd name="connsiteX13" fmla="*/ 2105025 w 3050787"/>
              <a:gd name="connsiteY13" fmla="*/ 1690687 h 1904187"/>
              <a:gd name="connsiteX14" fmla="*/ 2057400 w 3050787"/>
              <a:gd name="connsiteY14" fmla="*/ 1419225 h 1904187"/>
              <a:gd name="connsiteX15" fmla="*/ 1966913 w 3050787"/>
              <a:gd name="connsiteY15" fmla="*/ 1471612 h 1904187"/>
              <a:gd name="connsiteX16" fmla="*/ 1714500 w 3050787"/>
              <a:gd name="connsiteY16" fmla="*/ 1533525 h 1904187"/>
              <a:gd name="connsiteX17" fmla="*/ 1671638 w 3050787"/>
              <a:gd name="connsiteY17" fmla="*/ 1538287 h 1904187"/>
              <a:gd name="connsiteX18" fmla="*/ 1419225 w 3050787"/>
              <a:gd name="connsiteY18" fmla="*/ 1547812 h 1904187"/>
              <a:gd name="connsiteX19" fmla="*/ 1609694 w 3050787"/>
              <a:gd name="connsiteY19" fmla="*/ 1827987 h 1904187"/>
              <a:gd name="connsiteX20" fmla="*/ 1295369 w 3050787"/>
              <a:gd name="connsiteY20" fmla="*/ 1904187 h 1904187"/>
              <a:gd name="connsiteX21" fmla="*/ 1195388 w 3050787"/>
              <a:gd name="connsiteY21" fmla="*/ 1666875 h 1904187"/>
              <a:gd name="connsiteX22" fmla="*/ 1066800 w 3050787"/>
              <a:gd name="connsiteY22" fmla="*/ 1571625 h 1904187"/>
              <a:gd name="connsiteX23" fmla="*/ 957263 w 3050787"/>
              <a:gd name="connsiteY23" fmla="*/ 1519237 h 1904187"/>
              <a:gd name="connsiteX24" fmla="*/ 900113 w 3050787"/>
              <a:gd name="connsiteY24" fmla="*/ 1485900 h 1904187"/>
              <a:gd name="connsiteX25" fmla="*/ 0 w 3050787"/>
              <a:gd name="connsiteY25" fmla="*/ 1819275 h 1904187"/>
              <a:gd name="connsiteX26" fmla="*/ 4763 w 3050787"/>
              <a:gd name="connsiteY26" fmla="*/ 1628775 h 1904187"/>
              <a:gd name="connsiteX27" fmla="*/ 57150 w 3050787"/>
              <a:gd name="connsiteY27" fmla="*/ 1471612 h 1904187"/>
              <a:gd name="connsiteX28" fmla="*/ 90488 w 3050787"/>
              <a:gd name="connsiteY28" fmla="*/ 1381125 h 1904187"/>
              <a:gd name="connsiteX29" fmla="*/ 204788 w 3050787"/>
              <a:gd name="connsiteY29" fmla="*/ 1252537 h 1904187"/>
              <a:gd name="connsiteX30" fmla="*/ 333375 w 3050787"/>
              <a:gd name="connsiteY30" fmla="*/ 1152525 h 1904187"/>
              <a:gd name="connsiteX31" fmla="*/ 704850 w 3050787"/>
              <a:gd name="connsiteY31" fmla="*/ 966787 h 1904187"/>
              <a:gd name="connsiteX32" fmla="*/ 1062038 w 3050787"/>
              <a:gd name="connsiteY32" fmla="*/ 900112 h 1904187"/>
              <a:gd name="connsiteX33" fmla="*/ 1400175 w 3050787"/>
              <a:gd name="connsiteY33" fmla="*/ 914400 h 1904187"/>
              <a:gd name="connsiteX34" fmla="*/ 1681163 w 3050787"/>
              <a:gd name="connsiteY34" fmla="*/ 909637 h 1904187"/>
              <a:gd name="connsiteX35" fmla="*/ 1938338 w 3050787"/>
              <a:gd name="connsiteY35" fmla="*/ 862012 h 1904187"/>
              <a:gd name="connsiteX36" fmla="*/ 1890713 w 3050787"/>
              <a:gd name="connsiteY36" fmla="*/ 557212 h 1904187"/>
              <a:gd name="connsiteX37" fmla="*/ 2166938 w 3050787"/>
              <a:gd name="connsiteY37" fmla="*/ 438150 h 1904187"/>
              <a:gd name="connsiteX38" fmla="*/ 2257425 w 3050787"/>
              <a:gd name="connsiteY38" fmla="*/ 642937 h 1904187"/>
              <a:gd name="connsiteX39" fmla="*/ 2452688 w 3050787"/>
              <a:gd name="connsiteY39" fmla="*/ 414337 h 1904187"/>
              <a:gd name="connsiteX40" fmla="*/ 2724150 w 3050787"/>
              <a:gd name="connsiteY40" fmla="*/ 147637 h 1904187"/>
              <a:gd name="connsiteX41" fmla="*/ 2852738 w 3050787"/>
              <a:gd name="connsiteY41" fmla="*/ 0 h 1904187"/>
              <a:gd name="connsiteX0" fmla="*/ 2852738 w 3050787"/>
              <a:gd name="connsiteY0" fmla="*/ 0 h 1904187"/>
              <a:gd name="connsiteX1" fmla="*/ 2905125 w 3050787"/>
              <a:gd name="connsiteY1" fmla="*/ 85725 h 1904187"/>
              <a:gd name="connsiteX2" fmla="*/ 2933700 w 3050787"/>
              <a:gd name="connsiteY2" fmla="*/ 300037 h 1904187"/>
              <a:gd name="connsiteX3" fmla="*/ 2933700 w 3050787"/>
              <a:gd name="connsiteY3" fmla="*/ 514350 h 1904187"/>
              <a:gd name="connsiteX4" fmla="*/ 2890838 w 3050787"/>
              <a:gd name="connsiteY4" fmla="*/ 681037 h 1904187"/>
              <a:gd name="connsiteX5" fmla="*/ 3048000 w 3050787"/>
              <a:gd name="connsiteY5" fmla="*/ 776287 h 1904187"/>
              <a:gd name="connsiteX6" fmla="*/ 2943225 w 3050787"/>
              <a:gd name="connsiteY6" fmla="*/ 995362 h 1904187"/>
              <a:gd name="connsiteX7" fmla="*/ 2776538 w 3050787"/>
              <a:gd name="connsiteY7" fmla="*/ 847725 h 1904187"/>
              <a:gd name="connsiteX8" fmla="*/ 2667000 w 3050787"/>
              <a:gd name="connsiteY8" fmla="*/ 1009650 h 1904187"/>
              <a:gd name="connsiteX9" fmla="*/ 2471738 w 3050787"/>
              <a:gd name="connsiteY9" fmla="*/ 1223962 h 1904187"/>
              <a:gd name="connsiteX10" fmla="*/ 2333625 w 3050787"/>
              <a:gd name="connsiteY10" fmla="*/ 1333500 h 1904187"/>
              <a:gd name="connsiteX11" fmla="*/ 2195513 w 3050787"/>
              <a:gd name="connsiteY11" fmla="*/ 1395412 h 1904187"/>
              <a:gd name="connsiteX12" fmla="*/ 2233613 w 3050787"/>
              <a:gd name="connsiteY12" fmla="*/ 1671637 h 1904187"/>
              <a:gd name="connsiteX13" fmla="*/ 2105025 w 3050787"/>
              <a:gd name="connsiteY13" fmla="*/ 1690687 h 1904187"/>
              <a:gd name="connsiteX14" fmla="*/ 2057400 w 3050787"/>
              <a:gd name="connsiteY14" fmla="*/ 1419225 h 1904187"/>
              <a:gd name="connsiteX15" fmla="*/ 1966913 w 3050787"/>
              <a:gd name="connsiteY15" fmla="*/ 1471612 h 1904187"/>
              <a:gd name="connsiteX16" fmla="*/ 1714500 w 3050787"/>
              <a:gd name="connsiteY16" fmla="*/ 1533525 h 1904187"/>
              <a:gd name="connsiteX17" fmla="*/ 1671638 w 3050787"/>
              <a:gd name="connsiteY17" fmla="*/ 1538287 h 1904187"/>
              <a:gd name="connsiteX18" fmla="*/ 1419225 w 3050787"/>
              <a:gd name="connsiteY18" fmla="*/ 1547812 h 1904187"/>
              <a:gd name="connsiteX19" fmla="*/ 1538224 w 3050787"/>
              <a:gd name="connsiteY19" fmla="*/ 1827987 h 1904187"/>
              <a:gd name="connsiteX20" fmla="*/ 1295369 w 3050787"/>
              <a:gd name="connsiteY20" fmla="*/ 1904187 h 1904187"/>
              <a:gd name="connsiteX21" fmla="*/ 1195388 w 3050787"/>
              <a:gd name="connsiteY21" fmla="*/ 1666875 h 1904187"/>
              <a:gd name="connsiteX22" fmla="*/ 1066800 w 3050787"/>
              <a:gd name="connsiteY22" fmla="*/ 1571625 h 1904187"/>
              <a:gd name="connsiteX23" fmla="*/ 957263 w 3050787"/>
              <a:gd name="connsiteY23" fmla="*/ 1519237 h 1904187"/>
              <a:gd name="connsiteX24" fmla="*/ 900113 w 3050787"/>
              <a:gd name="connsiteY24" fmla="*/ 1485900 h 1904187"/>
              <a:gd name="connsiteX25" fmla="*/ 0 w 3050787"/>
              <a:gd name="connsiteY25" fmla="*/ 1819275 h 1904187"/>
              <a:gd name="connsiteX26" fmla="*/ 4763 w 3050787"/>
              <a:gd name="connsiteY26" fmla="*/ 1628775 h 1904187"/>
              <a:gd name="connsiteX27" fmla="*/ 57150 w 3050787"/>
              <a:gd name="connsiteY27" fmla="*/ 1471612 h 1904187"/>
              <a:gd name="connsiteX28" fmla="*/ 90488 w 3050787"/>
              <a:gd name="connsiteY28" fmla="*/ 1381125 h 1904187"/>
              <a:gd name="connsiteX29" fmla="*/ 204788 w 3050787"/>
              <a:gd name="connsiteY29" fmla="*/ 1252537 h 1904187"/>
              <a:gd name="connsiteX30" fmla="*/ 333375 w 3050787"/>
              <a:gd name="connsiteY30" fmla="*/ 1152525 h 1904187"/>
              <a:gd name="connsiteX31" fmla="*/ 704850 w 3050787"/>
              <a:gd name="connsiteY31" fmla="*/ 966787 h 1904187"/>
              <a:gd name="connsiteX32" fmla="*/ 1062038 w 3050787"/>
              <a:gd name="connsiteY32" fmla="*/ 900112 h 1904187"/>
              <a:gd name="connsiteX33" fmla="*/ 1400175 w 3050787"/>
              <a:gd name="connsiteY33" fmla="*/ 914400 h 1904187"/>
              <a:gd name="connsiteX34" fmla="*/ 1681163 w 3050787"/>
              <a:gd name="connsiteY34" fmla="*/ 909637 h 1904187"/>
              <a:gd name="connsiteX35" fmla="*/ 1938338 w 3050787"/>
              <a:gd name="connsiteY35" fmla="*/ 862012 h 1904187"/>
              <a:gd name="connsiteX36" fmla="*/ 1890713 w 3050787"/>
              <a:gd name="connsiteY36" fmla="*/ 557212 h 1904187"/>
              <a:gd name="connsiteX37" fmla="*/ 2166938 w 3050787"/>
              <a:gd name="connsiteY37" fmla="*/ 438150 h 1904187"/>
              <a:gd name="connsiteX38" fmla="*/ 2257425 w 3050787"/>
              <a:gd name="connsiteY38" fmla="*/ 642937 h 1904187"/>
              <a:gd name="connsiteX39" fmla="*/ 2452688 w 3050787"/>
              <a:gd name="connsiteY39" fmla="*/ 414337 h 1904187"/>
              <a:gd name="connsiteX40" fmla="*/ 2724150 w 3050787"/>
              <a:gd name="connsiteY40" fmla="*/ 147637 h 1904187"/>
              <a:gd name="connsiteX41" fmla="*/ 2852738 w 3050787"/>
              <a:gd name="connsiteY41" fmla="*/ 0 h 1904187"/>
              <a:gd name="connsiteX0" fmla="*/ 2852738 w 3050787"/>
              <a:gd name="connsiteY0" fmla="*/ 0 h 1904187"/>
              <a:gd name="connsiteX1" fmla="*/ 2905125 w 3050787"/>
              <a:gd name="connsiteY1" fmla="*/ 85725 h 1904187"/>
              <a:gd name="connsiteX2" fmla="*/ 2933700 w 3050787"/>
              <a:gd name="connsiteY2" fmla="*/ 300037 h 1904187"/>
              <a:gd name="connsiteX3" fmla="*/ 2933700 w 3050787"/>
              <a:gd name="connsiteY3" fmla="*/ 514350 h 1904187"/>
              <a:gd name="connsiteX4" fmla="*/ 2890838 w 3050787"/>
              <a:gd name="connsiteY4" fmla="*/ 681037 h 1904187"/>
              <a:gd name="connsiteX5" fmla="*/ 3048000 w 3050787"/>
              <a:gd name="connsiteY5" fmla="*/ 776287 h 1904187"/>
              <a:gd name="connsiteX6" fmla="*/ 2943225 w 3050787"/>
              <a:gd name="connsiteY6" fmla="*/ 995362 h 1904187"/>
              <a:gd name="connsiteX7" fmla="*/ 2776538 w 3050787"/>
              <a:gd name="connsiteY7" fmla="*/ 847725 h 1904187"/>
              <a:gd name="connsiteX8" fmla="*/ 2667000 w 3050787"/>
              <a:gd name="connsiteY8" fmla="*/ 1009650 h 1904187"/>
              <a:gd name="connsiteX9" fmla="*/ 2471738 w 3050787"/>
              <a:gd name="connsiteY9" fmla="*/ 1223962 h 1904187"/>
              <a:gd name="connsiteX10" fmla="*/ 2333625 w 3050787"/>
              <a:gd name="connsiteY10" fmla="*/ 1333500 h 1904187"/>
              <a:gd name="connsiteX11" fmla="*/ 2195513 w 3050787"/>
              <a:gd name="connsiteY11" fmla="*/ 1395412 h 1904187"/>
              <a:gd name="connsiteX12" fmla="*/ 2233613 w 3050787"/>
              <a:gd name="connsiteY12" fmla="*/ 1671637 h 1904187"/>
              <a:gd name="connsiteX13" fmla="*/ 2105025 w 3050787"/>
              <a:gd name="connsiteY13" fmla="*/ 1690687 h 1904187"/>
              <a:gd name="connsiteX14" fmla="*/ 2057400 w 3050787"/>
              <a:gd name="connsiteY14" fmla="*/ 1419225 h 1904187"/>
              <a:gd name="connsiteX15" fmla="*/ 1966913 w 3050787"/>
              <a:gd name="connsiteY15" fmla="*/ 1471612 h 1904187"/>
              <a:gd name="connsiteX16" fmla="*/ 1714500 w 3050787"/>
              <a:gd name="connsiteY16" fmla="*/ 1533525 h 1904187"/>
              <a:gd name="connsiteX17" fmla="*/ 1671638 w 3050787"/>
              <a:gd name="connsiteY17" fmla="*/ 1538287 h 1904187"/>
              <a:gd name="connsiteX18" fmla="*/ 1419225 w 3050787"/>
              <a:gd name="connsiteY18" fmla="*/ 1547812 h 1904187"/>
              <a:gd name="connsiteX19" fmla="*/ 1538224 w 3050787"/>
              <a:gd name="connsiteY19" fmla="*/ 1827987 h 1904187"/>
              <a:gd name="connsiteX20" fmla="*/ 1295369 w 3050787"/>
              <a:gd name="connsiteY20" fmla="*/ 1904187 h 1904187"/>
              <a:gd name="connsiteX21" fmla="*/ 1195388 w 3050787"/>
              <a:gd name="connsiteY21" fmla="*/ 1666875 h 1904187"/>
              <a:gd name="connsiteX22" fmla="*/ 1066800 w 3050787"/>
              <a:gd name="connsiteY22" fmla="*/ 1571625 h 1904187"/>
              <a:gd name="connsiteX23" fmla="*/ 957263 w 3050787"/>
              <a:gd name="connsiteY23" fmla="*/ 1519237 h 1904187"/>
              <a:gd name="connsiteX24" fmla="*/ 900113 w 3050787"/>
              <a:gd name="connsiteY24" fmla="*/ 1485900 h 1904187"/>
              <a:gd name="connsiteX25" fmla="*/ 0 w 3050787"/>
              <a:gd name="connsiteY25" fmla="*/ 1819275 h 1904187"/>
              <a:gd name="connsiteX26" fmla="*/ 4763 w 3050787"/>
              <a:gd name="connsiteY26" fmla="*/ 1628775 h 1904187"/>
              <a:gd name="connsiteX27" fmla="*/ 57150 w 3050787"/>
              <a:gd name="connsiteY27" fmla="*/ 1471612 h 1904187"/>
              <a:gd name="connsiteX28" fmla="*/ 90488 w 3050787"/>
              <a:gd name="connsiteY28" fmla="*/ 1381125 h 1904187"/>
              <a:gd name="connsiteX29" fmla="*/ 204788 w 3050787"/>
              <a:gd name="connsiteY29" fmla="*/ 1252537 h 1904187"/>
              <a:gd name="connsiteX30" fmla="*/ 333375 w 3050787"/>
              <a:gd name="connsiteY30" fmla="*/ 1152525 h 1904187"/>
              <a:gd name="connsiteX31" fmla="*/ 704850 w 3050787"/>
              <a:gd name="connsiteY31" fmla="*/ 966787 h 1904187"/>
              <a:gd name="connsiteX32" fmla="*/ 1062038 w 3050787"/>
              <a:gd name="connsiteY32" fmla="*/ 900112 h 1904187"/>
              <a:gd name="connsiteX33" fmla="*/ 1400175 w 3050787"/>
              <a:gd name="connsiteY33" fmla="*/ 914400 h 1904187"/>
              <a:gd name="connsiteX34" fmla="*/ 1681163 w 3050787"/>
              <a:gd name="connsiteY34" fmla="*/ 909637 h 1904187"/>
              <a:gd name="connsiteX35" fmla="*/ 1938338 w 3050787"/>
              <a:gd name="connsiteY35" fmla="*/ 862012 h 1904187"/>
              <a:gd name="connsiteX36" fmla="*/ 1890713 w 3050787"/>
              <a:gd name="connsiteY36" fmla="*/ 557212 h 1904187"/>
              <a:gd name="connsiteX37" fmla="*/ 2166938 w 3050787"/>
              <a:gd name="connsiteY37" fmla="*/ 438150 h 1904187"/>
              <a:gd name="connsiteX38" fmla="*/ 2257425 w 3050787"/>
              <a:gd name="connsiteY38" fmla="*/ 642937 h 1904187"/>
              <a:gd name="connsiteX39" fmla="*/ 2452688 w 3050787"/>
              <a:gd name="connsiteY39" fmla="*/ 414337 h 1904187"/>
              <a:gd name="connsiteX40" fmla="*/ 2724150 w 3050787"/>
              <a:gd name="connsiteY40" fmla="*/ 147637 h 1904187"/>
              <a:gd name="connsiteX41" fmla="*/ 2852738 w 3050787"/>
              <a:gd name="connsiteY41" fmla="*/ 0 h 1904187"/>
              <a:gd name="connsiteX0" fmla="*/ 2852738 w 3050787"/>
              <a:gd name="connsiteY0" fmla="*/ 0 h 1904187"/>
              <a:gd name="connsiteX1" fmla="*/ 2905125 w 3050787"/>
              <a:gd name="connsiteY1" fmla="*/ 85725 h 1904187"/>
              <a:gd name="connsiteX2" fmla="*/ 2933700 w 3050787"/>
              <a:gd name="connsiteY2" fmla="*/ 300037 h 1904187"/>
              <a:gd name="connsiteX3" fmla="*/ 2933700 w 3050787"/>
              <a:gd name="connsiteY3" fmla="*/ 514350 h 1904187"/>
              <a:gd name="connsiteX4" fmla="*/ 2890838 w 3050787"/>
              <a:gd name="connsiteY4" fmla="*/ 681037 h 1904187"/>
              <a:gd name="connsiteX5" fmla="*/ 3048000 w 3050787"/>
              <a:gd name="connsiteY5" fmla="*/ 776287 h 1904187"/>
              <a:gd name="connsiteX6" fmla="*/ 2943225 w 3050787"/>
              <a:gd name="connsiteY6" fmla="*/ 995362 h 1904187"/>
              <a:gd name="connsiteX7" fmla="*/ 2776538 w 3050787"/>
              <a:gd name="connsiteY7" fmla="*/ 847725 h 1904187"/>
              <a:gd name="connsiteX8" fmla="*/ 2667000 w 3050787"/>
              <a:gd name="connsiteY8" fmla="*/ 1009650 h 1904187"/>
              <a:gd name="connsiteX9" fmla="*/ 2471738 w 3050787"/>
              <a:gd name="connsiteY9" fmla="*/ 1223962 h 1904187"/>
              <a:gd name="connsiteX10" fmla="*/ 2333625 w 3050787"/>
              <a:gd name="connsiteY10" fmla="*/ 1333500 h 1904187"/>
              <a:gd name="connsiteX11" fmla="*/ 2195513 w 3050787"/>
              <a:gd name="connsiteY11" fmla="*/ 1395412 h 1904187"/>
              <a:gd name="connsiteX12" fmla="*/ 2233613 w 3050787"/>
              <a:gd name="connsiteY12" fmla="*/ 1671637 h 1904187"/>
              <a:gd name="connsiteX13" fmla="*/ 2105025 w 3050787"/>
              <a:gd name="connsiteY13" fmla="*/ 1690687 h 1904187"/>
              <a:gd name="connsiteX14" fmla="*/ 2057400 w 3050787"/>
              <a:gd name="connsiteY14" fmla="*/ 1419225 h 1904187"/>
              <a:gd name="connsiteX15" fmla="*/ 1966913 w 3050787"/>
              <a:gd name="connsiteY15" fmla="*/ 1471612 h 1904187"/>
              <a:gd name="connsiteX16" fmla="*/ 1714500 w 3050787"/>
              <a:gd name="connsiteY16" fmla="*/ 1533525 h 1904187"/>
              <a:gd name="connsiteX17" fmla="*/ 1671638 w 3050787"/>
              <a:gd name="connsiteY17" fmla="*/ 1538287 h 1904187"/>
              <a:gd name="connsiteX18" fmla="*/ 1419225 w 3050787"/>
              <a:gd name="connsiteY18" fmla="*/ 1547812 h 1904187"/>
              <a:gd name="connsiteX19" fmla="*/ 1538224 w 3050787"/>
              <a:gd name="connsiteY19" fmla="*/ 1827987 h 1904187"/>
              <a:gd name="connsiteX20" fmla="*/ 1295369 w 3050787"/>
              <a:gd name="connsiteY20" fmla="*/ 1904187 h 1904187"/>
              <a:gd name="connsiteX21" fmla="*/ 1195388 w 3050787"/>
              <a:gd name="connsiteY21" fmla="*/ 1666875 h 1904187"/>
              <a:gd name="connsiteX22" fmla="*/ 1066800 w 3050787"/>
              <a:gd name="connsiteY22" fmla="*/ 1571625 h 1904187"/>
              <a:gd name="connsiteX23" fmla="*/ 957263 w 3050787"/>
              <a:gd name="connsiteY23" fmla="*/ 1519237 h 1904187"/>
              <a:gd name="connsiteX24" fmla="*/ 900113 w 3050787"/>
              <a:gd name="connsiteY24" fmla="*/ 1485900 h 1904187"/>
              <a:gd name="connsiteX25" fmla="*/ 0 w 3050787"/>
              <a:gd name="connsiteY25" fmla="*/ 1819275 h 1904187"/>
              <a:gd name="connsiteX26" fmla="*/ 4763 w 3050787"/>
              <a:gd name="connsiteY26" fmla="*/ 1628775 h 1904187"/>
              <a:gd name="connsiteX27" fmla="*/ 57150 w 3050787"/>
              <a:gd name="connsiteY27" fmla="*/ 1471612 h 1904187"/>
              <a:gd name="connsiteX28" fmla="*/ 90488 w 3050787"/>
              <a:gd name="connsiteY28" fmla="*/ 1381125 h 1904187"/>
              <a:gd name="connsiteX29" fmla="*/ 204788 w 3050787"/>
              <a:gd name="connsiteY29" fmla="*/ 1252537 h 1904187"/>
              <a:gd name="connsiteX30" fmla="*/ 333375 w 3050787"/>
              <a:gd name="connsiteY30" fmla="*/ 1152525 h 1904187"/>
              <a:gd name="connsiteX31" fmla="*/ 704850 w 3050787"/>
              <a:gd name="connsiteY31" fmla="*/ 966787 h 1904187"/>
              <a:gd name="connsiteX32" fmla="*/ 1062038 w 3050787"/>
              <a:gd name="connsiteY32" fmla="*/ 900112 h 1904187"/>
              <a:gd name="connsiteX33" fmla="*/ 1400175 w 3050787"/>
              <a:gd name="connsiteY33" fmla="*/ 914400 h 1904187"/>
              <a:gd name="connsiteX34" fmla="*/ 1681163 w 3050787"/>
              <a:gd name="connsiteY34" fmla="*/ 909637 h 1904187"/>
              <a:gd name="connsiteX35" fmla="*/ 1938338 w 3050787"/>
              <a:gd name="connsiteY35" fmla="*/ 862012 h 1904187"/>
              <a:gd name="connsiteX36" fmla="*/ 1890713 w 3050787"/>
              <a:gd name="connsiteY36" fmla="*/ 557212 h 1904187"/>
              <a:gd name="connsiteX37" fmla="*/ 2166938 w 3050787"/>
              <a:gd name="connsiteY37" fmla="*/ 438150 h 1904187"/>
              <a:gd name="connsiteX38" fmla="*/ 2257425 w 3050787"/>
              <a:gd name="connsiteY38" fmla="*/ 642937 h 1904187"/>
              <a:gd name="connsiteX39" fmla="*/ 2452688 w 3050787"/>
              <a:gd name="connsiteY39" fmla="*/ 414337 h 1904187"/>
              <a:gd name="connsiteX40" fmla="*/ 2724150 w 3050787"/>
              <a:gd name="connsiteY40" fmla="*/ 147637 h 1904187"/>
              <a:gd name="connsiteX41" fmla="*/ 2852738 w 3050787"/>
              <a:gd name="connsiteY41" fmla="*/ 0 h 1904187"/>
              <a:gd name="connsiteX0" fmla="*/ 2852738 w 3050787"/>
              <a:gd name="connsiteY0" fmla="*/ 0 h 1904187"/>
              <a:gd name="connsiteX1" fmla="*/ 2905125 w 3050787"/>
              <a:gd name="connsiteY1" fmla="*/ 85725 h 1904187"/>
              <a:gd name="connsiteX2" fmla="*/ 2933700 w 3050787"/>
              <a:gd name="connsiteY2" fmla="*/ 300037 h 1904187"/>
              <a:gd name="connsiteX3" fmla="*/ 2933700 w 3050787"/>
              <a:gd name="connsiteY3" fmla="*/ 514350 h 1904187"/>
              <a:gd name="connsiteX4" fmla="*/ 2890838 w 3050787"/>
              <a:gd name="connsiteY4" fmla="*/ 681037 h 1904187"/>
              <a:gd name="connsiteX5" fmla="*/ 3048000 w 3050787"/>
              <a:gd name="connsiteY5" fmla="*/ 776287 h 1904187"/>
              <a:gd name="connsiteX6" fmla="*/ 2943225 w 3050787"/>
              <a:gd name="connsiteY6" fmla="*/ 995362 h 1904187"/>
              <a:gd name="connsiteX7" fmla="*/ 2776538 w 3050787"/>
              <a:gd name="connsiteY7" fmla="*/ 847725 h 1904187"/>
              <a:gd name="connsiteX8" fmla="*/ 2667000 w 3050787"/>
              <a:gd name="connsiteY8" fmla="*/ 1009650 h 1904187"/>
              <a:gd name="connsiteX9" fmla="*/ 2471738 w 3050787"/>
              <a:gd name="connsiteY9" fmla="*/ 1223962 h 1904187"/>
              <a:gd name="connsiteX10" fmla="*/ 2333625 w 3050787"/>
              <a:gd name="connsiteY10" fmla="*/ 1333500 h 1904187"/>
              <a:gd name="connsiteX11" fmla="*/ 2195513 w 3050787"/>
              <a:gd name="connsiteY11" fmla="*/ 1395412 h 1904187"/>
              <a:gd name="connsiteX12" fmla="*/ 2233613 w 3050787"/>
              <a:gd name="connsiteY12" fmla="*/ 1671637 h 1904187"/>
              <a:gd name="connsiteX13" fmla="*/ 2105025 w 3050787"/>
              <a:gd name="connsiteY13" fmla="*/ 1690687 h 1904187"/>
              <a:gd name="connsiteX14" fmla="*/ 2057400 w 3050787"/>
              <a:gd name="connsiteY14" fmla="*/ 1419225 h 1904187"/>
              <a:gd name="connsiteX15" fmla="*/ 1966913 w 3050787"/>
              <a:gd name="connsiteY15" fmla="*/ 1471612 h 1904187"/>
              <a:gd name="connsiteX16" fmla="*/ 1714500 w 3050787"/>
              <a:gd name="connsiteY16" fmla="*/ 1533525 h 1904187"/>
              <a:gd name="connsiteX17" fmla="*/ 1671638 w 3050787"/>
              <a:gd name="connsiteY17" fmla="*/ 1538287 h 1904187"/>
              <a:gd name="connsiteX18" fmla="*/ 1419225 w 3050787"/>
              <a:gd name="connsiteY18" fmla="*/ 1547812 h 1904187"/>
              <a:gd name="connsiteX19" fmla="*/ 1538224 w 3050787"/>
              <a:gd name="connsiteY19" fmla="*/ 1827987 h 1904187"/>
              <a:gd name="connsiteX20" fmla="*/ 1295369 w 3050787"/>
              <a:gd name="connsiteY20" fmla="*/ 1904187 h 1904187"/>
              <a:gd name="connsiteX21" fmla="*/ 1195388 w 3050787"/>
              <a:gd name="connsiteY21" fmla="*/ 1666875 h 1904187"/>
              <a:gd name="connsiteX22" fmla="*/ 1066800 w 3050787"/>
              <a:gd name="connsiteY22" fmla="*/ 1571625 h 1904187"/>
              <a:gd name="connsiteX23" fmla="*/ 957263 w 3050787"/>
              <a:gd name="connsiteY23" fmla="*/ 1519237 h 1904187"/>
              <a:gd name="connsiteX24" fmla="*/ 900113 w 3050787"/>
              <a:gd name="connsiteY24" fmla="*/ 1485900 h 1904187"/>
              <a:gd name="connsiteX25" fmla="*/ 0 w 3050787"/>
              <a:gd name="connsiteY25" fmla="*/ 1819275 h 1904187"/>
              <a:gd name="connsiteX26" fmla="*/ 4763 w 3050787"/>
              <a:gd name="connsiteY26" fmla="*/ 1628775 h 1904187"/>
              <a:gd name="connsiteX27" fmla="*/ 57150 w 3050787"/>
              <a:gd name="connsiteY27" fmla="*/ 1471612 h 1904187"/>
              <a:gd name="connsiteX28" fmla="*/ 90488 w 3050787"/>
              <a:gd name="connsiteY28" fmla="*/ 1381125 h 1904187"/>
              <a:gd name="connsiteX29" fmla="*/ 204788 w 3050787"/>
              <a:gd name="connsiteY29" fmla="*/ 1252537 h 1904187"/>
              <a:gd name="connsiteX30" fmla="*/ 333375 w 3050787"/>
              <a:gd name="connsiteY30" fmla="*/ 1152525 h 1904187"/>
              <a:gd name="connsiteX31" fmla="*/ 704850 w 3050787"/>
              <a:gd name="connsiteY31" fmla="*/ 966787 h 1904187"/>
              <a:gd name="connsiteX32" fmla="*/ 1062038 w 3050787"/>
              <a:gd name="connsiteY32" fmla="*/ 900112 h 1904187"/>
              <a:gd name="connsiteX33" fmla="*/ 1400175 w 3050787"/>
              <a:gd name="connsiteY33" fmla="*/ 914400 h 1904187"/>
              <a:gd name="connsiteX34" fmla="*/ 1681163 w 3050787"/>
              <a:gd name="connsiteY34" fmla="*/ 909637 h 1904187"/>
              <a:gd name="connsiteX35" fmla="*/ 1938338 w 3050787"/>
              <a:gd name="connsiteY35" fmla="*/ 862012 h 1904187"/>
              <a:gd name="connsiteX36" fmla="*/ 1890713 w 3050787"/>
              <a:gd name="connsiteY36" fmla="*/ 557212 h 1904187"/>
              <a:gd name="connsiteX37" fmla="*/ 2166938 w 3050787"/>
              <a:gd name="connsiteY37" fmla="*/ 438150 h 1904187"/>
              <a:gd name="connsiteX38" fmla="*/ 2257425 w 3050787"/>
              <a:gd name="connsiteY38" fmla="*/ 642937 h 1904187"/>
              <a:gd name="connsiteX39" fmla="*/ 2452688 w 3050787"/>
              <a:gd name="connsiteY39" fmla="*/ 414337 h 1904187"/>
              <a:gd name="connsiteX40" fmla="*/ 2724150 w 3050787"/>
              <a:gd name="connsiteY40" fmla="*/ 147637 h 1904187"/>
              <a:gd name="connsiteX41" fmla="*/ 2852738 w 3050787"/>
              <a:gd name="connsiteY41" fmla="*/ 0 h 1904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050787" h="1904187">
                <a:moveTo>
                  <a:pt x="2852738" y="0"/>
                </a:moveTo>
                <a:lnTo>
                  <a:pt x="2905125" y="85725"/>
                </a:lnTo>
                <a:lnTo>
                  <a:pt x="2933700" y="300037"/>
                </a:lnTo>
                <a:lnTo>
                  <a:pt x="2933700" y="514350"/>
                </a:lnTo>
                <a:lnTo>
                  <a:pt x="2890838" y="681037"/>
                </a:lnTo>
                <a:cubicBezTo>
                  <a:pt x="3050787" y="768282"/>
                  <a:pt x="3048000" y="707088"/>
                  <a:pt x="3048000" y="776287"/>
                </a:cubicBezTo>
                <a:lnTo>
                  <a:pt x="2943225" y="995362"/>
                </a:lnTo>
                <a:cubicBezTo>
                  <a:pt x="2775333" y="851454"/>
                  <a:pt x="2857486" y="926454"/>
                  <a:pt x="2776538" y="847725"/>
                </a:cubicBezTo>
                <a:lnTo>
                  <a:pt x="2667000" y="1009650"/>
                </a:lnTo>
                <a:lnTo>
                  <a:pt x="2471738" y="1223962"/>
                </a:lnTo>
                <a:lnTo>
                  <a:pt x="2333625" y="1333500"/>
                </a:lnTo>
                <a:lnTo>
                  <a:pt x="2195513" y="1395412"/>
                </a:lnTo>
                <a:lnTo>
                  <a:pt x="2233613" y="1671637"/>
                </a:lnTo>
                <a:lnTo>
                  <a:pt x="2105025" y="1690687"/>
                </a:lnTo>
                <a:lnTo>
                  <a:pt x="2057400" y="1419225"/>
                </a:lnTo>
                <a:cubicBezTo>
                  <a:pt x="1969713" y="1467940"/>
                  <a:pt x="1994789" y="1443736"/>
                  <a:pt x="1966913" y="1471612"/>
                </a:cubicBezTo>
                <a:cubicBezTo>
                  <a:pt x="1882868" y="1492623"/>
                  <a:pt x="1801132" y="1533525"/>
                  <a:pt x="1714500" y="1533525"/>
                </a:cubicBezTo>
                <a:lnTo>
                  <a:pt x="1671638" y="1538287"/>
                </a:lnTo>
                <a:lnTo>
                  <a:pt x="1419225" y="1547812"/>
                </a:lnTo>
                <a:cubicBezTo>
                  <a:pt x="1435100" y="1641204"/>
                  <a:pt x="1455649" y="1647233"/>
                  <a:pt x="1538224" y="1827987"/>
                </a:cubicBezTo>
                <a:cubicBezTo>
                  <a:pt x="1419140" y="1870795"/>
                  <a:pt x="1376331" y="1878787"/>
                  <a:pt x="1295369" y="1904187"/>
                </a:cubicBezTo>
                <a:lnTo>
                  <a:pt x="1195388" y="1666875"/>
                </a:lnTo>
                <a:lnTo>
                  <a:pt x="1066800" y="1571625"/>
                </a:lnTo>
                <a:lnTo>
                  <a:pt x="957263" y="1519237"/>
                </a:lnTo>
                <a:lnTo>
                  <a:pt x="900113" y="1485900"/>
                </a:lnTo>
                <a:lnTo>
                  <a:pt x="0" y="1819275"/>
                </a:lnTo>
                <a:lnTo>
                  <a:pt x="4763" y="1628775"/>
                </a:lnTo>
                <a:lnTo>
                  <a:pt x="57150" y="1471612"/>
                </a:lnTo>
                <a:lnTo>
                  <a:pt x="90488" y="1381125"/>
                </a:lnTo>
                <a:lnTo>
                  <a:pt x="204788" y="1252537"/>
                </a:lnTo>
                <a:lnTo>
                  <a:pt x="333375" y="1152525"/>
                </a:lnTo>
                <a:lnTo>
                  <a:pt x="704850" y="966787"/>
                </a:lnTo>
                <a:lnTo>
                  <a:pt x="1062038" y="900112"/>
                </a:lnTo>
                <a:cubicBezTo>
                  <a:pt x="1174747" y="904943"/>
                  <a:pt x="1287362" y="914400"/>
                  <a:pt x="1400175" y="914400"/>
                </a:cubicBezTo>
                <a:lnTo>
                  <a:pt x="1681163" y="909637"/>
                </a:lnTo>
                <a:lnTo>
                  <a:pt x="1938338" y="862012"/>
                </a:lnTo>
                <a:cubicBezTo>
                  <a:pt x="1885575" y="550236"/>
                  <a:pt x="1911944" y="674508"/>
                  <a:pt x="1890713" y="557212"/>
                </a:cubicBezTo>
                <a:lnTo>
                  <a:pt x="2166938" y="438150"/>
                </a:lnTo>
                <a:cubicBezTo>
                  <a:pt x="2262858" y="644377"/>
                  <a:pt x="2189813" y="468303"/>
                  <a:pt x="2257425" y="642937"/>
                </a:cubicBezTo>
                <a:cubicBezTo>
                  <a:pt x="2332013" y="544502"/>
                  <a:pt x="2387600" y="490537"/>
                  <a:pt x="2452688" y="414337"/>
                </a:cubicBezTo>
                <a:cubicBezTo>
                  <a:pt x="2542385" y="324640"/>
                  <a:pt x="2616335" y="267492"/>
                  <a:pt x="2724150" y="147637"/>
                </a:cubicBezTo>
                <a:lnTo>
                  <a:pt x="2852738" y="0"/>
                </a:lnTo>
                <a:close/>
              </a:path>
            </a:pathLst>
          </a:custGeom>
          <a:solidFill>
            <a:srgbClr val="FFFF00">
              <a:alpha val="35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黑体" pitchFamily="49" charset="-122"/>
              <a:ea typeface="黑体" pitchFamily="49" charset="-122"/>
            </a:endParaRPr>
          </a:p>
        </p:txBody>
      </p:sp>
      <p:sp>
        <p:nvSpPr>
          <p:cNvPr id="27" name="任意多边形 26"/>
          <p:cNvSpPr/>
          <p:nvPr/>
        </p:nvSpPr>
        <p:spPr bwMode="auto">
          <a:xfrm>
            <a:off x="6272213" y="2079625"/>
            <a:ext cx="1054100" cy="576263"/>
          </a:xfrm>
          <a:custGeom>
            <a:avLst/>
            <a:gdLst>
              <a:gd name="connsiteX0" fmla="*/ 182880 w 2267712"/>
              <a:gd name="connsiteY0" fmla="*/ 1389888 h 1389888"/>
              <a:gd name="connsiteX1" fmla="*/ 0 w 2267712"/>
              <a:gd name="connsiteY1" fmla="*/ 1365504 h 1389888"/>
              <a:gd name="connsiteX2" fmla="*/ 24384 w 2267712"/>
              <a:gd name="connsiteY2" fmla="*/ 1048512 h 1389888"/>
              <a:gd name="connsiteX3" fmla="*/ 268224 w 2267712"/>
              <a:gd name="connsiteY3" fmla="*/ 768096 h 1389888"/>
              <a:gd name="connsiteX4" fmla="*/ 548640 w 2267712"/>
              <a:gd name="connsiteY4" fmla="*/ 548640 h 1389888"/>
              <a:gd name="connsiteX5" fmla="*/ 865632 w 2267712"/>
              <a:gd name="connsiteY5" fmla="*/ 365760 h 1389888"/>
              <a:gd name="connsiteX6" fmla="*/ 1255776 w 2267712"/>
              <a:gd name="connsiteY6" fmla="*/ 256032 h 1389888"/>
              <a:gd name="connsiteX7" fmla="*/ 1572768 w 2267712"/>
              <a:gd name="connsiteY7" fmla="*/ 158496 h 1389888"/>
              <a:gd name="connsiteX8" fmla="*/ 2048256 w 2267712"/>
              <a:gd name="connsiteY8" fmla="*/ 48768 h 1389888"/>
              <a:gd name="connsiteX9" fmla="*/ 2218944 w 2267712"/>
              <a:gd name="connsiteY9" fmla="*/ 0 h 1389888"/>
              <a:gd name="connsiteX10" fmla="*/ 2267712 w 2267712"/>
              <a:gd name="connsiteY10" fmla="*/ 316992 h 1389888"/>
              <a:gd name="connsiteX11" fmla="*/ 1938528 w 2267712"/>
              <a:gd name="connsiteY11" fmla="*/ 365760 h 1389888"/>
              <a:gd name="connsiteX12" fmla="*/ 1645920 w 2267712"/>
              <a:gd name="connsiteY12" fmla="*/ 365760 h 1389888"/>
              <a:gd name="connsiteX13" fmla="*/ 1353312 w 2267712"/>
              <a:gd name="connsiteY13" fmla="*/ 365760 h 1389888"/>
              <a:gd name="connsiteX14" fmla="*/ 975360 w 2267712"/>
              <a:gd name="connsiteY14" fmla="*/ 426720 h 1389888"/>
              <a:gd name="connsiteX15" fmla="*/ 573024 w 2267712"/>
              <a:gd name="connsiteY15" fmla="*/ 621792 h 1389888"/>
              <a:gd name="connsiteX16" fmla="*/ 316992 w 2267712"/>
              <a:gd name="connsiteY16" fmla="*/ 865632 h 1389888"/>
              <a:gd name="connsiteX17" fmla="*/ 207264 w 2267712"/>
              <a:gd name="connsiteY17" fmla="*/ 1121664 h 1389888"/>
              <a:gd name="connsiteX18" fmla="*/ 182880 w 2267712"/>
              <a:gd name="connsiteY18" fmla="*/ 1389888 h 1389888"/>
              <a:gd name="connsiteX0" fmla="*/ 182880 w 2267712"/>
              <a:gd name="connsiteY0" fmla="*/ 1389888 h 1389888"/>
              <a:gd name="connsiteX1" fmla="*/ 0 w 2267712"/>
              <a:gd name="connsiteY1" fmla="*/ 1365504 h 1389888"/>
              <a:gd name="connsiteX2" fmla="*/ 24384 w 2267712"/>
              <a:gd name="connsiteY2" fmla="*/ 1048512 h 1389888"/>
              <a:gd name="connsiteX3" fmla="*/ 268224 w 2267712"/>
              <a:gd name="connsiteY3" fmla="*/ 768096 h 1389888"/>
              <a:gd name="connsiteX4" fmla="*/ 548640 w 2267712"/>
              <a:gd name="connsiteY4" fmla="*/ 548640 h 1389888"/>
              <a:gd name="connsiteX5" fmla="*/ 865632 w 2267712"/>
              <a:gd name="connsiteY5" fmla="*/ 365760 h 1389888"/>
              <a:gd name="connsiteX6" fmla="*/ 1255776 w 2267712"/>
              <a:gd name="connsiteY6" fmla="*/ 256032 h 1389888"/>
              <a:gd name="connsiteX7" fmla="*/ 1572768 w 2267712"/>
              <a:gd name="connsiteY7" fmla="*/ 158496 h 1389888"/>
              <a:gd name="connsiteX8" fmla="*/ 2048256 w 2267712"/>
              <a:gd name="connsiteY8" fmla="*/ 48768 h 1389888"/>
              <a:gd name="connsiteX9" fmla="*/ 2218944 w 2267712"/>
              <a:gd name="connsiteY9" fmla="*/ 0 h 1389888"/>
              <a:gd name="connsiteX10" fmla="*/ 2267712 w 2267712"/>
              <a:gd name="connsiteY10" fmla="*/ 316992 h 1389888"/>
              <a:gd name="connsiteX11" fmla="*/ 1938528 w 2267712"/>
              <a:gd name="connsiteY11" fmla="*/ 365760 h 1389888"/>
              <a:gd name="connsiteX12" fmla="*/ 1645920 w 2267712"/>
              <a:gd name="connsiteY12" fmla="*/ 365760 h 1389888"/>
              <a:gd name="connsiteX13" fmla="*/ 1353312 w 2267712"/>
              <a:gd name="connsiteY13" fmla="*/ 365760 h 1389888"/>
              <a:gd name="connsiteX14" fmla="*/ 975360 w 2267712"/>
              <a:gd name="connsiteY14" fmla="*/ 426720 h 1389888"/>
              <a:gd name="connsiteX15" fmla="*/ 573024 w 2267712"/>
              <a:gd name="connsiteY15" fmla="*/ 621792 h 1389888"/>
              <a:gd name="connsiteX16" fmla="*/ 316992 w 2267712"/>
              <a:gd name="connsiteY16" fmla="*/ 865632 h 1389888"/>
              <a:gd name="connsiteX17" fmla="*/ 207264 w 2267712"/>
              <a:gd name="connsiteY17" fmla="*/ 1121664 h 1389888"/>
              <a:gd name="connsiteX18" fmla="*/ 182880 w 2267712"/>
              <a:gd name="connsiteY18" fmla="*/ 1389888 h 1389888"/>
              <a:gd name="connsiteX0" fmla="*/ 182880 w 2267712"/>
              <a:gd name="connsiteY0" fmla="*/ 1389888 h 1389888"/>
              <a:gd name="connsiteX1" fmla="*/ 0 w 2267712"/>
              <a:gd name="connsiteY1" fmla="*/ 1365504 h 1389888"/>
              <a:gd name="connsiteX2" fmla="*/ 24384 w 2267712"/>
              <a:gd name="connsiteY2" fmla="*/ 1048512 h 1389888"/>
              <a:gd name="connsiteX3" fmla="*/ 268224 w 2267712"/>
              <a:gd name="connsiteY3" fmla="*/ 768096 h 1389888"/>
              <a:gd name="connsiteX4" fmla="*/ 548640 w 2267712"/>
              <a:gd name="connsiteY4" fmla="*/ 548640 h 1389888"/>
              <a:gd name="connsiteX5" fmla="*/ 865632 w 2267712"/>
              <a:gd name="connsiteY5" fmla="*/ 365760 h 1389888"/>
              <a:gd name="connsiteX6" fmla="*/ 1255776 w 2267712"/>
              <a:gd name="connsiteY6" fmla="*/ 256032 h 1389888"/>
              <a:gd name="connsiteX7" fmla="*/ 1572768 w 2267712"/>
              <a:gd name="connsiteY7" fmla="*/ 158496 h 1389888"/>
              <a:gd name="connsiteX8" fmla="*/ 2048256 w 2267712"/>
              <a:gd name="connsiteY8" fmla="*/ 48768 h 1389888"/>
              <a:gd name="connsiteX9" fmla="*/ 2218944 w 2267712"/>
              <a:gd name="connsiteY9" fmla="*/ 0 h 1389888"/>
              <a:gd name="connsiteX10" fmla="*/ 2267712 w 2267712"/>
              <a:gd name="connsiteY10" fmla="*/ 316992 h 1389888"/>
              <a:gd name="connsiteX11" fmla="*/ 1938528 w 2267712"/>
              <a:gd name="connsiteY11" fmla="*/ 365760 h 1389888"/>
              <a:gd name="connsiteX12" fmla="*/ 1645920 w 2267712"/>
              <a:gd name="connsiteY12" fmla="*/ 365760 h 1389888"/>
              <a:gd name="connsiteX13" fmla="*/ 1353312 w 2267712"/>
              <a:gd name="connsiteY13" fmla="*/ 365760 h 1389888"/>
              <a:gd name="connsiteX14" fmla="*/ 975360 w 2267712"/>
              <a:gd name="connsiteY14" fmla="*/ 426720 h 1389888"/>
              <a:gd name="connsiteX15" fmla="*/ 573024 w 2267712"/>
              <a:gd name="connsiteY15" fmla="*/ 621792 h 1389888"/>
              <a:gd name="connsiteX16" fmla="*/ 316992 w 2267712"/>
              <a:gd name="connsiteY16" fmla="*/ 865632 h 1389888"/>
              <a:gd name="connsiteX17" fmla="*/ 207264 w 2267712"/>
              <a:gd name="connsiteY17" fmla="*/ 1121664 h 1389888"/>
              <a:gd name="connsiteX18" fmla="*/ 182880 w 2267712"/>
              <a:gd name="connsiteY18" fmla="*/ 1389888 h 13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67712" h="1389888">
                <a:moveTo>
                  <a:pt x="182880" y="1389888"/>
                </a:moveTo>
                <a:lnTo>
                  <a:pt x="0" y="1365504"/>
                </a:lnTo>
                <a:lnTo>
                  <a:pt x="24384" y="1048512"/>
                </a:lnTo>
                <a:lnTo>
                  <a:pt x="268224" y="768096"/>
                </a:lnTo>
                <a:lnTo>
                  <a:pt x="548640" y="548640"/>
                </a:lnTo>
                <a:lnTo>
                  <a:pt x="865632" y="365760"/>
                </a:lnTo>
                <a:lnTo>
                  <a:pt x="1255776" y="256032"/>
                </a:lnTo>
                <a:cubicBezTo>
                  <a:pt x="1564447" y="157257"/>
                  <a:pt x="1453901" y="158496"/>
                  <a:pt x="1572768" y="158496"/>
                </a:cubicBezTo>
                <a:lnTo>
                  <a:pt x="2048256" y="48768"/>
                </a:lnTo>
                <a:lnTo>
                  <a:pt x="2218944" y="0"/>
                </a:lnTo>
                <a:lnTo>
                  <a:pt x="2267712" y="316992"/>
                </a:lnTo>
                <a:lnTo>
                  <a:pt x="1938528" y="365760"/>
                </a:lnTo>
                <a:lnTo>
                  <a:pt x="1645920" y="365760"/>
                </a:lnTo>
                <a:lnTo>
                  <a:pt x="1353312" y="365760"/>
                </a:lnTo>
                <a:cubicBezTo>
                  <a:pt x="991734" y="428101"/>
                  <a:pt x="1119339" y="426720"/>
                  <a:pt x="975360" y="426720"/>
                </a:cubicBezTo>
                <a:lnTo>
                  <a:pt x="573024" y="621792"/>
                </a:lnTo>
                <a:cubicBezTo>
                  <a:pt x="313978" y="856167"/>
                  <a:pt x="445595" y="739135"/>
                  <a:pt x="316992" y="865632"/>
                </a:cubicBezTo>
                <a:lnTo>
                  <a:pt x="207264" y="1121664"/>
                </a:lnTo>
                <a:lnTo>
                  <a:pt x="182880" y="1389888"/>
                </a:lnTo>
                <a:close/>
              </a:path>
            </a:pathLst>
          </a:custGeom>
          <a:solidFill>
            <a:srgbClr val="008000">
              <a:alpha val="5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黑体" pitchFamily="49" charset="-122"/>
              <a:ea typeface="黑体" pitchFamily="49" charset="-122"/>
            </a:endParaRPr>
          </a:p>
        </p:txBody>
      </p:sp>
      <p:sp>
        <p:nvSpPr>
          <p:cNvPr id="28" name="任意多边形 27"/>
          <p:cNvSpPr/>
          <p:nvPr/>
        </p:nvSpPr>
        <p:spPr bwMode="auto">
          <a:xfrm>
            <a:off x="7439025" y="1795463"/>
            <a:ext cx="341313" cy="312737"/>
          </a:xfrm>
          <a:custGeom>
            <a:avLst/>
            <a:gdLst>
              <a:gd name="connsiteX0" fmla="*/ 0 w 800100"/>
              <a:gd name="connsiteY0" fmla="*/ 552450 h 752475"/>
              <a:gd name="connsiteX1" fmla="*/ 190500 w 800100"/>
              <a:gd name="connsiteY1" fmla="*/ 485775 h 752475"/>
              <a:gd name="connsiteX2" fmla="*/ 390525 w 800100"/>
              <a:gd name="connsiteY2" fmla="*/ 323850 h 752475"/>
              <a:gd name="connsiteX3" fmla="*/ 581025 w 800100"/>
              <a:gd name="connsiteY3" fmla="*/ 133350 h 752475"/>
              <a:gd name="connsiteX4" fmla="*/ 685800 w 800100"/>
              <a:gd name="connsiteY4" fmla="*/ 0 h 752475"/>
              <a:gd name="connsiteX5" fmla="*/ 781050 w 800100"/>
              <a:gd name="connsiteY5" fmla="*/ 133350 h 752475"/>
              <a:gd name="connsiteX6" fmla="*/ 800100 w 800100"/>
              <a:gd name="connsiteY6" fmla="*/ 390525 h 752475"/>
              <a:gd name="connsiteX7" fmla="*/ 714375 w 800100"/>
              <a:gd name="connsiteY7" fmla="*/ 342900 h 752475"/>
              <a:gd name="connsiteX8" fmla="*/ 609600 w 800100"/>
              <a:gd name="connsiteY8" fmla="*/ 247650 h 752475"/>
              <a:gd name="connsiteX9" fmla="*/ 447675 w 800100"/>
              <a:gd name="connsiteY9" fmla="*/ 371475 h 752475"/>
              <a:gd name="connsiteX10" fmla="*/ 314325 w 800100"/>
              <a:gd name="connsiteY10" fmla="*/ 523875 h 752475"/>
              <a:gd name="connsiteX11" fmla="*/ 95250 w 800100"/>
              <a:gd name="connsiteY11" fmla="*/ 752475 h 752475"/>
              <a:gd name="connsiteX12" fmla="*/ 0 w 800100"/>
              <a:gd name="connsiteY12" fmla="*/ 552450 h 752475"/>
              <a:gd name="connsiteX0" fmla="*/ 714375 w 897485"/>
              <a:gd name="connsiteY0" fmla="*/ 342900 h 752475"/>
              <a:gd name="connsiteX1" fmla="*/ 609600 w 897485"/>
              <a:gd name="connsiteY1" fmla="*/ 247650 h 752475"/>
              <a:gd name="connsiteX2" fmla="*/ 447675 w 897485"/>
              <a:gd name="connsiteY2" fmla="*/ 371475 h 752475"/>
              <a:gd name="connsiteX3" fmla="*/ 314325 w 897485"/>
              <a:gd name="connsiteY3" fmla="*/ 523875 h 752475"/>
              <a:gd name="connsiteX4" fmla="*/ 95250 w 897485"/>
              <a:gd name="connsiteY4" fmla="*/ 752475 h 752475"/>
              <a:gd name="connsiteX5" fmla="*/ 0 w 897485"/>
              <a:gd name="connsiteY5" fmla="*/ 552450 h 752475"/>
              <a:gd name="connsiteX6" fmla="*/ 190500 w 897485"/>
              <a:gd name="connsiteY6" fmla="*/ 485775 h 752475"/>
              <a:gd name="connsiteX7" fmla="*/ 390525 w 897485"/>
              <a:gd name="connsiteY7" fmla="*/ 323850 h 752475"/>
              <a:gd name="connsiteX8" fmla="*/ 581025 w 897485"/>
              <a:gd name="connsiteY8" fmla="*/ 133350 h 752475"/>
              <a:gd name="connsiteX9" fmla="*/ 685800 w 897485"/>
              <a:gd name="connsiteY9" fmla="*/ 0 h 752475"/>
              <a:gd name="connsiteX10" fmla="*/ 781050 w 897485"/>
              <a:gd name="connsiteY10" fmla="*/ 133350 h 752475"/>
              <a:gd name="connsiteX11" fmla="*/ 897485 w 897485"/>
              <a:gd name="connsiteY11" fmla="*/ 487910 h 752475"/>
              <a:gd name="connsiteX0" fmla="*/ 714375 w 787400"/>
              <a:gd name="connsiteY0" fmla="*/ 342900 h 752475"/>
              <a:gd name="connsiteX1" fmla="*/ 609600 w 787400"/>
              <a:gd name="connsiteY1" fmla="*/ 247650 h 752475"/>
              <a:gd name="connsiteX2" fmla="*/ 447675 w 787400"/>
              <a:gd name="connsiteY2" fmla="*/ 371475 h 752475"/>
              <a:gd name="connsiteX3" fmla="*/ 314325 w 787400"/>
              <a:gd name="connsiteY3" fmla="*/ 523875 h 752475"/>
              <a:gd name="connsiteX4" fmla="*/ 95250 w 787400"/>
              <a:gd name="connsiteY4" fmla="*/ 752475 h 752475"/>
              <a:gd name="connsiteX5" fmla="*/ 0 w 787400"/>
              <a:gd name="connsiteY5" fmla="*/ 552450 h 752475"/>
              <a:gd name="connsiteX6" fmla="*/ 190500 w 787400"/>
              <a:gd name="connsiteY6" fmla="*/ 485775 h 752475"/>
              <a:gd name="connsiteX7" fmla="*/ 390525 w 787400"/>
              <a:gd name="connsiteY7" fmla="*/ 323850 h 752475"/>
              <a:gd name="connsiteX8" fmla="*/ 581025 w 787400"/>
              <a:gd name="connsiteY8" fmla="*/ 133350 h 752475"/>
              <a:gd name="connsiteX9" fmla="*/ 685800 w 787400"/>
              <a:gd name="connsiteY9" fmla="*/ 0 h 752475"/>
              <a:gd name="connsiteX10" fmla="*/ 781050 w 787400"/>
              <a:gd name="connsiteY10" fmla="*/ 133350 h 752475"/>
              <a:gd name="connsiteX11" fmla="*/ 745286 w 787400"/>
              <a:gd name="connsiteY11" fmla="*/ 131993 h 752475"/>
              <a:gd name="connsiteX0" fmla="*/ 714375 w 787400"/>
              <a:gd name="connsiteY0" fmla="*/ 139148 h 752475"/>
              <a:gd name="connsiteX1" fmla="*/ 609600 w 787400"/>
              <a:gd name="connsiteY1" fmla="*/ 247650 h 752475"/>
              <a:gd name="connsiteX2" fmla="*/ 447675 w 787400"/>
              <a:gd name="connsiteY2" fmla="*/ 371475 h 752475"/>
              <a:gd name="connsiteX3" fmla="*/ 314325 w 787400"/>
              <a:gd name="connsiteY3" fmla="*/ 523875 h 752475"/>
              <a:gd name="connsiteX4" fmla="*/ 95250 w 787400"/>
              <a:gd name="connsiteY4" fmla="*/ 752475 h 752475"/>
              <a:gd name="connsiteX5" fmla="*/ 0 w 787400"/>
              <a:gd name="connsiteY5" fmla="*/ 552450 h 752475"/>
              <a:gd name="connsiteX6" fmla="*/ 190500 w 787400"/>
              <a:gd name="connsiteY6" fmla="*/ 485775 h 752475"/>
              <a:gd name="connsiteX7" fmla="*/ 390525 w 787400"/>
              <a:gd name="connsiteY7" fmla="*/ 323850 h 752475"/>
              <a:gd name="connsiteX8" fmla="*/ 581025 w 787400"/>
              <a:gd name="connsiteY8" fmla="*/ 133350 h 752475"/>
              <a:gd name="connsiteX9" fmla="*/ 685800 w 787400"/>
              <a:gd name="connsiteY9" fmla="*/ 0 h 752475"/>
              <a:gd name="connsiteX10" fmla="*/ 781050 w 787400"/>
              <a:gd name="connsiteY10" fmla="*/ 133350 h 752475"/>
              <a:gd name="connsiteX11" fmla="*/ 745286 w 787400"/>
              <a:gd name="connsiteY11" fmla="*/ 131993 h 752475"/>
              <a:gd name="connsiteX0" fmla="*/ 714375 w 787400"/>
              <a:gd name="connsiteY0" fmla="*/ 139148 h 752475"/>
              <a:gd name="connsiteX1" fmla="*/ 609600 w 787400"/>
              <a:gd name="connsiteY1" fmla="*/ 247650 h 752475"/>
              <a:gd name="connsiteX2" fmla="*/ 447675 w 787400"/>
              <a:gd name="connsiteY2" fmla="*/ 371475 h 752475"/>
              <a:gd name="connsiteX3" fmla="*/ 314325 w 787400"/>
              <a:gd name="connsiteY3" fmla="*/ 523875 h 752475"/>
              <a:gd name="connsiteX4" fmla="*/ 95250 w 787400"/>
              <a:gd name="connsiteY4" fmla="*/ 752475 h 752475"/>
              <a:gd name="connsiteX5" fmla="*/ 0 w 787400"/>
              <a:gd name="connsiteY5" fmla="*/ 552450 h 752475"/>
              <a:gd name="connsiteX6" fmla="*/ 190500 w 787400"/>
              <a:gd name="connsiteY6" fmla="*/ 485775 h 752475"/>
              <a:gd name="connsiteX7" fmla="*/ 390525 w 787400"/>
              <a:gd name="connsiteY7" fmla="*/ 323850 h 752475"/>
              <a:gd name="connsiteX8" fmla="*/ 581025 w 787400"/>
              <a:gd name="connsiteY8" fmla="*/ 133350 h 752475"/>
              <a:gd name="connsiteX9" fmla="*/ 685800 w 787400"/>
              <a:gd name="connsiteY9" fmla="*/ 0 h 752475"/>
              <a:gd name="connsiteX10" fmla="*/ 781050 w 787400"/>
              <a:gd name="connsiteY10" fmla="*/ 81762 h 752475"/>
              <a:gd name="connsiteX11" fmla="*/ 745286 w 787400"/>
              <a:gd name="connsiteY11" fmla="*/ 131993 h 752475"/>
              <a:gd name="connsiteX0" fmla="*/ 714375 w 820294"/>
              <a:gd name="connsiteY0" fmla="*/ 144660 h 757987"/>
              <a:gd name="connsiteX1" fmla="*/ 609600 w 820294"/>
              <a:gd name="connsiteY1" fmla="*/ 253162 h 757987"/>
              <a:gd name="connsiteX2" fmla="*/ 447675 w 820294"/>
              <a:gd name="connsiteY2" fmla="*/ 376987 h 757987"/>
              <a:gd name="connsiteX3" fmla="*/ 314325 w 820294"/>
              <a:gd name="connsiteY3" fmla="*/ 529387 h 757987"/>
              <a:gd name="connsiteX4" fmla="*/ 95250 w 820294"/>
              <a:gd name="connsiteY4" fmla="*/ 757987 h 757987"/>
              <a:gd name="connsiteX5" fmla="*/ 0 w 820294"/>
              <a:gd name="connsiteY5" fmla="*/ 557962 h 757987"/>
              <a:gd name="connsiteX6" fmla="*/ 190500 w 820294"/>
              <a:gd name="connsiteY6" fmla="*/ 491287 h 757987"/>
              <a:gd name="connsiteX7" fmla="*/ 390525 w 820294"/>
              <a:gd name="connsiteY7" fmla="*/ 329362 h 757987"/>
              <a:gd name="connsiteX8" fmla="*/ 581025 w 820294"/>
              <a:gd name="connsiteY8" fmla="*/ 138862 h 757987"/>
              <a:gd name="connsiteX9" fmla="*/ 685800 w 820294"/>
              <a:gd name="connsiteY9" fmla="*/ 5512 h 757987"/>
              <a:gd name="connsiteX10" fmla="*/ 781050 w 820294"/>
              <a:gd name="connsiteY10" fmla="*/ 87274 h 757987"/>
              <a:gd name="connsiteX11" fmla="*/ 745286 w 820294"/>
              <a:gd name="connsiteY11" fmla="*/ 137505 h 757987"/>
              <a:gd name="connsiteX0" fmla="*/ 714375 w 820294"/>
              <a:gd name="connsiteY0" fmla="*/ 144660 h 757987"/>
              <a:gd name="connsiteX1" fmla="*/ 609600 w 820294"/>
              <a:gd name="connsiteY1" fmla="*/ 253162 h 757987"/>
              <a:gd name="connsiteX2" fmla="*/ 447675 w 820294"/>
              <a:gd name="connsiteY2" fmla="*/ 376987 h 757987"/>
              <a:gd name="connsiteX3" fmla="*/ 314325 w 820294"/>
              <a:gd name="connsiteY3" fmla="*/ 529387 h 757987"/>
              <a:gd name="connsiteX4" fmla="*/ 95250 w 820294"/>
              <a:gd name="connsiteY4" fmla="*/ 757987 h 757987"/>
              <a:gd name="connsiteX5" fmla="*/ 0 w 820294"/>
              <a:gd name="connsiteY5" fmla="*/ 557962 h 757987"/>
              <a:gd name="connsiteX6" fmla="*/ 190500 w 820294"/>
              <a:gd name="connsiteY6" fmla="*/ 491287 h 757987"/>
              <a:gd name="connsiteX7" fmla="*/ 390525 w 820294"/>
              <a:gd name="connsiteY7" fmla="*/ 329362 h 757987"/>
              <a:gd name="connsiteX8" fmla="*/ 581025 w 820294"/>
              <a:gd name="connsiteY8" fmla="*/ 138862 h 757987"/>
              <a:gd name="connsiteX9" fmla="*/ 685800 w 820294"/>
              <a:gd name="connsiteY9" fmla="*/ 5512 h 757987"/>
              <a:gd name="connsiteX10" fmla="*/ 781050 w 820294"/>
              <a:gd name="connsiteY10" fmla="*/ 87274 h 757987"/>
              <a:gd name="connsiteX11" fmla="*/ 745286 w 820294"/>
              <a:gd name="connsiteY11" fmla="*/ 137505 h 757987"/>
              <a:gd name="connsiteX0" fmla="*/ 714375 w 897417"/>
              <a:gd name="connsiteY0" fmla="*/ 144660 h 757987"/>
              <a:gd name="connsiteX1" fmla="*/ 609600 w 897417"/>
              <a:gd name="connsiteY1" fmla="*/ 253162 h 757987"/>
              <a:gd name="connsiteX2" fmla="*/ 447675 w 897417"/>
              <a:gd name="connsiteY2" fmla="*/ 376987 h 757987"/>
              <a:gd name="connsiteX3" fmla="*/ 314325 w 897417"/>
              <a:gd name="connsiteY3" fmla="*/ 529387 h 757987"/>
              <a:gd name="connsiteX4" fmla="*/ 95250 w 897417"/>
              <a:gd name="connsiteY4" fmla="*/ 757987 h 757987"/>
              <a:gd name="connsiteX5" fmla="*/ 0 w 897417"/>
              <a:gd name="connsiteY5" fmla="*/ 557962 h 757987"/>
              <a:gd name="connsiteX6" fmla="*/ 190500 w 897417"/>
              <a:gd name="connsiteY6" fmla="*/ 491287 h 757987"/>
              <a:gd name="connsiteX7" fmla="*/ 390525 w 897417"/>
              <a:gd name="connsiteY7" fmla="*/ 329362 h 757987"/>
              <a:gd name="connsiteX8" fmla="*/ 581025 w 897417"/>
              <a:gd name="connsiteY8" fmla="*/ 138862 h 757987"/>
              <a:gd name="connsiteX9" fmla="*/ 685800 w 897417"/>
              <a:gd name="connsiteY9" fmla="*/ 5512 h 757987"/>
              <a:gd name="connsiteX10" fmla="*/ 781050 w 897417"/>
              <a:gd name="connsiteY10" fmla="*/ 87274 h 757987"/>
              <a:gd name="connsiteX11" fmla="*/ 897417 w 897417"/>
              <a:gd name="connsiteY11" fmla="*/ 9835 h 757987"/>
              <a:gd name="connsiteX0" fmla="*/ 714375 w 820294"/>
              <a:gd name="connsiteY0" fmla="*/ 144660 h 757987"/>
              <a:gd name="connsiteX1" fmla="*/ 609600 w 820294"/>
              <a:gd name="connsiteY1" fmla="*/ 253162 h 757987"/>
              <a:gd name="connsiteX2" fmla="*/ 447675 w 820294"/>
              <a:gd name="connsiteY2" fmla="*/ 376987 h 757987"/>
              <a:gd name="connsiteX3" fmla="*/ 314325 w 820294"/>
              <a:gd name="connsiteY3" fmla="*/ 529387 h 757987"/>
              <a:gd name="connsiteX4" fmla="*/ 95250 w 820294"/>
              <a:gd name="connsiteY4" fmla="*/ 757987 h 757987"/>
              <a:gd name="connsiteX5" fmla="*/ 0 w 820294"/>
              <a:gd name="connsiteY5" fmla="*/ 557962 h 757987"/>
              <a:gd name="connsiteX6" fmla="*/ 190500 w 820294"/>
              <a:gd name="connsiteY6" fmla="*/ 491287 h 757987"/>
              <a:gd name="connsiteX7" fmla="*/ 390525 w 820294"/>
              <a:gd name="connsiteY7" fmla="*/ 329362 h 757987"/>
              <a:gd name="connsiteX8" fmla="*/ 581025 w 820294"/>
              <a:gd name="connsiteY8" fmla="*/ 138862 h 757987"/>
              <a:gd name="connsiteX9" fmla="*/ 685800 w 820294"/>
              <a:gd name="connsiteY9" fmla="*/ 5512 h 757987"/>
              <a:gd name="connsiteX10" fmla="*/ 781050 w 820294"/>
              <a:gd name="connsiteY10" fmla="*/ 87274 h 757987"/>
              <a:gd name="connsiteX0" fmla="*/ 714375 w 820294"/>
              <a:gd name="connsiteY0" fmla="*/ 144660 h 757987"/>
              <a:gd name="connsiteX1" fmla="*/ 609600 w 820294"/>
              <a:gd name="connsiteY1" fmla="*/ 253162 h 757987"/>
              <a:gd name="connsiteX2" fmla="*/ 447675 w 820294"/>
              <a:gd name="connsiteY2" fmla="*/ 376987 h 757987"/>
              <a:gd name="connsiteX3" fmla="*/ 314325 w 820294"/>
              <a:gd name="connsiteY3" fmla="*/ 529387 h 757987"/>
              <a:gd name="connsiteX4" fmla="*/ 95250 w 820294"/>
              <a:gd name="connsiteY4" fmla="*/ 757987 h 757987"/>
              <a:gd name="connsiteX5" fmla="*/ 0 w 820294"/>
              <a:gd name="connsiteY5" fmla="*/ 557962 h 757987"/>
              <a:gd name="connsiteX6" fmla="*/ 190500 w 820294"/>
              <a:gd name="connsiteY6" fmla="*/ 491287 h 757987"/>
              <a:gd name="connsiteX7" fmla="*/ 390525 w 820294"/>
              <a:gd name="connsiteY7" fmla="*/ 329362 h 757987"/>
              <a:gd name="connsiteX8" fmla="*/ 581025 w 820294"/>
              <a:gd name="connsiteY8" fmla="*/ 138862 h 757987"/>
              <a:gd name="connsiteX9" fmla="*/ 685800 w 820294"/>
              <a:gd name="connsiteY9" fmla="*/ 5512 h 757987"/>
              <a:gd name="connsiteX10" fmla="*/ 781050 w 820294"/>
              <a:gd name="connsiteY10" fmla="*/ 87274 h 757987"/>
              <a:gd name="connsiteX11" fmla="*/ 714375 w 820294"/>
              <a:gd name="connsiteY11" fmla="*/ 144660 h 757987"/>
              <a:gd name="connsiteX0" fmla="*/ 714375 w 820294"/>
              <a:gd name="connsiteY0" fmla="*/ 144660 h 757987"/>
              <a:gd name="connsiteX1" fmla="*/ 609600 w 820294"/>
              <a:gd name="connsiteY1" fmla="*/ 253162 h 757987"/>
              <a:gd name="connsiteX2" fmla="*/ 447675 w 820294"/>
              <a:gd name="connsiteY2" fmla="*/ 376987 h 757987"/>
              <a:gd name="connsiteX3" fmla="*/ 314325 w 820294"/>
              <a:gd name="connsiteY3" fmla="*/ 529387 h 757987"/>
              <a:gd name="connsiteX4" fmla="*/ 95250 w 820294"/>
              <a:gd name="connsiteY4" fmla="*/ 757987 h 757987"/>
              <a:gd name="connsiteX5" fmla="*/ 0 w 820294"/>
              <a:gd name="connsiteY5" fmla="*/ 557962 h 757987"/>
              <a:gd name="connsiteX6" fmla="*/ 190500 w 820294"/>
              <a:gd name="connsiteY6" fmla="*/ 491287 h 757987"/>
              <a:gd name="connsiteX7" fmla="*/ 390525 w 820294"/>
              <a:gd name="connsiteY7" fmla="*/ 329362 h 757987"/>
              <a:gd name="connsiteX8" fmla="*/ 581025 w 820294"/>
              <a:gd name="connsiteY8" fmla="*/ 138862 h 757987"/>
              <a:gd name="connsiteX9" fmla="*/ 685800 w 820294"/>
              <a:gd name="connsiteY9" fmla="*/ 5512 h 757987"/>
              <a:gd name="connsiteX10" fmla="*/ 781050 w 820294"/>
              <a:gd name="connsiteY10" fmla="*/ 87274 h 757987"/>
              <a:gd name="connsiteX11" fmla="*/ 773462 w 820294"/>
              <a:gd name="connsiteY11" fmla="*/ 82436 h 757987"/>
              <a:gd name="connsiteX12" fmla="*/ 714375 w 820294"/>
              <a:gd name="connsiteY12" fmla="*/ 144660 h 757987"/>
              <a:gd name="connsiteX0" fmla="*/ 714375 w 820294"/>
              <a:gd name="connsiteY0" fmla="*/ 144660 h 757987"/>
              <a:gd name="connsiteX1" fmla="*/ 609600 w 820294"/>
              <a:gd name="connsiteY1" fmla="*/ 253162 h 757987"/>
              <a:gd name="connsiteX2" fmla="*/ 447675 w 820294"/>
              <a:gd name="connsiteY2" fmla="*/ 376987 h 757987"/>
              <a:gd name="connsiteX3" fmla="*/ 314325 w 820294"/>
              <a:gd name="connsiteY3" fmla="*/ 529387 h 757987"/>
              <a:gd name="connsiteX4" fmla="*/ 95250 w 820294"/>
              <a:gd name="connsiteY4" fmla="*/ 757987 h 757987"/>
              <a:gd name="connsiteX5" fmla="*/ 0 w 820294"/>
              <a:gd name="connsiteY5" fmla="*/ 557962 h 757987"/>
              <a:gd name="connsiteX6" fmla="*/ 190500 w 820294"/>
              <a:gd name="connsiteY6" fmla="*/ 491287 h 757987"/>
              <a:gd name="connsiteX7" fmla="*/ 390525 w 820294"/>
              <a:gd name="connsiteY7" fmla="*/ 329362 h 757987"/>
              <a:gd name="connsiteX8" fmla="*/ 581025 w 820294"/>
              <a:gd name="connsiteY8" fmla="*/ 138862 h 757987"/>
              <a:gd name="connsiteX9" fmla="*/ 685800 w 820294"/>
              <a:gd name="connsiteY9" fmla="*/ 5512 h 757987"/>
              <a:gd name="connsiteX10" fmla="*/ 781050 w 820294"/>
              <a:gd name="connsiteY10" fmla="*/ 87274 h 757987"/>
              <a:gd name="connsiteX11" fmla="*/ 714375 w 820294"/>
              <a:gd name="connsiteY11" fmla="*/ 144660 h 757987"/>
              <a:gd name="connsiteX0" fmla="*/ 714375 w 727075"/>
              <a:gd name="connsiteY0" fmla="*/ 139148 h 752475"/>
              <a:gd name="connsiteX1" fmla="*/ 609600 w 727075"/>
              <a:gd name="connsiteY1" fmla="*/ 247650 h 752475"/>
              <a:gd name="connsiteX2" fmla="*/ 447675 w 727075"/>
              <a:gd name="connsiteY2" fmla="*/ 371475 h 752475"/>
              <a:gd name="connsiteX3" fmla="*/ 314325 w 727075"/>
              <a:gd name="connsiteY3" fmla="*/ 523875 h 752475"/>
              <a:gd name="connsiteX4" fmla="*/ 95250 w 727075"/>
              <a:gd name="connsiteY4" fmla="*/ 752475 h 752475"/>
              <a:gd name="connsiteX5" fmla="*/ 0 w 727075"/>
              <a:gd name="connsiteY5" fmla="*/ 552450 h 752475"/>
              <a:gd name="connsiteX6" fmla="*/ 190500 w 727075"/>
              <a:gd name="connsiteY6" fmla="*/ 485775 h 752475"/>
              <a:gd name="connsiteX7" fmla="*/ 390525 w 727075"/>
              <a:gd name="connsiteY7" fmla="*/ 323850 h 752475"/>
              <a:gd name="connsiteX8" fmla="*/ 581025 w 727075"/>
              <a:gd name="connsiteY8" fmla="*/ 133350 h 752475"/>
              <a:gd name="connsiteX9" fmla="*/ 685800 w 727075"/>
              <a:gd name="connsiteY9" fmla="*/ 0 h 752475"/>
              <a:gd name="connsiteX10" fmla="*/ 714375 w 727075"/>
              <a:gd name="connsiteY10" fmla="*/ 139148 h 752475"/>
              <a:gd name="connsiteX0" fmla="*/ 714376 w 727076"/>
              <a:gd name="connsiteY0" fmla="*/ 139148 h 752475"/>
              <a:gd name="connsiteX1" fmla="*/ 609600 w 727076"/>
              <a:gd name="connsiteY1" fmla="*/ 247650 h 752475"/>
              <a:gd name="connsiteX2" fmla="*/ 447675 w 727076"/>
              <a:gd name="connsiteY2" fmla="*/ 371475 h 752475"/>
              <a:gd name="connsiteX3" fmla="*/ 314325 w 727076"/>
              <a:gd name="connsiteY3" fmla="*/ 523875 h 752475"/>
              <a:gd name="connsiteX4" fmla="*/ 95250 w 727076"/>
              <a:gd name="connsiteY4" fmla="*/ 752475 h 752475"/>
              <a:gd name="connsiteX5" fmla="*/ 0 w 727076"/>
              <a:gd name="connsiteY5" fmla="*/ 552450 h 752475"/>
              <a:gd name="connsiteX6" fmla="*/ 190500 w 727076"/>
              <a:gd name="connsiteY6" fmla="*/ 485775 h 752475"/>
              <a:gd name="connsiteX7" fmla="*/ 390525 w 727076"/>
              <a:gd name="connsiteY7" fmla="*/ 323850 h 752475"/>
              <a:gd name="connsiteX8" fmla="*/ 581025 w 727076"/>
              <a:gd name="connsiteY8" fmla="*/ 133350 h 752475"/>
              <a:gd name="connsiteX9" fmla="*/ 685800 w 727076"/>
              <a:gd name="connsiteY9" fmla="*/ 0 h 752475"/>
              <a:gd name="connsiteX10" fmla="*/ 714376 w 727076"/>
              <a:gd name="connsiteY10" fmla="*/ 139148 h 752475"/>
              <a:gd name="connsiteX0" fmla="*/ 714376 w 747349"/>
              <a:gd name="connsiteY0" fmla="*/ 139148 h 752475"/>
              <a:gd name="connsiteX1" fmla="*/ 609600 w 747349"/>
              <a:gd name="connsiteY1" fmla="*/ 247650 h 752475"/>
              <a:gd name="connsiteX2" fmla="*/ 447675 w 747349"/>
              <a:gd name="connsiteY2" fmla="*/ 371475 h 752475"/>
              <a:gd name="connsiteX3" fmla="*/ 314325 w 747349"/>
              <a:gd name="connsiteY3" fmla="*/ 523875 h 752475"/>
              <a:gd name="connsiteX4" fmla="*/ 95250 w 747349"/>
              <a:gd name="connsiteY4" fmla="*/ 752475 h 752475"/>
              <a:gd name="connsiteX5" fmla="*/ 0 w 747349"/>
              <a:gd name="connsiteY5" fmla="*/ 552450 h 752475"/>
              <a:gd name="connsiteX6" fmla="*/ 190500 w 747349"/>
              <a:gd name="connsiteY6" fmla="*/ 485775 h 752475"/>
              <a:gd name="connsiteX7" fmla="*/ 390525 w 747349"/>
              <a:gd name="connsiteY7" fmla="*/ 323850 h 752475"/>
              <a:gd name="connsiteX8" fmla="*/ 581025 w 747349"/>
              <a:gd name="connsiteY8" fmla="*/ 133350 h 752475"/>
              <a:gd name="connsiteX9" fmla="*/ 685800 w 747349"/>
              <a:gd name="connsiteY9" fmla="*/ 0 h 752475"/>
              <a:gd name="connsiteX10" fmla="*/ 714376 w 747349"/>
              <a:gd name="connsiteY10" fmla="*/ 139148 h 752475"/>
              <a:gd name="connsiteX0" fmla="*/ 714376 w 747349"/>
              <a:gd name="connsiteY0" fmla="*/ 87560 h 752475"/>
              <a:gd name="connsiteX1" fmla="*/ 609600 w 747349"/>
              <a:gd name="connsiteY1" fmla="*/ 247650 h 752475"/>
              <a:gd name="connsiteX2" fmla="*/ 447675 w 747349"/>
              <a:gd name="connsiteY2" fmla="*/ 371475 h 752475"/>
              <a:gd name="connsiteX3" fmla="*/ 314325 w 747349"/>
              <a:gd name="connsiteY3" fmla="*/ 523875 h 752475"/>
              <a:gd name="connsiteX4" fmla="*/ 95250 w 747349"/>
              <a:gd name="connsiteY4" fmla="*/ 752475 h 752475"/>
              <a:gd name="connsiteX5" fmla="*/ 0 w 747349"/>
              <a:gd name="connsiteY5" fmla="*/ 552450 h 752475"/>
              <a:gd name="connsiteX6" fmla="*/ 190500 w 747349"/>
              <a:gd name="connsiteY6" fmla="*/ 485775 h 752475"/>
              <a:gd name="connsiteX7" fmla="*/ 390525 w 747349"/>
              <a:gd name="connsiteY7" fmla="*/ 323850 h 752475"/>
              <a:gd name="connsiteX8" fmla="*/ 581025 w 747349"/>
              <a:gd name="connsiteY8" fmla="*/ 133350 h 752475"/>
              <a:gd name="connsiteX9" fmla="*/ 685800 w 747349"/>
              <a:gd name="connsiteY9" fmla="*/ 0 h 752475"/>
              <a:gd name="connsiteX10" fmla="*/ 714376 w 747349"/>
              <a:gd name="connsiteY10" fmla="*/ 87560 h 752475"/>
              <a:gd name="connsiteX0" fmla="*/ 714376 w 762549"/>
              <a:gd name="connsiteY0" fmla="*/ 87560 h 752475"/>
              <a:gd name="connsiteX1" fmla="*/ 609600 w 762549"/>
              <a:gd name="connsiteY1" fmla="*/ 247650 h 752475"/>
              <a:gd name="connsiteX2" fmla="*/ 447675 w 762549"/>
              <a:gd name="connsiteY2" fmla="*/ 371475 h 752475"/>
              <a:gd name="connsiteX3" fmla="*/ 314325 w 762549"/>
              <a:gd name="connsiteY3" fmla="*/ 523875 h 752475"/>
              <a:gd name="connsiteX4" fmla="*/ 95250 w 762549"/>
              <a:gd name="connsiteY4" fmla="*/ 752475 h 752475"/>
              <a:gd name="connsiteX5" fmla="*/ 0 w 762549"/>
              <a:gd name="connsiteY5" fmla="*/ 552450 h 752475"/>
              <a:gd name="connsiteX6" fmla="*/ 190500 w 762549"/>
              <a:gd name="connsiteY6" fmla="*/ 485775 h 752475"/>
              <a:gd name="connsiteX7" fmla="*/ 390525 w 762549"/>
              <a:gd name="connsiteY7" fmla="*/ 323850 h 752475"/>
              <a:gd name="connsiteX8" fmla="*/ 581025 w 762549"/>
              <a:gd name="connsiteY8" fmla="*/ 133350 h 752475"/>
              <a:gd name="connsiteX9" fmla="*/ 685800 w 762549"/>
              <a:gd name="connsiteY9" fmla="*/ 0 h 752475"/>
              <a:gd name="connsiteX10" fmla="*/ 714376 w 762549"/>
              <a:gd name="connsiteY10" fmla="*/ 87560 h 752475"/>
              <a:gd name="connsiteX0" fmla="*/ 714376 w 762549"/>
              <a:gd name="connsiteY0" fmla="*/ 87560 h 752475"/>
              <a:gd name="connsiteX1" fmla="*/ 609600 w 762549"/>
              <a:gd name="connsiteY1" fmla="*/ 247650 h 752475"/>
              <a:gd name="connsiteX2" fmla="*/ 447675 w 762549"/>
              <a:gd name="connsiteY2" fmla="*/ 371475 h 752475"/>
              <a:gd name="connsiteX3" fmla="*/ 314325 w 762549"/>
              <a:gd name="connsiteY3" fmla="*/ 523875 h 752475"/>
              <a:gd name="connsiteX4" fmla="*/ 95250 w 762549"/>
              <a:gd name="connsiteY4" fmla="*/ 752475 h 752475"/>
              <a:gd name="connsiteX5" fmla="*/ 0 w 762549"/>
              <a:gd name="connsiteY5" fmla="*/ 552450 h 752475"/>
              <a:gd name="connsiteX6" fmla="*/ 190500 w 762549"/>
              <a:gd name="connsiteY6" fmla="*/ 485775 h 752475"/>
              <a:gd name="connsiteX7" fmla="*/ 390525 w 762549"/>
              <a:gd name="connsiteY7" fmla="*/ 323850 h 752475"/>
              <a:gd name="connsiteX8" fmla="*/ 581025 w 762549"/>
              <a:gd name="connsiteY8" fmla="*/ 133350 h 752475"/>
              <a:gd name="connsiteX9" fmla="*/ 685800 w 762549"/>
              <a:gd name="connsiteY9" fmla="*/ 0 h 752475"/>
              <a:gd name="connsiteX10" fmla="*/ 714376 w 762549"/>
              <a:gd name="connsiteY10" fmla="*/ 87560 h 752475"/>
              <a:gd name="connsiteX0" fmla="*/ 714376 w 737172"/>
              <a:gd name="connsiteY0" fmla="*/ 87560 h 752475"/>
              <a:gd name="connsiteX1" fmla="*/ 609600 w 737172"/>
              <a:gd name="connsiteY1" fmla="*/ 247650 h 752475"/>
              <a:gd name="connsiteX2" fmla="*/ 447675 w 737172"/>
              <a:gd name="connsiteY2" fmla="*/ 371475 h 752475"/>
              <a:gd name="connsiteX3" fmla="*/ 314325 w 737172"/>
              <a:gd name="connsiteY3" fmla="*/ 523875 h 752475"/>
              <a:gd name="connsiteX4" fmla="*/ 95250 w 737172"/>
              <a:gd name="connsiteY4" fmla="*/ 752475 h 752475"/>
              <a:gd name="connsiteX5" fmla="*/ 0 w 737172"/>
              <a:gd name="connsiteY5" fmla="*/ 552450 h 752475"/>
              <a:gd name="connsiteX6" fmla="*/ 190500 w 737172"/>
              <a:gd name="connsiteY6" fmla="*/ 485775 h 752475"/>
              <a:gd name="connsiteX7" fmla="*/ 390525 w 737172"/>
              <a:gd name="connsiteY7" fmla="*/ 323850 h 752475"/>
              <a:gd name="connsiteX8" fmla="*/ 581025 w 737172"/>
              <a:gd name="connsiteY8" fmla="*/ 133350 h 752475"/>
              <a:gd name="connsiteX9" fmla="*/ 685800 w 737172"/>
              <a:gd name="connsiteY9" fmla="*/ 0 h 752475"/>
              <a:gd name="connsiteX10" fmla="*/ 714376 w 737172"/>
              <a:gd name="connsiteY10" fmla="*/ 87560 h 752475"/>
              <a:gd name="connsiteX0" fmla="*/ 714376 w 737172"/>
              <a:gd name="connsiteY0" fmla="*/ 87560 h 752475"/>
              <a:gd name="connsiteX1" fmla="*/ 609600 w 737172"/>
              <a:gd name="connsiteY1" fmla="*/ 247650 h 752475"/>
              <a:gd name="connsiteX2" fmla="*/ 447675 w 737172"/>
              <a:gd name="connsiteY2" fmla="*/ 371475 h 752475"/>
              <a:gd name="connsiteX3" fmla="*/ 314325 w 737172"/>
              <a:gd name="connsiteY3" fmla="*/ 523875 h 752475"/>
              <a:gd name="connsiteX4" fmla="*/ 95250 w 737172"/>
              <a:gd name="connsiteY4" fmla="*/ 752475 h 752475"/>
              <a:gd name="connsiteX5" fmla="*/ 0 w 737172"/>
              <a:gd name="connsiteY5" fmla="*/ 552450 h 752475"/>
              <a:gd name="connsiteX6" fmla="*/ 190500 w 737172"/>
              <a:gd name="connsiteY6" fmla="*/ 485775 h 752475"/>
              <a:gd name="connsiteX7" fmla="*/ 390525 w 737172"/>
              <a:gd name="connsiteY7" fmla="*/ 323850 h 752475"/>
              <a:gd name="connsiteX8" fmla="*/ 581025 w 737172"/>
              <a:gd name="connsiteY8" fmla="*/ 133350 h 752475"/>
              <a:gd name="connsiteX9" fmla="*/ 685800 w 737172"/>
              <a:gd name="connsiteY9" fmla="*/ 0 h 752475"/>
              <a:gd name="connsiteX10" fmla="*/ 714376 w 737172"/>
              <a:gd name="connsiteY10" fmla="*/ 87560 h 752475"/>
              <a:gd name="connsiteX0" fmla="*/ 714376 w 737172"/>
              <a:gd name="connsiteY0" fmla="*/ 87560 h 752475"/>
              <a:gd name="connsiteX1" fmla="*/ 609600 w 737172"/>
              <a:gd name="connsiteY1" fmla="*/ 247650 h 752475"/>
              <a:gd name="connsiteX2" fmla="*/ 447675 w 737172"/>
              <a:gd name="connsiteY2" fmla="*/ 371475 h 752475"/>
              <a:gd name="connsiteX3" fmla="*/ 314325 w 737172"/>
              <a:gd name="connsiteY3" fmla="*/ 523875 h 752475"/>
              <a:gd name="connsiteX4" fmla="*/ 95250 w 737172"/>
              <a:gd name="connsiteY4" fmla="*/ 752475 h 752475"/>
              <a:gd name="connsiteX5" fmla="*/ 0 w 737172"/>
              <a:gd name="connsiteY5" fmla="*/ 552450 h 752475"/>
              <a:gd name="connsiteX6" fmla="*/ 190500 w 737172"/>
              <a:gd name="connsiteY6" fmla="*/ 485775 h 752475"/>
              <a:gd name="connsiteX7" fmla="*/ 390525 w 737172"/>
              <a:gd name="connsiteY7" fmla="*/ 323850 h 752475"/>
              <a:gd name="connsiteX8" fmla="*/ 581025 w 737172"/>
              <a:gd name="connsiteY8" fmla="*/ 133350 h 752475"/>
              <a:gd name="connsiteX9" fmla="*/ 685800 w 737172"/>
              <a:gd name="connsiteY9" fmla="*/ 0 h 752475"/>
              <a:gd name="connsiteX10" fmla="*/ 714376 w 737172"/>
              <a:gd name="connsiteY10" fmla="*/ 87560 h 752475"/>
              <a:gd name="connsiteX0" fmla="*/ 714376 w 737172"/>
              <a:gd name="connsiteY0" fmla="*/ 87560 h 752475"/>
              <a:gd name="connsiteX1" fmla="*/ 609600 w 737172"/>
              <a:gd name="connsiteY1" fmla="*/ 247650 h 752475"/>
              <a:gd name="connsiteX2" fmla="*/ 447675 w 737172"/>
              <a:gd name="connsiteY2" fmla="*/ 371475 h 752475"/>
              <a:gd name="connsiteX3" fmla="*/ 314325 w 737172"/>
              <a:gd name="connsiteY3" fmla="*/ 523875 h 752475"/>
              <a:gd name="connsiteX4" fmla="*/ 95250 w 737172"/>
              <a:gd name="connsiteY4" fmla="*/ 752475 h 752475"/>
              <a:gd name="connsiteX5" fmla="*/ 0 w 737172"/>
              <a:gd name="connsiteY5" fmla="*/ 552450 h 752475"/>
              <a:gd name="connsiteX6" fmla="*/ 190500 w 737172"/>
              <a:gd name="connsiteY6" fmla="*/ 485775 h 752475"/>
              <a:gd name="connsiteX7" fmla="*/ 390525 w 737172"/>
              <a:gd name="connsiteY7" fmla="*/ 323850 h 752475"/>
              <a:gd name="connsiteX8" fmla="*/ 581025 w 737172"/>
              <a:gd name="connsiteY8" fmla="*/ 133350 h 752475"/>
              <a:gd name="connsiteX9" fmla="*/ 685800 w 737172"/>
              <a:gd name="connsiteY9" fmla="*/ 0 h 752475"/>
              <a:gd name="connsiteX10" fmla="*/ 714376 w 737172"/>
              <a:gd name="connsiteY10" fmla="*/ 8756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7172" h="752475">
                <a:moveTo>
                  <a:pt x="714376" y="87560"/>
                </a:moveTo>
                <a:lnTo>
                  <a:pt x="609600" y="247650"/>
                </a:lnTo>
                <a:lnTo>
                  <a:pt x="447675" y="371475"/>
                </a:lnTo>
                <a:cubicBezTo>
                  <a:pt x="312159" y="516671"/>
                  <a:pt x="375149" y="446658"/>
                  <a:pt x="314325" y="523875"/>
                </a:cubicBezTo>
                <a:lnTo>
                  <a:pt x="95250" y="752475"/>
                </a:lnTo>
                <a:lnTo>
                  <a:pt x="0" y="552450"/>
                </a:lnTo>
                <a:lnTo>
                  <a:pt x="190500" y="485775"/>
                </a:lnTo>
                <a:lnTo>
                  <a:pt x="390525" y="323850"/>
                </a:lnTo>
                <a:lnTo>
                  <a:pt x="581025" y="133350"/>
                </a:lnTo>
                <a:lnTo>
                  <a:pt x="685800" y="0"/>
                </a:lnTo>
                <a:cubicBezTo>
                  <a:pt x="708025" y="966"/>
                  <a:pt x="737172" y="58964"/>
                  <a:pt x="714376" y="87560"/>
                </a:cubicBezTo>
                <a:close/>
              </a:path>
            </a:pathLst>
          </a:custGeom>
          <a:solidFill>
            <a:srgbClr val="008000">
              <a:alpha val="5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黑体" pitchFamily="49" charset="-122"/>
              <a:ea typeface="黑体" pitchFamily="49" charset="-122"/>
            </a:endParaRPr>
          </a:p>
        </p:txBody>
      </p:sp>
      <p:sp>
        <p:nvSpPr>
          <p:cNvPr id="29" name="任意多边形 28"/>
          <p:cNvSpPr/>
          <p:nvPr/>
        </p:nvSpPr>
        <p:spPr bwMode="auto">
          <a:xfrm>
            <a:off x="6823075" y="1765300"/>
            <a:ext cx="490538" cy="207963"/>
          </a:xfrm>
          <a:custGeom>
            <a:avLst/>
            <a:gdLst>
              <a:gd name="connsiteX0" fmla="*/ 0 w 1028700"/>
              <a:gd name="connsiteY0" fmla="*/ 428625 h 428625"/>
              <a:gd name="connsiteX1" fmla="*/ 390525 w 1028700"/>
              <a:gd name="connsiteY1" fmla="*/ 304800 h 428625"/>
              <a:gd name="connsiteX2" fmla="*/ 485775 w 1028700"/>
              <a:gd name="connsiteY2" fmla="*/ 295275 h 428625"/>
              <a:gd name="connsiteX3" fmla="*/ 638175 w 1028700"/>
              <a:gd name="connsiteY3" fmla="*/ 161925 h 428625"/>
              <a:gd name="connsiteX4" fmla="*/ 819150 w 1028700"/>
              <a:gd name="connsiteY4" fmla="*/ 47625 h 428625"/>
              <a:gd name="connsiteX5" fmla="*/ 990600 w 1028700"/>
              <a:gd name="connsiteY5" fmla="*/ 0 h 428625"/>
              <a:gd name="connsiteX6" fmla="*/ 1028700 w 1028700"/>
              <a:gd name="connsiteY6" fmla="*/ 219075 h 428625"/>
              <a:gd name="connsiteX7" fmla="*/ 438150 w 1028700"/>
              <a:gd name="connsiteY7" fmla="*/ 342900 h 428625"/>
              <a:gd name="connsiteX8" fmla="*/ 0 w 1028700"/>
              <a:gd name="connsiteY8" fmla="*/ 428625 h 428625"/>
              <a:gd name="connsiteX0" fmla="*/ 0 w 906263"/>
              <a:gd name="connsiteY0" fmla="*/ 428625 h 428625"/>
              <a:gd name="connsiteX1" fmla="*/ 268088 w 906263"/>
              <a:gd name="connsiteY1" fmla="*/ 304800 h 428625"/>
              <a:gd name="connsiteX2" fmla="*/ 363338 w 906263"/>
              <a:gd name="connsiteY2" fmla="*/ 295275 h 428625"/>
              <a:gd name="connsiteX3" fmla="*/ 515738 w 906263"/>
              <a:gd name="connsiteY3" fmla="*/ 161925 h 428625"/>
              <a:gd name="connsiteX4" fmla="*/ 696713 w 906263"/>
              <a:gd name="connsiteY4" fmla="*/ 47625 h 428625"/>
              <a:gd name="connsiteX5" fmla="*/ 868163 w 906263"/>
              <a:gd name="connsiteY5" fmla="*/ 0 h 428625"/>
              <a:gd name="connsiteX6" fmla="*/ 906263 w 906263"/>
              <a:gd name="connsiteY6" fmla="*/ 219075 h 428625"/>
              <a:gd name="connsiteX7" fmla="*/ 315713 w 906263"/>
              <a:gd name="connsiteY7" fmla="*/ 342900 h 428625"/>
              <a:gd name="connsiteX8" fmla="*/ 0 w 906263"/>
              <a:gd name="connsiteY8" fmla="*/ 428625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263" h="428625">
                <a:moveTo>
                  <a:pt x="0" y="428625"/>
                </a:moveTo>
                <a:lnTo>
                  <a:pt x="268088" y="304800"/>
                </a:lnTo>
                <a:lnTo>
                  <a:pt x="363338" y="295275"/>
                </a:lnTo>
                <a:lnTo>
                  <a:pt x="515738" y="161925"/>
                </a:lnTo>
                <a:lnTo>
                  <a:pt x="696713" y="47625"/>
                </a:lnTo>
                <a:lnTo>
                  <a:pt x="868163" y="0"/>
                </a:lnTo>
                <a:lnTo>
                  <a:pt x="906263" y="219075"/>
                </a:lnTo>
                <a:lnTo>
                  <a:pt x="315713" y="342900"/>
                </a:lnTo>
                <a:lnTo>
                  <a:pt x="0" y="428625"/>
                </a:lnTo>
                <a:close/>
              </a:path>
            </a:pathLst>
          </a:custGeom>
          <a:solidFill>
            <a:srgbClr val="008000">
              <a:alpha val="5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黑体" pitchFamily="49" charset="-122"/>
              <a:ea typeface="黑体" pitchFamily="49" charset="-122"/>
            </a:endParaRPr>
          </a:p>
        </p:txBody>
      </p:sp>
      <p:cxnSp>
        <p:nvCxnSpPr>
          <p:cNvPr id="30" name="直接箭头连接符 29"/>
          <p:cNvCxnSpPr>
            <a:cxnSpLocks noChangeShapeType="1"/>
          </p:cNvCxnSpPr>
          <p:nvPr/>
        </p:nvCxnSpPr>
        <p:spPr bwMode="auto">
          <a:xfrm rot="10800000" flipV="1">
            <a:off x="6572250" y="2143125"/>
            <a:ext cx="211138" cy="163513"/>
          </a:xfrm>
          <a:prstGeom prst="straightConnector1">
            <a:avLst/>
          </a:prstGeom>
          <a:noFill/>
          <a:ln w="25400">
            <a:solidFill>
              <a:srgbClr val="FF0000"/>
            </a:solidFill>
            <a:round/>
            <a:headEnd/>
            <a:tailEnd type="arrow" w="med" len="med"/>
          </a:ln>
          <a:effectLst>
            <a:outerShdw dist="50800" dir="5400000" algn="ctr" rotWithShape="0">
              <a:schemeClr val="tx1"/>
            </a:outerShdw>
          </a:effectLst>
        </p:spPr>
      </p:cxnSp>
      <p:cxnSp>
        <p:nvCxnSpPr>
          <p:cNvPr id="31" name="直接箭头连接符 30"/>
          <p:cNvCxnSpPr>
            <a:cxnSpLocks noChangeShapeType="1"/>
          </p:cNvCxnSpPr>
          <p:nvPr/>
        </p:nvCxnSpPr>
        <p:spPr bwMode="auto">
          <a:xfrm rot="5400000">
            <a:off x="6991351" y="2097087"/>
            <a:ext cx="114300" cy="104775"/>
          </a:xfrm>
          <a:prstGeom prst="straightConnector1">
            <a:avLst/>
          </a:prstGeom>
          <a:noFill/>
          <a:ln w="25400">
            <a:solidFill>
              <a:srgbClr val="FF0000"/>
            </a:solidFill>
            <a:round/>
            <a:headEnd/>
            <a:tailEnd type="arrow" w="med" len="med"/>
          </a:ln>
          <a:effectLst>
            <a:outerShdw dist="50800" dir="5400000" algn="ctr" rotWithShape="0">
              <a:schemeClr val="tx1"/>
            </a:outerShdw>
          </a:effectLst>
        </p:spPr>
      </p:cxnSp>
      <p:cxnSp>
        <p:nvCxnSpPr>
          <p:cNvPr id="32" name="直接箭头连接符 31"/>
          <p:cNvCxnSpPr>
            <a:cxnSpLocks noChangeShapeType="1"/>
            <a:endCxn id="28" idx="8"/>
          </p:cNvCxnSpPr>
          <p:nvPr/>
        </p:nvCxnSpPr>
        <p:spPr bwMode="auto">
          <a:xfrm rot="5400000" flipH="1" flipV="1">
            <a:off x="7610476" y="1906587"/>
            <a:ext cx="152400" cy="41275"/>
          </a:xfrm>
          <a:prstGeom prst="straightConnector1">
            <a:avLst/>
          </a:prstGeom>
          <a:noFill/>
          <a:ln w="25400">
            <a:solidFill>
              <a:srgbClr val="FF0000"/>
            </a:solidFill>
            <a:round/>
            <a:headEnd/>
            <a:tailEnd type="arrow" w="med" len="med"/>
          </a:ln>
          <a:effectLst>
            <a:outerShdw dist="50800" dir="5400000" algn="ctr" rotWithShape="0">
              <a:schemeClr val="tx1"/>
            </a:outerShdw>
          </a:effectLst>
        </p:spPr>
      </p:cxnSp>
      <p:sp>
        <p:nvSpPr>
          <p:cNvPr id="33" name="TextBox 32"/>
          <p:cNvSpPr txBox="1"/>
          <p:nvPr/>
        </p:nvSpPr>
        <p:spPr bwMode="auto">
          <a:xfrm>
            <a:off x="7524750" y="1736725"/>
            <a:ext cx="757238" cy="214313"/>
          </a:xfrm>
          <a:prstGeom prst="rect">
            <a:avLst/>
          </a:prstGeom>
          <a:noFill/>
        </p:spPr>
        <p:txBody>
          <a:bodyPr>
            <a:spAutoFit/>
          </a:bodyPr>
          <a:lstStyle/>
          <a:p>
            <a:pPr algn="ctr">
              <a:defRPr/>
            </a:pPr>
            <a:r>
              <a:rPr lang="zh-CN" altLang="en-US" sz="800" dirty="0">
                <a:solidFill>
                  <a:srgbClr val="000000"/>
                </a:solidFill>
                <a:effectLst>
                  <a:outerShdw blurRad="38100" dist="38100" dir="2700000" algn="tl">
                    <a:srgbClr val="C0C0C0"/>
                  </a:outerShdw>
                </a:effectLst>
                <a:latin typeface="黑体" pitchFamily="49" charset="-122"/>
                <a:ea typeface="黑体" pitchFamily="49" charset="-122"/>
              </a:rPr>
              <a:t>白莲泾公园</a:t>
            </a:r>
          </a:p>
        </p:txBody>
      </p:sp>
      <p:sp>
        <p:nvSpPr>
          <p:cNvPr id="34" name="任意多边形 33"/>
          <p:cNvSpPr/>
          <p:nvPr/>
        </p:nvSpPr>
        <p:spPr bwMode="auto">
          <a:xfrm>
            <a:off x="6764338" y="1227138"/>
            <a:ext cx="1108075" cy="744537"/>
          </a:xfrm>
          <a:custGeom>
            <a:avLst/>
            <a:gdLst>
              <a:gd name="connsiteX0" fmla="*/ 128587 w 2252662"/>
              <a:gd name="connsiteY0" fmla="*/ 1682095 h 1682095"/>
              <a:gd name="connsiteX1" fmla="*/ 0 w 2252662"/>
              <a:gd name="connsiteY1" fmla="*/ 1291570 h 1682095"/>
              <a:gd name="connsiteX2" fmla="*/ 385762 w 2252662"/>
              <a:gd name="connsiteY2" fmla="*/ 1201082 h 1682095"/>
              <a:gd name="connsiteX3" fmla="*/ 590550 w 2252662"/>
              <a:gd name="connsiteY3" fmla="*/ 1134407 h 1682095"/>
              <a:gd name="connsiteX4" fmla="*/ 1004887 w 2252662"/>
              <a:gd name="connsiteY4" fmla="*/ 929620 h 1682095"/>
              <a:gd name="connsiteX5" fmla="*/ 914400 w 2252662"/>
              <a:gd name="connsiteY5" fmla="*/ 705782 h 1682095"/>
              <a:gd name="connsiteX6" fmla="*/ 1147762 w 2252662"/>
              <a:gd name="connsiteY6" fmla="*/ 586720 h 1682095"/>
              <a:gd name="connsiteX7" fmla="*/ 1262062 w 2252662"/>
              <a:gd name="connsiteY7" fmla="*/ 772457 h 1682095"/>
              <a:gd name="connsiteX8" fmla="*/ 1147762 w 2252662"/>
              <a:gd name="connsiteY8" fmla="*/ 839132 h 1682095"/>
              <a:gd name="connsiteX9" fmla="*/ 1281112 w 2252662"/>
              <a:gd name="connsiteY9" fmla="*/ 1053445 h 1682095"/>
              <a:gd name="connsiteX10" fmla="*/ 1500187 w 2252662"/>
              <a:gd name="connsiteY10" fmla="*/ 805795 h 1682095"/>
              <a:gd name="connsiteX11" fmla="*/ 1223962 w 2252662"/>
              <a:gd name="connsiteY11" fmla="*/ 491470 h 1682095"/>
              <a:gd name="connsiteX12" fmla="*/ 1652587 w 2252662"/>
              <a:gd name="connsiteY12" fmla="*/ 139045 h 1682095"/>
              <a:gd name="connsiteX13" fmla="*/ 1847850 w 2252662"/>
              <a:gd name="connsiteY13" fmla="*/ 932 h 1682095"/>
              <a:gd name="connsiteX14" fmla="*/ 2252662 w 2252662"/>
              <a:gd name="connsiteY14" fmla="*/ 196195 h 1682095"/>
              <a:gd name="connsiteX15" fmla="*/ 2000250 w 2252662"/>
              <a:gd name="connsiteY15" fmla="*/ 629582 h 1682095"/>
              <a:gd name="connsiteX16" fmla="*/ 1776412 w 2252662"/>
              <a:gd name="connsiteY16" fmla="*/ 962957 h 1682095"/>
              <a:gd name="connsiteX17" fmla="*/ 1581150 w 2252662"/>
              <a:gd name="connsiteY17" fmla="*/ 1201082 h 1682095"/>
              <a:gd name="connsiteX18" fmla="*/ 1395412 w 2252662"/>
              <a:gd name="connsiteY18" fmla="*/ 1348720 h 1682095"/>
              <a:gd name="connsiteX19" fmla="*/ 1081087 w 2252662"/>
              <a:gd name="connsiteY19" fmla="*/ 1482070 h 1682095"/>
              <a:gd name="connsiteX20" fmla="*/ 1081087 w 2252662"/>
              <a:gd name="connsiteY20" fmla="*/ 1220132 h 1682095"/>
              <a:gd name="connsiteX21" fmla="*/ 900112 w 2252662"/>
              <a:gd name="connsiteY21" fmla="*/ 1262995 h 1682095"/>
              <a:gd name="connsiteX22" fmla="*/ 714375 w 2252662"/>
              <a:gd name="connsiteY22" fmla="*/ 1386820 h 1682095"/>
              <a:gd name="connsiteX23" fmla="*/ 609600 w 2252662"/>
              <a:gd name="connsiteY23" fmla="*/ 1463020 h 1682095"/>
              <a:gd name="connsiteX24" fmla="*/ 533400 w 2252662"/>
              <a:gd name="connsiteY24" fmla="*/ 1520170 h 1682095"/>
              <a:gd name="connsiteX25" fmla="*/ 409575 w 2252662"/>
              <a:gd name="connsiteY25" fmla="*/ 1553507 h 1682095"/>
              <a:gd name="connsiteX26" fmla="*/ 128587 w 2252662"/>
              <a:gd name="connsiteY26" fmla="*/ 1682095 h 1682095"/>
              <a:gd name="connsiteX0" fmla="*/ 128587 w 2252662"/>
              <a:gd name="connsiteY0" fmla="*/ 1682095 h 1682095"/>
              <a:gd name="connsiteX1" fmla="*/ 0 w 2252662"/>
              <a:gd name="connsiteY1" fmla="*/ 1291570 h 1682095"/>
              <a:gd name="connsiteX2" fmla="*/ 385762 w 2252662"/>
              <a:gd name="connsiteY2" fmla="*/ 1201082 h 1682095"/>
              <a:gd name="connsiteX3" fmla="*/ 590550 w 2252662"/>
              <a:gd name="connsiteY3" fmla="*/ 1134407 h 1682095"/>
              <a:gd name="connsiteX4" fmla="*/ 1004887 w 2252662"/>
              <a:gd name="connsiteY4" fmla="*/ 929620 h 1682095"/>
              <a:gd name="connsiteX5" fmla="*/ 914400 w 2252662"/>
              <a:gd name="connsiteY5" fmla="*/ 705782 h 1682095"/>
              <a:gd name="connsiteX6" fmla="*/ 1147762 w 2252662"/>
              <a:gd name="connsiteY6" fmla="*/ 586720 h 1682095"/>
              <a:gd name="connsiteX7" fmla="*/ 1262062 w 2252662"/>
              <a:gd name="connsiteY7" fmla="*/ 772457 h 1682095"/>
              <a:gd name="connsiteX8" fmla="*/ 1147762 w 2252662"/>
              <a:gd name="connsiteY8" fmla="*/ 839132 h 1682095"/>
              <a:gd name="connsiteX9" fmla="*/ 1281112 w 2252662"/>
              <a:gd name="connsiteY9" fmla="*/ 1053445 h 1682095"/>
              <a:gd name="connsiteX10" fmla="*/ 1500187 w 2252662"/>
              <a:gd name="connsiteY10" fmla="*/ 805795 h 1682095"/>
              <a:gd name="connsiteX11" fmla="*/ 1223962 w 2252662"/>
              <a:gd name="connsiteY11" fmla="*/ 491470 h 1682095"/>
              <a:gd name="connsiteX12" fmla="*/ 1652587 w 2252662"/>
              <a:gd name="connsiteY12" fmla="*/ 139045 h 1682095"/>
              <a:gd name="connsiteX13" fmla="*/ 1847850 w 2252662"/>
              <a:gd name="connsiteY13" fmla="*/ 932 h 1682095"/>
              <a:gd name="connsiteX14" fmla="*/ 2252662 w 2252662"/>
              <a:gd name="connsiteY14" fmla="*/ 196195 h 1682095"/>
              <a:gd name="connsiteX15" fmla="*/ 2000250 w 2252662"/>
              <a:gd name="connsiteY15" fmla="*/ 629582 h 1682095"/>
              <a:gd name="connsiteX16" fmla="*/ 1776412 w 2252662"/>
              <a:gd name="connsiteY16" fmla="*/ 962957 h 1682095"/>
              <a:gd name="connsiteX17" fmla="*/ 1581150 w 2252662"/>
              <a:gd name="connsiteY17" fmla="*/ 1201082 h 1682095"/>
              <a:gd name="connsiteX18" fmla="*/ 1395412 w 2252662"/>
              <a:gd name="connsiteY18" fmla="*/ 1348720 h 1682095"/>
              <a:gd name="connsiteX19" fmla="*/ 1081087 w 2252662"/>
              <a:gd name="connsiteY19" fmla="*/ 1482070 h 1682095"/>
              <a:gd name="connsiteX20" fmla="*/ 1081087 w 2252662"/>
              <a:gd name="connsiteY20" fmla="*/ 1220132 h 1682095"/>
              <a:gd name="connsiteX21" fmla="*/ 900112 w 2252662"/>
              <a:gd name="connsiteY21" fmla="*/ 1262995 h 1682095"/>
              <a:gd name="connsiteX22" fmla="*/ 714375 w 2252662"/>
              <a:gd name="connsiteY22" fmla="*/ 1386820 h 1682095"/>
              <a:gd name="connsiteX23" fmla="*/ 609600 w 2252662"/>
              <a:gd name="connsiteY23" fmla="*/ 1463020 h 1682095"/>
              <a:gd name="connsiteX24" fmla="*/ 533400 w 2252662"/>
              <a:gd name="connsiteY24" fmla="*/ 1520170 h 1682095"/>
              <a:gd name="connsiteX25" fmla="*/ 409575 w 2252662"/>
              <a:gd name="connsiteY25" fmla="*/ 1553507 h 1682095"/>
              <a:gd name="connsiteX26" fmla="*/ 128587 w 2252662"/>
              <a:gd name="connsiteY26" fmla="*/ 1682095 h 1682095"/>
              <a:gd name="connsiteX0" fmla="*/ 128587 w 2252662"/>
              <a:gd name="connsiteY0" fmla="*/ 1682095 h 1682095"/>
              <a:gd name="connsiteX1" fmla="*/ 0 w 2252662"/>
              <a:gd name="connsiteY1" fmla="*/ 1291570 h 1682095"/>
              <a:gd name="connsiteX2" fmla="*/ 385762 w 2252662"/>
              <a:gd name="connsiteY2" fmla="*/ 1201082 h 1682095"/>
              <a:gd name="connsiteX3" fmla="*/ 590550 w 2252662"/>
              <a:gd name="connsiteY3" fmla="*/ 1134407 h 1682095"/>
              <a:gd name="connsiteX4" fmla="*/ 1004887 w 2252662"/>
              <a:gd name="connsiteY4" fmla="*/ 929620 h 1682095"/>
              <a:gd name="connsiteX5" fmla="*/ 914400 w 2252662"/>
              <a:gd name="connsiteY5" fmla="*/ 705782 h 1682095"/>
              <a:gd name="connsiteX6" fmla="*/ 1147762 w 2252662"/>
              <a:gd name="connsiteY6" fmla="*/ 586720 h 1682095"/>
              <a:gd name="connsiteX7" fmla="*/ 1262062 w 2252662"/>
              <a:gd name="connsiteY7" fmla="*/ 772457 h 1682095"/>
              <a:gd name="connsiteX8" fmla="*/ 1147762 w 2252662"/>
              <a:gd name="connsiteY8" fmla="*/ 839132 h 1682095"/>
              <a:gd name="connsiteX9" fmla="*/ 1281112 w 2252662"/>
              <a:gd name="connsiteY9" fmla="*/ 1053445 h 1682095"/>
              <a:gd name="connsiteX10" fmla="*/ 1500187 w 2252662"/>
              <a:gd name="connsiteY10" fmla="*/ 805795 h 1682095"/>
              <a:gd name="connsiteX11" fmla="*/ 1223962 w 2252662"/>
              <a:gd name="connsiteY11" fmla="*/ 491470 h 1682095"/>
              <a:gd name="connsiteX12" fmla="*/ 1652587 w 2252662"/>
              <a:gd name="connsiteY12" fmla="*/ 139045 h 1682095"/>
              <a:gd name="connsiteX13" fmla="*/ 1847850 w 2252662"/>
              <a:gd name="connsiteY13" fmla="*/ 932 h 1682095"/>
              <a:gd name="connsiteX14" fmla="*/ 2252662 w 2252662"/>
              <a:gd name="connsiteY14" fmla="*/ 196195 h 1682095"/>
              <a:gd name="connsiteX15" fmla="*/ 2000250 w 2252662"/>
              <a:gd name="connsiteY15" fmla="*/ 629582 h 1682095"/>
              <a:gd name="connsiteX16" fmla="*/ 1776412 w 2252662"/>
              <a:gd name="connsiteY16" fmla="*/ 962957 h 1682095"/>
              <a:gd name="connsiteX17" fmla="*/ 1581150 w 2252662"/>
              <a:gd name="connsiteY17" fmla="*/ 1201082 h 1682095"/>
              <a:gd name="connsiteX18" fmla="*/ 1395412 w 2252662"/>
              <a:gd name="connsiteY18" fmla="*/ 1348720 h 1682095"/>
              <a:gd name="connsiteX19" fmla="*/ 1081087 w 2252662"/>
              <a:gd name="connsiteY19" fmla="*/ 1482070 h 1682095"/>
              <a:gd name="connsiteX20" fmla="*/ 1081087 w 2252662"/>
              <a:gd name="connsiteY20" fmla="*/ 1220132 h 1682095"/>
              <a:gd name="connsiteX21" fmla="*/ 900112 w 2252662"/>
              <a:gd name="connsiteY21" fmla="*/ 1262995 h 1682095"/>
              <a:gd name="connsiteX22" fmla="*/ 714375 w 2252662"/>
              <a:gd name="connsiteY22" fmla="*/ 1386820 h 1682095"/>
              <a:gd name="connsiteX23" fmla="*/ 609600 w 2252662"/>
              <a:gd name="connsiteY23" fmla="*/ 1463020 h 1682095"/>
              <a:gd name="connsiteX24" fmla="*/ 533400 w 2252662"/>
              <a:gd name="connsiteY24" fmla="*/ 1520170 h 1682095"/>
              <a:gd name="connsiteX25" fmla="*/ 409575 w 2252662"/>
              <a:gd name="connsiteY25" fmla="*/ 1553507 h 1682095"/>
              <a:gd name="connsiteX26" fmla="*/ 404795 w 2252662"/>
              <a:gd name="connsiteY26" fmla="*/ 1558140 h 1682095"/>
              <a:gd name="connsiteX27" fmla="*/ 128587 w 2252662"/>
              <a:gd name="connsiteY27" fmla="*/ 1682095 h 1682095"/>
              <a:gd name="connsiteX0" fmla="*/ 128587 w 2252662"/>
              <a:gd name="connsiteY0" fmla="*/ 1682095 h 1682095"/>
              <a:gd name="connsiteX1" fmla="*/ 0 w 2252662"/>
              <a:gd name="connsiteY1" fmla="*/ 1291570 h 1682095"/>
              <a:gd name="connsiteX2" fmla="*/ 385762 w 2252662"/>
              <a:gd name="connsiteY2" fmla="*/ 1201082 h 1682095"/>
              <a:gd name="connsiteX3" fmla="*/ 590550 w 2252662"/>
              <a:gd name="connsiteY3" fmla="*/ 1134407 h 1682095"/>
              <a:gd name="connsiteX4" fmla="*/ 1004887 w 2252662"/>
              <a:gd name="connsiteY4" fmla="*/ 929620 h 1682095"/>
              <a:gd name="connsiteX5" fmla="*/ 914400 w 2252662"/>
              <a:gd name="connsiteY5" fmla="*/ 705782 h 1682095"/>
              <a:gd name="connsiteX6" fmla="*/ 1147762 w 2252662"/>
              <a:gd name="connsiteY6" fmla="*/ 586720 h 1682095"/>
              <a:gd name="connsiteX7" fmla="*/ 1262062 w 2252662"/>
              <a:gd name="connsiteY7" fmla="*/ 772457 h 1682095"/>
              <a:gd name="connsiteX8" fmla="*/ 1147762 w 2252662"/>
              <a:gd name="connsiteY8" fmla="*/ 839132 h 1682095"/>
              <a:gd name="connsiteX9" fmla="*/ 1281112 w 2252662"/>
              <a:gd name="connsiteY9" fmla="*/ 1053445 h 1682095"/>
              <a:gd name="connsiteX10" fmla="*/ 1409683 w 2252662"/>
              <a:gd name="connsiteY10" fmla="*/ 962828 h 1682095"/>
              <a:gd name="connsiteX11" fmla="*/ 1500187 w 2252662"/>
              <a:gd name="connsiteY11" fmla="*/ 805795 h 1682095"/>
              <a:gd name="connsiteX12" fmla="*/ 1223962 w 2252662"/>
              <a:gd name="connsiteY12" fmla="*/ 491470 h 1682095"/>
              <a:gd name="connsiteX13" fmla="*/ 1652587 w 2252662"/>
              <a:gd name="connsiteY13" fmla="*/ 139045 h 1682095"/>
              <a:gd name="connsiteX14" fmla="*/ 1847850 w 2252662"/>
              <a:gd name="connsiteY14" fmla="*/ 932 h 1682095"/>
              <a:gd name="connsiteX15" fmla="*/ 2252662 w 2252662"/>
              <a:gd name="connsiteY15" fmla="*/ 196195 h 1682095"/>
              <a:gd name="connsiteX16" fmla="*/ 2000250 w 2252662"/>
              <a:gd name="connsiteY16" fmla="*/ 629582 h 1682095"/>
              <a:gd name="connsiteX17" fmla="*/ 1776412 w 2252662"/>
              <a:gd name="connsiteY17" fmla="*/ 962957 h 1682095"/>
              <a:gd name="connsiteX18" fmla="*/ 1581150 w 2252662"/>
              <a:gd name="connsiteY18" fmla="*/ 1201082 h 1682095"/>
              <a:gd name="connsiteX19" fmla="*/ 1395412 w 2252662"/>
              <a:gd name="connsiteY19" fmla="*/ 1348720 h 1682095"/>
              <a:gd name="connsiteX20" fmla="*/ 1081087 w 2252662"/>
              <a:gd name="connsiteY20" fmla="*/ 1482070 h 1682095"/>
              <a:gd name="connsiteX21" fmla="*/ 1081087 w 2252662"/>
              <a:gd name="connsiteY21" fmla="*/ 1220132 h 1682095"/>
              <a:gd name="connsiteX22" fmla="*/ 900112 w 2252662"/>
              <a:gd name="connsiteY22" fmla="*/ 1262995 h 1682095"/>
              <a:gd name="connsiteX23" fmla="*/ 714375 w 2252662"/>
              <a:gd name="connsiteY23" fmla="*/ 1386820 h 1682095"/>
              <a:gd name="connsiteX24" fmla="*/ 609600 w 2252662"/>
              <a:gd name="connsiteY24" fmla="*/ 1463020 h 1682095"/>
              <a:gd name="connsiteX25" fmla="*/ 533400 w 2252662"/>
              <a:gd name="connsiteY25" fmla="*/ 1520170 h 1682095"/>
              <a:gd name="connsiteX26" fmla="*/ 409575 w 2252662"/>
              <a:gd name="connsiteY26" fmla="*/ 1553507 h 1682095"/>
              <a:gd name="connsiteX27" fmla="*/ 404795 w 2252662"/>
              <a:gd name="connsiteY27" fmla="*/ 1558140 h 1682095"/>
              <a:gd name="connsiteX28" fmla="*/ 128587 w 2252662"/>
              <a:gd name="connsiteY28" fmla="*/ 1682095 h 1682095"/>
              <a:gd name="connsiteX0" fmla="*/ 128587 w 2252662"/>
              <a:gd name="connsiteY0" fmla="*/ 1682095 h 1682095"/>
              <a:gd name="connsiteX1" fmla="*/ 0 w 2252662"/>
              <a:gd name="connsiteY1" fmla="*/ 1291570 h 1682095"/>
              <a:gd name="connsiteX2" fmla="*/ 385762 w 2252662"/>
              <a:gd name="connsiteY2" fmla="*/ 1201082 h 1682095"/>
              <a:gd name="connsiteX3" fmla="*/ 590550 w 2252662"/>
              <a:gd name="connsiteY3" fmla="*/ 1134407 h 1682095"/>
              <a:gd name="connsiteX4" fmla="*/ 1004887 w 2252662"/>
              <a:gd name="connsiteY4" fmla="*/ 929620 h 1682095"/>
              <a:gd name="connsiteX5" fmla="*/ 914400 w 2252662"/>
              <a:gd name="connsiteY5" fmla="*/ 705782 h 1682095"/>
              <a:gd name="connsiteX6" fmla="*/ 1147762 w 2252662"/>
              <a:gd name="connsiteY6" fmla="*/ 586720 h 1682095"/>
              <a:gd name="connsiteX7" fmla="*/ 1262062 w 2252662"/>
              <a:gd name="connsiteY7" fmla="*/ 772457 h 1682095"/>
              <a:gd name="connsiteX8" fmla="*/ 1147762 w 2252662"/>
              <a:gd name="connsiteY8" fmla="*/ 839132 h 1682095"/>
              <a:gd name="connsiteX9" fmla="*/ 1281112 w 2252662"/>
              <a:gd name="connsiteY9" fmla="*/ 1053445 h 1682095"/>
              <a:gd name="connsiteX10" fmla="*/ 1409683 w 2252662"/>
              <a:gd name="connsiteY10" fmla="*/ 962828 h 1682095"/>
              <a:gd name="connsiteX11" fmla="*/ 1500187 w 2252662"/>
              <a:gd name="connsiteY11" fmla="*/ 805795 h 1682095"/>
              <a:gd name="connsiteX12" fmla="*/ 1223962 w 2252662"/>
              <a:gd name="connsiteY12" fmla="*/ 491470 h 1682095"/>
              <a:gd name="connsiteX13" fmla="*/ 1652587 w 2252662"/>
              <a:gd name="connsiteY13" fmla="*/ 139045 h 1682095"/>
              <a:gd name="connsiteX14" fmla="*/ 1847850 w 2252662"/>
              <a:gd name="connsiteY14" fmla="*/ 932 h 1682095"/>
              <a:gd name="connsiteX15" fmla="*/ 2252662 w 2252662"/>
              <a:gd name="connsiteY15" fmla="*/ 196195 h 1682095"/>
              <a:gd name="connsiteX16" fmla="*/ 2000250 w 2252662"/>
              <a:gd name="connsiteY16" fmla="*/ 629582 h 1682095"/>
              <a:gd name="connsiteX17" fmla="*/ 1776412 w 2252662"/>
              <a:gd name="connsiteY17" fmla="*/ 962957 h 1682095"/>
              <a:gd name="connsiteX18" fmla="*/ 1581150 w 2252662"/>
              <a:gd name="connsiteY18" fmla="*/ 1201082 h 1682095"/>
              <a:gd name="connsiteX19" fmla="*/ 1395412 w 2252662"/>
              <a:gd name="connsiteY19" fmla="*/ 1348720 h 1682095"/>
              <a:gd name="connsiteX20" fmla="*/ 1081087 w 2252662"/>
              <a:gd name="connsiteY20" fmla="*/ 1482070 h 1682095"/>
              <a:gd name="connsiteX21" fmla="*/ 1081087 w 2252662"/>
              <a:gd name="connsiteY21" fmla="*/ 1220132 h 1682095"/>
              <a:gd name="connsiteX22" fmla="*/ 900112 w 2252662"/>
              <a:gd name="connsiteY22" fmla="*/ 1262995 h 1682095"/>
              <a:gd name="connsiteX23" fmla="*/ 714375 w 2252662"/>
              <a:gd name="connsiteY23" fmla="*/ 1386820 h 1682095"/>
              <a:gd name="connsiteX24" fmla="*/ 609600 w 2252662"/>
              <a:gd name="connsiteY24" fmla="*/ 1463020 h 1682095"/>
              <a:gd name="connsiteX25" fmla="*/ 533400 w 2252662"/>
              <a:gd name="connsiteY25" fmla="*/ 1520170 h 1682095"/>
              <a:gd name="connsiteX26" fmla="*/ 409575 w 2252662"/>
              <a:gd name="connsiteY26" fmla="*/ 1553507 h 1682095"/>
              <a:gd name="connsiteX27" fmla="*/ 404795 w 2252662"/>
              <a:gd name="connsiteY27" fmla="*/ 1558140 h 1682095"/>
              <a:gd name="connsiteX28" fmla="*/ 128587 w 2252662"/>
              <a:gd name="connsiteY28" fmla="*/ 1682095 h 1682095"/>
              <a:gd name="connsiteX0" fmla="*/ 128587 w 2252662"/>
              <a:gd name="connsiteY0" fmla="*/ 1682095 h 1682095"/>
              <a:gd name="connsiteX1" fmla="*/ 0 w 2252662"/>
              <a:gd name="connsiteY1" fmla="*/ 1291570 h 1682095"/>
              <a:gd name="connsiteX2" fmla="*/ 385762 w 2252662"/>
              <a:gd name="connsiteY2" fmla="*/ 1201082 h 1682095"/>
              <a:gd name="connsiteX3" fmla="*/ 590550 w 2252662"/>
              <a:gd name="connsiteY3" fmla="*/ 1134407 h 1682095"/>
              <a:gd name="connsiteX4" fmla="*/ 1004887 w 2252662"/>
              <a:gd name="connsiteY4" fmla="*/ 929620 h 1682095"/>
              <a:gd name="connsiteX5" fmla="*/ 914400 w 2252662"/>
              <a:gd name="connsiteY5" fmla="*/ 705782 h 1682095"/>
              <a:gd name="connsiteX6" fmla="*/ 1147762 w 2252662"/>
              <a:gd name="connsiteY6" fmla="*/ 586720 h 1682095"/>
              <a:gd name="connsiteX7" fmla="*/ 1262062 w 2252662"/>
              <a:gd name="connsiteY7" fmla="*/ 772457 h 1682095"/>
              <a:gd name="connsiteX8" fmla="*/ 1147762 w 2252662"/>
              <a:gd name="connsiteY8" fmla="*/ 839132 h 1682095"/>
              <a:gd name="connsiteX9" fmla="*/ 1281112 w 2252662"/>
              <a:gd name="connsiteY9" fmla="*/ 1053445 h 1682095"/>
              <a:gd name="connsiteX10" fmla="*/ 1409683 w 2252662"/>
              <a:gd name="connsiteY10" fmla="*/ 962828 h 1682095"/>
              <a:gd name="connsiteX11" fmla="*/ 1500187 w 2252662"/>
              <a:gd name="connsiteY11" fmla="*/ 805795 h 1682095"/>
              <a:gd name="connsiteX12" fmla="*/ 1223962 w 2252662"/>
              <a:gd name="connsiteY12" fmla="*/ 491470 h 1682095"/>
              <a:gd name="connsiteX13" fmla="*/ 1652587 w 2252662"/>
              <a:gd name="connsiteY13" fmla="*/ 139045 h 1682095"/>
              <a:gd name="connsiteX14" fmla="*/ 1847850 w 2252662"/>
              <a:gd name="connsiteY14" fmla="*/ 932 h 1682095"/>
              <a:gd name="connsiteX15" fmla="*/ 2252662 w 2252662"/>
              <a:gd name="connsiteY15" fmla="*/ 196195 h 1682095"/>
              <a:gd name="connsiteX16" fmla="*/ 2000250 w 2252662"/>
              <a:gd name="connsiteY16" fmla="*/ 629582 h 1682095"/>
              <a:gd name="connsiteX17" fmla="*/ 1776412 w 2252662"/>
              <a:gd name="connsiteY17" fmla="*/ 962957 h 1682095"/>
              <a:gd name="connsiteX18" fmla="*/ 1581150 w 2252662"/>
              <a:gd name="connsiteY18" fmla="*/ 1201082 h 1682095"/>
              <a:gd name="connsiteX19" fmla="*/ 1395412 w 2252662"/>
              <a:gd name="connsiteY19" fmla="*/ 1348720 h 1682095"/>
              <a:gd name="connsiteX20" fmla="*/ 1081087 w 2252662"/>
              <a:gd name="connsiteY20" fmla="*/ 1482070 h 1682095"/>
              <a:gd name="connsiteX21" fmla="*/ 1081070 w 2252662"/>
              <a:gd name="connsiteY21" fmla="*/ 1477178 h 1682095"/>
              <a:gd name="connsiteX22" fmla="*/ 1081087 w 2252662"/>
              <a:gd name="connsiteY22" fmla="*/ 1220132 h 1682095"/>
              <a:gd name="connsiteX23" fmla="*/ 900112 w 2252662"/>
              <a:gd name="connsiteY23" fmla="*/ 1262995 h 1682095"/>
              <a:gd name="connsiteX24" fmla="*/ 714375 w 2252662"/>
              <a:gd name="connsiteY24" fmla="*/ 1386820 h 1682095"/>
              <a:gd name="connsiteX25" fmla="*/ 609600 w 2252662"/>
              <a:gd name="connsiteY25" fmla="*/ 1463020 h 1682095"/>
              <a:gd name="connsiteX26" fmla="*/ 533400 w 2252662"/>
              <a:gd name="connsiteY26" fmla="*/ 1520170 h 1682095"/>
              <a:gd name="connsiteX27" fmla="*/ 409575 w 2252662"/>
              <a:gd name="connsiteY27" fmla="*/ 1553507 h 1682095"/>
              <a:gd name="connsiteX28" fmla="*/ 404795 w 2252662"/>
              <a:gd name="connsiteY28" fmla="*/ 1558140 h 1682095"/>
              <a:gd name="connsiteX29" fmla="*/ 128587 w 2252662"/>
              <a:gd name="connsiteY29" fmla="*/ 1682095 h 1682095"/>
              <a:gd name="connsiteX0" fmla="*/ 128587 w 2252662"/>
              <a:gd name="connsiteY0" fmla="*/ 1682095 h 1682095"/>
              <a:gd name="connsiteX1" fmla="*/ 0 w 2252662"/>
              <a:gd name="connsiteY1" fmla="*/ 1291570 h 1682095"/>
              <a:gd name="connsiteX2" fmla="*/ 385762 w 2252662"/>
              <a:gd name="connsiteY2" fmla="*/ 1201082 h 1682095"/>
              <a:gd name="connsiteX3" fmla="*/ 590550 w 2252662"/>
              <a:gd name="connsiteY3" fmla="*/ 1134407 h 1682095"/>
              <a:gd name="connsiteX4" fmla="*/ 1004887 w 2252662"/>
              <a:gd name="connsiteY4" fmla="*/ 929620 h 1682095"/>
              <a:gd name="connsiteX5" fmla="*/ 914400 w 2252662"/>
              <a:gd name="connsiteY5" fmla="*/ 705782 h 1682095"/>
              <a:gd name="connsiteX6" fmla="*/ 1147762 w 2252662"/>
              <a:gd name="connsiteY6" fmla="*/ 586720 h 1682095"/>
              <a:gd name="connsiteX7" fmla="*/ 1262062 w 2252662"/>
              <a:gd name="connsiteY7" fmla="*/ 772457 h 1682095"/>
              <a:gd name="connsiteX8" fmla="*/ 1147762 w 2252662"/>
              <a:gd name="connsiteY8" fmla="*/ 839132 h 1682095"/>
              <a:gd name="connsiteX9" fmla="*/ 1281112 w 2252662"/>
              <a:gd name="connsiteY9" fmla="*/ 1053445 h 1682095"/>
              <a:gd name="connsiteX10" fmla="*/ 1409683 w 2252662"/>
              <a:gd name="connsiteY10" fmla="*/ 962828 h 1682095"/>
              <a:gd name="connsiteX11" fmla="*/ 1500187 w 2252662"/>
              <a:gd name="connsiteY11" fmla="*/ 805795 h 1682095"/>
              <a:gd name="connsiteX12" fmla="*/ 1223962 w 2252662"/>
              <a:gd name="connsiteY12" fmla="*/ 491470 h 1682095"/>
              <a:gd name="connsiteX13" fmla="*/ 1652587 w 2252662"/>
              <a:gd name="connsiteY13" fmla="*/ 139045 h 1682095"/>
              <a:gd name="connsiteX14" fmla="*/ 1847850 w 2252662"/>
              <a:gd name="connsiteY14" fmla="*/ 932 h 1682095"/>
              <a:gd name="connsiteX15" fmla="*/ 2252662 w 2252662"/>
              <a:gd name="connsiteY15" fmla="*/ 196195 h 1682095"/>
              <a:gd name="connsiteX16" fmla="*/ 2000250 w 2252662"/>
              <a:gd name="connsiteY16" fmla="*/ 629582 h 1682095"/>
              <a:gd name="connsiteX17" fmla="*/ 1776412 w 2252662"/>
              <a:gd name="connsiteY17" fmla="*/ 962957 h 1682095"/>
              <a:gd name="connsiteX18" fmla="*/ 1581150 w 2252662"/>
              <a:gd name="connsiteY18" fmla="*/ 1201082 h 1682095"/>
              <a:gd name="connsiteX19" fmla="*/ 1395412 w 2252662"/>
              <a:gd name="connsiteY19" fmla="*/ 1348720 h 1682095"/>
              <a:gd name="connsiteX20" fmla="*/ 1081087 w 2252662"/>
              <a:gd name="connsiteY20" fmla="*/ 1482070 h 1682095"/>
              <a:gd name="connsiteX21" fmla="*/ 1081070 w 2252662"/>
              <a:gd name="connsiteY21" fmla="*/ 1477178 h 1682095"/>
              <a:gd name="connsiteX22" fmla="*/ 1081087 w 2252662"/>
              <a:gd name="connsiteY22" fmla="*/ 1220132 h 1682095"/>
              <a:gd name="connsiteX23" fmla="*/ 900112 w 2252662"/>
              <a:gd name="connsiteY23" fmla="*/ 1262995 h 1682095"/>
              <a:gd name="connsiteX24" fmla="*/ 714375 w 2252662"/>
              <a:gd name="connsiteY24" fmla="*/ 1386820 h 1682095"/>
              <a:gd name="connsiteX25" fmla="*/ 609600 w 2252662"/>
              <a:gd name="connsiteY25" fmla="*/ 1463020 h 1682095"/>
              <a:gd name="connsiteX26" fmla="*/ 533400 w 2252662"/>
              <a:gd name="connsiteY26" fmla="*/ 1520170 h 1682095"/>
              <a:gd name="connsiteX27" fmla="*/ 409575 w 2252662"/>
              <a:gd name="connsiteY27" fmla="*/ 1553507 h 1682095"/>
              <a:gd name="connsiteX28" fmla="*/ 404795 w 2252662"/>
              <a:gd name="connsiteY28" fmla="*/ 1558140 h 1682095"/>
              <a:gd name="connsiteX29" fmla="*/ 128587 w 2252662"/>
              <a:gd name="connsiteY29" fmla="*/ 1682095 h 1682095"/>
              <a:gd name="connsiteX0" fmla="*/ 128587 w 2252662"/>
              <a:gd name="connsiteY0" fmla="*/ 1682095 h 1682095"/>
              <a:gd name="connsiteX1" fmla="*/ 0 w 2252662"/>
              <a:gd name="connsiteY1" fmla="*/ 1291570 h 1682095"/>
              <a:gd name="connsiteX2" fmla="*/ 385762 w 2252662"/>
              <a:gd name="connsiteY2" fmla="*/ 1201082 h 1682095"/>
              <a:gd name="connsiteX3" fmla="*/ 590550 w 2252662"/>
              <a:gd name="connsiteY3" fmla="*/ 1134407 h 1682095"/>
              <a:gd name="connsiteX4" fmla="*/ 1004887 w 2252662"/>
              <a:gd name="connsiteY4" fmla="*/ 929620 h 1682095"/>
              <a:gd name="connsiteX5" fmla="*/ 914400 w 2252662"/>
              <a:gd name="connsiteY5" fmla="*/ 705782 h 1682095"/>
              <a:gd name="connsiteX6" fmla="*/ 1147762 w 2252662"/>
              <a:gd name="connsiteY6" fmla="*/ 586720 h 1682095"/>
              <a:gd name="connsiteX7" fmla="*/ 1262062 w 2252662"/>
              <a:gd name="connsiteY7" fmla="*/ 772457 h 1682095"/>
              <a:gd name="connsiteX8" fmla="*/ 1147762 w 2252662"/>
              <a:gd name="connsiteY8" fmla="*/ 839132 h 1682095"/>
              <a:gd name="connsiteX9" fmla="*/ 1281112 w 2252662"/>
              <a:gd name="connsiteY9" fmla="*/ 1053445 h 1682095"/>
              <a:gd name="connsiteX10" fmla="*/ 1409683 w 2252662"/>
              <a:gd name="connsiteY10" fmla="*/ 962828 h 1682095"/>
              <a:gd name="connsiteX11" fmla="*/ 1500187 w 2252662"/>
              <a:gd name="connsiteY11" fmla="*/ 805795 h 1682095"/>
              <a:gd name="connsiteX12" fmla="*/ 1223962 w 2252662"/>
              <a:gd name="connsiteY12" fmla="*/ 491470 h 1682095"/>
              <a:gd name="connsiteX13" fmla="*/ 1652587 w 2252662"/>
              <a:gd name="connsiteY13" fmla="*/ 139045 h 1682095"/>
              <a:gd name="connsiteX14" fmla="*/ 1847850 w 2252662"/>
              <a:gd name="connsiteY14" fmla="*/ 932 h 1682095"/>
              <a:gd name="connsiteX15" fmla="*/ 2252662 w 2252662"/>
              <a:gd name="connsiteY15" fmla="*/ 196195 h 1682095"/>
              <a:gd name="connsiteX16" fmla="*/ 2000250 w 2252662"/>
              <a:gd name="connsiteY16" fmla="*/ 629582 h 1682095"/>
              <a:gd name="connsiteX17" fmla="*/ 1776412 w 2252662"/>
              <a:gd name="connsiteY17" fmla="*/ 962957 h 1682095"/>
              <a:gd name="connsiteX18" fmla="*/ 1581150 w 2252662"/>
              <a:gd name="connsiteY18" fmla="*/ 1201082 h 1682095"/>
              <a:gd name="connsiteX19" fmla="*/ 1395412 w 2252662"/>
              <a:gd name="connsiteY19" fmla="*/ 1348720 h 1682095"/>
              <a:gd name="connsiteX20" fmla="*/ 1081087 w 2252662"/>
              <a:gd name="connsiteY20" fmla="*/ 1482070 h 1682095"/>
              <a:gd name="connsiteX21" fmla="*/ 1081070 w 2252662"/>
              <a:gd name="connsiteY21" fmla="*/ 1477178 h 1682095"/>
              <a:gd name="connsiteX22" fmla="*/ 1081087 w 2252662"/>
              <a:gd name="connsiteY22" fmla="*/ 1220132 h 1682095"/>
              <a:gd name="connsiteX23" fmla="*/ 900112 w 2252662"/>
              <a:gd name="connsiteY23" fmla="*/ 1262995 h 1682095"/>
              <a:gd name="connsiteX24" fmla="*/ 714375 w 2252662"/>
              <a:gd name="connsiteY24" fmla="*/ 1386820 h 1682095"/>
              <a:gd name="connsiteX25" fmla="*/ 609600 w 2252662"/>
              <a:gd name="connsiteY25" fmla="*/ 1463020 h 1682095"/>
              <a:gd name="connsiteX26" fmla="*/ 533400 w 2252662"/>
              <a:gd name="connsiteY26" fmla="*/ 1520170 h 1682095"/>
              <a:gd name="connsiteX27" fmla="*/ 409575 w 2252662"/>
              <a:gd name="connsiteY27" fmla="*/ 1553507 h 1682095"/>
              <a:gd name="connsiteX28" fmla="*/ 404795 w 2252662"/>
              <a:gd name="connsiteY28" fmla="*/ 1558140 h 1682095"/>
              <a:gd name="connsiteX29" fmla="*/ 128587 w 2252662"/>
              <a:gd name="connsiteY29" fmla="*/ 1682095 h 1682095"/>
              <a:gd name="connsiteX0" fmla="*/ 128587 w 2252662"/>
              <a:gd name="connsiteY0" fmla="*/ 1682095 h 1682095"/>
              <a:gd name="connsiteX1" fmla="*/ 0 w 2252662"/>
              <a:gd name="connsiteY1" fmla="*/ 1291570 h 1682095"/>
              <a:gd name="connsiteX2" fmla="*/ 385762 w 2252662"/>
              <a:gd name="connsiteY2" fmla="*/ 1201082 h 1682095"/>
              <a:gd name="connsiteX3" fmla="*/ 590550 w 2252662"/>
              <a:gd name="connsiteY3" fmla="*/ 1134407 h 1682095"/>
              <a:gd name="connsiteX4" fmla="*/ 1004887 w 2252662"/>
              <a:gd name="connsiteY4" fmla="*/ 929620 h 1682095"/>
              <a:gd name="connsiteX5" fmla="*/ 914400 w 2252662"/>
              <a:gd name="connsiteY5" fmla="*/ 705782 h 1682095"/>
              <a:gd name="connsiteX6" fmla="*/ 1147762 w 2252662"/>
              <a:gd name="connsiteY6" fmla="*/ 586720 h 1682095"/>
              <a:gd name="connsiteX7" fmla="*/ 1262062 w 2252662"/>
              <a:gd name="connsiteY7" fmla="*/ 772457 h 1682095"/>
              <a:gd name="connsiteX8" fmla="*/ 1147762 w 2252662"/>
              <a:gd name="connsiteY8" fmla="*/ 839132 h 1682095"/>
              <a:gd name="connsiteX9" fmla="*/ 1281112 w 2252662"/>
              <a:gd name="connsiteY9" fmla="*/ 1053445 h 1682095"/>
              <a:gd name="connsiteX10" fmla="*/ 1409683 w 2252662"/>
              <a:gd name="connsiteY10" fmla="*/ 962828 h 1682095"/>
              <a:gd name="connsiteX11" fmla="*/ 1500187 w 2252662"/>
              <a:gd name="connsiteY11" fmla="*/ 805795 h 1682095"/>
              <a:gd name="connsiteX12" fmla="*/ 1223962 w 2252662"/>
              <a:gd name="connsiteY12" fmla="*/ 491470 h 1682095"/>
              <a:gd name="connsiteX13" fmla="*/ 1652587 w 2252662"/>
              <a:gd name="connsiteY13" fmla="*/ 139045 h 1682095"/>
              <a:gd name="connsiteX14" fmla="*/ 1847850 w 2252662"/>
              <a:gd name="connsiteY14" fmla="*/ 932 h 1682095"/>
              <a:gd name="connsiteX15" fmla="*/ 2252662 w 2252662"/>
              <a:gd name="connsiteY15" fmla="*/ 196195 h 1682095"/>
              <a:gd name="connsiteX16" fmla="*/ 2000250 w 2252662"/>
              <a:gd name="connsiteY16" fmla="*/ 629582 h 1682095"/>
              <a:gd name="connsiteX17" fmla="*/ 1776412 w 2252662"/>
              <a:gd name="connsiteY17" fmla="*/ 962957 h 1682095"/>
              <a:gd name="connsiteX18" fmla="*/ 1581150 w 2252662"/>
              <a:gd name="connsiteY18" fmla="*/ 1201082 h 1682095"/>
              <a:gd name="connsiteX19" fmla="*/ 1395412 w 2252662"/>
              <a:gd name="connsiteY19" fmla="*/ 1348720 h 1682095"/>
              <a:gd name="connsiteX20" fmla="*/ 1081087 w 2252662"/>
              <a:gd name="connsiteY20" fmla="*/ 1482070 h 1682095"/>
              <a:gd name="connsiteX21" fmla="*/ 1081070 w 2252662"/>
              <a:gd name="connsiteY21" fmla="*/ 1477178 h 1682095"/>
              <a:gd name="connsiteX22" fmla="*/ 1081087 w 2252662"/>
              <a:gd name="connsiteY22" fmla="*/ 1220132 h 1682095"/>
              <a:gd name="connsiteX23" fmla="*/ 900112 w 2252662"/>
              <a:gd name="connsiteY23" fmla="*/ 1262995 h 1682095"/>
              <a:gd name="connsiteX24" fmla="*/ 714375 w 2252662"/>
              <a:gd name="connsiteY24" fmla="*/ 1386820 h 1682095"/>
              <a:gd name="connsiteX25" fmla="*/ 609600 w 2252662"/>
              <a:gd name="connsiteY25" fmla="*/ 1463020 h 1682095"/>
              <a:gd name="connsiteX26" fmla="*/ 533400 w 2252662"/>
              <a:gd name="connsiteY26" fmla="*/ 1520170 h 1682095"/>
              <a:gd name="connsiteX27" fmla="*/ 409575 w 2252662"/>
              <a:gd name="connsiteY27" fmla="*/ 1553507 h 1682095"/>
              <a:gd name="connsiteX28" fmla="*/ 404795 w 2252662"/>
              <a:gd name="connsiteY28" fmla="*/ 1558140 h 1682095"/>
              <a:gd name="connsiteX29" fmla="*/ 128587 w 2252662"/>
              <a:gd name="connsiteY29" fmla="*/ 1682095 h 1682095"/>
              <a:gd name="connsiteX0" fmla="*/ 128587 w 2252662"/>
              <a:gd name="connsiteY0" fmla="*/ 1682095 h 1682095"/>
              <a:gd name="connsiteX1" fmla="*/ 0 w 2252662"/>
              <a:gd name="connsiteY1" fmla="*/ 1291570 h 1682095"/>
              <a:gd name="connsiteX2" fmla="*/ 385762 w 2252662"/>
              <a:gd name="connsiteY2" fmla="*/ 1201082 h 1682095"/>
              <a:gd name="connsiteX3" fmla="*/ 590550 w 2252662"/>
              <a:gd name="connsiteY3" fmla="*/ 1134407 h 1682095"/>
              <a:gd name="connsiteX4" fmla="*/ 1004887 w 2252662"/>
              <a:gd name="connsiteY4" fmla="*/ 929620 h 1682095"/>
              <a:gd name="connsiteX5" fmla="*/ 914400 w 2252662"/>
              <a:gd name="connsiteY5" fmla="*/ 705782 h 1682095"/>
              <a:gd name="connsiteX6" fmla="*/ 1147762 w 2252662"/>
              <a:gd name="connsiteY6" fmla="*/ 586720 h 1682095"/>
              <a:gd name="connsiteX7" fmla="*/ 1262062 w 2252662"/>
              <a:gd name="connsiteY7" fmla="*/ 772457 h 1682095"/>
              <a:gd name="connsiteX8" fmla="*/ 1147762 w 2252662"/>
              <a:gd name="connsiteY8" fmla="*/ 839132 h 1682095"/>
              <a:gd name="connsiteX9" fmla="*/ 1281112 w 2252662"/>
              <a:gd name="connsiteY9" fmla="*/ 1053445 h 1682095"/>
              <a:gd name="connsiteX10" fmla="*/ 1409683 w 2252662"/>
              <a:gd name="connsiteY10" fmla="*/ 962828 h 1682095"/>
              <a:gd name="connsiteX11" fmla="*/ 1500187 w 2252662"/>
              <a:gd name="connsiteY11" fmla="*/ 805795 h 1682095"/>
              <a:gd name="connsiteX12" fmla="*/ 1223962 w 2252662"/>
              <a:gd name="connsiteY12" fmla="*/ 491470 h 1682095"/>
              <a:gd name="connsiteX13" fmla="*/ 1652587 w 2252662"/>
              <a:gd name="connsiteY13" fmla="*/ 139045 h 1682095"/>
              <a:gd name="connsiteX14" fmla="*/ 1847850 w 2252662"/>
              <a:gd name="connsiteY14" fmla="*/ 932 h 1682095"/>
              <a:gd name="connsiteX15" fmla="*/ 2252662 w 2252662"/>
              <a:gd name="connsiteY15" fmla="*/ 196195 h 1682095"/>
              <a:gd name="connsiteX16" fmla="*/ 2000250 w 2252662"/>
              <a:gd name="connsiteY16" fmla="*/ 629582 h 1682095"/>
              <a:gd name="connsiteX17" fmla="*/ 1776412 w 2252662"/>
              <a:gd name="connsiteY17" fmla="*/ 962957 h 1682095"/>
              <a:gd name="connsiteX18" fmla="*/ 1581150 w 2252662"/>
              <a:gd name="connsiteY18" fmla="*/ 1201082 h 1682095"/>
              <a:gd name="connsiteX19" fmla="*/ 1395412 w 2252662"/>
              <a:gd name="connsiteY19" fmla="*/ 1348720 h 1682095"/>
              <a:gd name="connsiteX20" fmla="*/ 1081087 w 2252662"/>
              <a:gd name="connsiteY20" fmla="*/ 1482070 h 1682095"/>
              <a:gd name="connsiteX21" fmla="*/ 1081070 w 2252662"/>
              <a:gd name="connsiteY21" fmla="*/ 1477178 h 1682095"/>
              <a:gd name="connsiteX22" fmla="*/ 1081087 w 2252662"/>
              <a:gd name="connsiteY22" fmla="*/ 1220132 h 1682095"/>
              <a:gd name="connsiteX23" fmla="*/ 900112 w 2252662"/>
              <a:gd name="connsiteY23" fmla="*/ 1262995 h 1682095"/>
              <a:gd name="connsiteX24" fmla="*/ 714375 w 2252662"/>
              <a:gd name="connsiteY24" fmla="*/ 1386820 h 1682095"/>
              <a:gd name="connsiteX25" fmla="*/ 609600 w 2252662"/>
              <a:gd name="connsiteY25" fmla="*/ 1463020 h 1682095"/>
              <a:gd name="connsiteX26" fmla="*/ 533400 w 2252662"/>
              <a:gd name="connsiteY26" fmla="*/ 1520170 h 1682095"/>
              <a:gd name="connsiteX27" fmla="*/ 409575 w 2252662"/>
              <a:gd name="connsiteY27" fmla="*/ 1553507 h 1682095"/>
              <a:gd name="connsiteX28" fmla="*/ 404795 w 2252662"/>
              <a:gd name="connsiteY28" fmla="*/ 1558140 h 1682095"/>
              <a:gd name="connsiteX29" fmla="*/ 128587 w 2252662"/>
              <a:gd name="connsiteY29" fmla="*/ 1682095 h 1682095"/>
              <a:gd name="connsiteX0" fmla="*/ 128587 w 2252662"/>
              <a:gd name="connsiteY0" fmla="*/ 1682095 h 1682095"/>
              <a:gd name="connsiteX1" fmla="*/ 0 w 2252662"/>
              <a:gd name="connsiteY1" fmla="*/ 1291570 h 1682095"/>
              <a:gd name="connsiteX2" fmla="*/ 385762 w 2252662"/>
              <a:gd name="connsiteY2" fmla="*/ 1201082 h 1682095"/>
              <a:gd name="connsiteX3" fmla="*/ 590550 w 2252662"/>
              <a:gd name="connsiteY3" fmla="*/ 1134407 h 1682095"/>
              <a:gd name="connsiteX4" fmla="*/ 1004887 w 2252662"/>
              <a:gd name="connsiteY4" fmla="*/ 929620 h 1682095"/>
              <a:gd name="connsiteX5" fmla="*/ 914400 w 2252662"/>
              <a:gd name="connsiteY5" fmla="*/ 705782 h 1682095"/>
              <a:gd name="connsiteX6" fmla="*/ 1147762 w 2252662"/>
              <a:gd name="connsiteY6" fmla="*/ 586720 h 1682095"/>
              <a:gd name="connsiteX7" fmla="*/ 1262062 w 2252662"/>
              <a:gd name="connsiteY7" fmla="*/ 772457 h 1682095"/>
              <a:gd name="connsiteX8" fmla="*/ 1147762 w 2252662"/>
              <a:gd name="connsiteY8" fmla="*/ 839132 h 1682095"/>
              <a:gd name="connsiteX9" fmla="*/ 1281112 w 2252662"/>
              <a:gd name="connsiteY9" fmla="*/ 1053445 h 1682095"/>
              <a:gd name="connsiteX10" fmla="*/ 1409683 w 2252662"/>
              <a:gd name="connsiteY10" fmla="*/ 962828 h 1682095"/>
              <a:gd name="connsiteX11" fmla="*/ 1500187 w 2252662"/>
              <a:gd name="connsiteY11" fmla="*/ 805795 h 1682095"/>
              <a:gd name="connsiteX12" fmla="*/ 1223962 w 2252662"/>
              <a:gd name="connsiteY12" fmla="*/ 491470 h 1682095"/>
              <a:gd name="connsiteX13" fmla="*/ 1652587 w 2252662"/>
              <a:gd name="connsiteY13" fmla="*/ 139045 h 1682095"/>
              <a:gd name="connsiteX14" fmla="*/ 1847850 w 2252662"/>
              <a:gd name="connsiteY14" fmla="*/ 932 h 1682095"/>
              <a:gd name="connsiteX15" fmla="*/ 2252662 w 2252662"/>
              <a:gd name="connsiteY15" fmla="*/ 196195 h 1682095"/>
              <a:gd name="connsiteX16" fmla="*/ 2000250 w 2252662"/>
              <a:gd name="connsiteY16" fmla="*/ 629582 h 1682095"/>
              <a:gd name="connsiteX17" fmla="*/ 1776412 w 2252662"/>
              <a:gd name="connsiteY17" fmla="*/ 962957 h 1682095"/>
              <a:gd name="connsiteX18" fmla="*/ 1581150 w 2252662"/>
              <a:gd name="connsiteY18" fmla="*/ 1201082 h 1682095"/>
              <a:gd name="connsiteX19" fmla="*/ 1395412 w 2252662"/>
              <a:gd name="connsiteY19" fmla="*/ 1348720 h 1682095"/>
              <a:gd name="connsiteX20" fmla="*/ 1081087 w 2252662"/>
              <a:gd name="connsiteY20" fmla="*/ 1482070 h 1682095"/>
              <a:gd name="connsiteX21" fmla="*/ 1081070 w 2252662"/>
              <a:gd name="connsiteY21" fmla="*/ 1477178 h 1682095"/>
              <a:gd name="connsiteX22" fmla="*/ 1081087 w 2252662"/>
              <a:gd name="connsiteY22" fmla="*/ 1220132 h 1682095"/>
              <a:gd name="connsiteX23" fmla="*/ 900112 w 2252662"/>
              <a:gd name="connsiteY23" fmla="*/ 1262995 h 1682095"/>
              <a:gd name="connsiteX24" fmla="*/ 714375 w 2252662"/>
              <a:gd name="connsiteY24" fmla="*/ 1386820 h 1682095"/>
              <a:gd name="connsiteX25" fmla="*/ 609600 w 2252662"/>
              <a:gd name="connsiteY25" fmla="*/ 1463020 h 1682095"/>
              <a:gd name="connsiteX26" fmla="*/ 533400 w 2252662"/>
              <a:gd name="connsiteY26" fmla="*/ 1520170 h 1682095"/>
              <a:gd name="connsiteX27" fmla="*/ 409575 w 2252662"/>
              <a:gd name="connsiteY27" fmla="*/ 1553507 h 1682095"/>
              <a:gd name="connsiteX28" fmla="*/ 404795 w 2252662"/>
              <a:gd name="connsiteY28" fmla="*/ 1558140 h 1682095"/>
              <a:gd name="connsiteX29" fmla="*/ 128587 w 2252662"/>
              <a:gd name="connsiteY29" fmla="*/ 1682095 h 1682095"/>
              <a:gd name="connsiteX0" fmla="*/ 128587 w 2252662"/>
              <a:gd name="connsiteY0" fmla="*/ 1682095 h 1682095"/>
              <a:gd name="connsiteX1" fmla="*/ 0 w 2252662"/>
              <a:gd name="connsiteY1" fmla="*/ 1291570 h 1682095"/>
              <a:gd name="connsiteX2" fmla="*/ 385762 w 2252662"/>
              <a:gd name="connsiteY2" fmla="*/ 1201082 h 1682095"/>
              <a:gd name="connsiteX3" fmla="*/ 590550 w 2252662"/>
              <a:gd name="connsiteY3" fmla="*/ 1134407 h 1682095"/>
              <a:gd name="connsiteX4" fmla="*/ 1004887 w 2252662"/>
              <a:gd name="connsiteY4" fmla="*/ 929620 h 1682095"/>
              <a:gd name="connsiteX5" fmla="*/ 914400 w 2252662"/>
              <a:gd name="connsiteY5" fmla="*/ 705782 h 1682095"/>
              <a:gd name="connsiteX6" fmla="*/ 1147762 w 2252662"/>
              <a:gd name="connsiteY6" fmla="*/ 586720 h 1682095"/>
              <a:gd name="connsiteX7" fmla="*/ 1262062 w 2252662"/>
              <a:gd name="connsiteY7" fmla="*/ 772457 h 1682095"/>
              <a:gd name="connsiteX8" fmla="*/ 1147762 w 2252662"/>
              <a:gd name="connsiteY8" fmla="*/ 839132 h 1682095"/>
              <a:gd name="connsiteX9" fmla="*/ 1281112 w 2252662"/>
              <a:gd name="connsiteY9" fmla="*/ 1053445 h 1682095"/>
              <a:gd name="connsiteX10" fmla="*/ 1409683 w 2252662"/>
              <a:gd name="connsiteY10" fmla="*/ 962828 h 1682095"/>
              <a:gd name="connsiteX11" fmla="*/ 1500187 w 2252662"/>
              <a:gd name="connsiteY11" fmla="*/ 805795 h 1682095"/>
              <a:gd name="connsiteX12" fmla="*/ 1223962 w 2252662"/>
              <a:gd name="connsiteY12" fmla="*/ 491470 h 1682095"/>
              <a:gd name="connsiteX13" fmla="*/ 1652587 w 2252662"/>
              <a:gd name="connsiteY13" fmla="*/ 139045 h 1682095"/>
              <a:gd name="connsiteX14" fmla="*/ 1847850 w 2252662"/>
              <a:gd name="connsiteY14" fmla="*/ 932 h 1682095"/>
              <a:gd name="connsiteX15" fmla="*/ 2252662 w 2252662"/>
              <a:gd name="connsiteY15" fmla="*/ 196195 h 1682095"/>
              <a:gd name="connsiteX16" fmla="*/ 2000250 w 2252662"/>
              <a:gd name="connsiteY16" fmla="*/ 629582 h 1682095"/>
              <a:gd name="connsiteX17" fmla="*/ 1776412 w 2252662"/>
              <a:gd name="connsiteY17" fmla="*/ 962957 h 1682095"/>
              <a:gd name="connsiteX18" fmla="*/ 1581150 w 2252662"/>
              <a:gd name="connsiteY18" fmla="*/ 1201082 h 1682095"/>
              <a:gd name="connsiteX19" fmla="*/ 1395412 w 2252662"/>
              <a:gd name="connsiteY19" fmla="*/ 1348720 h 1682095"/>
              <a:gd name="connsiteX20" fmla="*/ 1081087 w 2252662"/>
              <a:gd name="connsiteY20" fmla="*/ 1482070 h 1682095"/>
              <a:gd name="connsiteX21" fmla="*/ 1081070 w 2252662"/>
              <a:gd name="connsiteY21" fmla="*/ 1477178 h 1682095"/>
              <a:gd name="connsiteX22" fmla="*/ 1147714 w 2252662"/>
              <a:gd name="connsiteY22" fmla="*/ 1423976 h 1682095"/>
              <a:gd name="connsiteX23" fmla="*/ 1081087 w 2252662"/>
              <a:gd name="connsiteY23" fmla="*/ 1220132 h 1682095"/>
              <a:gd name="connsiteX24" fmla="*/ 900112 w 2252662"/>
              <a:gd name="connsiteY24" fmla="*/ 1262995 h 1682095"/>
              <a:gd name="connsiteX25" fmla="*/ 714375 w 2252662"/>
              <a:gd name="connsiteY25" fmla="*/ 1386820 h 1682095"/>
              <a:gd name="connsiteX26" fmla="*/ 609600 w 2252662"/>
              <a:gd name="connsiteY26" fmla="*/ 1463020 h 1682095"/>
              <a:gd name="connsiteX27" fmla="*/ 533400 w 2252662"/>
              <a:gd name="connsiteY27" fmla="*/ 1520170 h 1682095"/>
              <a:gd name="connsiteX28" fmla="*/ 409575 w 2252662"/>
              <a:gd name="connsiteY28" fmla="*/ 1553507 h 1682095"/>
              <a:gd name="connsiteX29" fmla="*/ 404795 w 2252662"/>
              <a:gd name="connsiteY29" fmla="*/ 1558140 h 1682095"/>
              <a:gd name="connsiteX30" fmla="*/ 128587 w 2252662"/>
              <a:gd name="connsiteY30" fmla="*/ 1682095 h 1682095"/>
              <a:gd name="connsiteX0" fmla="*/ 128587 w 2252662"/>
              <a:gd name="connsiteY0" fmla="*/ 1682095 h 1682095"/>
              <a:gd name="connsiteX1" fmla="*/ 0 w 2252662"/>
              <a:gd name="connsiteY1" fmla="*/ 1291570 h 1682095"/>
              <a:gd name="connsiteX2" fmla="*/ 385762 w 2252662"/>
              <a:gd name="connsiteY2" fmla="*/ 1201082 h 1682095"/>
              <a:gd name="connsiteX3" fmla="*/ 590550 w 2252662"/>
              <a:gd name="connsiteY3" fmla="*/ 1134407 h 1682095"/>
              <a:gd name="connsiteX4" fmla="*/ 1004887 w 2252662"/>
              <a:gd name="connsiteY4" fmla="*/ 929620 h 1682095"/>
              <a:gd name="connsiteX5" fmla="*/ 914400 w 2252662"/>
              <a:gd name="connsiteY5" fmla="*/ 705782 h 1682095"/>
              <a:gd name="connsiteX6" fmla="*/ 1147762 w 2252662"/>
              <a:gd name="connsiteY6" fmla="*/ 586720 h 1682095"/>
              <a:gd name="connsiteX7" fmla="*/ 1262062 w 2252662"/>
              <a:gd name="connsiteY7" fmla="*/ 772457 h 1682095"/>
              <a:gd name="connsiteX8" fmla="*/ 1147762 w 2252662"/>
              <a:gd name="connsiteY8" fmla="*/ 839132 h 1682095"/>
              <a:gd name="connsiteX9" fmla="*/ 1281112 w 2252662"/>
              <a:gd name="connsiteY9" fmla="*/ 1053445 h 1682095"/>
              <a:gd name="connsiteX10" fmla="*/ 1409683 w 2252662"/>
              <a:gd name="connsiteY10" fmla="*/ 962828 h 1682095"/>
              <a:gd name="connsiteX11" fmla="*/ 1500187 w 2252662"/>
              <a:gd name="connsiteY11" fmla="*/ 805795 h 1682095"/>
              <a:gd name="connsiteX12" fmla="*/ 1223962 w 2252662"/>
              <a:gd name="connsiteY12" fmla="*/ 491470 h 1682095"/>
              <a:gd name="connsiteX13" fmla="*/ 1652587 w 2252662"/>
              <a:gd name="connsiteY13" fmla="*/ 139045 h 1682095"/>
              <a:gd name="connsiteX14" fmla="*/ 1847850 w 2252662"/>
              <a:gd name="connsiteY14" fmla="*/ 932 h 1682095"/>
              <a:gd name="connsiteX15" fmla="*/ 2252662 w 2252662"/>
              <a:gd name="connsiteY15" fmla="*/ 196195 h 1682095"/>
              <a:gd name="connsiteX16" fmla="*/ 2000250 w 2252662"/>
              <a:gd name="connsiteY16" fmla="*/ 629582 h 1682095"/>
              <a:gd name="connsiteX17" fmla="*/ 1776412 w 2252662"/>
              <a:gd name="connsiteY17" fmla="*/ 962957 h 1682095"/>
              <a:gd name="connsiteX18" fmla="*/ 1581150 w 2252662"/>
              <a:gd name="connsiteY18" fmla="*/ 1201082 h 1682095"/>
              <a:gd name="connsiteX19" fmla="*/ 1395412 w 2252662"/>
              <a:gd name="connsiteY19" fmla="*/ 1348720 h 1682095"/>
              <a:gd name="connsiteX20" fmla="*/ 1081087 w 2252662"/>
              <a:gd name="connsiteY20" fmla="*/ 1482070 h 1682095"/>
              <a:gd name="connsiteX21" fmla="*/ 1147714 w 2252662"/>
              <a:gd name="connsiteY21" fmla="*/ 1423976 h 1682095"/>
              <a:gd name="connsiteX22" fmla="*/ 1081087 w 2252662"/>
              <a:gd name="connsiteY22" fmla="*/ 1220132 h 1682095"/>
              <a:gd name="connsiteX23" fmla="*/ 900112 w 2252662"/>
              <a:gd name="connsiteY23" fmla="*/ 1262995 h 1682095"/>
              <a:gd name="connsiteX24" fmla="*/ 714375 w 2252662"/>
              <a:gd name="connsiteY24" fmla="*/ 1386820 h 1682095"/>
              <a:gd name="connsiteX25" fmla="*/ 609600 w 2252662"/>
              <a:gd name="connsiteY25" fmla="*/ 1463020 h 1682095"/>
              <a:gd name="connsiteX26" fmla="*/ 533400 w 2252662"/>
              <a:gd name="connsiteY26" fmla="*/ 1520170 h 1682095"/>
              <a:gd name="connsiteX27" fmla="*/ 409575 w 2252662"/>
              <a:gd name="connsiteY27" fmla="*/ 1553507 h 1682095"/>
              <a:gd name="connsiteX28" fmla="*/ 404795 w 2252662"/>
              <a:gd name="connsiteY28" fmla="*/ 1558140 h 1682095"/>
              <a:gd name="connsiteX29" fmla="*/ 128587 w 2252662"/>
              <a:gd name="connsiteY29" fmla="*/ 1682095 h 1682095"/>
              <a:gd name="connsiteX0" fmla="*/ 1147714 w 2252662"/>
              <a:gd name="connsiteY0" fmla="*/ 1423976 h 1682095"/>
              <a:gd name="connsiteX1" fmla="*/ 1081087 w 2252662"/>
              <a:gd name="connsiteY1" fmla="*/ 1220132 h 1682095"/>
              <a:gd name="connsiteX2" fmla="*/ 900112 w 2252662"/>
              <a:gd name="connsiteY2" fmla="*/ 1262995 h 1682095"/>
              <a:gd name="connsiteX3" fmla="*/ 714375 w 2252662"/>
              <a:gd name="connsiteY3" fmla="*/ 1386820 h 1682095"/>
              <a:gd name="connsiteX4" fmla="*/ 609600 w 2252662"/>
              <a:gd name="connsiteY4" fmla="*/ 1463020 h 1682095"/>
              <a:gd name="connsiteX5" fmla="*/ 533400 w 2252662"/>
              <a:gd name="connsiteY5" fmla="*/ 1520170 h 1682095"/>
              <a:gd name="connsiteX6" fmla="*/ 409575 w 2252662"/>
              <a:gd name="connsiteY6" fmla="*/ 1553507 h 1682095"/>
              <a:gd name="connsiteX7" fmla="*/ 404795 w 2252662"/>
              <a:gd name="connsiteY7" fmla="*/ 1558140 h 1682095"/>
              <a:gd name="connsiteX8" fmla="*/ 128587 w 2252662"/>
              <a:gd name="connsiteY8" fmla="*/ 1682095 h 1682095"/>
              <a:gd name="connsiteX9" fmla="*/ 0 w 2252662"/>
              <a:gd name="connsiteY9" fmla="*/ 1291570 h 1682095"/>
              <a:gd name="connsiteX10" fmla="*/ 385762 w 2252662"/>
              <a:gd name="connsiteY10" fmla="*/ 1201082 h 1682095"/>
              <a:gd name="connsiteX11" fmla="*/ 590550 w 2252662"/>
              <a:gd name="connsiteY11" fmla="*/ 1134407 h 1682095"/>
              <a:gd name="connsiteX12" fmla="*/ 1004887 w 2252662"/>
              <a:gd name="connsiteY12" fmla="*/ 929620 h 1682095"/>
              <a:gd name="connsiteX13" fmla="*/ 914400 w 2252662"/>
              <a:gd name="connsiteY13" fmla="*/ 705782 h 1682095"/>
              <a:gd name="connsiteX14" fmla="*/ 1147762 w 2252662"/>
              <a:gd name="connsiteY14" fmla="*/ 586720 h 1682095"/>
              <a:gd name="connsiteX15" fmla="*/ 1262062 w 2252662"/>
              <a:gd name="connsiteY15" fmla="*/ 772457 h 1682095"/>
              <a:gd name="connsiteX16" fmla="*/ 1147762 w 2252662"/>
              <a:gd name="connsiteY16" fmla="*/ 839132 h 1682095"/>
              <a:gd name="connsiteX17" fmla="*/ 1281112 w 2252662"/>
              <a:gd name="connsiteY17" fmla="*/ 1053445 h 1682095"/>
              <a:gd name="connsiteX18" fmla="*/ 1409683 w 2252662"/>
              <a:gd name="connsiteY18" fmla="*/ 962828 h 1682095"/>
              <a:gd name="connsiteX19" fmla="*/ 1500187 w 2252662"/>
              <a:gd name="connsiteY19" fmla="*/ 805795 h 1682095"/>
              <a:gd name="connsiteX20" fmla="*/ 1223962 w 2252662"/>
              <a:gd name="connsiteY20" fmla="*/ 491470 h 1682095"/>
              <a:gd name="connsiteX21" fmla="*/ 1652587 w 2252662"/>
              <a:gd name="connsiteY21" fmla="*/ 139045 h 1682095"/>
              <a:gd name="connsiteX22" fmla="*/ 1847850 w 2252662"/>
              <a:gd name="connsiteY22" fmla="*/ 932 h 1682095"/>
              <a:gd name="connsiteX23" fmla="*/ 2252662 w 2252662"/>
              <a:gd name="connsiteY23" fmla="*/ 196195 h 1682095"/>
              <a:gd name="connsiteX24" fmla="*/ 2000250 w 2252662"/>
              <a:gd name="connsiteY24" fmla="*/ 629582 h 1682095"/>
              <a:gd name="connsiteX25" fmla="*/ 1776412 w 2252662"/>
              <a:gd name="connsiteY25" fmla="*/ 962957 h 1682095"/>
              <a:gd name="connsiteX26" fmla="*/ 1581150 w 2252662"/>
              <a:gd name="connsiteY26" fmla="*/ 1201082 h 1682095"/>
              <a:gd name="connsiteX27" fmla="*/ 1395412 w 2252662"/>
              <a:gd name="connsiteY27" fmla="*/ 1348720 h 1682095"/>
              <a:gd name="connsiteX28" fmla="*/ 1172527 w 2252662"/>
              <a:gd name="connsiteY28" fmla="*/ 1573510 h 1682095"/>
              <a:gd name="connsiteX0" fmla="*/ 1076244 w 2252662"/>
              <a:gd name="connsiteY0" fmla="*/ 1423976 h 1682095"/>
              <a:gd name="connsiteX1" fmla="*/ 1081087 w 2252662"/>
              <a:gd name="connsiteY1" fmla="*/ 1220132 h 1682095"/>
              <a:gd name="connsiteX2" fmla="*/ 900112 w 2252662"/>
              <a:gd name="connsiteY2" fmla="*/ 1262995 h 1682095"/>
              <a:gd name="connsiteX3" fmla="*/ 714375 w 2252662"/>
              <a:gd name="connsiteY3" fmla="*/ 1386820 h 1682095"/>
              <a:gd name="connsiteX4" fmla="*/ 609600 w 2252662"/>
              <a:gd name="connsiteY4" fmla="*/ 1463020 h 1682095"/>
              <a:gd name="connsiteX5" fmla="*/ 533400 w 2252662"/>
              <a:gd name="connsiteY5" fmla="*/ 1520170 h 1682095"/>
              <a:gd name="connsiteX6" fmla="*/ 409575 w 2252662"/>
              <a:gd name="connsiteY6" fmla="*/ 1553507 h 1682095"/>
              <a:gd name="connsiteX7" fmla="*/ 404795 w 2252662"/>
              <a:gd name="connsiteY7" fmla="*/ 1558140 h 1682095"/>
              <a:gd name="connsiteX8" fmla="*/ 128587 w 2252662"/>
              <a:gd name="connsiteY8" fmla="*/ 1682095 h 1682095"/>
              <a:gd name="connsiteX9" fmla="*/ 0 w 2252662"/>
              <a:gd name="connsiteY9" fmla="*/ 1291570 h 1682095"/>
              <a:gd name="connsiteX10" fmla="*/ 385762 w 2252662"/>
              <a:gd name="connsiteY10" fmla="*/ 1201082 h 1682095"/>
              <a:gd name="connsiteX11" fmla="*/ 590550 w 2252662"/>
              <a:gd name="connsiteY11" fmla="*/ 1134407 h 1682095"/>
              <a:gd name="connsiteX12" fmla="*/ 1004887 w 2252662"/>
              <a:gd name="connsiteY12" fmla="*/ 929620 h 1682095"/>
              <a:gd name="connsiteX13" fmla="*/ 914400 w 2252662"/>
              <a:gd name="connsiteY13" fmla="*/ 705782 h 1682095"/>
              <a:gd name="connsiteX14" fmla="*/ 1147762 w 2252662"/>
              <a:gd name="connsiteY14" fmla="*/ 586720 h 1682095"/>
              <a:gd name="connsiteX15" fmla="*/ 1262062 w 2252662"/>
              <a:gd name="connsiteY15" fmla="*/ 772457 h 1682095"/>
              <a:gd name="connsiteX16" fmla="*/ 1147762 w 2252662"/>
              <a:gd name="connsiteY16" fmla="*/ 839132 h 1682095"/>
              <a:gd name="connsiteX17" fmla="*/ 1281112 w 2252662"/>
              <a:gd name="connsiteY17" fmla="*/ 1053445 h 1682095"/>
              <a:gd name="connsiteX18" fmla="*/ 1409683 w 2252662"/>
              <a:gd name="connsiteY18" fmla="*/ 962828 h 1682095"/>
              <a:gd name="connsiteX19" fmla="*/ 1500187 w 2252662"/>
              <a:gd name="connsiteY19" fmla="*/ 805795 h 1682095"/>
              <a:gd name="connsiteX20" fmla="*/ 1223962 w 2252662"/>
              <a:gd name="connsiteY20" fmla="*/ 491470 h 1682095"/>
              <a:gd name="connsiteX21" fmla="*/ 1652587 w 2252662"/>
              <a:gd name="connsiteY21" fmla="*/ 139045 h 1682095"/>
              <a:gd name="connsiteX22" fmla="*/ 1847850 w 2252662"/>
              <a:gd name="connsiteY22" fmla="*/ 932 h 1682095"/>
              <a:gd name="connsiteX23" fmla="*/ 2252662 w 2252662"/>
              <a:gd name="connsiteY23" fmla="*/ 196195 h 1682095"/>
              <a:gd name="connsiteX24" fmla="*/ 2000250 w 2252662"/>
              <a:gd name="connsiteY24" fmla="*/ 629582 h 1682095"/>
              <a:gd name="connsiteX25" fmla="*/ 1776412 w 2252662"/>
              <a:gd name="connsiteY25" fmla="*/ 962957 h 1682095"/>
              <a:gd name="connsiteX26" fmla="*/ 1581150 w 2252662"/>
              <a:gd name="connsiteY26" fmla="*/ 1201082 h 1682095"/>
              <a:gd name="connsiteX27" fmla="*/ 1395412 w 2252662"/>
              <a:gd name="connsiteY27" fmla="*/ 1348720 h 1682095"/>
              <a:gd name="connsiteX28" fmla="*/ 1172527 w 2252662"/>
              <a:gd name="connsiteY28" fmla="*/ 1573510 h 1682095"/>
              <a:gd name="connsiteX0" fmla="*/ 1219088 w 2252662"/>
              <a:gd name="connsiteY0" fmla="*/ 1423976 h 1682095"/>
              <a:gd name="connsiteX1" fmla="*/ 1081087 w 2252662"/>
              <a:gd name="connsiteY1" fmla="*/ 1220132 h 1682095"/>
              <a:gd name="connsiteX2" fmla="*/ 900112 w 2252662"/>
              <a:gd name="connsiteY2" fmla="*/ 1262995 h 1682095"/>
              <a:gd name="connsiteX3" fmla="*/ 714375 w 2252662"/>
              <a:gd name="connsiteY3" fmla="*/ 1386820 h 1682095"/>
              <a:gd name="connsiteX4" fmla="*/ 609600 w 2252662"/>
              <a:gd name="connsiteY4" fmla="*/ 1463020 h 1682095"/>
              <a:gd name="connsiteX5" fmla="*/ 533400 w 2252662"/>
              <a:gd name="connsiteY5" fmla="*/ 1520170 h 1682095"/>
              <a:gd name="connsiteX6" fmla="*/ 409575 w 2252662"/>
              <a:gd name="connsiteY6" fmla="*/ 1553507 h 1682095"/>
              <a:gd name="connsiteX7" fmla="*/ 404795 w 2252662"/>
              <a:gd name="connsiteY7" fmla="*/ 1558140 h 1682095"/>
              <a:gd name="connsiteX8" fmla="*/ 128587 w 2252662"/>
              <a:gd name="connsiteY8" fmla="*/ 1682095 h 1682095"/>
              <a:gd name="connsiteX9" fmla="*/ 0 w 2252662"/>
              <a:gd name="connsiteY9" fmla="*/ 1291570 h 1682095"/>
              <a:gd name="connsiteX10" fmla="*/ 385762 w 2252662"/>
              <a:gd name="connsiteY10" fmla="*/ 1201082 h 1682095"/>
              <a:gd name="connsiteX11" fmla="*/ 590550 w 2252662"/>
              <a:gd name="connsiteY11" fmla="*/ 1134407 h 1682095"/>
              <a:gd name="connsiteX12" fmla="*/ 1004887 w 2252662"/>
              <a:gd name="connsiteY12" fmla="*/ 929620 h 1682095"/>
              <a:gd name="connsiteX13" fmla="*/ 914400 w 2252662"/>
              <a:gd name="connsiteY13" fmla="*/ 705782 h 1682095"/>
              <a:gd name="connsiteX14" fmla="*/ 1147762 w 2252662"/>
              <a:gd name="connsiteY14" fmla="*/ 586720 h 1682095"/>
              <a:gd name="connsiteX15" fmla="*/ 1262062 w 2252662"/>
              <a:gd name="connsiteY15" fmla="*/ 772457 h 1682095"/>
              <a:gd name="connsiteX16" fmla="*/ 1147762 w 2252662"/>
              <a:gd name="connsiteY16" fmla="*/ 839132 h 1682095"/>
              <a:gd name="connsiteX17" fmla="*/ 1281112 w 2252662"/>
              <a:gd name="connsiteY17" fmla="*/ 1053445 h 1682095"/>
              <a:gd name="connsiteX18" fmla="*/ 1409683 w 2252662"/>
              <a:gd name="connsiteY18" fmla="*/ 962828 h 1682095"/>
              <a:gd name="connsiteX19" fmla="*/ 1500187 w 2252662"/>
              <a:gd name="connsiteY19" fmla="*/ 805795 h 1682095"/>
              <a:gd name="connsiteX20" fmla="*/ 1223962 w 2252662"/>
              <a:gd name="connsiteY20" fmla="*/ 491470 h 1682095"/>
              <a:gd name="connsiteX21" fmla="*/ 1652587 w 2252662"/>
              <a:gd name="connsiteY21" fmla="*/ 139045 h 1682095"/>
              <a:gd name="connsiteX22" fmla="*/ 1847850 w 2252662"/>
              <a:gd name="connsiteY22" fmla="*/ 932 h 1682095"/>
              <a:gd name="connsiteX23" fmla="*/ 2252662 w 2252662"/>
              <a:gd name="connsiteY23" fmla="*/ 196195 h 1682095"/>
              <a:gd name="connsiteX24" fmla="*/ 2000250 w 2252662"/>
              <a:gd name="connsiteY24" fmla="*/ 629582 h 1682095"/>
              <a:gd name="connsiteX25" fmla="*/ 1776412 w 2252662"/>
              <a:gd name="connsiteY25" fmla="*/ 962957 h 1682095"/>
              <a:gd name="connsiteX26" fmla="*/ 1581150 w 2252662"/>
              <a:gd name="connsiteY26" fmla="*/ 1201082 h 1682095"/>
              <a:gd name="connsiteX27" fmla="*/ 1395412 w 2252662"/>
              <a:gd name="connsiteY27" fmla="*/ 1348720 h 1682095"/>
              <a:gd name="connsiteX28" fmla="*/ 1172527 w 2252662"/>
              <a:gd name="connsiteY28" fmla="*/ 1573510 h 1682095"/>
              <a:gd name="connsiteX0" fmla="*/ 1219088 w 2252662"/>
              <a:gd name="connsiteY0" fmla="*/ 1423976 h 1682095"/>
              <a:gd name="connsiteX1" fmla="*/ 1081087 w 2252662"/>
              <a:gd name="connsiteY1" fmla="*/ 1220132 h 1682095"/>
              <a:gd name="connsiteX2" fmla="*/ 900112 w 2252662"/>
              <a:gd name="connsiteY2" fmla="*/ 1262995 h 1682095"/>
              <a:gd name="connsiteX3" fmla="*/ 714375 w 2252662"/>
              <a:gd name="connsiteY3" fmla="*/ 1386820 h 1682095"/>
              <a:gd name="connsiteX4" fmla="*/ 609600 w 2252662"/>
              <a:gd name="connsiteY4" fmla="*/ 1463020 h 1682095"/>
              <a:gd name="connsiteX5" fmla="*/ 533400 w 2252662"/>
              <a:gd name="connsiteY5" fmla="*/ 1520170 h 1682095"/>
              <a:gd name="connsiteX6" fmla="*/ 409575 w 2252662"/>
              <a:gd name="connsiteY6" fmla="*/ 1553507 h 1682095"/>
              <a:gd name="connsiteX7" fmla="*/ 404795 w 2252662"/>
              <a:gd name="connsiteY7" fmla="*/ 1558140 h 1682095"/>
              <a:gd name="connsiteX8" fmla="*/ 128587 w 2252662"/>
              <a:gd name="connsiteY8" fmla="*/ 1682095 h 1682095"/>
              <a:gd name="connsiteX9" fmla="*/ 0 w 2252662"/>
              <a:gd name="connsiteY9" fmla="*/ 1291570 h 1682095"/>
              <a:gd name="connsiteX10" fmla="*/ 385762 w 2252662"/>
              <a:gd name="connsiteY10" fmla="*/ 1201082 h 1682095"/>
              <a:gd name="connsiteX11" fmla="*/ 590550 w 2252662"/>
              <a:gd name="connsiteY11" fmla="*/ 1134407 h 1682095"/>
              <a:gd name="connsiteX12" fmla="*/ 1004887 w 2252662"/>
              <a:gd name="connsiteY12" fmla="*/ 929620 h 1682095"/>
              <a:gd name="connsiteX13" fmla="*/ 914400 w 2252662"/>
              <a:gd name="connsiteY13" fmla="*/ 705782 h 1682095"/>
              <a:gd name="connsiteX14" fmla="*/ 1147762 w 2252662"/>
              <a:gd name="connsiteY14" fmla="*/ 586720 h 1682095"/>
              <a:gd name="connsiteX15" fmla="*/ 1262062 w 2252662"/>
              <a:gd name="connsiteY15" fmla="*/ 772457 h 1682095"/>
              <a:gd name="connsiteX16" fmla="*/ 1147762 w 2252662"/>
              <a:gd name="connsiteY16" fmla="*/ 839132 h 1682095"/>
              <a:gd name="connsiteX17" fmla="*/ 1281112 w 2252662"/>
              <a:gd name="connsiteY17" fmla="*/ 1053445 h 1682095"/>
              <a:gd name="connsiteX18" fmla="*/ 1409683 w 2252662"/>
              <a:gd name="connsiteY18" fmla="*/ 962828 h 1682095"/>
              <a:gd name="connsiteX19" fmla="*/ 1500187 w 2252662"/>
              <a:gd name="connsiteY19" fmla="*/ 805795 h 1682095"/>
              <a:gd name="connsiteX20" fmla="*/ 1223962 w 2252662"/>
              <a:gd name="connsiteY20" fmla="*/ 491470 h 1682095"/>
              <a:gd name="connsiteX21" fmla="*/ 1652587 w 2252662"/>
              <a:gd name="connsiteY21" fmla="*/ 139045 h 1682095"/>
              <a:gd name="connsiteX22" fmla="*/ 1847850 w 2252662"/>
              <a:gd name="connsiteY22" fmla="*/ 932 h 1682095"/>
              <a:gd name="connsiteX23" fmla="*/ 2252662 w 2252662"/>
              <a:gd name="connsiteY23" fmla="*/ 196195 h 1682095"/>
              <a:gd name="connsiteX24" fmla="*/ 2000250 w 2252662"/>
              <a:gd name="connsiteY24" fmla="*/ 629582 h 1682095"/>
              <a:gd name="connsiteX25" fmla="*/ 1776412 w 2252662"/>
              <a:gd name="connsiteY25" fmla="*/ 962957 h 1682095"/>
              <a:gd name="connsiteX26" fmla="*/ 1581150 w 2252662"/>
              <a:gd name="connsiteY26" fmla="*/ 1201082 h 1682095"/>
              <a:gd name="connsiteX27" fmla="*/ 1395412 w 2252662"/>
              <a:gd name="connsiteY27" fmla="*/ 1348720 h 1682095"/>
              <a:gd name="connsiteX28" fmla="*/ 1101057 w 2252662"/>
              <a:gd name="connsiteY28" fmla="*/ 1453633 h 1682095"/>
              <a:gd name="connsiteX0" fmla="*/ 1219088 w 2252662"/>
              <a:gd name="connsiteY0" fmla="*/ 1423976 h 1682095"/>
              <a:gd name="connsiteX1" fmla="*/ 1181083 w 2252662"/>
              <a:gd name="connsiteY1" fmla="*/ 1362878 h 1682095"/>
              <a:gd name="connsiteX2" fmla="*/ 1081087 w 2252662"/>
              <a:gd name="connsiteY2" fmla="*/ 1220132 h 1682095"/>
              <a:gd name="connsiteX3" fmla="*/ 900112 w 2252662"/>
              <a:gd name="connsiteY3" fmla="*/ 1262995 h 1682095"/>
              <a:gd name="connsiteX4" fmla="*/ 714375 w 2252662"/>
              <a:gd name="connsiteY4" fmla="*/ 1386820 h 1682095"/>
              <a:gd name="connsiteX5" fmla="*/ 609600 w 2252662"/>
              <a:gd name="connsiteY5" fmla="*/ 1463020 h 1682095"/>
              <a:gd name="connsiteX6" fmla="*/ 533400 w 2252662"/>
              <a:gd name="connsiteY6" fmla="*/ 1520170 h 1682095"/>
              <a:gd name="connsiteX7" fmla="*/ 409575 w 2252662"/>
              <a:gd name="connsiteY7" fmla="*/ 1553507 h 1682095"/>
              <a:gd name="connsiteX8" fmla="*/ 404795 w 2252662"/>
              <a:gd name="connsiteY8" fmla="*/ 1558140 h 1682095"/>
              <a:gd name="connsiteX9" fmla="*/ 128587 w 2252662"/>
              <a:gd name="connsiteY9" fmla="*/ 1682095 h 1682095"/>
              <a:gd name="connsiteX10" fmla="*/ 0 w 2252662"/>
              <a:gd name="connsiteY10" fmla="*/ 1291570 h 1682095"/>
              <a:gd name="connsiteX11" fmla="*/ 385762 w 2252662"/>
              <a:gd name="connsiteY11" fmla="*/ 1201082 h 1682095"/>
              <a:gd name="connsiteX12" fmla="*/ 590550 w 2252662"/>
              <a:gd name="connsiteY12" fmla="*/ 1134407 h 1682095"/>
              <a:gd name="connsiteX13" fmla="*/ 1004887 w 2252662"/>
              <a:gd name="connsiteY13" fmla="*/ 929620 h 1682095"/>
              <a:gd name="connsiteX14" fmla="*/ 914400 w 2252662"/>
              <a:gd name="connsiteY14" fmla="*/ 705782 h 1682095"/>
              <a:gd name="connsiteX15" fmla="*/ 1147762 w 2252662"/>
              <a:gd name="connsiteY15" fmla="*/ 586720 h 1682095"/>
              <a:gd name="connsiteX16" fmla="*/ 1262062 w 2252662"/>
              <a:gd name="connsiteY16" fmla="*/ 772457 h 1682095"/>
              <a:gd name="connsiteX17" fmla="*/ 1147762 w 2252662"/>
              <a:gd name="connsiteY17" fmla="*/ 839132 h 1682095"/>
              <a:gd name="connsiteX18" fmla="*/ 1281112 w 2252662"/>
              <a:gd name="connsiteY18" fmla="*/ 1053445 h 1682095"/>
              <a:gd name="connsiteX19" fmla="*/ 1409683 w 2252662"/>
              <a:gd name="connsiteY19" fmla="*/ 962828 h 1682095"/>
              <a:gd name="connsiteX20" fmla="*/ 1500187 w 2252662"/>
              <a:gd name="connsiteY20" fmla="*/ 805795 h 1682095"/>
              <a:gd name="connsiteX21" fmla="*/ 1223962 w 2252662"/>
              <a:gd name="connsiteY21" fmla="*/ 491470 h 1682095"/>
              <a:gd name="connsiteX22" fmla="*/ 1652587 w 2252662"/>
              <a:gd name="connsiteY22" fmla="*/ 139045 h 1682095"/>
              <a:gd name="connsiteX23" fmla="*/ 1847850 w 2252662"/>
              <a:gd name="connsiteY23" fmla="*/ 932 h 1682095"/>
              <a:gd name="connsiteX24" fmla="*/ 2252662 w 2252662"/>
              <a:gd name="connsiteY24" fmla="*/ 196195 h 1682095"/>
              <a:gd name="connsiteX25" fmla="*/ 2000250 w 2252662"/>
              <a:gd name="connsiteY25" fmla="*/ 629582 h 1682095"/>
              <a:gd name="connsiteX26" fmla="*/ 1776412 w 2252662"/>
              <a:gd name="connsiteY26" fmla="*/ 962957 h 1682095"/>
              <a:gd name="connsiteX27" fmla="*/ 1581150 w 2252662"/>
              <a:gd name="connsiteY27" fmla="*/ 1201082 h 1682095"/>
              <a:gd name="connsiteX28" fmla="*/ 1395412 w 2252662"/>
              <a:gd name="connsiteY28" fmla="*/ 1348720 h 1682095"/>
              <a:gd name="connsiteX29" fmla="*/ 1101057 w 2252662"/>
              <a:gd name="connsiteY29" fmla="*/ 1453633 h 1682095"/>
              <a:gd name="connsiteX0" fmla="*/ 1219088 w 2252662"/>
              <a:gd name="connsiteY0" fmla="*/ 1423976 h 1682095"/>
              <a:gd name="connsiteX1" fmla="*/ 1081087 w 2252662"/>
              <a:gd name="connsiteY1" fmla="*/ 1220132 h 1682095"/>
              <a:gd name="connsiteX2" fmla="*/ 900112 w 2252662"/>
              <a:gd name="connsiteY2" fmla="*/ 1262995 h 1682095"/>
              <a:gd name="connsiteX3" fmla="*/ 714375 w 2252662"/>
              <a:gd name="connsiteY3" fmla="*/ 1386820 h 1682095"/>
              <a:gd name="connsiteX4" fmla="*/ 609600 w 2252662"/>
              <a:gd name="connsiteY4" fmla="*/ 1463020 h 1682095"/>
              <a:gd name="connsiteX5" fmla="*/ 533400 w 2252662"/>
              <a:gd name="connsiteY5" fmla="*/ 1520170 h 1682095"/>
              <a:gd name="connsiteX6" fmla="*/ 409575 w 2252662"/>
              <a:gd name="connsiteY6" fmla="*/ 1553507 h 1682095"/>
              <a:gd name="connsiteX7" fmla="*/ 404795 w 2252662"/>
              <a:gd name="connsiteY7" fmla="*/ 1558140 h 1682095"/>
              <a:gd name="connsiteX8" fmla="*/ 128587 w 2252662"/>
              <a:gd name="connsiteY8" fmla="*/ 1682095 h 1682095"/>
              <a:gd name="connsiteX9" fmla="*/ 0 w 2252662"/>
              <a:gd name="connsiteY9" fmla="*/ 1291570 h 1682095"/>
              <a:gd name="connsiteX10" fmla="*/ 385762 w 2252662"/>
              <a:gd name="connsiteY10" fmla="*/ 1201082 h 1682095"/>
              <a:gd name="connsiteX11" fmla="*/ 590550 w 2252662"/>
              <a:gd name="connsiteY11" fmla="*/ 1134407 h 1682095"/>
              <a:gd name="connsiteX12" fmla="*/ 1004887 w 2252662"/>
              <a:gd name="connsiteY12" fmla="*/ 929620 h 1682095"/>
              <a:gd name="connsiteX13" fmla="*/ 914400 w 2252662"/>
              <a:gd name="connsiteY13" fmla="*/ 705782 h 1682095"/>
              <a:gd name="connsiteX14" fmla="*/ 1147762 w 2252662"/>
              <a:gd name="connsiteY14" fmla="*/ 586720 h 1682095"/>
              <a:gd name="connsiteX15" fmla="*/ 1262062 w 2252662"/>
              <a:gd name="connsiteY15" fmla="*/ 772457 h 1682095"/>
              <a:gd name="connsiteX16" fmla="*/ 1147762 w 2252662"/>
              <a:gd name="connsiteY16" fmla="*/ 839132 h 1682095"/>
              <a:gd name="connsiteX17" fmla="*/ 1281112 w 2252662"/>
              <a:gd name="connsiteY17" fmla="*/ 1053445 h 1682095"/>
              <a:gd name="connsiteX18" fmla="*/ 1409683 w 2252662"/>
              <a:gd name="connsiteY18" fmla="*/ 962828 h 1682095"/>
              <a:gd name="connsiteX19" fmla="*/ 1500187 w 2252662"/>
              <a:gd name="connsiteY19" fmla="*/ 805795 h 1682095"/>
              <a:gd name="connsiteX20" fmla="*/ 1223962 w 2252662"/>
              <a:gd name="connsiteY20" fmla="*/ 491470 h 1682095"/>
              <a:gd name="connsiteX21" fmla="*/ 1652587 w 2252662"/>
              <a:gd name="connsiteY21" fmla="*/ 139045 h 1682095"/>
              <a:gd name="connsiteX22" fmla="*/ 1847850 w 2252662"/>
              <a:gd name="connsiteY22" fmla="*/ 932 h 1682095"/>
              <a:gd name="connsiteX23" fmla="*/ 2252662 w 2252662"/>
              <a:gd name="connsiteY23" fmla="*/ 196195 h 1682095"/>
              <a:gd name="connsiteX24" fmla="*/ 2000250 w 2252662"/>
              <a:gd name="connsiteY24" fmla="*/ 629582 h 1682095"/>
              <a:gd name="connsiteX25" fmla="*/ 1776412 w 2252662"/>
              <a:gd name="connsiteY25" fmla="*/ 962957 h 1682095"/>
              <a:gd name="connsiteX26" fmla="*/ 1581150 w 2252662"/>
              <a:gd name="connsiteY26" fmla="*/ 1201082 h 1682095"/>
              <a:gd name="connsiteX27" fmla="*/ 1395412 w 2252662"/>
              <a:gd name="connsiteY27" fmla="*/ 1348720 h 1682095"/>
              <a:gd name="connsiteX28" fmla="*/ 1101057 w 2252662"/>
              <a:gd name="connsiteY28" fmla="*/ 1453633 h 1682095"/>
              <a:gd name="connsiteX0" fmla="*/ 1147618 w 2252662"/>
              <a:gd name="connsiteY0" fmla="*/ 1304099 h 1682095"/>
              <a:gd name="connsiteX1" fmla="*/ 1081087 w 2252662"/>
              <a:gd name="connsiteY1" fmla="*/ 1220132 h 1682095"/>
              <a:gd name="connsiteX2" fmla="*/ 900112 w 2252662"/>
              <a:gd name="connsiteY2" fmla="*/ 1262995 h 1682095"/>
              <a:gd name="connsiteX3" fmla="*/ 714375 w 2252662"/>
              <a:gd name="connsiteY3" fmla="*/ 1386820 h 1682095"/>
              <a:gd name="connsiteX4" fmla="*/ 609600 w 2252662"/>
              <a:gd name="connsiteY4" fmla="*/ 1463020 h 1682095"/>
              <a:gd name="connsiteX5" fmla="*/ 533400 w 2252662"/>
              <a:gd name="connsiteY5" fmla="*/ 1520170 h 1682095"/>
              <a:gd name="connsiteX6" fmla="*/ 409575 w 2252662"/>
              <a:gd name="connsiteY6" fmla="*/ 1553507 h 1682095"/>
              <a:gd name="connsiteX7" fmla="*/ 404795 w 2252662"/>
              <a:gd name="connsiteY7" fmla="*/ 1558140 h 1682095"/>
              <a:gd name="connsiteX8" fmla="*/ 128587 w 2252662"/>
              <a:gd name="connsiteY8" fmla="*/ 1682095 h 1682095"/>
              <a:gd name="connsiteX9" fmla="*/ 0 w 2252662"/>
              <a:gd name="connsiteY9" fmla="*/ 1291570 h 1682095"/>
              <a:gd name="connsiteX10" fmla="*/ 385762 w 2252662"/>
              <a:gd name="connsiteY10" fmla="*/ 1201082 h 1682095"/>
              <a:gd name="connsiteX11" fmla="*/ 590550 w 2252662"/>
              <a:gd name="connsiteY11" fmla="*/ 1134407 h 1682095"/>
              <a:gd name="connsiteX12" fmla="*/ 1004887 w 2252662"/>
              <a:gd name="connsiteY12" fmla="*/ 929620 h 1682095"/>
              <a:gd name="connsiteX13" fmla="*/ 914400 w 2252662"/>
              <a:gd name="connsiteY13" fmla="*/ 705782 h 1682095"/>
              <a:gd name="connsiteX14" fmla="*/ 1147762 w 2252662"/>
              <a:gd name="connsiteY14" fmla="*/ 586720 h 1682095"/>
              <a:gd name="connsiteX15" fmla="*/ 1262062 w 2252662"/>
              <a:gd name="connsiteY15" fmla="*/ 772457 h 1682095"/>
              <a:gd name="connsiteX16" fmla="*/ 1147762 w 2252662"/>
              <a:gd name="connsiteY16" fmla="*/ 839132 h 1682095"/>
              <a:gd name="connsiteX17" fmla="*/ 1281112 w 2252662"/>
              <a:gd name="connsiteY17" fmla="*/ 1053445 h 1682095"/>
              <a:gd name="connsiteX18" fmla="*/ 1409683 w 2252662"/>
              <a:gd name="connsiteY18" fmla="*/ 962828 h 1682095"/>
              <a:gd name="connsiteX19" fmla="*/ 1500187 w 2252662"/>
              <a:gd name="connsiteY19" fmla="*/ 805795 h 1682095"/>
              <a:gd name="connsiteX20" fmla="*/ 1223962 w 2252662"/>
              <a:gd name="connsiteY20" fmla="*/ 491470 h 1682095"/>
              <a:gd name="connsiteX21" fmla="*/ 1652587 w 2252662"/>
              <a:gd name="connsiteY21" fmla="*/ 139045 h 1682095"/>
              <a:gd name="connsiteX22" fmla="*/ 1847850 w 2252662"/>
              <a:gd name="connsiteY22" fmla="*/ 932 h 1682095"/>
              <a:gd name="connsiteX23" fmla="*/ 2252662 w 2252662"/>
              <a:gd name="connsiteY23" fmla="*/ 196195 h 1682095"/>
              <a:gd name="connsiteX24" fmla="*/ 2000250 w 2252662"/>
              <a:gd name="connsiteY24" fmla="*/ 629582 h 1682095"/>
              <a:gd name="connsiteX25" fmla="*/ 1776412 w 2252662"/>
              <a:gd name="connsiteY25" fmla="*/ 962957 h 1682095"/>
              <a:gd name="connsiteX26" fmla="*/ 1581150 w 2252662"/>
              <a:gd name="connsiteY26" fmla="*/ 1201082 h 1682095"/>
              <a:gd name="connsiteX27" fmla="*/ 1395412 w 2252662"/>
              <a:gd name="connsiteY27" fmla="*/ 1348720 h 1682095"/>
              <a:gd name="connsiteX28" fmla="*/ 1101057 w 2252662"/>
              <a:gd name="connsiteY28" fmla="*/ 1453633 h 1682095"/>
              <a:gd name="connsiteX0" fmla="*/ 1147618 w 2252662"/>
              <a:gd name="connsiteY0" fmla="*/ 1304099 h 1682095"/>
              <a:gd name="connsiteX1" fmla="*/ 1081087 w 2252662"/>
              <a:gd name="connsiteY1" fmla="*/ 1220132 h 1682095"/>
              <a:gd name="connsiteX2" fmla="*/ 900112 w 2252662"/>
              <a:gd name="connsiteY2" fmla="*/ 1262995 h 1682095"/>
              <a:gd name="connsiteX3" fmla="*/ 714375 w 2252662"/>
              <a:gd name="connsiteY3" fmla="*/ 1386820 h 1682095"/>
              <a:gd name="connsiteX4" fmla="*/ 609600 w 2252662"/>
              <a:gd name="connsiteY4" fmla="*/ 1463020 h 1682095"/>
              <a:gd name="connsiteX5" fmla="*/ 533400 w 2252662"/>
              <a:gd name="connsiteY5" fmla="*/ 1520170 h 1682095"/>
              <a:gd name="connsiteX6" fmla="*/ 409575 w 2252662"/>
              <a:gd name="connsiteY6" fmla="*/ 1553507 h 1682095"/>
              <a:gd name="connsiteX7" fmla="*/ 404795 w 2252662"/>
              <a:gd name="connsiteY7" fmla="*/ 1558140 h 1682095"/>
              <a:gd name="connsiteX8" fmla="*/ 128587 w 2252662"/>
              <a:gd name="connsiteY8" fmla="*/ 1682095 h 1682095"/>
              <a:gd name="connsiteX9" fmla="*/ 0 w 2252662"/>
              <a:gd name="connsiteY9" fmla="*/ 1291570 h 1682095"/>
              <a:gd name="connsiteX10" fmla="*/ 385762 w 2252662"/>
              <a:gd name="connsiteY10" fmla="*/ 1201082 h 1682095"/>
              <a:gd name="connsiteX11" fmla="*/ 590550 w 2252662"/>
              <a:gd name="connsiteY11" fmla="*/ 1134407 h 1682095"/>
              <a:gd name="connsiteX12" fmla="*/ 1004887 w 2252662"/>
              <a:gd name="connsiteY12" fmla="*/ 929620 h 1682095"/>
              <a:gd name="connsiteX13" fmla="*/ 914400 w 2252662"/>
              <a:gd name="connsiteY13" fmla="*/ 705782 h 1682095"/>
              <a:gd name="connsiteX14" fmla="*/ 1147762 w 2252662"/>
              <a:gd name="connsiteY14" fmla="*/ 586720 h 1682095"/>
              <a:gd name="connsiteX15" fmla="*/ 1262062 w 2252662"/>
              <a:gd name="connsiteY15" fmla="*/ 772457 h 1682095"/>
              <a:gd name="connsiteX16" fmla="*/ 1147762 w 2252662"/>
              <a:gd name="connsiteY16" fmla="*/ 839132 h 1682095"/>
              <a:gd name="connsiteX17" fmla="*/ 1281112 w 2252662"/>
              <a:gd name="connsiteY17" fmla="*/ 1053445 h 1682095"/>
              <a:gd name="connsiteX18" fmla="*/ 1409683 w 2252662"/>
              <a:gd name="connsiteY18" fmla="*/ 962828 h 1682095"/>
              <a:gd name="connsiteX19" fmla="*/ 1500187 w 2252662"/>
              <a:gd name="connsiteY19" fmla="*/ 805795 h 1682095"/>
              <a:gd name="connsiteX20" fmla="*/ 1223962 w 2252662"/>
              <a:gd name="connsiteY20" fmla="*/ 491470 h 1682095"/>
              <a:gd name="connsiteX21" fmla="*/ 1652587 w 2252662"/>
              <a:gd name="connsiteY21" fmla="*/ 139045 h 1682095"/>
              <a:gd name="connsiteX22" fmla="*/ 1847850 w 2252662"/>
              <a:gd name="connsiteY22" fmla="*/ 932 h 1682095"/>
              <a:gd name="connsiteX23" fmla="*/ 2252662 w 2252662"/>
              <a:gd name="connsiteY23" fmla="*/ 196195 h 1682095"/>
              <a:gd name="connsiteX24" fmla="*/ 2000250 w 2252662"/>
              <a:gd name="connsiteY24" fmla="*/ 629582 h 1682095"/>
              <a:gd name="connsiteX25" fmla="*/ 1776412 w 2252662"/>
              <a:gd name="connsiteY25" fmla="*/ 962957 h 1682095"/>
              <a:gd name="connsiteX26" fmla="*/ 1581150 w 2252662"/>
              <a:gd name="connsiteY26" fmla="*/ 1201082 h 1682095"/>
              <a:gd name="connsiteX27" fmla="*/ 1395412 w 2252662"/>
              <a:gd name="connsiteY27" fmla="*/ 1348720 h 1682095"/>
              <a:gd name="connsiteX28" fmla="*/ 1101057 w 2252662"/>
              <a:gd name="connsiteY28" fmla="*/ 1453633 h 1682095"/>
              <a:gd name="connsiteX0" fmla="*/ 1081087 w 2252662"/>
              <a:gd name="connsiteY0" fmla="*/ 1220132 h 1682095"/>
              <a:gd name="connsiteX1" fmla="*/ 900112 w 2252662"/>
              <a:gd name="connsiteY1" fmla="*/ 1262995 h 1682095"/>
              <a:gd name="connsiteX2" fmla="*/ 714375 w 2252662"/>
              <a:gd name="connsiteY2" fmla="*/ 1386820 h 1682095"/>
              <a:gd name="connsiteX3" fmla="*/ 609600 w 2252662"/>
              <a:gd name="connsiteY3" fmla="*/ 1463020 h 1682095"/>
              <a:gd name="connsiteX4" fmla="*/ 533400 w 2252662"/>
              <a:gd name="connsiteY4" fmla="*/ 1520170 h 1682095"/>
              <a:gd name="connsiteX5" fmla="*/ 409575 w 2252662"/>
              <a:gd name="connsiteY5" fmla="*/ 1553507 h 1682095"/>
              <a:gd name="connsiteX6" fmla="*/ 404795 w 2252662"/>
              <a:gd name="connsiteY6" fmla="*/ 1558140 h 1682095"/>
              <a:gd name="connsiteX7" fmla="*/ 128587 w 2252662"/>
              <a:gd name="connsiteY7" fmla="*/ 1682095 h 1682095"/>
              <a:gd name="connsiteX8" fmla="*/ 0 w 2252662"/>
              <a:gd name="connsiteY8" fmla="*/ 1291570 h 1682095"/>
              <a:gd name="connsiteX9" fmla="*/ 385762 w 2252662"/>
              <a:gd name="connsiteY9" fmla="*/ 1201082 h 1682095"/>
              <a:gd name="connsiteX10" fmla="*/ 590550 w 2252662"/>
              <a:gd name="connsiteY10" fmla="*/ 1134407 h 1682095"/>
              <a:gd name="connsiteX11" fmla="*/ 1004887 w 2252662"/>
              <a:gd name="connsiteY11" fmla="*/ 929620 h 1682095"/>
              <a:gd name="connsiteX12" fmla="*/ 914400 w 2252662"/>
              <a:gd name="connsiteY12" fmla="*/ 705782 h 1682095"/>
              <a:gd name="connsiteX13" fmla="*/ 1147762 w 2252662"/>
              <a:gd name="connsiteY13" fmla="*/ 586720 h 1682095"/>
              <a:gd name="connsiteX14" fmla="*/ 1262062 w 2252662"/>
              <a:gd name="connsiteY14" fmla="*/ 772457 h 1682095"/>
              <a:gd name="connsiteX15" fmla="*/ 1147762 w 2252662"/>
              <a:gd name="connsiteY15" fmla="*/ 839132 h 1682095"/>
              <a:gd name="connsiteX16" fmla="*/ 1281112 w 2252662"/>
              <a:gd name="connsiteY16" fmla="*/ 1053445 h 1682095"/>
              <a:gd name="connsiteX17" fmla="*/ 1409683 w 2252662"/>
              <a:gd name="connsiteY17" fmla="*/ 962828 h 1682095"/>
              <a:gd name="connsiteX18" fmla="*/ 1500187 w 2252662"/>
              <a:gd name="connsiteY18" fmla="*/ 805795 h 1682095"/>
              <a:gd name="connsiteX19" fmla="*/ 1223962 w 2252662"/>
              <a:gd name="connsiteY19" fmla="*/ 491470 h 1682095"/>
              <a:gd name="connsiteX20" fmla="*/ 1652587 w 2252662"/>
              <a:gd name="connsiteY20" fmla="*/ 139045 h 1682095"/>
              <a:gd name="connsiteX21" fmla="*/ 1847850 w 2252662"/>
              <a:gd name="connsiteY21" fmla="*/ 932 h 1682095"/>
              <a:gd name="connsiteX22" fmla="*/ 2252662 w 2252662"/>
              <a:gd name="connsiteY22" fmla="*/ 196195 h 1682095"/>
              <a:gd name="connsiteX23" fmla="*/ 2000250 w 2252662"/>
              <a:gd name="connsiteY23" fmla="*/ 629582 h 1682095"/>
              <a:gd name="connsiteX24" fmla="*/ 1776412 w 2252662"/>
              <a:gd name="connsiteY24" fmla="*/ 962957 h 1682095"/>
              <a:gd name="connsiteX25" fmla="*/ 1581150 w 2252662"/>
              <a:gd name="connsiteY25" fmla="*/ 1201082 h 1682095"/>
              <a:gd name="connsiteX26" fmla="*/ 1395412 w 2252662"/>
              <a:gd name="connsiteY26" fmla="*/ 1348720 h 1682095"/>
              <a:gd name="connsiteX27" fmla="*/ 1101057 w 2252662"/>
              <a:gd name="connsiteY27" fmla="*/ 1453633 h 1682095"/>
              <a:gd name="connsiteX0" fmla="*/ 1081087 w 2252662"/>
              <a:gd name="connsiteY0" fmla="*/ 1220132 h 1682095"/>
              <a:gd name="connsiteX1" fmla="*/ 900112 w 2252662"/>
              <a:gd name="connsiteY1" fmla="*/ 1262995 h 1682095"/>
              <a:gd name="connsiteX2" fmla="*/ 714375 w 2252662"/>
              <a:gd name="connsiteY2" fmla="*/ 1386820 h 1682095"/>
              <a:gd name="connsiteX3" fmla="*/ 609600 w 2252662"/>
              <a:gd name="connsiteY3" fmla="*/ 1463020 h 1682095"/>
              <a:gd name="connsiteX4" fmla="*/ 533400 w 2252662"/>
              <a:gd name="connsiteY4" fmla="*/ 1520170 h 1682095"/>
              <a:gd name="connsiteX5" fmla="*/ 409575 w 2252662"/>
              <a:gd name="connsiteY5" fmla="*/ 1553507 h 1682095"/>
              <a:gd name="connsiteX6" fmla="*/ 404795 w 2252662"/>
              <a:gd name="connsiteY6" fmla="*/ 1558140 h 1682095"/>
              <a:gd name="connsiteX7" fmla="*/ 128587 w 2252662"/>
              <a:gd name="connsiteY7" fmla="*/ 1682095 h 1682095"/>
              <a:gd name="connsiteX8" fmla="*/ 0 w 2252662"/>
              <a:gd name="connsiteY8" fmla="*/ 1291570 h 1682095"/>
              <a:gd name="connsiteX9" fmla="*/ 385762 w 2252662"/>
              <a:gd name="connsiteY9" fmla="*/ 1201082 h 1682095"/>
              <a:gd name="connsiteX10" fmla="*/ 590550 w 2252662"/>
              <a:gd name="connsiteY10" fmla="*/ 1134407 h 1682095"/>
              <a:gd name="connsiteX11" fmla="*/ 1004887 w 2252662"/>
              <a:gd name="connsiteY11" fmla="*/ 929620 h 1682095"/>
              <a:gd name="connsiteX12" fmla="*/ 914400 w 2252662"/>
              <a:gd name="connsiteY12" fmla="*/ 705782 h 1682095"/>
              <a:gd name="connsiteX13" fmla="*/ 1147762 w 2252662"/>
              <a:gd name="connsiteY13" fmla="*/ 586720 h 1682095"/>
              <a:gd name="connsiteX14" fmla="*/ 1262062 w 2252662"/>
              <a:gd name="connsiteY14" fmla="*/ 772457 h 1682095"/>
              <a:gd name="connsiteX15" fmla="*/ 1147762 w 2252662"/>
              <a:gd name="connsiteY15" fmla="*/ 839132 h 1682095"/>
              <a:gd name="connsiteX16" fmla="*/ 1281112 w 2252662"/>
              <a:gd name="connsiteY16" fmla="*/ 1053445 h 1682095"/>
              <a:gd name="connsiteX17" fmla="*/ 1409683 w 2252662"/>
              <a:gd name="connsiteY17" fmla="*/ 962828 h 1682095"/>
              <a:gd name="connsiteX18" fmla="*/ 1500187 w 2252662"/>
              <a:gd name="connsiteY18" fmla="*/ 805795 h 1682095"/>
              <a:gd name="connsiteX19" fmla="*/ 1223962 w 2252662"/>
              <a:gd name="connsiteY19" fmla="*/ 491470 h 1682095"/>
              <a:gd name="connsiteX20" fmla="*/ 1652587 w 2252662"/>
              <a:gd name="connsiteY20" fmla="*/ 139045 h 1682095"/>
              <a:gd name="connsiteX21" fmla="*/ 1847850 w 2252662"/>
              <a:gd name="connsiteY21" fmla="*/ 932 h 1682095"/>
              <a:gd name="connsiteX22" fmla="*/ 2252662 w 2252662"/>
              <a:gd name="connsiteY22" fmla="*/ 196195 h 1682095"/>
              <a:gd name="connsiteX23" fmla="*/ 2000250 w 2252662"/>
              <a:gd name="connsiteY23" fmla="*/ 629582 h 1682095"/>
              <a:gd name="connsiteX24" fmla="*/ 1776412 w 2252662"/>
              <a:gd name="connsiteY24" fmla="*/ 962957 h 1682095"/>
              <a:gd name="connsiteX25" fmla="*/ 1581150 w 2252662"/>
              <a:gd name="connsiteY25" fmla="*/ 1201082 h 1682095"/>
              <a:gd name="connsiteX26" fmla="*/ 1395412 w 2252662"/>
              <a:gd name="connsiteY26" fmla="*/ 1348720 h 1682095"/>
              <a:gd name="connsiteX27" fmla="*/ 1101057 w 2252662"/>
              <a:gd name="connsiteY27" fmla="*/ 1453633 h 1682095"/>
              <a:gd name="connsiteX0" fmla="*/ 1081087 w 2252662"/>
              <a:gd name="connsiteY0" fmla="*/ 1220132 h 1682095"/>
              <a:gd name="connsiteX1" fmla="*/ 900112 w 2252662"/>
              <a:gd name="connsiteY1" fmla="*/ 1262995 h 1682095"/>
              <a:gd name="connsiteX2" fmla="*/ 714375 w 2252662"/>
              <a:gd name="connsiteY2" fmla="*/ 1386820 h 1682095"/>
              <a:gd name="connsiteX3" fmla="*/ 609600 w 2252662"/>
              <a:gd name="connsiteY3" fmla="*/ 1463020 h 1682095"/>
              <a:gd name="connsiteX4" fmla="*/ 533400 w 2252662"/>
              <a:gd name="connsiteY4" fmla="*/ 1520170 h 1682095"/>
              <a:gd name="connsiteX5" fmla="*/ 409575 w 2252662"/>
              <a:gd name="connsiteY5" fmla="*/ 1553507 h 1682095"/>
              <a:gd name="connsiteX6" fmla="*/ 404795 w 2252662"/>
              <a:gd name="connsiteY6" fmla="*/ 1558140 h 1682095"/>
              <a:gd name="connsiteX7" fmla="*/ 128587 w 2252662"/>
              <a:gd name="connsiteY7" fmla="*/ 1682095 h 1682095"/>
              <a:gd name="connsiteX8" fmla="*/ 0 w 2252662"/>
              <a:gd name="connsiteY8" fmla="*/ 1291570 h 1682095"/>
              <a:gd name="connsiteX9" fmla="*/ 385762 w 2252662"/>
              <a:gd name="connsiteY9" fmla="*/ 1201082 h 1682095"/>
              <a:gd name="connsiteX10" fmla="*/ 590550 w 2252662"/>
              <a:gd name="connsiteY10" fmla="*/ 1134407 h 1682095"/>
              <a:gd name="connsiteX11" fmla="*/ 1004887 w 2252662"/>
              <a:gd name="connsiteY11" fmla="*/ 929620 h 1682095"/>
              <a:gd name="connsiteX12" fmla="*/ 914400 w 2252662"/>
              <a:gd name="connsiteY12" fmla="*/ 705782 h 1682095"/>
              <a:gd name="connsiteX13" fmla="*/ 1147762 w 2252662"/>
              <a:gd name="connsiteY13" fmla="*/ 586720 h 1682095"/>
              <a:gd name="connsiteX14" fmla="*/ 1262062 w 2252662"/>
              <a:gd name="connsiteY14" fmla="*/ 772457 h 1682095"/>
              <a:gd name="connsiteX15" fmla="*/ 1147762 w 2252662"/>
              <a:gd name="connsiteY15" fmla="*/ 839132 h 1682095"/>
              <a:gd name="connsiteX16" fmla="*/ 1281112 w 2252662"/>
              <a:gd name="connsiteY16" fmla="*/ 1053445 h 1682095"/>
              <a:gd name="connsiteX17" fmla="*/ 1409683 w 2252662"/>
              <a:gd name="connsiteY17" fmla="*/ 962828 h 1682095"/>
              <a:gd name="connsiteX18" fmla="*/ 1500187 w 2252662"/>
              <a:gd name="connsiteY18" fmla="*/ 805795 h 1682095"/>
              <a:gd name="connsiteX19" fmla="*/ 1223962 w 2252662"/>
              <a:gd name="connsiteY19" fmla="*/ 491470 h 1682095"/>
              <a:gd name="connsiteX20" fmla="*/ 1652587 w 2252662"/>
              <a:gd name="connsiteY20" fmla="*/ 139045 h 1682095"/>
              <a:gd name="connsiteX21" fmla="*/ 1847850 w 2252662"/>
              <a:gd name="connsiteY21" fmla="*/ 932 h 1682095"/>
              <a:gd name="connsiteX22" fmla="*/ 2252662 w 2252662"/>
              <a:gd name="connsiteY22" fmla="*/ 196195 h 1682095"/>
              <a:gd name="connsiteX23" fmla="*/ 2000250 w 2252662"/>
              <a:gd name="connsiteY23" fmla="*/ 629582 h 1682095"/>
              <a:gd name="connsiteX24" fmla="*/ 1776412 w 2252662"/>
              <a:gd name="connsiteY24" fmla="*/ 962957 h 1682095"/>
              <a:gd name="connsiteX25" fmla="*/ 1581150 w 2252662"/>
              <a:gd name="connsiteY25" fmla="*/ 1201082 h 1682095"/>
              <a:gd name="connsiteX26" fmla="*/ 1395412 w 2252662"/>
              <a:gd name="connsiteY26" fmla="*/ 1348720 h 1682095"/>
              <a:gd name="connsiteX27" fmla="*/ 1101057 w 2252662"/>
              <a:gd name="connsiteY27" fmla="*/ 1453633 h 1682095"/>
              <a:gd name="connsiteX0" fmla="*/ 1081087 w 2252662"/>
              <a:gd name="connsiteY0" fmla="*/ 1220132 h 1682095"/>
              <a:gd name="connsiteX1" fmla="*/ 900112 w 2252662"/>
              <a:gd name="connsiteY1" fmla="*/ 1262995 h 1682095"/>
              <a:gd name="connsiteX2" fmla="*/ 714375 w 2252662"/>
              <a:gd name="connsiteY2" fmla="*/ 1386820 h 1682095"/>
              <a:gd name="connsiteX3" fmla="*/ 609600 w 2252662"/>
              <a:gd name="connsiteY3" fmla="*/ 1463020 h 1682095"/>
              <a:gd name="connsiteX4" fmla="*/ 533400 w 2252662"/>
              <a:gd name="connsiteY4" fmla="*/ 1520170 h 1682095"/>
              <a:gd name="connsiteX5" fmla="*/ 409575 w 2252662"/>
              <a:gd name="connsiteY5" fmla="*/ 1553507 h 1682095"/>
              <a:gd name="connsiteX6" fmla="*/ 404795 w 2252662"/>
              <a:gd name="connsiteY6" fmla="*/ 1558140 h 1682095"/>
              <a:gd name="connsiteX7" fmla="*/ 128587 w 2252662"/>
              <a:gd name="connsiteY7" fmla="*/ 1682095 h 1682095"/>
              <a:gd name="connsiteX8" fmla="*/ 0 w 2252662"/>
              <a:gd name="connsiteY8" fmla="*/ 1291570 h 1682095"/>
              <a:gd name="connsiteX9" fmla="*/ 385762 w 2252662"/>
              <a:gd name="connsiteY9" fmla="*/ 1201082 h 1682095"/>
              <a:gd name="connsiteX10" fmla="*/ 590550 w 2252662"/>
              <a:gd name="connsiteY10" fmla="*/ 1134407 h 1682095"/>
              <a:gd name="connsiteX11" fmla="*/ 1004887 w 2252662"/>
              <a:gd name="connsiteY11" fmla="*/ 929620 h 1682095"/>
              <a:gd name="connsiteX12" fmla="*/ 914400 w 2252662"/>
              <a:gd name="connsiteY12" fmla="*/ 705782 h 1682095"/>
              <a:gd name="connsiteX13" fmla="*/ 1147762 w 2252662"/>
              <a:gd name="connsiteY13" fmla="*/ 586720 h 1682095"/>
              <a:gd name="connsiteX14" fmla="*/ 1262062 w 2252662"/>
              <a:gd name="connsiteY14" fmla="*/ 772457 h 1682095"/>
              <a:gd name="connsiteX15" fmla="*/ 1147762 w 2252662"/>
              <a:gd name="connsiteY15" fmla="*/ 839132 h 1682095"/>
              <a:gd name="connsiteX16" fmla="*/ 1281112 w 2252662"/>
              <a:gd name="connsiteY16" fmla="*/ 1053445 h 1682095"/>
              <a:gd name="connsiteX17" fmla="*/ 1409683 w 2252662"/>
              <a:gd name="connsiteY17" fmla="*/ 962828 h 1682095"/>
              <a:gd name="connsiteX18" fmla="*/ 1500187 w 2252662"/>
              <a:gd name="connsiteY18" fmla="*/ 805795 h 1682095"/>
              <a:gd name="connsiteX19" fmla="*/ 1223962 w 2252662"/>
              <a:gd name="connsiteY19" fmla="*/ 491470 h 1682095"/>
              <a:gd name="connsiteX20" fmla="*/ 1652587 w 2252662"/>
              <a:gd name="connsiteY20" fmla="*/ 139045 h 1682095"/>
              <a:gd name="connsiteX21" fmla="*/ 1847850 w 2252662"/>
              <a:gd name="connsiteY21" fmla="*/ 932 h 1682095"/>
              <a:gd name="connsiteX22" fmla="*/ 2252662 w 2252662"/>
              <a:gd name="connsiteY22" fmla="*/ 196195 h 1682095"/>
              <a:gd name="connsiteX23" fmla="*/ 2000250 w 2252662"/>
              <a:gd name="connsiteY23" fmla="*/ 629582 h 1682095"/>
              <a:gd name="connsiteX24" fmla="*/ 1776412 w 2252662"/>
              <a:gd name="connsiteY24" fmla="*/ 962957 h 1682095"/>
              <a:gd name="connsiteX25" fmla="*/ 1581150 w 2252662"/>
              <a:gd name="connsiteY25" fmla="*/ 1201082 h 1682095"/>
              <a:gd name="connsiteX26" fmla="*/ 1395412 w 2252662"/>
              <a:gd name="connsiteY26" fmla="*/ 1348720 h 1682095"/>
              <a:gd name="connsiteX27" fmla="*/ 1101057 w 2252662"/>
              <a:gd name="connsiteY27" fmla="*/ 1453633 h 1682095"/>
              <a:gd name="connsiteX28" fmla="*/ 1081087 w 2252662"/>
              <a:gd name="connsiteY28" fmla="*/ 1220132 h 1682095"/>
              <a:gd name="connsiteX0" fmla="*/ 1081087 w 2252662"/>
              <a:gd name="connsiteY0" fmla="*/ 1220132 h 1682095"/>
              <a:gd name="connsiteX1" fmla="*/ 900112 w 2252662"/>
              <a:gd name="connsiteY1" fmla="*/ 1262995 h 1682095"/>
              <a:gd name="connsiteX2" fmla="*/ 714375 w 2252662"/>
              <a:gd name="connsiteY2" fmla="*/ 1386820 h 1682095"/>
              <a:gd name="connsiteX3" fmla="*/ 609600 w 2252662"/>
              <a:gd name="connsiteY3" fmla="*/ 1463020 h 1682095"/>
              <a:gd name="connsiteX4" fmla="*/ 533400 w 2252662"/>
              <a:gd name="connsiteY4" fmla="*/ 1520170 h 1682095"/>
              <a:gd name="connsiteX5" fmla="*/ 409575 w 2252662"/>
              <a:gd name="connsiteY5" fmla="*/ 1553507 h 1682095"/>
              <a:gd name="connsiteX6" fmla="*/ 404795 w 2252662"/>
              <a:gd name="connsiteY6" fmla="*/ 1558140 h 1682095"/>
              <a:gd name="connsiteX7" fmla="*/ 128587 w 2252662"/>
              <a:gd name="connsiteY7" fmla="*/ 1682095 h 1682095"/>
              <a:gd name="connsiteX8" fmla="*/ 0 w 2252662"/>
              <a:gd name="connsiteY8" fmla="*/ 1291570 h 1682095"/>
              <a:gd name="connsiteX9" fmla="*/ 385762 w 2252662"/>
              <a:gd name="connsiteY9" fmla="*/ 1201082 h 1682095"/>
              <a:gd name="connsiteX10" fmla="*/ 590550 w 2252662"/>
              <a:gd name="connsiteY10" fmla="*/ 1134407 h 1682095"/>
              <a:gd name="connsiteX11" fmla="*/ 1004887 w 2252662"/>
              <a:gd name="connsiteY11" fmla="*/ 929620 h 1682095"/>
              <a:gd name="connsiteX12" fmla="*/ 914400 w 2252662"/>
              <a:gd name="connsiteY12" fmla="*/ 705782 h 1682095"/>
              <a:gd name="connsiteX13" fmla="*/ 1147762 w 2252662"/>
              <a:gd name="connsiteY13" fmla="*/ 586720 h 1682095"/>
              <a:gd name="connsiteX14" fmla="*/ 1262062 w 2252662"/>
              <a:gd name="connsiteY14" fmla="*/ 772457 h 1682095"/>
              <a:gd name="connsiteX15" fmla="*/ 1147762 w 2252662"/>
              <a:gd name="connsiteY15" fmla="*/ 839132 h 1682095"/>
              <a:gd name="connsiteX16" fmla="*/ 1281112 w 2252662"/>
              <a:gd name="connsiteY16" fmla="*/ 1053445 h 1682095"/>
              <a:gd name="connsiteX17" fmla="*/ 1409683 w 2252662"/>
              <a:gd name="connsiteY17" fmla="*/ 962828 h 1682095"/>
              <a:gd name="connsiteX18" fmla="*/ 1500187 w 2252662"/>
              <a:gd name="connsiteY18" fmla="*/ 805795 h 1682095"/>
              <a:gd name="connsiteX19" fmla="*/ 1223962 w 2252662"/>
              <a:gd name="connsiteY19" fmla="*/ 491470 h 1682095"/>
              <a:gd name="connsiteX20" fmla="*/ 1652587 w 2252662"/>
              <a:gd name="connsiteY20" fmla="*/ 139045 h 1682095"/>
              <a:gd name="connsiteX21" fmla="*/ 1847850 w 2252662"/>
              <a:gd name="connsiteY21" fmla="*/ 932 h 1682095"/>
              <a:gd name="connsiteX22" fmla="*/ 2252662 w 2252662"/>
              <a:gd name="connsiteY22" fmla="*/ 196195 h 1682095"/>
              <a:gd name="connsiteX23" fmla="*/ 2000250 w 2252662"/>
              <a:gd name="connsiteY23" fmla="*/ 629582 h 1682095"/>
              <a:gd name="connsiteX24" fmla="*/ 1990708 w 2252662"/>
              <a:gd name="connsiteY24" fmla="*/ 624690 h 1682095"/>
              <a:gd name="connsiteX25" fmla="*/ 1776412 w 2252662"/>
              <a:gd name="connsiteY25" fmla="*/ 962957 h 1682095"/>
              <a:gd name="connsiteX26" fmla="*/ 1581150 w 2252662"/>
              <a:gd name="connsiteY26" fmla="*/ 1201082 h 1682095"/>
              <a:gd name="connsiteX27" fmla="*/ 1395412 w 2252662"/>
              <a:gd name="connsiteY27" fmla="*/ 1348720 h 1682095"/>
              <a:gd name="connsiteX28" fmla="*/ 1101057 w 2252662"/>
              <a:gd name="connsiteY28" fmla="*/ 1453633 h 1682095"/>
              <a:gd name="connsiteX29" fmla="*/ 1081087 w 2252662"/>
              <a:gd name="connsiteY29" fmla="*/ 1220132 h 1682095"/>
              <a:gd name="connsiteX0" fmla="*/ 1081087 w 2252662"/>
              <a:gd name="connsiteY0" fmla="*/ 1220132 h 1682095"/>
              <a:gd name="connsiteX1" fmla="*/ 900112 w 2252662"/>
              <a:gd name="connsiteY1" fmla="*/ 1262995 h 1682095"/>
              <a:gd name="connsiteX2" fmla="*/ 714375 w 2252662"/>
              <a:gd name="connsiteY2" fmla="*/ 1386820 h 1682095"/>
              <a:gd name="connsiteX3" fmla="*/ 609600 w 2252662"/>
              <a:gd name="connsiteY3" fmla="*/ 1463020 h 1682095"/>
              <a:gd name="connsiteX4" fmla="*/ 533400 w 2252662"/>
              <a:gd name="connsiteY4" fmla="*/ 1520170 h 1682095"/>
              <a:gd name="connsiteX5" fmla="*/ 409575 w 2252662"/>
              <a:gd name="connsiteY5" fmla="*/ 1553507 h 1682095"/>
              <a:gd name="connsiteX6" fmla="*/ 404795 w 2252662"/>
              <a:gd name="connsiteY6" fmla="*/ 1558140 h 1682095"/>
              <a:gd name="connsiteX7" fmla="*/ 128587 w 2252662"/>
              <a:gd name="connsiteY7" fmla="*/ 1682095 h 1682095"/>
              <a:gd name="connsiteX8" fmla="*/ 0 w 2252662"/>
              <a:gd name="connsiteY8" fmla="*/ 1291570 h 1682095"/>
              <a:gd name="connsiteX9" fmla="*/ 385762 w 2252662"/>
              <a:gd name="connsiteY9" fmla="*/ 1201082 h 1682095"/>
              <a:gd name="connsiteX10" fmla="*/ 590550 w 2252662"/>
              <a:gd name="connsiteY10" fmla="*/ 1134407 h 1682095"/>
              <a:gd name="connsiteX11" fmla="*/ 1004887 w 2252662"/>
              <a:gd name="connsiteY11" fmla="*/ 929620 h 1682095"/>
              <a:gd name="connsiteX12" fmla="*/ 914400 w 2252662"/>
              <a:gd name="connsiteY12" fmla="*/ 705782 h 1682095"/>
              <a:gd name="connsiteX13" fmla="*/ 1147762 w 2252662"/>
              <a:gd name="connsiteY13" fmla="*/ 586720 h 1682095"/>
              <a:gd name="connsiteX14" fmla="*/ 1262062 w 2252662"/>
              <a:gd name="connsiteY14" fmla="*/ 772457 h 1682095"/>
              <a:gd name="connsiteX15" fmla="*/ 1147762 w 2252662"/>
              <a:gd name="connsiteY15" fmla="*/ 839132 h 1682095"/>
              <a:gd name="connsiteX16" fmla="*/ 1281112 w 2252662"/>
              <a:gd name="connsiteY16" fmla="*/ 1053445 h 1682095"/>
              <a:gd name="connsiteX17" fmla="*/ 1409683 w 2252662"/>
              <a:gd name="connsiteY17" fmla="*/ 962828 h 1682095"/>
              <a:gd name="connsiteX18" fmla="*/ 1500187 w 2252662"/>
              <a:gd name="connsiteY18" fmla="*/ 805795 h 1682095"/>
              <a:gd name="connsiteX19" fmla="*/ 1223962 w 2252662"/>
              <a:gd name="connsiteY19" fmla="*/ 491470 h 1682095"/>
              <a:gd name="connsiteX20" fmla="*/ 1652587 w 2252662"/>
              <a:gd name="connsiteY20" fmla="*/ 139045 h 1682095"/>
              <a:gd name="connsiteX21" fmla="*/ 1847850 w 2252662"/>
              <a:gd name="connsiteY21" fmla="*/ 932 h 1682095"/>
              <a:gd name="connsiteX22" fmla="*/ 2252662 w 2252662"/>
              <a:gd name="connsiteY22" fmla="*/ 196195 h 1682095"/>
              <a:gd name="connsiteX23" fmla="*/ 2000250 w 2252662"/>
              <a:gd name="connsiteY23" fmla="*/ 629582 h 1682095"/>
              <a:gd name="connsiteX24" fmla="*/ 1990708 w 2252662"/>
              <a:gd name="connsiteY24" fmla="*/ 624690 h 1682095"/>
              <a:gd name="connsiteX25" fmla="*/ 1776412 w 2252662"/>
              <a:gd name="connsiteY25" fmla="*/ 962957 h 1682095"/>
              <a:gd name="connsiteX26" fmla="*/ 1581150 w 2252662"/>
              <a:gd name="connsiteY26" fmla="*/ 1201082 h 1682095"/>
              <a:gd name="connsiteX27" fmla="*/ 1395412 w 2252662"/>
              <a:gd name="connsiteY27" fmla="*/ 1348720 h 1682095"/>
              <a:gd name="connsiteX28" fmla="*/ 1101057 w 2252662"/>
              <a:gd name="connsiteY28" fmla="*/ 1453633 h 1682095"/>
              <a:gd name="connsiteX29" fmla="*/ 1081087 w 2252662"/>
              <a:gd name="connsiteY29" fmla="*/ 1220132 h 1682095"/>
              <a:gd name="connsiteX0" fmla="*/ 1081087 w 2252662"/>
              <a:gd name="connsiteY0" fmla="*/ 1220132 h 1682095"/>
              <a:gd name="connsiteX1" fmla="*/ 900112 w 2252662"/>
              <a:gd name="connsiteY1" fmla="*/ 1262995 h 1682095"/>
              <a:gd name="connsiteX2" fmla="*/ 714375 w 2252662"/>
              <a:gd name="connsiteY2" fmla="*/ 1386820 h 1682095"/>
              <a:gd name="connsiteX3" fmla="*/ 609600 w 2252662"/>
              <a:gd name="connsiteY3" fmla="*/ 1463020 h 1682095"/>
              <a:gd name="connsiteX4" fmla="*/ 533400 w 2252662"/>
              <a:gd name="connsiteY4" fmla="*/ 1520170 h 1682095"/>
              <a:gd name="connsiteX5" fmla="*/ 409575 w 2252662"/>
              <a:gd name="connsiteY5" fmla="*/ 1553507 h 1682095"/>
              <a:gd name="connsiteX6" fmla="*/ 404795 w 2252662"/>
              <a:gd name="connsiteY6" fmla="*/ 1558140 h 1682095"/>
              <a:gd name="connsiteX7" fmla="*/ 128587 w 2252662"/>
              <a:gd name="connsiteY7" fmla="*/ 1682095 h 1682095"/>
              <a:gd name="connsiteX8" fmla="*/ 0 w 2252662"/>
              <a:gd name="connsiteY8" fmla="*/ 1291570 h 1682095"/>
              <a:gd name="connsiteX9" fmla="*/ 385762 w 2252662"/>
              <a:gd name="connsiteY9" fmla="*/ 1201082 h 1682095"/>
              <a:gd name="connsiteX10" fmla="*/ 590550 w 2252662"/>
              <a:gd name="connsiteY10" fmla="*/ 1134407 h 1682095"/>
              <a:gd name="connsiteX11" fmla="*/ 1004887 w 2252662"/>
              <a:gd name="connsiteY11" fmla="*/ 929620 h 1682095"/>
              <a:gd name="connsiteX12" fmla="*/ 914400 w 2252662"/>
              <a:gd name="connsiteY12" fmla="*/ 705782 h 1682095"/>
              <a:gd name="connsiteX13" fmla="*/ 1147762 w 2252662"/>
              <a:gd name="connsiteY13" fmla="*/ 586720 h 1682095"/>
              <a:gd name="connsiteX14" fmla="*/ 1262062 w 2252662"/>
              <a:gd name="connsiteY14" fmla="*/ 772457 h 1682095"/>
              <a:gd name="connsiteX15" fmla="*/ 1147762 w 2252662"/>
              <a:gd name="connsiteY15" fmla="*/ 839132 h 1682095"/>
              <a:gd name="connsiteX16" fmla="*/ 1281112 w 2252662"/>
              <a:gd name="connsiteY16" fmla="*/ 1053445 h 1682095"/>
              <a:gd name="connsiteX17" fmla="*/ 1409683 w 2252662"/>
              <a:gd name="connsiteY17" fmla="*/ 962828 h 1682095"/>
              <a:gd name="connsiteX18" fmla="*/ 1500187 w 2252662"/>
              <a:gd name="connsiteY18" fmla="*/ 805795 h 1682095"/>
              <a:gd name="connsiteX19" fmla="*/ 1223962 w 2252662"/>
              <a:gd name="connsiteY19" fmla="*/ 491470 h 1682095"/>
              <a:gd name="connsiteX20" fmla="*/ 1652587 w 2252662"/>
              <a:gd name="connsiteY20" fmla="*/ 139045 h 1682095"/>
              <a:gd name="connsiteX21" fmla="*/ 1847850 w 2252662"/>
              <a:gd name="connsiteY21" fmla="*/ 932 h 1682095"/>
              <a:gd name="connsiteX22" fmla="*/ 2252662 w 2252662"/>
              <a:gd name="connsiteY22" fmla="*/ 196195 h 1682095"/>
              <a:gd name="connsiteX23" fmla="*/ 2000250 w 2252662"/>
              <a:gd name="connsiteY23" fmla="*/ 629582 h 1682095"/>
              <a:gd name="connsiteX24" fmla="*/ 1990708 w 2252662"/>
              <a:gd name="connsiteY24" fmla="*/ 624690 h 1682095"/>
              <a:gd name="connsiteX25" fmla="*/ 1776412 w 2252662"/>
              <a:gd name="connsiteY25" fmla="*/ 962957 h 1682095"/>
              <a:gd name="connsiteX26" fmla="*/ 1581150 w 2252662"/>
              <a:gd name="connsiteY26" fmla="*/ 1201082 h 1682095"/>
              <a:gd name="connsiteX27" fmla="*/ 1395412 w 2252662"/>
              <a:gd name="connsiteY27" fmla="*/ 1348720 h 1682095"/>
              <a:gd name="connsiteX28" fmla="*/ 1101057 w 2252662"/>
              <a:gd name="connsiteY28" fmla="*/ 1453633 h 1682095"/>
              <a:gd name="connsiteX29" fmla="*/ 1081087 w 2252662"/>
              <a:gd name="connsiteY29" fmla="*/ 1220132 h 1682095"/>
              <a:gd name="connsiteX0" fmla="*/ 1081087 w 2252662"/>
              <a:gd name="connsiteY0" fmla="*/ 1220132 h 1682095"/>
              <a:gd name="connsiteX1" fmla="*/ 900112 w 2252662"/>
              <a:gd name="connsiteY1" fmla="*/ 1262995 h 1682095"/>
              <a:gd name="connsiteX2" fmla="*/ 714375 w 2252662"/>
              <a:gd name="connsiteY2" fmla="*/ 1386820 h 1682095"/>
              <a:gd name="connsiteX3" fmla="*/ 609600 w 2252662"/>
              <a:gd name="connsiteY3" fmla="*/ 1463020 h 1682095"/>
              <a:gd name="connsiteX4" fmla="*/ 533400 w 2252662"/>
              <a:gd name="connsiteY4" fmla="*/ 1520170 h 1682095"/>
              <a:gd name="connsiteX5" fmla="*/ 409575 w 2252662"/>
              <a:gd name="connsiteY5" fmla="*/ 1553507 h 1682095"/>
              <a:gd name="connsiteX6" fmla="*/ 404795 w 2252662"/>
              <a:gd name="connsiteY6" fmla="*/ 1558140 h 1682095"/>
              <a:gd name="connsiteX7" fmla="*/ 128587 w 2252662"/>
              <a:gd name="connsiteY7" fmla="*/ 1682095 h 1682095"/>
              <a:gd name="connsiteX8" fmla="*/ 0 w 2252662"/>
              <a:gd name="connsiteY8" fmla="*/ 1291570 h 1682095"/>
              <a:gd name="connsiteX9" fmla="*/ 385762 w 2252662"/>
              <a:gd name="connsiteY9" fmla="*/ 1201082 h 1682095"/>
              <a:gd name="connsiteX10" fmla="*/ 590550 w 2252662"/>
              <a:gd name="connsiteY10" fmla="*/ 1134407 h 1682095"/>
              <a:gd name="connsiteX11" fmla="*/ 1004887 w 2252662"/>
              <a:gd name="connsiteY11" fmla="*/ 929620 h 1682095"/>
              <a:gd name="connsiteX12" fmla="*/ 914400 w 2252662"/>
              <a:gd name="connsiteY12" fmla="*/ 705782 h 1682095"/>
              <a:gd name="connsiteX13" fmla="*/ 1147762 w 2252662"/>
              <a:gd name="connsiteY13" fmla="*/ 586720 h 1682095"/>
              <a:gd name="connsiteX14" fmla="*/ 1262062 w 2252662"/>
              <a:gd name="connsiteY14" fmla="*/ 772457 h 1682095"/>
              <a:gd name="connsiteX15" fmla="*/ 1147762 w 2252662"/>
              <a:gd name="connsiteY15" fmla="*/ 839132 h 1682095"/>
              <a:gd name="connsiteX16" fmla="*/ 1281112 w 2252662"/>
              <a:gd name="connsiteY16" fmla="*/ 1053445 h 1682095"/>
              <a:gd name="connsiteX17" fmla="*/ 1409683 w 2252662"/>
              <a:gd name="connsiteY17" fmla="*/ 962828 h 1682095"/>
              <a:gd name="connsiteX18" fmla="*/ 1500187 w 2252662"/>
              <a:gd name="connsiteY18" fmla="*/ 805795 h 1682095"/>
              <a:gd name="connsiteX19" fmla="*/ 1223962 w 2252662"/>
              <a:gd name="connsiteY19" fmla="*/ 491470 h 1682095"/>
              <a:gd name="connsiteX20" fmla="*/ 1652587 w 2252662"/>
              <a:gd name="connsiteY20" fmla="*/ 139045 h 1682095"/>
              <a:gd name="connsiteX21" fmla="*/ 1847850 w 2252662"/>
              <a:gd name="connsiteY21" fmla="*/ 932 h 1682095"/>
              <a:gd name="connsiteX22" fmla="*/ 2252662 w 2252662"/>
              <a:gd name="connsiteY22" fmla="*/ 196195 h 1682095"/>
              <a:gd name="connsiteX23" fmla="*/ 2000250 w 2252662"/>
              <a:gd name="connsiteY23" fmla="*/ 629582 h 1682095"/>
              <a:gd name="connsiteX24" fmla="*/ 1990708 w 2252662"/>
              <a:gd name="connsiteY24" fmla="*/ 624690 h 1682095"/>
              <a:gd name="connsiteX25" fmla="*/ 1981183 w 2252662"/>
              <a:gd name="connsiteY25" fmla="*/ 629453 h 1682095"/>
              <a:gd name="connsiteX26" fmla="*/ 1776412 w 2252662"/>
              <a:gd name="connsiteY26" fmla="*/ 962957 h 1682095"/>
              <a:gd name="connsiteX27" fmla="*/ 1581150 w 2252662"/>
              <a:gd name="connsiteY27" fmla="*/ 1201082 h 1682095"/>
              <a:gd name="connsiteX28" fmla="*/ 1395412 w 2252662"/>
              <a:gd name="connsiteY28" fmla="*/ 1348720 h 1682095"/>
              <a:gd name="connsiteX29" fmla="*/ 1101057 w 2252662"/>
              <a:gd name="connsiteY29" fmla="*/ 1453633 h 1682095"/>
              <a:gd name="connsiteX30" fmla="*/ 1081087 w 2252662"/>
              <a:gd name="connsiteY30" fmla="*/ 1220132 h 1682095"/>
              <a:gd name="connsiteX0" fmla="*/ 1081087 w 2252662"/>
              <a:gd name="connsiteY0" fmla="*/ 1220132 h 1682095"/>
              <a:gd name="connsiteX1" fmla="*/ 900112 w 2252662"/>
              <a:gd name="connsiteY1" fmla="*/ 1262995 h 1682095"/>
              <a:gd name="connsiteX2" fmla="*/ 714375 w 2252662"/>
              <a:gd name="connsiteY2" fmla="*/ 1386820 h 1682095"/>
              <a:gd name="connsiteX3" fmla="*/ 609600 w 2252662"/>
              <a:gd name="connsiteY3" fmla="*/ 1463020 h 1682095"/>
              <a:gd name="connsiteX4" fmla="*/ 533400 w 2252662"/>
              <a:gd name="connsiteY4" fmla="*/ 1520170 h 1682095"/>
              <a:gd name="connsiteX5" fmla="*/ 409575 w 2252662"/>
              <a:gd name="connsiteY5" fmla="*/ 1553507 h 1682095"/>
              <a:gd name="connsiteX6" fmla="*/ 404795 w 2252662"/>
              <a:gd name="connsiteY6" fmla="*/ 1558140 h 1682095"/>
              <a:gd name="connsiteX7" fmla="*/ 128587 w 2252662"/>
              <a:gd name="connsiteY7" fmla="*/ 1682095 h 1682095"/>
              <a:gd name="connsiteX8" fmla="*/ 0 w 2252662"/>
              <a:gd name="connsiteY8" fmla="*/ 1291570 h 1682095"/>
              <a:gd name="connsiteX9" fmla="*/ 385762 w 2252662"/>
              <a:gd name="connsiteY9" fmla="*/ 1201082 h 1682095"/>
              <a:gd name="connsiteX10" fmla="*/ 590550 w 2252662"/>
              <a:gd name="connsiteY10" fmla="*/ 1134407 h 1682095"/>
              <a:gd name="connsiteX11" fmla="*/ 1004887 w 2252662"/>
              <a:gd name="connsiteY11" fmla="*/ 929620 h 1682095"/>
              <a:gd name="connsiteX12" fmla="*/ 914400 w 2252662"/>
              <a:gd name="connsiteY12" fmla="*/ 705782 h 1682095"/>
              <a:gd name="connsiteX13" fmla="*/ 1147762 w 2252662"/>
              <a:gd name="connsiteY13" fmla="*/ 586720 h 1682095"/>
              <a:gd name="connsiteX14" fmla="*/ 1262062 w 2252662"/>
              <a:gd name="connsiteY14" fmla="*/ 772457 h 1682095"/>
              <a:gd name="connsiteX15" fmla="*/ 1147762 w 2252662"/>
              <a:gd name="connsiteY15" fmla="*/ 839132 h 1682095"/>
              <a:gd name="connsiteX16" fmla="*/ 1281112 w 2252662"/>
              <a:gd name="connsiteY16" fmla="*/ 1053445 h 1682095"/>
              <a:gd name="connsiteX17" fmla="*/ 1409683 w 2252662"/>
              <a:gd name="connsiteY17" fmla="*/ 962828 h 1682095"/>
              <a:gd name="connsiteX18" fmla="*/ 1500187 w 2252662"/>
              <a:gd name="connsiteY18" fmla="*/ 805795 h 1682095"/>
              <a:gd name="connsiteX19" fmla="*/ 1223962 w 2252662"/>
              <a:gd name="connsiteY19" fmla="*/ 491470 h 1682095"/>
              <a:gd name="connsiteX20" fmla="*/ 1652587 w 2252662"/>
              <a:gd name="connsiteY20" fmla="*/ 139045 h 1682095"/>
              <a:gd name="connsiteX21" fmla="*/ 1847850 w 2252662"/>
              <a:gd name="connsiteY21" fmla="*/ 932 h 1682095"/>
              <a:gd name="connsiteX22" fmla="*/ 2252662 w 2252662"/>
              <a:gd name="connsiteY22" fmla="*/ 196195 h 1682095"/>
              <a:gd name="connsiteX23" fmla="*/ 2000250 w 2252662"/>
              <a:gd name="connsiteY23" fmla="*/ 629582 h 1682095"/>
              <a:gd name="connsiteX24" fmla="*/ 1990708 w 2252662"/>
              <a:gd name="connsiteY24" fmla="*/ 624690 h 1682095"/>
              <a:gd name="connsiteX25" fmla="*/ 1981183 w 2252662"/>
              <a:gd name="connsiteY25" fmla="*/ 629453 h 1682095"/>
              <a:gd name="connsiteX26" fmla="*/ 1581150 w 2252662"/>
              <a:gd name="connsiteY26" fmla="*/ 1201082 h 1682095"/>
              <a:gd name="connsiteX27" fmla="*/ 1395412 w 2252662"/>
              <a:gd name="connsiteY27" fmla="*/ 1348720 h 1682095"/>
              <a:gd name="connsiteX28" fmla="*/ 1101057 w 2252662"/>
              <a:gd name="connsiteY28" fmla="*/ 1453633 h 1682095"/>
              <a:gd name="connsiteX29" fmla="*/ 1081087 w 2252662"/>
              <a:gd name="connsiteY29" fmla="*/ 1220132 h 1682095"/>
              <a:gd name="connsiteX0" fmla="*/ 1081087 w 2252662"/>
              <a:gd name="connsiteY0" fmla="*/ 1220132 h 1682095"/>
              <a:gd name="connsiteX1" fmla="*/ 900112 w 2252662"/>
              <a:gd name="connsiteY1" fmla="*/ 1262995 h 1682095"/>
              <a:gd name="connsiteX2" fmla="*/ 714375 w 2252662"/>
              <a:gd name="connsiteY2" fmla="*/ 1386820 h 1682095"/>
              <a:gd name="connsiteX3" fmla="*/ 609600 w 2252662"/>
              <a:gd name="connsiteY3" fmla="*/ 1463020 h 1682095"/>
              <a:gd name="connsiteX4" fmla="*/ 533400 w 2252662"/>
              <a:gd name="connsiteY4" fmla="*/ 1520170 h 1682095"/>
              <a:gd name="connsiteX5" fmla="*/ 409575 w 2252662"/>
              <a:gd name="connsiteY5" fmla="*/ 1553507 h 1682095"/>
              <a:gd name="connsiteX6" fmla="*/ 404795 w 2252662"/>
              <a:gd name="connsiteY6" fmla="*/ 1558140 h 1682095"/>
              <a:gd name="connsiteX7" fmla="*/ 128587 w 2252662"/>
              <a:gd name="connsiteY7" fmla="*/ 1682095 h 1682095"/>
              <a:gd name="connsiteX8" fmla="*/ 0 w 2252662"/>
              <a:gd name="connsiteY8" fmla="*/ 1291570 h 1682095"/>
              <a:gd name="connsiteX9" fmla="*/ 385762 w 2252662"/>
              <a:gd name="connsiteY9" fmla="*/ 1201082 h 1682095"/>
              <a:gd name="connsiteX10" fmla="*/ 590550 w 2252662"/>
              <a:gd name="connsiteY10" fmla="*/ 1134407 h 1682095"/>
              <a:gd name="connsiteX11" fmla="*/ 1004887 w 2252662"/>
              <a:gd name="connsiteY11" fmla="*/ 929620 h 1682095"/>
              <a:gd name="connsiteX12" fmla="*/ 914400 w 2252662"/>
              <a:gd name="connsiteY12" fmla="*/ 705782 h 1682095"/>
              <a:gd name="connsiteX13" fmla="*/ 1147762 w 2252662"/>
              <a:gd name="connsiteY13" fmla="*/ 586720 h 1682095"/>
              <a:gd name="connsiteX14" fmla="*/ 1262062 w 2252662"/>
              <a:gd name="connsiteY14" fmla="*/ 772457 h 1682095"/>
              <a:gd name="connsiteX15" fmla="*/ 1147762 w 2252662"/>
              <a:gd name="connsiteY15" fmla="*/ 839132 h 1682095"/>
              <a:gd name="connsiteX16" fmla="*/ 1281112 w 2252662"/>
              <a:gd name="connsiteY16" fmla="*/ 1053445 h 1682095"/>
              <a:gd name="connsiteX17" fmla="*/ 1409683 w 2252662"/>
              <a:gd name="connsiteY17" fmla="*/ 962828 h 1682095"/>
              <a:gd name="connsiteX18" fmla="*/ 1500187 w 2252662"/>
              <a:gd name="connsiteY18" fmla="*/ 805795 h 1682095"/>
              <a:gd name="connsiteX19" fmla="*/ 1223962 w 2252662"/>
              <a:gd name="connsiteY19" fmla="*/ 491470 h 1682095"/>
              <a:gd name="connsiteX20" fmla="*/ 1652587 w 2252662"/>
              <a:gd name="connsiteY20" fmla="*/ 139045 h 1682095"/>
              <a:gd name="connsiteX21" fmla="*/ 1847850 w 2252662"/>
              <a:gd name="connsiteY21" fmla="*/ 932 h 1682095"/>
              <a:gd name="connsiteX22" fmla="*/ 2252662 w 2252662"/>
              <a:gd name="connsiteY22" fmla="*/ 196195 h 1682095"/>
              <a:gd name="connsiteX23" fmla="*/ 2000250 w 2252662"/>
              <a:gd name="connsiteY23" fmla="*/ 629582 h 1682095"/>
              <a:gd name="connsiteX24" fmla="*/ 1990708 w 2252662"/>
              <a:gd name="connsiteY24" fmla="*/ 624690 h 1682095"/>
              <a:gd name="connsiteX25" fmla="*/ 1581150 w 2252662"/>
              <a:gd name="connsiteY25" fmla="*/ 1201082 h 1682095"/>
              <a:gd name="connsiteX26" fmla="*/ 1395412 w 2252662"/>
              <a:gd name="connsiteY26" fmla="*/ 1348720 h 1682095"/>
              <a:gd name="connsiteX27" fmla="*/ 1101057 w 2252662"/>
              <a:gd name="connsiteY27" fmla="*/ 1453633 h 1682095"/>
              <a:gd name="connsiteX28" fmla="*/ 1081087 w 2252662"/>
              <a:gd name="connsiteY28" fmla="*/ 1220132 h 1682095"/>
              <a:gd name="connsiteX0" fmla="*/ 1081087 w 2252662"/>
              <a:gd name="connsiteY0" fmla="*/ 1220132 h 1682095"/>
              <a:gd name="connsiteX1" fmla="*/ 900112 w 2252662"/>
              <a:gd name="connsiteY1" fmla="*/ 1262995 h 1682095"/>
              <a:gd name="connsiteX2" fmla="*/ 714375 w 2252662"/>
              <a:gd name="connsiteY2" fmla="*/ 1386820 h 1682095"/>
              <a:gd name="connsiteX3" fmla="*/ 609600 w 2252662"/>
              <a:gd name="connsiteY3" fmla="*/ 1463020 h 1682095"/>
              <a:gd name="connsiteX4" fmla="*/ 533400 w 2252662"/>
              <a:gd name="connsiteY4" fmla="*/ 1520170 h 1682095"/>
              <a:gd name="connsiteX5" fmla="*/ 409575 w 2252662"/>
              <a:gd name="connsiteY5" fmla="*/ 1553507 h 1682095"/>
              <a:gd name="connsiteX6" fmla="*/ 404795 w 2252662"/>
              <a:gd name="connsiteY6" fmla="*/ 1558140 h 1682095"/>
              <a:gd name="connsiteX7" fmla="*/ 128587 w 2252662"/>
              <a:gd name="connsiteY7" fmla="*/ 1682095 h 1682095"/>
              <a:gd name="connsiteX8" fmla="*/ 0 w 2252662"/>
              <a:gd name="connsiteY8" fmla="*/ 1291570 h 1682095"/>
              <a:gd name="connsiteX9" fmla="*/ 385762 w 2252662"/>
              <a:gd name="connsiteY9" fmla="*/ 1201082 h 1682095"/>
              <a:gd name="connsiteX10" fmla="*/ 590550 w 2252662"/>
              <a:gd name="connsiteY10" fmla="*/ 1134407 h 1682095"/>
              <a:gd name="connsiteX11" fmla="*/ 1004887 w 2252662"/>
              <a:gd name="connsiteY11" fmla="*/ 929620 h 1682095"/>
              <a:gd name="connsiteX12" fmla="*/ 914400 w 2252662"/>
              <a:gd name="connsiteY12" fmla="*/ 705782 h 1682095"/>
              <a:gd name="connsiteX13" fmla="*/ 1147762 w 2252662"/>
              <a:gd name="connsiteY13" fmla="*/ 586720 h 1682095"/>
              <a:gd name="connsiteX14" fmla="*/ 1262062 w 2252662"/>
              <a:gd name="connsiteY14" fmla="*/ 772457 h 1682095"/>
              <a:gd name="connsiteX15" fmla="*/ 1147762 w 2252662"/>
              <a:gd name="connsiteY15" fmla="*/ 839132 h 1682095"/>
              <a:gd name="connsiteX16" fmla="*/ 1281112 w 2252662"/>
              <a:gd name="connsiteY16" fmla="*/ 1053445 h 1682095"/>
              <a:gd name="connsiteX17" fmla="*/ 1409683 w 2252662"/>
              <a:gd name="connsiteY17" fmla="*/ 962828 h 1682095"/>
              <a:gd name="connsiteX18" fmla="*/ 1500187 w 2252662"/>
              <a:gd name="connsiteY18" fmla="*/ 805795 h 1682095"/>
              <a:gd name="connsiteX19" fmla="*/ 1223962 w 2252662"/>
              <a:gd name="connsiteY19" fmla="*/ 491470 h 1682095"/>
              <a:gd name="connsiteX20" fmla="*/ 1652587 w 2252662"/>
              <a:gd name="connsiteY20" fmla="*/ 139045 h 1682095"/>
              <a:gd name="connsiteX21" fmla="*/ 1847850 w 2252662"/>
              <a:gd name="connsiteY21" fmla="*/ 932 h 1682095"/>
              <a:gd name="connsiteX22" fmla="*/ 2252662 w 2252662"/>
              <a:gd name="connsiteY22" fmla="*/ 196195 h 1682095"/>
              <a:gd name="connsiteX23" fmla="*/ 2000250 w 2252662"/>
              <a:gd name="connsiteY23" fmla="*/ 629582 h 1682095"/>
              <a:gd name="connsiteX24" fmla="*/ 1581150 w 2252662"/>
              <a:gd name="connsiteY24" fmla="*/ 1201082 h 1682095"/>
              <a:gd name="connsiteX25" fmla="*/ 1395412 w 2252662"/>
              <a:gd name="connsiteY25" fmla="*/ 1348720 h 1682095"/>
              <a:gd name="connsiteX26" fmla="*/ 1101057 w 2252662"/>
              <a:gd name="connsiteY26" fmla="*/ 1453633 h 1682095"/>
              <a:gd name="connsiteX27" fmla="*/ 1081087 w 2252662"/>
              <a:gd name="connsiteY27" fmla="*/ 1220132 h 1682095"/>
              <a:gd name="connsiteX0" fmla="*/ 1081087 w 2252662"/>
              <a:gd name="connsiteY0" fmla="*/ 1220132 h 1682095"/>
              <a:gd name="connsiteX1" fmla="*/ 900112 w 2252662"/>
              <a:gd name="connsiteY1" fmla="*/ 1262995 h 1682095"/>
              <a:gd name="connsiteX2" fmla="*/ 714375 w 2252662"/>
              <a:gd name="connsiteY2" fmla="*/ 1386820 h 1682095"/>
              <a:gd name="connsiteX3" fmla="*/ 609600 w 2252662"/>
              <a:gd name="connsiteY3" fmla="*/ 1463020 h 1682095"/>
              <a:gd name="connsiteX4" fmla="*/ 533400 w 2252662"/>
              <a:gd name="connsiteY4" fmla="*/ 1520170 h 1682095"/>
              <a:gd name="connsiteX5" fmla="*/ 409575 w 2252662"/>
              <a:gd name="connsiteY5" fmla="*/ 1553507 h 1682095"/>
              <a:gd name="connsiteX6" fmla="*/ 404795 w 2252662"/>
              <a:gd name="connsiteY6" fmla="*/ 1558140 h 1682095"/>
              <a:gd name="connsiteX7" fmla="*/ 128587 w 2252662"/>
              <a:gd name="connsiteY7" fmla="*/ 1682095 h 1682095"/>
              <a:gd name="connsiteX8" fmla="*/ 0 w 2252662"/>
              <a:gd name="connsiteY8" fmla="*/ 1291570 h 1682095"/>
              <a:gd name="connsiteX9" fmla="*/ 385762 w 2252662"/>
              <a:gd name="connsiteY9" fmla="*/ 1201082 h 1682095"/>
              <a:gd name="connsiteX10" fmla="*/ 590550 w 2252662"/>
              <a:gd name="connsiteY10" fmla="*/ 1134407 h 1682095"/>
              <a:gd name="connsiteX11" fmla="*/ 1004887 w 2252662"/>
              <a:gd name="connsiteY11" fmla="*/ 929620 h 1682095"/>
              <a:gd name="connsiteX12" fmla="*/ 914400 w 2252662"/>
              <a:gd name="connsiteY12" fmla="*/ 705782 h 1682095"/>
              <a:gd name="connsiteX13" fmla="*/ 1147762 w 2252662"/>
              <a:gd name="connsiteY13" fmla="*/ 586720 h 1682095"/>
              <a:gd name="connsiteX14" fmla="*/ 1262062 w 2252662"/>
              <a:gd name="connsiteY14" fmla="*/ 772457 h 1682095"/>
              <a:gd name="connsiteX15" fmla="*/ 1147762 w 2252662"/>
              <a:gd name="connsiteY15" fmla="*/ 839132 h 1682095"/>
              <a:gd name="connsiteX16" fmla="*/ 1281112 w 2252662"/>
              <a:gd name="connsiteY16" fmla="*/ 1053445 h 1682095"/>
              <a:gd name="connsiteX17" fmla="*/ 1409683 w 2252662"/>
              <a:gd name="connsiteY17" fmla="*/ 962828 h 1682095"/>
              <a:gd name="connsiteX18" fmla="*/ 1500187 w 2252662"/>
              <a:gd name="connsiteY18" fmla="*/ 805795 h 1682095"/>
              <a:gd name="connsiteX19" fmla="*/ 1223962 w 2252662"/>
              <a:gd name="connsiteY19" fmla="*/ 491470 h 1682095"/>
              <a:gd name="connsiteX20" fmla="*/ 1652587 w 2252662"/>
              <a:gd name="connsiteY20" fmla="*/ 139045 h 1682095"/>
              <a:gd name="connsiteX21" fmla="*/ 1847850 w 2252662"/>
              <a:gd name="connsiteY21" fmla="*/ 932 h 1682095"/>
              <a:gd name="connsiteX22" fmla="*/ 2252662 w 2252662"/>
              <a:gd name="connsiteY22" fmla="*/ 196195 h 1682095"/>
              <a:gd name="connsiteX23" fmla="*/ 1581150 w 2252662"/>
              <a:gd name="connsiteY23" fmla="*/ 1201082 h 1682095"/>
              <a:gd name="connsiteX24" fmla="*/ 1395412 w 2252662"/>
              <a:gd name="connsiteY24" fmla="*/ 1348720 h 1682095"/>
              <a:gd name="connsiteX25" fmla="*/ 1101057 w 2252662"/>
              <a:gd name="connsiteY25" fmla="*/ 1453633 h 1682095"/>
              <a:gd name="connsiteX26" fmla="*/ 1081087 w 2252662"/>
              <a:gd name="connsiteY26" fmla="*/ 1220132 h 1682095"/>
              <a:gd name="connsiteX0" fmla="*/ 1081087 w 2252662"/>
              <a:gd name="connsiteY0" fmla="*/ 1220132 h 1682095"/>
              <a:gd name="connsiteX1" fmla="*/ 900112 w 2252662"/>
              <a:gd name="connsiteY1" fmla="*/ 1262995 h 1682095"/>
              <a:gd name="connsiteX2" fmla="*/ 714375 w 2252662"/>
              <a:gd name="connsiteY2" fmla="*/ 1386820 h 1682095"/>
              <a:gd name="connsiteX3" fmla="*/ 609600 w 2252662"/>
              <a:gd name="connsiteY3" fmla="*/ 1463020 h 1682095"/>
              <a:gd name="connsiteX4" fmla="*/ 533400 w 2252662"/>
              <a:gd name="connsiteY4" fmla="*/ 1520170 h 1682095"/>
              <a:gd name="connsiteX5" fmla="*/ 409575 w 2252662"/>
              <a:gd name="connsiteY5" fmla="*/ 1553507 h 1682095"/>
              <a:gd name="connsiteX6" fmla="*/ 404795 w 2252662"/>
              <a:gd name="connsiteY6" fmla="*/ 1558140 h 1682095"/>
              <a:gd name="connsiteX7" fmla="*/ 128587 w 2252662"/>
              <a:gd name="connsiteY7" fmla="*/ 1682095 h 1682095"/>
              <a:gd name="connsiteX8" fmla="*/ 0 w 2252662"/>
              <a:gd name="connsiteY8" fmla="*/ 1291570 h 1682095"/>
              <a:gd name="connsiteX9" fmla="*/ 385762 w 2252662"/>
              <a:gd name="connsiteY9" fmla="*/ 1201082 h 1682095"/>
              <a:gd name="connsiteX10" fmla="*/ 590550 w 2252662"/>
              <a:gd name="connsiteY10" fmla="*/ 1134407 h 1682095"/>
              <a:gd name="connsiteX11" fmla="*/ 1004887 w 2252662"/>
              <a:gd name="connsiteY11" fmla="*/ 929620 h 1682095"/>
              <a:gd name="connsiteX12" fmla="*/ 914400 w 2252662"/>
              <a:gd name="connsiteY12" fmla="*/ 705782 h 1682095"/>
              <a:gd name="connsiteX13" fmla="*/ 1147762 w 2252662"/>
              <a:gd name="connsiteY13" fmla="*/ 586720 h 1682095"/>
              <a:gd name="connsiteX14" fmla="*/ 1262062 w 2252662"/>
              <a:gd name="connsiteY14" fmla="*/ 772457 h 1682095"/>
              <a:gd name="connsiteX15" fmla="*/ 1147762 w 2252662"/>
              <a:gd name="connsiteY15" fmla="*/ 839132 h 1682095"/>
              <a:gd name="connsiteX16" fmla="*/ 1281112 w 2252662"/>
              <a:gd name="connsiteY16" fmla="*/ 1053445 h 1682095"/>
              <a:gd name="connsiteX17" fmla="*/ 1409683 w 2252662"/>
              <a:gd name="connsiteY17" fmla="*/ 962828 h 1682095"/>
              <a:gd name="connsiteX18" fmla="*/ 1500187 w 2252662"/>
              <a:gd name="connsiteY18" fmla="*/ 805795 h 1682095"/>
              <a:gd name="connsiteX19" fmla="*/ 1223962 w 2252662"/>
              <a:gd name="connsiteY19" fmla="*/ 491470 h 1682095"/>
              <a:gd name="connsiteX20" fmla="*/ 1652587 w 2252662"/>
              <a:gd name="connsiteY20" fmla="*/ 139045 h 1682095"/>
              <a:gd name="connsiteX21" fmla="*/ 1847850 w 2252662"/>
              <a:gd name="connsiteY21" fmla="*/ 932 h 1682095"/>
              <a:gd name="connsiteX22" fmla="*/ 2252662 w 2252662"/>
              <a:gd name="connsiteY22" fmla="*/ 196195 h 1682095"/>
              <a:gd name="connsiteX23" fmla="*/ 2252645 w 2252662"/>
              <a:gd name="connsiteY23" fmla="*/ 200828 h 1682095"/>
              <a:gd name="connsiteX24" fmla="*/ 1581150 w 2252662"/>
              <a:gd name="connsiteY24" fmla="*/ 1201082 h 1682095"/>
              <a:gd name="connsiteX25" fmla="*/ 1395412 w 2252662"/>
              <a:gd name="connsiteY25" fmla="*/ 1348720 h 1682095"/>
              <a:gd name="connsiteX26" fmla="*/ 1101057 w 2252662"/>
              <a:gd name="connsiteY26" fmla="*/ 1453633 h 1682095"/>
              <a:gd name="connsiteX27" fmla="*/ 1081087 w 2252662"/>
              <a:gd name="connsiteY27" fmla="*/ 1220132 h 1682095"/>
              <a:gd name="connsiteX0" fmla="*/ 1081087 w 2252662"/>
              <a:gd name="connsiteY0" fmla="*/ 1220132 h 1682095"/>
              <a:gd name="connsiteX1" fmla="*/ 900112 w 2252662"/>
              <a:gd name="connsiteY1" fmla="*/ 1262995 h 1682095"/>
              <a:gd name="connsiteX2" fmla="*/ 714375 w 2252662"/>
              <a:gd name="connsiteY2" fmla="*/ 1386820 h 1682095"/>
              <a:gd name="connsiteX3" fmla="*/ 609600 w 2252662"/>
              <a:gd name="connsiteY3" fmla="*/ 1463020 h 1682095"/>
              <a:gd name="connsiteX4" fmla="*/ 533400 w 2252662"/>
              <a:gd name="connsiteY4" fmla="*/ 1520170 h 1682095"/>
              <a:gd name="connsiteX5" fmla="*/ 409575 w 2252662"/>
              <a:gd name="connsiteY5" fmla="*/ 1553507 h 1682095"/>
              <a:gd name="connsiteX6" fmla="*/ 404795 w 2252662"/>
              <a:gd name="connsiteY6" fmla="*/ 1558140 h 1682095"/>
              <a:gd name="connsiteX7" fmla="*/ 128587 w 2252662"/>
              <a:gd name="connsiteY7" fmla="*/ 1682095 h 1682095"/>
              <a:gd name="connsiteX8" fmla="*/ 0 w 2252662"/>
              <a:gd name="connsiteY8" fmla="*/ 1291570 h 1682095"/>
              <a:gd name="connsiteX9" fmla="*/ 385762 w 2252662"/>
              <a:gd name="connsiteY9" fmla="*/ 1201082 h 1682095"/>
              <a:gd name="connsiteX10" fmla="*/ 590550 w 2252662"/>
              <a:gd name="connsiteY10" fmla="*/ 1134407 h 1682095"/>
              <a:gd name="connsiteX11" fmla="*/ 1004887 w 2252662"/>
              <a:gd name="connsiteY11" fmla="*/ 929620 h 1682095"/>
              <a:gd name="connsiteX12" fmla="*/ 914400 w 2252662"/>
              <a:gd name="connsiteY12" fmla="*/ 705782 h 1682095"/>
              <a:gd name="connsiteX13" fmla="*/ 1147762 w 2252662"/>
              <a:gd name="connsiteY13" fmla="*/ 586720 h 1682095"/>
              <a:gd name="connsiteX14" fmla="*/ 1262062 w 2252662"/>
              <a:gd name="connsiteY14" fmla="*/ 772457 h 1682095"/>
              <a:gd name="connsiteX15" fmla="*/ 1147762 w 2252662"/>
              <a:gd name="connsiteY15" fmla="*/ 839132 h 1682095"/>
              <a:gd name="connsiteX16" fmla="*/ 1281112 w 2252662"/>
              <a:gd name="connsiteY16" fmla="*/ 1053445 h 1682095"/>
              <a:gd name="connsiteX17" fmla="*/ 1409683 w 2252662"/>
              <a:gd name="connsiteY17" fmla="*/ 962828 h 1682095"/>
              <a:gd name="connsiteX18" fmla="*/ 1500187 w 2252662"/>
              <a:gd name="connsiteY18" fmla="*/ 805795 h 1682095"/>
              <a:gd name="connsiteX19" fmla="*/ 1223962 w 2252662"/>
              <a:gd name="connsiteY19" fmla="*/ 491470 h 1682095"/>
              <a:gd name="connsiteX20" fmla="*/ 1652587 w 2252662"/>
              <a:gd name="connsiteY20" fmla="*/ 139045 h 1682095"/>
              <a:gd name="connsiteX21" fmla="*/ 1847850 w 2252662"/>
              <a:gd name="connsiteY21" fmla="*/ 932 h 1682095"/>
              <a:gd name="connsiteX22" fmla="*/ 2252662 w 2252662"/>
              <a:gd name="connsiteY22" fmla="*/ 196195 h 1682095"/>
              <a:gd name="connsiteX23" fmla="*/ 1581150 w 2252662"/>
              <a:gd name="connsiteY23" fmla="*/ 1201082 h 1682095"/>
              <a:gd name="connsiteX24" fmla="*/ 1395412 w 2252662"/>
              <a:gd name="connsiteY24" fmla="*/ 1348720 h 1682095"/>
              <a:gd name="connsiteX25" fmla="*/ 1101057 w 2252662"/>
              <a:gd name="connsiteY25" fmla="*/ 1453633 h 1682095"/>
              <a:gd name="connsiteX26" fmla="*/ 1081087 w 2252662"/>
              <a:gd name="connsiteY26" fmla="*/ 1220132 h 1682095"/>
              <a:gd name="connsiteX0" fmla="*/ 1081087 w 1847850"/>
              <a:gd name="connsiteY0" fmla="*/ 1220132 h 1682095"/>
              <a:gd name="connsiteX1" fmla="*/ 900112 w 1847850"/>
              <a:gd name="connsiteY1" fmla="*/ 1262995 h 1682095"/>
              <a:gd name="connsiteX2" fmla="*/ 714375 w 1847850"/>
              <a:gd name="connsiteY2" fmla="*/ 1386820 h 1682095"/>
              <a:gd name="connsiteX3" fmla="*/ 609600 w 1847850"/>
              <a:gd name="connsiteY3" fmla="*/ 1463020 h 1682095"/>
              <a:gd name="connsiteX4" fmla="*/ 533400 w 1847850"/>
              <a:gd name="connsiteY4" fmla="*/ 1520170 h 1682095"/>
              <a:gd name="connsiteX5" fmla="*/ 409575 w 1847850"/>
              <a:gd name="connsiteY5" fmla="*/ 1553507 h 1682095"/>
              <a:gd name="connsiteX6" fmla="*/ 404795 w 1847850"/>
              <a:gd name="connsiteY6" fmla="*/ 1558140 h 1682095"/>
              <a:gd name="connsiteX7" fmla="*/ 128587 w 1847850"/>
              <a:gd name="connsiteY7" fmla="*/ 1682095 h 1682095"/>
              <a:gd name="connsiteX8" fmla="*/ 0 w 1847850"/>
              <a:gd name="connsiteY8" fmla="*/ 1291570 h 1682095"/>
              <a:gd name="connsiteX9" fmla="*/ 385762 w 1847850"/>
              <a:gd name="connsiteY9" fmla="*/ 1201082 h 1682095"/>
              <a:gd name="connsiteX10" fmla="*/ 590550 w 1847850"/>
              <a:gd name="connsiteY10" fmla="*/ 1134407 h 1682095"/>
              <a:gd name="connsiteX11" fmla="*/ 1004887 w 1847850"/>
              <a:gd name="connsiteY11" fmla="*/ 929620 h 1682095"/>
              <a:gd name="connsiteX12" fmla="*/ 914400 w 1847850"/>
              <a:gd name="connsiteY12" fmla="*/ 705782 h 1682095"/>
              <a:gd name="connsiteX13" fmla="*/ 1147762 w 1847850"/>
              <a:gd name="connsiteY13" fmla="*/ 586720 h 1682095"/>
              <a:gd name="connsiteX14" fmla="*/ 1262062 w 1847850"/>
              <a:gd name="connsiteY14" fmla="*/ 772457 h 1682095"/>
              <a:gd name="connsiteX15" fmla="*/ 1147762 w 1847850"/>
              <a:gd name="connsiteY15" fmla="*/ 839132 h 1682095"/>
              <a:gd name="connsiteX16" fmla="*/ 1281112 w 1847850"/>
              <a:gd name="connsiteY16" fmla="*/ 1053445 h 1682095"/>
              <a:gd name="connsiteX17" fmla="*/ 1409683 w 1847850"/>
              <a:gd name="connsiteY17" fmla="*/ 962828 h 1682095"/>
              <a:gd name="connsiteX18" fmla="*/ 1500187 w 1847850"/>
              <a:gd name="connsiteY18" fmla="*/ 805795 h 1682095"/>
              <a:gd name="connsiteX19" fmla="*/ 1223962 w 1847850"/>
              <a:gd name="connsiteY19" fmla="*/ 491470 h 1682095"/>
              <a:gd name="connsiteX20" fmla="*/ 1652587 w 1847850"/>
              <a:gd name="connsiteY20" fmla="*/ 139045 h 1682095"/>
              <a:gd name="connsiteX21" fmla="*/ 1847850 w 1847850"/>
              <a:gd name="connsiteY21" fmla="*/ 932 h 1682095"/>
              <a:gd name="connsiteX22" fmla="*/ 1581150 w 1847850"/>
              <a:gd name="connsiteY22" fmla="*/ 1201082 h 1682095"/>
              <a:gd name="connsiteX23" fmla="*/ 1395412 w 1847850"/>
              <a:gd name="connsiteY23" fmla="*/ 1348720 h 1682095"/>
              <a:gd name="connsiteX24" fmla="*/ 1101057 w 1847850"/>
              <a:gd name="connsiteY24" fmla="*/ 1453633 h 1682095"/>
              <a:gd name="connsiteX25" fmla="*/ 1081087 w 1847850"/>
              <a:gd name="connsiteY25" fmla="*/ 1220132 h 1682095"/>
              <a:gd name="connsiteX0" fmla="*/ 1081087 w 1847850"/>
              <a:gd name="connsiteY0" fmla="*/ 1220132 h 1682095"/>
              <a:gd name="connsiteX1" fmla="*/ 900112 w 1847850"/>
              <a:gd name="connsiteY1" fmla="*/ 1262995 h 1682095"/>
              <a:gd name="connsiteX2" fmla="*/ 714375 w 1847850"/>
              <a:gd name="connsiteY2" fmla="*/ 1386820 h 1682095"/>
              <a:gd name="connsiteX3" fmla="*/ 609600 w 1847850"/>
              <a:gd name="connsiteY3" fmla="*/ 1463020 h 1682095"/>
              <a:gd name="connsiteX4" fmla="*/ 533400 w 1847850"/>
              <a:gd name="connsiteY4" fmla="*/ 1520170 h 1682095"/>
              <a:gd name="connsiteX5" fmla="*/ 409575 w 1847850"/>
              <a:gd name="connsiteY5" fmla="*/ 1553507 h 1682095"/>
              <a:gd name="connsiteX6" fmla="*/ 404795 w 1847850"/>
              <a:gd name="connsiteY6" fmla="*/ 1558140 h 1682095"/>
              <a:gd name="connsiteX7" fmla="*/ 128587 w 1847850"/>
              <a:gd name="connsiteY7" fmla="*/ 1682095 h 1682095"/>
              <a:gd name="connsiteX8" fmla="*/ 0 w 1847850"/>
              <a:gd name="connsiteY8" fmla="*/ 1291570 h 1682095"/>
              <a:gd name="connsiteX9" fmla="*/ 385762 w 1847850"/>
              <a:gd name="connsiteY9" fmla="*/ 1201082 h 1682095"/>
              <a:gd name="connsiteX10" fmla="*/ 590550 w 1847850"/>
              <a:gd name="connsiteY10" fmla="*/ 1134407 h 1682095"/>
              <a:gd name="connsiteX11" fmla="*/ 1004887 w 1847850"/>
              <a:gd name="connsiteY11" fmla="*/ 929620 h 1682095"/>
              <a:gd name="connsiteX12" fmla="*/ 914400 w 1847850"/>
              <a:gd name="connsiteY12" fmla="*/ 705782 h 1682095"/>
              <a:gd name="connsiteX13" fmla="*/ 1147762 w 1847850"/>
              <a:gd name="connsiteY13" fmla="*/ 586720 h 1682095"/>
              <a:gd name="connsiteX14" fmla="*/ 1262062 w 1847850"/>
              <a:gd name="connsiteY14" fmla="*/ 772457 h 1682095"/>
              <a:gd name="connsiteX15" fmla="*/ 1147762 w 1847850"/>
              <a:gd name="connsiteY15" fmla="*/ 839132 h 1682095"/>
              <a:gd name="connsiteX16" fmla="*/ 1281112 w 1847850"/>
              <a:gd name="connsiteY16" fmla="*/ 1053445 h 1682095"/>
              <a:gd name="connsiteX17" fmla="*/ 1409683 w 1847850"/>
              <a:gd name="connsiteY17" fmla="*/ 962828 h 1682095"/>
              <a:gd name="connsiteX18" fmla="*/ 1500187 w 1847850"/>
              <a:gd name="connsiteY18" fmla="*/ 805795 h 1682095"/>
              <a:gd name="connsiteX19" fmla="*/ 1223962 w 1847850"/>
              <a:gd name="connsiteY19" fmla="*/ 491470 h 1682095"/>
              <a:gd name="connsiteX20" fmla="*/ 1652587 w 1847850"/>
              <a:gd name="connsiteY20" fmla="*/ 139045 h 1682095"/>
              <a:gd name="connsiteX21" fmla="*/ 1847850 w 1847850"/>
              <a:gd name="connsiteY21" fmla="*/ 932 h 1682095"/>
              <a:gd name="connsiteX22" fmla="*/ 1809733 w 1847850"/>
              <a:gd name="connsiteY22" fmla="*/ 148440 h 1682095"/>
              <a:gd name="connsiteX23" fmla="*/ 1581150 w 1847850"/>
              <a:gd name="connsiteY23" fmla="*/ 1201082 h 1682095"/>
              <a:gd name="connsiteX24" fmla="*/ 1395412 w 1847850"/>
              <a:gd name="connsiteY24" fmla="*/ 1348720 h 1682095"/>
              <a:gd name="connsiteX25" fmla="*/ 1101057 w 1847850"/>
              <a:gd name="connsiteY25" fmla="*/ 1453633 h 1682095"/>
              <a:gd name="connsiteX26" fmla="*/ 1081087 w 1847850"/>
              <a:gd name="connsiteY26" fmla="*/ 1220132 h 1682095"/>
              <a:gd name="connsiteX0" fmla="*/ 1081087 w 2238329"/>
              <a:gd name="connsiteY0" fmla="*/ 1220132 h 1682095"/>
              <a:gd name="connsiteX1" fmla="*/ 900112 w 2238329"/>
              <a:gd name="connsiteY1" fmla="*/ 1262995 h 1682095"/>
              <a:gd name="connsiteX2" fmla="*/ 714375 w 2238329"/>
              <a:gd name="connsiteY2" fmla="*/ 1386820 h 1682095"/>
              <a:gd name="connsiteX3" fmla="*/ 609600 w 2238329"/>
              <a:gd name="connsiteY3" fmla="*/ 1463020 h 1682095"/>
              <a:gd name="connsiteX4" fmla="*/ 533400 w 2238329"/>
              <a:gd name="connsiteY4" fmla="*/ 1520170 h 1682095"/>
              <a:gd name="connsiteX5" fmla="*/ 409575 w 2238329"/>
              <a:gd name="connsiteY5" fmla="*/ 1553507 h 1682095"/>
              <a:gd name="connsiteX6" fmla="*/ 404795 w 2238329"/>
              <a:gd name="connsiteY6" fmla="*/ 1558140 h 1682095"/>
              <a:gd name="connsiteX7" fmla="*/ 128587 w 2238329"/>
              <a:gd name="connsiteY7" fmla="*/ 1682095 h 1682095"/>
              <a:gd name="connsiteX8" fmla="*/ 0 w 2238329"/>
              <a:gd name="connsiteY8" fmla="*/ 1291570 h 1682095"/>
              <a:gd name="connsiteX9" fmla="*/ 385762 w 2238329"/>
              <a:gd name="connsiteY9" fmla="*/ 1201082 h 1682095"/>
              <a:gd name="connsiteX10" fmla="*/ 590550 w 2238329"/>
              <a:gd name="connsiteY10" fmla="*/ 1134407 h 1682095"/>
              <a:gd name="connsiteX11" fmla="*/ 1004887 w 2238329"/>
              <a:gd name="connsiteY11" fmla="*/ 929620 h 1682095"/>
              <a:gd name="connsiteX12" fmla="*/ 914400 w 2238329"/>
              <a:gd name="connsiteY12" fmla="*/ 705782 h 1682095"/>
              <a:gd name="connsiteX13" fmla="*/ 1147762 w 2238329"/>
              <a:gd name="connsiteY13" fmla="*/ 586720 h 1682095"/>
              <a:gd name="connsiteX14" fmla="*/ 1262062 w 2238329"/>
              <a:gd name="connsiteY14" fmla="*/ 772457 h 1682095"/>
              <a:gd name="connsiteX15" fmla="*/ 1147762 w 2238329"/>
              <a:gd name="connsiteY15" fmla="*/ 839132 h 1682095"/>
              <a:gd name="connsiteX16" fmla="*/ 1281112 w 2238329"/>
              <a:gd name="connsiteY16" fmla="*/ 1053445 h 1682095"/>
              <a:gd name="connsiteX17" fmla="*/ 1409683 w 2238329"/>
              <a:gd name="connsiteY17" fmla="*/ 962828 h 1682095"/>
              <a:gd name="connsiteX18" fmla="*/ 1500187 w 2238329"/>
              <a:gd name="connsiteY18" fmla="*/ 805795 h 1682095"/>
              <a:gd name="connsiteX19" fmla="*/ 1223962 w 2238329"/>
              <a:gd name="connsiteY19" fmla="*/ 491470 h 1682095"/>
              <a:gd name="connsiteX20" fmla="*/ 1652587 w 2238329"/>
              <a:gd name="connsiteY20" fmla="*/ 139045 h 1682095"/>
              <a:gd name="connsiteX21" fmla="*/ 1847850 w 2238329"/>
              <a:gd name="connsiteY21" fmla="*/ 932 h 1682095"/>
              <a:gd name="connsiteX22" fmla="*/ 1809733 w 2238329"/>
              <a:gd name="connsiteY22" fmla="*/ 148440 h 1682095"/>
              <a:gd name="connsiteX23" fmla="*/ 2238329 w 2238329"/>
              <a:gd name="connsiteY23" fmla="*/ 176202 h 1682095"/>
              <a:gd name="connsiteX24" fmla="*/ 1581150 w 2238329"/>
              <a:gd name="connsiteY24" fmla="*/ 1201082 h 1682095"/>
              <a:gd name="connsiteX25" fmla="*/ 1395412 w 2238329"/>
              <a:gd name="connsiteY25" fmla="*/ 1348720 h 1682095"/>
              <a:gd name="connsiteX26" fmla="*/ 1101057 w 2238329"/>
              <a:gd name="connsiteY26" fmla="*/ 1453633 h 1682095"/>
              <a:gd name="connsiteX27" fmla="*/ 1081087 w 2238329"/>
              <a:gd name="connsiteY27" fmla="*/ 1220132 h 1682095"/>
              <a:gd name="connsiteX0" fmla="*/ 1081087 w 2238329"/>
              <a:gd name="connsiteY0" fmla="*/ 1220132 h 1682095"/>
              <a:gd name="connsiteX1" fmla="*/ 900112 w 2238329"/>
              <a:gd name="connsiteY1" fmla="*/ 1262995 h 1682095"/>
              <a:gd name="connsiteX2" fmla="*/ 714375 w 2238329"/>
              <a:gd name="connsiteY2" fmla="*/ 1386820 h 1682095"/>
              <a:gd name="connsiteX3" fmla="*/ 609600 w 2238329"/>
              <a:gd name="connsiteY3" fmla="*/ 1463020 h 1682095"/>
              <a:gd name="connsiteX4" fmla="*/ 533400 w 2238329"/>
              <a:gd name="connsiteY4" fmla="*/ 1520170 h 1682095"/>
              <a:gd name="connsiteX5" fmla="*/ 409575 w 2238329"/>
              <a:gd name="connsiteY5" fmla="*/ 1553507 h 1682095"/>
              <a:gd name="connsiteX6" fmla="*/ 404795 w 2238329"/>
              <a:gd name="connsiteY6" fmla="*/ 1558140 h 1682095"/>
              <a:gd name="connsiteX7" fmla="*/ 128587 w 2238329"/>
              <a:gd name="connsiteY7" fmla="*/ 1682095 h 1682095"/>
              <a:gd name="connsiteX8" fmla="*/ 0 w 2238329"/>
              <a:gd name="connsiteY8" fmla="*/ 1291570 h 1682095"/>
              <a:gd name="connsiteX9" fmla="*/ 385762 w 2238329"/>
              <a:gd name="connsiteY9" fmla="*/ 1201082 h 1682095"/>
              <a:gd name="connsiteX10" fmla="*/ 590550 w 2238329"/>
              <a:gd name="connsiteY10" fmla="*/ 1134407 h 1682095"/>
              <a:gd name="connsiteX11" fmla="*/ 1004887 w 2238329"/>
              <a:gd name="connsiteY11" fmla="*/ 929620 h 1682095"/>
              <a:gd name="connsiteX12" fmla="*/ 914400 w 2238329"/>
              <a:gd name="connsiteY12" fmla="*/ 705782 h 1682095"/>
              <a:gd name="connsiteX13" fmla="*/ 1147762 w 2238329"/>
              <a:gd name="connsiteY13" fmla="*/ 586720 h 1682095"/>
              <a:gd name="connsiteX14" fmla="*/ 1262062 w 2238329"/>
              <a:gd name="connsiteY14" fmla="*/ 772457 h 1682095"/>
              <a:gd name="connsiteX15" fmla="*/ 1147762 w 2238329"/>
              <a:gd name="connsiteY15" fmla="*/ 839132 h 1682095"/>
              <a:gd name="connsiteX16" fmla="*/ 1281112 w 2238329"/>
              <a:gd name="connsiteY16" fmla="*/ 1053445 h 1682095"/>
              <a:gd name="connsiteX17" fmla="*/ 1409683 w 2238329"/>
              <a:gd name="connsiteY17" fmla="*/ 962828 h 1682095"/>
              <a:gd name="connsiteX18" fmla="*/ 1500187 w 2238329"/>
              <a:gd name="connsiteY18" fmla="*/ 805795 h 1682095"/>
              <a:gd name="connsiteX19" fmla="*/ 1223962 w 2238329"/>
              <a:gd name="connsiteY19" fmla="*/ 491470 h 1682095"/>
              <a:gd name="connsiteX20" fmla="*/ 1652587 w 2238329"/>
              <a:gd name="connsiteY20" fmla="*/ 139045 h 1682095"/>
              <a:gd name="connsiteX21" fmla="*/ 1847850 w 2238329"/>
              <a:gd name="connsiteY21" fmla="*/ 932 h 1682095"/>
              <a:gd name="connsiteX22" fmla="*/ 2238329 w 2238329"/>
              <a:gd name="connsiteY22" fmla="*/ 176202 h 1682095"/>
              <a:gd name="connsiteX23" fmla="*/ 1581150 w 2238329"/>
              <a:gd name="connsiteY23" fmla="*/ 1201082 h 1682095"/>
              <a:gd name="connsiteX24" fmla="*/ 1395412 w 2238329"/>
              <a:gd name="connsiteY24" fmla="*/ 1348720 h 1682095"/>
              <a:gd name="connsiteX25" fmla="*/ 1101057 w 2238329"/>
              <a:gd name="connsiteY25" fmla="*/ 1453633 h 1682095"/>
              <a:gd name="connsiteX26" fmla="*/ 1081087 w 2238329"/>
              <a:gd name="connsiteY26" fmla="*/ 1220132 h 1682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38329" h="1682095">
                <a:moveTo>
                  <a:pt x="1081087" y="1220132"/>
                </a:moveTo>
                <a:lnTo>
                  <a:pt x="900112" y="1262995"/>
                </a:lnTo>
                <a:cubicBezTo>
                  <a:pt x="717261" y="1383291"/>
                  <a:pt x="770191" y="1330992"/>
                  <a:pt x="714375" y="1386820"/>
                </a:cubicBezTo>
                <a:cubicBezTo>
                  <a:pt x="612535" y="1459562"/>
                  <a:pt x="643328" y="1429285"/>
                  <a:pt x="609600" y="1463020"/>
                </a:cubicBezTo>
                <a:cubicBezTo>
                  <a:pt x="536922" y="1521162"/>
                  <a:pt x="568657" y="1520170"/>
                  <a:pt x="533400" y="1520170"/>
                </a:cubicBezTo>
                <a:cubicBezTo>
                  <a:pt x="412808" y="1553935"/>
                  <a:pt x="455551" y="1553507"/>
                  <a:pt x="409575" y="1553507"/>
                </a:cubicBezTo>
                <a:lnTo>
                  <a:pt x="404795" y="1558140"/>
                </a:lnTo>
                <a:lnTo>
                  <a:pt x="128587" y="1682095"/>
                </a:lnTo>
                <a:lnTo>
                  <a:pt x="0" y="1291570"/>
                </a:lnTo>
                <a:lnTo>
                  <a:pt x="385762" y="1201082"/>
                </a:lnTo>
                <a:cubicBezTo>
                  <a:pt x="453868" y="1178380"/>
                  <a:pt x="518760" y="1134407"/>
                  <a:pt x="590550" y="1134407"/>
                </a:cubicBezTo>
                <a:lnTo>
                  <a:pt x="1004887" y="929620"/>
                </a:lnTo>
                <a:cubicBezTo>
                  <a:pt x="903580" y="702883"/>
                  <a:pt x="823153" y="705782"/>
                  <a:pt x="914400" y="705782"/>
                </a:cubicBezTo>
                <a:cubicBezTo>
                  <a:pt x="991851" y="665443"/>
                  <a:pt x="1060435" y="586720"/>
                  <a:pt x="1147762" y="586720"/>
                </a:cubicBezTo>
                <a:lnTo>
                  <a:pt x="1262062" y="772457"/>
                </a:lnTo>
                <a:cubicBezTo>
                  <a:pt x="1141615" y="839908"/>
                  <a:pt x="1097513" y="839132"/>
                  <a:pt x="1147762" y="839132"/>
                </a:cubicBezTo>
                <a:lnTo>
                  <a:pt x="1281112" y="1053445"/>
                </a:lnTo>
                <a:cubicBezTo>
                  <a:pt x="1324766" y="1074061"/>
                  <a:pt x="1373171" y="1004103"/>
                  <a:pt x="1409683" y="962828"/>
                </a:cubicBezTo>
                <a:cubicBezTo>
                  <a:pt x="1446195" y="921553"/>
                  <a:pt x="1531140" y="884355"/>
                  <a:pt x="1500187" y="805795"/>
                </a:cubicBezTo>
                <a:lnTo>
                  <a:pt x="1223962" y="491470"/>
                </a:lnTo>
                <a:lnTo>
                  <a:pt x="1652587" y="139045"/>
                </a:lnTo>
                <a:cubicBezTo>
                  <a:pt x="1844372" y="0"/>
                  <a:pt x="1764654" y="932"/>
                  <a:pt x="1847850" y="932"/>
                </a:cubicBezTo>
                <a:lnTo>
                  <a:pt x="2238329" y="176202"/>
                </a:lnTo>
                <a:lnTo>
                  <a:pt x="1581150" y="1201082"/>
                </a:lnTo>
                <a:cubicBezTo>
                  <a:pt x="1398945" y="1349724"/>
                  <a:pt x="1501828" y="1268551"/>
                  <a:pt x="1395412" y="1348720"/>
                </a:cubicBezTo>
                <a:cubicBezTo>
                  <a:pt x="1290637" y="1393170"/>
                  <a:pt x="1101057" y="1453633"/>
                  <a:pt x="1101057" y="1453633"/>
                </a:cubicBezTo>
                <a:lnTo>
                  <a:pt x="1081087" y="1220132"/>
                </a:lnTo>
                <a:close/>
              </a:path>
            </a:pathLst>
          </a:custGeom>
          <a:solidFill>
            <a:srgbClr val="FFFF00">
              <a:alpha val="35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黑体" pitchFamily="49" charset="-122"/>
              <a:ea typeface="黑体" pitchFamily="49" charset="-122"/>
            </a:endParaRPr>
          </a:p>
        </p:txBody>
      </p:sp>
      <p:sp>
        <p:nvSpPr>
          <p:cNvPr id="35" name="TextBox 34"/>
          <p:cNvSpPr txBox="1">
            <a:spLocks noChangeArrowheads="1"/>
          </p:cNvSpPr>
          <p:nvPr/>
        </p:nvSpPr>
        <p:spPr bwMode="auto">
          <a:xfrm>
            <a:off x="8532813" y="1414463"/>
            <a:ext cx="211137" cy="1754187"/>
          </a:xfrm>
          <a:prstGeom prst="rect">
            <a:avLst/>
          </a:prstGeom>
          <a:noFill/>
          <a:ln w="9525">
            <a:noFill/>
            <a:miter lim="800000"/>
            <a:headEnd/>
            <a:tailEnd/>
          </a:ln>
          <a:effectLst>
            <a:outerShdw dist="254000" dir="6360003" sx="53000" sy="53000" algn="ctr" rotWithShape="0">
              <a:schemeClr val="tx1"/>
            </a:outerShdw>
          </a:effectLst>
        </p:spPr>
        <p:txBody>
          <a:bodyPr>
            <a:spAutoFit/>
          </a:bodyPr>
          <a:lstStyle/>
          <a:p>
            <a:pPr algn="ctr">
              <a:lnSpc>
                <a:spcPct val="150000"/>
              </a:lnSpc>
              <a:defRPr/>
            </a:pPr>
            <a:r>
              <a:rPr lang="en-US" altLang="zh-CN" sz="800" dirty="0">
                <a:solidFill>
                  <a:srgbClr val="FFC000"/>
                </a:solidFill>
                <a:effectLst>
                  <a:outerShdw blurRad="38100" dist="38100" dir="2700000" algn="tl">
                    <a:srgbClr val="C0C0C0"/>
                  </a:outerShdw>
                </a:effectLst>
                <a:latin typeface="黑体" pitchFamily="49" charset="-122"/>
                <a:ea typeface="黑体" pitchFamily="49" charset="-122"/>
              </a:rPr>
              <a:t>80</a:t>
            </a:r>
            <a:r>
              <a:rPr lang="zh-CN" altLang="en-US" sz="800" dirty="0">
                <a:solidFill>
                  <a:srgbClr val="FFC000"/>
                </a:solidFill>
                <a:effectLst>
                  <a:outerShdw blurRad="38100" dist="38100" dir="2700000" algn="tl">
                    <a:srgbClr val="C0C0C0"/>
                  </a:outerShdw>
                </a:effectLst>
                <a:latin typeface="黑体" pitchFamily="49" charset="-122"/>
                <a:ea typeface="黑体" pitchFamily="49" charset="-122"/>
              </a:rPr>
              <a:t>万人的驻留空间</a:t>
            </a:r>
          </a:p>
        </p:txBody>
      </p:sp>
      <p:cxnSp>
        <p:nvCxnSpPr>
          <p:cNvPr id="36" name="直接箭头连接符 35"/>
          <p:cNvCxnSpPr>
            <a:cxnSpLocks noChangeShapeType="1"/>
            <a:endCxn id="29" idx="3"/>
          </p:cNvCxnSpPr>
          <p:nvPr/>
        </p:nvCxnSpPr>
        <p:spPr bwMode="auto">
          <a:xfrm flipH="1" flipV="1">
            <a:off x="7102475" y="1844675"/>
            <a:ext cx="176213" cy="128588"/>
          </a:xfrm>
          <a:prstGeom prst="straightConnector1">
            <a:avLst/>
          </a:prstGeom>
          <a:noFill/>
          <a:ln w="25400">
            <a:solidFill>
              <a:srgbClr val="FF0000"/>
            </a:solidFill>
            <a:round/>
            <a:headEnd/>
            <a:tailEnd type="arrow" w="med" len="med"/>
          </a:ln>
          <a:effectLst>
            <a:outerShdw dist="50800" dir="5400000" algn="ctr" rotWithShape="0">
              <a:schemeClr val="tx1"/>
            </a:outerShdw>
          </a:effectLst>
        </p:spPr>
      </p:cxnSp>
      <p:sp>
        <p:nvSpPr>
          <p:cNvPr id="31767" name="TextBox 36"/>
          <p:cNvSpPr txBox="1">
            <a:spLocks noChangeArrowheads="1"/>
          </p:cNvSpPr>
          <p:nvPr/>
        </p:nvSpPr>
        <p:spPr bwMode="auto">
          <a:xfrm>
            <a:off x="6804025" y="1671638"/>
            <a:ext cx="6477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900" b="1">
                <a:solidFill>
                  <a:schemeClr val="tx1"/>
                </a:solidFill>
                <a:latin typeface="Arial" pitchFamily="34" charset="0"/>
                <a:ea typeface="宋体" pitchFamily="2" charset="-122"/>
              </a:defRPr>
            </a:lvl1pPr>
            <a:lvl2pPr marL="742950" indent="-285750" eaLnBrk="0" hangingPunct="0">
              <a:defRPr sz="3900" b="1">
                <a:solidFill>
                  <a:schemeClr val="tx1"/>
                </a:solidFill>
                <a:latin typeface="Arial" pitchFamily="34" charset="0"/>
                <a:ea typeface="宋体" pitchFamily="2" charset="-122"/>
              </a:defRPr>
            </a:lvl2pPr>
            <a:lvl3pPr marL="1143000" indent="-228600" eaLnBrk="0" hangingPunct="0">
              <a:defRPr sz="3900" b="1">
                <a:solidFill>
                  <a:schemeClr val="tx1"/>
                </a:solidFill>
                <a:latin typeface="Arial" pitchFamily="34" charset="0"/>
                <a:ea typeface="宋体" pitchFamily="2" charset="-122"/>
              </a:defRPr>
            </a:lvl3pPr>
            <a:lvl4pPr marL="1600200" indent="-228600" eaLnBrk="0" hangingPunct="0">
              <a:defRPr sz="3900" b="1">
                <a:solidFill>
                  <a:schemeClr val="tx1"/>
                </a:solidFill>
                <a:latin typeface="Arial" pitchFamily="34" charset="0"/>
                <a:ea typeface="宋体" pitchFamily="2" charset="-122"/>
              </a:defRPr>
            </a:lvl4pPr>
            <a:lvl5pPr marL="2057400" indent="-228600" eaLnBrk="0" hangingPunct="0">
              <a:defRPr sz="3900"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900"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900"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900"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900" b="1">
                <a:solidFill>
                  <a:schemeClr val="tx1"/>
                </a:solidFill>
                <a:latin typeface="Arial" pitchFamily="34" charset="0"/>
                <a:ea typeface="宋体" pitchFamily="2" charset="-122"/>
              </a:defRPr>
            </a:lvl9pPr>
          </a:lstStyle>
          <a:p>
            <a:pPr algn="ctr" eaLnBrk="1" hangingPunct="1"/>
            <a:r>
              <a:rPr lang="zh-CN" altLang="en-US" sz="800">
                <a:solidFill>
                  <a:srgbClr val="000000"/>
                </a:solidFill>
                <a:latin typeface="黑体" pitchFamily="49" charset="-122"/>
                <a:ea typeface="黑体" pitchFamily="49" charset="-122"/>
              </a:rPr>
              <a:t>江南公园</a:t>
            </a:r>
          </a:p>
        </p:txBody>
      </p:sp>
      <p:sp>
        <p:nvSpPr>
          <p:cNvPr id="38" name="TextBox 37"/>
          <p:cNvSpPr txBox="1"/>
          <p:nvPr/>
        </p:nvSpPr>
        <p:spPr bwMode="auto">
          <a:xfrm>
            <a:off x="6300788" y="2314575"/>
            <a:ext cx="619125" cy="215900"/>
          </a:xfrm>
          <a:prstGeom prst="rect">
            <a:avLst/>
          </a:prstGeom>
          <a:noFill/>
        </p:spPr>
        <p:txBody>
          <a:bodyPr>
            <a:spAutoFit/>
          </a:bodyPr>
          <a:lstStyle/>
          <a:p>
            <a:pPr algn="ctr">
              <a:defRPr/>
            </a:pPr>
            <a:r>
              <a:rPr lang="zh-CN" altLang="en-US" sz="800" dirty="0">
                <a:solidFill>
                  <a:srgbClr val="000000"/>
                </a:solidFill>
                <a:effectLst>
                  <a:outerShdw blurRad="38100" dist="38100" dir="2700000" algn="tl">
                    <a:srgbClr val="C0C0C0"/>
                  </a:outerShdw>
                </a:effectLst>
                <a:latin typeface="黑体" pitchFamily="49" charset="-122"/>
                <a:ea typeface="黑体" pitchFamily="49" charset="-122"/>
              </a:rPr>
              <a:t>后滩公园</a:t>
            </a:r>
          </a:p>
        </p:txBody>
      </p:sp>
      <p:sp>
        <p:nvSpPr>
          <p:cNvPr id="39" name="TextBox 38"/>
          <p:cNvSpPr txBox="1"/>
          <p:nvPr/>
        </p:nvSpPr>
        <p:spPr bwMode="auto">
          <a:xfrm>
            <a:off x="6732588" y="2185988"/>
            <a:ext cx="706437" cy="215900"/>
          </a:xfrm>
          <a:prstGeom prst="rect">
            <a:avLst/>
          </a:prstGeom>
          <a:noFill/>
        </p:spPr>
        <p:txBody>
          <a:bodyPr>
            <a:spAutoFit/>
          </a:bodyPr>
          <a:lstStyle/>
          <a:p>
            <a:pPr algn="ctr">
              <a:defRPr/>
            </a:pPr>
            <a:r>
              <a:rPr lang="zh-CN" altLang="en-US" sz="800" dirty="0">
                <a:solidFill>
                  <a:srgbClr val="000000"/>
                </a:solidFill>
                <a:effectLst>
                  <a:outerShdw blurRad="38100" dist="38100" dir="2700000" algn="tl">
                    <a:srgbClr val="C0C0C0"/>
                  </a:outerShdw>
                </a:effectLst>
                <a:latin typeface="黑体" pitchFamily="49" charset="-122"/>
                <a:ea typeface="黑体" pitchFamily="49" charset="-122"/>
              </a:rPr>
              <a:t>世博公园</a:t>
            </a:r>
          </a:p>
        </p:txBody>
      </p:sp>
      <p:cxnSp>
        <p:nvCxnSpPr>
          <p:cNvPr id="41" name="直接箭头连接符 40"/>
          <p:cNvCxnSpPr>
            <a:cxnSpLocks noChangeShapeType="1"/>
          </p:cNvCxnSpPr>
          <p:nvPr/>
        </p:nvCxnSpPr>
        <p:spPr bwMode="auto">
          <a:xfrm rot="10800000">
            <a:off x="7491413" y="1670050"/>
            <a:ext cx="1025525" cy="6350"/>
          </a:xfrm>
          <a:prstGeom prst="straightConnector1">
            <a:avLst/>
          </a:prstGeom>
          <a:noFill/>
          <a:ln w="19050">
            <a:solidFill>
              <a:srgbClr val="FF9900"/>
            </a:solidFill>
            <a:round/>
            <a:headEnd/>
            <a:tailEnd type="arrow" w="med" len="med"/>
          </a:ln>
          <a:effectLst>
            <a:outerShdw dist="12700" dir="1620000" sx="88000" sy="88000" algn="ctr" rotWithShape="0">
              <a:schemeClr val="tx1">
                <a:alpha val="77000"/>
              </a:schemeClr>
            </a:outerShdw>
          </a:effectLst>
        </p:spPr>
      </p:cxnSp>
      <p:cxnSp>
        <p:nvCxnSpPr>
          <p:cNvPr id="42" name="直接箭头连接符 41"/>
          <p:cNvCxnSpPr>
            <a:cxnSpLocks noChangeShapeType="1"/>
          </p:cNvCxnSpPr>
          <p:nvPr/>
        </p:nvCxnSpPr>
        <p:spPr bwMode="auto">
          <a:xfrm rot="10800000">
            <a:off x="7491413" y="2349500"/>
            <a:ext cx="1025525" cy="7938"/>
          </a:xfrm>
          <a:prstGeom prst="straightConnector1">
            <a:avLst/>
          </a:prstGeom>
          <a:noFill/>
          <a:ln w="19050">
            <a:solidFill>
              <a:srgbClr val="FF9900"/>
            </a:solidFill>
            <a:round/>
            <a:headEnd/>
            <a:tailEnd type="arrow" w="med" len="med"/>
          </a:ln>
          <a:effectLst>
            <a:outerShdw dist="12700" dir="1620000" sx="88000" sy="88000" algn="ctr" rotWithShape="0">
              <a:schemeClr val="tx1">
                <a:alpha val="77000"/>
              </a:schemeClr>
            </a:outerShdw>
          </a:effectLst>
        </p:spPr>
      </p:cxnSp>
      <p:sp>
        <p:nvSpPr>
          <p:cNvPr id="43" name="Rectangle 7"/>
          <p:cNvSpPr>
            <a:spLocks noChangeArrowheads="1"/>
          </p:cNvSpPr>
          <p:nvPr/>
        </p:nvSpPr>
        <p:spPr bwMode="auto">
          <a:xfrm>
            <a:off x="5940152" y="970675"/>
            <a:ext cx="2592387" cy="592963"/>
          </a:xfrm>
          <a:prstGeom prst="rect">
            <a:avLst/>
          </a:prstGeom>
          <a:noFill/>
          <a:ln w="9525" algn="ctr">
            <a:noFill/>
            <a:miter lim="800000"/>
            <a:headEnd/>
            <a:tailEnd/>
          </a:ln>
          <a:effectLst/>
        </p:spPr>
        <p:txBody>
          <a:bodyPr lIns="84306" tIns="42154" rIns="84306" bIns="42154">
            <a:spAutoFit/>
          </a:bodyPr>
          <a:lstStyle/>
          <a:p>
            <a:pPr>
              <a:defRPr/>
            </a:pPr>
            <a:r>
              <a:rPr lang="zh-CN" altLang="en-US" sz="1100" dirty="0">
                <a:solidFill>
                  <a:schemeClr val="tx1">
                    <a:lumMod val="75000"/>
                    <a:lumOff val="25000"/>
                  </a:schemeClr>
                </a:solidFill>
                <a:latin typeface="黑体" pitchFamily="49" charset="-122"/>
                <a:ea typeface="黑体" pitchFamily="49" charset="-122"/>
              </a:rPr>
              <a:t>技术运用</a:t>
            </a:r>
            <a:r>
              <a:rPr lang="en-US" altLang="zh-CN" sz="1100" dirty="0">
                <a:solidFill>
                  <a:schemeClr val="tx1">
                    <a:lumMod val="75000"/>
                    <a:lumOff val="25000"/>
                  </a:schemeClr>
                </a:solidFill>
                <a:latin typeface="黑体" pitchFamily="49" charset="-122"/>
                <a:ea typeface="黑体" pitchFamily="49" charset="-122"/>
              </a:rPr>
              <a:t>3</a:t>
            </a:r>
            <a:r>
              <a:rPr lang="zh-CN" altLang="en-US" sz="1100" dirty="0" smtClean="0">
                <a:solidFill>
                  <a:schemeClr val="tx1">
                    <a:lumMod val="75000"/>
                    <a:lumOff val="25000"/>
                  </a:schemeClr>
                </a:solidFill>
                <a:latin typeface="黑体" pitchFamily="49" charset="-122"/>
                <a:ea typeface="黑体" pitchFamily="49" charset="-122"/>
              </a:rPr>
              <a:t>：外溢</a:t>
            </a:r>
            <a:r>
              <a:rPr lang="zh-CN" altLang="en-US" sz="1100" dirty="0">
                <a:solidFill>
                  <a:schemeClr val="tx1">
                    <a:lumMod val="75000"/>
                    <a:lumOff val="25000"/>
                  </a:schemeClr>
                </a:solidFill>
                <a:latin typeface="黑体" pitchFamily="49" charset="-122"/>
                <a:ea typeface="黑体" pitchFamily="49" charset="-122"/>
              </a:rPr>
              <a:t>空间预</a:t>
            </a:r>
            <a:r>
              <a:rPr lang="zh-CN" altLang="en-US" sz="1100" dirty="0" smtClean="0">
                <a:solidFill>
                  <a:schemeClr val="tx1">
                    <a:lumMod val="75000"/>
                    <a:lumOff val="25000"/>
                  </a:schemeClr>
                </a:solidFill>
                <a:latin typeface="黑体" pitchFamily="49" charset="-122"/>
                <a:ea typeface="黑体" pitchFamily="49" charset="-122"/>
              </a:rPr>
              <a:t>埋</a:t>
            </a:r>
            <a:endParaRPr lang="de-DE" altLang="zh-CN" sz="1100" dirty="0" smtClean="0">
              <a:solidFill>
                <a:schemeClr val="tx1">
                  <a:lumMod val="75000"/>
                  <a:lumOff val="25000"/>
                </a:schemeClr>
              </a:solidFill>
              <a:latin typeface="黑体" pitchFamily="49" charset="-122"/>
              <a:ea typeface="黑体" pitchFamily="49" charset="-122"/>
            </a:endParaRPr>
          </a:p>
          <a:p>
            <a:pPr>
              <a:defRPr/>
            </a:pPr>
            <a:r>
              <a:rPr lang="de-DE" altLang="zh-CN" sz="1100" dirty="0" smtClean="0">
                <a:solidFill>
                  <a:schemeClr val="tx1">
                    <a:lumMod val="75000"/>
                    <a:lumOff val="25000"/>
                  </a:schemeClr>
                </a:solidFill>
                <a:latin typeface="黑体" pitchFamily="49" charset="-122"/>
                <a:ea typeface="黑体" pitchFamily="49" charset="-122"/>
              </a:rPr>
              <a:t>Technikanwendung 3:</a:t>
            </a:r>
            <a:endParaRPr lang="en-US" altLang="zh-CN" sz="1100" dirty="0" smtClean="0">
              <a:solidFill>
                <a:schemeClr val="tx1">
                  <a:lumMod val="75000"/>
                  <a:lumOff val="25000"/>
                </a:schemeClr>
              </a:solidFill>
              <a:latin typeface="黑体" pitchFamily="49" charset="-122"/>
              <a:ea typeface="黑体" pitchFamily="49" charset="-122"/>
            </a:endParaRPr>
          </a:p>
          <a:p>
            <a:pPr>
              <a:defRPr/>
            </a:pPr>
            <a:r>
              <a:rPr lang="de-DE" altLang="zh-CN" sz="1100" dirty="0" smtClean="0">
                <a:solidFill>
                  <a:schemeClr val="tx1">
                    <a:lumMod val="75000"/>
                    <a:lumOff val="25000"/>
                  </a:schemeClr>
                </a:solidFill>
                <a:latin typeface="黑体" pitchFamily="49" charset="-122"/>
                <a:ea typeface="黑体" pitchFamily="49" charset="-122"/>
              </a:rPr>
              <a:t>Vorbedacht vom Außenraum</a:t>
            </a:r>
            <a:endParaRPr lang="zh-CN" altLang="en-US" sz="1100" dirty="0" smtClean="0">
              <a:solidFill>
                <a:schemeClr val="tx1">
                  <a:lumMod val="75000"/>
                  <a:lumOff val="25000"/>
                </a:schemeClr>
              </a:solidFill>
              <a:latin typeface="黑体" pitchFamily="49" charset="-122"/>
              <a:ea typeface="黑体" pitchFamily="49" charset="-122"/>
            </a:endParaRPr>
          </a:p>
        </p:txBody>
      </p:sp>
      <p:grpSp>
        <p:nvGrpSpPr>
          <p:cNvPr id="31773" name="组合 17"/>
          <p:cNvGrpSpPr>
            <a:grpSpLocks/>
          </p:cNvGrpSpPr>
          <p:nvPr/>
        </p:nvGrpSpPr>
        <p:grpSpPr bwMode="auto">
          <a:xfrm>
            <a:off x="533400" y="3471863"/>
            <a:ext cx="2162175" cy="1157287"/>
            <a:chOff x="1619250" y="799892"/>
            <a:chExt cx="7392988" cy="4051937"/>
          </a:xfrm>
        </p:grpSpPr>
        <p:pic>
          <p:nvPicPr>
            <p:cNvPr id="46" name="Picture 8"/>
            <p:cNvPicPr>
              <a:picLocks noChangeAspect="1" noChangeArrowheads="1"/>
            </p:cNvPicPr>
            <p:nvPr/>
          </p:nvPicPr>
          <p:blipFill>
            <a:blip r:embed="rId8" cstate="print">
              <a:extLst/>
            </a:blip>
            <a:srcRect b="21729"/>
            <a:stretch>
              <a:fillRect/>
            </a:stretch>
          </p:blipFill>
          <p:spPr bwMode="auto">
            <a:xfrm>
              <a:off x="1619250" y="799892"/>
              <a:ext cx="3667126" cy="40519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7" name="Picture 9"/>
            <p:cNvPicPr>
              <a:picLocks noChangeAspect="1" noChangeArrowheads="1"/>
            </p:cNvPicPr>
            <p:nvPr/>
          </p:nvPicPr>
          <p:blipFill>
            <a:blip r:embed="rId9" cstate="print">
              <a:extLst/>
            </a:blip>
            <a:srcRect b="21729"/>
            <a:stretch>
              <a:fillRect/>
            </a:stretch>
          </p:blipFill>
          <p:spPr bwMode="auto">
            <a:xfrm>
              <a:off x="5324476" y="799892"/>
              <a:ext cx="3687762" cy="40519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pSp>
      <p:pic>
        <p:nvPicPr>
          <p:cNvPr id="49" name="Picture 2" descr="C:\Users\Hui\Documents\1-research\2-十一五生态城市课题\报奖复评ppt修改20110922\GIF动画制作\设施配置.gif"/>
          <p:cNvPicPr>
            <a:picLocks noChangeAspect="1" noChangeArrowheads="1" noCrop="1"/>
          </p:cNvPicPr>
          <p:nvPr/>
        </p:nvPicPr>
        <p:blipFill>
          <a:blip r:embed="rId10" cstate="print"/>
          <a:srcRect/>
          <a:stretch>
            <a:fillRect/>
          </a:stretch>
        </p:blipFill>
        <p:spPr bwMode="auto">
          <a:xfrm>
            <a:off x="6019800" y="3486150"/>
            <a:ext cx="2373784" cy="1155375"/>
          </a:xfrm>
          <a:prstGeom prst="rect">
            <a:avLst/>
          </a:prstGeom>
          <a:noFill/>
          <a:ln>
            <a:noFill/>
          </a:ln>
          <a:effectLst>
            <a:reflection blurRad="6350" stA="50000" endA="300" endPos="38500" dist="50800" dir="5400000" sy="-100000" algn="bl" rotWithShape="0"/>
          </a:effectLst>
        </p:spPr>
      </p:pic>
      <p:sp>
        <p:nvSpPr>
          <p:cNvPr id="45" name="矩形 44"/>
          <p:cNvSpPr/>
          <p:nvPr/>
        </p:nvSpPr>
        <p:spPr>
          <a:xfrm>
            <a:off x="342224" y="2789515"/>
            <a:ext cx="2631806" cy="646331"/>
          </a:xfrm>
          <a:prstGeom prst="rect">
            <a:avLst/>
          </a:prstGeom>
        </p:spPr>
        <p:txBody>
          <a:bodyPr wrap="square">
            <a:spAutoFit/>
          </a:bodyPr>
          <a:lstStyle/>
          <a:p>
            <a:pPr>
              <a:defRPr/>
            </a:pPr>
            <a:r>
              <a:rPr lang="zh-CN" altLang="en-US" sz="900" dirty="0">
                <a:solidFill>
                  <a:schemeClr val="tx1">
                    <a:lumMod val="75000"/>
                    <a:lumOff val="25000"/>
                  </a:schemeClr>
                </a:solidFill>
                <a:latin typeface="黑体" pitchFamily="49" charset="-122"/>
                <a:ea typeface="黑体" pitchFamily="49" charset="-122"/>
              </a:rPr>
              <a:t>技术运用</a:t>
            </a:r>
            <a:r>
              <a:rPr lang="en-US" altLang="zh-CN" sz="900" dirty="0">
                <a:solidFill>
                  <a:schemeClr val="tx1">
                    <a:lumMod val="75000"/>
                    <a:lumOff val="25000"/>
                  </a:schemeClr>
                </a:solidFill>
                <a:latin typeface="黑体" pitchFamily="49" charset="-122"/>
                <a:ea typeface="黑体" pitchFamily="49" charset="-122"/>
              </a:rPr>
              <a:t>4</a:t>
            </a:r>
            <a:r>
              <a:rPr lang="zh-CN" altLang="en-US" sz="900" dirty="0">
                <a:solidFill>
                  <a:schemeClr val="tx1">
                    <a:lumMod val="75000"/>
                    <a:lumOff val="25000"/>
                  </a:schemeClr>
                </a:solidFill>
                <a:latin typeface="黑体" pitchFamily="49" charset="-122"/>
                <a:ea typeface="黑体" pitchFamily="49" charset="-122"/>
              </a:rPr>
              <a:t>：</a:t>
            </a:r>
            <a:endParaRPr lang="en-US" altLang="zh-CN" sz="900" dirty="0">
              <a:solidFill>
                <a:schemeClr val="tx1">
                  <a:lumMod val="75000"/>
                  <a:lumOff val="25000"/>
                </a:schemeClr>
              </a:solidFill>
              <a:latin typeface="黑体" pitchFamily="49" charset="-122"/>
              <a:ea typeface="黑体" pitchFamily="49" charset="-122"/>
            </a:endParaRPr>
          </a:p>
          <a:p>
            <a:pPr>
              <a:defRPr/>
            </a:pPr>
            <a:r>
              <a:rPr lang="zh-CN" altLang="en-US" sz="900" dirty="0">
                <a:solidFill>
                  <a:schemeClr val="tx1">
                    <a:lumMod val="75000"/>
                    <a:lumOff val="25000"/>
                  </a:schemeClr>
                </a:solidFill>
                <a:latin typeface="黑体" pitchFamily="49" charset="-122"/>
                <a:ea typeface="黑体" pitchFamily="49" charset="-122"/>
              </a:rPr>
              <a:t>优化高位预警</a:t>
            </a:r>
            <a:r>
              <a:rPr lang="zh-CN" altLang="en-US" sz="900" dirty="0" smtClean="0">
                <a:solidFill>
                  <a:schemeClr val="tx1">
                    <a:lumMod val="75000"/>
                    <a:lumOff val="25000"/>
                  </a:schemeClr>
                </a:solidFill>
                <a:latin typeface="黑体" pitchFamily="49" charset="-122"/>
                <a:ea typeface="黑体" pitchFamily="49" charset="-122"/>
              </a:rPr>
              <a:t>场地</a:t>
            </a:r>
            <a:endParaRPr lang="de-DE" altLang="zh-CN" sz="900" dirty="0" smtClean="0">
              <a:solidFill>
                <a:schemeClr val="tx1">
                  <a:lumMod val="75000"/>
                  <a:lumOff val="25000"/>
                </a:schemeClr>
              </a:solidFill>
              <a:latin typeface="黑体" pitchFamily="49" charset="-122"/>
              <a:ea typeface="黑体" pitchFamily="49" charset="-122"/>
            </a:endParaRPr>
          </a:p>
          <a:p>
            <a:pPr>
              <a:defRPr/>
            </a:pPr>
            <a:r>
              <a:rPr lang="de-DE" altLang="zh-CN" sz="900" dirty="0" smtClean="0">
                <a:solidFill>
                  <a:schemeClr val="tx1">
                    <a:lumMod val="75000"/>
                    <a:lumOff val="25000"/>
                  </a:schemeClr>
                </a:solidFill>
                <a:latin typeface="黑体" pitchFamily="49" charset="-122"/>
                <a:ea typeface="黑体" pitchFamily="49" charset="-122"/>
              </a:rPr>
              <a:t>Technikanwendung 4:</a:t>
            </a:r>
            <a:endParaRPr lang="en-US" altLang="zh-CN" sz="900" dirty="0" smtClean="0">
              <a:solidFill>
                <a:schemeClr val="tx1">
                  <a:lumMod val="75000"/>
                  <a:lumOff val="25000"/>
                </a:schemeClr>
              </a:solidFill>
              <a:latin typeface="黑体" pitchFamily="49" charset="-122"/>
              <a:ea typeface="黑体" pitchFamily="49" charset="-122"/>
            </a:endParaRPr>
          </a:p>
          <a:p>
            <a:pPr>
              <a:defRPr/>
            </a:pPr>
            <a:r>
              <a:rPr lang="de-DE" altLang="zh-CN" sz="900" dirty="0" smtClean="0">
                <a:solidFill>
                  <a:schemeClr val="tx1">
                    <a:lumMod val="75000"/>
                    <a:lumOff val="25000"/>
                  </a:schemeClr>
                </a:solidFill>
                <a:latin typeface="黑体" pitchFamily="49" charset="-122"/>
                <a:ea typeface="黑体" pitchFamily="49" charset="-122"/>
              </a:rPr>
              <a:t>ptimierung der Hochriskanten Stellen</a:t>
            </a:r>
            <a:endParaRPr lang="zh-CN" altLang="en-US" sz="900" dirty="0">
              <a:solidFill>
                <a:schemeClr val="tx1">
                  <a:lumMod val="75000"/>
                  <a:lumOff val="25000"/>
                </a:schemeClr>
              </a:solidFill>
              <a:latin typeface="黑体" pitchFamily="49" charset="-122"/>
              <a:ea typeface="黑体" pitchFamily="49" charset="-122"/>
            </a:endParaRPr>
          </a:p>
        </p:txBody>
      </p:sp>
      <p:sp>
        <p:nvSpPr>
          <p:cNvPr id="31776" name="矩形 12"/>
          <p:cNvSpPr>
            <a:spLocks noChangeArrowheads="1"/>
          </p:cNvSpPr>
          <p:nvPr/>
        </p:nvSpPr>
        <p:spPr bwMode="auto">
          <a:xfrm>
            <a:off x="5148064" y="152400"/>
            <a:ext cx="3663355" cy="6052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r" defTabSz="850900">
              <a:lnSpc>
                <a:spcPts val="2000"/>
              </a:lnSpc>
            </a:pPr>
            <a:r>
              <a:rPr lang="zh-CN" altLang="en-US" sz="1400" b="1" cap="all" spc="-60" dirty="0">
                <a:solidFill>
                  <a:schemeClr val="accent5"/>
                </a:solidFill>
                <a:latin typeface="+mj-ea"/>
                <a:ea typeface="+mj-ea"/>
                <a:cs typeface="+mj-cs"/>
              </a:rPr>
              <a:t>可视化决策平台</a:t>
            </a:r>
          </a:p>
          <a:p>
            <a:pPr algn="r" defTabSz="850900">
              <a:lnSpc>
                <a:spcPts val="2000"/>
              </a:lnSpc>
            </a:pPr>
            <a:r>
              <a:rPr lang="en-US" altLang="zh-CN" sz="1100" b="1" cap="all" spc="-60" dirty="0" err="1" smtClean="0">
                <a:solidFill>
                  <a:schemeClr val="accent5"/>
                </a:solidFill>
                <a:latin typeface="+mj-ea"/>
                <a:ea typeface="+mj-ea"/>
                <a:cs typeface="+mj-cs"/>
              </a:rPr>
              <a:t>Optimierung</a:t>
            </a:r>
            <a:r>
              <a:rPr lang="en-US" altLang="zh-CN" sz="1100" b="1" cap="all" spc="-60" dirty="0" smtClean="0">
                <a:solidFill>
                  <a:schemeClr val="accent5"/>
                </a:solidFill>
                <a:latin typeface="+mj-ea"/>
                <a:ea typeface="+mj-ea"/>
                <a:cs typeface="+mj-cs"/>
              </a:rPr>
              <a:t> der r</a:t>
            </a:r>
            <a:r>
              <a:rPr lang="de-DE" altLang="zh-CN" sz="1100" b="1" cap="all" spc="-60" dirty="0" smtClean="0">
                <a:solidFill>
                  <a:schemeClr val="accent5"/>
                </a:solidFill>
                <a:latin typeface="+mj-ea"/>
                <a:ea typeface="+mj-ea"/>
                <a:cs typeface="+mj-cs"/>
              </a:rPr>
              <a:t>äumlichen Layout</a:t>
            </a:r>
            <a:endParaRPr lang="en-US" altLang="zh-CN" sz="1100" b="1" cap="all" spc="-60" dirty="0">
              <a:solidFill>
                <a:schemeClr val="accent5"/>
              </a:solidFill>
              <a:latin typeface="+mj-ea"/>
              <a:ea typeface="+mj-ea"/>
              <a:cs typeface="+mj-cs"/>
            </a:endParaRPr>
          </a:p>
        </p:txBody>
      </p:sp>
      <p:sp>
        <p:nvSpPr>
          <p:cNvPr id="53" name="矩形 52"/>
          <p:cNvSpPr/>
          <p:nvPr/>
        </p:nvSpPr>
        <p:spPr>
          <a:xfrm>
            <a:off x="533400" y="117164"/>
            <a:ext cx="4572000" cy="715581"/>
          </a:xfrm>
          <a:prstGeom prst="rect">
            <a:avLst/>
          </a:prstGeom>
        </p:spPr>
        <p:txBody>
          <a:bodyPr>
            <a:spAutoFit/>
          </a:bodyPr>
          <a:lstStyle/>
          <a:p>
            <a:pPr algn="ctr">
              <a:lnSpc>
                <a:spcPct val="150000"/>
              </a:lnSpc>
              <a:defRPr/>
            </a:pPr>
            <a:r>
              <a:rPr lang="zh-CN" altLang="en-US" sz="1600" b="0" dirty="0" smtClean="0">
                <a:solidFill>
                  <a:srgbClr val="FF0000"/>
                </a:solidFill>
                <a:latin typeface="黑体" pitchFamily="49" charset="-122"/>
                <a:ea typeface="黑体" pitchFamily="49" charset="-122"/>
              </a:rPr>
              <a:t>经验主义</a:t>
            </a:r>
            <a:r>
              <a:rPr lang="zh-CN" altLang="en-US" sz="1600" b="0" dirty="0">
                <a:solidFill>
                  <a:srgbClr val="FF0000"/>
                </a:solidFill>
                <a:latin typeface="黑体" pitchFamily="49" charset="-122"/>
                <a:ea typeface="黑体" pitchFamily="49" charset="-122"/>
              </a:rPr>
              <a:t>的城市规划</a:t>
            </a:r>
            <a:r>
              <a:rPr lang="en-US" altLang="zh-CN" sz="1600" b="0" dirty="0">
                <a:solidFill>
                  <a:srgbClr val="FF0000"/>
                </a:solidFill>
                <a:latin typeface="黑体" pitchFamily="49" charset="-122"/>
                <a:ea typeface="黑体" pitchFamily="49" charset="-122"/>
              </a:rPr>
              <a:t>——</a:t>
            </a:r>
            <a:r>
              <a:rPr lang="zh-CN" altLang="en-US" sz="1600" b="0" dirty="0">
                <a:solidFill>
                  <a:srgbClr val="FF0000"/>
                </a:solidFill>
                <a:latin typeface="黑体" pitchFamily="49" charset="-122"/>
                <a:ea typeface="黑体" pitchFamily="49" charset="-122"/>
              </a:rPr>
              <a:t>理性主义的</a:t>
            </a:r>
            <a:r>
              <a:rPr lang="zh-CN" altLang="en-US" sz="1600" b="0" dirty="0" smtClean="0">
                <a:solidFill>
                  <a:srgbClr val="FF0000"/>
                </a:solidFill>
                <a:latin typeface="黑体" pitchFamily="49" charset="-122"/>
                <a:ea typeface="黑体" pitchFamily="49" charset="-122"/>
              </a:rPr>
              <a:t>城市规划</a:t>
            </a:r>
            <a:endParaRPr lang="de-DE" altLang="zh-CN" sz="1600" b="0" dirty="0" smtClean="0">
              <a:solidFill>
                <a:srgbClr val="FF0000"/>
              </a:solidFill>
              <a:latin typeface="黑体" pitchFamily="49" charset="-122"/>
              <a:ea typeface="黑体" pitchFamily="49" charset="-122"/>
            </a:endParaRPr>
          </a:p>
          <a:p>
            <a:pPr algn="ctr">
              <a:lnSpc>
                <a:spcPct val="150000"/>
              </a:lnSpc>
              <a:defRPr/>
            </a:pPr>
            <a:r>
              <a:rPr lang="de-DE" altLang="zh-CN" sz="1100" dirty="0" smtClean="0">
                <a:solidFill>
                  <a:srgbClr val="FF0000"/>
                </a:solidFill>
                <a:latin typeface="黑体" pitchFamily="49" charset="-122"/>
                <a:ea typeface="黑体" pitchFamily="49" charset="-122"/>
              </a:rPr>
              <a:t>Empiristische Stadtplanung</a:t>
            </a:r>
            <a:r>
              <a:rPr lang="en-US" altLang="zh-CN" sz="1100" dirty="0" smtClean="0">
                <a:solidFill>
                  <a:srgbClr val="FF0000"/>
                </a:solidFill>
                <a:latin typeface="黑体" pitchFamily="49" charset="-122"/>
                <a:ea typeface="黑体" pitchFamily="49" charset="-122"/>
              </a:rPr>
              <a:t>——</a:t>
            </a:r>
            <a:r>
              <a:rPr lang="de-DE" altLang="zh-CN" sz="1100" dirty="0" smtClean="0">
                <a:solidFill>
                  <a:srgbClr val="FF0000"/>
                </a:solidFill>
                <a:latin typeface="黑体" pitchFamily="49" charset="-122"/>
                <a:ea typeface="黑体" pitchFamily="49" charset="-122"/>
              </a:rPr>
              <a:t>rationalisitsche Stadtplanung</a:t>
            </a:r>
            <a:endParaRPr lang="en-US" altLang="zh-CN" sz="1600" b="0" dirty="0">
              <a:solidFill>
                <a:srgbClr val="FF0000"/>
              </a:solidFill>
              <a:latin typeface="黑体" pitchFamily="49" charset="-122"/>
              <a:ea typeface="黑体" pitchFamily="49" charset="-122"/>
            </a:endParaRPr>
          </a:p>
        </p:txBody>
      </p:sp>
    </p:spTree>
    <p:extLst>
      <p:ext uri="{BB962C8B-B14F-4D97-AF65-F5344CB8AC3E}">
        <p14:creationId xmlns:p14="http://schemas.microsoft.com/office/powerpoint/2010/main" xmlns="" val="724880102"/>
      </p:ext>
    </p:extLst>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08104" y="843558"/>
            <a:ext cx="3401442" cy="3845540"/>
          </a:xfrm>
          <a:prstGeom prst="rect">
            <a:avLst/>
          </a:prstGeom>
          <a:noFill/>
        </p:spPr>
        <p:txBody>
          <a:bodyPr wrap="square">
            <a:spAutoFit/>
          </a:bodyPr>
          <a:lstStyle/>
          <a:p>
            <a:pPr defTabSz="850900">
              <a:lnSpc>
                <a:spcPts val="1400"/>
              </a:lnSpc>
              <a:defRPr/>
            </a:pPr>
            <a:r>
              <a:rPr lang="zh-CN" altLang="en-US" sz="1000" b="0" dirty="0">
                <a:solidFill>
                  <a:schemeClr val="tx1">
                    <a:lumMod val="75000"/>
                    <a:lumOff val="25000"/>
                  </a:schemeClr>
                </a:solidFill>
                <a:latin typeface="黑体" pitchFamily="49" charset="-122"/>
                <a:ea typeface="黑体" pitchFamily="49" charset="-122"/>
              </a:rPr>
              <a:t>在可视化决策模拟仿真平台中，按照前期参观行为模型布局参观人流，直观表达</a:t>
            </a:r>
            <a:r>
              <a:rPr lang="en-US" altLang="zh-CN" sz="1000" b="0" dirty="0">
                <a:solidFill>
                  <a:srgbClr val="C00000"/>
                </a:solidFill>
                <a:latin typeface="黑体" pitchFamily="49" charset="-122"/>
                <a:ea typeface="黑体" pitchFamily="49" charset="-122"/>
              </a:rPr>
              <a:t>40</a:t>
            </a:r>
            <a:r>
              <a:rPr lang="zh-CN" altLang="en-US" sz="1000" b="0" dirty="0">
                <a:solidFill>
                  <a:srgbClr val="C00000"/>
                </a:solidFill>
                <a:latin typeface="黑体" pitchFamily="49" charset="-122"/>
                <a:ea typeface="黑体" pitchFamily="49" charset="-122"/>
              </a:rPr>
              <a:t>万、</a:t>
            </a:r>
            <a:r>
              <a:rPr lang="en-US" altLang="zh-CN" sz="1000" b="0" dirty="0">
                <a:solidFill>
                  <a:srgbClr val="C00000"/>
                </a:solidFill>
                <a:latin typeface="黑体" pitchFamily="49" charset="-122"/>
                <a:ea typeface="黑体" pitchFamily="49" charset="-122"/>
              </a:rPr>
              <a:t>60</a:t>
            </a:r>
            <a:r>
              <a:rPr lang="zh-CN" altLang="en-US" sz="1000" b="0" dirty="0">
                <a:solidFill>
                  <a:srgbClr val="C00000"/>
                </a:solidFill>
                <a:latin typeface="黑体" pitchFamily="49" charset="-122"/>
                <a:ea typeface="黑体" pitchFamily="49" charset="-122"/>
              </a:rPr>
              <a:t>万和</a:t>
            </a:r>
            <a:r>
              <a:rPr lang="en-US" altLang="zh-CN" sz="1000" b="0" dirty="0">
                <a:solidFill>
                  <a:srgbClr val="C00000"/>
                </a:solidFill>
                <a:latin typeface="黑体" pitchFamily="49" charset="-122"/>
                <a:ea typeface="黑体" pitchFamily="49" charset="-122"/>
              </a:rPr>
              <a:t>80</a:t>
            </a:r>
            <a:r>
              <a:rPr lang="zh-CN" altLang="en-US" sz="1000" b="0" dirty="0">
                <a:solidFill>
                  <a:srgbClr val="C00000"/>
                </a:solidFill>
                <a:latin typeface="黑体" pitchFamily="49" charset="-122"/>
                <a:ea typeface="黑体" pitchFamily="49" charset="-122"/>
              </a:rPr>
              <a:t>万乃至</a:t>
            </a:r>
            <a:r>
              <a:rPr lang="en-US" altLang="zh-CN" sz="1000" b="0" dirty="0">
                <a:solidFill>
                  <a:srgbClr val="C00000"/>
                </a:solidFill>
                <a:latin typeface="黑体" pitchFamily="49" charset="-122"/>
                <a:ea typeface="黑体" pitchFamily="49" charset="-122"/>
              </a:rPr>
              <a:t>100</a:t>
            </a:r>
            <a:r>
              <a:rPr lang="zh-CN" altLang="en-US" sz="1000" b="0" dirty="0">
                <a:solidFill>
                  <a:srgbClr val="C00000"/>
                </a:solidFill>
                <a:latin typeface="黑体" pitchFamily="49" charset="-122"/>
                <a:ea typeface="黑体" pitchFamily="49" charset="-122"/>
              </a:rPr>
              <a:t>万</a:t>
            </a:r>
            <a:r>
              <a:rPr lang="zh-CN" altLang="en-US" sz="1000" b="0" dirty="0">
                <a:solidFill>
                  <a:schemeClr val="tx1">
                    <a:lumMod val="75000"/>
                    <a:lumOff val="25000"/>
                  </a:schemeClr>
                </a:solidFill>
                <a:latin typeface="黑体" pitchFamily="49" charset="-122"/>
                <a:ea typeface="黑体" pitchFamily="49" charset="-122"/>
              </a:rPr>
              <a:t>参观者条件下的世博园区人群分布状态。</a:t>
            </a:r>
            <a:r>
              <a:rPr lang="zh-CN" altLang="zh-CN" sz="1000" b="0" dirty="0">
                <a:solidFill>
                  <a:schemeClr val="tx1">
                    <a:lumMod val="75000"/>
                    <a:lumOff val="25000"/>
                  </a:schemeClr>
                </a:solidFill>
                <a:latin typeface="黑体" pitchFamily="49" charset="-122"/>
                <a:ea typeface="黑体" pitchFamily="49" charset="-122"/>
              </a:rPr>
              <a:t>在短短的</a:t>
            </a:r>
            <a:r>
              <a:rPr lang="en-US" altLang="zh-CN" sz="1000" b="0" dirty="0">
                <a:solidFill>
                  <a:schemeClr val="tx1">
                    <a:lumMod val="75000"/>
                    <a:lumOff val="25000"/>
                  </a:schemeClr>
                </a:solidFill>
                <a:latin typeface="黑体" pitchFamily="49" charset="-122"/>
                <a:ea typeface="黑体" pitchFamily="49" charset="-122"/>
              </a:rPr>
              <a:t>30</a:t>
            </a:r>
            <a:r>
              <a:rPr lang="zh-CN" altLang="zh-CN" sz="1000" b="0" dirty="0">
                <a:solidFill>
                  <a:schemeClr val="tx1">
                    <a:lumMod val="75000"/>
                    <a:lumOff val="25000"/>
                  </a:schemeClr>
                </a:solidFill>
                <a:latin typeface="黑体" pitchFamily="49" charset="-122"/>
                <a:ea typeface="黑体" pitchFamily="49" charset="-122"/>
              </a:rPr>
              <a:t>个月内必须完成从世博规划到建设及试运营，这一超大规模长达</a:t>
            </a:r>
            <a:r>
              <a:rPr lang="en-US" altLang="zh-CN" sz="1000" b="0" dirty="0">
                <a:solidFill>
                  <a:schemeClr val="tx1">
                    <a:lumMod val="75000"/>
                    <a:lumOff val="25000"/>
                  </a:schemeClr>
                </a:solidFill>
                <a:latin typeface="黑体" pitchFamily="49" charset="-122"/>
                <a:ea typeface="黑体" pitchFamily="49" charset="-122"/>
              </a:rPr>
              <a:t>180</a:t>
            </a:r>
            <a:r>
              <a:rPr lang="zh-CN" altLang="zh-CN" sz="1000" b="0" dirty="0">
                <a:solidFill>
                  <a:schemeClr val="tx1">
                    <a:lumMod val="75000"/>
                    <a:lumOff val="25000"/>
                  </a:schemeClr>
                </a:solidFill>
                <a:latin typeface="黑体" pitchFamily="49" charset="-122"/>
                <a:ea typeface="黑体" pitchFamily="49" charset="-122"/>
              </a:rPr>
              <a:t>天的高密度人流集聚项目</a:t>
            </a:r>
            <a:r>
              <a:rPr lang="zh-CN" altLang="en-US" sz="1000" b="0" dirty="0">
                <a:solidFill>
                  <a:schemeClr val="tx1">
                    <a:lumMod val="75000"/>
                    <a:lumOff val="25000"/>
                  </a:schemeClr>
                </a:solidFill>
                <a:latin typeface="黑体" pitchFamily="49" charset="-122"/>
                <a:ea typeface="黑体" pitchFamily="49" charset="-122"/>
              </a:rPr>
              <a:t>，</a:t>
            </a:r>
            <a:r>
              <a:rPr lang="zh-CN" altLang="zh-CN" sz="1000" b="0" dirty="0">
                <a:solidFill>
                  <a:schemeClr val="tx1">
                    <a:lumMod val="75000"/>
                    <a:lumOff val="25000"/>
                  </a:schemeClr>
                </a:solidFill>
                <a:latin typeface="黑体" pitchFamily="49" charset="-122"/>
                <a:ea typeface="黑体" pitchFamily="49" charset="-122"/>
              </a:rPr>
              <a:t>其成功实施必然高度依赖高效率和高质量的规划建设决策。</a:t>
            </a:r>
            <a:r>
              <a:rPr lang="zh-CN" altLang="en-US" sz="1000" b="0" dirty="0">
                <a:solidFill>
                  <a:schemeClr val="tx1">
                    <a:lumMod val="75000"/>
                    <a:lumOff val="25000"/>
                  </a:schemeClr>
                </a:solidFill>
                <a:latin typeface="黑体" pitchFamily="49" charset="-122"/>
                <a:ea typeface="黑体" pitchFamily="49" charset="-122"/>
              </a:rPr>
              <a:t>通过</a:t>
            </a:r>
            <a:r>
              <a:rPr lang="zh-CN" altLang="en-US" sz="1000" b="0" dirty="0">
                <a:solidFill>
                  <a:srgbClr val="C00000"/>
                </a:solidFill>
                <a:latin typeface="黑体" pitchFamily="49" charset="-122"/>
                <a:ea typeface="黑体" pitchFamily="49" charset="-122"/>
              </a:rPr>
              <a:t>可视化决策平台的模拟仿真结果，调整部分重点场馆的高度、位置和体量大小</a:t>
            </a:r>
            <a:r>
              <a:rPr lang="zh-CN" altLang="en-US" sz="1000" b="0" dirty="0" smtClean="0">
                <a:solidFill>
                  <a:srgbClr val="C00000"/>
                </a:solidFill>
                <a:latin typeface="黑体" pitchFamily="49" charset="-122"/>
                <a:ea typeface="黑体" pitchFamily="49" charset="-122"/>
              </a:rPr>
              <a:t>。</a:t>
            </a:r>
            <a:r>
              <a:rPr lang="de-DE" altLang="zh-CN" sz="1000" dirty="0" smtClean="0"/>
              <a:t>In der visualisierten, simulierten Entscheidungsplatform werden die Bescuher anhand des Verhaltens in der vorherigen Periode positioniert. Die Menschenverteilung innerhalb der Expo-gelände </a:t>
            </a:r>
            <a:r>
              <a:rPr lang="de-DE" altLang="zh-CN" sz="1000" dirty="0" smtClean="0">
                <a:solidFill>
                  <a:srgbClr val="C00000"/>
                </a:solidFill>
              </a:rPr>
              <a:t>bei 400.000, 600.000, 800.000 sogar 1.000.000 Besucher</a:t>
            </a:r>
            <a:r>
              <a:rPr lang="de-DE" altLang="zh-CN" sz="1000" dirty="0" smtClean="0"/>
              <a:t> wird anschaulich gezeigt. Innerhalb der kurzen 30 Monaten muss man mit der Planung, Konstruktion und Probefahrt von der Expo fertig sein. Der Erfolg von diesem umfangreichen, massiven, 180 Tage dauernden Besuchersammlungsprojekt hängt wesentlich von der effizienten und hochqualitativen Planungsentscheidung ab. </a:t>
            </a:r>
            <a:r>
              <a:rPr lang="de-DE" altLang="zh-CN" sz="1000" dirty="0" smtClean="0">
                <a:solidFill>
                  <a:srgbClr val="C00000"/>
                </a:solidFill>
              </a:rPr>
              <a:t>Die Hohe, Stelle und Größe von einigen wichitgen Gebäuden sind anhand der Konsequenz aus der Entscheidungsplatform zu adjustieren</a:t>
            </a:r>
            <a:r>
              <a:rPr lang="de-DE" altLang="zh-CN" sz="1000" dirty="0" smtClean="0"/>
              <a:t>.</a:t>
            </a:r>
            <a:endParaRPr lang="en-US" altLang="zh-CN" sz="1000" dirty="0">
              <a:solidFill>
                <a:schemeClr val="tx1">
                  <a:lumMod val="75000"/>
                  <a:lumOff val="25000"/>
                </a:schemeClr>
              </a:solidFill>
              <a:latin typeface="黑体" pitchFamily="49" charset="-122"/>
              <a:ea typeface="黑体" pitchFamily="49" charset="-122"/>
            </a:endParaRPr>
          </a:p>
        </p:txBody>
      </p:sp>
      <p:pic>
        <p:nvPicPr>
          <p:cNvPr id="11" name="Picture 3" descr="C:\Users\Hui\Documents\1-research\2-十一五生态城市课题\报奖复评ppt修改20110922\GIF动画制作\风模拟\moni1.gif"/>
          <p:cNvPicPr>
            <a:picLocks noChangeAspect="1" noChangeArrowheads="1" noCrop="1"/>
          </p:cNvPicPr>
          <p:nvPr/>
        </p:nvPicPr>
        <p:blipFill>
          <a:blip r:embed="rId2" cstate="print">
            <a:extLst/>
          </a:blip>
          <a:srcRect/>
          <a:stretch>
            <a:fillRect/>
          </a:stretch>
        </p:blipFill>
        <p:spPr bwMode="auto">
          <a:xfrm>
            <a:off x="207433" y="1131589"/>
            <a:ext cx="3544556" cy="2016223"/>
          </a:xfrm>
          <a:prstGeom prst="rect">
            <a:avLst/>
          </a:prstGeom>
          <a:noFill/>
          <a:ln>
            <a:noFill/>
          </a:ln>
          <a:effectLst>
            <a:innerShdw blurRad="114300">
              <a:prstClr val="black"/>
            </a:innerShdw>
          </a:effectLst>
          <a:extLst/>
        </p:spPr>
      </p:pic>
      <p:pic>
        <p:nvPicPr>
          <p:cNvPr id="12" name="Picture 2" descr="C:\Users\Hui\Documents\1-research\2-十一五生态城市课题\报奖复评ppt修改20110922\GIF动画制作\风模拟\moni2.gif"/>
          <p:cNvPicPr>
            <a:picLocks noChangeAspect="1" noChangeArrowheads="1" noCrop="1"/>
          </p:cNvPicPr>
          <p:nvPr/>
        </p:nvPicPr>
        <p:blipFill>
          <a:blip r:embed="rId3" cstate="print">
            <a:extLst/>
          </a:blip>
          <a:srcRect/>
          <a:stretch>
            <a:fillRect/>
          </a:stretch>
        </p:blipFill>
        <p:spPr bwMode="auto">
          <a:xfrm>
            <a:off x="1979711" y="3027596"/>
            <a:ext cx="3383542" cy="1920418"/>
          </a:xfrm>
          <a:prstGeom prst="rect">
            <a:avLst/>
          </a:prstGeom>
          <a:noFill/>
          <a:ln>
            <a:noFill/>
          </a:ln>
          <a:effectLst>
            <a:innerShdw blurRad="114300">
              <a:prstClr val="black"/>
            </a:innerShdw>
          </a:effectLst>
          <a:extLst/>
        </p:spPr>
      </p:pic>
      <p:sp>
        <p:nvSpPr>
          <p:cNvPr id="10" name="矩形 12"/>
          <p:cNvSpPr>
            <a:spLocks noChangeArrowheads="1"/>
          </p:cNvSpPr>
          <p:nvPr/>
        </p:nvSpPr>
        <p:spPr bwMode="auto">
          <a:xfrm>
            <a:off x="5580112" y="118580"/>
            <a:ext cx="3318520" cy="605294"/>
          </a:xfrm>
          <a:prstGeom prst="rect">
            <a:avLst/>
          </a:prstGeom>
          <a:noFill/>
          <a:ln>
            <a:noFill/>
          </a:ln>
          <a:extLst/>
        </p:spPr>
        <p:txBody>
          <a:bodyPr wrap="square">
            <a:spAutoFit/>
          </a:bodyPr>
          <a:lstStyle/>
          <a:p>
            <a:pPr algn="r" defTabSz="850900">
              <a:lnSpc>
                <a:spcPts val="2000"/>
              </a:lnSpc>
              <a:defRPr/>
            </a:pPr>
            <a:r>
              <a:rPr lang="zh-CN" altLang="en-US" b="1" cap="all" spc="-60" dirty="0">
                <a:solidFill>
                  <a:schemeClr val="accent5"/>
                </a:solidFill>
                <a:latin typeface="+mj-ea"/>
                <a:ea typeface="+mj-ea"/>
                <a:cs typeface="+mj-cs"/>
              </a:rPr>
              <a:t>可视化决策</a:t>
            </a:r>
            <a:r>
              <a:rPr lang="zh-CN" altLang="en-US" b="1" cap="all" spc="-60" dirty="0" smtClean="0">
                <a:solidFill>
                  <a:schemeClr val="accent5"/>
                </a:solidFill>
                <a:latin typeface="+mj-ea"/>
                <a:ea typeface="+mj-ea"/>
                <a:cs typeface="+mj-cs"/>
              </a:rPr>
              <a:t>平台</a:t>
            </a:r>
            <a:endParaRPr lang="de-DE" altLang="zh-CN" b="1" cap="all" spc="-60" dirty="0" smtClean="0">
              <a:solidFill>
                <a:schemeClr val="accent5"/>
              </a:solidFill>
              <a:latin typeface="+mj-ea"/>
              <a:ea typeface="+mj-ea"/>
              <a:cs typeface="+mj-cs"/>
            </a:endParaRPr>
          </a:p>
          <a:p>
            <a:pPr algn="r" defTabSz="850900">
              <a:lnSpc>
                <a:spcPts val="2000"/>
              </a:lnSpc>
              <a:defRPr/>
            </a:pPr>
            <a:r>
              <a:rPr lang="de-DE" altLang="zh-CN" sz="1200" b="1" cap="all" spc="-60" dirty="0" smtClean="0">
                <a:solidFill>
                  <a:schemeClr val="accent5"/>
                </a:solidFill>
                <a:latin typeface="+mj-ea"/>
                <a:ea typeface="+mj-ea"/>
                <a:cs typeface="+mj-cs"/>
              </a:rPr>
              <a:t>Visualisierte entscheidungsplatform</a:t>
            </a:r>
            <a:endParaRPr lang="en-US" altLang="zh-CN" b="0" dirty="0">
              <a:latin typeface="黑体" pitchFamily="49" charset="-122"/>
              <a:ea typeface="黑体" pitchFamily="49" charset="-122"/>
            </a:endParaRPr>
          </a:p>
        </p:txBody>
      </p:sp>
      <p:sp>
        <p:nvSpPr>
          <p:cNvPr id="15" name="矩形 14"/>
          <p:cNvSpPr/>
          <p:nvPr/>
        </p:nvSpPr>
        <p:spPr>
          <a:xfrm>
            <a:off x="96062" y="3291830"/>
            <a:ext cx="1883649" cy="1200329"/>
          </a:xfrm>
          <a:prstGeom prst="rect">
            <a:avLst/>
          </a:prstGeom>
        </p:spPr>
        <p:txBody>
          <a:bodyPr wrap="square">
            <a:spAutoFit/>
          </a:bodyPr>
          <a:lstStyle/>
          <a:p>
            <a:pPr>
              <a:defRPr/>
            </a:pPr>
            <a:r>
              <a:rPr lang="zh-CN" altLang="en-US" sz="1200" spc="-150" dirty="0">
                <a:solidFill>
                  <a:schemeClr val="tx1">
                    <a:lumMod val="75000"/>
                    <a:lumOff val="25000"/>
                  </a:schemeClr>
                </a:solidFill>
                <a:latin typeface="黑体" pitchFamily="49" charset="-122"/>
                <a:ea typeface="黑体" pitchFamily="49" charset="-122"/>
              </a:rPr>
              <a:t>城市规划设计方案</a:t>
            </a:r>
            <a:r>
              <a:rPr lang="zh-CN" altLang="en-US" sz="1200" spc="-150" dirty="0" smtClean="0">
                <a:solidFill>
                  <a:schemeClr val="tx1">
                    <a:lumMod val="75000"/>
                    <a:lumOff val="25000"/>
                  </a:schemeClr>
                </a:solidFill>
                <a:latin typeface="黑体" pitchFamily="49" charset="-122"/>
                <a:ea typeface="黑体" pitchFamily="49" charset="-122"/>
              </a:rPr>
              <a:t>安全性</a:t>
            </a:r>
            <a:endParaRPr lang="en-US" altLang="zh-CN" sz="1200" spc="-150" dirty="0" smtClean="0">
              <a:solidFill>
                <a:schemeClr val="tx1">
                  <a:lumMod val="75000"/>
                  <a:lumOff val="25000"/>
                </a:schemeClr>
              </a:solidFill>
              <a:latin typeface="黑体" pitchFamily="49" charset="-122"/>
              <a:ea typeface="黑体" pitchFamily="49" charset="-122"/>
            </a:endParaRPr>
          </a:p>
          <a:p>
            <a:pPr>
              <a:defRPr/>
            </a:pPr>
            <a:r>
              <a:rPr lang="zh-CN" altLang="en-US" sz="1200" spc="-150" dirty="0" smtClean="0">
                <a:solidFill>
                  <a:schemeClr val="tx1">
                    <a:lumMod val="75000"/>
                    <a:lumOff val="25000"/>
                  </a:schemeClr>
                </a:solidFill>
                <a:latin typeface="黑体" pitchFamily="49" charset="-122"/>
                <a:ea typeface="黑体" pitchFamily="49" charset="-122"/>
              </a:rPr>
              <a:t>诊断技术</a:t>
            </a:r>
            <a:endParaRPr lang="en-US" altLang="zh-CN" sz="1200" spc="-150" dirty="0" smtClean="0">
              <a:solidFill>
                <a:schemeClr val="tx1">
                  <a:lumMod val="75000"/>
                  <a:lumOff val="25000"/>
                </a:schemeClr>
              </a:solidFill>
              <a:latin typeface="黑体" pitchFamily="49" charset="-122"/>
              <a:ea typeface="黑体" pitchFamily="49" charset="-122"/>
            </a:endParaRPr>
          </a:p>
          <a:p>
            <a:pPr>
              <a:defRPr/>
            </a:pPr>
            <a:endParaRPr lang="en-US" altLang="zh-CN" sz="1200" spc="-150" dirty="0">
              <a:solidFill>
                <a:schemeClr val="tx1">
                  <a:lumMod val="75000"/>
                  <a:lumOff val="25000"/>
                </a:schemeClr>
              </a:solidFill>
              <a:latin typeface="黑体" pitchFamily="49" charset="-122"/>
              <a:ea typeface="黑体" pitchFamily="49" charset="-122"/>
            </a:endParaRPr>
          </a:p>
          <a:p>
            <a:pPr>
              <a:defRPr/>
            </a:pPr>
            <a:r>
              <a:rPr lang="de-DE" altLang="zh-CN" sz="1200" spc="-150" dirty="0" smtClean="0">
                <a:solidFill>
                  <a:schemeClr val="tx1">
                    <a:lumMod val="75000"/>
                    <a:lumOff val="25000"/>
                  </a:schemeClr>
                </a:solidFill>
                <a:latin typeface="黑体" pitchFamily="49" charset="-122"/>
                <a:ea typeface="黑体" pitchFamily="49" charset="-122"/>
              </a:rPr>
              <a:t>Technik der Sicherheitsdiagnose von der Stadtplanung</a:t>
            </a:r>
            <a:endParaRPr lang="zh-CN" altLang="en-US" sz="1200" dirty="0">
              <a:latin typeface="Arial" charset="0"/>
            </a:endParaRPr>
          </a:p>
        </p:txBody>
      </p:sp>
      <p:sp>
        <p:nvSpPr>
          <p:cNvPr id="9" name="Title 1"/>
          <p:cNvSpPr txBox="1">
            <a:spLocks/>
          </p:cNvSpPr>
          <p:nvPr/>
        </p:nvSpPr>
        <p:spPr>
          <a:xfrm>
            <a:off x="35496" y="75734"/>
            <a:ext cx="5581253" cy="1055856"/>
          </a:xfrm>
          <a:prstGeom prst="rect">
            <a:avLst/>
          </a:prstGeom>
          <a:noFill/>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200"/>
              </a:lnSpc>
            </a:pPr>
            <a:r>
              <a:rPr lang="en-US" altLang="zh-CN" sz="4800" b="1" cap="all" spc="-60" dirty="0" smtClean="0">
                <a:solidFill>
                  <a:schemeClr val="tx1">
                    <a:lumMod val="50000"/>
                    <a:lumOff val="50000"/>
                  </a:schemeClr>
                </a:solidFill>
                <a:latin typeface="Arial" pitchFamily="34" charset="0"/>
                <a:ea typeface="华文细黑"/>
                <a:cs typeface="Arial" pitchFamily="34" charset="0"/>
              </a:rPr>
              <a:t>6.</a:t>
            </a:r>
            <a:r>
              <a:rPr lang="zh-CN" altLang="en-US" sz="2000" b="1" cap="all" spc="-60" dirty="0" smtClean="0">
                <a:solidFill>
                  <a:schemeClr val="tx1">
                    <a:lumMod val="50000"/>
                    <a:lumOff val="50000"/>
                  </a:schemeClr>
                </a:solidFill>
                <a:latin typeface="+mj-ea"/>
              </a:rPr>
              <a:t>上海世博会规划中的智能决策</a:t>
            </a:r>
            <a:endParaRPr lang="zh-CN" altLang="en-US" sz="2000" b="1" cap="all" spc="-60" dirty="0">
              <a:solidFill>
                <a:schemeClr val="tx1">
                  <a:lumMod val="50000"/>
                  <a:lumOff val="50000"/>
                </a:schemeClr>
              </a:solidFill>
              <a:latin typeface="+mj-ea"/>
            </a:endParaRPr>
          </a:p>
          <a:p>
            <a:pPr algn="l">
              <a:lnSpc>
                <a:spcPts val="2200"/>
              </a:lnSpc>
            </a:pPr>
            <a:r>
              <a:rPr lang="en-US" altLang="zh-CN" sz="1200" b="1" cap="all" spc="-60" dirty="0">
                <a:solidFill>
                  <a:schemeClr val="tx1">
                    <a:lumMod val="50000"/>
                    <a:lumOff val="50000"/>
                  </a:schemeClr>
                </a:solidFill>
                <a:latin typeface="+mj-ea"/>
              </a:rPr>
              <a:t>I</a:t>
            </a:r>
            <a:r>
              <a:rPr lang="de-DE" altLang="zh-CN" sz="1200" b="1" cap="all" spc="-60" dirty="0">
                <a:solidFill>
                  <a:schemeClr val="tx1">
                    <a:lumMod val="50000"/>
                    <a:lumOff val="50000"/>
                  </a:schemeClr>
                </a:solidFill>
                <a:latin typeface="+mj-ea"/>
              </a:rPr>
              <a:t>ntelligente Entscheidung bei der Planung von Shanghai WELTAUSSTELLUNG</a:t>
            </a:r>
            <a:endParaRPr lang="en-US" altLang="zh-CN" sz="1200" b="1" cap="all" spc="-60" dirty="0">
              <a:solidFill>
                <a:schemeClr val="tx1">
                  <a:lumMod val="65000"/>
                  <a:lumOff val="35000"/>
                </a:schemeClr>
              </a:solidFill>
              <a:latin typeface="+mn-lt"/>
            </a:endParaRPr>
          </a:p>
        </p:txBody>
      </p:sp>
    </p:spTree>
    <p:extLst>
      <p:ext uri="{BB962C8B-B14F-4D97-AF65-F5344CB8AC3E}">
        <p14:creationId xmlns:p14="http://schemas.microsoft.com/office/powerpoint/2010/main" xmlns="" val="874476221"/>
      </p:ext>
    </p:extLst>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657252" y="1357304"/>
            <a:ext cx="7772400" cy="2846138"/>
          </a:xfrm>
        </p:spPr>
        <p:txBody>
          <a:bodyPr>
            <a:normAutofit fontScale="90000"/>
          </a:bodyPr>
          <a:lstStyle/>
          <a:p>
            <a:r>
              <a:rPr lang="zh-CN" altLang="en-US" sz="4800" b="1" dirty="0" smtClean="0">
                <a:solidFill>
                  <a:srgbClr val="F4860C"/>
                </a:solidFill>
              </a:rPr>
              <a:t>谢    谢</a:t>
            </a:r>
            <a:r>
              <a:rPr lang="en-US" altLang="zh-CN" sz="4400" b="1" dirty="0" smtClean="0">
                <a:solidFill>
                  <a:srgbClr val="F4860C"/>
                </a:solidFill>
              </a:rPr>
              <a:t/>
            </a:r>
            <a:br>
              <a:rPr lang="en-US" altLang="zh-CN" sz="4400" b="1" dirty="0" smtClean="0">
                <a:solidFill>
                  <a:srgbClr val="F4860C"/>
                </a:solidFill>
              </a:rPr>
            </a:br>
            <a:r>
              <a:rPr lang="en-US" altLang="zh-CN" sz="2400" b="1" dirty="0" smtClean="0">
                <a:solidFill>
                  <a:srgbClr val="F4860C"/>
                </a:solidFill>
              </a:rPr>
              <a:t/>
            </a:r>
            <a:br>
              <a:rPr lang="en-US" altLang="zh-CN" sz="2400" b="1" dirty="0" smtClean="0">
                <a:solidFill>
                  <a:srgbClr val="F4860C"/>
                </a:solidFill>
              </a:rPr>
            </a:br>
            <a:r>
              <a:rPr lang="zh-CN" altLang="en-US" sz="2800" b="1" dirty="0" smtClean="0">
                <a:solidFill>
                  <a:srgbClr val="F4860C"/>
                </a:solidFill>
              </a:rPr>
              <a:t>并期待您的宝贵意见！</a:t>
            </a:r>
            <a:r>
              <a:rPr lang="de-DE" altLang="zh-CN" sz="2800" b="1" dirty="0" smtClean="0">
                <a:solidFill>
                  <a:srgbClr val="F4860C"/>
                </a:solidFill>
              </a:rPr>
              <a:t/>
            </a:r>
            <a:br>
              <a:rPr lang="de-DE" altLang="zh-CN" sz="2800" b="1" dirty="0" smtClean="0">
                <a:solidFill>
                  <a:srgbClr val="F4860C"/>
                </a:solidFill>
              </a:rPr>
            </a:br>
            <a:r>
              <a:rPr lang="de-DE" altLang="zh-CN" sz="2800" b="1" dirty="0" smtClean="0">
                <a:solidFill>
                  <a:srgbClr val="F4860C"/>
                </a:solidFill>
              </a:rPr>
              <a:t/>
            </a:r>
            <a:br>
              <a:rPr lang="de-DE" altLang="zh-CN" sz="2800" b="1" dirty="0" smtClean="0">
                <a:solidFill>
                  <a:srgbClr val="F4860C"/>
                </a:solidFill>
              </a:rPr>
            </a:br>
            <a:r>
              <a:rPr lang="de-DE" altLang="zh-CN" sz="2800" b="1" dirty="0" smtClean="0">
                <a:solidFill>
                  <a:srgbClr val="F4860C"/>
                </a:solidFill>
              </a:rPr>
              <a:t>Vielen Dank!</a:t>
            </a:r>
            <a:br>
              <a:rPr lang="de-DE" altLang="zh-CN" sz="2800" b="1" dirty="0" smtClean="0">
                <a:solidFill>
                  <a:srgbClr val="F4860C"/>
                </a:solidFill>
              </a:rPr>
            </a:br>
            <a:r>
              <a:rPr lang="de-DE" altLang="zh-CN" sz="2800" b="1" dirty="0" smtClean="0">
                <a:solidFill>
                  <a:srgbClr val="F4860C"/>
                </a:solidFill>
              </a:rPr>
              <a:t>Wir freuen uns auf Ihre Kommentare!</a:t>
            </a:r>
            <a:endParaRPr lang="zh-CN" altLang="en-US" sz="2800" b="1" dirty="0">
              <a:solidFill>
                <a:srgbClr val="F4860C"/>
              </a:solidFill>
            </a:endParaRPr>
          </a:p>
        </p:txBody>
      </p:sp>
    </p:spTree>
    <p:extLst>
      <p:ext uri="{BB962C8B-B14F-4D97-AF65-F5344CB8AC3E}">
        <p14:creationId xmlns:p14="http://schemas.microsoft.com/office/powerpoint/2010/main" xmlns="" val="27051610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矩形 147"/>
          <p:cNvSpPr>
            <a:spLocks noChangeArrowheads="1"/>
          </p:cNvSpPr>
          <p:nvPr/>
        </p:nvSpPr>
        <p:spPr bwMode="auto">
          <a:xfrm>
            <a:off x="0" y="0"/>
            <a:ext cx="9144000" cy="5143500"/>
          </a:xfrm>
          <a:prstGeom prst="rect">
            <a:avLst/>
          </a:prstGeom>
          <a:solidFill>
            <a:srgbClr val="F4860C"/>
          </a:solidFill>
          <a:ln>
            <a:noFill/>
          </a:ln>
          <a:extLst/>
        </p:spPr>
        <p:txBody>
          <a:bodyPr anchor="ctr"/>
          <a:lstStyle/>
          <a:p>
            <a:pPr algn="ctr"/>
            <a:endParaRPr lang="zh-CN" altLang="en-US">
              <a:solidFill>
                <a:srgbClr val="FFFFFF"/>
              </a:solidFill>
            </a:endParaRPr>
          </a:p>
        </p:txBody>
      </p:sp>
      <p:sp>
        <p:nvSpPr>
          <p:cNvPr id="39939" name="Content Placeholder 2"/>
          <p:cNvSpPr>
            <a:spLocks noGrp="1"/>
          </p:cNvSpPr>
          <p:nvPr>
            <p:ph idx="4294967295"/>
          </p:nvPr>
        </p:nvSpPr>
        <p:spPr>
          <a:xfrm>
            <a:off x="539750" y="771525"/>
            <a:ext cx="8135938" cy="3024188"/>
          </a:xfrm>
        </p:spPr>
        <p:txBody>
          <a:bodyPr/>
          <a:lstStyle/>
          <a:p>
            <a:pPr marL="0" indent="0" algn="just">
              <a:lnSpc>
                <a:spcPct val="120000"/>
              </a:lnSpc>
              <a:spcBef>
                <a:spcPts val="600"/>
              </a:spcBef>
              <a:buFont typeface="Wingdings" pitchFamily="2" charset="2"/>
              <a:buChar char="n"/>
            </a:pPr>
            <a:endParaRPr lang="en-US" altLang="zh-CN" sz="1800" b="1" u="sng" smtClean="0">
              <a:solidFill>
                <a:schemeClr val="bg1"/>
              </a:solidFill>
              <a:ea typeface="华文细黑" pitchFamily="2" charset="-122"/>
            </a:endParaRPr>
          </a:p>
          <a:p>
            <a:pPr marL="0" indent="0" algn="just">
              <a:lnSpc>
                <a:spcPct val="120000"/>
              </a:lnSpc>
              <a:spcBef>
                <a:spcPts val="600"/>
              </a:spcBef>
              <a:buFont typeface="Wingdings" pitchFamily="2" charset="2"/>
              <a:buChar char="n"/>
            </a:pPr>
            <a:endParaRPr lang="en-US" altLang="zh-CN" sz="1800" b="1" u="sng" smtClean="0">
              <a:solidFill>
                <a:schemeClr val="bg1"/>
              </a:solidFill>
              <a:ea typeface="华文细黑" pitchFamily="2" charset="-122"/>
            </a:endParaRPr>
          </a:p>
          <a:p>
            <a:pPr marL="0" indent="0" algn="just">
              <a:lnSpc>
                <a:spcPct val="120000"/>
              </a:lnSpc>
              <a:spcBef>
                <a:spcPts val="600"/>
              </a:spcBef>
              <a:buFontTx/>
              <a:buNone/>
            </a:pPr>
            <a:endParaRPr lang="en-US" altLang="zh-CN" sz="2400" smtClean="0">
              <a:solidFill>
                <a:schemeClr val="bg1"/>
              </a:solidFill>
              <a:ea typeface="华文细黑" pitchFamily="2" charset="-122"/>
            </a:endParaRPr>
          </a:p>
          <a:p>
            <a:pPr marL="0" indent="0" algn="just">
              <a:lnSpc>
                <a:spcPct val="120000"/>
              </a:lnSpc>
              <a:spcBef>
                <a:spcPts val="600"/>
              </a:spcBef>
              <a:buFontTx/>
              <a:buNone/>
            </a:pPr>
            <a:endParaRPr lang="en-US" altLang="zh-CN" sz="2400" smtClean="0">
              <a:solidFill>
                <a:schemeClr val="bg1"/>
              </a:solidFill>
              <a:ea typeface="华文细黑" pitchFamily="2" charset="-122"/>
            </a:endParaRPr>
          </a:p>
        </p:txBody>
      </p:sp>
      <p:sp>
        <p:nvSpPr>
          <p:cNvPr id="5" name="Content Placeholder 2"/>
          <p:cNvSpPr txBox="1">
            <a:spLocks noChangeArrowheads="1"/>
          </p:cNvSpPr>
          <p:nvPr/>
        </p:nvSpPr>
        <p:spPr bwMode="auto">
          <a:xfrm>
            <a:off x="323850" y="-142894"/>
            <a:ext cx="8572500" cy="4214829"/>
          </a:xfrm>
          <a:prstGeom prst="rect">
            <a:avLst/>
          </a:prstGeom>
          <a:noFill/>
          <a:ln w="9525">
            <a:noFill/>
            <a:miter lim="800000"/>
            <a:headEnd/>
            <a:tailEnd/>
          </a:ln>
        </p:spPr>
        <p:txBody>
          <a:bodyPr/>
          <a:lstStyle/>
          <a:p>
            <a:pPr algn="ctr">
              <a:spcBef>
                <a:spcPct val="20000"/>
              </a:spcBef>
              <a:buFont typeface="Arial" pitchFamily="34" charset="0"/>
              <a:buNone/>
              <a:defRPr/>
            </a:pPr>
            <a:endParaRPr lang="de-DE" altLang="zh-CN" sz="2800" b="1" kern="0" dirty="0" smtClean="0">
              <a:solidFill>
                <a:schemeClr val="bg1"/>
              </a:solidFill>
              <a:ea typeface="华文细黑" pitchFamily="2" charset="-122"/>
              <a:sym typeface="Arial" pitchFamily="34" charset="0"/>
            </a:endParaRPr>
          </a:p>
          <a:p>
            <a:pPr algn="ctr">
              <a:spcBef>
                <a:spcPct val="20000"/>
              </a:spcBef>
              <a:buFont typeface="Arial" pitchFamily="34" charset="0"/>
              <a:buNone/>
              <a:defRPr/>
            </a:pPr>
            <a:r>
              <a:rPr lang="zh-CN" altLang="en-US" sz="2800" b="1" kern="0" dirty="0" smtClean="0">
                <a:solidFill>
                  <a:schemeClr val="bg1"/>
                </a:solidFill>
                <a:ea typeface="华文细黑" pitchFamily="2" charset="-122"/>
                <a:sym typeface="Arial" pitchFamily="34" charset="0"/>
              </a:rPr>
              <a:t>城镇</a:t>
            </a:r>
            <a:r>
              <a:rPr lang="zh-CN" altLang="en-US" sz="2800" b="1" kern="0" dirty="0">
                <a:solidFill>
                  <a:schemeClr val="bg1"/>
                </a:solidFill>
                <a:ea typeface="华文细黑" pitchFamily="2" charset="-122"/>
                <a:sym typeface="Arial" pitchFamily="34" charset="0"/>
              </a:rPr>
              <a:t>化已上升为国家发展</a:t>
            </a:r>
            <a:r>
              <a:rPr lang="zh-CN" altLang="en-US" sz="2800" b="1" kern="0" dirty="0" smtClean="0">
                <a:solidFill>
                  <a:schemeClr val="bg1"/>
                </a:solidFill>
                <a:ea typeface="华文细黑" pitchFamily="2" charset="-122"/>
                <a:sym typeface="Arial" pitchFamily="34" charset="0"/>
              </a:rPr>
              <a:t>战略</a:t>
            </a:r>
            <a:endParaRPr lang="de-DE" altLang="zh-CN" sz="2800" b="1" kern="0" dirty="0" smtClean="0">
              <a:solidFill>
                <a:schemeClr val="bg1"/>
              </a:solidFill>
              <a:ea typeface="华文细黑" pitchFamily="2" charset="-122"/>
              <a:sym typeface="Arial" pitchFamily="34" charset="0"/>
            </a:endParaRPr>
          </a:p>
          <a:p>
            <a:pPr algn="ctr">
              <a:spcBef>
                <a:spcPct val="20000"/>
              </a:spcBef>
              <a:defRPr/>
            </a:pPr>
            <a:r>
              <a:rPr lang="de-DE" altLang="zh-CN" sz="2400" b="1" kern="0" dirty="0" smtClean="0">
                <a:solidFill>
                  <a:schemeClr val="bg1"/>
                </a:solidFill>
                <a:ea typeface="华文细黑" pitchFamily="2" charset="-122"/>
                <a:sym typeface="Arial" pitchFamily="34" charset="0"/>
              </a:rPr>
              <a:t>Urbanisierung wird eine der nationalen Entwicklungsstrategien</a:t>
            </a:r>
            <a:endParaRPr lang="en-US" altLang="zh-CN" sz="2400" b="1" kern="0" dirty="0" smtClean="0">
              <a:solidFill>
                <a:schemeClr val="bg1"/>
              </a:solidFill>
              <a:ea typeface="华文细黑" pitchFamily="2" charset="-122"/>
              <a:sym typeface="Arial" pitchFamily="34" charset="0"/>
            </a:endParaRPr>
          </a:p>
          <a:p>
            <a:pPr algn="ctr">
              <a:spcBef>
                <a:spcPct val="20000"/>
              </a:spcBef>
              <a:buFont typeface="Arial" pitchFamily="34" charset="0"/>
              <a:buNone/>
              <a:defRPr/>
            </a:pPr>
            <a:endParaRPr lang="de-DE" altLang="zh-CN" sz="1200" b="1" kern="0" dirty="0" smtClean="0">
              <a:solidFill>
                <a:schemeClr val="bg1"/>
              </a:solidFill>
              <a:ea typeface="华文细黑" pitchFamily="2" charset="-122"/>
              <a:sym typeface="Arial" pitchFamily="34" charset="0"/>
            </a:endParaRPr>
          </a:p>
          <a:p>
            <a:pPr algn="ctr">
              <a:spcBef>
                <a:spcPct val="20000"/>
              </a:spcBef>
              <a:buFont typeface="Arial" pitchFamily="34" charset="0"/>
              <a:buNone/>
              <a:defRPr/>
            </a:pPr>
            <a:endParaRPr lang="de-DE" altLang="zh-CN" sz="1200" b="1" kern="0" dirty="0" smtClean="0">
              <a:solidFill>
                <a:schemeClr val="bg1"/>
              </a:solidFill>
              <a:ea typeface="华文细黑" pitchFamily="2" charset="-122"/>
              <a:sym typeface="Arial" pitchFamily="34" charset="0"/>
            </a:endParaRPr>
          </a:p>
          <a:p>
            <a:pPr algn="ctr">
              <a:spcBef>
                <a:spcPct val="20000"/>
              </a:spcBef>
              <a:buFont typeface="Arial" pitchFamily="34" charset="0"/>
              <a:buNone/>
              <a:defRPr/>
            </a:pPr>
            <a:r>
              <a:rPr lang="zh-CN" altLang="en-US" sz="1200" b="1" kern="0" dirty="0" smtClean="0">
                <a:solidFill>
                  <a:schemeClr val="bg1"/>
                </a:solidFill>
                <a:ea typeface="华文细黑" pitchFamily="2" charset="-122"/>
                <a:sym typeface="Arial" pitchFamily="34" charset="0"/>
              </a:rPr>
              <a:t>“</a:t>
            </a:r>
            <a:r>
              <a:rPr lang="zh-CN" altLang="en-US" sz="1200" b="1" kern="0" dirty="0">
                <a:solidFill>
                  <a:schemeClr val="bg1"/>
                </a:solidFill>
                <a:ea typeface="华文细黑" pitchFamily="2" charset="-122"/>
                <a:sym typeface="Arial" pitchFamily="34" charset="0"/>
              </a:rPr>
              <a:t>坚持走中国特色新型工业化、信息化、城镇化、农业现代化道路，</a:t>
            </a:r>
            <a:endParaRPr lang="en-US" altLang="zh-CN" sz="1200" b="1" kern="0" dirty="0">
              <a:solidFill>
                <a:schemeClr val="bg1"/>
              </a:solidFill>
              <a:ea typeface="华文细黑" pitchFamily="2" charset="-122"/>
              <a:sym typeface="Arial" pitchFamily="34" charset="0"/>
            </a:endParaRPr>
          </a:p>
          <a:p>
            <a:pPr algn="ctr">
              <a:spcBef>
                <a:spcPct val="20000"/>
              </a:spcBef>
              <a:buFont typeface="Arial" pitchFamily="34" charset="0"/>
              <a:buNone/>
              <a:defRPr/>
            </a:pPr>
            <a:r>
              <a:rPr lang="zh-CN" altLang="en-US" sz="1200" b="1" kern="0" dirty="0">
                <a:solidFill>
                  <a:schemeClr val="bg1"/>
                </a:solidFill>
                <a:ea typeface="华文细黑" pitchFamily="2" charset="-122"/>
                <a:sym typeface="Arial" pitchFamily="34" charset="0"/>
              </a:rPr>
              <a:t>推动信息化和工业化深度融合、工业化和城镇化良性互动、城镇化和农业现代化相互协调，</a:t>
            </a:r>
            <a:endParaRPr lang="en-US" altLang="zh-CN" sz="1200" b="1" kern="0" dirty="0">
              <a:solidFill>
                <a:schemeClr val="bg1"/>
              </a:solidFill>
              <a:ea typeface="华文细黑" pitchFamily="2" charset="-122"/>
              <a:sym typeface="Arial" pitchFamily="34" charset="0"/>
            </a:endParaRPr>
          </a:p>
          <a:p>
            <a:pPr algn="ctr">
              <a:spcBef>
                <a:spcPct val="20000"/>
              </a:spcBef>
              <a:defRPr/>
            </a:pPr>
            <a:r>
              <a:rPr lang="zh-CN" altLang="en-US" sz="1200" b="1" kern="0" dirty="0">
                <a:solidFill>
                  <a:schemeClr val="bg1"/>
                </a:solidFill>
                <a:ea typeface="华文细黑" pitchFamily="2" charset="-122"/>
                <a:sym typeface="Arial" pitchFamily="34" charset="0"/>
              </a:rPr>
              <a:t>促进工业化、信息化、城镇化、农业现代化同步发展。”</a:t>
            </a:r>
            <a:endParaRPr lang="en-US" altLang="zh-CN" sz="1200" b="1" kern="0" dirty="0">
              <a:solidFill>
                <a:schemeClr val="bg1"/>
              </a:solidFill>
              <a:ea typeface="华文细黑" pitchFamily="2" charset="-122"/>
              <a:sym typeface="Arial" pitchFamily="34" charset="0"/>
            </a:endParaRPr>
          </a:p>
          <a:p>
            <a:pPr algn="r">
              <a:spcBef>
                <a:spcPct val="20000"/>
              </a:spcBef>
              <a:defRPr/>
            </a:pPr>
            <a:r>
              <a:rPr lang="en-US" altLang="zh-CN" sz="1200" b="1" kern="0" dirty="0">
                <a:solidFill>
                  <a:schemeClr val="bg1"/>
                </a:solidFill>
                <a:ea typeface="华文细黑" pitchFamily="2" charset="-122"/>
                <a:sym typeface="Arial" pitchFamily="34" charset="0"/>
              </a:rPr>
              <a:t> ——</a:t>
            </a:r>
            <a:r>
              <a:rPr lang="zh-CN" altLang="en-US" sz="1200" b="1" kern="0" dirty="0">
                <a:solidFill>
                  <a:schemeClr val="bg1"/>
                </a:solidFill>
                <a:ea typeface="华文细黑" pitchFamily="2" charset="-122"/>
                <a:sym typeface="Arial" pitchFamily="34" charset="0"/>
              </a:rPr>
              <a:t>十八大</a:t>
            </a:r>
            <a:r>
              <a:rPr lang="zh-CN" altLang="en-US" sz="1200" b="1" kern="0" dirty="0" smtClean="0">
                <a:solidFill>
                  <a:schemeClr val="bg1"/>
                </a:solidFill>
                <a:ea typeface="华文细黑" pitchFamily="2" charset="-122"/>
                <a:sym typeface="Arial" pitchFamily="34" charset="0"/>
              </a:rPr>
              <a:t>报告</a:t>
            </a:r>
            <a:endParaRPr lang="de-DE" altLang="zh-CN" sz="1200" b="1" kern="0" dirty="0" smtClean="0">
              <a:solidFill>
                <a:schemeClr val="bg1"/>
              </a:solidFill>
              <a:ea typeface="华文细黑" pitchFamily="2" charset="-122"/>
              <a:sym typeface="Arial" pitchFamily="34" charset="0"/>
            </a:endParaRPr>
          </a:p>
          <a:p>
            <a:pPr algn="r">
              <a:spcBef>
                <a:spcPct val="20000"/>
              </a:spcBef>
              <a:defRPr/>
            </a:pPr>
            <a:endParaRPr lang="de-DE" altLang="zh-CN" sz="1200" b="1" kern="0" dirty="0" smtClean="0">
              <a:solidFill>
                <a:schemeClr val="bg1"/>
              </a:solidFill>
              <a:ea typeface="华文细黑" pitchFamily="2" charset="-122"/>
              <a:sym typeface="Arial" pitchFamily="34" charset="0"/>
            </a:endParaRPr>
          </a:p>
          <a:p>
            <a:pPr>
              <a:spcBef>
                <a:spcPct val="20000"/>
              </a:spcBef>
              <a:buFont typeface="Arial" pitchFamily="34" charset="0"/>
              <a:buNone/>
              <a:defRPr/>
            </a:pPr>
            <a:r>
              <a:rPr lang="zh-CN" altLang="en-US" sz="1200" kern="0" dirty="0" smtClean="0">
                <a:solidFill>
                  <a:schemeClr val="bg1"/>
                </a:solidFill>
                <a:ea typeface="华文细黑" pitchFamily="2" charset="-122"/>
                <a:sym typeface="Arial" pitchFamily="34" charset="0"/>
              </a:rPr>
              <a:t>“</a:t>
            </a:r>
            <a:r>
              <a:rPr lang="de-DE" altLang="zh-CN" sz="1200" kern="0" dirty="0" smtClean="0">
                <a:solidFill>
                  <a:schemeClr val="bg1"/>
                </a:solidFill>
                <a:ea typeface="华文细黑" pitchFamily="2" charset="-122"/>
                <a:sym typeface="Arial" pitchFamily="34" charset="0"/>
              </a:rPr>
              <a:t>-Festhalten am chinesischen Entwicklungsweg mit den Eigenschaften der Industrialisierung, des Einsatzes von Informationstechnologien, der Urbanisierung und der landwirtschaftlichen Modernisierung</a:t>
            </a:r>
            <a:endParaRPr lang="en-US" altLang="zh-CN" sz="1200" kern="0" dirty="0" smtClean="0">
              <a:solidFill>
                <a:schemeClr val="bg1"/>
              </a:solidFill>
              <a:ea typeface="华文细黑" pitchFamily="2" charset="-122"/>
              <a:sym typeface="Arial" pitchFamily="34" charset="0"/>
            </a:endParaRPr>
          </a:p>
          <a:p>
            <a:pPr>
              <a:spcBef>
                <a:spcPct val="20000"/>
              </a:spcBef>
              <a:buFont typeface="Arial" pitchFamily="34" charset="0"/>
              <a:buNone/>
              <a:defRPr/>
            </a:pPr>
            <a:r>
              <a:rPr lang="de-DE" altLang="zh-CN" sz="1200" kern="0" dirty="0" smtClean="0">
                <a:solidFill>
                  <a:schemeClr val="bg1"/>
                </a:solidFill>
                <a:ea typeface="华文细黑" pitchFamily="2" charset="-122"/>
                <a:sym typeface="Arial" pitchFamily="34" charset="0"/>
              </a:rPr>
              <a:t>    -Förderung der tiefen Integration von der Industrialisierung und dem Einsatz der Informationstechnologie, Verstärkerung der positiven Wechselwirkung zwischen Industrialisierung und Urbanisierung, Verbesserung der Koordination von der Urbanisierung und der landwirtschaftlichen Modernisierung</a:t>
            </a:r>
            <a:endParaRPr lang="en-US" altLang="zh-CN" sz="1200" kern="0" dirty="0" smtClean="0">
              <a:solidFill>
                <a:schemeClr val="bg1"/>
              </a:solidFill>
              <a:ea typeface="华文细黑" pitchFamily="2" charset="-122"/>
              <a:sym typeface="Arial" pitchFamily="34" charset="0"/>
            </a:endParaRPr>
          </a:p>
          <a:p>
            <a:pPr>
              <a:spcBef>
                <a:spcPct val="20000"/>
              </a:spcBef>
              <a:defRPr/>
            </a:pPr>
            <a:r>
              <a:rPr lang="de-DE" altLang="zh-CN" sz="1200" kern="0" dirty="0" smtClean="0">
                <a:solidFill>
                  <a:schemeClr val="bg1"/>
                </a:solidFill>
                <a:ea typeface="华文细黑" pitchFamily="2" charset="-122"/>
                <a:sym typeface="Arial" pitchFamily="34" charset="0"/>
              </a:rPr>
              <a:t>    -Förderung der synchronen Entwicklungen von Industrialisierung, Einsatz der Informationstechnologie, Urbanisierung sowie der landwirtschaftlichen Modernisierung</a:t>
            </a:r>
            <a:r>
              <a:rPr lang="zh-CN" altLang="en-US" sz="1200" kern="0" dirty="0" smtClean="0">
                <a:solidFill>
                  <a:schemeClr val="bg1"/>
                </a:solidFill>
                <a:ea typeface="华文细黑" pitchFamily="2" charset="-122"/>
                <a:sym typeface="Arial" pitchFamily="34" charset="0"/>
              </a:rPr>
              <a:t>”</a:t>
            </a:r>
            <a:endParaRPr lang="en-US" altLang="zh-CN" sz="1200" kern="0" dirty="0" smtClean="0">
              <a:solidFill>
                <a:schemeClr val="bg1"/>
              </a:solidFill>
              <a:ea typeface="华文细黑" pitchFamily="2" charset="-122"/>
              <a:sym typeface="Arial" pitchFamily="34" charset="0"/>
            </a:endParaRPr>
          </a:p>
          <a:p>
            <a:pPr algn="r">
              <a:spcBef>
                <a:spcPct val="20000"/>
              </a:spcBef>
              <a:defRPr/>
            </a:pPr>
            <a:r>
              <a:rPr lang="en-US" altLang="zh-CN" sz="1200" kern="0" dirty="0" smtClean="0">
                <a:solidFill>
                  <a:schemeClr val="bg1"/>
                </a:solidFill>
                <a:ea typeface="华文细黑" pitchFamily="2" charset="-122"/>
                <a:sym typeface="Arial" pitchFamily="34" charset="0"/>
              </a:rPr>
              <a:t> ——</a:t>
            </a:r>
            <a:r>
              <a:rPr lang="de-DE" altLang="zh-CN" sz="1200" kern="0" dirty="0" smtClean="0">
                <a:solidFill>
                  <a:schemeClr val="bg1"/>
                </a:solidFill>
                <a:ea typeface="华文细黑" pitchFamily="2" charset="-122"/>
                <a:sym typeface="Arial" pitchFamily="34" charset="0"/>
              </a:rPr>
              <a:t>aus dem achtzehnten Kongress</a:t>
            </a:r>
            <a:endParaRPr lang="en-US" altLang="zh-CN" sz="1200" kern="0" dirty="0" smtClean="0">
              <a:solidFill>
                <a:schemeClr val="bg1"/>
              </a:solidFill>
              <a:ea typeface="华文细黑" pitchFamily="2" charset="-122"/>
              <a:sym typeface="Arial" pitchFamily="34" charset="0"/>
            </a:endParaRPr>
          </a:p>
          <a:p>
            <a:pPr>
              <a:spcBef>
                <a:spcPct val="20000"/>
              </a:spcBef>
              <a:defRPr/>
            </a:pPr>
            <a:endParaRPr lang="en-US" altLang="zh-CN" sz="1200" b="1" kern="0" dirty="0">
              <a:solidFill>
                <a:schemeClr val="bg1"/>
              </a:solidFill>
              <a:ea typeface="华文细黑" pitchFamily="2" charset="-122"/>
              <a:sym typeface="Arial" pitchFamily="34" charset="0"/>
            </a:endParaRPr>
          </a:p>
        </p:txBody>
      </p:sp>
    </p:spTree>
    <p:extLst>
      <p:ext uri="{BB962C8B-B14F-4D97-AF65-F5344CB8AC3E}">
        <p14:creationId xmlns:p14="http://schemas.microsoft.com/office/powerpoint/2010/main" xmlns="" val="17520335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右箭头 1"/>
          <p:cNvSpPr/>
          <p:nvPr/>
        </p:nvSpPr>
        <p:spPr>
          <a:xfrm>
            <a:off x="179512" y="1657607"/>
            <a:ext cx="8949951" cy="410087"/>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94050" y="2269109"/>
            <a:ext cx="490059" cy="2750912"/>
          </a:xfrm>
          <a:prstGeom prst="rect">
            <a:avLst/>
          </a:prstGeom>
          <a:noFill/>
          <a:ln w="12700">
            <a:solidFill>
              <a:srgbClr val="00B050"/>
            </a:solidFill>
          </a:ln>
        </p:spPr>
        <p:txBody>
          <a:bodyPr vert="eaVert" wrap="square">
            <a:noAutofit/>
          </a:bodyPr>
          <a:lstStyle/>
          <a:p>
            <a:pPr algn="ctr"/>
            <a:r>
              <a:rPr lang="de-DE" altLang="zh-CN" sz="900" b="1" dirty="0" smtClean="0">
                <a:solidFill>
                  <a:schemeClr val="tx1">
                    <a:lumMod val="65000"/>
                    <a:lumOff val="35000"/>
                  </a:schemeClr>
                </a:solidFill>
                <a:latin typeface="华文细黑" pitchFamily="2" charset="-122"/>
                <a:ea typeface="华文细黑" pitchFamily="2" charset="-122"/>
              </a:rPr>
              <a:t>Entwicklungsstrategie vom Management der Wirtschaft, der Wissenschaft und Technologie sowie der Kultur</a:t>
            </a:r>
            <a:endParaRPr lang="zh-CN" altLang="en-US" sz="900" b="1" dirty="0">
              <a:solidFill>
                <a:schemeClr val="tx1">
                  <a:lumMod val="65000"/>
                  <a:lumOff val="35000"/>
                </a:schemeClr>
              </a:solidFill>
              <a:latin typeface="华文细黑" pitchFamily="2" charset="-122"/>
              <a:ea typeface="华文细黑" pitchFamily="2" charset="-122"/>
            </a:endParaRPr>
          </a:p>
        </p:txBody>
      </p:sp>
      <p:sp>
        <p:nvSpPr>
          <p:cNvPr id="6" name="矩形 5"/>
          <p:cNvSpPr/>
          <p:nvPr/>
        </p:nvSpPr>
        <p:spPr>
          <a:xfrm>
            <a:off x="2907910" y="2216670"/>
            <a:ext cx="499712" cy="2776007"/>
          </a:xfrm>
          <a:prstGeom prst="rect">
            <a:avLst/>
          </a:prstGeom>
          <a:noFill/>
          <a:ln w="12700">
            <a:solidFill>
              <a:srgbClr val="FFC000"/>
            </a:solidFill>
          </a:ln>
        </p:spPr>
        <p:txBody>
          <a:bodyPr vert="eaVert" wrap="square">
            <a:noAutofit/>
          </a:bodyPr>
          <a:lstStyle/>
          <a:p>
            <a:pPr algn="ctr">
              <a:lnSpc>
                <a:spcPts val="1600"/>
              </a:lnSpc>
            </a:pPr>
            <a:r>
              <a:rPr lang="de-DE" altLang="zh-CN" sz="900" b="1" dirty="0" smtClean="0">
                <a:solidFill>
                  <a:schemeClr val="tx1">
                    <a:lumMod val="65000"/>
                    <a:lumOff val="35000"/>
                  </a:schemeClr>
                </a:solidFill>
                <a:latin typeface="华文细黑" pitchFamily="2" charset="-122"/>
                <a:ea typeface="华文细黑" pitchFamily="2" charset="-122"/>
              </a:rPr>
              <a:t>Entwicklungsstrategie der räumlich organisierten Transport und Logistik</a:t>
            </a:r>
            <a:endParaRPr lang="zh-CN" altLang="en-US" sz="900" b="1" dirty="0">
              <a:solidFill>
                <a:schemeClr val="tx1">
                  <a:lumMod val="65000"/>
                  <a:lumOff val="35000"/>
                </a:schemeClr>
              </a:solidFill>
              <a:latin typeface="华文细黑" pitchFamily="2" charset="-122"/>
              <a:ea typeface="华文细黑" pitchFamily="2" charset="-122"/>
            </a:endParaRPr>
          </a:p>
        </p:txBody>
      </p:sp>
      <p:sp>
        <p:nvSpPr>
          <p:cNvPr id="7" name="矩形 6"/>
          <p:cNvSpPr/>
          <p:nvPr/>
        </p:nvSpPr>
        <p:spPr>
          <a:xfrm>
            <a:off x="3586375" y="2243831"/>
            <a:ext cx="490059" cy="2776190"/>
          </a:xfrm>
          <a:prstGeom prst="rect">
            <a:avLst/>
          </a:prstGeom>
          <a:noFill/>
          <a:ln w="12700">
            <a:solidFill>
              <a:schemeClr val="accent5">
                <a:lumMod val="60000"/>
                <a:lumOff val="40000"/>
              </a:schemeClr>
            </a:solidFill>
          </a:ln>
        </p:spPr>
        <p:txBody>
          <a:bodyPr vert="eaVert" wrap="square">
            <a:noAutofit/>
          </a:bodyPr>
          <a:lstStyle/>
          <a:p>
            <a:pPr algn="ctr"/>
            <a:r>
              <a:rPr lang="de-DE" altLang="zh-CN" sz="1100" b="1" dirty="0" smtClean="0">
                <a:solidFill>
                  <a:schemeClr val="tx1">
                    <a:lumMod val="65000"/>
                    <a:lumOff val="35000"/>
                  </a:schemeClr>
                </a:solidFill>
                <a:latin typeface="华文细黑" pitchFamily="2" charset="-122"/>
                <a:ea typeface="华文细黑" pitchFamily="2" charset="-122"/>
              </a:rPr>
              <a:t>Intelligent Grid und städtische Energie</a:t>
            </a:r>
            <a:endParaRPr lang="zh-CN" altLang="en-US" sz="1100" b="1" dirty="0">
              <a:solidFill>
                <a:schemeClr val="tx1">
                  <a:lumMod val="65000"/>
                  <a:lumOff val="35000"/>
                </a:schemeClr>
              </a:solidFill>
              <a:latin typeface="华文细黑" pitchFamily="2" charset="-122"/>
              <a:ea typeface="华文细黑" pitchFamily="2" charset="-122"/>
            </a:endParaRPr>
          </a:p>
        </p:txBody>
      </p:sp>
      <p:sp>
        <p:nvSpPr>
          <p:cNvPr id="8" name="矩形 7"/>
          <p:cNvSpPr/>
          <p:nvPr/>
        </p:nvSpPr>
        <p:spPr>
          <a:xfrm>
            <a:off x="7657168" y="2243831"/>
            <a:ext cx="490059" cy="2776190"/>
          </a:xfrm>
          <a:prstGeom prst="rect">
            <a:avLst/>
          </a:prstGeom>
          <a:noFill/>
          <a:ln w="12700">
            <a:solidFill>
              <a:schemeClr val="accent5">
                <a:lumMod val="60000"/>
                <a:lumOff val="40000"/>
              </a:schemeClr>
            </a:solidFill>
          </a:ln>
        </p:spPr>
        <p:txBody>
          <a:bodyPr vert="eaVert" wrap="square">
            <a:noAutofit/>
          </a:bodyPr>
          <a:lstStyle/>
          <a:p>
            <a:pPr algn="ctr"/>
            <a:r>
              <a:rPr lang="de-DE" altLang="zh-CN" sz="1100" b="1" dirty="0" smtClean="0">
                <a:solidFill>
                  <a:schemeClr val="tx1">
                    <a:lumMod val="65000"/>
                    <a:lumOff val="35000"/>
                  </a:schemeClr>
                </a:solidFill>
                <a:latin typeface="华文细黑" pitchFamily="2" charset="-122"/>
                <a:ea typeface="华文细黑" pitchFamily="2" charset="-122"/>
              </a:rPr>
              <a:t>Intelligente Fertigung und Entwurf</a:t>
            </a:r>
            <a:endParaRPr lang="zh-CN" altLang="en-US" sz="1100" b="1" dirty="0">
              <a:solidFill>
                <a:schemeClr val="tx1">
                  <a:lumMod val="65000"/>
                  <a:lumOff val="35000"/>
                </a:schemeClr>
              </a:solidFill>
              <a:latin typeface="华文细黑" pitchFamily="2" charset="-122"/>
              <a:ea typeface="华文细黑" pitchFamily="2" charset="-122"/>
            </a:endParaRPr>
          </a:p>
        </p:txBody>
      </p:sp>
      <p:sp>
        <p:nvSpPr>
          <p:cNvPr id="9" name="矩形 8"/>
          <p:cNvSpPr/>
          <p:nvPr/>
        </p:nvSpPr>
        <p:spPr>
          <a:xfrm>
            <a:off x="1550980" y="2243831"/>
            <a:ext cx="490059" cy="2776190"/>
          </a:xfrm>
          <a:prstGeom prst="rect">
            <a:avLst/>
          </a:prstGeom>
          <a:noFill/>
          <a:ln w="12700">
            <a:solidFill>
              <a:schemeClr val="tx2">
                <a:lumMod val="75000"/>
              </a:schemeClr>
            </a:solidFill>
          </a:ln>
        </p:spPr>
        <p:txBody>
          <a:bodyPr vert="eaVert" wrap="square">
            <a:noAutofit/>
          </a:bodyPr>
          <a:lstStyle/>
          <a:p>
            <a:pPr algn="ctr"/>
            <a:r>
              <a:rPr lang="de-DE" altLang="zh-CN" sz="900" b="1" dirty="0" smtClean="0">
                <a:solidFill>
                  <a:schemeClr val="tx1">
                    <a:lumMod val="65000"/>
                    <a:lumOff val="35000"/>
                  </a:schemeClr>
                </a:solidFill>
                <a:latin typeface="华文细黑" pitchFamily="2" charset="-122"/>
                <a:ea typeface="华文细黑" pitchFamily="2" charset="-122"/>
              </a:rPr>
              <a:t>Knowledge Center und Informationsverarbeitung</a:t>
            </a:r>
            <a:endParaRPr lang="zh-CN" altLang="en-US" sz="900" b="1" dirty="0">
              <a:solidFill>
                <a:schemeClr val="tx1">
                  <a:lumMod val="65000"/>
                  <a:lumOff val="35000"/>
                </a:schemeClr>
              </a:solidFill>
              <a:latin typeface="华文细黑" pitchFamily="2" charset="-122"/>
              <a:ea typeface="华文细黑" pitchFamily="2" charset="-122"/>
            </a:endParaRPr>
          </a:p>
        </p:txBody>
      </p:sp>
      <p:sp>
        <p:nvSpPr>
          <p:cNvPr id="10" name="矩形 9"/>
          <p:cNvSpPr/>
          <p:nvPr/>
        </p:nvSpPr>
        <p:spPr>
          <a:xfrm>
            <a:off x="2229445" y="2243831"/>
            <a:ext cx="490059" cy="2776190"/>
          </a:xfrm>
          <a:prstGeom prst="rect">
            <a:avLst/>
          </a:prstGeom>
          <a:noFill/>
          <a:ln w="12700">
            <a:solidFill>
              <a:schemeClr val="tx2">
                <a:lumMod val="75000"/>
              </a:schemeClr>
            </a:solidFill>
          </a:ln>
        </p:spPr>
        <p:txBody>
          <a:bodyPr vert="eaVert" wrap="square">
            <a:noAutofit/>
          </a:bodyPr>
          <a:lstStyle/>
          <a:p>
            <a:pPr algn="ctr"/>
            <a:r>
              <a:rPr lang="de-DE" altLang="zh-CN" sz="1000" b="1" dirty="0" smtClean="0">
                <a:solidFill>
                  <a:schemeClr val="tx1">
                    <a:lumMod val="65000"/>
                    <a:lumOff val="35000"/>
                  </a:schemeClr>
                </a:solidFill>
                <a:latin typeface="华文细黑" pitchFamily="2" charset="-122"/>
                <a:ea typeface="华文细黑" pitchFamily="2" charset="-122"/>
              </a:rPr>
              <a:t>Informationsnetzwerk der intelligenten Städte</a:t>
            </a:r>
            <a:endParaRPr lang="zh-CN" altLang="en-US" sz="1000" b="1" dirty="0">
              <a:solidFill>
                <a:schemeClr val="tx1">
                  <a:lumMod val="65000"/>
                  <a:lumOff val="35000"/>
                </a:schemeClr>
              </a:solidFill>
              <a:latin typeface="华文细黑" pitchFamily="2" charset="-122"/>
              <a:ea typeface="华文细黑" pitchFamily="2" charset="-122"/>
            </a:endParaRPr>
          </a:p>
        </p:txBody>
      </p:sp>
      <p:sp>
        <p:nvSpPr>
          <p:cNvPr id="11" name="矩形 10"/>
          <p:cNvSpPr/>
          <p:nvPr/>
        </p:nvSpPr>
        <p:spPr>
          <a:xfrm>
            <a:off x="5621770" y="2243831"/>
            <a:ext cx="490059" cy="2776190"/>
          </a:xfrm>
          <a:prstGeom prst="rect">
            <a:avLst/>
          </a:prstGeom>
          <a:noFill/>
          <a:ln w="12700">
            <a:solidFill>
              <a:schemeClr val="accent5">
                <a:lumMod val="60000"/>
                <a:lumOff val="40000"/>
              </a:schemeClr>
            </a:solidFill>
          </a:ln>
        </p:spPr>
        <p:txBody>
          <a:bodyPr vert="eaVert" wrap="square">
            <a:noAutofit/>
          </a:bodyPr>
          <a:lstStyle/>
          <a:p>
            <a:pPr algn="ctr"/>
            <a:r>
              <a:rPr lang="de-DE" altLang="zh-CN" sz="1100" b="1" dirty="0" smtClean="0">
                <a:solidFill>
                  <a:schemeClr val="tx1">
                    <a:lumMod val="65000"/>
                    <a:lumOff val="35000"/>
                  </a:schemeClr>
                </a:solidFill>
                <a:latin typeface="华文细黑" pitchFamily="2" charset="-122"/>
                <a:ea typeface="华文细黑" pitchFamily="2" charset="-122"/>
              </a:rPr>
              <a:t>Intelligente Gebäude und Zuhause</a:t>
            </a:r>
            <a:endParaRPr lang="zh-CN" altLang="en-US" sz="1100" b="1" dirty="0">
              <a:solidFill>
                <a:schemeClr val="tx1">
                  <a:lumMod val="65000"/>
                  <a:lumOff val="35000"/>
                </a:schemeClr>
              </a:solidFill>
              <a:latin typeface="华文细黑" pitchFamily="2" charset="-122"/>
              <a:ea typeface="华文细黑" pitchFamily="2" charset="-122"/>
            </a:endParaRPr>
          </a:p>
        </p:txBody>
      </p:sp>
      <p:sp>
        <p:nvSpPr>
          <p:cNvPr id="12" name="矩形 11"/>
          <p:cNvSpPr/>
          <p:nvPr/>
        </p:nvSpPr>
        <p:spPr>
          <a:xfrm>
            <a:off x="6300235" y="2243831"/>
            <a:ext cx="490059" cy="2776190"/>
          </a:xfrm>
          <a:prstGeom prst="rect">
            <a:avLst/>
          </a:prstGeom>
          <a:noFill/>
          <a:ln w="12700">
            <a:solidFill>
              <a:schemeClr val="accent5">
                <a:lumMod val="60000"/>
                <a:lumOff val="40000"/>
              </a:schemeClr>
            </a:solidFill>
          </a:ln>
        </p:spPr>
        <p:txBody>
          <a:bodyPr vert="eaVert" wrap="square">
            <a:noAutofit/>
          </a:bodyPr>
          <a:lstStyle/>
          <a:p>
            <a:pPr algn="ctr"/>
            <a:r>
              <a:rPr lang="de-DE" altLang="zh-CN" sz="1100" b="1" dirty="0" smtClean="0">
                <a:solidFill>
                  <a:schemeClr val="tx1">
                    <a:lumMod val="65000"/>
                    <a:lumOff val="35000"/>
                  </a:schemeClr>
                </a:solidFill>
                <a:latin typeface="华文细黑" pitchFamily="2" charset="-122"/>
                <a:ea typeface="华文细黑" pitchFamily="2" charset="-122"/>
              </a:rPr>
              <a:t>Städtisches intelligentes Gesundheitssystem</a:t>
            </a:r>
            <a:endParaRPr lang="zh-CN" altLang="en-US" sz="1100" b="1" dirty="0">
              <a:solidFill>
                <a:schemeClr val="tx1">
                  <a:lumMod val="65000"/>
                  <a:lumOff val="35000"/>
                </a:schemeClr>
              </a:solidFill>
              <a:latin typeface="华文细黑" pitchFamily="2" charset="-122"/>
              <a:ea typeface="华文细黑" pitchFamily="2" charset="-122"/>
            </a:endParaRPr>
          </a:p>
        </p:txBody>
      </p:sp>
      <p:sp>
        <p:nvSpPr>
          <p:cNvPr id="13" name="矩形 12"/>
          <p:cNvSpPr/>
          <p:nvPr/>
        </p:nvSpPr>
        <p:spPr>
          <a:xfrm>
            <a:off x="4264840" y="2243831"/>
            <a:ext cx="490059" cy="2776190"/>
          </a:xfrm>
          <a:prstGeom prst="rect">
            <a:avLst/>
          </a:prstGeom>
          <a:noFill/>
          <a:ln w="12700">
            <a:solidFill>
              <a:schemeClr val="accent5">
                <a:lumMod val="60000"/>
                <a:lumOff val="40000"/>
              </a:schemeClr>
            </a:solidFill>
          </a:ln>
        </p:spPr>
        <p:txBody>
          <a:bodyPr vert="eaVert" wrap="square">
            <a:noAutofit/>
          </a:bodyPr>
          <a:lstStyle/>
          <a:p>
            <a:pPr algn="ctr"/>
            <a:r>
              <a:rPr lang="de-DE" altLang="zh-CN" sz="1000" b="1" dirty="0" smtClean="0">
                <a:solidFill>
                  <a:schemeClr val="tx1">
                    <a:lumMod val="65000"/>
                    <a:lumOff val="35000"/>
                  </a:schemeClr>
                </a:solidFill>
                <a:latin typeface="华文细黑" pitchFamily="2" charset="-122"/>
                <a:ea typeface="华文细黑" pitchFamily="2" charset="-122"/>
              </a:rPr>
              <a:t>Entwicklungsstrategie der städtischen Sicherheit</a:t>
            </a:r>
            <a:endParaRPr lang="zh-CN" altLang="en-US" sz="1000" b="1" dirty="0">
              <a:solidFill>
                <a:schemeClr val="tx1">
                  <a:lumMod val="65000"/>
                  <a:lumOff val="35000"/>
                </a:schemeClr>
              </a:solidFill>
              <a:latin typeface="华文细黑" pitchFamily="2" charset="-122"/>
              <a:ea typeface="华文细黑" pitchFamily="2" charset="-122"/>
            </a:endParaRPr>
          </a:p>
        </p:txBody>
      </p:sp>
      <p:sp>
        <p:nvSpPr>
          <p:cNvPr id="14" name="矩形 13"/>
          <p:cNvSpPr/>
          <p:nvPr/>
        </p:nvSpPr>
        <p:spPr>
          <a:xfrm>
            <a:off x="4943305" y="2243831"/>
            <a:ext cx="490059" cy="2776190"/>
          </a:xfrm>
          <a:prstGeom prst="rect">
            <a:avLst/>
          </a:prstGeom>
          <a:noFill/>
          <a:ln w="12700">
            <a:solidFill>
              <a:schemeClr val="accent5">
                <a:lumMod val="60000"/>
                <a:lumOff val="40000"/>
              </a:schemeClr>
            </a:solidFill>
          </a:ln>
        </p:spPr>
        <p:txBody>
          <a:bodyPr vert="eaVert" wrap="square">
            <a:noAutofit/>
          </a:bodyPr>
          <a:lstStyle/>
          <a:p>
            <a:pPr algn="ctr"/>
            <a:r>
              <a:rPr lang="de-DE" altLang="zh-CN" sz="1000" b="1" dirty="0" smtClean="0">
                <a:solidFill>
                  <a:schemeClr val="tx1">
                    <a:lumMod val="65000"/>
                    <a:lumOff val="35000"/>
                  </a:schemeClr>
                </a:solidFill>
                <a:latin typeface="华文细黑" pitchFamily="2" charset="-122"/>
                <a:ea typeface="华文细黑" pitchFamily="2" charset="-122"/>
              </a:rPr>
              <a:t>Entwicklungsstrategie der städtischen Umwelt</a:t>
            </a:r>
            <a:endParaRPr lang="zh-CN" altLang="en-US" sz="1000" b="1" dirty="0">
              <a:solidFill>
                <a:schemeClr val="tx1">
                  <a:lumMod val="65000"/>
                  <a:lumOff val="35000"/>
                </a:schemeClr>
              </a:solidFill>
              <a:latin typeface="华文细黑" pitchFamily="2" charset="-122"/>
              <a:ea typeface="华文细黑" pitchFamily="2" charset="-122"/>
            </a:endParaRPr>
          </a:p>
        </p:txBody>
      </p:sp>
      <p:sp>
        <p:nvSpPr>
          <p:cNvPr id="15" name="矩形 14"/>
          <p:cNvSpPr/>
          <p:nvPr/>
        </p:nvSpPr>
        <p:spPr>
          <a:xfrm>
            <a:off x="6978700" y="2243831"/>
            <a:ext cx="490059" cy="2776190"/>
          </a:xfrm>
          <a:prstGeom prst="rect">
            <a:avLst/>
          </a:prstGeom>
          <a:noFill/>
          <a:ln w="12700">
            <a:solidFill>
              <a:schemeClr val="accent5">
                <a:lumMod val="60000"/>
                <a:lumOff val="40000"/>
              </a:schemeClr>
            </a:solidFill>
          </a:ln>
        </p:spPr>
        <p:txBody>
          <a:bodyPr vert="eaVert" wrap="square">
            <a:noAutofit/>
          </a:bodyPr>
          <a:lstStyle/>
          <a:p>
            <a:pPr algn="ctr"/>
            <a:r>
              <a:rPr lang="de-DE" altLang="zh-CN" sz="1100" b="1" dirty="0" smtClean="0">
                <a:solidFill>
                  <a:schemeClr val="tx1">
                    <a:lumMod val="65000"/>
                    <a:lumOff val="35000"/>
                  </a:schemeClr>
                </a:solidFill>
                <a:latin typeface="华文细黑" pitchFamily="2" charset="-122"/>
                <a:ea typeface="华文细黑" pitchFamily="2" charset="-122"/>
              </a:rPr>
              <a:t>Intelligenter Handel und finanzielle Entwicklungsstrategie</a:t>
            </a:r>
            <a:endParaRPr lang="zh-CN" altLang="en-US" sz="1100" b="1" dirty="0">
              <a:solidFill>
                <a:schemeClr val="tx1">
                  <a:lumMod val="65000"/>
                  <a:lumOff val="35000"/>
                </a:schemeClr>
              </a:solidFill>
              <a:latin typeface="华文细黑" pitchFamily="2" charset="-122"/>
              <a:ea typeface="华文细黑" pitchFamily="2" charset="-122"/>
            </a:endParaRPr>
          </a:p>
        </p:txBody>
      </p:sp>
      <p:sp>
        <p:nvSpPr>
          <p:cNvPr id="16" name="矩形 15"/>
          <p:cNvSpPr/>
          <p:nvPr/>
        </p:nvSpPr>
        <p:spPr>
          <a:xfrm>
            <a:off x="872515" y="2243831"/>
            <a:ext cx="490059" cy="2776190"/>
          </a:xfrm>
          <a:prstGeom prst="rect">
            <a:avLst/>
          </a:prstGeom>
          <a:noFill/>
          <a:ln w="12700">
            <a:solidFill>
              <a:schemeClr val="tx2">
                <a:lumMod val="75000"/>
              </a:schemeClr>
            </a:solidFill>
          </a:ln>
        </p:spPr>
        <p:txBody>
          <a:bodyPr vert="eaVert" wrap="square">
            <a:noAutofit/>
          </a:bodyPr>
          <a:lstStyle/>
          <a:p>
            <a:pPr algn="ctr"/>
            <a:r>
              <a:rPr lang="de-DE" altLang="zh-CN" sz="900" b="1" dirty="0" smtClean="0">
                <a:solidFill>
                  <a:schemeClr val="tx1">
                    <a:lumMod val="65000"/>
                    <a:lumOff val="35000"/>
                  </a:schemeClr>
                </a:solidFill>
                <a:latin typeface="华文细黑" pitchFamily="2" charset="-122"/>
                <a:ea typeface="华文细黑" pitchFamily="2" charset="-122"/>
              </a:rPr>
              <a:t>Geographische Informationen und Entwicklung der Infrastruktur</a:t>
            </a:r>
            <a:endParaRPr lang="zh-CN" altLang="en-US" sz="900" b="1" dirty="0">
              <a:solidFill>
                <a:schemeClr val="tx1">
                  <a:lumMod val="65000"/>
                  <a:lumOff val="35000"/>
                </a:schemeClr>
              </a:solidFill>
              <a:latin typeface="华文细黑" pitchFamily="2" charset="-122"/>
              <a:ea typeface="华文细黑" pitchFamily="2" charset="-122"/>
            </a:endParaRPr>
          </a:p>
        </p:txBody>
      </p:sp>
      <p:sp>
        <p:nvSpPr>
          <p:cNvPr id="17" name="矩形 16"/>
          <p:cNvSpPr/>
          <p:nvPr/>
        </p:nvSpPr>
        <p:spPr>
          <a:xfrm>
            <a:off x="194047" y="1094868"/>
            <a:ext cx="7953178" cy="360040"/>
          </a:xfrm>
          <a:prstGeom prst="rect">
            <a:avLst/>
          </a:prstGeom>
          <a:solidFill>
            <a:srgbClr val="00B050"/>
          </a:solidFill>
        </p:spPr>
        <p:txBody>
          <a:bodyPr wrap="square" anchor="ctr">
            <a:noAutofit/>
          </a:bodyPr>
          <a:lstStyle/>
          <a:p>
            <a:pPr algn="ctr"/>
            <a:r>
              <a:rPr lang="zh-CN" altLang="en-US" sz="1400" b="1" dirty="0" smtClean="0">
                <a:solidFill>
                  <a:schemeClr val="bg1"/>
                </a:solidFill>
                <a:latin typeface="华文细黑" pitchFamily="2" charset="-122"/>
                <a:ea typeface="华文细黑" pitchFamily="2" charset="-122"/>
              </a:rPr>
              <a:t>中国智能城市建设与推进战略研究</a:t>
            </a:r>
          </a:p>
          <a:p>
            <a:pPr algn="ctr"/>
            <a:r>
              <a:rPr lang="de-DE" altLang="zh-CN" sz="1400" b="1" dirty="0" smtClean="0">
                <a:solidFill>
                  <a:schemeClr val="bg1"/>
                </a:solidFill>
                <a:latin typeface="华文细黑" pitchFamily="2" charset="-122"/>
                <a:ea typeface="华文细黑" pitchFamily="2" charset="-122"/>
              </a:rPr>
              <a:t>Strategische Forschung über Bau und Förderung der chinesischen intelligenten Städte</a:t>
            </a:r>
            <a:endParaRPr lang="de-DE" altLang="zh-CN" sz="2000" b="1" dirty="0" smtClean="0">
              <a:solidFill>
                <a:schemeClr val="bg1"/>
              </a:solidFill>
              <a:latin typeface="华文细黑" pitchFamily="2" charset="-122"/>
              <a:ea typeface="华文细黑" pitchFamily="2" charset="-122"/>
            </a:endParaRPr>
          </a:p>
        </p:txBody>
      </p:sp>
      <p:sp>
        <p:nvSpPr>
          <p:cNvPr id="18" name="矩形 17"/>
          <p:cNvSpPr/>
          <p:nvPr/>
        </p:nvSpPr>
        <p:spPr>
          <a:xfrm>
            <a:off x="872513" y="1632394"/>
            <a:ext cx="1846990" cy="410087"/>
          </a:xfrm>
          <a:prstGeom prst="rect">
            <a:avLst/>
          </a:prstGeom>
          <a:solidFill>
            <a:schemeClr val="bg2">
              <a:lumMod val="50000"/>
            </a:schemeClr>
          </a:solidFill>
        </p:spPr>
        <p:txBody>
          <a:bodyPr wrap="square" anchor="ctr">
            <a:noAutofit/>
          </a:bodyPr>
          <a:lstStyle/>
          <a:p>
            <a:pPr algn="ctr"/>
            <a:r>
              <a:rPr lang="zh-CN" altLang="en-US" sz="1600" b="1" dirty="0" smtClean="0">
                <a:solidFill>
                  <a:schemeClr val="bg1"/>
                </a:solidFill>
                <a:latin typeface="华文细黑" pitchFamily="2" charset="-122"/>
                <a:ea typeface="华文细黑" pitchFamily="2" charset="-122"/>
              </a:rPr>
              <a:t>基础</a:t>
            </a:r>
          </a:p>
          <a:p>
            <a:pPr algn="ctr"/>
            <a:r>
              <a:rPr lang="de-DE" altLang="zh-CN" sz="1600" b="1" dirty="0" smtClean="0">
                <a:solidFill>
                  <a:schemeClr val="bg1"/>
                </a:solidFill>
                <a:latin typeface="华文细黑" pitchFamily="2" charset="-122"/>
                <a:ea typeface="华文细黑" pitchFamily="2" charset="-122"/>
              </a:rPr>
              <a:t>Grundlage</a:t>
            </a:r>
            <a:endParaRPr lang="zh-CN" altLang="en-US" sz="1600" b="1" dirty="0">
              <a:solidFill>
                <a:schemeClr val="bg1"/>
              </a:solidFill>
              <a:latin typeface="华文细黑" pitchFamily="2" charset="-122"/>
              <a:ea typeface="华文细黑" pitchFamily="2" charset="-122"/>
            </a:endParaRPr>
          </a:p>
        </p:txBody>
      </p:sp>
      <p:sp>
        <p:nvSpPr>
          <p:cNvPr id="19" name="矩形 18"/>
          <p:cNvSpPr/>
          <p:nvPr/>
        </p:nvSpPr>
        <p:spPr>
          <a:xfrm>
            <a:off x="3586374" y="1632394"/>
            <a:ext cx="4560852" cy="410087"/>
          </a:xfrm>
          <a:prstGeom prst="rect">
            <a:avLst/>
          </a:prstGeom>
          <a:solidFill>
            <a:schemeClr val="accent5">
              <a:lumMod val="60000"/>
              <a:lumOff val="40000"/>
            </a:schemeClr>
          </a:solidFill>
        </p:spPr>
        <p:txBody>
          <a:bodyPr wrap="square" anchor="ctr">
            <a:noAutofit/>
          </a:bodyPr>
          <a:lstStyle/>
          <a:p>
            <a:pPr algn="ctr"/>
            <a:r>
              <a:rPr lang="zh-CN" altLang="en-US" sz="1600" b="1" dirty="0" smtClean="0">
                <a:solidFill>
                  <a:schemeClr val="bg1"/>
                </a:solidFill>
                <a:latin typeface="华文细黑" pitchFamily="2" charset="-122"/>
                <a:ea typeface="华文细黑" pitchFamily="2" charset="-122"/>
              </a:rPr>
              <a:t>专门领域</a:t>
            </a:r>
          </a:p>
          <a:p>
            <a:pPr algn="ctr"/>
            <a:r>
              <a:rPr lang="de-DE" altLang="zh-CN" sz="1600" b="1" dirty="0" smtClean="0">
                <a:solidFill>
                  <a:schemeClr val="bg1"/>
                </a:solidFill>
                <a:latin typeface="华文细黑" pitchFamily="2" charset="-122"/>
                <a:ea typeface="华文细黑" pitchFamily="2" charset="-122"/>
              </a:rPr>
              <a:t>Fachgebiete</a:t>
            </a:r>
            <a:endParaRPr lang="zh-CN" altLang="en-US" sz="1600" b="1" dirty="0">
              <a:solidFill>
                <a:schemeClr val="bg1"/>
              </a:solidFill>
              <a:latin typeface="华文细黑" pitchFamily="2" charset="-122"/>
              <a:ea typeface="华文细黑" pitchFamily="2" charset="-122"/>
            </a:endParaRPr>
          </a:p>
        </p:txBody>
      </p:sp>
      <p:sp>
        <p:nvSpPr>
          <p:cNvPr id="3" name="椭圆 2"/>
          <p:cNvSpPr/>
          <p:nvPr/>
        </p:nvSpPr>
        <p:spPr>
          <a:xfrm>
            <a:off x="2816762" y="1623158"/>
            <a:ext cx="666973" cy="458116"/>
          </a:xfrm>
          <a:prstGeom prst="ellipse">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zh-CN" altLang="en-US" sz="1600" b="1" dirty="0" smtClean="0">
                <a:solidFill>
                  <a:schemeClr val="bg1"/>
                </a:solidFill>
                <a:effectLst>
                  <a:outerShdw blurRad="38100" dist="38100" dir="2700000" algn="tl">
                    <a:srgbClr val="000000">
                      <a:alpha val="43137"/>
                    </a:srgbClr>
                  </a:outerShdw>
                </a:effectLst>
              </a:rPr>
              <a:t>载体</a:t>
            </a:r>
          </a:p>
          <a:p>
            <a:pPr algn="ctr"/>
            <a:r>
              <a:rPr lang="de-DE" altLang="zh-CN" sz="1600" b="1" dirty="0" smtClean="0">
                <a:solidFill>
                  <a:schemeClr val="bg1"/>
                </a:solidFill>
                <a:effectLst>
                  <a:outerShdw blurRad="38100" dist="38100" dir="2700000" algn="tl">
                    <a:srgbClr val="000000">
                      <a:alpha val="43137"/>
                    </a:srgbClr>
                  </a:outerShdw>
                </a:effectLst>
              </a:rPr>
              <a:t>Träger</a:t>
            </a:r>
            <a:endParaRPr lang="zh-CN" altLang="en-US" sz="1600" b="1" dirty="0">
              <a:solidFill>
                <a:schemeClr val="bg1"/>
              </a:solidFill>
              <a:effectLst>
                <a:outerShdw blurRad="38100" dist="38100" dir="2700000" algn="tl">
                  <a:srgbClr val="000000">
                    <a:alpha val="43137"/>
                  </a:srgbClr>
                </a:outerShdw>
              </a:effectLst>
            </a:endParaRPr>
          </a:p>
        </p:txBody>
      </p:sp>
      <p:cxnSp>
        <p:nvCxnSpPr>
          <p:cNvPr id="24" name="直接箭头连接符 23"/>
          <p:cNvCxnSpPr/>
          <p:nvPr/>
        </p:nvCxnSpPr>
        <p:spPr>
          <a:xfrm>
            <a:off x="5866798" y="1454907"/>
            <a:ext cx="2" cy="180000"/>
          </a:xfrm>
          <a:prstGeom prst="straightConnector1">
            <a:avLst/>
          </a:prstGeom>
          <a:ln w="3810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a:off x="3831404" y="2042481"/>
            <a:ext cx="1" cy="206892"/>
          </a:xfrm>
          <a:prstGeom prst="straightConnector1">
            <a:avLst/>
          </a:prstGeom>
          <a:ln w="3810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a:off x="4509869" y="2042481"/>
            <a:ext cx="1" cy="206892"/>
          </a:xfrm>
          <a:prstGeom prst="straightConnector1">
            <a:avLst/>
          </a:prstGeom>
          <a:ln w="3810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a:off x="5180463" y="2042481"/>
            <a:ext cx="1" cy="206892"/>
          </a:xfrm>
          <a:prstGeom prst="straightConnector1">
            <a:avLst/>
          </a:prstGeom>
          <a:ln w="3810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nvCxnSpPr>
        <p:spPr>
          <a:xfrm>
            <a:off x="5866801" y="2042481"/>
            <a:ext cx="1" cy="206892"/>
          </a:xfrm>
          <a:prstGeom prst="straightConnector1">
            <a:avLst/>
          </a:prstGeom>
          <a:ln w="3810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a:off x="6545264" y="2042481"/>
            <a:ext cx="1" cy="206892"/>
          </a:xfrm>
          <a:prstGeom prst="straightConnector1">
            <a:avLst/>
          </a:prstGeom>
          <a:ln w="3810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p:nvPr/>
        </p:nvCxnSpPr>
        <p:spPr>
          <a:xfrm>
            <a:off x="7223729" y="2042481"/>
            <a:ext cx="1" cy="206892"/>
          </a:xfrm>
          <a:prstGeom prst="straightConnector1">
            <a:avLst/>
          </a:prstGeom>
          <a:ln w="3810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p:nvPr/>
        </p:nvCxnSpPr>
        <p:spPr>
          <a:xfrm>
            <a:off x="7891879" y="2042481"/>
            <a:ext cx="1" cy="206892"/>
          </a:xfrm>
          <a:prstGeom prst="straightConnector1">
            <a:avLst/>
          </a:prstGeom>
          <a:ln w="3810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p:nvPr/>
        </p:nvCxnSpPr>
        <p:spPr>
          <a:xfrm>
            <a:off x="431133" y="2042481"/>
            <a:ext cx="1" cy="206892"/>
          </a:xfrm>
          <a:prstGeom prst="straightConnector1">
            <a:avLst/>
          </a:prstGeom>
          <a:ln w="3810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p:nvPr/>
        </p:nvCxnSpPr>
        <p:spPr>
          <a:xfrm>
            <a:off x="1109596" y="2042481"/>
            <a:ext cx="1" cy="206892"/>
          </a:xfrm>
          <a:prstGeom prst="straightConnector1">
            <a:avLst/>
          </a:prstGeom>
          <a:ln w="3810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p:nvPr/>
        </p:nvCxnSpPr>
        <p:spPr>
          <a:xfrm>
            <a:off x="1788061" y="2042481"/>
            <a:ext cx="1" cy="206892"/>
          </a:xfrm>
          <a:prstGeom prst="straightConnector1">
            <a:avLst/>
          </a:prstGeom>
          <a:ln w="3810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p:nvPr/>
        </p:nvCxnSpPr>
        <p:spPr>
          <a:xfrm>
            <a:off x="2456211" y="2042481"/>
            <a:ext cx="1" cy="206892"/>
          </a:xfrm>
          <a:prstGeom prst="straightConnector1">
            <a:avLst/>
          </a:prstGeom>
          <a:ln w="3810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矩形 35"/>
          <p:cNvSpPr/>
          <p:nvPr/>
        </p:nvSpPr>
        <p:spPr>
          <a:xfrm>
            <a:off x="8267653" y="2269109"/>
            <a:ext cx="499712" cy="2750913"/>
          </a:xfrm>
          <a:prstGeom prst="rect">
            <a:avLst/>
          </a:prstGeom>
          <a:solidFill>
            <a:schemeClr val="accent2"/>
          </a:solidFill>
          <a:ln/>
        </p:spPr>
        <p:style>
          <a:lnRef idx="2">
            <a:schemeClr val="accent5"/>
          </a:lnRef>
          <a:fillRef idx="1">
            <a:schemeClr val="lt1"/>
          </a:fillRef>
          <a:effectRef idx="0">
            <a:schemeClr val="accent5"/>
          </a:effectRef>
          <a:fontRef idx="minor">
            <a:schemeClr val="dk1"/>
          </a:fontRef>
        </p:style>
        <p:txBody>
          <a:bodyPr vert="eaVert" wrap="square">
            <a:noAutofit/>
          </a:bodyPr>
          <a:lstStyle/>
          <a:p>
            <a:pPr algn="ctr"/>
            <a:r>
              <a:rPr lang="de-DE" altLang="zh-CN" sz="1100" b="1" dirty="0" smtClean="0">
                <a:solidFill>
                  <a:schemeClr val="bg1">
                    <a:lumMod val="95000"/>
                  </a:schemeClr>
                </a:solidFill>
                <a:latin typeface="华文细黑" pitchFamily="2" charset="-122"/>
                <a:ea typeface="华文细黑" pitchFamily="2" charset="-122"/>
              </a:rPr>
              <a:t>Forschung über Evaluationssystem der intelligenten  Städte</a:t>
            </a:r>
            <a:endParaRPr lang="zh-CN" altLang="en-US" sz="1100" b="1" dirty="0" smtClean="0">
              <a:solidFill>
                <a:schemeClr val="bg1">
                  <a:lumMod val="95000"/>
                </a:schemeClr>
              </a:solidFill>
              <a:latin typeface="华文细黑" pitchFamily="2" charset="-122"/>
              <a:ea typeface="华文细黑" pitchFamily="2" charset="-122"/>
            </a:endParaRPr>
          </a:p>
        </p:txBody>
      </p:sp>
      <p:cxnSp>
        <p:nvCxnSpPr>
          <p:cNvPr id="37" name="直接箭头连接符 36"/>
          <p:cNvCxnSpPr/>
          <p:nvPr/>
        </p:nvCxnSpPr>
        <p:spPr>
          <a:xfrm>
            <a:off x="8555685" y="2030971"/>
            <a:ext cx="0" cy="238138"/>
          </a:xfrm>
          <a:prstGeom prst="straightConnector1">
            <a:avLst/>
          </a:prstGeom>
          <a:ln w="3810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Title 1"/>
          <p:cNvSpPr txBox="1">
            <a:spLocks/>
          </p:cNvSpPr>
          <p:nvPr/>
        </p:nvSpPr>
        <p:spPr>
          <a:xfrm>
            <a:off x="0" y="0"/>
            <a:ext cx="5796135" cy="1055856"/>
          </a:xfrm>
          <a:prstGeom prst="rect">
            <a:avLst/>
          </a:prstGeom>
          <a:solidFill>
            <a:schemeClr val="bg1"/>
          </a:solidFill>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200"/>
              </a:lnSpc>
            </a:pPr>
            <a:r>
              <a:rPr lang="en-US" altLang="zh-CN" sz="4800" b="1" cap="all" spc="-60" dirty="0" smtClean="0">
                <a:solidFill>
                  <a:schemeClr val="tx1">
                    <a:lumMod val="50000"/>
                    <a:lumOff val="50000"/>
                  </a:schemeClr>
                </a:solidFill>
                <a:latin typeface="Arial" pitchFamily="34" charset="0"/>
                <a:cs typeface="Arial" pitchFamily="34" charset="0"/>
              </a:rPr>
              <a:t>1.</a:t>
            </a:r>
            <a:r>
              <a:rPr lang="zh-CN" altLang="en-US" sz="2000" b="1" cap="all" spc="-60" dirty="0" smtClean="0">
                <a:solidFill>
                  <a:schemeClr val="tx1">
                    <a:lumMod val="50000"/>
                    <a:lumOff val="50000"/>
                  </a:schemeClr>
                </a:solidFill>
                <a:latin typeface="+mj-ea"/>
              </a:rPr>
              <a:t>课题背景</a:t>
            </a:r>
            <a:endParaRPr lang="en-US" altLang="zh-CN" sz="2000" b="1" cap="all" spc="-60" dirty="0" smtClean="0">
              <a:solidFill>
                <a:schemeClr val="tx1">
                  <a:lumMod val="50000"/>
                  <a:lumOff val="50000"/>
                </a:schemeClr>
              </a:solidFill>
              <a:latin typeface="+mj-ea"/>
            </a:endParaRPr>
          </a:p>
          <a:p>
            <a:pPr algn="l">
              <a:lnSpc>
                <a:spcPts val="2200"/>
              </a:lnSpc>
            </a:pPr>
            <a:r>
              <a:rPr lang="en-US" altLang="zh-CN" sz="1400" b="1" cap="all" spc="-60" dirty="0" smtClean="0">
                <a:solidFill>
                  <a:schemeClr val="tx1">
                    <a:lumMod val="50000"/>
                    <a:lumOff val="50000"/>
                  </a:schemeClr>
                </a:solidFill>
                <a:latin typeface="+mn-lt"/>
              </a:rPr>
              <a:t>             </a:t>
            </a:r>
            <a:r>
              <a:rPr lang="en-US" altLang="zh-CN" sz="1400" b="1" cap="all" spc="-60" dirty="0" err="1" smtClean="0">
                <a:solidFill>
                  <a:schemeClr val="tx1">
                    <a:lumMod val="50000"/>
                    <a:lumOff val="50000"/>
                  </a:schemeClr>
                </a:solidFill>
                <a:latin typeface="+mn-lt"/>
              </a:rPr>
              <a:t>Hintergrund</a:t>
            </a:r>
            <a:endParaRPr lang="en-US" altLang="zh-CN" sz="1050" b="1" cap="all" spc="-60" dirty="0">
              <a:solidFill>
                <a:schemeClr val="tx1">
                  <a:lumMod val="50000"/>
                  <a:lumOff val="50000"/>
                </a:schemeClr>
              </a:solidFill>
              <a:latin typeface="+mn-lt"/>
              <a:ea typeface="Arial Unicode MS" pitchFamily="34" charset="-122"/>
              <a:cs typeface="Arial Unicode MS" pitchFamily="34" charset="-122"/>
            </a:endParaRPr>
          </a:p>
        </p:txBody>
      </p:sp>
      <p:cxnSp>
        <p:nvCxnSpPr>
          <p:cNvPr id="44" name="直接箭头连接符 43"/>
          <p:cNvCxnSpPr/>
          <p:nvPr/>
        </p:nvCxnSpPr>
        <p:spPr>
          <a:xfrm>
            <a:off x="1802380" y="1454907"/>
            <a:ext cx="2" cy="180000"/>
          </a:xfrm>
          <a:prstGeom prst="straightConnector1">
            <a:avLst/>
          </a:prstGeom>
          <a:ln w="3810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直接箭头连接符 44"/>
          <p:cNvCxnSpPr/>
          <p:nvPr/>
        </p:nvCxnSpPr>
        <p:spPr>
          <a:xfrm>
            <a:off x="435804" y="1454907"/>
            <a:ext cx="2" cy="180000"/>
          </a:xfrm>
          <a:prstGeom prst="straightConnector1">
            <a:avLst/>
          </a:prstGeom>
          <a:ln w="3810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椭圆 40"/>
          <p:cNvSpPr/>
          <p:nvPr/>
        </p:nvSpPr>
        <p:spPr>
          <a:xfrm>
            <a:off x="107504" y="1598923"/>
            <a:ext cx="666973" cy="458116"/>
          </a:xfrm>
          <a:prstGeom prst="ellipse">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zh-CN" altLang="en-US" sz="1600" b="1" dirty="0" smtClean="0">
                <a:solidFill>
                  <a:schemeClr val="bg1"/>
                </a:solidFill>
                <a:effectLst>
                  <a:outerShdw blurRad="38100" dist="38100" dir="2700000" algn="tl">
                    <a:srgbClr val="000000">
                      <a:alpha val="43137"/>
                    </a:srgbClr>
                  </a:outerShdw>
                </a:effectLst>
              </a:rPr>
              <a:t>指导</a:t>
            </a:r>
          </a:p>
          <a:p>
            <a:pPr algn="ctr"/>
            <a:r>
              <a:rPr lang="de-DE" altLang="zh-CN" sz="1600" b="1" dirty="0" smtClean="0">
                <a:solidFill>
                  <a:schemeClr val="bg1"/>
                </a:solidFill>
                <a:effectLst>
                  <a:outerShdw blurRad="38100" dist="38100" dir="2700000" algn="tl">
                    <a:srgbClr val="000000">
                      <a:alpha val="43137"/>
                    </a:srgbClr>
                  </a:outerShdw>
                </a:effectLst>
              </a:rPr>
              <a:t>Leitfaden</a:t>
            </a:r>
            <a:endParaRPr lang="zh-CN" altLang="en-US" sz="1600" b="1" dirty="0">
              <a:solidFill>
                <a:schemeClr val="bg1"/>
              </a:solidFill>
              <a:effectLst>
                <a:outerShdw blurRad="38100" dist="38100" dir="2700000" algn="tl">
                  <a:srgbClr val="000000">
                    <a:alpha val="43137"/>
                  </a:srgbClr>
                </a:outerShdw>
              </a:effectLst>
            </a:endParaRPr>
          </a:p>
        </p:txBody>
      </p:sp>
      <p:sp>
        <p:nvSpPr>
          <p:cNvPr id="43" name="椭圆 42"/>
          <p:cNvSpPr/>
          <p:nvPr/>
        </p:nvSpPr>
        <p:spPr>
          <a:xfrm>
            <a:off x="8180069" y="1623158"/>
            <a:ext cx="666973" cy="458116"/>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zh-CN" altLang="en-US" sz="1600" b="1" dirty="0" smtClean="0">
                <a:solidFill>
                  <a:schemeClr val="bg1"/>
                </a:solidFill>
                <a:effectLst>
                  <a:outerShdw blurRad="38100" dist="38100" dir="2700000" algn="tl">
                    <a:srgbClr val="000000">
                      <a:alpha val="43137"/>
                    </a:srgbClr>
                  </a:outerShdw>
                </a:effectLst>
              </a:rPr>
              <a:t>评价</a:t>
            </a:r>
          </a:p>
          <a:p>
            <a:pPr algn="ctr"/>
            <a:r>
              <a:rPr lang="de-DE" altLang="zh-CN" sz="1600" b="1" dirty="0" smtClean="0">
                <a:solidFill>
                  <a:schemeClr val="bg1"/>
                </a:solidFill>
                <a:effectLst>
                  <a:outerShdw blurRad="38100" dist="38100" dir="2700000" algn="tl">
                    <a:srgbClr val="000000">
                      <a:alpha val="43137"/>
                    </a:srgbClr>
                  </a:outerShdw>
                </a:effectLst>
              </a:rPr>
              <a:t>Bewertung</a:t>
            </a:r>
            <a:endParaRPr lang="zh-CN" altLang="en-US" sz="1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24244354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092280" y="370878"/>
            <a:ext cx="2051720" cy="316252"/>
          </a:xfrm>
          <a:prstGeom prst="rect">
            <a:avLst/>
          </a:prstGeom>
          <a:noFill/>
        </p:spPr>
        <p:txBody>
          <a:bodyPr vert="horz" lIns="91440" tIns="45720" rIns="288000" bIns="45720" rtlCol="0" anchor="t">
            <a:noAutofit/>
          </a:bodyPr>
          <a:lstStyle>
            <a:lvl1pPr algn="l" defTabSz="914400" rtl="0" eaLnBrk="1" latinLnBrk="0" hangingPunct="1">
              <a:spcBef>
                <a:spcPct val="0"/>
              </a:spcBef>
              <a:buNone/>
              <a:defRPr sz="3600" b="1" kern="1200" cap="all" spc="-60" baseline="0">
                <a:solidFill>
                  <a:schemeClr val="tx2"/>
                </a:solidFill>
                <a:latin typeface="华文中宋" pitchFamily="2" charset="-122"/>
                <a:ea typeface="华文中宋" pitchFamily="2" charset="-122"/>
                <a:cs typeface="+mj-cs"/>
              </a:defRPr>
            </a:lvl1pPr>
          </a:lstStyle>
          <a:p>
            <a:pPr algn="r"/>
            <a:r>
              <a:rPr lang="zh-CN" altLang="en-US" sz="1800" dirty="0" smtClean="0">
                <a:solidFill>
                  <a:schemeClr val="accent5"/>
                </a:solidFill>
                <a:latin typeface="+mj-ea"/>
                <a:ea typeface="+mj-ea"/>
              </a:rPr>
              <a:t>思想理念</a:t>
            </a:r>
            <a:endParaRPr lang="en-US" sz="1800" dirty="0">
              <a:solidFill>
                <a:schemeClr val="accent5"/>
              </a:solidFill>
              <a:latin typeface="+mj-ea"/>
              <a:ea typeface="+mj-ea"/>
            </a:endParaRPr>
          </a:p>
        </p:txBody>
      </p:sp>
      <p:sp>
        <p:nvSpPr>
          <p:cNvPr id="6" name="TextBox 5"/>
          <p:cNvSpPr txBox="1"/>
          <p:nvPr/>
        </p:nvSpPr>
        <p:spPr>
          <a:xfrm>
            <a:off x="357158" y="1214428"/>
            <a:ext cx="5357850" cy="400110"/>
          </a:xfrm>
          <a:prstGeom prst="rect">
            <a:avLst/>
          </a:prstGeom>
          <a:noFill/>
        </p:spPr>
        <p:txBody>
          <a:bodyPr wrap="square" rtlCol="0">
            <a:spAutoFit/>
          </a:bodyPr>
          <a:lstStyle/>
          <a:p>
            <a:r>
              <a:rPr lang="en-US" altLang="zh-CN" sz="2000" b="1" dirty="0" smtClean="0"/>
              <a:t>【</a:t>
            </a:r>
            <a:r>
              <a:rPr lang="zh-CN" altLang="en-US" sz="2000" b="1" dirty="0" smtClean="0">
                <a:effectLst>
                  <a:outerShdw blurRad="38100" dist="38100" dir="2700000" algn="tl">
                    <a:srgbClr val="000000">
                      <a:alpha val="43137"/>
                    </a:srgbClr>
                  </a:outerShdw>
                </a:effectLst>
              </a:rPr>
              <a:t>评价体系建构的几点思想</a:t>
            </a:r>
            <a:r>
              <a:rPr lang="en-US" altLang="zh-CN" sz="2000" b="1" dirty="0" smtClean="0"/>
              <a:t>】</a:t>
            </a:r>
          </a:p>
        </p:txBody>
      </p:sp>
      <p:sp>
        <p:nvSpPr>
          <p:cNvPr id="8" name="Title 1"/>
          <p:cNvSpPr txBox="1">
            <a:spLocks/>
          </p:cNvSpPr>
          <p:nvPr/>
        </p:nvSpPr>
        <p:spPr>
          <a:xfrm>
            <a:off x="0" y="-12131"/>
            <a:ext cx="7092280" cy="1055856"/>
          </a:xfrm>
          <a:prstGeom prst="rect">
            <a:avLst/>
          </a:prstGeom>
          <a:solidFill>
            <a:schemeClr val="bg1"/>
          </a:solidFill>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200"/>
              </a:lnSpc>
            </a:pPr>
            <a:r>
              <a:rPr lang="en-US" altLang="zh-CN" sz="4800" b="1" cap="all" spc="-60" dirty="0" smtClean="0">
                <a:solidFill>
                  <a:schemeClr val="tx1">
                    <a:lumMod val="50000"/>
                    <a:lumOff val="50000"/>
                  </a:schemeClr>
                </a:solidFill>
                <a:latin typeface="Arial" pitchFamily="34" charset="0"/>
                <a:cs typeface="Arial" pitchFamily="34" charset="0"/>
              </a:rPr>
              <a:t>2.</a:t>
            </a:r>
            <a:r>
              <a:rPr lang="zh-CN" altLang="en-US" sz="2000" b="1" cap="all" spc="-60" dirty="0" smtClean="0">
                <a:solidFill>
                  <a:schemeClr val="tx1">
                    <a:lumMod val="50000"/>
                    <a:lumOff val="50000"/>
                  </a:schemeClr>
                </a:solidFill>
                <a:latin typeface="+mj-ea"/>
              </a:rPr>
              <a:t>智能城市评价体系研究构想</a:t>
            </a:r>
            <a:endParaRPr lang="en-US" altLang="zh-CN" sz="2000" b="1" cap="all" spc="-60" dirty="0" smtClean="0">
              <a:solidFill>
                <a:schemeClr val="tx1">
                  <a:lumMod val="50000"/>
                  <a:lumOff val="50000"/>
                </a:schemeClr>
              </a:solidFill>
              <a:latin typeface="+mj-ea"/>
            </a:endParaRPr>
          </a:p>
          <a:p>
            <a:pPr algn="l">
              <a:lnSpc>
                <a:spcPts val="2200"/>
              </a:lnSpc>
            </a:pPr>
            <a:r>
              <a:rPr lang="en-US" altLang="zh-CN" sz="1400" b="1" cap="all" spc="-60" dirty="0" smtClean="0">
                <a:solidFill>
                  <a:schemeClr val="tx1">
                    <a:lumMod val="50000"/>
                    <a:lumOff val="50000"/>
                  </a:schemeClr>
                </a:solidFill>
                <a:latin typeface="+mn-lt"/>
              </a:rPr>
              <a:t>            </a:t>
            </a:r>
            <a:r>
              <a:rPr lang="en-US" altLang="zh-CN" sz="1400" b="1" cap="all" spc="-60" dirty="0" err="1" smtClean="0">
                <a:solidFill>
                  <a:schemeClr val="tx1">
                    <a:lumMod val="50000"/>
                    <a:lumOff val="50000"/>
                  </a:schemeClr>
                </a:solidFill>
              </a:rPr>
              <a:t>Entwurf</a:t>
            </a:r>
            <a:r>
              <a:rPr lang="en-US" altLang="zh-CN" sz="1400" b="1" cap="all" spc="-60" dirty="0" smtClean="0">
                <a:solidFill>
                  <a:schemeClr val="tx1">
                    <a:lumMod val="50000"/>
                    <a:lumOff val="50000"/>
                  </a:schemeClr>
                </a:solidFill>
              </a:rPr>
              <a:t> der </a:t>
            </a:r>
            <a:r>
              <a:rPr lang="en-US" altLang="zh-CN" sz="1400" b="1" cap="all" spc="-60" dirty="0" err="1" smtClean="0">
                <a:solidFill>
                  <a:schemeClr val="tx1">
                    <a:lumMod val="50000"/>
                    <a:lumOff val="50000"/>
                  </a:schemeClr>
                </a:solidFill>
              </a:rPr>
              <a:t>Rahmenbedingungen</a:t>
            </a:r>
            <a:r>
              <a:rPr lang="en-US" altLang="zh-CN" sz="1400" b="1" cap="all" spc="-60" dirty="0" smtClean="0">
                <a:solidFill>
                  <a:schemeClr val="tx1">
                    <a:lumMod val="50000"/>
                    <a:lumOff val="50000"/>
                  </a:schemeClr>
                </a:solidFill>
              </a:rPr>
              <a:t> des </a:t>
            </a:r>
            <a:r>
              <a:rPr lang="en-US" altLang="zh-CN" sz="1400" b="1" cap="all" spc="-60" dirty="0" err="1" smtClean="0">
                <a:solidFill>
                  <a:schemeClr val="tx1">
                    <a:lumMod val="50000"/>
                    <a:lumOff val="50000"/>
                  </a:schemeClr>
                </a:solidFill>
              </a:rPr>
              <a:t>Evaluationssystems</a:t>
            </a:r>
            <a:r>
              <a:rPr lang="en-US" altLang="zh-CN" sz="1400" b="1" cap="all" spc="-60" dirty="0" smtClean="0">
                <a:solidFill>
                  <a:schemeClr val="tx1">
                    <a:lumMod val="50000"/>
                    <a:lumOff val="50000"/>
                  </a:schemeClr>
                </a:solidFill>
              </a:rPr>
              <a:t> </a:t>
            </a:r>
            <a:r>
              <a:rPr lang="en-US" altLang="zh-CN" sz="1400" b="1" cap="all" spc="-60" dirty="0" err="1" smtClean="0">
                <a:solidFill>
                  <a:schemeClr val="tx1">
                    <a:lumMod val="50000"/>
                    <a:lumOff val="50000"/>
                  </a:schemeClr>
                </a:solidFill>
              </a:rPr>
              <a:t>für</a:t>
            </a:r>
            <a:r>
              <a:rPr lang="en-US" altLang="zh-CN" sz="1400" b="1" cap="all" spc="-60" dirty="0" smtClean="0">
                <a:solidFill>
                  <a:schemeClr val="tx1">
                    <a:lumMod val="50000"/>
                    <a:lumOff val="50000"/>
                  </a:schemeClr>
                </a:solidFill>
              </a:rPr>
              <a:t>   </a:t>
            </a:r>
            <a:r>
              <a:rPr lang="en-US" altLang="zh-CN" sz="1400" b="1" cap="all" spc="-60" dirty="0" err="1" smtClean="0">
                <a:solidFill>
                  <a:schemeClr val="tx1">
                    <a:lumMod val="50000"/>
                    <a:lumOff val="50000"/>
                  </a:schemeClr>
                </a:solidFill>
              </a:rPr>
              <a:t>intelligente</a:t>
            </a:r>
            <a:r>
              <a:rPr lang="en-US" altLang="zh-CN" sz="1400" b="1" cap="all" spc="-60" dirty="0" smtClean="0">
                <a:solidFill>
                  <a:schemeClr val="tx1">
                    <a:lumMod val="50000"/>
                    <a:lumOff val="50000"/>
                  </a:schemeClr>
                </a:solidFill>
              </a:rPr>
              <a:t> </a:t>
            </a:r>
            <a:r>
              <a:rPr lang="en-US" altLang="zh-CN" sz="1400" b="1" cap="all" spc="-60" dirty="0" err="1" smtClean="0">
                <a:solidFill>
                  <a:schemeClr val="tx1">
                    <a:lumMod val="50000"/>
                    <a:lumOff val="50000"/>
                  </a:schemeClr>
                </a:solidFill>
              </a:rPr>
              <a:t>Städte</a:t>
            </a:r>
            <a:endParaRPr lang="en-US" altLang="zh-CN" sz="1400" b="1" cap="all" spc="-60" dirty="0">
              <a:solidFill>
                <a:schemeClr val="tx1">
                  <a:lumMod val="50000"/>
                  <a:lumOff val="50000"/>
                </a:schemeClr>
              </a:solidFill>
              <a:latin typeface="+mn-lt"/>
            </a:endParaRPr>
          </a:p>
        </p:txBody>
      </p:sp>
      <p:sp>
        <p:nvSpPr>
          <p:cNvPr id="9" name="TextBox 8"/>
          <p:cNvSpPr txBox="1"/>
          <p:nvPr/>
        </p:nvSpPr>
        <p:spPr>
          <a:xfrm>
            <a:off x="571472" y="1571618"/>
            <a:ext cx="7000924" cy="307777"/>
          </a:xfrm>
          <a:prstGeom prst="rect">
            <a:avLst/>
          </a:prstGeom>
          <a:noFill/>
        </p:spPr>
        <p:txBody>
          <a:bodyPr wrap="square" rtlCol="0">
            <a:spAutoFit/>
          </a:bodyPr>
          <a:lstStyle/>
          <a:p>
            <a:r>
              <a:rPr lang="de-DE" altLang="zh-CN" sz="1400" b="1" dirty="0" smtClean="0"/>
              <a:t>Aussagen vom Bau des Evaluationssystems </a:t>
            </a:r>
            <a:endParaRPr lang="zh-CN" altLang="en-US" sz="1400" b="1" dirty="0"/>
          </a:p>
        </p:txBody>
      </p:sp>
      <p:sp>
        <p:nvSpPr>
          <p:cNvPr id="10" name="Title 1"/>
          <p:cNvSpPr txBox="1">
            <a:spLocks/>
          </p:cNvSpPr>
          <p:nvPr/>
        </p:nvSpPr>
        <p:spPr>
          <a:xfrm>
            <a:off x="6948264" y="727473"/>
            <a:ext cx="2195736" cy="316253"/>
          </a:xfrm>
          <a:prstGeom prst="rect">
            <a:avLst/>
          </a:prstGeom>
          <a:solidFill>
            <a:srgbClr val="00B050"/>
          </a:solidFill>
        </p:spPr>
        <p:txBody>
          <a:bodyPr vert="horz" lIns="91440" tIns="45720" rIns="288000" bIns="45720" rtlCol="0" anchor="t">
            <a:normAutofit fontScale="70000" lnSpcReduction="20000"/>
          </a:bodyPr>
          <a:lstStyle>
            <a:lvl1pPr algn="l" defTabSz="914400" rtl="0" eaLnBrk="1" latinLnBrk="0" hangingPunct="1">
              <a:spcBef>
                <a:spcPct val="0"/>
              </a:spcBef>
              <a:buNone/>
              <a:defRPr sz="3600" b="1" kern="1200" cap="all" spc="-60" baseline="0">
                <a:solidFill>
                  <a:schemeClr val="tx2"/>
                </a:solidFill>
                <a:latin typeface="华文中宋" pitchFamily="2" charset="-122"/>
                <a:ea typeface="华文中宋" pitchFamily="2" charset="-122"/>
                <a:cs typeface="+mj-cs"/>
              </a:defRPr>
            </a:lvl1pPr>
          </a:lstStyle>
          <a:p>
            <a:pPr algn="r"/>
            <a:r>
              <a:rPr lang="en-US" altLang="zh-CN" sz="1300" dirty="0" smtClean="0">
                <a:solidFill>
                  <a:schemeClr val="bg1"/>
                </a:solidFill>
                <a:effectLst>
                  <a:outerShdw blurRad="38100" dist="38100" dir="2700000" algn="tl">
                    <a:srgbClr val="000000">
                      <a:alpha val="43137"/>
                    </a:srgbClr>
                  </a:outerShdw>
                </a:effectLst>
                <a:latin typeface="Arial" pitchFamily="34" charset="0"/>
                <a:ea typeface="华文细黑" pitchFamily="2" charset="-122"/>
                <a:cs typeface="Arial" pitchFamily="34" charset="0"/>
              </a:rPr>
              <a:t> </a:t>
            </a:r>
            <a:r>
              <a:rPr lang="en-US" altLang="zh-CN" sz="1300" dirty="0" err="1" smtClean="0">
                <a:solidFill>
                  <a:schemeClr val="bg1"/>
                </a:solidFill>
                <a:effectLst>
                  <a:outerShdw blurRad="38100" dist="38100" dir="2700000" algn="tl">
                    <a:srgbClr val="000000">
                      <a:alpha val="43137"/>
                    </a:srgbClr>
                  </a:outerShdw>
                </a:effectLst>
                <a:latin typeface="Arial" pitchFamily="34" charset="0"/>
                <a:ea typeface="华文细黑" pitchFamily="2" charset="-122"/>
                <a:cs typeface="Arial" pitchFamily="34" charset="0"/>
              </a:rPr>
              <a:t>Aussagen</a:t>
            </a:r>
            <a:r>
              <a:rPr lang="en-US" altLang="zh-CN" sz="1300" dirty="0" smtClean="0">
                <a:solidFill>
                  <a:schemeClr val="bg1"/>
                </a:solidFill>
                <a:effectLst>
                  <a:outerShdw blurRad="38100" dist="38100" dir="2700000" algn="tl">
                    <a:srgbClr val="000000">
                      <a:alpha val="43137"/>
                    </a:srgbClr>
                  </a:outerShdw>
                </a:effectLst>
                <a:latin typeface="Arial" pitchFamily="34" charset="0"/>
                <a:ea typeface="华文细黑" pitchFamily="2" charset="-122"/>
                <a:cs typeface="Arial" pitchFamily="34" charset="0"/>
              </a:rPr>
              <a:t> und </a:t>
            </a:r>
            <a:r>
              <a:rPr lang="en-US" altLang="zh-CN" sz="1300" dirty="0" err="1" smtClean="0">
                <a:solidFill>
                  <a:schemeClr val="bg1"/>
                </a:solidFill>
                <a:effectLst>
                  <a:outerShdw blurRad="38100" dist="38100" dir="2700000" algn="tl">
                    <a:srgbClr val="000000">
                      <a:alpha val="43137"/>
                    </a:srgbClr>
                  </a:outerShdw>
                </a:effectLst>
                <a:latin typeface="Arial" pitchFamily="34" charset="0"/>
                <a:ea typeface="华文细黑" pitchFamily="2" charset="-122"/>
                <a:cs typeface="Arial" pitchFamily="34" charset="0"/>
              </a:rPr>
              <a:t>Vorstellungen</a:t>
            </a:r>
            <a:endParaRPr lang="en-US" sz="1300" dirty="0">
              <a:solidFill>
                <a:schemeClr val="bg1"/>
              </a:solidFill>
              <a:effectLst>
                <a:outerShdw blurRad="38100" dist="38100" dir="2700000" algn="tl">
                  <a:srgbClr val="000000">
                    <a:alpha val="43137"/>
                  </a:srgbClr>
                </a:outerShdw>
              </a:effectLst>
              <a:latin typeface="Arial" pitchFamily="34" charset="0"/>
              <a:ea typeface="华文细黑" pitchFamily="2" charset="-122"/>
              <a:cs typeface="Arial" pitchFamily="34" charset="0"/>
            </a:endParaRPr>
          </a:p>
        </p:txBody>
      </p:sp>
      <p:sp>
        <p:nvSpPr>
          <p:cNvPr id="11" name="TextBox 10"/>
          <p:cNvSpPr txBox="1"/>
          <p:nvPr/>
        </p:nvSpPr>
        <p:spPr>
          <a:xfrm>
            <a:off x="366278" y="1940236"/>
            <a:ext cx="8238170" cy="2936188"/>
          </a:xfrm>
          <a:prstGeom prst="rect">
            <a:avLst/>
          </a:prstGeom>
          <a:noFill/>
        </p:spPr>
        <p:txBody>
          <a:bodyPr wrap="square" rtlCol="0">
            <a:spAutoFit/>
          </a:bodyPr>
          <a:lstStyle/>
          <a:p>
            <a:pPr marL="342900" indent="-342900">
              <a:lnSpc>
                <a:spcPct val="120000"/>
              </a:lnSpc>
              <a:buFont typeface="+mj-lt"/>
              <a:buAutoNum type="arabicPeriod"/>
            </a:pPr>
            <a:r>
              <a:rPr lang="zh-CN" altLang="en-US" sz="1400" b="1" dirty="0" smtClean="0">
                <a:solidFill>
                  <a:srgbClr val="FF0000"/>
                </a:solidFill>
                <a:effectLst>
                  <a:outerShdw blurRad="38100" dist="38100" dir="2700000" algn="tl">
                    <a:srgbClr val="000000">
                      <a:alpha val="43137"/>
                    </a:srgbClr>
                  </a:outerShdw>
                </a:effectLst>
              </a:rPr>
              <a:t>智能</a:t>
            </a:r>
            <a:r>
              <a:rPr lang="zh-CN" altLang="en-US" sz="1400" b="1" dirty="0">
                <a:solidFill>
                  <a:srgbClr val="FF0000"/>
                </a:solidFill>
                <a:effectLst>
                  <a:outerShdw blurRad="38100" dist="38100" dir="2700000" algn="tl">
                    <a:srgbClr val="000000">
                      <a:alpha val="43137"/>
                    </a:srgbClr>
                  </a:outerShdw>
                </a:effectLst>
              </a:rPr>
              <a:t>城市应是一个生命体，在信息技术支持下可感知、判断、反应和学习</a:t>
            </a:r>
            <a:r>
              <a:rPr lang="zh-CN" altLang="en-US" sz="1400" b="1" dirty="0" smtClean="0">
                <a:solidFill>
                  <a:srgbClr val="FF0000"/>
                </a:solidFill>
                <a:effectLst>
                  <a:outerShdw blurRad="38100" dist="38100" dir="2700000" algn="tl">
                    <a:srgbClr val="000000">
                      <a:alpha val="43137"/>
                    </a:srgbClr>
                  </a:outerShdw>
                </a:effectLst>
              </a:rPr>
              <a:t>；</a:t>
            </a:r>
            <a:r>
              <a:rPr lang="de-DE" altLang="zh-CN" sz="1400" b="1" dirty="0" smtClean="0">
                <a:solidFill>
                  <a:srgbClr val="FF0000"/>
                </a:solidFill>
                <a:effectLst>
                  <a:outerShdw blurRad="38100" dist="38100" dir="2700000" algn="tl">
                    <a:srgbClr val="000000">
                      <a:alpha val="43137"/>
                    </a:srgbClr>
                  </a:outerShdw>
                </a:effectLst>
              </a:rPr>
              <a:t> </a:t>
            </a:r>
            <a:r>
              <a:rPr lang="de-DE" altLang="zh-CN" sz="1200" b="1" dirty="0" smtClean="0"/>
              <a:t>Eine intelligente Stadt sollte ein Leben sein, die mit der Unterstützung der Informationstechnologie sich wahrnehmen, beurteilen, reagiren und lernen kann.</a:t>
            </a:r>
            <a:endParaRPr lang="en-US" altLang="zh-CN" sz="1200" b="1" dirty="0" smtClean="0"/>
          </a:p>
          <a:p>
            <a:pPr marL="342900" indent="-342900">
              <a:lnSpc>
                <a:spcPct val="120000"/>
              </a:lnSpc>
              <a:buFont typeface="+mj-lt"/>
              <a:buAutoNum type="arabicPeriod"/>
            </a:pPr>
            <a:r>
              <a:rPr lang="zh-CN" altLang="en-US" sz="1400" b="1" dirty="0" smtClean="0">
                <a:solidFill>
                  <a:srgbClr val="FF0000"/>
                </a:solidFill>
                <a:effectLst>
                  <a:outerShdw blurRad="38100" dist="38100" dir="2700000" algn="tl">
                    <a:srgbClr val="000000">
                      <a:alpha val="43137"/>
                    </a:srgbClr>
                  </a:outerShdw>
                </a:effectLst>
              </a:rPr>
              <a:t>智能</a:t>
            </a:r>
            <a:r>
              <a:rPr lang="zh-CN" altLang="en-US" sz="1400" b="1" dirty="0">
                <a:solidFill>
                  <a:srgbClr val="FF0000"/>
                </a:solidFill>
                <a:effectLst>
                  <a:outerShdw blurRad="38100" dist="38100" dir="2700000" algn="tl">
                    <a:srgbClr val="000000">
                      <a:alpha val="43137"/>
                    </a:srgbClr>
                  </a:outerShdw>
                </a:effectLst>
              </a:rPr>
              <a:t>城市不是一个终极状态，而是促进城市绿色、智能、低碳和减排不断提升水平的发展过程</a:t>
            </a:r>
            <a:r>
              <a:rPr lang="zh-CN" altLang="en-US" sz="1400" b="1" dirty="0" smtClean="0">
                <a:solidFill>
                  <a:srgbClr val="FF0000"/>
                </a:solidFill>
                <a:effectLst>
                  <a:outerShdw blurRad="38100" dist="38100" dir="2700000" algn="tl">
                    <a:srgbClr val="000000">
                      <a:alpha val="43137"/>
                    </a:srgbClr>
                  </a:outerShdw>
                </a:effectLst>
              </a:rPr>
              <a:t>；</a:t>
            </a:r>
            <a:r>
              <a:rPr lang="de-DE" altLang="zh-CN" sz="1200" b="1" dirty="0" smtClean="0"/>
              <a:t> Eine intelligente Stadt ist kein Endzustand, sondern ein Entwicklungsprozess, in dem die Stadt grüner, intelligenter wird und weniger Kohlenstoff verbraucht.</a:t>
            </a:r>
            <a:endParaRPr lang="en-US" altLang="zh-CN" sz="1200" b="1" dirty="0" smtClean="0"/>
          </a:p>
          <a:p>
            <a:pPr marL="342900" indent="-342900">
              <a:lnSpc>
                <a:spcPct val="120000"/>
              </a:lnSpc>
              <a:buFont typeface="+mj-lt"/>
              <a:buAutoNum type="arabicPeriod"/>
            </a:pPr>
            <a:r>
              <a:rPr lang="zh-CN" altLang="en-US" sz="1400" b="1" dirty="0" smtClean="0">
                <a:solidFill>
                  <a:srgbClr val="FF0000"/>
                </a:solidFill>
                <a:effectLst>
                  <a:outerShdw blurRad="38100" dist="38100" dir="2700000" algn="tl">
                    <a:srgbClr val="000000">
                      <a:alpha val="43137"/>
                    </a:srgbClr>
                  </a:outerShdw>
                </a:effectLst>
              </a:rPr>
              <a:t>评价</a:t>
            </a:r>
            <a:r>
              <a:rPr lang="zh-CN" altLang="en-US" sz="1400" b="1" dirty="0">
                <a:solidFill>
                  <a:srgbClr val="FF0000"/>
                </a:solidFill>
                <a:effectLst>
                  <a:outerShdw blurRad="38100" dist="38100" dir="2700000" algn="tl">
                    <a:srgbClr val="000000">
                      <a:alpha val="43137"/>
                    </a:srgbClr>
                  </a:outerShdw>
                </a:effectLst>
              </a:rPr>
              <a:t>目标是为了促进城市走向更加可持续发展</a:t>
            </a:r>
            <a:r>
              <a:rPr lang="zh-CN" altLang="en-US" sz="1400" b="1" dirty="0" smtClean="0">
                <a:solidFill>
                  <a:srgbClr val="FF0000"/>
                </a:solidFill>
                <a:effectLst>
                  <a:outerShdw blurRad="38100" dist="38100" dir="2700000" algn="tl">
                    <a:srgbClr val="000000">
                      <a:alpha val="43137"/>
                    </a:srgbClr>
                  </a:outerShdw>
                </a:effectLst>
              </a:rPr>
              <a:t>；</a:t>
            </a:r>
            <a:r>
              <a:rPr lang="de-DE" altLang="zh-CN" sz="1400" b="1" dirty="0" smtClean="0">
                <a:solidFill>
                  <a:srgbClr val="FF0000"/>
                </a:solidFill>
                <a:effectLst>
                  <a:outerShdw blurRad="38100" dist="38100" dir="2700000" algn="tl">
                    <a:srgbClr val="000000">
                      <a:alpha val="43137"/>
                    </a:srgbClr>
                  </a:outerShdw>
                </a:effectLst>
              </a:rPr>
              <a:t> </a:t>
            </a:r>
            <a:r>
              <a:rPr lang="de-DE" altLang="zh-CN" sz="1200" b="1" dirty="0" smtClean="0"/>
              <a:t>Die Evaluation zielt auf die nachhaltige Stadtentwicklung ab.</a:t>
            </a:r>
            <a:endParaRPr lang="en-US" altLang="zh-CN" sz="1200" b="1" dirty="0" smtClean="0"/>
          </a:p>
          <a:p>
            <a:pPr marL="342900" indent="-342900">
              <a:lnSpc>
                <a:spcPct val="120000"/>
              </a:lnSpc>
              <a:buFont typeface="+mj-lt"/>
              <a:buAutoNum type="arabicPeriod"/>
            </a:pPr>
            <a:r>
              <a:rPr lang="zh-CN" altLang="en-US" sz="1400" b="1" dirty="0" smtClean="0">
                <a:solidFill>
                  <a:srgbClr val="FF0000"/>
                </a:solidFill>
                <a:effectLst>
                  <a:outerShdw blurRad="38100" dist="38100" dir="2700000" algn="tl">
                    <a:srgbClr val="000000">
                      <a:alpha val="43137"/>
                    </a:srgbClr>
                  </a:outerShdw>
                </a:effectLst>
              </a:rPr>
              <a:t>评价重点在与智能对于城市的推进中的作用；</a:t>
            </a:r>
            <a:r>
              <a:rPr lang="de-DE" altLang="zh-CN" sz="1400" b="1" dirty="0" smtClean="0">
                <a:solidFill>
                  <a:srgbClr val="FF0000"/>
                </a:solidFill>
                <a:effectLst>
                  <a:outerShdw blurRad="38100" dist="38100" dir="2700000" algn="tl">
                    <a:srgbClr val="000000">
                      <a:alpha val="43137"/>
                    </a:srgbClr>
                  </a:outerShdw>
                </a:effectLst>
              </a:rPr>
              <a:t> </a:t>
            </a:r>
            <a:r>
              <a:rPr lang="de-DE" altLang="zh-CN" sz="1200" b="1" dirty="0" smtClean="0"/>
              <a:t>Das Gleichgewicht zwichen Informationstransparenz und Informationssicherheit sollte intelligent gehalten werden.</a:t>
            </a:r>
            <a:endParaRPr lang="en-US" altLang="zh-CN" sz="1200" b="1" dirty="0" smtClean="0"/>
          </a:p>
          <a:p>
            <a:pPr marL="342900" indent="-342900">
              <a:lnSpc>
                <a:spcPct val="120000"/>
              </a:lnSpc>
              <a:buFont typeface="+mj-lt"/>
              <a:buAutoNum type="arabicPeriod"/>
            </a:pPr>
            <a:r>
              <a:rPr lang="zh-CN" altLang="en-US" sz="1400" b="1" dirty="0" smtClean="0">
                <a:solidFill>
                  <a:srgbClr val="FF0000"/>
                </a:solidFill>
                <a:effectLst>
                  <a:outerShdw blurRad="38100" dist="38100" dir="2700000" algn="tl">
                    <a:srgbClr val="000000">
                      <a:alpha val="43137"/>
                    </a:srgbClr>
                  </a:outerShdw>
                </a:effectLst>
              </a:rPr>
              <a:t>科学</a:t>
            </a:r>
            <a:r>
              <a:rPr lang="zh-CN" altLang="en-US" sz="1400" b="1" dirty="0">
                <a:solidFill>
                  <a:srgbClr val="FF0000"/>
                </a:solidFill>
                <a:effectLst>
                  <a:outerShdw blurRad="38100" dist="38100" dir="2700000" algn="tl">
                    <a:srgbClr val="000000">
                      <a:alpha val="43137"/>
                    </a:srgbClr>
                  </a:outerShdw>
                </a:effectLst>
              </a:rPr>
              <a:t>的评价体系与具体的城市实践之间形成交互共进</a:t>
            </a:r>
            <a:r>
              <a:rPr lang="zh-CN" altLang="en-US" sz="1400" b="1" dirty="0" smtClean="0">
                <a:solidFill>
                  <a:srgbClr val="FF0000"/>
                </a:solidFill>
                <a:effectLst>
                  <a:outerShdw blurRad="38100" dist="38100" dir="2700000" algn="tl">
                    <a:srgbClr val="000000">
                      <a:alpha val="43137"/>
                    </a:srgbClr>
                  </a:outerShdw>
                </a:effectLst>
              </a:rPr>
              <a:t>。</a:t>
            </a:r>
            <a:r>
              <a:rPr lang="de-DE" altLang="zh-CN" sz="1400" b="1" dirty="0" smtClean="0">
                <a:solidFill>
                  <a:srgbClr val="FF0000"/>
                </a:solidFill>
                <a:effectLst>
                  <a:outerShdw blurRad="38100" dist="38100" dir="2700000" algn="tl">
                    <a:srgbClr val="000000">
                      <a:alpha val="43137"/>
                    </a:srgbClr>
                  </a:outerShdw>
                </a:effectLst>
              </a:rPr>
              <a:t> </a:t>
            </a:r>
            <a:r>
              <a:rPr lang="de-DE" altLang="zh-CN" sz="1200" b="1" dirty="0" smtClean="0"/>
              <a:t>Das wissenschaftliche Bewertungssystem und die praktische Erfahrung der Städte sollten gegenseitig Fortschritt machen. </a:t>
            </a:r>
            <a:endParaRPr lang="zh-CN" altLang="en-US" sz="1200" b="1" dirty="0"/>
          </a:p>
        </p:txBody>
      </p:sp>
    </p:spTree>
    <p:extLst>
      <p:ext uri="{BB962C8B-B14F-4D97-AF65-F5344CB8AC3E}">
        <p14:creationId xmlns:p14="http://schemas.microsoft.com/office/powerpoint/2010/main" xmlns="" val="18463293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ustin\Desktop\老崔\Image\BlankMap-World-1985.png"/>
          <p:cNvPicPr preferRelativeResize="0">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604"/>
          <a:stretch/>
        </p:blipFill>
        <p:spPr bwMode="auto">
          <a:xfrm>
            <a:off x="291900" y="1275606"/>
            <a:ext cx="8486686" cy="3821746"/>
          </a:xfrm>
          <a:prstGeom prst="rect">
            <a:avLst/>
          </a:prstGeom>
          <a:noFill/>
          <a:extLst>
            <a:ext uri="{909E8E84-426E-40DD-AFC4-6F175D3DCCD1}">
              <a14:hiddenFill xmlns:a14="http://schemas.microsoft.com/office/drawing/2010/main" xmlns="">
                <a:solidFill>
                  <a:srgbClr val="FFFFFF"/>
                </a:solidFill>
              </a14:hiddenFill>
            </a:ext>
          </a:extLst>
        </p:spPr>
      </p:pic>
      <p:sp>
        <p:nvSpPr>
          <p:cNvPr id="7" name="矩形 6"/>
          <p:cNvSpPr/>
          <p:nvPr/>
        </p:nvSpPr>
        <p:spPr>
          <a:xfrm>
            <a:off x="435916" y="2070986"/>
            <a:ext cx="2733441" cy="523220"/>
          </a:xfrm>
          <a:prstGeom prst="rect">
            <a:avLst/>
          </a:prstGeom>
        </p:spPr>
        <p:txBody>
          <a:bodyPr wrap="none">
            <a:spAutoFit/>
          </a:bodyPr>
          <a:lstStyle/>
          <a:p>
            <a:pPr algn="ctr">
              <a:buFont typeface="Arial" pitchFamily="34" charset="0"/>
              <a:buChar char="•"/>
            </a:pPr>
            <a:r>
              <a:rPr lang="en-US" altLang="zh-CN" sz="1400" b="1" dirty="0" smtClean="0">
                <a:solidFill>
                  <a:srgbClr val="FF0000"/>
                </a:solidFill>
                <a:effectLst>
                  <a:outerShdw blurRad="38100" dist="38100" dir="2700000" algn="tl">
                    <a:srgbClr val="000000">
                      <a:alpha val="43137"/>
                    </a:srgbClr>
                  </a:outerShdw>
                </a:effectLst>
              </a:rPr>
              <a:t>Intelligent </a:t>
            </a:r>
            <a:r>
              <a:rPr lang="en-US" altLang="zh-CN" sz="1400" b="1" dirty="0">
                <a:solidFill>
                  <a:srgbClr val="FF0000"/>
                </a:solidFill>
                <a:effectLst>
                  <a:outerShdw blurRad="38100" dist="38100" dir="2700000" algn="tl">
                    <a:srgbClr val="000000">
                      <a:alpha val="43137"/>
                    </a:srgbClr>
                  </a:outerShdw>
                </a:effectLst>
              </a:rPr>
              <a:t>Community </a:t>
            </a:r>
            <a:r>
              <a:rPr lang="en-US" altLang="zh-CN" sz="1400" b="1" dirty="0" smtClean="0">
                <a:solidFill>
                  <a:srgbClr val="FF0000"/>
                </a:solidFill>
                <a:effectLst>
                  <a:outerShdw blurRad="38100" dist="38100" dir="2700000" algn="tl">
                    <a:srgbClr val="000000">
                      <a:alpha val="43137"/>
                    </a:srgbClr>
                  </a:outerShdw>
                </a:effectLst>
              </a:rPr>
              <a:t>Forum</a:t>
            </a:r>
          </a:p>
          <a:p>
            <a:pPr algn="ctr">
              <a:buFont typeface="Arial" pitchFamily="34" charset="0"/>
              <a:buChar char="•"/>
            </a:pPr>
            <a:r>
              <a:rPr lang="en-US" altLang="zh-CN" sz="1400" b="1" dirty="0" smtClean="0">
                <a:solidFill>
                  <a:srgbClr val="FF0000"/>
                </a:solidFill>
                <a:effectLst>
                  <a:outerShdw blurRad="38100" dist="38100" dir="2700000" algn="tl">
                    <a:srgbClr val="000000">
                      <a:alpha val="43137"/>
                    </a:srgbClr>
                  </a:outerShdw>
                </a:effectLst>
              </a:rPr>
              <a:t>IBM</a:t>
            </a:r>
            <a:endParaRPr lang="en-US" altLang="zh-CN" sz="1400" b="1" dirty="0" smtClean="0">
              <a:solidFill>
                <a:srgbClr val="FF0000"/>
              </a:solidFill>
              <a:effectLst>
                <a:outerShdw blurRad="38100" dist="38100" dir="2700000" algn="tl">
                  <a:srgbClr val="000000">
                    <a:alpha val="43137"/>
                  </a:srgbClr>
                </a:outerShdw>
              </a:effectLst>
            </a:endParaRPr>
          </a:p>
        </p:txBody>
      </p:sp>
      <p:sp>
        <p:nvSpPr>
          <p:cNvPr id="8" name="矩形 7"/>
          <p:cNvSpPr/>
          <p:nvPr/>
        </p:nvSpPr>
        <p:spPr>
          <a:xfrm>
            <a:off x="5929322" y="1928808"/>
            <a:ext cx="3173759" cy="3262432"/>
          </a:xfrm>
          <a:prstGeom prst="rect">
            <a:avLst/>
          </a:prstGeom>
        </p:spPr>
        <p:txBody>
          <a:bodyPr wrap="square">
            <a:spAutoFit/>
          </a:bodyPr>
          <a:lstStyle/>
          <a:p>
            <a:pPr>
              <a:buFont typeface="Arial" pitchFamily="34" charset="0"/>
              <a:buChar char="•"/>
            </a:pPr>
            <a:r>
              <a:rPr lang="zh-CN" altLang="en-US" sz="1400" b="1" dirty="0">
                <a:effectLst>
                  <a:outerShdw blurRad="38100" dist="38100" dir="2700000" algn="tl">
                    <a:srgbClr val="000000">
                      <a:alpha val="43137"/>
                    </a:srgbClr>
                  </a:outerShdw>
                </a:effectLst>
              </a:rPr>
              <a:t>住建</a:t>
            </a:r>
            <a:r>
              <a:rPr lang="zh-CN" altLang="en-US" sz="1400" b="1" dirty="0" smtClean="0">
                <a:effectLst>
                  <a:outerShdw blurRad="38100" dist="38100" dir="2700000" algn="tl">
                    <a:srgbClr val="000000">
                      <a:alpha val="43137"/>
                    </a:srgbClr>
                  </a:outerShdw>
                </a:effectLst>
              </a:rPr>
              <a:t>部 </a:t>
            </a:r>
            <a:r>
              <a:rPr lang="zh-CN" altLang="en-US" sz="900" b="1" dirty="0" smtClean="0">
                <a:effectLst>
                  <a:outerShdw blurRad="38100" dist="38100" dir="2700000" algn="tl">
                    <a:srgbClr val="000000">
                      <a:alpha val="43137"/>
                    </a:srgbClr>
                  </a:outerShdw>
                </a:effectLst>
              </a:rPr>
              <a:t>智慧城</a:t>
            </a:r>
            <a:r>
              <a:rPr lang="zh-CN" altLang="en-US" sz="900" b="1" dirty="0">
                <a:effectLst>
                  <a:outerShdw blurRad="38100" dist="38100" dir="2700000" algn="tl">
                    <a:srgbClr val="000000">
                      <a:alpha val="43137"/>
                    </a:srgbClr>
                  </a:outerShdw>
                </a:effectLst>
              </a:rPr>
              <a:t>市（区、镇）试点指标</a:t>
            </a:r>
            <a:r>
              <a:rPr lang="zh-CN" altLang="en-US" sz="900" b="1" dirty="0" smtClean="0">
                <a:effectLst>
                  <a:outerShdw blurRad="38100" dist="38100" dir="2700000" algn="tl">
                    <a:srgbClr val="000000">
                      <a:alpha val="43137"/>
                    </a:srgbClr>
                  </a:outerShdw>
                </a:effectLst>
              </a:rPr>
              <a:t>体系</a:t>
            </a:r>
            <a:endParaRPr lang="de-DE" altLang="zh-CN" sz="900" b="1" dirty="0" smtClean="0">
              <a:effectLst>
                <a:outerShdw blurRad="38100" dist="38100" dir="2700000" algn="tl">
                  <a:srgbClr val="000000">
                    <a:alpha val="43137"/>
                  </a:srgbClr>
                </a:outerShdw>
              </a:effectLst>
            </a:endParaRPr>
          </a:p>
          <a:p>
            <a:r>
              <a:rPr lang="de-DE" altLang="zh-CN" sz="1200" b="1" dirty="0" smtClean="0">
                <a:effectLst>
                  <a:outerShdw blurRad="38100" dist="38100" dir="2700000" algn="tl">
                    <a:srgbClr val="000000">
                      <a:alpha val="43137"/>
                    </a:srgbClr>
                  </a:outerShdw>
                </a:effectLst>
              </a:rPr>
              <a:t>Ministerium für Wohnungsbau und städtisch-ländliche Entwicklung</a:t>
            </a:r>
            <a:endParaRPr lang="en-US" altLang="zh-CN" sz="1200" b="1" dirty="0">
              <a:effectLst>
                <a:outerShdw blurRad="38100" dist="38100" dir="2700000" algn="tl">
                  <a:srgbClr val="000000">
                    <a:alpha val="43137"/>
                  </a:srgbClr>
                </a:outerShdw>
              </a:effectLst>
            </a:endParaRPr>
          </a:p>
          <a:p>
            <a:pPr>
              <a:buFont typeface="Arial" pitchFamily="34" charset="0"/>
              <a:buChar char="•"/>
            </a:pPr>
            <a:r>
              <a:rPr lang="zh-CN" altLang="en-US" sz="1400" b="1" dirty="0">
                <a:effectLst>
                  <a:outerShdw blurRad="38100" dist="38100" dir="2700000" algn="tl">
                    <a:srgbClr val="000000">
                      <a:alpha val="43137"/>
                    </a:srgbClr>
                  </a:outerShdw>
                </a:effectLst>
              </a:rPr>
              <a:t>工信</a:t>
            </a:r>
            <a:r>
              <a:rPr lang="zh-CN" altLang="en-US" sz="1400" b="1" dirty="0" smtClean="0">
                <a:effectLst>
                  <a:outerShdw blurRad="38100" dist="38100" dir="2700000" algn="tl">
                    <a:srgbClr val="000000">
                      <a:alpha val="43137"/>
                    </a:srgbClr>
                  </a:outerShdw>
                </a:effectLst>
              </a:rPr>
              <a:t>部 </a:t>
            </a:r>
            <a:r>
              <a:rPr lang="zh-CN" altLang="en-US" sz="900" b="1" dirty="0" smtClean="0">
                <a:effectLst>
                  <a:outerShdw blurRad="38100" dist="38100" dir="2700000" algn="tl">
                    <a:srgbClr val="000000">
                      <a:alpha val="43137"/>
                    </a:srgbClr>
                  </a:outerShdw>
                </a:effectLst>
              </a:rPr>
              <a:t>智慧城</a:t>
            </a:r>
            <a:r>
              <a:rPr lang="zh-CN" altLang="en-US" sz="900" b="1" dirty="0">
                <a:effectLst>
                  <a:outerShdw blurRad="38100" dist="38100" dir="2700000" algn="tl">
                    <a:srgbClr val="000000">
                      <a:alpha val="43137"/>
                    </a:srgbClr>
                  </a:outerShdw>
                </a:effectLst>
              </a:rPr>
              <a:t>市评估</a:t>
            </a:r>
            <a:r>
              <a:rPr lang="zh-CN" altLang="en-US" sz="900" b="1" dirty="0" smtClean="0">
                <a:effectLst>
                  <a:outerShdw blurRad="38100" dist="38100" dir="2700000" algn="tl">
                    <a:srgbClr val="000000">
                      <a:alpha val="43137"/>
                    </a:srgbClr>
                  </a:outerShdw>
                </a:effectLst>
              </a:rPr>
              <a:t>体系</a:t>
            </a:r>
            <a:endParaRPr lang="de-DE" altLang="zh-CN" sz="900" b="1" dirty="0" smtClean="0">
              <a:effectLst>
                <a:outerShdw blurRad="38100" dist="38100" dir="2700000" algn="tl">
                  <a:srgbClr val="000000">
                    <a:alpha val="43137"/>
                  </a:srgbClr>
                </a:outerShdw>
              </a:effectLst>
            </a:endParaRPr>
          </a:p>
          <a:p>
            <a:r>
              <a:rPr lang="de-DE" altLang="zh-CN" sz="1200" b="1" dirty="0" smtClean="0">
                <a:effectLst>
                  <a:outerShdw blurRad="38100" dist="38100" dir="2700000" algn="tl">
                    <a:srgbClr val="000000">
                      <a:alpha val="43137"/>
                    </a:srgbClr>
                  </a:outerShdw>
                </a:effectLst>
              </a:rPr>
              <a:t>Ministerium für Industrie und Informationstechnologie</a:t>
            </a:r>
            <a:endParaRPr lang="en-US" altLang="zh-CN" b="1" dirty="0">
              <a:effectLst>
                <a:outerShdw blurRad="38100" dist="38100" dir="2700000" algn="tl">
                  <a:srgbClr val="000000">
                    <a:alpha val="43137"/>
                  </a:srgbClr>
                </a:outerShdw>
              </a:effectLst>
            </a:endParaRPr>
          </a:p>
          <a:p>
            <a:pPr>
              <a:buFont typeface="Arial" pitchFamily="34" charset="0"/>
              <a:buChar char="•"/>
            </a:pPr>
            <a:r>
              <a:rPr lang="zh-CN" altLang="en-US" sz="1400" b="1" dirty="0">
                <a:effectLst>
                  <a:outerShdw blurRad="38100" dist="38100" dir="2700000" algn="tl">
                    <a:srgbClr val="000000">
                      <a:alpha val="43137"/>
                    </a:srgbClr>
                  </a:outerShdw>
                </a:effectLst>
              </a:rPr>
              <a:t>国脉公</a:t>
            </a:r>
            <a:r>
              <a:rPr lang="zh-CN" altLang="en-US" sz="1400" b="1" dirty="0" smtClean="0">
                <a:effectLst>
                  <a:outerShdw blurRad="38100" dist="38100" dir="2700000" algn="tl">
                    <a:srgbClr val="000000">
                      <a:alpha val="43137"/>
                    </a:srgbClr>
                  </a:outerShdw>
                </a:effectLst>
              </a:rPr>
              <a:t>司 </a:t>
            </a:r>
            <a:r>
              <a:rPr lang="zh-CN" altLang="en-US" sz="900" b="1" dirty="0" smtClean="0">
                <a:effectLst>
                  <a:outerShdw blurRad="38100" dist="38100" dir="2700000" algn="tl">
                    <a:srgbClr val="000000">
                      <a:alpha val="43137"/>
                    </a:srgbClr>
                  </a:outerShdw>
                </a:effectLst>
              </a:rPr>
              <a:t>智慧城</a:t>
            </a:r>
            <a:r>
              <a:rPr lang="zh-CN" altLang="en-US" sz="900" b="1" dirty="0">
                <a:effectLst>
                  <a:outerShdw blurRad="38100" dist="38100" dir="2700000" algn="tl">
                    <a:srgbClr val="000000">
                      <a:alpha val="43137"/>
                    </a:srgbClr>
                  </a:outerShdw>
                </a:effectLst>
              </a:rPr>
              <a:t>市发展水平</a:t>
            </a:r>
            <a:r>
              <a:rPr lang="zh-CN" altLang="en-US" sz="900" b="1" dirty="0" smtClean="0">
                <a:effectLst>
                  <a:outerShdw blurRad="38100" dist="38100" dir="2700000" algn="tl">
                    <a:srgbClr val="000000">
                      <a:alpha val="43137"/>
                    </a:srgbClr>
                  </a:outerShdw>
                </a:effectLst>
              </a:rPr>
              <a:t>评估</a:t>
            </a:r>
            <a:endParaRPr lang="de-DE" altLang="zh-CN" sz="900" b="1" dirty="0" smtClean="0">
              <a:effectLst>
                <a:outerShdw blurRad="38100" dist="38100" dir="2700000" algn="tl">
                  <a:srgbClr val="000000">
                    <a:alpha val="43137"/>
                  </a:srgbClr>
                </a:outerShdw>
              </a:effectLst>
            </a:endParaRPr>
          </a:p>
          <a:p>
            <a:r>
              <a:rPr lang="de-DE" altLang="zh-CN" sz="1200" b="1" dirty="0" smtClean="0">
                <a:effectLst>
                  <a:outerShdw blurRad="38100" dist="38100" dir="2700000" algn="tl">
                    <a:srgbClr val="000000">
                      <a:alpha val="43137"/>
                    </a:srgbClr>
                  </a:outerShdw>
                </a:effectLst>
              </a:rPr>
              <a:t>GMTech</a:t>
            </a:r>
            <a:endParaRPr lang="en-US" altLang="zh-CN" sz="1200" b="1" dirty="0">
              <a:effectLst>
                <a:outerShdw blurRad="38100" dist="38100" dir="2700000" algn="tl">
                  <a:srgbClr val="000000">
                    <a:alpha val="43137"/>
                  </a:srgbClr>
                </a:outerShdw>
              </a:effectLst>
            </a:endParaRPr>
          </a:p>
          <a:p>
            <a:pPr>
              <a:buFont typeface="Arial" pitchFamily="34" charset="0"/>
              <a:buChar char="•"/>
            </a:pPr>
            <a:r>
              <a:rPr lang="zh-CN" altLang="en-US" sz="1400" b="1" dirty="0">
                <a:effectLst>
                  <a:outerShdw blurRad="38100" dist="38100" dir="2700000" algn="tl">
                    <a:srgbClr val="000000">
                      <a:alpha val="43137"/>
                    </a:srgbClr>
                  </a:outerShdw>
                </a:effectLst>
              </a:rPr>
              <a:t>工程研究</a:t>
            </a:r>
            <a:r>
              <a:rPr lang="zh-CN" altLang="en-US" sz="1400" b="1" dirty="0" smtClean="0">
                <a:effectLst>
                  <a:outerShdw blurRad="38100" dist="38100" dir="2700000" algn="tl">
                    <a:srgbClr val="000000">
                      <a:alpha val="43137"/>
                    </a:srgbClr>
                  </a:outerShdw>
                </a:effectLst>
              </a:rPr>
              <a:t>会 </a:t>
            </a:r>
            <a:r>
              <a:rPr lang="zh-CN" altLang="en-US" sz="900" b="1" dirty="0" smtClean="0">
                <a:effectLst>
                  <a:outerShdw blurRad="38100" dist="38100" dir="2700000" algn="tl">
                    <a:srgbClr val="000000">
                      <a:alpha val="43137"/>
                    </a:srgbClr>
                  </a:outerShdw>
                </a:effectLst>
              </a:rPr>
              <a:t>智慧城</a:t>
            </a:r>
            <a:r>
              <a:rPr lang="zh-CN" altLang="en-US" sz="900" b="1" dirty="0">
                <a:effectLst>
                  <a:outerShdw blurRad="38100" dist="38100" dir="2700000" algn="tl">
                    <a:srgbClr val="000000">
                      <a:alpha val="43137"/>
                    </a:srgbClr>
                  </a:outerShdw>
                </a:effectLst>
              </a:rPr>
              <a:t>市（镇）发展</a:t>
            </a:r>
            <a:r>
              <a:rPr lang="zh-CN" altLang="en-US" sz="900" b="1" dirty="0" smtClean="0">
                <a:effectLst>
                  <a:outerShdw blurRad="38100" dist="38100" dir="2700000" algn="tl">
                    <a:srgbClr val="000000">
                      <a:alpha val="43137"/>
                    </a:srgbClr>
                  </a:outerShdw>
                </a:effectLst>
              </a:rPr>
              <a:t>指数</a:t>
            </a:r>
            <a:endParaRPr lang="de-DE" altLang="zh-CN" sz="900" b="1" dirty="0" smtClean="0">
              <a:effectLst>
                <a:outerShdw blurRad="38100" dist="38100" dir="2700000" algn="tl">
                  <a:srgbClr val="000000">
                    <a:alpha val="43137"/>
                  </a:srgbClr>
                </a:outerShdw>
              </a:effectLst>
            </a:endParaRPr>
          </a:p>
          <a:p>
            <a:r>
              <a:rPr lang="de-DE" altLang="zh-CN" sz="1200" b="1" dirty="0" smtClean="0">
                <a:effectLst>
                  <a:outerShdw blurRad="38100" dist="38100" dir="2700000" algn="tl">
                    <a:srgbClr val="000000">
                      <a:alpha val="43137"/>
                    </a:srgbClr>
                  </a:outerShdw>
                </a:effectLst>
              </a:rPr>
              <a:t>Engineering Association</a:t>
            </a:r>
            <a:endParaRPr lang="en-US" altLang="zh-CN" sz="1200" b="1" dirty="0">
              <a:effectLst>
                <a:outerShdw blurRad="38100" dist="38100" dir="2700000" algn="tl">
                  <a:srgbClr val="000000">
                    <a:alpha val="43137"/>
                  </a:srgbClr>
                </a:outerShdw>
              </a:effectLst>
            </a:endParaRPr>
          </a:p>
          <a:p>
            <a:pPr>
              <a:buFont typeface="Arial" pitchFamily="34" charset="0"/>
              <a:buChar char="•"/>
            </a:pPr>
            <a:r>
              <a:rPr lang="zh-CN" altLang="en-US" sz="1400" b="1" dirty="0">
                <a:effectLst>
                  <a:outerShdw blurRad="38100" dist="38100" dir="2700000" algn="tl">
                    <a:srgbClr val="000000">
                      <a:alpha val="43137"/>
                    </a:srgbClr>
                  </a:outerShdw>
                </a:effectLst>
              </a:rPr>
              <a:t>浦</a:t>
            </a:r>
            <a:r>
              <a:rPr lang="zh-CN" altLang="en-US" sz="1400" b="1" dirty="0" smtClean="0">
                <a:effectLst>
                  <a:outerShdw blurRad="38100" dist="38100" dir="2700000" algn="tl">
                    <a:srgbClr val="000000">
                      <a:alpha val="43137"/>
                    </a:srgbClr>
                  </a:outerShdw>
                </a:effectLst>
              </a:rPr>
              <a:t>东 </a:t>
            </a:r>
            <a:r>
              <a:rPr lang="zh-CN" altLang="en-US" sz="900" b="1" dirty="0" smtClean="0">
                <a:effectLst>
                  <a:outerShdw blurRad="38100" dist="38100" dir="2700000" algn="tl">
                    <a:srgbClr val="000000">
                      <a:alpha val="43137"/>
                    </a:srgbClr>
                  </a:outerShdw>
                </a:effectLst>
              </a:rPr>
              <a:t>智慧城</a:t>
            </a:r>
            <a:r>
              <a:rPr lang="zh-CN" altLang="en-US" sz="900" b="1" dirty="0">
                <a:effectLst>
                  <a:outerShdw blurRad="38100" dist="38100" dir="2700000" algn="tl">
                    <a:srgbClr val="000000">
                      <a:alpha val="43137"/>
                    </a:srgbClr>
                  </a:outerShdw>
                </a:effectLst>
              </a:rPr>
              <a:t>市指标</a:t>
            </a:r>
            <a:r>
              <a:rPr lang="zh-CN" altLang="en-US" sz="900" b="1" dirty="0" smtClean="0">
                <a:effectLst>
                  <a:outerShdw blurRad="38100" dist="38100" dir="2700000" algn="tl">
                    <a:srgbClr val="000000">
                      <a:alpha val="43137"/>
                    </a:srgbClr>
                  </a:outerShdw>
                </a:effectLst>
              </a:rPr>
              <a:t>体系</a:t>
            </a:r>
            <a:endParaRPr lang="de-DE" altLang="zh-CN" sz="900" b="1" dirty="0" smtClean="0">
              <a:effectLst>
                <a:outerShdw blurRad="38100" dist="38100" dir="2700000" algn="tl">
                  <a:srgbClr val="000000">
                    <a:alpha val="43137"/>
                  </a:srgbClr>
                </a:outerShdw>
              </a:effectLst>
            </a:endParaRPr>
          </a:p>
          <a:p>
            <a:r>
              <a:rPr lang="de-DE" altLang="zh-CN" sz="1200" b="1" dirty="0" smtClean="0">
                <a:effectLst>
                  <a:outerShdw blurRad="38100" dist="38100" dir="2700000" algn="tl">
                    <a:srgbClr val="000000">
                      <a:alpha val="43137"/>
                    </a:srgbClr>
                  </a:outerShdw>
                </a:effectLst>
              </a:rPr>
              <a:t>Pudong Shanghai</a:t>
            </a:r>
            <a:endParaRPr lang="en-US" altLang="zh-CN" sz="1200" b="1" dirty="0">
              <a:effectLst>
                <a:outerShdw blurRad="38100" dist="38100" dir="2700000" algn="tl">
                  <a:srgbClr val="000000">
                    <a:alpha val="43137"/>
                  </a:srgbClr>
                </a:outerShdw>
              </a:effectLst>
            </a:endParaRPr>
          </a:p>
          <a:p>
            <a:pPr>
              <a:buFont typeface="Arial" pitchFamily="34" charset="0"/>
              <a:buChar char="•"/>
            </a:pPr>
            <a:r>
              <a:rPr lang="zh-CN" altLang="en-US" sz="1400" b="1" dirty="0">
                <a:effectLst>
                  <a:outerShdw blurRad="38100" dist="38100" dir="2700000" algn="tl">
                    <a:srgbClr val="000000">
                      <a:alpha val="43137"/>
                    </a:srgbClr>
                  </a:outerShdw>
                </a:effectLst>
              </a:rPr>
              <a:t>南</a:t>
            </a:r>
            <a:r>
              <a:rPr lang="zh-CN" altLang="en-US" sz="1400" b="1" dirty="0" smtClean="0">
                <a:effectLst>
                  <a:outerShdw blurRad="38100" dist="38100" dir="2700000" algn="tl">
                    <a:srgbClr val="000000">
                      <a:alpha val="43137"/>
                    </a:srgbClr>
                  </a:outerShdw>
                </a:effectLst>
              </a:rPr>
              <a:t>京 </a:t>
            </a:r>
            <a:r>
              <a:rPr lang="zh-CN" altLang="en-US" sz="900" b="1" dirty="0" smtClean="0">
                <a:effectLst>
                  <a:outerShdw blurRad="38100" dist="38100" dir="2700000" algn="tl">
                    <a:srgbClr val="000000">
                      <a:alpha val="43137"/>
                    </a:srgbClr>
                  </a:outerShdw>
                </a:effectLst>
              </a:rPr>
              <a:t>智慧南</a:t>
            </a:r>
            <a:r>
              <a:rPr lang="zh-CN" altLang="en-US" sz="900" b="1" dirty="0">
                <a:effectLst>
                  <a:outerShdw blurRad="38100" dist="38100" dir="2700000" algn="tl">
                    <a:srgbClr val="000000">
                      <a:alpha val="43137"/>
                    </a:srgbClr>
                  </a:outerShdw>
                </a:effectLst>
              </a:rPr>
              <a:t>京评价</a:t>
            </a:r>
            <a:r>
              <a:rPr lang="zh-CN" altLang="en-US" sz="900" b="1" dirty="0" smtClean="0">
                <a:effectLst>
                  <a:outerShdw blurRad="38100" dist="38100" dir="2700000" algn="tl">
                    <a:srgbClr val="000000">
                      <a:alpha val="43137"/>
                    </a:srgbClr>
                  </a:outerShdw>
                </a:effectLst>
              </a:rPr>
              <a:t>体系</a:t>
            </a:r>
            <a:endParaRPr lang="de-DE" altLang="zh-CN" sz="900" b="1" dirty="0" smtClean="0">
              <a:effectLst>
                <a:outerShdw blurRad="38100" dist="38100" dir="2700000" algn="tl">
                  <a:srgbClr val="000000">
                    <a:alpha val="43137"/>
                  </a:srgbClr>
                </a:outerShdw>
              </a:effectLst>
            </a:endParaRPr>
          </a:p>
          <a:p>
            <a:r>
              <a:rPr lang="de-DE" altLang="zh-CN" sz="1200" b="1" dirty="0" smtClean="0">
                <a:effectLst>
                  <a:outerShdw blurRad="38100" dist="38100" dir="2700000" algn="tl">
                    <a:srgbClr val="000000">
                      <a:alpha val="43137"/>
                    </a:srgbClr>
                  </a:outerShdw>
                </a:effectLst>
              </a:rPr>
              <a:t>Nanjing</a:t>
            </a:r>
            <a:endParaRPr lang="en-US" altLang="zh-CN" sz="1200" b="1" dirty="0">
              <a:effectLst>
                <a:outerShdw blurRad="38100" dist="38100" dir="2700000" algn="tl">
                  <a:srgbClr val="000000">
                    <a:alpha val="43137"/>
                  </a:srgbClr>
                </a:outerShdw>
              </a:effectLst>
            </a:endParaRPr>
          </a:p>
          <a:p>
            <a:pPr>
              <a:buFont typeface="Arial" pitchFamily="34" charset="0"/>
              <a:buChar char="•"/>
            </a:pPr>
            <a:r>
              <a:rPr lang="zh-CN" altLang="en-US" sz="1400" b="1" dirty="0">
                <a:effectLst>
                  <a:outerShdw blurRad="38100" dist="38100" dir="2700000" algn="tl">
                    <a:srgbClr val="000000">
                      <a:alpha val="43137"/>
                    </a:srgbClr>
                  </a:outerShdw>
                </a:effectLst>
              </a:rPr>
              <a:t>宁</a:t>
            </a:r>
            <a:r>
              <a:rPr lang="zh-CN" altLang="en-US" sz="1400" b="1" dirty="0" smtClean="0">
                <a:effectLst>
                  <a:outerShdw blurRad="38100" dist="38100" dir="2700000" algn="tl">
                    <a:srgbClr val="000000">
                      <a:alpha val="43137"/>
                    </a:srgbClr>
                  </a:outerShdw>
                </a:effectLst>
              </a:rPr>
              <a:t>波 </a:t>
            </a:r>
            <a:r>
              <a:rPr lang="zh-CN" altLang="en-US" sz="900" b="1" dirty="0" smtClean="0">
                <a:effectLst>
                  <a:outerShdw blurRad="38100" dist="38100" dir="2700000" algn="tl">
                    <a:srgbClr val="000000">
                      <a:alpha val="43137"/>
                    </a:srgbClr>
                  </a:outerShdw>
                </a:effectLst>
              </a:rPr>
              <a:t>智慧城</a:t>
            </a:r>
            <a:r>
              <a:rPr lang="zh-CN" altLang="en-US" sz="900" b="1" dirty="0">
                <a:effectLst>
                  <a:outerShdw blurRad="38100" dist="38100" dir="2700000" algn="tl">
                    <a:srgbClr val="000000">
                      <a:alpha val="43137"/>
                    </a:srgbClr>
                  </a:outerShdw>
                </a:effectLst>
              </a:rPr>
              <a:t>市发展水平</a:t>
            </a:r>
            <a:r>
              <a:rPr lang="zh-CN" altLang="en-US" sz="900" b="1" dirty="0" smtClean="0">
                <a:effectLst>
                  <a:outerShdw blurRad="38100" dist="38100" dir="2700000" algn="tl">
                    <a:srgbClr val="000000">
                      <a:alpha val="43137"/>
                    </a:srgbClr>
                  </a:outerShdw>
                </a:effectLst>
              </a:rPr>
              <a:t>评估</a:t>
            </a:r>
            <a:endParaRPr lang="de-DE" altLang="zh-CN" sz="900" b="1" dirty="0" smtClean="0">
              <a:effectLst>
                <a:outerShdw blurRad="38100" dist="38100" dir="2700000" algn="tl">
                  <a:srgbClr val="000000">
                    <a:alpha val="43137"/>
                  </a:srgbClr>
                </a:outerShdw>
              </a:effectLst>
            </a:endParaRPr>
          </a:p>
          <a:p>
            <a:r>
              <a:rPr lang="de-DE" altLang="zh-CN" sz="1200" b="1" dirty="0" smtClean="0">
                <a:effectLst>
                  <a:outerShdw blurRad="38100" dist="38100" dir="2700000" algn="tl">
                    <a:srgbClr val="000000">
                      <a:alpha val="43137"/>
                    </a:srgbClr>
                  </a:outerShdw>
                </a:effectLst>
              </a:rPr>
              <a:t>Ninbo</a:t>
            </a:r>
            <a:endParaRPr lang="en-US" altLang="zh-CN" sz="1200" b="1" dirty="0">
              <a:effectLst>
                <a:outerShdw blurRad="38100" dist="38100" dir="2700000" algn="tl">
                  <a:srgbClr val="000000">
                    <a:alpha val="43137"/>
                  </a:srgbClr>
                </a:outerShdw>
              </a:effectLst>
            </a:endParaRPr>
          </a:p>
        </p:txBody>
      </p:sp>
      <p:sp>
        <p:nvSpPr>
          <p:cNvPr id="9" name="矩形 8"/>
          <p:cNvSpPr/>
          <p:nvPr/>
        </p:nvSpPr>
        <p:spPr>
          <a:xfrm>
            <a:off x="3428406" y="2062372"/>
            <a:ext cx="2234907" cy="523220"/>
          </a:xfrm>
          <a:prstGeom prst="rect">
            <a:avLst/>
          </a:prstGeom>
        </p:spPr>
        <p:txBody>
          <a:bodyPr wrap="none">
            <a:spAutoFit/>
          </a:bodyPr>
          <a:lstStyle/>
          <a:p>
            <a:pPr algn="ctr">
              <a:buFont typeface="Arial" pitchFamily="34" charset="0"/>
              <a:buChar char="•"/>
            </a:pPr>
            <a:r>
              <a:rPr lang="en-US" altLang="zh-CN" sz="1400" b="1" dirty="0" smtClean="0">
                <a:solidFill>
                  <a:srgbClr val="2309E7"/>
                </a:solidFill>
                <a:effectLst>
                  <a:outerShdw blurRad="38100" dist="38100" dir="2700000" algn="tl">
                    <a:srgbClr val="000000">
                      <a:alpha val="43137"/>
                    </a:srgbClr>
                  </a:outerShdw>
                </a:effectLst>
              </a:rPr>
              <a:t>TU WIEN</a:t>
            </a:r>
            <a:endParaRPr lang="zh-CN" altLang="en-US" sz="1400" b="1" dirty="0">
              <a:solidFill>
                <a:srgbClr val="2309E7"/>
              </a:solidFill>
              <a:effectLst>
                <a:outerShdw blurRad="38100" dist="38100" dir="2700000" algn="tl">
                  <a:srgbClr val="000000">
                    <a:alpha val="43137"/>
                  </a:srgbClr>
                </a:outerShdw>
              </a:effectLst>
            </a:endParaRPr>
          </a:p>
          <a:p>
            <a:pPr algn="ctr">
              <a:buFont typeface="Arial" pitchFamily="34" charset="0"/>
              <a:buChar char="•"/>
            </a:pPr>
            <a:r>
              <a:rPr lang="en-US" altLang="zh-CN" sz="1400" b="1" dirty="0" smtClean="0">
                <a:solidFill>
                  <a:srgbClr val="2309E7"/>
                </a:solidFill>
                <a:effectLst>
                  <a:outerShdw blurRad="38100" dist="38100" dir="2700000" algn="tl">
                    <a:srgbClr val="000000">
                      <a:alpha val="43137"/>
                    </a:srgbClr>
                  </a:outerShdw>
                </a:effectLst>
              </a:rPr>
              <a:t>Int’l Digital Corporation</a:t>
            </a:r>
            <a:endParaRPr lang="zh-CN" altLang="en-US" sz="1200" b="1" dirty="0">
              <a:solidFill>
                <a:srgbClr val="2309E7"/>
              </a:solidFill>
              <a:effectLst>
                <a:outerShdw blurRad="38100" dist="38100" dir="2700000" algn="tl">
                  <a:srgbClr val="000000">
                    <a:alpha val="43137"/>
                  </a:srgbClr>
                </a:outerShdw>
              </a:effectLst>
            </a:endParaRPr>
          </a:p>
        </p:txBody>
      </p:sp>
      <p:sp>
        <p:nvSpPr>
          <p:cNvPr id="10" name="矩形 9"/>
          <p:cNvSpPr/>
          <p:nvPr/>
        </p:nvSpPr>
        <p:spPr>
          <a:xfrm>
            <a:off x="1547664" y="1111459"/>
            <a:ext cx="800219" cy="461665"/>
          </a:xfrm>
          <a:prstGeom prst="rect">
            <a:avLst/>
          </a:prstGeom>
        </p:spPr>
        <p:txBody>
          <a:bodyPr wrap="none">
            <a:spAutoFit/>
          </a:bodyPr>
          <a:lstStyle/>
          <a:p>
            <a:r>
              <a:rPr lang="zh-CN" altLang="en-US" sz="2400" b="1" dirty="0" smtClean="0">
                <a:solidFill>
                  <a:schemeClr val="accent5"/>
                </a:solidFill>
                <a:latin typeface="+mj-ea"/>
                <a:ea typeface="+mj-ea"/>
              </a:rPr>
              <a:t>北美</a:t>
            </a:r>
            <a:endParaRPr lang="en-US" altLang="zh-CN" sz="2400" b="1" dirty="0" smtClean="0">
              <a:solidFill>
                <a:schemeClr val="accent5"/>
              </a:solidFill>
              <a:latin typeface="+mj-ea"/>
              <a:ea typeface="+mj-ea"/>
            </a:endParaRPr>
          </a:p>
        </p:txBody>
      </p:sp>
      <p:sp>
        <p:nvSpPr>
          <p:cNvPr id="11" name="矩形 10"/>
          <p:cNvSpPr/>
          <p:nvPr/>
        </p:nvSpPr>
        <p:spPr>
          <a:xfrm>
            <a:off x="4145749" y="1111458"/>
            <a:ext cx="800219" cy="461665"/>
          </a:xfrm>
          <a:prstGeom prst="rect">
            <a:avLst/>
          </a:prstGeom>
        </p:spPr>
        <p:txBody>
          <a:bodyPr wrap="none">
            <a:spAutoFit/>
          </a:bodyPr>
          <a:lstStyle/>
          <a:p>
            <a:r>
              <a:rPr lang="zh-CN" altLang="en-US" sz="2400" b="1" dirty="0" smtClean="0">
                <a:solidFill>
                  <a:schemeClr val="accent5"/>
                </a:solidFill>
                <a:latin typeface="+mj-ea"/>
                <a:ea typeface="+mj-ea"/>
              </a:rPr>
              <a:t>西欧</a:t>
            </a:r>
            <a:endParaRPr lang="en-US" altLang="zh-CN" sz="2400" b="1" dirty="0" smtClean="0">
              <a:solidFill>
                <a:schemeClr val="accent5"/>
              </a:solidFill>
              <a:latin typeface="+mj-ea"/>
              <a:ea typeface="+mj-ea"/>
            </a:endParaRPr>
          </a:p>
        </p:txBody>
      </p:sp>
      <p:sp>
        <p:nvSpPr>
          <p:cNvPr id="12" name="矩形 11"/>
          <p:cNvSpPr/>
          <p:nvPr/>
        </p:nvSpPr>
        <p:spPr>
          <a:xfrm>
            <a:off x="6565436" y="1111459"/>
            <a:ext cx="800219" cy="461665"/>
          </a:xfrm>
          <a:prstGeom prst="rect">
            <a:avLst/>
          </a:prstGeom>
        </p:spPr>
        <p:txBody>
          <a:bodyPr wrap="none">
            <a:spAutoFit/>
          </a:bodyPr>
          <a:lstStyle/>
          <a:p>
            <a:r>
              <a:rPr lang="zh-CN" altLang="en-US" sz="2400" b="1" dirty="0" smtClean="0">
                <a:solidFill>
                  <a:schemeClr val="accent5"/>
                </a:solidFill>
                <a:latin typeface="+mj-ea"/>
                <a:ea typeface="+mj-ea"/>
              </a:rPr>
              <a:t>中国</a:t>
            </a:r>
            <a:endParaRPr lang="en-US" altLang="zh-CN" sz="2400" b="1" dirty="0" smtClean="0">
              <a:solidFill>
                <a:schemeClr val="accent5"/>
              </a:solidFill>
              <a:latin typeface="+mj-ea"/>
              <a:ea typeface="+mj-ea"/>
            </a:endParaRPr>
          </a:p>
        </p:txBody>
      </p:sp>
      <p:sp>
        <p:nvSpPr>
          <p:cNvPr id="13" name="Title 1"/>
          <p:cNvSpPr txBox="1">
            <a:spLocks/>
          </p:cNvSpPr>
          <p:nvPr/>
        </p:nvSpPr>
        <p:spPr>
          <a:xfrm>
            <a:off x="0" y="-12131"/>
            <a:ext cx="7452320" cy="1055856"/>
          </a:xfrm>
          <a:prstGeom prst="rect">
            <a:avLst/>
          </a:prstGeom>
          <a:solidFill>
            <a:schemeClr val="bg1"/>
          </a:solidFill>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200"/>
              </a:lnSpc>
            </a:pPr>
            <a:r>
              <a:rPr lang="en-US" altLang="zh-CN" sz="4800" b="1" cap="all" spc="-60" dirty="0" smtClean="0">
                <a:solidFill>
                  <a:schemeClr val="tx1">
                    <a:lumMod val="50000"/>
                    <a:lumOff val="50000"/>
                  </a:schemeClr>
                </a:solidFill>
                <a:latin typeface="Arial" pitchFamily="34" charset="0"/>
                <a:cs typeface="Arial" pitchFamily="34" charset="0"/>
              </a:rPr>
              <a:t>2.</a:t>
            </a:r>
            <a:r>
              <a:rPr lang="zh-CN" altLang="en-US" sz="2000" b="1" cap="all" spc="-60" dirty="0" smtClean="0">
                <a:solidFill>
                  <a:schemeClr val="tx1">
                    <a:lumMod val="50000"/>
                    <a:lumOff val="50000"/>
                  </a:schemeClr>
                </a:solidFill>
                <a:latin typeface="+mj-ea"/>
              </a:rPr>
              <a:t>智能城市评价指标体系的建构和选择</a:t>
            </a:r>
            <a:endParaRPr lang="en-US" altLang="zh-CN" sz="2000" b="1" cap="all" spc="-60" dirty="0" smtClean="0">
              <a:solidFill>
                <a:schemeClr val="tx1">
                  <a:lumMod val="50000"/>
                  <a:lumOff val="50000"/>
                </a:schemeClr>
              </a:solidFill>
              <a:latin typeface="+mj-ea"/>
            </a:endParaRPr>
          </a:p>
          <a:p>
            <a:pPr algn="l">
              <a:lnSpc>
                <a:spcPts val="2200"/>
              </a:lnSpc>
            </a:pPr>
            <a:r>
              <a:rPr lang="en-US" altLang="zh-CN" sz="1400" b="1" cap="all" spc="-60" dirty="0" smtClean="0">
                <a:solidFill>
                  <a:schemeClr val="tx1">
                    <a:lumMod val="50000"/>
                    <a:lumOff val="50000"/>
                  </a:schemeClr>
                </a:solidFill>
                <a:latin typeface="+mn-lt"/>
              </a:rPr>
              <a:t>             </a:t>
            </a:r>
            <a:r>
              <a:rPr lang="en-US" altLang="zh-CN" sz="1400" b="1" cap="all" spc="-60" dirty="0" err="1" smtClean="0">
                <a:solidFill>
                  <a:schemeClr val="tx1">
                    <a:lumMod val="50000"/>
                    <a:lumOff val="50000"/>
                  </a:schemeClr>
                </a:solidFill>
                <a:latin typeface="+mn-lt"/>
              </a:rPr>
              <a:t>Auswahl</a:t>
            </a:r>
            <a:r>
              <a:rPr lang="en-US" altLang="zh-CN" sz="1400" b="1" cap="all" spc="-60" dirty="0" smtClean="0">
                <a:solidFill>
                  <a:schemeClr val="tx1">
                    <a:lumMod val="50000"/>
                    <a:lumOff val="50000"/>
                  </a:schemeClr>
                </a:solidFill>
                <a:latin typeface="+mn-lt"/>
              </a:rPr>
              <a:t> der </a:t>
            </a:r>
            <a:r>
              <a:rPr lang="en-US" altLang="zh-CN" sz="1400" b="1" cap="all" spc="-60" dirty="0" err="1" smtClean="0">
                <a:solidFill>
                  <a:schemeClr val="tx1">
                    <a:lumMod val="50000"/>
                    <a:lumOff val="50000"/>
                  </a:schemeClr>
                </a:solidFill>
                <a:latin typeface="+mn-lt"/>
              </a:rPr>
              <a:t>Indikatoren</a:t>
            </a:r>
            <a:r>
              <a:rPr lang="en-US" altLang="zh-CN" sz="1400" b="1" cap="all" spc="-60" dirty="0" smtClean="0">
                <a:solidFill>
                  <a:schemeClr val="tx1">
                    <a:lumMod val="50000"/>
                    <a:lumOff val="50000"/>
                  </a:schemeClr>
                </a:solidFill>
                <a:latin typeface="+mn-lt"/>
              </a:rPr>
              <a:t> des </a:t>
            </a:r>
            <a:r>
              <a:rPr lang="en-US" altLang="zh-CN" sz="1400" b="1" cap="all" spc="-60" dirty="0" err="1" smtClean="0">
                <a:solidFill>
                  <a:schemeClr val="tx1">
                    <a:lumMod val="50000"/>
                    <a:lumOff val="50000"/>
                  </a:schemeClr>
                </a:solidFill>
                <a:latin typeface="+mn-lt"/>
              </a:rPr>
              <a:t>Evaluationssystems</a:t>
            </a:r>
            <a:r>
              <a:rPr lang="en-US" altLang="zh-CN" sz="1400" b="1" cap="all" spc="-60" dirty="0" smtClean="0">
                <a:solidFill>
                  <a:schemeClr val="tx1">
                    <a:lumMod val="50000"/>
                    <a:lumOff val="50000"/>
                  </a:schemeClr>
                </a:solidFill>
                <a:latin typeface="+mn-lt"/>
              </a:rPr>
              <a:t> </a:t>
            </a:r>
            <a:r>
              <a:rPr lang="en-US" altLang="zh-CN" sz="1400" b="1" cap="all" spc="-60" dirty="0" err="1" smtClean="0">
                <a:solidFill>
                  <a:schemeClr val="tx1">
                    <a:lumMod val="50000"/>
                    <a:lumOff val="50000"/>
                  </a:schemeClr>
                </a:solidFill>
                <a:latin typeface="+mn-lt"/>
              </a:rPr>
              <a:t>für</a:t>
            </a:r>
            <a:r>
              <a:rPr lang="en-US" altLang="zh-CN" sz="1400" b="1" cap="all" spc="-60" dirty="0" smtClean="0">
                <a:solidFill>
                  <a:schemeClr val="tx1">
                    <a:lumMod val="50000"/>
                    <a:lumOff val="50000"/>
                  </a:schemeClr>
                </a:solidFill>
                <a:latin typeface="+mn-lt"/>
              </a:rPr>
              <a:t> </a:t>
            </a:r>
            <a:r>
              <a:rPr lang="en-US" altLang="zh-CN" sz="1400" b="1" cap="all" spc="-60" dirty="0" err="1" smtClean="0">
                <a:solidFill>
                  <a:schemeClr val="tx1">
                    <a:lumMod val="50000"/>
                    <a:lumOff val="50000"/>
                  </a:schemeClr>
                </a:solidFill>
                <a:latin typeface="+mn-lt"/>
              </a:rPr>
              <a:t>intelligente</a:t>
            </a:r>
            <a:r>
              <a:rPr lang="en-US" altLang="zh-CN" sz="1400" b="1" cap="all" spc="-60" dirty="0" smtClean="0">
                <a:solidFill>
                  <a:schemeClr val="tx1">
                    <a:lumMod val="50000"/>
                    <a:lumOff val="50000"/>
                  </a:schemeClr>
                </a:solidFill>
                <a:latin typeface="+mn-lt"/>
              </a:rPr>
              <a:t> </a:t>
            </a:r>
            <a:r>
              <a:rPr lang="en-US" altLang="zh-CN" sz="1400" b="1" cap="all" spc="-60" dirty="0" err="1" smtClean="0">
                <a:solidFill>
                  <a:schemeClr val="tx1">
                    <a:lumMod val="50000"/>
                    <a:lumOff val="50000"/>
                  </a:schemeClr>
                </a:solidFill>
                <a:latin typeface="+mn-lt"/>
              </a:rPr>
              <a:t>Städte</a:t>
            </a:r>
            <a:endParaRPr lang="en-US" altLang="zh-CN" sz="1400" b="1" cap="all" spc="-60" dirty="0">
              <a:solidFill>
                <a:schemeClr val="tx1">
                  <a:lumMod val="50000"/>
                  <a:lumOff val="50000"/>
                </a:schemeClr>
              </a:solidFill>
              <a:latin typeface="+mn-lt"/>
            </a:endParaRPr>
          </a:p>
        </p:txBody>
      </p:sp>
      <p:sp>
        <p:nvSpPr>
          <p:cNvPr id="5" name="矩形 4"/>
          <p:cNvSpPr/>
          <p:nvPr/>
        </p:nvSpPr>
        <p:spPr>
          <a:xfrm>
            <a:off x="224962" y="4371950"/>
            <a:ext cx="4775666" cy="646331"/>
          </a:xfrm>
          <a:prstGeom prst="rect">
            <a:avLst/>
          </a:prstGeom>
        </p:spPr>
        <p:txBody>
          <a:bodyPr wrap="square">
            <a:spAutoFit/>
          </a:bodyPr>
          <a:lstStyle/>
          <a:p>
            <a:r>
              <a:rPr lang="de-DE" altLang="zh-CN" sz="1200" b="1" dirty="0" smtClean="0">
                <a:solidFill>
                  <a:srgbClr val="FF0000"/>
                </a:solidFill>
              </a:rPr>
              <a:t>Grundlage1: 10+2 vorhandene inländische und ausländische Indikatoren-Systeme für intelligente Städte werden ins System als fünf primäre Indikatoren aufgenommen.</a:t>
            </a:r>
            <a:endParaRPr lang="zh-CN" altLang="en-US" sz="1200" b="1" dirty="0" smtClean="0">
              <a:solidFill>
                <a:srgbClr val="FF0000"/>
              </a:solidFill>
            </a:endParaRPr>
          </a:p>
        </p:txBody>
      </p:sp>
      <p:sp>
        <p:nvSpPr>
          <p:cNvPr id="15" name="TextBox 14"/>
          <p:cNvSpPr txBox="1"/>
          <p:nvPr/>
        </p:nvSpPr>
        <p:spPr>
          <a:xfrm>
            <a:off x="1214414" y="1571618"/>
            <a:ext cx="1857388" cy="369332"/>
          </a:xfrm>
          <a:prstGeom prst="rect">
            <a:avLst/>
          </a:prstGeom>
          <a:noFill/>
        </p:spPr>
        <p:txBody>
          <a:bodyPr wrap="square" rtlCol="0">
            <a:spAutoFit/>
          </a:bodyPr>
          <a:lstStyle/>
          <a:p>
            <a:r>
              <a:rPr lang="de-DE" altLang="zh-CN" b="1" dirty="0" smtClean="0">
                <a:solidFill>
                  <a:schemeClr val="accent5"/>
                </a:solidFill>
                <a:latin typeface="+mj-ea"/>
                <a:ea typeface="+mj-ea"/>
              </a:rPr>
              <a:t>Nordamerika</a:t>
            </a:r>
            <a:endParaRPr lang="zh-CN" altLang="en-US" b="1" dirty="0" smtClean="0">
              <a:solidFill>
                <a:schemeClr val="accent5"/>
              </a:solidFill>
              <a:latin typeface="+mj-ea"/>
              <a:ea typeface="+mj-ea"/>
            </a:endParaRPr>
          </a:p>
        </p:txBody>
      </p:sp>
      <p:sp>
        <p:nvSpPr>
          <p:cNvPr id="16" name="TextBox 15"/>
          <p:cNvSpPr txBox="1"/>
          <p:nvPr/>
        </p:nvSpPr>
        <p:spPr>
          <a:xfrm>
            <a:off x="3786182" y="1571618"/>
            <a:ext cx="1857388" cy="369332"/>
          </a:xfrm>
          <a:prstGeom prst="rect">
            <a:avLst/>
          </a:prstGeom>
          <a:noFill/>
        </p:spPr>
        <p:txBody>
          <a:bodyPr wrap="square" rtlCol="0">
            <a:spAutoFit/>
          </a:bodyPr>
          <a:lstStyle/>
          <a:p>
            <a:r>
              <a:rPr lang="de-DE" altLang="zh-CN" b="1" dirty="0" smtClean="0">
                <a:solidFill>
                  <a:schemeClr val="accent5"/>
                </a:solidFill>
                <a:latin typeface="+mj-ea"/>
                <a:ea typeface="+mj-ea"/>
              </a:rPr>
              <a:t>Westeuropa</a:t>
            </a:r>
            <a:endParaRPr lang="zh-CN" altLang="en-US" b="1" dirty="0" smtClean="0">
              <a:solidFill>
                <a:schemeClr val="accent5"/>
              </a:solidFill>
              <a:latin typeface="+mj-ea"/>
              <a:ea typeface="+mj-ea"/>
            </a:endParaRPr>
          </a:p>
        </p:txBody>
      </p:sp>
      <p:sp>
        <p:nvSpPr>
          <p:cNvPr id="17" name="TextBox 16"/>
          <p:cNvSpPr txBox="1"/>
          <p:nvPr/>
        </p:nvSpPr>
        <p:spPr>
          <a:xfrm>
            <a:off x="6572264" y="1571618"/>
            <a:ext cx="1143008" cy="369332"/>
          </a:xfrm>
          <a:prstGeom prst="rect">
            <a:avLst/>
          </a:prstGeom>
          <a:noFill/>
        </p:spPr>
        <p:txBody>
          <a:bodyPr wrap="square" rtlCol="0">
            <a:spAutoFit/>
          </a:bodyPr>
          <a:lstStyle/>
          <a:p>
            <a:r>
              <a:rPr lang="de-DE" altLang="zh-CN" b="1" dirty="0" smtClean="0">
                <a:solidFill>
                  <a:schemeClr val="accent5"/>
                </a:solidFill>
                <a:latin typeface="+mj-ea"/>
                <a:ea typeface="+mj-ea"/>
              </a:rPr>
              <a:t>China</a:t>
            </a:r>
            <a:endParaRPr lang="zh-CN" altLang="en-US" b="1" dirty="0" smtClean="0">
              <a:solidFill>
                <a:schemeClr val="accent5"/>
              </a:solidFill>
              <a:latin typeface="+mj-ea"/>
              <a:ea typeface="+mj-ea"/>
            </a:endParaRPr>
          </a:p>
        </p:txBody>
      </p:sp>
      <p:sp>
        <p:nvSpPr>
          <p:cNvPr id="18" name="矩形 17"/>
          <p:cNvSpPr/>
          <p:nvPr/>
        </p:nvSpPr>
        <p:spPr>
          <a:xfrm>
            <a:off x="224962" y="3643320"/>
            <a:ext cx="4775666" cy="646331"/>
          </a:xfrm>
          <a:prstGeom prst="rect">
            <a:avLst/>
          </a:prstGeom>
        </p:spPr>
        <p:txBody>
          <a:bodyPr wrap="square">
            <a:spAutoFit/>
          </a:bodyPr>
          <a:lstStyle/>
          <a:p>
            <a:r>
              <a:rPr lang="zh-CN" altLang="en-US" b="1" dirty="0" smtClean="0">
                <a:solidFill>
                  <a:srgbClr val="FF0000"/>
                </a:solidFill>
              </a:rPr>
              <a:t>基础</a:t>
            </a:r>
            <a:r>
              <a:rPr lang="en-US" altLang="zh-CN" b="1" dirty="0" smtClean="0">
                <a:solidFill>
                  <a:srgbClr val="FF0000"/>
                </a:solidFill>
              </a:rPr>
              <a:t>1</a:t>
            </a:r>
            <a:r>
              <a:rPr lang="zh-CN" altLang="en-US" b="1" dirty="0" smtClean="0">
                <a:solidFill>
                  <a:srgbClr val="FF0000"/>
                </a:solidFill>
              </a:rPr>
              <a:t>：</a:t>
            </a:r>
            <a:r>
              <a:rPr lang="en-US" altLang="zh-CN" b="1" dirty="0" smtClean="0">
                <a:solidFill>
                  <a:srgbClr val="FF0000"/>
                </a:solidFill>
              </a:rPr>
              <a:t>10+2</a:t>
            </a:r>
            <a:r>
              <a:rPr lang="zh-CN" altLang="en-US" b="1" dirty="0" smtClean="0">
                <a:solidFill>
                  <a:srgbClr val="FF0000"/>
                </a:solidFill>
              </a:rPr>
              <a:t>套国内外现有智能城市指标体系</a:t>
            </a:r>
            <a:endParaRPr lang="en-US" altLang="zh-CN" b="1" dirty="0" smtClean="0">
              <a:solidFill>
                <a:srgbClr val="FF0000"/>
              </a:solidFill>
            </a:endParaRPr>
          </a:p>
          <a:p>
            <a:r>
              <a:rPr lang="zh-CN" altLang="en-US" b="1" dirty="0" smtClean="0">
                <a:solidFill>
                  <a:srgbClr val="FF0000"/>
                </a:solidFill>
              </a:rPr>
              <a:t>              化解纳入本体系的五个一级指标水平</a:t>
            </a:r>
          </a:p>
        </p:txBody>
      </p:sp>
    </p:spTree>
    <p:extLst>
      <p:ext uri="{BB962C8B-B14F-4D97-AF65-F5344CB8AC3E}">
        <p14:creationId xmlns:p14="http://schemas.microsoft.com/office/powerpoint/2010/main" xmlns="" val="170156794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
</p:tagLst>
</file>

<file path=ppt/theme/theme1.xml><?xml version="1.0" encoding="utf-8"?>
<a:theme xmlns:a="http://schemas.openxmlformats.org/drawingml/2006/main" name="Office 主题​​">
  <a:themeElements>
    <a:clrScheme name="图钉">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WUS">
      <a:majorFont>
        <a:latin typeface="Arial Black"/>
        <a:ea typeface="微软雅黑"/>
        <a:cs typeface=""/>
      </a:majorFont>
      <a:minorFont>
        <a:latin typeface="Arial"/>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13841</TotalTime>
  <Words>5727</Words>
  <Application>Microsoft Office PowerPoint</Application>
  <PresentationFormat>全屏显示(16:9)</PresentationFormat>
  <Paragraphs>1101</Paragraphs>
  <Slides>58</Slides>
  <Notes>11</Notes>
  <HiddenSlides>0</HiddenSlides>
  <MMClips>0</MMClips>
  <ScaleCrop>false</ScaleCrop>
  <HeadingPairs>
    <vt:vector size="4" baseType="variant">
      <vt:variant>
        <vt:lpstr>主题</vt:lpstr>
      </vt:variant>
      <vt:variant>
        <vt:i4>1</vt:i4>
      </vt:variant>
      <vt:variant>
        <vt:lpstr>幻灯片标题</vt:lpstr>
      </vt:variant>
      <vt:variant>
        <vt:i4>58</vt:i4>
      </vt:variant>
    </vt:vector>
  </HeadingPairs>
  <TitlesOfParts>
    <vt:vector size="59" baseType="lpstr">
      <vt:lpstr>Office 主题​​</vt:lpstr>
      <vt:lpstr>智能城市评价体系研究 Forschung über Evaluationssystem für intelligente Städte</vt:lpstr>
      <vt:lpstr> 汇报内容  </vt:lpstr>
      <vt:lpstr>幻灯片 3</vt:lpstr>
      <vt:lpstr>幻灯片 4</vt:lpstr>
      <vt:lpstr>中国的城镇化发展 Urbanisierungsentwicklung in China</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德尔菲法专家咨询  Beratung mit Fuzzy Delphi-Methode </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lpstr>谢    谢  并期待您的宝贵意见！  Vielen Dank! Wir freuen uns auf Ihre Kommentare!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世界智能城市评价体系研究</dc:title>
  <dc:creator>Zh.Liu</dc:creator>
  <cp:lastModifiedBy>lenovo</cp:lastModifiedBy>
  <cp:revision>560</cp:revision>
  <dcterms:created xsi:type="dcterms:W3CDTF">2013-02-17T10:16:55Z</dcterms:created>
  <dcterms:modified xsi:type="dcterms:W3CDTF">2013-09-12T11:07:26Z</dcterms:modified>
</cp:coreProperties>
</file>