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charts/chart3.xml" ContentType="application/vnd.openxmlformats-officedocument.drawingml.chart+xml"/>
  <Override PartName="/ppt/notesSlides/notesSlide7.xml" ContentType="application/vnd.openxmlformats-officedocument.presentationml.notesSlide+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Lst>
  <p:notesMasterIdLst>
    <p:notesMasterId r:id="rId30"/>
  </p:notesMasterIdLst>
  <p:handoutMasterIdLst>
    <p:handoutMasterId r:id="rId31"/>
  </p:handoutMasterIdLst>
  <p:sldIdLst>
    <p:sldId id="256" r:id="rId3"/>
    <p:sldId id="525" r:id="rId4"/>
    <p:sldId id="526" r:id="rId5"/>
    <p:sldId id="527" r:id="rId6"/>
    <p:sldId id="751" r:id="rId7"/>
    <p:sldId id="704" r:id="rId8"/>
    <p:sldId id="705" r:id="rId9"/>
    <p:sldId id="706" r:id="rId10"/>
    <p:sldId id="726" r:id="rId11"/>
    <p:sldId id="752" r:id="rId12"/>
    <p:sldId id="753" r:id="rId13"/>
    <p:sldId id="728" r:id="rId14"/>
    <p:sldId id="727" r:id="rId15"/>
    <p:sldId id="739" r:id="rId16"/>
    <p:sldId id="730" r:id="rId17"/>
    <p:sldId id="731" r:id="rId18"/>
    <p:sldId id="732" r:id="rId19"/>
    <p:sldId id="733" r:id="rId20"/>
    <p:sldId id="734" r:id="rId21"/>
    <p:sldId id="737" r:id="rId22"/>
    <p:sldId id="738" r:id="rId23"/>
    <p:sldId id="741" r:id="rId24"/>
    <p:sldId id="735" r:id="rId25"/>
    <p:sldId id="744" r:id="rId26"/>
    <p:sldId id="755" r:id="rId27"/>
    <p:sldId id="745" r:id="rId28"/>
    <p:sldId id="746" r:id="rId29"/>
  </p:sldIdLst>
  <p:sldSz cx="9144000" cy="6858000" type="screen4x3"/>
  <p:notesSz cx="6797675" cy="9928225"/>
  <p:defaultTextStyle>
    <a:defPPr>
      <a:defRPr lang="de-DE"/>
    </a:defPPr>
    <a:lvl1pPr algn="l" rtl="0" fontAlgn="base">
      <a:spcBef>
        <a:spcPct val="0"/>
      </a:spcBef>
      <a:spcAft>
        <a:spcPct val="0"/>
      </a:spcAft>
      <a:defRPr sz="1400" b="1" kern="1200">
        <a:solidFill>
          <a:schemeClr val="tx1"/>
        </a:solidFill>
        <a:latin typeface="Arial" charset="0"/>
        <a:ea typeface="MS PGothic"/>
        <a:cs typeface="Arial" charset="0"/>
      </a:defRPr>
    </a:lvl1pPr>
    <a:lvl2pPr marL="457200" algn="l" rtl="0" fontAlgn="base">
      <a:spcBef>
        <a:spcPct val="0"/>
      </a:spcBef>
      <a:spcAft>
        <a:spcPct val="0"/>
      </a:spcAft>
      <a:defRPr sz="1400" b="1" kern="1200">
        <a:solidFill>
          <a:schemeClr val="tx1"/>
        </a:solidFill>
        <a:latin typeface="Arial" charset="0"/>
        <a:ea typeface="MS PGothic"/>
        <a:cs typeface="Arial" charset="0"/>
      </a:defRPr>
    </a:lvl2pPr>
    <a:lvl3pPr marL="914400" algn="l" rtl="0" fontAlgn="base">
      <a:spcBef>
        <a:spcPct val="0"/>
      </a:spcBef>
      <a:spcAft>
        <a:spcPct val="0"/>
      </a:spcAft>
      <a:defRPr sz="1400" b="1" kern="1200">
        <a:solidFill>
          <a:schemeClr val="tx1"/>
        </a:solidFill>
        <a:latin typeface="Arial" charset="0"/>
        <a:ea typeface="MS PGothic"/>
        <a:cs typeface="Arial" charset="0"/>
      </a:defRPr>
    </a:lvl3pPr>
    <a:lvl4pPr marL="1371600" algn="l" rtl="0" fontAlgn="base">
      <a:spcBef>
        <a:spcPct val="0"/>
      </a:spcBef>
      <a:spcAft>
        <a:spcPct val="0"/>
      </a:spcAft>
      <a:defRPr sz="1400" b="1" kern="1200">
        <a:solidFill>
          <a:schemeClr val="tx1"/>
        </a:solidFill>
        <a:latin typeface="Arial" charset="0"/>
        <a:ea typeface="MS PGothic"/>
        <a:cs typeface="Arial" charset="0"/>
      </a:defRPr>
    </a:lvl4pPr>
    <a:lvl5pPr marL="1828800" algn="l" rtl="0" fontAlgn="base">
      <a:spcBef>
        <a:spcPct val="0"/>
      </a:spcBef>
      <a:spcAft>
        <a:spcPct val="0"/>
      </a:spcAft>
      <a:defRPr sz="1400" b="1" kern="1200">
        <a:solidFill>
          <a:schemeClr val="tx1"/>
        </a:solidFill>
        <a:latin typeface="Arial" charset="0"/>
        <a:ea typeface="MS PGothic"/>
        <a:cs typeface="Arial" charset="0"/>
      </a:defRPr>
    </a:lvl5pPr>
    <a:lvl6pPr marL="2286000" algn="l" defTabSz="914400" rtl="0" eaLnBrk="1" latinLnBrk="0" hangingPunct="1">
      <a:defRPr sz="1400" b="1" kern="1200">
        <a:solidFill>
          <a:schemeClr val="tx1"/>
        </a:solidFill>
        <a:latin typeface="Arial" charset="0"/>
        <a:ea typeface="MS PGothic"/>
        <a:cs typeface="Arial" charset="0"/>
      </a:defRPr>
    </a:lvl6pPr>
    <a:lvl7pPr marL="2743200" algn="l" defTabSz="914400" rtl="0" eaLnBrk="1" latinLnBrk="0" hangingPunct="1">
      <a:defRPr sz="1400" b="1" kern="1200">
        <a:solidFill>
          <a:schemeClr val="tx1"/>
        </a:solidFill>
        <a:latin typeface="Arial" charset="0"/>
        <a:ea typeface="MS PGothic"/>
        <a:cs typeface="Arial" charset="0"/>
      </a:defRPr>
    </a:lvl7pPr>
    <a:lvl8pPr marL="3200400" algn="l" defTabSz="914400" rtl="0" eaLnBrk="1" latinLnBrk="0" hangingPunct="1">
      <a:defRPr sz="1400" b="1" kern="1200">
        <a:solidFill>
          <a:schemeClr val="tx1"/>
        </a:solidFill>
        <a:latin typeface="Arial" charset="0"/>
        <a:ea typeface="MS PGothic"/>
        <a:cs typeface="Arial" charset="0"/>
      </a:defRPr>
    </a:lvl8pPr>
    <a:lvl9pPr marL="3657600" algn="l" defTabSz="914400" rtl="0" eaLnBrk="1" latinLnBrk="0" hangingPunct="1">
      <a:defRPr sz="1400" b="1" kern="1200">
        <a:solidFill>
          <a:schemeClr val="tx1"/>
        </a:solidFill>
        <a:latin typeface="Arial" charset="0"/>
        <a:ea typeface="MS PGothic"/>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hild Neuburg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showPr>
  <p:clrMru>
    <a:srgbClr val="2F3B5F"/>
    <a:srgbClr val="00004D"/>
    <a:srgbClr val="218DC8"/>
    <a:srgbClr val="DA0C31"/>
    <a:srgbClr val="7288C4"/>
    <a:srgbClr val="0F99CC"/>
    <a:srgbClr val="0050A5"/>
    <a:srgbClr val="0000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1" autoAdjust="0"/>
    <p:restoredTop sz="88968" autoAdjust="0"/>
  </p:normalViewPr>
  <p:slideViewPr>
    <p:cSldViewPr>
      <p:cViewPr>
        <p:scale>
          <a:sx n="103" d="100"/>
          <a:sy n="103" d="100"/>
        </p:scale>
        <p:origin x="-72" y="858"/>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notesViewPr>
    <p:cSldViewPr>
      <p:cViewPr>
        <p:scale>
          <a:sx n="100" d="100"/>
          <a:sy n="100" d="100"/>
        </p:scale>
        <p:origin x="-2040" y="113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Diagramm%20in%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DE"/>
  <c:chart>
    <c:plotArea>
      <c:layout/>
      <c:lineChart>
        <c:grouping val="standard"/>
        <c:ser>
          <c:idx val="1"/>
          <c:order val="0"/>
          <c:spPr>
            <a:ln>
              <a:solidFill>
                <a:srgbClr val="00004D"/>
              </a:solidFill>
            </a:ln>
          </c:spPr>
          <c:marker>
            <c:spPr>
              <a:solidFill>
                <a:schemeClr val="tx2">
                  <a:lumMod val="50000"/>
                </a:schemeClr>
              </a:solidFill>
              <a:ln>
                <a:solidFill>
                  <a:srgbClr val="00004D"/>
                </a:solidFill>
              </a:ln>
            </c:spPr>
          </c:marker>
          <c:cat>
            <c:numRef>
              <c:f>'[Diagramm in Microsoft PowerPoint]Tabelle1'!$A$1:$A$5</c:f>
              <c:numCache>
                <c:formatCode>General</c:formatCode>
                <c:ptCount val="5"/>
                <c:pt idx="0">
                  <c:v>2000</c:v>
                </c:pt>
                <c:pt idx="1">
                  <c:v>2003</c:v>
                </c:pt>
                <c:pt idx="2">
                  <c:v>2007</c:v>
                </c:pt>
                <c:pt idx="3">
                  <c:v>2011</c:v>
                </c:pt>
                <c:pt idx="4">
                  <c:v>2012</c:v>
                </c:pt>
              </c:numCache>
            </c:numRef>
          </c:cat>
          <c:val>
            <c:numRef>
              <c:f>'[Diagramm in Microsoft PowerPoint]Tabelle1'!$B$1:$B$5</c:f>
              <c:numCache>
                <c:formatCode>_-[$$-409]* #,##0.00_ ;_-[$$-409]* \-#,##0.00\ ;_-[$$-409]* "-"??_ ;_-@_ </c:formatCode>
                <c:ptCount val="5"/>
                <c:pt idx="0">
                  <c:v>640</c:v>
                </c:pt>
                <c:pt idx="1">
                  <c:v>82</c:v>
                </c:pt>
                <c:pt idx="2">
                  <c:v>48</c:v>
                </c:pt>
                <c:pt idx="3">
                  <c:v>1.8</c:v>
                </c:pt>
                <c:pt idx="4">
                  <c:v>0.75000000000000022</c:v>
                </c:pt>
              </c:numCache>
            </c:numRef>
          </c:val>
        </c:ser>
        <c:marker val="1"/>
        <c:axId val="34643328"/>
        <c:axId val="34772096"/>
      </c:lineChart>
      <c:catAx>
        <c:axId val="34643328"/>
        <c:scaling>
          <c:orientation val="minMax"/>
        </c:scaling>
        <c:axPos val="b"/>
        <c:numFmt formatCode="General" sourceLinked="1"/>
        <c:tickLblPos val="nextTo"/>
        <c:crossAx val="34772096"/>
        <c:crosses val="autoZero"/>
        <c:auto val="1"/>
        <c:lblAlgn val="ctr"/>
        <c:lblOffset val="100"/>
      </c:catAx>
      <c:valAx>
        <c:axId val="34772096"/>
        <c:scaling>
          <c:orientation val="minMax"/>
        </c:scaling>
        <c:axPos val="l"/>
        <c:numFmt formatCode="_-[$$-409]* #,##0_-;\-[$$-409]* #,##0_-;_-[$$-409]* &quot;-&quot;_-;_-@_-" sourceLinked="0"/>
        <c:tickLblPos val="nextTo"/>
        <c:crossAx val="3464332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plotArea>
      <c:layout/>
      <c:lineChart>
        <c:grouping val="standard"/>
        <c:ser>
          <c:idx val="1"/>
          <c:order val="0"/>
          <c:spPr>
            <a:ln>
              <a:solidFill>
                <a:srgbClr val="00004D"/>
              </a:solidFill>
            </a:ln>
          </c:spPr>
          <c:marker>
            <c:spPr>
              <a:solidFill>
                <a:srgbClr val="00004D"/>
              </a:solidFill>
              <a:ln>
                <a:solidFill>
                  <a:srgbClr val="00004D"/>
                </a:solidFill>
              </a:ln>
            </c:spPr>
          </c:marker>
          <c:cat>
            <c:numRef>
              <c:f>Tabelle1!$I$32:$I$38</c:f>
              <c:numCache>
                <c:formatCode>General</c:formatCode>
                <c:ptCount val="7"/>
                <c:pt idx="0">
                  <c:v>1997</c:v>
                </c:pt>
                <c:pt idx="1">
                  <c:v>1999</c:v>
                </c:pt>
                <c:pt idx="2">
                  <c:v>2001</c:v>
                </c:pt>
                <c:pt idx="3">
                  <c:v>2003</c:v>
                </c:pt>
                <c:pt idx="4">
                  <c:v>2006</c:v>
                </c:pt>
                <c:pt idx="5">
                  <c:v>2009</c:v>
                </c:pt>
                <c:pt idx="6">
                  <c:v>2011</c:v>
                </c:pt>
              </c:numCache>
            </c:numRef>
          </c:cat>
          <c:val>
            <c:numRef>
              <c:f>Tabelle1!$J$32:$J$38</c:f>
              <c:numCache>
                <c:formatCode>General</c:formatCode>
                <c:ptCount val="7"/>
                <c:pt idx="0">
                  <c:v>0.1</c:v>
                </c:pt>
                <c:pt idx="1">
                  <c:v>1.4999999999999998E-2</c:v>
                </c:pt>
                <c:pt idx="2">
                  <c:v>1.0000000000000004E-2</c:v>
                </c:pt>
                <c:pt idx="3">
                  <c:v>1.0000000000000005E-3</c:v>
                </c:pt>
                <c:pt idx="4">
                  <c:v>1.4999999999999999E-4</c:v>
                </c:pt>
                <c:pt idx="5">
                  <c:v>1.0000000000000005E-4</c:v>
                </c:pt>
                <c:pt idx="6">
                  <c:v>5.000000000000003E-5</c:v>
                </c:pt>
              </c:numCache>
            </c:numRef>
          </c:val>
        </c:ser>
        <c:marker val="1"/>
        <c:axId val="42234240"/>
        <c:axId val="42235776"/>
      </c:lineChart>
      <c:catAx>
        <c:axId val="42234240"/>
        <c:scaling>
          <c:orientation val="minMax"/>
        </c:scaling>
        <c:axPos val="b"/>
        <c:numFmt formatCode="General" sourceLinked="1"/>
        <c:tickLblPos val="nextTo"/>
        <c:crossAx val="42235776"/>
        <c:crosses val="autoZero"/>
        <c:auto val="1"/>
        <c:lblAlgn val="ctr"/>
        <c:lblOffset val="100"/>
      </c:catAx>
      <c:valAx>
        <c:axId val="42235776"/>
        <c:scaling>
          <c:orientation val="minMax"/>
        </c:scaling>
        <c:axPos val="l"/>
        <c:numFmt formatCode="#,##0.00\ &quot;€&quot;" sourceLinked="0"/>
        <c:tickLblPos val="nextTo"/>
        <c:crossAx val="4223424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de-DE"/>
  <c:chart>
    <c:plotArea>
      <c:layout/>
      <c:lineChart>
        <c:grouping val="standard"/>
        <c:ser>
          <c:idx val="1"/>
          <c:order val="0"/>
          <c:spPr>
            <a:ln>
              <a:solidFill>
                <a:srgbClr val="00004D"/>
              </a:solidFill>
            </a:ln>
          </c:spPr>
          <c:marker>
            <c:spPr>
              <a:solidFill>
                <a:srgbClr val="00004D"/>
              </a:solidFill>
              <a:ln>
                <a:solidFill>
                  <a:srgbClr val="00004D"/>
                </a:solidFill>
              </a:ln>
            </c:spPr>
          </c:marker>
          <c:cat>
            <c:numRef>
              <c:f>Tabelle1!$B$54:$B$61</c:f>
              <c:numCache>
                <c:formatCode>General</c:formatCode>
                <c:ptCount val="8"/>
                <c:pt idx="0">
                  <c:v>1998</c:v>
                </c:pt>
                <c:pt idx="1">
                  <c:v>2000</c:v>
                </c:pt>
                <c:pt idx="2">
                  <c:v>2002</c:v>
                </c:pt>
                <c:pt idx="3">
                  <c:v>2004</c:v>
                </c:pt>
                <c:pt idx="4">
                  <c:v>2006</c:v>
                </c:pt>
                <c:pt idx="5">
                  <c:v>2008</c:v>
                </c:pt>
                <c:pt idx="6">
                  <c:v>2010</c:v>
                </c:pt>
                <c:pt idx="7">
                  <c:v>2012</c:v>
                </c:pt>
              </c:numCache>
            </c:numRef>
          </c:cat>
          <c:val>
            <c:numRef>
              <c:f>Tabelle1!$C$54:$C$61</c:f>
              <c:numCache>
                <c:formatCode>_-[$$-409]* #,##0.00_ ;_-[$$-409]* \-#,##0.00\ ;_-[$$-409]* "-"??_ ;_-@_ </c:formatCode>
                <c:ptCount val="8"/>
                <c:pt idx="0">
                  <c:v>1200</c:v>
                </c:pt>
                <c:pt idx="1">
                  <c:v>675</c:v>
                </c:pt>
                <c:pt idx="2">
                  <c:v>200</c:v>
                </c:pt>
                <c:pt idx="3">
                  <c:v>90</c:v>
                </c:pt>
                <c:pt idx="4">
                  <c:v>50</c:v>
                </c:pt>
                <c:pt idx="5">
                  <c:v>12</c:v>
                </c:pt>
                <c:pt idx="6">
                  <c:v>5</c:v>
                </c:pt>
                <c:pt idx="7">
                  <c:v>2.34</c:v>
                </c:pt>
              </c:numCache>
            </c:numRef>
          </c:val>
        </c:ser>
        <c:marker val="1"/>
        <c:axId val="42362368"/>
        <c:axId val="42363904"/>
      </c:lineChart>
      <c:catAx>
        <c:axId val="42362368"/>
        <c:scaling>
          <c:orientation val="minMax"/>
        </c:scaling>
        <c:axPos val="b"/>
        <c:numFmt formatCode="General" sourceLinked="1"/>
        <c:tickLblPos val="nextTo"/>
        <c:txPr>
          <a:bodyPr rot="-1800000"/>
          <a:lstStyle/>
          <a:p>
            <a:pPr>
              <a:defRPr/>
            </a:pPr>
            <a:endParaRPr lang="de-DE"/>
          </a:p>
        </c:txPr>
        <c:crossAx val="42363904"/>
        <c:crosses val="autoZero"/>
        <c:auto val="1"/>
        <c:lblAlgn val="ctr"/>
        <c:lblOffset val="100"/>
      </c:catAx>
      <c:valAx>
        <c:axId val="42363904"/>
        <c:scaling>
          <c:orientation val="minMax"/>
          <c:max val="1200"/>
        </c:scaling>
        <c:axPos val="l"/>
        <c:numFmt formatCode="_-[$$-409]* #,##0_-;\-[$$-409]* #,##0_-;_-[$$-409]* &quot;-&quot;_-;_-@_-" sourceLinked="0"/>
        <c:tickLblPos val="nextTo"/>
        <c:crossAx val="42362368"/>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17825" cy="517525"/>
          </a:xfrm>
          <a:prstGeom prst="rect">
            <a:avLst/>
          </a:prstGeom>
          <a:noFill/>
          <a:ln w="9525">
            <a:noFill/>
            <a:miter lim="800000"/>
            <a:headEnd/>
            <a:tailEnd/>
          </a:ln>
          <a:effectLst/>
        </p:spPr>
        <p:txBody>
          <a:bodyPr vert="horz" wrap="square" lIns="88196" tIns="44098" rIns="88196" bIns="44098" numCol="1" anchor="t" anchorCtr="0" compatLnSpc="1">
            <a:prstTxWarp prst="textNoShape">
              <a:avLst/>
            </a:prstTxWarp>
          </a:bodyPr>
          <a:lstStyle>
            <a:lvl1pPr eaLnBrk="0" hangingPunct="0">
              <a:defRPr sz="1200" b="0">
                <a:latin typeface="Arial" charset="0"/>
                <a:ea typeface="ＭＳ Ｐゴシック" pitchFamily="64" charset="-128"/>
                <a:cs typeface="+mn-cs"/>
              </a:defRPr>
            </a:lvl1pPr>
          </a:lstStyle>
          <a:p>
            <a:pPr>
              <a:defRPr/>
            </a:pPr>
            <a:endParaRPr lang="de-DE"/>
          </a:p>
        </p:txBody>
      </p:sp>
      <p:sp>
        <p:nvSpPr>
          <p:cNvPr id="49155" name="Rectangle 3"/>
          <p:cNvSpPr>
            <a:spLocks noGrp="1" noChangeArrowheads="1"/>
          </p:cNvSpPr>
          <p:nvPr>
            <p:ph type="dt" sz="quarter" idx="1"/>
          </p:nvPr>
        </p:nvSpPr>
        <p:spPr bwMode="auto">
          <a:xfrm>
            <a:off x="3867150" y="0"/>
            <a:ext cx="2917825" cy="517525"/>
          </a:xfrm>
          <a:prstGeom prst="rect">
            <a:avLst/>
          </a:prstGeom>
          <a:noFill/>
          <a:ln w="9525">
            <a:noFill/>
            <a:miter lim="800000"/>
            <a:headEnd/>
            <a:tailEnd/>
          </a:ln>
          <a:effectLst/>
        </p:spPr>
        <p:txBody>
          <a:bodyPr vert="horz" wrap="square" lIns="88196" tIns="44098" rIns="88196" bIns="44098" numCol="1" anchor="t" anchorCtr="0" compatLnSpc="1">
            <a:prstTxWarp prst="textNoShape">
              <a:avLst/>
            </a:prstTxWarp>
          </a:bodyPr>
          <a:lstStyle>
            <a:lvl1pPr algn="r" eaLnBrk="0" hangingPunct="0">
              <a:defRPr sz="1200" b="0">
                <a:latin typeface="Arial" charset="0"/>
                <a:ea typeface="ＭＳ Ｐゴシック" pitchFamily="64" charset="-128"/>
                <a:cs typeface="+mn-cs"/>
              </a:defRPr>
            </a:lvl1pPr>
          </a:lstStyle>
          <a:p>
            <a:pPr>
              <a:defRPr/>
            </a:pPr>
            <a:endParaRPr lang="de-DE"/>
          </a:p>
        </p:txBody>
      </p:sp>
      <p:sp>
        <p:nvSpPr>
          <p:cNvPr id="49156" name="Rectangle 4"/>
          <p:cNvSpPr>
            <a:spLocks noGrp="1" noChangeArrowheads="1"/>
          </p:cNvSpPr>
          <p:nvPr>
            <p:ph type="ftr" sz="quarter" idx="2"/>
          </p:nvPr>
        </p:nvSpPr>
        <p:spPr bwMode="auto">
          <a:xfrm>
            <a:off x="0" y="9461500"/>
            <a:ext cx="2917825" cy="442913"/>
          </a:xfrm>
          <a:prstGeom prst="rect">
            <a:avLst/>
          </a:prstGeom>
          <a:noFill/>
          <a:ln w="9525">
            <a:noFill/>
            <a:miter lim="800000"/>
            <a:headEnd/>
            <a:tailEnd/>
          </a:ln>
          <a:effectLst/>
        </p:spPr>
        <p:txBody>
          <a:bodyPr vert="horz" wrap="square" lIns="88196" tIns="44098" rIns="88196" bIns="44098" numCol="1" anchor="b" anchorCtr="0" compatLnSpc="1">
            <a:prstTxWarp prst="textNoShape">
              <a:avLst/>
            </a:prstTxWarp>
          </a:bodyPr>
          <a:lstStyle>
            <a:lvl1pPr eaLnBrk="0" hangingPunct="0">
              <a:defRPr sz="1200" b="0">
                <a:latin typeface="Arial" charset="0"/>
                <a:ea typeface="ＭＳ Ｐゴシック" pitchFamily="64" charset="-128"/>
                <a:cs typeface="+mn-cs"/>
              </a:defRPr>
            </a:lvl1pPr>
          </a:lstStyle>
          <a:p>
            <a:pPr>
              <a:defRPr/>
            </a:pPr>
            <a:endParaRPr lang="de-DE"/>
          </a:p>
        </p:txBody>
      </p:sp>
      <p:sp>
        <p:nvSpPr>
          <p:cNvPr id="49157" name="Rectangle 5"/>
          <p:cNvSpPr>
            <a:spLocks noGrp="1" noChangeArrowheads="1"/>
          </p:cNvSpPr>
          <p:nvPr>
            <p:ph type="sldNum" sz="quarter" idx="3"/>
          </p:nvPr>
        </p:nvSpPr>
        <p:spPr bwMode="auto">
          <a:xfrm>
            <a:off x="3867150" y="9461500"/>
            <a:ext cx="2917825" cy="442913"/>
          </a:xfrm>
          <a:prstGeom prst="rect">
            <a:avLst/>
          </a:prstGeom>
          <a:noFill/>
          <a:ln w="9525">
            <a:noFill/>
            <a:miter lim="800000"/>
            <a:headEnd/>
            <a:tailEnd/>
          </a:ln>
          <a:effectLst/>
        </p:spPr>
        <p:txBody>
          <a:bodyPr vert="horz" wrap="square" lIns="88196" tIns="44098" rIns="88196" bIns="44098" numCol="1" anchor="b" anchorCtr="0" compatLnSpc="1">
            <a:prstTxWarp prst="textNoShape">
              <a:avLst/>
            </a:prstTxWarp>
          </a:bodyPr>
          <a:lstStyle>
            <a:lvl1pPr algn="r" eaLnBrk="0" hangingPunct="0">
              <a:defRPr sz="1200" b="0">
                <a:latin typeface="Arial" charset="0"/>
                <a:ea typeface="ＭＳ Ｐゴシック" pitchFamily="64" charset="-128"/>
                <a:cs typeface="+mn-cs"/>
              </a:defRPr>
            </a:lvl1pPr>
          </a:lstStyle>
          <a:p>
            <a:pPr>
              <a:defRPr/>
            </a:pPr>
            <a:fld id="{2D8ABF9A-730B-43EE-B24F-3E8B15B58633}" type="slidenum">
              <a:rPr lang="de-DE"/>
              <a:pPr>
                <a:defRPr/>
              </a:pPr>
              <a:t>‹Nr.›</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5529" tIns="47766" rIns="95529" bIns="47766" numCol="1" anchor="t" anchorCtr="0" compatLnSpc="1">
            <a:prstTxWarp prst="textNoShape">
              <a:avLst/>
            </a:prstTxWarp>
          </a:bodyPr>
          <a:lstStyle>
            <a:lvl1pPr defTabSz="953925" eaLnBrk="0" hangingPunct="0">
              <a:defRPr sz="1300" b="0">
                <a:latin typeface="Arial" charset="0"/>
                <a:ea typeface="ＭＳ Ｐゴシック" pitchFamily="64" charset="-128"/>
                <a:cs typeface="+mn-cs"/>
              </a:defRPr>
            </a:lvl1pPr>
          </a:lstStyle>
          <a:p>
            <a:pPr>
              <a:defRPr/>
            </a:pPr>
            <a:endParaRPr lang="de-DE"/>
          </a:p>
        </p:txBody>
      </p:sp>
      <p:sp>
        <p:nvSpPr>
          <p:cNvPr id="5123" name="Rectangle 3"/>
          <p:cNvSpPr>
            <a:spLocks noGrp="1" noChangeArrowheads="1"/>
          </p:cNvSpPr>
          <p:nvPr>
            <p:ph type="dt" idx="1"/>
          </p:nvPr>
        </p:nvSpPr>
        <p:spPr bwMode="auto">
          <a:xfrm>
            <a:off x="3851275" y="0"/>
            <a:ext cx="2946400" cy="495300"/>
          </a:xfrm>
          <a:prstGeom prst="rect">
            <a:avLst/>
          </a:prstGeom>
          <a:noFill/>
          <a:ln w="9525">
            <a:noFill/>
            <a:miter lim="800000"/>
            <a:headEnd/>
            <a:tailEnd/>
          </a:ln>
        </p:spPr>
        <p:txBody>
          <a:bodyPr vert="horz" wrap="square" lIns="95529" tIns="47766" rIns="95529" bIns="47766" numCol="1" anchor="t" anchorCtr="0" compatLnSpc="1">
            <a:prstTxWarp prst="textNoShape">
              <a:avLst/>
            </a:prstTxWarp>
          </a:bodyPr>
          <a:lstStyle>
            <a:lvl1pPr algn="r" defTabSz="953925" eaLnBrk="0" hangingPunct="0">
              <a:defRPr sz="1300" b="0">
                <a:latin typeface="Arial" charset="0"/>
                <a:ea typeface="ＭＳ Ｐゴシック" pitchFamily="64" charset="-128"/>
                <a:cs typeface="+mn-cs"/>
              </a:defRPr>
            </a:lvl1pPr>
          </a:lstStyle>
          <a:p>
            <a:pPr>
              <a:defRPr/>
            </a:pPr>
            <a:endParaRPr lang="de-DE"/>
          </a:p>
        </p:txBody>
      </p:sp>
      <p:sp>
        <p:nvSpPr>
          <p:cNvPr id="3277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5529" tIns="47766" rIns="95529" bIns="47766"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9432925"/>
            <a:ext cx="2946400" cy="495300"/>
          </a:xfrm>
          <a:prstGeom prst="rect">
            <a:avLst/>
          </a:prstGeom>
          <a:noFill/>
          <a:ln w="9525">
            <a:noFill/>
            <a:miter lim="800000"/>
            <a:headEnd/>
            <a:tailEnd/>
          </a:ln>
        </p:spPr>
        <p:txBody>
          <a:bodyPr vert="horz" wrap="square" lIns="95529" tIns="47766" rIns="95529" bIns="47766" numCol="1" anchor="b" anchorCtr="0" compatLnSpc="1">
            <a:prstTxWarp prst="textNoShape">
              <a:avLst/>
            </a:prstTxWarp>
          </a:bodyPr>
          <a:lstStyle>
            <a:lvl1pPr defTabSz="953925" eaLnBrk="0" hangingPunct="0">
              <a:defRPr sz="1300" b="0">
                <a:latin typeface="Arial" charset="0"/>
                <a:ea typeface="ＭＳ Ｐゴシック" pitchFamily="64" charset="-128"/>
                <a:cs typeface="+mn-cs"/>
              </a:defRPr>
            </a:lvl1pPr>
          </a:lstStyle>
          <a:p>
            <a:pPr>
              <a:defRPr/>
            </a:pPr>
            <a:endParaRPr lang="de-DE"/>
          </a:p>
        </p:txBody>
      </p:sp>
      <p:sp>
        <p:nvSpPr>
          <p:cNvPr id="5127" name="Rectangle 7"/>
          <p:cNvSpPr>
            <a:spLocks noGrp="1" noChangeArrowheads="1"/>
          </p:cNvSpPr>
          <p:nvPr>
            <p:ph type="sldNum" sz="quarter" idx="5"/>
          </p:nvPr>
        </p:nvSpPr>
        <p:spPr bwMode="auto">
          <a:xfrm>
            <a:off x="3851275" y="9432925"/>
            <a:ext cx="2946400" cy="495300"/>
          </a:xfrm>
          <a:prstGeom prst="rect">
            <a:avLst/>
          </a:prstGeom>
          <a:noFill/>
          <a:ln w="9525">
            <a:noFill/>
            <a:miter lim="800000"/>
            <a:headEnd/>
            <a:tailEnd/>
          </a:ln>
        </p:spPr>
        <p:txBody>
          <a:bodyPr vert="horz" wrap="square" lIns="95529" tIns="47766" rIns="95529" bIns="47766" numCol="1" anchor="b" anchorCtr="0" compatLnSpc="1">
            <a:prstTxWarp prst="textNoShape">
              <a:avLst/>
            </a:prstTxWarp>
          </a:bodyPr>
          <a:lstStyle>
            <a:lvl1pPr algn="r" defTabSz="953925" eaLnBrk="0" hangingPunct="0">
              <a:defRPr sz="1300" b="0">
                <a:latin typeface="Arial" charset="0"/>
                <a:ea typeface="ＭＳ Ｐゴシック" pitchFamily="64" charset="-128"/>
                <a:cs typeface="+mn-cs"/>
              </a:defRPr>
            </a:lvl1pPr>
          </a:lstStyle>
          <a:p>
            <a:pPr>
              <a:defRPr/>
            </a:pPr>
            <a:fld id="{62554354-A65E-462F-97E6-4A371DDC8D44}" type="slidenum">
              <a:rPr lang="de-DE"/>
              <a:pPr>
                <a:defRPr/>
              </a:pPr>
              <a:t>‹Nr.›</a:t>
            </a:fld>
            <a:endParaRPr 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FLOP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winhistory.de/more/386/altepreise.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defTabSz="953770">
              <a:defRPr/>
            </a:pPr>
            <a:fld id="{A6D80ED5-4653-4244-AD5B-BE6A3004768B}" type="slidenum">
              <a:rPr lang="de-DE" smtClean="0">
                <a:ea typeface="MS PGothic" pitchFamily="34" charset="-128"/>
              </a:rPr>
              <a:pPr defTabSz="953770">
                <a:defRPr/>
              </a:pPr>
              <a:t>1</a:t>
            </a:fld>
            <a:endParaRPr lang="de-DE" dirty="0" smtClean="0">
              <a:ea typeface="MS PGothic" pitchFamily="34" charset="-128"/>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de-DE" smtClean="0">
                <a:ea typeface="MS PGothic"/>
              </a:rPr>
              <a:t>Abstract: </a:t>
            </a:r>
          </a:p>
          <a:p>
            <a:r>
              <a:rPr lang="en-US" smtClean="0">
                <a:ea typeface="MS PGothic"/>
              </a:rPr>
              <a:t>Over the past decades the rapid development of information and communication technologies has transformed the world in which we live and work. As a result industrial working structures increasingly dissolve and the organization of work is becoming more flexible. Due to smarter mobile devices, online collaboration tools and faster network access work can be performed almost anywhere and anytime. Future work will consequently be more decentralized, leading to new requirements in connectivity, working facilities and modes of transportation. These requirements need to be reflected on and will partly determine the future development of intelligent cities.   </a:t>
            </a:r>
          </a:p>
          <a:p>
            <a:pPr eaLnBrk="1" hangingPunct="1"/>
            <a:endParaRPr lang="en-US" smtClean="0">
              <a:ea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r>
              <a:rPr lang="en-US" smtClean="0">
                <a:ea typeface="MS PGothic"/>
              </a:rPr>
              <a:t>The online data manager is a software solution on the Internet which manages ‘data as an article of exchange’ between the user and the provider of Internet services, enables access to the user’s personal data on re- quest or for a certain period, blocks him or her for individual providers if so required, gives users an overview of their access permissions whenever they need it, and requests account deletion when the user considers it necessary. This service should be free of charge for the user and can be financed, if necessary, through a usage charge to be paid by the service provider. </a:t>
            </a:r>
          </a:p>
          <a:p>
            <a:endParaRPr lang="en-US" smtClean="0">
              <a:ea typeface="MS PGothic"/>
            </a:endParaRPr>
          </a:p>
          <a:p>
            <a:r>
              <a:rPr lang="en-US" smtClean="0">
                <a:ea typeface="MS PGothic"/>
              </a:rPr>
              <a:t>In the countries surveyed, opinions about when the online data manager should ideally be available vary tremendously. The most frequent response in Germany, Brazil and Korea is “Immediately,” an answer that is quoted by 26, 28 and 22 percent of respondents respectively. Respondents in China would like this scenario to be available in around 2015, but the largest group of respondents in Sweden and the USA hope that it will never be available (25 and 26 percent) </a:t>
            </a:r>
          </a:p>
          <a:p>
            <a:endParaRPr lang="en-US" smtClean="0">
              <a:ea typeface="MS PGothic"/>
            </a:endParaRPr>
          </a:p>
          <a:p>
            <a:r>
              <a:rPr lang="en-US" smtClean="0">
                <a:ea typeface="MS PGothic"/>
              </a:rPr>
              <a:t>A major reason, why many respondents reject the online data manager are concerns in regards to data privacy and security – those aspects will be crucial for the acceptance of data cloud services.</a:t>
            </a:r>
          </a:p>
          <a:p>
            <a:endParaRPr lang="en-US" smtClean="0">
              <a:ea typeface="MS PGothic"/>
            </a:endParaRPr>
          </a:p>
          <a:p>
            <a:r>
              <a:rPr lang="en-US" smtClean="0">
                <a:ea typeface="MS PGothic"/>
              </a:rPr>
              <a:t>Deploying high-speed broadband (&gt; 50mbit/s) across Germany still remains challenging (Map, 2012). However fast (mobile) broadband will be the prerequisite for future forms of work.</a:t>
            </a:r>
          </a:p>
        </p:txBody>
      </p:sp>
      <p:sp>
        <p:nvSpPr>
          <p:cNvPr id="4" name="Slide Number Placeholder 3"/>
          <p:cNvSpPr>
            <a:spLocks noGrp="1"/>
          </p:cNvSpPr>
          <p:nvPr>
            <p:ph type="sldNum" sz="quarter" idx="5"/>
          </p:nvPr>
        </p:nvSpPr>
        <p:spPr/>
        <p:txBody>
          <a:bodyPr/>
          <a:lstStyle/>
          <a:p>
            <a:pPr>
              <a:defRPr/>
            </a:pPr>
            <a:fld id="{E0956149-96D9-4D8D-B9F8-CF326C8C40D7}" type="slidenum">
              <a:rPr lang="de-DE" smtClean="0"/>
              <a:pPr>
                <a:defRPr/>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r>
              <a:rPr lang="en-US" u="sng" smtClean="0">
                <a:ea typeface="MS PGothic"/>
              </a:rPr>
              <a:t>Innovation minded participants: </a:t>
            </a:r>
          </a:p>
          <a:p>
            <a:endParaRPr lang="en-US" smtClean="0">
              <a:ea typeface="MS PGothic"/>
            </a:endParaRPr>
          </a:p>
          <a:p>
            <a:r>
              <a:rPr lang="en-US" smtClean="0">
                <a:ea typeface="MS PGothic"/>
              </a:rPr>
              <a:t>This study reports on the results from all participants; however, answers from “innovation-minded” participants are also provided in many cases. Innovation-minded participants are people who are particularly open to new ideas in the technology area and who actively represent and help disseminate them. The group of total participants always includes the data from the innovation-minded participants as well. A comparison of the two groups reveals significant differences in socio-demographic characteristics, as well as in attitudes and behaviors. This background information makes it easier to interpret the respective results of the two groups for the 16 pictures of the future.</a:t>
            </a:r>
          </a:p>
        </p:txBody>
      </p:sp>
      <p:sp>
        <p:nvSpPr>
          <p:cNvPr id="4" name="Slide Number Placeholder 3"/>
          <p:cNvSpPr>
            <a:spLocks noGrp="1"/>
          </p:cNvSpPr>
          <p:nvPr>
            <p:ph type="sldNum" sz="quarter" idx="5"/>
          </p:nvPr>
        </p:nvSpPr>
        <p:spPr/>
        <p:txBody>
          <a:bodyPr/>
          <a:lstStyle/>
          <a:p>
            <a:pPr>
              <a:defRPr/>
            </a:pPr>
            <a:fld id="{6DDA4C9E-66AD-4751-9554-D0D195D3DEF4}" type="slidenum">
              <a:rPr lang="de-DE" smtClean="0"/>
              <a:pPr>
                <a:defRPr/>
              </a:pPr>
              <a:t>15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buFont typeface="Arial"/>
              <a:buNone/>
              <a:defRPr/>
            </a:pPr>
            <a:r>
              <a:rPr lang="en-US" dirty="0" smtClean="0">
                <a:cs typeface="+mn-cs"/>
                <a:sym typeface="Wingdings"/>
              </a:rPr>
              <a:t>Statistics for Germany (2011): </a:t>
            </a:r>
          </a:p>
          <a:p>
            <a:pPr>
              <a:buFont typeface="Arial"/>
              <a:buNone/>
              <a:defRPr/>
            </a:pPr>
            <a:r>
              <a:rPr lang="en-US" i="1" dirty="0" smtClean="0">
                <a:cs typeface="+mn-cs"/>
              </a:rPr>
              <a:t>Number of </a:t>
            </a:r>
            <a:r>
              <a:rPr lang="en-US" i="1" dirty="0" err="1" smtClean="0">
                <a:cs typeface="+mn-cs"/>
              </a:rPr>
              <a:t>coworking</a:t>
            </a:r>
            <a:r>
              <a:rPr lang="en-US" i="1" dirty="0" smtClean="0">
                <a:cs typeface="+mn-cs"/>
              </a:rPr>
              <a:t> spaces: 72  Number of desks: 1850</a:t>
            </a:r>
            <a:r>
              <a:rPr lang="en-US" dirty="0" smtClean="0">
                <a:cs typeface="+mn-cs"/>
                <a:sym typeface="Wingdings"/>
              </a:rPr>
              <a:t> </a:t>
            </a:r>
          </a:p>
          <a:p>
            <a:pPr>
              <a:buFont typeface="Arial"/>
              <a:buNone/>
              <a:defRPr/>
            </a:pPr>
            <a:r>
              <a:rPr lang="en-US" dirty="0" smtClean="0">
                <a:cs typeface="+mn-cs"/>
              </a:rPr>
              <a:t>(http://</a:t>
            </a:r>
            <a:r>
              <a:rPr lang="en-US" dirty="0" err="1" smtClean="0">
                <a:cs typeface="+mn-cs"/>
              </a:rPr>
              <a:t>www.deskmag.com</a:t>
            </a:r>
            <a:r>
              <a:rPr lang="en-US" dirty="0" smtClean="0">
                <a:cs typeface="+mn-cs"/>
              </a:rPr>
              <a:t>/en/coworking-spaces-in-germany-219)</a:t>
            </a:r>
          </a:p>
          <a:p>
            <a:pPr>
              <a:buFont typeface="Arial"/>
              <a:buNone/>
              <a:defRPr/>
            </a:pPr>
            <a:endParaRPr lang="en-US" dirty="0" smtClean="0">
              <a:cs typeface="+mn-cs"/>
            </a:endParaRPr>
          </a:p>
          <a:p>
            <a:pPr>
              <a:buFont typeface="Arial"/>
              <a:buNone/>
              <a:defRPr/>
            </a:pPr>
            <a:r>
              <a:rPr lang="en-US" u="sng" dirty="0" smtClean="0">
                <a:cs typeface="+mn-cs"/>
              </a:rPr>
              <a:t>Goals of Smart Working centers: </a:t>
            </a:r>
          </a:p>
          <a:p>
            <a:pPr marL="171450" indent="-171450">
              <a:buFont typeface="Arial"/>
              <a:buChar char="•"/>
              <a:defRPr/>
            </a:pPr>
            <a:endParaRPr lang="en-US" dirty="0" smtClean="0">
              <a:cs typeface="+mn-cs"/>
            </a:endParaRPr>
          </a:p>
          <a:p>
            <a:pPr marL="171450" indent="-171450">
              <a:buFont typeface="Arial"/>
              <a:buChar char="•"/>
              <a:defRPr/>
            </a:pPr>
            <a:r>
              <a:rPr lang="en-US" dirty="0" smtClean="0">
                <a:cs typeface="+mn-cs"/>
              </a:rPr>
              <a:t>Cities create public spaces near residential neighborhoods, where people can work, meet, and use shared services such as secure wireless Internet access, </a:t>
            </a:r>
            <a:r>
              <a:rPr lang="en-US" dirty="0" err="1" smtClean="0">
                <a:cs typeface="+mn-cs"/>
              </a:rPr>
              <a:t>telepresence</a:t>
            </a:r>
            <a:r>
              <a:rPr lang="en-US" dirty="0" smtClean="0">
                <a:cs typeface="+mn-cs"/>
              </a:rPr>
              <a:t>, collaboration tools, and business services, including reception, catering, and day care. </a:t>
            </a:r>
          </a:p>
          <a:p>
            <a:pPr marL="171450" indent="-171450">
              <a:buFont typeface="Arial"/>
              <a:buChar char="•"/>
              <a:defRPr/>
            </a:pPr>
            <a:r>
              <a:rPr lang="en-US" dirty="0" smtClean="0">
                <a:cs typeface="+mn-cs"/>
              </a:rPr>
              <a:t>Employers can use these spaces to offer flexible 21st-century work options, including teleworking and </a:t>
            </a:r>
            <a:r>
              <a:rPr lang="en-US" dirty="0" err="1" smtClean="0">
                <a:cs typeface="+mn-cs"/>
              </a:rPr>
              <a:t>coworking</a:t>
            </a:r>
            <a:r>
              <a:rPr lang="en-US" dirty="0" smtClean="0">
                <a:cs typeface="+mn-cs"/>
              </a:rPr>
              <a:t> (independent workers sharing a facility). </a:t>
            </a:r>
          </a:p>
          <a:p>
            <a:pPr marL="171450" indent="-171450">
              <a:buFont typeface="Arial"/>
              <a:buChar char="•"/>
              <a:defRPr/>
            </a:pPr>
            <a:r>
              <a:rPr lang="en-US" dirty="0" smtClean="0">
                <a:cs typeface="+mn-cs"/>
              </a:rPr>
              <a:t>Giving people a place to work and meet near home reduces commute time, greenhouse gas emissions, and traffic congestion. </a:t>
            </a:r>
          </a:p>
          <a:p>
            <a:pPr marL="171450" indent="-171450">
              <a:buFont typeface="Arial"/>
              <a:buChar char="•"/>
              <a:defRPr/>
            </a:pPr>
            <a:r>
              <a:rPr lang="en-US" dirty="0" smtClean="0">
                <a:cs typeface="+mn-cs"/>
              </a:rPr>
              <a:t>An open workspace creates opportunities for new social and business connections for entrepreneurs, professional mobile workers, knowledge workers, company employees, community groups, youth groups, and senior citizens. </a:t>
            </a:r>
          </a:p>
          <a:p>
            <a:pPr marL="171450" indent="-171450">
              <a:buFont typeface="Arial"/>
              <a:buChar char="•"/>
              <a:defRPr/>
            </a:pPr>
            <a:endParaRPr lang="en-US" dirty="0" smtClean="0">
              <a:cs typeface="+mn-cs"/>
            </a:endParaRPr>
          </a:p>
          <a:p>
            <a:pPr>
              <a:buFont typeface="Arial"/>
              <a:buNone/>
              <a:defRPr/>
            </a:pPr>
            <a:r>
              <a:rPr lang="en-US" dirty="0" smtClean="0">
                <a:cs typeface="+mn-cs"/>
              </a:rPr>
              <a:t>Source: </a:t>
            </a:r>
            <a:r>
              <a:rPr lang="en-US" dirty="0" smtClean="0">
                <a:cs typeface="+mn-cs"/>
                <a:sym typeface="Wingdings"/>
              </a:rPr>
              <a:t>http://</a:t>
            </a:r>
            <a:r>
              <a:rPr lang="en-US" dirty="0" err="1" smtClean="0">
                <a:cs typeface="+mn-cs"/>
                <a:sym typeface="Wingdings"/>
              </a:rPr>
              <a:t>www.cisco.com</a:t>
            </a:r>
            <a:r>
              <a:rPr lang="en-US" dirty="0" smtClean="0">
                <a:cs typeface="+mn-cs"/>
                <a:sym typeface="Wingdings"/>
              </a:rPr>
              <a:t>/web/strategy/docs/</a:t>
            </a:r>
            <a:r>
              <a:rPr lang="en-US" dirty="0" err="1" smtClean="0">
                <a:cs typeface="+mn-cs"/>
                <a:sym typeface="Wingdings"/>
              </a:rPr>
              <a:t>scc</a:t>
            </a:r>
            <a:r>
              <a:rPr lang="en-US" dirty="0" smtClean="0">
                <a:cs typeface="+mn-cs"/>
                <a:sym typeface="Wingdings"/>
              </a:rPr>
              <a:t>/smart_work_center_solution_overview_us_0725.pdf</a:t>
            </a:r>
          </a:p>
          <a:p>
            <a:pPr>
              <a:buFont typeface="Arial"/>
              <a:buNone/>
              <a:defRPr/>
            </a:pPr>
            <a:endParaRPr lang="en-US" dirty="0" smtClean="0">
              <a:cs typeface="+mn-cs"/>
              <a:sym typeface="Wingdings"/>
            </a:endParaRPr>
          </a:p>
        </p:txBody>
      </p:sp>
      <p:sp>
        <p:nvSpPr>
          <p:cNvPr id="4" name="Slide Number Placeholder 3"/>
          <p:cNvSpPr>
            <a:spLocks noGrp="1"/>
          </p:cNvSpPr>
          <p:nvPr>
            <p:ph type="sldNum" sz="quarter" idx="5"/>
          </p:nvPr>
        </p:nvSpPr>
        <p:spPr/>
        <p:txBody>
          <a:bodyPr/>
          <a:lstStyle/>
          <a:p>
            <a:pPr>
              <a:defRPr/>
            </a:pPr>
            <a:fld id="{72DC5CEC-46F1-460D-A932-3D31F274B8C1}" type="slidenum">
              <a:rPr lang="de-DE" smtClean="0"/>
              <a:pPr>
                <a:defRPr/>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smtClean="0">
                <a:ea typeface="MS PGothic"/>
              </a:rPr>
              <a:t>Korea initiative goal: the government’s plan is to enable at least one third of all employees in the public sector to work from home (or so called „Smart Working Centers“) by 2015. The private sector then is to follow</a:t>
            </a:r>
          </a:p>
          <a:p>
            <a:endParaRPr lang="en-US" smtClean="0">
              <a:ea typeface="MS PGothic"/>
            </a:endParaRPr>
          </a:p>
          <a:p>
            <a:r>
              <a:rPr lang="en-US" smtClean="0">
                <a:ea typeface="MS PGothic"/>
              </a:rPr>
              <a:t>In 2012 only two Smart Working Centers were realized in South Korea with 12 public and 50 private centers to follow in 2012. Until 2015 the goal was set to 50 public and 450 private centers (http://www.brandeins.de/archiv/2012/relevanz/arbeit-ohne-stau.html)</a:t>
            </a:r>
          </a:p>
          <a:p>
            <a:endParaRPr lang="en-US" smtClean="0">
              <a:ea typeface="MS PGothic"/>
            </a:endParaRPr>
          </a:p>
          <a:p>
            <a:r>
              <a:rPr lang="en-US" smtClean="0">
                <a:ea typeface="MS PGothic"/>
              </a:rPr>
              <a:t>Other countries followup with similar initiatives: Netherlands with a countrywide network of smart working centers (http://www.euractiv.com/de/informationsgesellschaft/smart-work-koennte-fuer-gruenes-news-502550); Estonia with “Smart Work Centres in Non-Metropolitan Areas 2012-2014” (http://www.abikeskused.ee/eng/study-visit-estonia-smart-work-centres)</a:t>
            </a:r>
          </a:p>
        </p:txBody>
      </p:sp>
      <p:sp>
        <p:nvSpPr>
          <p:cNvPr id="4" name="Slide Number Placeholder 3"/>
          <p:cNvSpPr>
            <a:spLocks noGrp="1"/>
          </p:cNvSpPr>
          <p:nvPr>
            <p:ph type="sldNum" sz="quarter" idx="5"/>
          </p:nvPr>
        </p:nvSpPr>
        <p:spPr/>
        <p:txBody>
          <a:bodyPr/>
          <a:lstStyle/>
          <a:p>
            <a:pPr>
              <a:defRPr/>
            </a:pPr>
            <a:fld id="{3715D236-DDFC-4055-86CA-AE1636B86EBB}" type="slidenum">
              <a:rPr lang="de-DE" smtClean="0"/>
              <a:pPr>
                <a:defRPr/>
              </a:pPr>
              <a:t>17</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smtClean="0">
              <a:ea typeface="MS PGothic"/>
            </a:endParaRPr>
          </a:p>
        </p:txBody>
      </p:sp>
      <p:sp>
        <p:nvSpPr>
          <p:cNvPr id="4" name="Slide Number Placeholder 3"/>
          <p:cNvSpPr>
            <a:spLocks noGrp="1"/>
          </p:cNvSpPr>
          <p:nvPr>
            <p:ph type="sldNum" sz="quarter" idx="5"/>
          </p:nvPr>
        </p:nvSpPr>
        <p:spPr/>
        <p:txBody>
          <a:bodyPr/>
          <a:lstStyle/>
          <a:p>
            <a:pPr>
              <a:defRPr/>
            </a:pPr>
            <a:fld id="{675B98A9-2CD1-4C4B-ACD9-7F9FF5714B0F}" type="slidenum">
              <a:rPr lang="de-DE" smtClean="0"/>
              <a:pPr>
                <a:defRPr/>
              </a:pPr>
              <a:t>18</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smtClean="0">
                <a:ea typeface="MS PGothic"/>
              </a:rPr>
              <a:t>There are many mobility services and online route planners. The timetables of practically all modes of public transport are now available on the Internet, as well as flight plans and current traffic information. Some private transport operators can also be booked online. But what is missing is the possibility of Internet-based, integrated trip planning, which takes into account all available transport operators to allow optimum planning of the trip tailored to the user’s needs, makes the reservations, and books all the tickets automatically. In addition, an ideal travel planning system would offer users the option of saving their personal preferences and support them in the specific course of their journey. For example, the system should navigate users through unfamiliar surroundings, inform them of delays or other obstructions and, where appropriate, suggest plan changes and rebookings and then automatically make them. </a:t>
            </a:r>
          </a:p>
          <a:p>
            <a:endParaRPr lang="en-US" smtClean="0">
              <a:ea typeface="MS PGothic"/>
            </a:endParaRPr>
          </a:p>
        </p:txBody>
      </p:sp>
      <p:sp>
        <p:nvSpPr>
          <p:cNvPr id="4" name="Slide Number Placeholder 3"/>
          <p:cNvSpPr>
            <a:spLocks noGrp="1"/>
          </p:cNvSpPr>
          <p:nvPr>
            <p:ph type="sldNum" sz="quarter" idx="5"/>
          </p:nvPr>
        </p:nvSpPr>
        <p:spPr/>
        <p:txBody>
          <a:bodyPr/>
          <a:lstStyle/>
          <a:p>
            <a:pPr>
              <a:defRPr/>
            </a:pPr>
            <a:fld id="{A7C01D69-75DE-47CD-9013-220888D8A207}" type="slidenum">
              <a:rPr lang="de-DE" smtClean="0"/>
              <a:pPr>
                <a:defRPr/>
              </a:pPr>
              <a:t>19</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en-US" smtClean="0">
              <a:ea typeface="MS PGothic"/>
            </a:endParaRPr>
          </a:p>
        </p:txBody>
      </p:sp>
      <p:sp>
        <p:nvSpPr>
          <p:cNvPr id="4" name="Slide Number Placeholder 3"/>
          <p:cNvSpPr>
            <a:spLocks noGrp="1"/>
          </p:cNvSpPr>
          <p:nvPr>
            <p:ph type="sldNum" sz="quarter" idx="5"/>
          </p:nvPr>
        </p:nvSpPr>
        <p:spPr/>
        <p:txBody>
          <a:bodyPr/>
          <a:lstStyle/>
          <a:p>
            <a:pPr>
              <a:defRPr/>
            </a:pPr>
            <a:fld id="{0367D3D9-8354-47FC-A315-D21B24A3F8AD}" type="slidenum">
              <a:rPr lang="de-DE" smtClean="0"/>
              <a:pPr>
                <a:defRPr/>
              </a:pPr>
              <a:t>20</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r>
              <a:rPr lang="en-US" smtClean="0">
                <a:ea typeface="MS PGothic"/>
              </a:rPr>
              <a:t>Touch&amp;Travel was piloted on long distance routes between Berlin, Frankfurt, Köln and Hannover, as well as in regional transportation in Potsdam and Berlin. Mid December 2008 the second pilot launced, with 500 of 2500 customers using Touch&amp;Travel as designated ticket. Therefore the customer uses his cellphone as a touchpoint to transmit data via Near Field Communication (NFC) to validate his route when getting on and leaving the train (source: http://de.wikipedia.org/wiki/Mobile_Ticketing)</a:t>
            </a:r>
          </a:p>
          <a:p>
            <a:endParaRPr lang="en-US" smtClean="0">
              <a:ea typeface="MS PGothic"/>
            </a:endParaRPr>
          </a:p>
          <a:p>
            <a:r>
              <a:rPr lang="en-US" smtClean="0">
                <a:ea typeface="MS PGothic"/>
                <a:sym typeface="Wingdings" pitchFamily="2" charset="2"/>
              </a:rPr>
              <a:t> Existing systems in Germany are still highly proprietary (just for one mode of transportation &amp; vendor) and often too complicated to use</a:t>
            </a:r>
            <a:endParaRPr lang="en-US" smtClean="0">
              <a:ea typeface="MS PGothic"/>
            </a:endParaRPr>
          </a:p>
          <a:p>
            <a:endParaRPr lang="en-US" smtClean="0">
              <a:solidFill>
                <a:srgbClr val="606060"/>
              </a:solidFill>
              <a:ea typeface="MS PGothic"/>
            </a:endParaRPr>
          </a:p>
        </p:txBody>
      </p:sp>
      <p:sp>
        <p:nvSpPr>
          <p:cNvPr id="4" name="Slide Number Placeholder 3"/>
          <p:cNvSpPr>
            <a:spLocks noGrp="1"/>
          </p:cNvSpPr>
          <p:nvPr>
            <p:ph type="sldNum" sz="quarter" idx="5"/>
          </p:nvPr>
        </p:nvSpPr>
        <p:spPr/>
        <p:txBody>
          <a:bodyPr/>
          <a:lstStyle/>
          <a:p>
            <a:pPr>
              <a:defRPr/>
            </a:pPr>
            <a:fld id="{3566C76C-E3A7-4117-A7A0-6DB1DEDA3B00}" type="slidenum">
              <a:rPr lang="de-DE" smtClean="0"/>
              <a:pPr>
                <a:defRPr/>
              </a:pPr>
              <a:t>21</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endParaRPr lang="en-US" smtClean="0">
              <a:ea typeface="MS PGothic"/>
            </a:endParaRPr>
          </a:p>
        </p:txBody>
      </p:sp>
      <p:sp>
        <p:nvSpPr>
          <p:cNvPr id="4" name="Slide Number Placeholder 3"/>
          <p:cNvSpPr>
            <a:spLocks noGrp="1"/>
          </p:cNvSpPr>
          <p:nvPr>
            <p:ph type="sldNum" sz="quarter" idx="5"/>
          </p:nvPr>
        </p:nvSpPr>
        <p:spPr/>
        <p:txBody>
          <a:bodyPr/>
          <a:lstStyle/>
          <a:p>
            <a:pPr>
              <a:defRPr/>
            </a:pPr>
            <a:fld id="{76819100-E7D8-4869-9314-BEEE65FA4E9A}" type="slidenum">
              <a:rPr lang="de-DE" smtClean="0"/>
              <a:pPr>
                <a:defRPr/>
              </a:pPr>
              <a:t>22</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smtClean="0">
                <a:ea typeface="MS PGothic"/>
              </a:rPr>
              <a:t>Fab Lab: A fab lab (fabrication laboratory) is a small-scale workshop offering (personal) digital fabrication.[1][2]</a:t>
            </a:r>
          </a:p>
          <a:p>
            <a:r>
              <a:rPr lang="en-US" smtClean="0">
                <a:ea typeface="MS PGothic"/>
              </a:rPr>
              <a:t>A fab lab is generally equipped with an array of flexible computer controlled tools that cover several different length scales and various materials, with the aim to make "almost anything".[3] This includes technology-enabled products generally perceived as limited to mass production.</a:t>
            </a:r>
          </a:p>
          <a:p>
            <a:r>
              <a:rPr lang="en-US" smtClean="0">
                <a:ea typeface="MS PGothic"/>
              </a:rPr>
              <a:t>While fab labs have yet to compete with mass production and its associated economies of scale in fabricating widely distributed products, they have already shown the potential to empower individuals to create smart devices for themselves. These devices can be tailored to local or personal needs in ways that are not practical or economical using mass production. (Source: http://en.wikipedia.org/wiki/Fab_lab)</a:t>
            </a:r>
          </a:p>
          <a:p>
            <a:endParaRPr lang="en-US" smtClean="0">
              <a:ea typeface="MS PGothic"/>
            </a:endParaRPr>
          </a:p>
          <a:p>
            <a:r>
              <a:rPr lang="en-US" smtClean="0">
                <a:ea typeface="MS PGothic"/>
              </a:rPr>
              <a:t>3D Printer (Makerbot Replicator 2, Pricepoint: about $2000): Additive manufacturing's earliest applications have been on the toolroom end of the manufacturing spectrum. For example, rapid prototyping was one of the earliest additive variants, and its mission was to reduce the lead time and cost of developing prototypes of new parts and devices, which was earlier only done with subtractive toolroom methods (typically slowly and expensively).[35] With technological advances in additive manufacturing, however, and the dissemination of those advances into the business world, additive methods are moving ever further into the production end of manufacturing in creative and sometimes unexpected ways.[35] Parts that were formerly the sole province of subtractive methods can now in some cases be made more profitably via additive ones.</a:t>
            </a:r>
          </a:p>
          <a:p>
            <a:r>
              <a:rPr lang="en-US" smtClean="0">
                <a:ea typeface="MS PGothic"/>
              </a:rPr>
              <a:t>Standard applications include design visualization, prototyping/CAD, metal casting, architecture, education, geospatial, healthcare, and entertainment/retail. (Source: http://en.wikipedia.org/wiki/3D_printing)</a:t>
            </a:r>
          </a:p>
          <a:p>
            <a:endParaRPr lang="en-US" smtClean="0">
              <a:ea typeface="MS PGothic"/>
            </a:endParaRPr>
          </a:p>
        </p:txBody>
      </p:sp>
      <p:sp>
        <p:nvSpPr>
          <p:cNvPr id="4" name="Slide Number Placeholder 3"/>
          <p:cNvSpPr>
            <a:spLocks noGrp="1"/>
          </p:cNvSpPr>
          <p:nvPr>
            <p:ph type="sldNum" sz="quarter" idx="5"/>
          </p:nvPr>
        </p:nvSpPr>
        <p:spPr/>
        <p:txBody>
          <a:bodyPr/>
          <a:lstStyle/>
          <a:p>
            <a:pPr>
              <a:defRPr/>
            </a:pPr>
            <a:fld id="{E2C2A699-36B1-4761-A1C1-4724029D82CF}" type="slidenum">
              <a:rPr lang="de-DE" smtClean="0"/>
              <a:pPr>
                <a:defRPr/>
              </a:pPr>
              <a:t>23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r>
              <a:rPr lang="en-US" smtClean="0">
                <a:ea typeface="MS PGothic"/>
              </a:rPr>
              <a:t>Industrialization began with the introduction of mechanical manufacturing equipment at the end of the 18th century, when machines like the mechanical loom revolutionised the way goods were made. This first industrial revolution was followed by a second one that  began around the turn of the 20th century and involved electrically-powered mass production of goods based on the division of labor. This was in turn superseded by the third industrial revolution that started during the early 1970s and has continued right up to the present day. This third revolution employed electronics and information technology (IT) to achieve increased automation of manufacturing processes, as machines took over not only a substantial proportion of the “manual labour” but also some of the “brainwork”.</a:t>
            </a:r>
          </a:p>
          <a:p>
            <a:endParaRPr lang="en-US" smtClean="0">
              <a:ea typeface="MS PGothic"/>
            </a:endParaRPr>
          </a:p>
          <a:p>
            <a:r>
              <a:rPr lang="en-US" smtClean="0">
                <a:ea typeface="MS PGothic"/>
              </a:rPr>
              <a:t>Over the past 30 years or so, the IT revolution has brought about a radical transformation of the world in which we live and work, with an impact comparable to that of mechanisation and electricity in the first and second Industrial Revolutions. The evolution of PCs into smart devices has been accompanied by a trend for more and more IT infrastructure and services to be provided through smart networks (cloud computing). In conjunction with ever greater miniaturisation and the unstoppable march of the Internet, this trend is ushering in a world where ubiquitous computing is becoming a reality. Powerful, autonomous microcomputers (embedded systems) are increasingly being wirelessly networked with each other and with the Internet. This is resulting in the convergence of the physical world and the virtual world (cyberspace) in the form of Cyber-Physical Systems (CPS). Following the introduction of the new Internet protocol IPv62  in 2012, there are now sufficient addresses available to enable universal direct networking of smart objects via the Internet. This means that for the first time ever it is now possible to network resources, information, objects and people to create the Internet of Things and Services. </a:t>
            </a:r>
          </a:p>
          <a:p>
            <a:endParaRPr lang="en-US" smtClean="0">
              <a:ea typeface="MS PGothic"/>
            </a:endParaRPr>
          </a:p>
          <a:p>
            <a:r>
              <a:rPr lang="en-US" smtClean="0">
                <a:ea typeface="MS PGothic"/>
              </a:rPr>
              <a:t>(source: http://www.acatech.de/fileadmin/user_upload/Baumstruktur_nach_Website/Acatech/root/de/Material_fuer_Sonderseiten/Industrie_4.0/Final_report__Industrie_4.0_accessible.pdf)</a:t>
            </a:r>
          </a:p>
        </p:txBody>
      </p:sp>
      <p:sp>
        <p:nvSpPr>
          <p:cNvPr id="4" name="Slide Number Placeholder 3"/>
          <p:cNvSpPr>
            <a:spLocks noGrp="1"/>
          </p:cNvSpPr>
          <p:nvPr>
            <p:ph type="sldNum" sz="quarter" idx="5"/>
          </p:nvPr>
        </p:nvSpPr>
        <p:spPr/>
        <p:txBody>
          <a:bodyPr/>
          <a:lstStyle/>
          <a:p>
            <a:pPr>
              <a:defRPr/>
            </a:pPr>
            <a:fld id="{6A67E702-45A9-41F8-9ED1-227F94E39917}"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ea typeface="MS PGothic"/>
              </a:rPr>
              <a:t>Moore’s Law: Number of circuits refers to the CPU </a:t>
            </a:r>
          </a:p>
          <a:p>
            <a:r>
              <a:rPr lang="en-US" smtClean="0">
                <a:ea typeface="MS PGothic"/>
              </a:rPr>
              <a:t>Kryder’s Law: Increase in storage capacity per “square inch” (ca. 2,54 cm x 2,54 cm)</a:t>
            </a:r>
          </a:p>
        </p:txBody>
      </p:sp>
      <p:sp>
        <p:nvSpPr>
          <p:cNvPr id="4" name="Slide Number Placeholder 3"/>
          <p:cNvSpPr>
            <a:spLocks noGrp="1"/>
          </p:cNvSpPr>
          <p:nvPr>
            <p:ph type="sldNum" sz="quarter" idx="5"/>
          </p:nvPr>
        </p:nvSpPr>
        <p:spPr/>
        <p:txBody>
          <a:bodyPr/>
          <a:lstStyle/>
          <a:p>
            <a:pPr>
              <a:defRPr/>
            </a:pPr>
            <a:fld id="{43370023-52FA-4EA5-BF5E-519339D522B3}"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mtClean="0">
                <a:ea typeface="MS PGothic"/>
              </a:rPr>
              <a:t>Broadband: Prices in $ per MBps refers to US “Internet Transit Prices</a:t>
            </a:r>
            <a:r>
              <a:rPr lang="en-US" b="1" smtClean="0">
                <a:ea typeface="MS PGothic"/>
              </a:rPr>
              <a:t>”</a:t>
            </a:r>
            <a:r>
              <a:rPr lang="en-US" smtClean="0">
                <a:ea typeface="MS PGothic"/>
              </a:rPr>
              <a:t> per month. This equals the monthly price for consumer broadband access. Explanation on Wikipedia: http://en.wikipedia.org/wiki/Internet_transit</a:t>
            </a:r>
          </a:p>
          <a:p>
            <a:endParaRPr lang="en-US" smtClean="0">
              <a:ea typeface="MS PGothic"/>
            </a:endParaRPr>
          </a:p>
          <a:p>
            <a:r>
              <a:rPr lang="en-US" smtClean="0">
                <a:ea typeface="MS PGothic"/>
              </a:rPr>
              <a:t>GFLOPS: GigaFLOPS  = Giga Floating Point Operations Per Second (Gleitkommaoperationen pro Sekunde)</a:t>
            </a:r>
          </a:p>
          <a:p>
            <a:r>
              <a:rPr lang="en-US" smtClean="0">
                <a:ea typeface="MS PGothic"/>
              </a:rPr>
              <a:t> </a:t>
            </a:r>
          </a:p>
          <a:p>
            <a:pPr>
              <a:buFontTx/>
              <a:buChar char="-"/>
            </a:pPr>
            <a:r>
              <a:rPr lang="en-US" smtClean="0">
                <a:ea typeface="MS PGothic"/>
              </a:rPr>
              <a:t>Source for Computing Power: </a:t>
            </a:r>
            <a:r>
              <a:rPr lang="de-DE" u="sng" smtClean="0">
                <a:ea typeface="MS PGothic"/>
                <a:hlinkClick r:id="rId3"/>
              </a:rPr>
              <a:t>http://en.wikipedia.org/wiki/FLOPS</a:t>
            </a:r>
            <a:endParaRPr lang="de-DE" u="sng" smtClean="0">
              <a:ea typeface="MS PGothic"/>
            </a:endParaRPr>
          </a:p>
          <a:p>
            <a:pPr>
              <a:buFontTx/>
              <a:buChar char="-"/>
            </a:pPr>
            <a:r>
              <a:rPr lang="de-DE" smtClean="0">
                <a:ea typeface="MS PGothic"/>
              </a:rPr>
              <a:t>Source for Storage Capacity: </a:t>
            </a:r>
            <a:r>
              <a:rPr lang="de-DE" u="sng" smtClean="0">
                <a:ea typeface="MS PGothic"/>
                <a:hlinkClick r:id="rId4"/>
              </a:rPr>
              <a:t>http://www.winhistory.de/more/386/altepreise.htm</a:t>
            </a:r>
            <a:endParaRPr lang="de-DE" u="sng" smtClean="0">
              <a:ea typeface="MS PGothic"/>
            </a:endParaRPr>
          </a:p>
          <a:p>
            <a:pPr>
              <a:buFontTx/>
              <a:buChar char="-"/>
            </a:pPr>
            <a:r>
              <a:rPr lang="en-US" smtClean="0">
                <a:ea typeface="MS PGothic"/>
              </a:rPr>
              <a:t>Source for Broadband: http://drpeering.net/white-papers/Internet-Transit-Pricing-Historical-And-Projected.php </a:t>
            </a:r>
          </a:p>
        </p:txBody>
      </p:sp>
      <p:sp>
        <p:nvSpPr>
          <p:cNvPr id="4" name="Slide Number Placeholder 3"/>
          <p:cNvSpPr>
            <a:spLocks noGrp="1"/>
          </p:cNvSpPr>
          <p:nvPr>
            <p:ph type="sldNum" sz="quarter" idx="5"/>
          </p:nvPr>
        </p:nvSpPr>
        <p:spPr/>
        <p:txBody>
          <a:bodyPr/>
          <a:lstStyle/>
          <a:p>
            <a:pPr>
              <a:defRPr/>
            </a:pPr>
            <a:fld id="{4AEB1332-6A8B-4AC7-89AE-47A3C8533FAB}"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p:cNvSpPr>
          <p:nvPr>
            <p:ph type="sldImg"/>
          </p:nvPr>
        </p:nvSpPr>
        <p:spPr>
          <a:ln/>
        </p:spPr>
      </p:sp>
      <p:sp>
        <p:nvSpPr>
          <p:cNvPr id="44034" name="Notizenplatzhalter 2"/>
          <p:cNvSpPr>
            <a:spLocks noGrp="1"/>
          </p:cNvSpPr>
          <p:nvPr>
            <p:ph type="body" idx="1"/>
          </p:nvPr>
        </p:nvSpPr>
        <p:spPr>
          <a:noFill/>
          <a:ln/>
        </p:spPr>
        <p:txBody>
          <a:bodyPr/>
          <a:lstStyle/>
          <a:p>
            <a:r>
              <a:rPr lang="en-US" smtClean="0">
                <a:ea typeface="MS PGothic"/>
              </a:rPr>
              <a:t>So </a:t>
            </a:r>
            <a:r>
              <a:rPr lang="en-US" b="1" smtClean="0">
                <a:ea typeface="MS PGothic"/>
              </a:rPr>
              <a:t>where are we in the history of business use of computers</a:t>
            </a:r>
            <a:r>
              <a:rPr lang="en-US" smtClean="0">
                <a:ea typeface="MS PGothic"/>
              </a:rPr>
              <a:t>? Are we in the second half of the chessboard yet? </a:t>
            </a:r>
          </a:p>
          <a:p>
            <a:endParaRPr lang="en-US" smtClean="0">
              <a:ea typeface="MS PGothic"/>
            </a:endParaRPr>
          </a:p>
          <a:p>
            <a:r>
              <a:rPr lang="en-US" smtClean="0">
                <a:ea typeface="MS PGothic"/>
              </a:rPr>
              <a:t>This is an impossible question to answer precisely, of course, but a reasonable estimate yields an intriguing conclusion. </a:t>
            </a:r>
            <a:r>
              <a:rPr lang="en-US" b="1" smtClean="0">
                <a:ea typeface="MS PGothic"/>
              </a:rPr>
              <a:t>The U.S. Bureau of Economic Analysis added “Information Technology” as a category of business investment in 1958</a:t>
            </a:r>
            <a:r>
              <a:rPr lang="en-US" smtClean="0">
                <a:ea typeface="MS PGothic"/>
              </a:rPr>
              <a:t>, so let’s use that as our starting year. And let’s take the standard 18 months as the Moore’s Law doubling period. </a:t>
            </a:r>
            <a:r>
              <a:rPr lang="en-US" b="1" smtClean="0">
                <a:ea typeface="MS PGothic"/>
              </a:rPr>
              <a:t>Thirty-two doublings then take us to 2006 and to the second half of the chessboard</a:t>
            </a:r>
            <a:r>
              <a:rPr lang="en-US" smtClean="0">
                <a:ea typeface="MS PGothic"/>
              </a:rPr>
              <a:t>. Advances like the Google autonomous car, Watson the Jeopardy! champion supercomputer, and high-quality instantaneous machine translation, then, can be seen as the first examples of the kinds of digital innovations we’ll see as we move further into the second half—into the phase where exponential growth yields jaw-dropping results.</a:t>
            </a:r>
          </a:p>
          <a:p>
            <a:endParaRPr lang="en-US" smtClean="0">
              <a:ea typeface="MS PGothic"/>
            </a:endParaRPr>
          </a:p>
          <a:p>
            <a:r>
              <a:rPr lang="en-US" smtClean="0">
                <a:ea typeface="MS PGothic"/>
              </a:rPr>
              <a:t>Computers and networks bring an ever-expanding set of opportunities to companies, Digitization, in other words, is not a single project providing one-time benefits. Instead, it’s an ongoing process of creative destruction. </a:t>
            </a:r>
          </a:p>
          <a:p>
            <a:endParaRPr lang="en-US" smtClean="0">
              <a:ea typeface="MS PGothic"/>
            </a:endParaRPr>
          </a:p>
          <a:p>
            <a:r>
              <a:rPr lang="en-US" b="1" smtClean="0">
                <a:ea typeface="MS PGothic"/>
              </a:rPr>
              <a:t>Vergleich 1940 – 1970 zu 1970 – 2012 </a:t>
            </a:r>
            <a:r>
              <a:rPr lang="en-US" smtClean="0">
                <a:ea typeface="MS PGothic"/>
                <a:sym typeface="Wingdings" pitchFamily="2" charset="2"/>
              </a:rPr>
              <a:t> Entwicklung neuer Möglichkeiten hat deutlich zugenommen (analog dazu landwirtschaftl. Rev. vs. industrielle Rev.)</a:t>
            </a:r>
            <a:endParaRPr lang="en-US" smtClean="0">
              <a:ea typeface="MS PGothic"/>
            </a:endParaRPr>
          </a:p>
          <a:p>
            <a:endParaRPr lang="en-US" smtClean="0">
              <a:ea typeface="MS PGothic"/>
            </a:endParaRPr>
          </a:p>
          <a:p>
            <a:r>
              <a:rPr lang="en-US" smtClean="0">
                <a:ea typeface="MS PGothic"/>
                <a:sym typeface="Wingdings" pitchFamily="2" charset="2"/>
              </a:rPr>
              <a:t> Mit der Erreichung der zweiten Seite des Schachbretts sind eine Vielzahl an Innovationen zu erwarten. Erste Bsp. IBM Watson Jeopardy!, Google Car, LRZ Supercomputer</a:t>
            </a:r>
            <a:endParaRPr lang="en-US" smtClean="0">
              <a:ea typeface="MS PGothic"/>
            </a:endParaRPr>
          </a:p>
          <a:p>
            <a:endParaRPr lang="de-DE" smtClean="0">
              <a:ea typeface="MS PGothic"/>
            </a:endParaRPr>
          </a:p>
        </p:txBody>
      </p:sp>
      <p:sp>
        <p:nvSpPr>
          <p:cNvPr id="4" name="Foliennummernplatzhalter 3"/>
          <p:cNvSpPr>
            <a:spLocks noGrp="1"/>
          </p:cNvSpPr>
          <p:nvPr>
            <p:ph type="sldNum" sz="quarter" idx="5"/>
          </p:nvPr>
        </p:nvSpPr>
        <p:spPr/>
        <p:txBody>
          <a:bodyPr/>
          <a:lstStyle/>
          <a:p>
            <a:pPr>
              <a:defRPr/>
            </a:pPr>
            <a:fld id="{B220AD69-E37C-4887-957F-76873DE4CC7C}"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de-DE" smtClean="0">
              <a:ea typeface="MS PGothic"/>
            </a:endParaRPr>
          </a:p>
        </p:txBody>
      </p:sp>
      <p:sp>
        <p:nvSpPr>
          <p:cNvPr id="4" name="Slide Number Placeholder 3"/>
          <p:cNvSpPr>
            <a:spLocks noGrp="1"/>
          </p:cNvSpPr>
          <p:nvPr>
            <p:ph type="sldNum" sz="quarter" idx="5"/>
          </p:nvPr>
        </p:nvSpPr>
        <p:spPr/>
        <p:txBody>
          <a:bodyPr/>
          <a:lstStyle/>
          <a:p>
            <a:pPr>
              <a:defRPr/>
            </a:pPr>
            <a:fld id="{7CE90D11-17B5-4E3B-A723-E05C5EEA6566}"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endParaRPr lang="en-US" smtClean="0">
              <a:ea typeface="MS PGothic"/>
            </a:endParaRPr>
          </a:p>
        </p:txBody>
      </p:sp>
      <p:sp>
        <p:nvSpPr>
          <p:cNvPr id="4" name="Slide Number Placeholder 3"/>
          <p:cNvSpPr>
            <a:spLocks noGrp="1"/>
          </p:cNvSpPr>
          <p:nvPr>
            <p:ph type="sldNum" sz="quarter" idx="5"/>
          </p:nvPr>
        </p:nvSpPr>
        <p:spPr/>
        <p:txBody>
          <a:bodyPr/>
          <a:lstStyle/>
          <a:p>
            <a:pPr>
              <a:defRPr/>
            </a:pPr>
            <a:fld id="{23709A24-82FD-4040-906A-023925CC546C}"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ea typeface="MS PGothic"/>
              </a:rPr>
              <a:t>The idea that the office is a specific place where our professional lives happen is becoming less universal, and less important. These days many knowledge workers can be productive anywhere, thanks to smarter, more numerous mobile devices, faster network access, and a growing number of online collaboration tools.</a:t>
            </a:r>
          </a:p>
        </p:txBody>
      </p:sp>
      <p:sp>
        <p:nvSpPr>
          <p:cNvPr id="4" name="Slide Number Placeholder 3"/>
          <p:cNvSpPr>
            <a:spLocks noGrp="1"/>
          </p:cNvSpPr>
          <p:nvPr>
            <p:ph type="sldNum" sz="quarter" idx="5"/>
          </p:nvPr>
        </p:nvSpPr>
        <p:spPr/>
        <p:txBody>
          <a:bodyPr/>
          <a:lstStyle/>
          <a:p>
            <a:pPr>
              <a:defRPr/>
            </a:pPr>
            <a:fld id="{B3FF8728-9E81-45C6-B75C-EE9AFF9ABCB3}" type="slidenum">
              <a:rPr lang="de-DE" smtClean="0"/>
              <a:pPr>
                <a:defRPr/>
              </a:pPr>
              <a:t>12</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smtClean="0">
                <a:ea typeface="MS PGothic"/>
              </a:rPr>
              <a:t>The ‘anywhere’ desk creates a new communication infrastructure that enables me to work </a:t>
            </a:r>
            <a:r>
              <a:rPr lang="en-US" b="1" smtClean="0">
                <a:ea typeface="MS PGothic"/>
              </a:rPr>
              <a:t>anywhere </a:t>
            </a:r>
            <a:r>
              <a:rPr lang="en-US" smtClean="0">
                <a:ea typeface="MS PGothic"/>
              </a:rPr>
              <a:t>(at home, at the office, in meeting rooms, stores, and on trains, planes and</a:t>
            </a:r>
            <a:br>
              <a:rPr lang="en-US" smtClean="0">
                <a:ea typeface="MS PGothic"/>
              </a:rPr>
            </a:br>
            <a:r>
              <a:rPr lang="en-US" smtClean="0">
                <a:ea typeface="MS PGothic"/>
              </a:rPr>
              <a:t>automobiles), without needing </a:t>
            </a:r>
            <a:r>
              <a:rPr lang="en-US" b="1" smtClean="0">
                <a:ea typeface="MS PGothic"/>
              </a:rPr>
              <a:t>a PC or laptop, </a:t>
            </a:r>
            <a:r>
              <a:rPr lang="en-US" smtClean="0">
                <a:ea typeface="MS PGothic"/>
              </a:rPr>
              <a:t>and to have convenient access to all my personal data and programs – with </a:t>
            </a:r>
            <a:r>
              <a:rPr lang="en-US" b="1" smtClean="0">
                <a:ea typeface="MS PGothic"/>
              </a:rPr>
              <a:t>* </a:t>
            </a:r>
            <a:r>
              <a:rPr lang="en-US" smtClean="0">
                <a:ea typeface="MS PGothic"/>
              </a:rPr>
              <a:t>against unauthorized access – through the communication networks. </a:t>
            </a:r>
          </a:p>
          <a:p>
            <a:endParaRPr lang="en-US" smtClean="0">
              <a:ea typeface="MS PGothic"/>
            </a:endParaRPr>
          </a:p>
          <a:p>
            <a:r>
              <a:rPr lang="en-US" smtClean="0">
                <a:ea typeface="MS PGothic"/>
              </a:rPr>
              <a:t>Due to rapidly dropping prices, monitors and entry panels will soon become part of the basic infrastructure in private and public spaces. They will be available on walls, on tables or other furniture, on the backs of seats (in planes, trains and buses), in display windows, at info terminals – simply every- where. My mobile telephone uses near field communication to establish a secure wireless link between these input/out- put devices and my private data store on the Internet – al- lowing me to use my data and programs conveniently nearly anywhere. </a:t>
            </a:r>
            <a:r>
              <a:rPr lang="en-US" b="1" smtClean="0">
                <a:ea typeface="MS PGothic"/>
              </a:rPr>
              <a:t>No one can eavesdrop on my data, </a:t>
            </a:r>
            <a:r>
              <a:rPr lang="en-US" smtClean="0">
                <a:ea typeface="MS PGothic"/>
              </a:rPr>
              <a:t>nor are any traces of my use visible. The advantage is that I no longer need a computer. I just need a screen, a keyboard, my cell phone and the service of the ‘anywhere’ desk. </a:t>
            </a:r>
          </a:p>
          <a:p>
            <a:endParaRPr lang="en-US" smtClean="0">
              <a:ea typeface="MS PGothic"/>
            </a:endParaRPr>
          </a:p>
        </p:txBody>
      </p:sp>
      <p:sp>
        <p:nvSpPr>
          <p:cNvPr id="4" name="Slide Number Placeholder 3"/>
          <p:cNvSpPr>
            <a:spLocks noGrp="1"/>
          </p:cNvSpPr>
          <p:nvPr>
            <p:ph type="sldNum" sz="quarter" idx="5"/>
          </p:nvPr>
        </p:nvSpPr>
        <p:spPr/>
        <p:txBody>
          <a:bodyPr/>
          <a:lstStyle/>
          <a:p>
            <a:pPr>
              <a:defRPr/>
            </a:pPr>
            <a:fld id="{F1020E7A-36BF-4DB3-BFF0-B0B69A62EB97}" type="slidenum">
              <a:rPr lang="de-DE" smtClean="0"/>
              <a:pPr>
                <a:defRPr/>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933450" y="1624013"/>
            <a:ext cx="3124200" cy="492125"/>
          </a:xfrm>
          <a:prstGeom prst="rect">
            <a:avLst/>
          </a:prstGeom>
          <a:noFill/>
          <a:ln w="9525">
            <a:noFill/>
            <a:miter lim="800000"/>
            <a:headEnd/>
            <a:tailEnd/>
          </a:ln>
          <a:effectLst/>
        </p:spPr>
        <p:txBody>
          <a:bodyPr wrap="none" lIns="0" tIns="0" rIns="0" bIns="0">
            <a:spAutoFit/>
          </a:bodyPr>
          <a:lstStyle/>
          <a:p>
            <a:pPr eaLnBrk="0" hangingPunct="0">
              <a:defRPr/>
            </a:pPr>
            <a:r>
              <a:rPr lang="de-DE" sz="1600" b="0" dirty="0" err="1">
                <a:solidFill>
                  <a:srgbClr val="808080"/>
                </a:solidFill>
                <a:ea typeface="ＭＳ Ｐゴシック" pitchFamily="64" charset="-128"/>
                <a:cs typeface="+mn-cs"/>
              </a:rPr>
              <a:t>Faculty</a:t>
            </a:r>
            <a:r>
              <a:rPr lang="de-DE" sz="1600" b="0" dirty="0">
                <a:solidFill>
                  <a:srgbClr val="808080"/>
                </a:solidFill>
                <a:ea typeface="ＭＳ Ｐゴシック" pitchFamily="64" charset="-128"/>
                <a:cs typeface="+mn-cs"/>
              </a:rPr>
              <a:t> </a:t>
            </a:r>
            <a:r>
              <a:rPr lang="de-DE" sz="1600" b="0" dirty="0" err="1">
                <a:solidFill>
                  <a:srgbClr val="808080"/>
                </a:solidFill>
                <a:ea typeface="ＭＳ Ｐゴシック" pitchFamily="64" charset="-128"/>
                <a:cs typeface="+mn-cs"/>
              </a:rPr>
              <a:t>of</a:t>
            </a:r>
            <a:r>
              <a:rPr lang="de-DE" sz="1600" b="0" dirty="0">
                <a:solidFill>
                  <a:srgbClr val="808080"/>
                </a:solidFill>
                <a:ea typeface="ＭＳ Ｐゴシック" pitchFamily="64" charset="-128"/>
                <a:cs typeface="+mn-cs"/>
              </a:rPr>
              <a:t> Business Administration</a:t>
            </a:r>
            <a:endParaRPr lang="de-DE" sz="1600" b="0" dirty="0">
              <a:solidFill>
                <a:srgbClr val="808080"/>
              </a:solidFill>
              <a:ea typeface="ＭＳ Ｐゴシック" pitchFamily="64" charset="-128"/>
              <a:cs typeface="+mn-cs"/>
            </a:endParaRPr>
          </a:p>
          <a:p>
            <a:pPr eaLnBrk="0" hangingPunct="0">
              <a:defRPr/>
            </a:pPr>
            <a:r>
              <a:rPr lang="de-DE" sz="1600" b="0" dirty="0" err="1">
                <a:solidFill>
                  <a:srgbClr val="808080"/>
                </a:solidFill>
                <a:ea typeface="ＭＳ Ｐゴシック" pitchFamily="64" charset="-128"/>
                <a:cs typeface="+mn-cs"/>
              </a:rPr>
              <a:t>Munich</a:t>
            </a:r>
            <a:r>
              <a:rPr lang="de-DE" sz="1600" b="0" dirty="0">
                <a:solidFill>
                  <a:srgbClr val="808080"/>
                </a:solidFill>
                <a:ea typeface="ＭＳ Ｐゴシック" pitchFamily="64" charset="-128"/>
                <a:cs typeface="+mn-cs"/>
              </a:rPr>
              <a:t> School </a:t>
            </a:r>
            <a:r>
              <a:rPr lang="de-DE" sz="1600" b="0" dirty="0" err="1">
                <a:solidFill>
                  <a:srgbClr val="808080"/>
                </a:solidFill>
                <a:ea typeface="ＭＳ Ｐゴシック" pitchFamily="64" charset="-128"/>
                <a:cs typeface="+mn-cs"/>
              </a:rPr>
              <a:t>of</a:t>
            </a:r>
            <a:r>
              <a:rPr lang="de-DE" sz="1600" b="0" dirty="0">
                <a:solidFill>
                  <a:srgbClr val="808080"/>
                </a:solidFill>
                <a:ea typeface="ＭＳ Ｐゴシック" pitchFamily="64" charset="-128"/>
                <a:cs typeface="+mn-cs"/>
              </a:rPr>
              <a:t> Management</a:t>
            </a:r>
          </a:p>
        </p:txBody>
      </p:sp>
      <p:grpSp>
        <p:nvGrpSpPr>
          <p:cNvPr id="5" name="Group 18"/>
          <p:cNvGrpSpPr>
            <a:grpSpLocks/>
          </p:cNvGrpSpPr>
          <p:nvPr/>
        </p:nvGrpSpPr>
        <p:grpSpPr bwMode="auto">
          <a:xfrm>
            <a:off x="142875" y="142875"/>
            <a:ext cx="9001125" cy="6715125"/>
            <a:chOff x="90" y="90"/>
            <a:chExt cx="5670" cy="4230"/>
          </a:xfrm>
        </p:grpSpPr>
        <p:pic>
          <p:nvPicPr>
            <p:cNvPr id="6" name="Picture 19" descr="LMU"/>
            <p:cNvPicPr>
              <a:picLocks noChangeAspect="1" noChangeArrowheads="1"/>
            </p:cNvPicPr>
            <p:nvPr userDrawn="1"/>
          </p:nvPicPr>
          <p:blipFill>
            <a:blip r:embed="rId2"/>
            <a:srcRect/>
            <a:stretch>
              <a:fillRect/>
            </a:stretch>
          </p:blipFill>
          <p:spPr bwMode="auto">
            <a:xfrm>
              <a:off x="101" y="287"/>
              <a:ext cx="424" cy="244"/>
            </a:xfrm>
            <a:prstGeom prst="rect">
              <a:avLst/>
            </a:prstGeom>
            <a:noFill/>
            <a:ln w="9525">
              <a:noFill/>
              <a:miter lim="800000"/>
              <a:headEnd/>
              <a:tailEnd/>
            </a:ln>
          </p:spPr>
        </p:pic>
        <p:pic>
          <p:nvPicPr>
            <p:cNvPr id="7" name="Picture 20" descr="LMU-Schriftzug"/>
            <p:cNvPicPr>
              <a:picLocks noChangeAspect="1" noChangeArrowheads="1"/>
            </p:cNvPicPr>
            <p:nvPr userDrawn="1"/>
          </p:nvPicPr>
          <p:blipFill>
            <a:blip r:embed="rId3"/>
            <a:srcRect/>
            <a:stretch>
              <a:fillRect/>
            </a:stretch>
          </p:blipFill>
          <p:spPr bwMode="auto">
            <a:xfrm>
              <a:off x="608" y="287"/>
              <a:ext cx="424" cy="244"/>
            </a:xfrm>
            <a:prstGeom prst="rect">
              <a:avLst/>
            </a:prstGeom>
            <a:noFill/>
            <a:ln w="9525">
              <a:noFill/>
              <a:miter lim="800000"/>
              <a:headEnd/>
              <a:tailEnd/>
            </a:ln>
          </p:spPr>
        </p:pic>
        <p:pic>
          <p:nvPicPr>
            <p:cNvPr id="8" name="Picture 21" descr="Siegel_25s"/>
            <p:cNvPicPr>
              <a:picLocks noChangeAspect="1" noChangeArrowheads="1"/>
            </p:cNvPicPr>
            <p:nvPr userDrawn="1"/>
          </p:nvPicPr>
          <p:blipFill>
            <a:blip r:embed="rId4"/>
            <a:srcRect/>
            <a:stretch>
              <a:fillRect/>
            </a:stretch>
          </p:blipFill>
          <p:spPr bwMode="auto">
            <a:xfrm>
              <a:off x="3821" y="2381"/>
              <a:ext cx="1939" cy="1939"/>
            </a:xfrm>
            <a:prstGeom prst="rect">
              <a:avLst/>
            </a:prstGeom>
            <a:noFill/>
            <a:ln w="9525">
              <a:noFill/>
              <a:miter lim="800000"/>
              <a:headEnd/>
              <a:tailEnd/>
            </a:ln>
          </p:spPr>
        </p:pic>
        <p:sp>
          <p:nvSpPr>
            <p:cNvPr id="9" name="Rectangle 22"/>
            <p:cNvSpPr>
              <a:spLocks noChangeArrowheads="1"/>
            </p:cNvSpPr>
            <p:nvPr userDrawn="1"/>
          </p:nvSpPr>
          <p:spPr bwMode="auto">
            <a:xfrm>
              <a:off x="593" y="90"/>
              <a:ext cx="453" cy="453"/>
            </a:xfrm>
            <a:prstGeom prst="rect">
              <a:avLst/>
            </a:prstGeom>
            <a:noFill/>
            <a:ln w="9525">
              <a:solidFill>
                <a:srgbClr val="808080"/>
              </a:solidFill>
              <a:miter lim="800000"/>
              <a:headEnd/>
              <a:tailEnd/>
            </a:ln>
            <a:effectLst/>
          </p:spPr>
          <p:txBody>
            <a:bodyPr wrap="none" anchor="ctr"/>
            <a:lstStyle/>
            <a:p>
              <a:pPr algn="ctr" eaLnBrk="0" hangingPunct="0">
                <a:defRPr/>
              </a:pPr>
              <a:endParaRPr lang="en-US">
                <a:ea typeface="ＭＳ Ｐゴシック" pitchFamily="64" charset="-128"/>
                <a:cs typeface="+mn-cs"/>
              </a:endParaRPr>
            </a:p>
          </p:txBody>
        </p:sp>
        <p:sp>
          <p:nvSpPr>
            <p:cNvPr id="10" name="Rectangle 23"/>
            <p:cNvSpPr>
              <a:spLocks noChangeArrowheads="1"/>
            </p:cNvSpPr>
            <p:nvPr userDrawn="1"/>
          </p:nvSpPr>
          <p:spPr bwMode="auto">
            <a:xfrm>
              <a:off x="90" y="90"/>
              <a:ext cx="453" cy="453"/>
            </a:xfrm>
            <a:prstGeom prst="rect">
              <a:avLst/>
            </a:prstGeom>
            <a:noFill/>
            <a:ln w="9525">
              <a:solidFill>
                <a:srgbClr val="808080"/>
              </a:solidFill>
              <a:miter lim="800000"/>
              <a:headEnd/>
              <a:tailEnd/>
            </a:ln>
            <a:effectLst/>
          </p:spPr>
          <p:txBody>
            <a:bodyPr wrap="none" anchor="ctr"/>
            <a:lstStyle/>
            <a:p>
              <a:pPr eaLnBrk="0" hangingPunct="0">
                <a:defRPr/>
              </a:pPr>
              <a:endParaRPr lang="de-DE">
                <a:ea typeface="ＭＳ Ｐゴシック" pitchFamily="64" charset="-128"/>
                <a:cs typeface="+mn-cs"/>
              </a:endParaRPr>
            </a:p>
          </p:txBody>
        </p:sp>
      </p:grpSp>
      <p:sp>
        <p:nvSpPr>
          <p:cNvPr id="100367" name="Rectangle 15"/>
          <p:cNvSpPr>
            <a:spLocks noGrp="1" noChangeArrowheads="1"/>
          </p:cNvSpPr>
          <p:nvPr>
            <p:ph type="ctrTitle"/>
          </p:nvPr>
        </p:nvSpPr>
        <p:spPr>
          <a:xfrm>
            <a:off x="933450" y="2362200"/>
            <a:ext cx="8062913" cy="698500"/>
          </a:xfrm>
        </p:spPr>
        <p:txBody>
          <a:bodyPr anchor="ctr"/>
          <a:lstStyle>
            <a:lvl1pPr>
              <a:defRPr/>
            </a:lvl1pPr>
          </a:lstStyle>
          <a:p>
            <a:r>
              <a:rPr lang="de-DE" smtClean="0"/>
              <a:t>Titelmasterformat durch Klicken bearbeiten</a:t>
            </a:r>
            <a:endParaRPr lang="de-DE"/>
          </a:p>
        </p:txBody>
      </p:sp>
      <p:sp>
        <p:nvSpPr>
          <p:cNvPr id="100368" name="Rectangle 16"/>
          <p:cNvSpPr>
            <a:spLocks noGrp="1" noChangeArrowheads="1"/>
          </p:cNvSpPr>
          <p:nvPr>
            <p:ph type="subTitle" idx="1"/>
          </p:nvPr>
        </p:nvSpPr>
        <p:spPr>
          <a:xfrm>
            <a:off x="933450" y="3200400"/>
            <a:ext cx="6000750" cy="825500"/>
          </a:xfrm>
        </p:spPr>
        <p:txBody>
          <a:bodyPr/>
          <a:lstStyle>
            <a:lvl1pPr marL="0" indent="0" algn="ctr">
              <a:buFont typeface="Wingdings" pitchFamily="2" charset="2"/>
              <a:buNone/>
              <a:defRPr/>
            </a:lvl1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4975" y="950913"/>
            <a:ext cx="2212975" cy="56022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42875" y="950913"/>
            <a:ext cx="6489700" cy="56022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92F83685-E83B-41C4-BFE7-41D32FD11111}"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33450" y="1624013"/>
            <a:ext cx="3124200" cy="492125"/>
          </a:xfrm>
          <a:prstGeom prst="rect">
            <a:avLst/>
          </a:prstGeom>
          <a:noFill/>
          <a:ln w="9525">
            <a:noFill/>
            <a:miter lim="800000"/>
            <a:headEnd/>
            <a:tailEnd/>
          </a:ln>
          <a:effectLst/>
        </p:spPr>
        <p:txBody>
          <a:bodyPr wrap="none" lIns="0" tIns="0" rIns="0" bIns="0">
            <a:spAutoFit/>
          </a:bodyPr>
          <a:lstStyle/>
          <a:p>
            <a:pPr eaLnBrk="0" hangingPunct="0">
              <a:defRPr/>
            </a:pPr>
            <a:r>
              <a:rPr lang="de-DE" sz="1600" b="0" dirty="0" err="1">
                <a:solidFill>
                  <a:srgbClr val="808080"/>
                </a:solidFill>
                <a:ea typeface="ＭＳ Ｐゴシック" pitchFamily="64" charset="-128"/>
              </a:rPr>
              <a:t>Faculty</a:t>
            </a:r>
            <a:r>
              <a:rPr lang="de-DE" sz="1600" b="0" dirty="0">
                <a:solidFill>
                  <a:srgbClr val="808080"/>
                </a:solidFill>
                <a:ea typeface="ＭＳ Ｐゴシック" pitchFamily="64" charset="-128"/>
              </a:rPr>
              <a:t> </a:t>
            </a:r>
            <a:r>
              <a:rPr lang="de-DE" sz="1600" b="0" dirty="0" err="1">
                <a:solidFill>
                  <a:srgbClr val="808080"/>
                </a:solidFill>
                <a:ea typeface="ＭＳ Ｐゴシック" pitchFamily="64" charset="-128"/>
              </a:rPr>
              <a:t>of</a:t>
            </a:r>
            <a:r>
              <a:rPr lang="de-DE" sz="1600" b="0" dirty="0">
                <a:solidFill>
                  <a:srgbClr val="808080"/>
                </a:solidFill>
                <a:ea typeface="ＭＳ Ｐゴシック" pitchFamily="64" charset="-128"/>
              </a:rPr>
              <a:t> Business Administration</a:t>
            </a:r>
          </a:p>
          <a:p>
            <a:pPr eaLnBrk="0" hangingPunct="0">
              <a:defRPr/>
            </a:pPr>
            <a:r>
              <a:rPr lang="de-DE" sz="1600" b="0" dirty="0" err="1">
                <a:solidFill>
                  <a:srgbClr val="808080"/>
                </a:solidFill>
                <a:ea typeface="ＭＳ Ｐゴシック" pitchFamily="64" charset="-128"/>
                <a:cs typeface="+mn-cs"/>
              </a:rPr>
              <a:t>Munich</a:t>
            </a:r>
            <a:r>
              <a:rPr lang="de-DE" sz="1600" b="0" dirty="0">
                <a:solidFill>
                  <a:srgbClr val="808080"/>
                </a:solidFill>
                <a:ea typeface="ＭＳ Ｐゴシック" pitchFamily="64" charset="-128"/>
                <a:cs typeface="+mn-cs"/>
              </a:rPr>
              <a:t> </a:t>
            </a:r>
            <a:r>
              <a:rPr lang="de-DE" sz="1600" b="0" dirty="0">
                <a:solidFill>
                  <a:srgbClr val="808080"/>
                </a:solidFill>
                <a:ea typeface="ＭＳ Ｐゴシック" pitchFamily="64" charset="-128"/>
                <a:cs typeface="+mn-cs"/>
              </a:rPr>
              <a:t>School </a:t>
            </a:r>
            <a:r>
              <a:rPr lang="de-DE" sz="1600" b="0" dirty="0" err="1">
                <a:solidFill>
                  <a:srgbClr val="808080"/>
                </a:solidFill>
                <a:ea typeface="ＭＳ Ｐゴシック" pitchFamily="64" charset="-128"/>
                <a:cs typeface="+mn-cs"/>
              </a:rPr>
              <a:t>of</a:t>
            </a:r>
            <a:r>
              <a:rPr lang="de-DE" sz="1600" b="0" dirty="0">
                <a:solidFill>
                  <a:srgbClr val="808080"/>
                </a:solidFill>
                <a:ea typeface="ＭＳ Ｐゴシック" pitchFamily="64" charset="-128"/>
                <a:cs typeface="+mn-cs"/>
              </a:rPr>
              <a:t> Management</a:t>
            </a:r>
          </a:p>
        </p:txBody>
      </p:sp>
      <p:grpSp>
        <p:nvGrpSpPr>
          <p:cNvPr id="5" name="Group 5"/>
          <p:cNvGrpSpPr>
            <a:grpSpLocks/>
          </p:cNvGrpSpPr>
          <p:nvPr/>
        </p:nvGrpSpPr>
        <p:grpSpPr bwMode="auto">
          <a:xfrm>
            <a:off x="142875" y="142875"/>
            <a:ext cx="9001125" cy="6715125"/>
            <a:chOff x="90" y="90"/>
            <a:chExt cx="5670" cy="4230"/>
          </a:xfrm>
        </p:grpSpPr>
        <p:pic>
          <p:nvPicPr>
            <p:cNvPr id="6" name="Picture 6" descr="LMU"/>
            <p:cNvPicPr>
              <a:picLocks noChangeAspect="1" noChangeArrowheads="1"/>
            </p:cNvPicPr>
            <p:nvPr userDrawn="1"/>
          </p:nvPicPr>
          <p:blipFill>
            <a:blip r:embed="rId2"/>
            <a:srcRect/>
            <a:stretch>
              <a:fillRect/>
            </a:stretch>
          </p:blipFill>
          <p:spPr bwMode="auto">
            <a:xfrm>
              <a:off x="101" y="287"/>
              <a:ext cx="424" cy="244"/>
            </a:xfrm>
            <a:prstGeom prst="rect">
              <a:avLst/>
            </a:prstGeom>
            <a:noFill/>
            <a:ln w="9525">
              <a:noFill/>
              <a:miter lim="800000"/>
              <a:headEnd/>
              <a:tailEnd/>
            </a:ln>
          </p:spPr>
        </p:pic>
        <p:pic>
          <p:nvPicPr>
            <p:cNvPr id="7" name="Picture 7" descr="LMU-Schriftzug"/>
            <p:cNvPicPr>
              <a:picLocks noChangeAspect="1" noChangeArrowheads="1"/>
            </p:cNvPicPr>
            <p:nvPr userDrawn="1"/>
          </p:nvPicPr>
          <p:blipFill>
            <a:blip r:embed="rId3"/>
            <a:srcRect/>
            <a:stretch>
              <a:fillRect/>
            </a:stretch>
          </p:blipFill>
          <p:spPr bwMode="auto">
            <a:xfrm>
              <a:off x="608" y="287"/>
              <a:ext cx="424" cy="244"/>
            </a:xfrm>
            <a:prstGeom prst="rect">
              <a:avLst/>
            </a:prstGeom>
            <a:noFill/>
            <a:ln w="9525">
              <a:noFill/>
              <a:miter lim="800000"/>
              <a:headEnd/>
              <a:tailEnd/>
            </a:ln>
          </p:spPr>
        </p:pic>
        <p:pic>
          <p:nvPicPr>
            <p:cNvPr id="8" name="Picture 8" descr="Siegel_25s"/>
            <p:cNvPicPr>
              <a:picLocks noChangeAspect="1" noChangeArrowheads="1"/>
            </p:cNvPicPr>
            <p:nvPr userDrawn="1"/>
          </p:nvPicPr>
          <p:blipFill>
            <a:blip r:embed="rId4"/>
            <a:srcRect/>
            <a:stretch>
              <a:fillRect/>
            </a:stretch>
          </p:blipFill>
          <p:spPr bwMode="auto">
            <a:xfrm>
              <a:off x="3821" y="2381"/>
              <a:ext cx="1939" cy="1939"/>
            </a:xfrm>
            <a:prstGeom prst="rect">
              <a:avLst/>
            </a:prstGeom>
            <a:noFill/>
            <a:ln w="9525">
              <a:noFill/>
              <a:miter lim="800000"/>
              <a:headEnd/>
              <a:tailEnd/>
            </a:ln>
          </p:spPr>
        </p:pic>
        <p:sp>
          <p:nvSpPr>
            <p:cNvPr id="9" name="Rectangle 9"/>
            <p:cNvSpPr>
              <a:spLocks noChangeArrowheads="1"/>
            </p:cNvSpPr>
            <p:nvPr userDrawn="1"/>
          </p:nvSpPr>
          <p:spPr bwMode="auto">
            <a:xfrm>
              <a:off x="593" y="90"/>
              <a:ext cx="453" cy="453"/>
            </a:xfrm>
            <a:prstGeom prst="rect">
              <a:avLst/>
            </a:prstGeom>
            <a:noFill/>
            <a:ln w="9525">
              <a:solidFill>
                <a:srgbClr val="808080"/>
              </a:solidFill>
              <a:miter lim="800000"/>
              <a:headEnd/>
              <a:tailEnd/>
            </a:ln>
            <a:effectLst/>
          </p:spPr>
          <p:txBody>
            <a:bodyPr wrap="none" anchor="ctr"/>
            <a:lstStyle/>
            <a:p>
              <a:pPr algn="ctr" eaLnBrk="0" hangingPunct="0">
                <a:defRPr/>
              </a:pPr>
              <a:endParaRPr lang="en-US">
                <a:ea typeface="ＭＳ Ｐゴシック" pitchFamily="64" charset="-128"/>
                <a:cs typeface="+mn-cs"/>
              </a:endParaRPr>
            </a:p>
          </p:txBody>
        </p:sp>
        <p:sp>
          <p:nvSpPr>
            <p:cNvPr id="10" name="Rectangle 10"/>
            <p:cNvSpPr>
              <a:spLocks noChangeArrowheads="1"/>
            </p:cNvSpPr>
            <p:nvPr userDrawn="1"/>
          </p:nvSpPr>
          <p:spPr bwMode="auto">
            <a:xfrm>
              <a:off x="90" y="90"/>
              <a:ext cx="453" cy="453"/>
            </a:xfrm>
            <a:prstGeom prst="rect">
              <a:avLst/>
            </a:prstGeom>
            <a:noFill/>
            <a:ln w="9525">
              <a:solidFill>
                <a:srgbClr val="808080"/>
              </a:solidFill>
              <a:miter lim="800000"/>
              <a:headEnd/>
              <a:tailEnd/>
            </a:ln>
            <a:effectLst/>
          </p:spPr>
          <p:txBody>
            <a:bodyPr wrap="none" anchor="ctr"/>
            <a:lstStyle/>
            <a:p>
              <a:pPr eaLnBrk="0" hangingPunct="0">
                <a:defRPr/>
              </a:pPr>
              <a:endParaRPr lang="de-DE">
                <a:ea typeface="ＭＳ Ｐゴシック" pitchFamily="64" charset="-128"/>
                <a:cs typeface="+mn-cs"/>
              </a:endParaRPr>
            </a:p>
          </p:txBody>
        </p:sp>
      </p:grpSp>
      <p:pic>
        <p:nvPicPr>
          <p:cNvPr id="11" name="Picture 17" descr="LMU-Schriftzug"/>
          <p:cNvPicPr>
            <a:picLocks noChangeAspect="1" noChangeArrowheads="1"/>
          </p:cNvPicPr>
          <p:nvPr/>
        </p:nvPicPr>
        <p:blipFill>
          <a:blip r:embed="rId3"/>
          <a:srcRect/>
          <a:stretch>
            <a:fillRect/>
          </a:stretch>
        </p:blipFill>
        <p:spPr bwMode="auto">
          <a:xfrm>
            <a:off x="965200" y="455613"/>
            <a:ext cx="673100" cy="387350"/>
          </a:xfrm>
          <a:prstGeom prst="rect">
            <a:avLst/>
          </a:prstGeom>
          <a:noFill/>
          <a:ln w="9525">
            <a:noFill/>
            <a:miter lim="800000"/>
            <a:headEnd/>
            <a:tailEnd/>
          </a:ln>
        </p:spPr>
      </p:pic>
      <p:sp>
        <p:nvSpPr>
          <p:cNvPr id="97282" name="Rectangle 2"/>
          <p:cNvSpPr>
            <a:spLocks noGrp="1" noChangeArrowheads="1"/>
          </p:cNvSpPr>
          <p:nvPr>
            <p:ph type="ctrTitle"/>
          </p:nvPr>
        </p:nvSpPr>
        <p:spPr>
          <a:xfrm>
            <a:off x="933450" y="2362200"/>
            <a:ext cx="8062913" cy="698500"/>
          </a:xfrm>
          <a:ln/>
        </p:spPr>
        <p:txBody>
          <a:bodyPr anchor="ctr"/>
          <a:lstStyle>
            <a:lvl1pPr>
              <a:defRPr/>
            </a:lvl1pPr>
          </a:lstStyle>
          <a:p>
            <a:r>
              <a:rPr lang="de-DE"/>
              <a:t>Mastertitelformat bearbeiten</a:t>
            </a:r>
          </a:p>
        </p:txBody>
      </p:sp>
      <p:sp>
        <p:nvSpPr>
          <p:cNvPr id="97283" name="Rectangle 3"/>
          <p:cNvSpPr>
            <a:spLocks noGrp="1" noChangeArrowheads="1"/>
          </p:cNvSpPr>
          <p:nvPr>
            <p:ph type="subTitle" idx="1"/>
          </p:nvPr>
        </p:nvSpPr>
        <p:spPr>
          <a:xfrm>
            <a:off x="933450" y="3200400"/>
            <a:ext cx="6000750" cy="825500"/>
          </a:xfrm>
        </p:spPr>
        <p:txBody>
          <a:bodyPr/>
          <a:lstStyle>
            <a:lvl1pPr marL="0" indent="0" algn="ctr">
              <a:buFont typeface="Wingdings" pitchFamily="2" charset="2"/>
              <a:buNone/>
              <a:defRPr/>
            </a:lvl1pPr>
          </a:lstStyle>
          <a:p>
            <a:r>
              <a:rPr lang="de-DE"/>
              <a:t>Master-Untertitelformat bearbeiten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sldNum" sz="quarter" idx="10"/>
          </p:nvPr>
        </p:nvSpPr>
        <p:spPr>
          <a:ln/>
        </p:spPr>
        <p:txBody>
          <a:bodyPr/>
          <a:lstStyle>
            <a:lvl1pPr>
              <a:defRPr/>
            </a:lvl1pPr>
          </a:lstStyle>
          <a:p>
            <a:pPr>
              <a:defRPr/>
            </a:pPr>
            <a:fld id="{2F9BDE46-7B73-4B69-A3E0-AAF303A64F9A}"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fld id="{BAB45EE7-844F-445E-8DE8-E8D92F316D71}"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142875" y="1671638"/>
            <a:ext cx="434975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5025" y="1671638"/>
            <a:ext cx="4351338"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sz="quarter" idx="10"/>
          </p:nvPr>
        </p:nvSpPr>
        <p:spPr>
          <a:ln/>
        </p:spPr>
        <p:txBody>
          <a:bodyPr/>
          <a:lstStyle>
            <a:lvl1pPr>
              <a:defRPr/>
            </a:lvl1pPr>
          </a:lstStyle>
          <a:p>
            <a:pPr>
              <a:defRPr/>
            </a:pPr>
            <a:fld id="{26CB1F48-1328-4A9D-9453-DD87CD5CB68A}"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sldNum" sz="quarter" idx="10"/>
          </p:nvPr>
        </p:nvSpPr>
        <p:spPr>
          <a:ln/>
        </p:spPr>
        <p:txBody>
          <a:bodyPr/>
          <a:lstStyle>
            <a:lvl1pPr>
              <a:defRPr/>
            </a:lvl1pPr>
          </a:lstStyle>
          <a:p>
            <a:pPr>
              <a:defRPr/>
            </a:pPr>
            <a:fld id="{C498124E-DC03-4409-9354-6F6B5DE1FA18}"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D296F3C-92C5-4522-AD9F-99E13E640985}"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6D13C7F0-1C8F-4BF3-B8B5-CC074C849C8D}"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85728"/>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fld id="{BF7F9A5D-C991-4592-836D-DE892DC01938}"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fld id="{ADB9C975-B9A4-443A-B21D-50F80837EC90}"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BC82EC89-852C-4EAE-B418-9C22D834FDDC}"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3DEBD85C-3EC4-4781-A8B5-CDFD976761E8}"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3388" y="766763"/>
            <a:ext cx="2212975" cy="57864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42875" y="766763"/>
            <a:ext cx="6488113" cy="57864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A17BEDBF-0FA2-4DF2-8829-941A19488293}"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le 1"/>
          <p:cNvSpPr>
            <a:spLocks noGrp="1"/>
          </p:cNvSpPr>
          <p:nvPr>
            <p:ph type="title"/>
          </p:nvPr>
        </p:nvSpPr>
        <p:spPr/>
        <p:txBody>
          <a:bodyPr/>
          <a:lstStyle/>
          <a:p>
            <a:r>
              <a:rPr lang="de-DE" smtClean="0"/>
              <a:t>Click to edit Master 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B180D50-6708-4C8C-80C6-CB747EF0091F}"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le 1"/>
          <p:cNvSpPr>
            <a:spLocks noGrp="1"/>
          </p:cNvSpPr>
          <p:nvPr>
            <p:ph type="title"/>
          </p:nvPr>
        </p:nvSpPr>
        <p:spPr/>
        <p:txBody>
          <a:bodyPr/>
          <a:lstStyle/>
          <a:p>
            <a:r>
              <a:rPr lang="de-DE" smtClean="0"/>
              <a:t>Click to edit Master 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6CB3025-92E6-4453-B1D0-02A6413E50DC}"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le 1"/>
          <p:cNvSpPr>
            <a:spLocks noGrp="1"/>
          </p:cNvSpPr>
          <p:nvPr>
            <p:ph type="title"/>
          </p:nvPr>
        </p:nvSpPr>
        <p:spPr/>
        <p:txBody>
          <a:bodyPr/>
          <a:lstStyle/>
          <a:p>
            <a:r>
              <a:rPr lang="de-DE" smtClean="0"/>
              <a:t>Click to edit Master 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F07E01E-4E7E-46E3-826A-B1D876B9C2F6}"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le 1"/>
          <p:cNvSpPr>
            <a:spLocks noGrp="1"/>
          </p:cNvSpPr>
          <p:nvPr>
            <p:ph type="title"/>
          </p:nvPr>
        </p:nvSpPr>
        <p:spPr/>
        <p:txBody>
          <a:bodyPr/>
          <a:lstStyle/>
          <a:p>
            <a:r>
              <a:rPr lang="de-DE" smtClean="0"/>
              <a:t>Click to edit Master 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F72044E-5035-4CDF-90FF-42CA35051520}"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sldNum" sz="quarter" idx="10"/>
          </p:nvPr>
        </p:nvSpPr>
        <p:spPr>
          <a:ln/>
        </p:spPr>
        <p:txBody>
          <a:bodyPr/>
          <a:lstStyle>
            <a:lvl1pPr>
              <a:defRPr/>
            </a:lvl1pPr>
          </a:lstStyle>
          <a:p>
            <a:pPr>
              <a:defRPr/>
            </a:pPr>
            <a:fld id="{2C5BDAE4-1CD0-438E-94C9-611B182AD5B2}"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le 1"/>
          <p:cNvSpPr>
            <a:spLocks noGrp="1"/>
          </p:cNvSpPr>
          <p:nvPr>
            <p:ph type="title"/>
          </p:nvPr>
        </p:nvSpPr>
        <p:spPr/>
        <p:txBody>
          <a:bodyPr/>
          <a:lstStyle/>
          <a:p>
            <a:r>
              <a:rPr lang="de-DE" smtClean="0"/>
              <a:t>Click to edit Master 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CD51FE9-C2A1-4CB5-9746-AA1113F17E72}"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le 1"/>
          <p:cNvSpPr>
            <a:spLocks noGrp="1"/>
          </p:cNvSpPr>
          <p:nvPr>
            <p:ph type="title"/>
          </p:nvPr>
        </p:nvSpPr>
        <p:spPr/>
        <p:txBody>
          <a:bodyPr/>
          <a:lstStyle/>
          <a:p>
            <a:r>
              <a:rPr lang="de-DE" smtClean="0"/>
              <a:t>Click to edit Master 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38A7D69-15B9-4DFF-971F-31533EF35A2C}"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le 1"/>
          <p:cNvSpPr>
            <a:spLocks noGrp="1"/>
          </p:cNvSpPr>
          <p:nvPr>
            <p:ph type="title"/>
          </p:nvPr>
        </p:nvSpPr>
        <p:spPr/>
        <p:txBody>
          <a:bodyPr/>
          <a:lstStyle/>
          <a:p>
            <a:r>
              <a:rPr lang="de-DE" smtClean="0"/>
              <a:t>Click to edit Master 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5C5AA14-28B1-4137-9E37-871C3FC37D3F}"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fld id="{53D801F6-84BB-43EA-94F1-7F062444E096}"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42875" y="1557338"/>
            <a:ext cx="4351338" cy="4995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557338"/>
            <a:ext cx="4351337" cy="4995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sz="quarter" idx="10"/>
          </p:nvPr>
        </p:nvSpPr>
        <p:spPr>
          <a:ln/>
        </p:spPr>
        <p:txBody>
          <a:bodyPr/>
          <a:lstStyle>
            <a:lvl1pPr>
              <a:defRPr/>
            </a:lvl1pPr>
          </a:lstStyle>
          <a:p>
            <a:pPr>
              <a:defRPr/>
            </a:pPr>
            <a:fld id="{CADADDA7-2002-4184-91E8-C0468EC99985}"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sldNum" sz="quarter" idx="10"/>
          </p:nvPr>
        </p:nvSpPr>
        <p:spPr>
          <a:ln/>
        </p:spPr>
        <p:txBody>
          <a:bodyPr/>
          <a:lstStyle>
            <a:lvl1pPr>
              <a:defRPr/>
            </a:lvl1pPr>
          </a:lstStyle>
          <a:p>
            <a:pPr>
              <a:defRPr/>
            </a:pPr>
            <a:fld id="{D9D257F0-B140-4363-9108-530A63C4286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fld id="{83664291-48B0-4C59-A248-44EE2CAD8348}"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fld id="{5D6370F7-6278-468E-9224-A09CB824965A}"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fld id="{F28FF0E2-D0A3-4845-88CF-3B157FAC57FA}"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C815D66B-3662-4FC6-A919-F139D815BACC}"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3.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1.jpe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950913"/>
            <a:ext cx="8855075" cy="533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142875" y="1557338"/>
            <a:ext cx="8855075" cy="4995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6020" name="Rectangle 4"/>
          <p:cNvSpPr>
            <a:spLocks noGrp="1" noChangeArrowheads="1"/>
          </p:cNvSpPr>
          <p:nvPr>
            <p:ph type="sldNum" sz="quarter" idx="4"/>
          </p:nvPr>
        </p:nvSpPr>
        <p:spPr bwMode="auto">
          <a:xfrm>
            <a:off x="8742363" y="6619875"/>
            <a:ext cx="254000" cy="152400"/>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lvl1pPr algn="r" eaLnBrk="0" hangingPunct="0">
              <a:defRPr sz="1000" b="0">
                <a:solidFill>
                  <a:srgbClr val="808080"/>
                </a:solidFill>
                <a:latin typeface="Arial" charset="0"/>
                <a:ea typeface="ＭＳ Ｐゴシック" pitchFamily="64" charset="-128"/>
                <a:cs typeface="+mn-cs"/>
              </a:defRPr>
            </a:lvl1pPr>
          </a:lstStyle>
          <a:p>
            <a:pPr>
              <a:defRPr/>
            </a:pPr>
            <a:fld id="{144ED129-F1CF-4A5B-AF44-2190BE63B410}" type="slidenum">
              <a:rPr lang="de-DE"/>
              <a:pPr>
                <a:defRPr/>
              </a:pPr>
              <a:t>‹Nr.›</a:t>
            </a:fld>
            <a:endParaRPr lang="de-DE"/>
          </a:p>
        </p:txBody>
      </p:sp>
      <p:grpSp>
        <p:nvGrpSpPr>
          <p:cNvPr id="1029" name="Group 5"/>
          <p:cNvGrpSpPr>
            <a:grpSpLocks/>
          </p:cNvGrpSpPr>
          <p:nvPr/>
        </p:nvGrpSpPr>
        <p:grpSpPr bwMode="auto">
          <a:xfrm>
            <a:off x="142875" y="142875"/>
            <a:ext cx="8853488" cy="722313"/>
            <a:chOff x="90" y="90"/>
            <a:chExt cx="5577" cy="455"/>
          </a:xfrm>
        </p:grpSpPr>
        <p:pic>
          <p:nvPicPr>
            <p:cNvPr id="1032" name="Picture 6" descr="Siegel_50s"/>
            <p:cNvPicPr>
              <a:picLocks noChangeAspect="1" noChangeArrowheads="1"/>
            </p:cNvPicPr>
            <p:nvPr userDrawn="1"/>
          </p:nvPicPr>
          <p:blipFill>
            <a:blip r:embed="rId12"/>
            <a:srcRect/>
            <a:stretch>
              <a:fillRect/>
            </a:stretch>
          </p:blipFill>
          <p:spPr bwMode="auto">
            <a:xfrm>
              <a:off x="5169" y="92"/>
              <a:ext cx="497" cy="453"/>
            </a:xfrm>
            <a:prstGeom prst="rect">
              <a:avLst/>
            </a:prstGeom>
            <a:noFill/>
            <a:ln w="9525">
              <a:noFill/>
              <a:miter lim="800000"/>
              <a:headEnd/>
              <a:tailEnd/>
            </a:ln>
          </p:spPr>
        </p:pic>
        <p:sp>
          <p:nvSpPr>
            <p:cNvPr id="86023" name="Rectangle 7"/>
            <p:cNvSpPr>
              <a:spLocks noChangeArrowheads="1"/>
            </p:cNvSpPr>
            <p:nvPr userDrawn="1"/>
          </p:nvSpPr>
          <p:spPr bwMode="auto">
            <a:xfrm>
              <a:off x="1097" y="90"/>
              <a:ext cx="2707" cy="453"/>
            </a:xfrm>
            <a:prstGeom prst="rect">
              <a:avLst/>
            </a:prstGeom>
            <a:noFill/>
            <a:ln w="9525">
              <a:solidFill>
                <a:srgbClr val="808080"/>
              </a:solidFill>
              <a:miter lim="800000"/>
              <a:headEnd/>
              <a:tailEnd/>
            </a:ln>
            <a:effectLst/>
          </p:spPr>
          <p:txBody>
            <a:bodyPr wrap="none" anchor="ctr"/>
            <a:lstStyle/>
            <a:p>
              <a:pPr eaLnBrk="0" hangingPunct="0">
                <a:defRPr/>
              </a:pPr>
              <a:endParaRPr lang="de-DE">
                <a:ea typeface="ＭＳ Ｐゴシック" pitchFamily="64" charset="-128"/>
                <a:cs typeface="+mn-cs"/>
              </a:endParaRPr>
            </a:p>
          </p:txBody>
        </p:sp>
        <p:sp>
          <p:nvSpPr>
            <p:cNvPr id="86025" name="Rectangle 9"/>
            <p:cNvSpPr>
              <a:spLocks noChangeArrowheads="1"/>
            </p:cNvSpPr>
            <p:nvPr userDrawn="1"/>
          </p:nvSpPr>
          <p:spPr bwMode="auto">
            <a:xfrm>
              <a:off x="3853" y="90"/>
              <a:ext cx="1814" cy="453"/>
            </a:xfrm>
            <a:prstGeom prst="rect">
              <a:avLst/>
            </a:prstGeom>
            <a:noFill/>
            <a:ln w="9525">
              <a:solidFill>
                <a:srgbClr val="808080"/>
              </a:solidFill>
              <a:miter lim="800000"/>
              <a:headEnd/>
              <a:tailEnd/>
            </a:ln>
            <a:effectLst/>
          </p:spPr>
          <p:txBody>
            <a:bodyPr wrap="none" anchor="ctr"/>
            <a:lstStyle/>
            <a:p>
              <a:pPr algn="ctr" eaLnBrk="0" hangingPunct="0">
                <a:defRPr/>
              </a:pPr>
              <a:endParaRPr lang="en-US" b="0">
                <a:solidFill>
                  <a:schemeClr val="accent2"/>
                </a:solidFill>
                <a:ea typeface="ＭＳ Ｐゴシック" pitchFamily="64" charset="-128"/>
                <a:cs typeface="+mn-cs"/>
              </a:endParaRPr>
            </a:p>
          </p:txBody>
        </p:sp>
        <p:pic>
          <p:nvPicPr>
            <p:cNvPr id="1035" name="Picture 10" descr="LMU"/>
            <p:cNvPicPr>
              <a:picLocks noChangeAspect="1" noChangeArrowheads="1"/>
            </p:cNvPicPr>
            <p:nvPr userDrawn="1"/>
          </p:nvPicPr>
          <p:blipFill>
            <a:blip r:embed="rId13"/>
            <a:srcRect/>
            <a:stretch>
              <a:fillRect/>
            </a:stretch>
          </p:blipFill>
          <p:spPr bwMode="auto">
            <a:xfrm>
              <a:off x="101" y="287"/>
              <a:ext cx="424" cy="244"/>
            </a:xfrm>
            <a:prstGeom prst="rect">
              <a:avLst/>
            </a:prstGeom>
            <a:noFill/>
            <a:ln w="9525">
              <a:noFill/>
              <a:miter lim="800000"/>
              <a:headEnd/>
              <a:tailEnd/>
            </a:ln>
          </p:spPr>
        </p:pic>
        <p:pic>
          <p:nvPicPr>
            <p:cNvPr id="1036" name="Picture 11" descr="LMU-Schriftzug"/>
            <p:cNvPicPr>
              <a:picLocks noChangeAspect="1" noChangeArrowheads="1"/>
            </p:cNvPicPr>
            <p:nvPr userDrawn="1"/>
          </p:nvPicPr>
          <p:blipFill>
            <a:blip r:embed="rId14"/>
            <a:srcRect/>
            <a:stretch>
              <a:fillRect/>
            </a:stretch>
          </p:blipFill>
          <p:spPr bwMode="auto">
            <a:xfrm>
              <a:off x="608" y="287"/>
              <a:ext cx="424" cy="244"/>
            </a:xfrm>
            <a:prstGeom prst="rect">
              <a:avLst/>
            </a:prstGeom>
            <a:noFill/>
            <a:ln w="9525">
              <a:noFill/>
              <a:miter lim="800000"/>
              <a:headEnd/>
              <a:tailEnd/>
            </a:ln>
          </p:spPr>
        </p:pic>
        <p:sp>
          <p:nvSpPr>
            <p:cNvPr id="86028" name="Rectangle 12"/>
            <p:cNvSpPr>
              <a:spLocks noChangeArrowheads="1"/>
            </p:cNvSpPr>
            <p:nvPr userDrawn="1"/>
          </p:nvSpPr>
          <p:spPr bwMode="auto">
            <a:xfrm>
              <a:off x="593" y="90"/>
              <a:ext cx="453" cy="453"/>
            </a:xfrm>
            <a:prstGeom prst="rect">
              <a:avLst/>
            </a:prstGeom>
            <a:noFill/>
            <a:ln w="9525">
              <a:solidFill>
                <a:srgbClr val="808080"/>
              </a:solidFill>
              <a:miter lim="800000"/>
              <a:headEnd/>
              <a:tailEnd/>
            </a:ln>
            <a:effectLst/>
          </p:spPr>
          <p:txBody>
            <a:bodyPr wrap="none" anchor="ctr"/>
            <a:lstStyle/>
            <a:p>
              <a:pPr algn="ctr" eaLnBrk="0" hangingPunct="0">
                <a:defRPr/>
              </a:pPr>
              <a:endParaRPr lang="en-US">
                <a:ea typeface="ＭＳ Ｐゴシック" pitchFamily="64" charset="-128"/>
                <a:cs typeface="+mn-cs"/>
              </a:endParaRPr>
            </a:p>
          </p:txBody>
        </p:sp>
        <p:sp>
          <p:nvSpPr>
            <p:cNvPr id="86029" name="Rectangle 13"/>
            <p:cNvSpPr>
              <a:spLocks noChangeArrowheads="1"/>
            </p:cNvSpPr>
            <p:nvPr userDrawn="1"/>
          </p:nvSpPr>
          <p:spPr bwMode="auto">
            <a:xfrm>
              <a:off x="90" y="90"/>
              <a:ext cx="453" cy="453"/>
            </a:xfrm>
            <a:prstGeom prst="rect">
              <a:avLst/>
            </a:prstGeom>
            <a:noFill/>
            <a:ln w="9525">
              <a:solidFill>
                <a:srgbClr val="808080"/>
              </a:solidFill>
              <a:miter lim="800000"/>
              <a:headEnd/>
              <a:tailEnd/>
            </a:ln>
            <a:effectLst/>
          </p:spPr>
          <p:txBody>
            <a:bodyPr wrap="none" anchor="ctr"/>
            <a:lstStyle/>
            <a:p>
              <a:pPr eaLnBrk="0" hangingPunct="0">
                <a:defRPr/>
              </a:pPr>
              <a:endParaRPr lang="de-DE">
                <a:ea typeface="ＭＳ Ｐゴシック" pitchFamily="64" charset="-128"/>
                <a:cs typeface="+mn-cs"/>
              </a:endParaRPr>
            </a:p>
          </p:txBody>
        </p:sp>
      </p:grpSp>
      <p:sp>
        <p:nvSpPr>
          <p:cNvPr id="86031" name="Rectangle 15"/>
          <p:cNvSpPr>
            <a:spLocks noChangeArrowheads="1"/>
          </p:cNvSpPr>
          <p:nvPr/>
        </p:nvSpPr>
        <p:spPr bwMode="auto">
          <a:xfrm>
            <a:off x="6142038" y="434975"/>
            <a:ext cx="2376487" cy="420688"/>
          </a:xfrm>
          <a:prstGeom prst="rect">
            <a:avLst/>
          </a:prstGeom>
          <a:noFill/>
          <a:ln w="9525">
            <a:noFill/>
            <a:miter lim="800000"/>
            <a:headEnd/>
            <a:tailEnd/>
          </a:ln>
          <a:effectLst/>
        </p:spPr>
        <p:txBody>
          <a:bodyPr lIns="0" tIns="0" rIns="0" bIns="0" anchor="b"/>
          <a:lstStyle/>
          <a:p>
            <a:pPr eaLnBrk="0" hangingPunct="0">
              <a:lnSpc>
                <a:spcPct val="95000"/>
              </a:lnSpc>
              <a:defRPr/>
            </a:pPr>
            <a:r>
              <a:rPr lang="de-DE" sz="800" b="0" dirty="0">
                <a:solidFill>
                  <a:srgbClr val="808080"/>
                </a:solidFill>
                <a:latin typeface="LMU CompatilFact" pitchFamily="2" charset="0"/>
                <a:ea typeface="ＭＳ Ｐゴシック" pitchFamily="64" charset="-128"/>
                <a:cs typeface="+mn-cs"/>
              </a:rPr>
              <a:t>RESEARCH CENTER FOR INFORMATION</a:t>
            </a:r>
            <a:r>
              <a:rPr lang="de-DE" sz="800" b="0" dirty="0">
                <a:solidFill>
                  <a:srgbClr val="808080"/>
                </a:solidFill>
                <a:latin typeface="LMU CompatilFact" pitchFamily="2" charset="0"/>
                <a:ea typeface="ＭＳ Ｐゴシック" pitchFamily="64" charset="-128"/>
                <a:cs typeface="+mn-cs"/>
              </a:rPr>
              <a:t>,</a:t>
            </a:r>
            <a:br>
              <a:rPr lang="de-DE" sz="800" b="0" dirty="0">
                <a:solidFill>
                  <a:srgbClr val="808080"/>
                </a:solidFill>
                <a:latin typeface="LMU CompatilFact" pitchFamily="2" charset="0"/>
                <a:ea typeface="ＭＳ Ｐゴシック" pitchFamily="64" charset="-128"/>
                <a:cs typeface="+mn-cs"/>
              </a:rPr>
            </a:br>
            <a:r>
              <a:rPr lang="de-DE" sz="800" b="0" dirty="0">
                <a:solidFill>
                  <a:srgbClr val="808080"/>
                </a:solidFill>
                <a:latin typeface="LMU CompatilFact" pitchFamily="2" charset="0"/>
                <a:ea typeface="ＭＳ Ｐゴシック" pitchFamily="64" charset="-128"/>
                <a:cs typeface="+mn-cs"/>
              </a:rPr>
              <a:t>ORGANIZATION AND MANAGEMENT</a:t>
            </a:r>
            <a:endParaRPr lang="de-DE" sz="800" b="0" dirty="0">
              <a:solidFill>
                <a:srgbClr val="808080"/>
              </a:solidFill>
              <a:latin typeface="LMU CompatilFact" pitchFamily="2" charset="0"/>
              <a:ea typeface="ＭＳ Ｐゴシック" pitchFamily="64" charset="-128"/>
              <a:cs typeface="+mn-cs"/>
            </a:endParaRPr>
          </a:p>
          <a:p>
            <a:pPr eaLnBrk="0" hangingPunct="0">
              <a:lnSpc>
                <a:spcPct val="95000"/>
              </a:lnSpc>
              <a:defRPr/>
            </a:pPr>
            <a:r>
              <a:rPr lang="de-DE" sz="800" b="0" dirty="0">
                <a:solidFill>
                  <a:srgbClr val="808080"/>
                </a:solidFill>
                <a:latin typeface="LMU CompatilFact" pitchFamily="2" charset="0"/>
                <a:ea typeface="ＭＳ Ｐゴシック" pitchFamily="64" charset="-128"/>
                <a:cs typeface="+mn-cs"/>
              </a:rPr>
              <a:t>PROF. DR. DRES. H.C. ARNOLD PICOT</a:t>
            </a:r>
          </a:p>
        </p:txBody>
      </p:sp>
      <p:sp>
        <p:nvSpPr>
          <p:cNvPr id="15" name="Rectangle 15"/>
          <p:cNvSpPr>
            <a:spLocks noChangeArrowheads="1"/>
          </p:cNvSpPr>
          <p:nvPr/>
        </p:nvSpPr>
        <p:spPr bwMode="auto">
          <a:xfrm>
            <a:off x="1785938" y="395288"/>
            <a:ext cx="4214812" cy="420687"/>
          </a:xfrm>
          <a:prstGeom prst="rect">
            <a:avLst/>
          </a:prstGeom>
          <a:noFill/>
          <a:ln w="9525">
            <a:noFill/>
            <a:miter lim="800000"/>
            <a:headEnd/>
            <a:tailEnd/>
          </a:ln>
          <a:effectLst/>
        </p:spPr>
        <p:txBody>
          <a:bodyPr lIns="0" tIns="0" rIns="0" bIns="0" anchor="b"/>
          <a:lstStyle/>
          <a:p>
            <a:pPr eaLnBrk="0" hangingPunct="0">
              <a:lnSpc>
                <a:spcPct val="95000"/>
              </a:lnSpc>
              <a:defRPr/>
            </a:pPr>
            <a:r>
              <a:rPr lang="de-DE" sz="900" b="0" dirty="0">
                <a:solidFill>
                  <a:srgbClr val="808080"/>
                </a:solidFill>
                <a:latin typeface="LMU CompatilFact" pitchFamily="2" charset="0"/>
                <a:ea typeface="ＭＳ Ｐゴシック" pitchFamily="64" charset="-128"/>
                <a:cs typeface="+mn-cs"/>
              </a:rPr>
              <a:t>GERMANY: DIGITALIZATION AND THE FUTURE OF WORK</a:t>
            </a:r>
          </a:p>
        </p:txBody>
      </p:sp>
    </p:spTree>
  </p:cSld>
  <p:clrMap bg1="lt1" tx1="dk1" bg2="lt2" tx2="dk2" accent1="accent1" accent2="accent2" accent3="accent3" accent4="accent4" accent5="accent5" accent6="accent6" hlink="hlink" folHlink="folHlink"/>
  <p:sldLayoutIdLst>
    <p:sldLayoutId id="214748368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tx2"/>
          </a:solidFill>
          <a:latin typeface="+mj-lt"/>
          <a:ea typeface="MS PGothic" pitchFamily="34" charset="-128"/>
          <a:cs typeface="MS PGothic"/>
        </a:defRPr>
      </a:lvl1pPr>
      <a:lvl2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5pPr>
      <a:lvl6pPr marL="457200" algn="l" rtl="0" eaLnBrk="1" fontAlgn="base" hangingPunct="1">
        <a:spcBef>
          <a:spcPct val="0"/>
        </a:spcBef>
        <a:spcAft>
          <a:spcPct val="0"/>
        </a:spcAft>
        <a:defRPr b="1">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b="1">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b="1">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b="1">
          <a:solidFill>
            <a:schemeClr val="tx2"/>
          </a:solidFill>
          <a:latin typeface="Arial" charset="0"/>
          <a:ea typeface="ＭＳ Ｐゴシック" pitchFamily="64" charset="-128"/>
        </a:defRPr>
      </a:lvl9pPr>
    </p:titleStyle>
    <p:bodyStyle>
      <a:lvl1pPr marL="193675" indent="-193675" algn="l" rtl="0" eaLnBrk="0" fontAlgn="base" hangingPunct="0">
        <a:spcBef>
          <a:spcPct val="0"/>
        </a:spcBef>
        <a:spcAft>
          <a:spcPct val="20000"/>
        </a:spcAft>
        <a:buClr>
          <a:schemeClr val="tx1"/>
        </a:buClr>
        <a:buFont typeface="Wingdings" pitchFamily="2" charset="2"/>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1pPr>
      <a:lvl2pPr marL="566738" indent="-182563"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2pPr>
      <a:lvl3pPr marL="920750" indent="-1285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3pPr>
      <a:lvl4pPr marL="1303338" indent="-1920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4pPr>
      <a:lvl5pPr marL="1808163" indent="-22383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5pPr>
      <a:lvl6pPr marL="2265363" indent="-223838" algn="l" rtl="0" eaLnBrk="1" fontAlgn="base" hangingPunct="1">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6pPr>
      <a:lvl7pPr marL="2722563" indent="-223838" algn="l" rtl="0" eaLnBrk="1" fontAlgn="base" hangingPunct="1">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7pPr>
      <a:lvl8pPr marL="3179763" indent="-223838" algn="l" rtl="0" eaLnBrk="1" fontAlgn="base" hangingPunct="1">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8pPr>
      <a:lvl9pPr marL="3636963" indent="-223838" algn="l" rtl="0" eaLnBrk="1" fontAlgn="base" hangingPunct="1">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42875" y="808038"/>
            <a:ext cx="8853488" cy="533400"/>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p>
            <a:pPr lvl="0"/>
            <a:r>
              <a:rPr lang="de-DE" smtClean="0"/>
              <a:t>Mastertitelformat bearbeiten</a:t>
            </a:r>
          </a:p>
        </p:txBody>
      </p:sp>
      <p:sp>
        <p:nvSpPr>
          <p:cNvPr id="12291" name="Rectangle 3"/>
          <p:cNvSpPr>
            <a:spLocks noGrp="1" noChangeArrowheads="1"/>
          </p:cNvSpPr>
          <p:nvPr>
            <p:ph type="body" idx="1"/>
          </p:nvPr>
        </p:nvSpPr>
        <p:spPr bwMode="auto">
          <a:xfrm>
            <a:off x="142875" y="1671638"/>
            <a:ext cx="8853488" cy="4881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96260" name="Rectangle 4"/>
          <p:cNvSpPr>
            <a:spLocks noGrp="1" noChangeArrowheads="1"/>
          </p:cNvSpPr>
          <p:nvPr>
            <p:ph type="sldNum" sz="quarter" idx="4"/>
          </p:nvPr>
        </p:nvSpPr>
        <p:spPr bwMode="auto">
          <a:xfrm>
            <a:off x="8756650" y="6621463"/>
            <a:ext cx="254000" cy="152400"/>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lvl1pPr algn="r" eaLnBrk="0" hangingPunct="0">
              <a:defRPr sz="1000" b="0">
                <a:solidFill>
                  <a:srgbClr val="808080"/>
                </a:solidFill>
                <a:latin typeface="Arial" charset="0"/>
                <a:ea typeface="ＭＳ Ｐゴシック" pitchFamily="64" charset="-128"/>
                <a:cs typeface="+mn-cs"/>
              </a:defRPr>
            </a:lvl1pPr>
          </a:lstStyle>
          <a:p>
            <a:pPr>
              <a:defRPr/>
            </a:pPr>
            <a:fld id="{E25FFE21-35B0-4925-8D75-17305449E955}" type="slidenum">
              <a:rPr lang="de-DE"/>
              <a:pPr>
                <a:defRPr/>
              </a:pPr>
              <a:t>‹Nr.›</a:t>
            </a:fld>
            <a:endParaRPr lang="de-DE"/>
          </a:p>
        </p:txBody>
      </p:sp>
      <p:sp>
        <p:nvSpPr>
          <p:cNvPr id="96261" name="Rectangle 5"/>
          <p:cNvSpPr>
            <a:spLocks noChangeArrowheads="1"/>
          </p:cNvSpPr>
          <p:nvPr/>
        </p:nvSpPr>
        <p:spPr bwMode="auto">
          <a:xfrm>
            <a:off x="1397000" y="142875"/>
            <a:ext cx="4651375" cy="557213"/>
          </a:xfrm>
          <a:prstGeom prst="rect">
            <a:avLst/>
          </a:prstGeom>
          <a:noFill/>
          <a:ln w="9525">
            <a:solidFill>
              <a:srgbClr val="808080"/>
            </a:solidFill>
            <a:miter lim="800000"/>
            <a:headEnd/>
            <a:tailEnd/>
          </a:ln>
          <a:effectLst/>
        </p:spPr>
        <p:txBody>
          <a:bodyPr wrap="none" anchor="ctr"/>
          <a:lstStyle/>
          <a:p>
            <a:pPr algn="ctr" eaLnBrk="0" hangingPunct="0">
              <a:defRPr/>
            </a:pPr>
            <a:endParaRPr lang="en-US">
              <a:ea typeface="ＭＳ Ｐゴシック" pitchFamily="64" charset="-128"/>
              <a:cs typeface="+mn-cs"/>
            </a:endParaRPr>
          </a:p>
        </p:txBody>
      </p:sp>
      <p:grpSp>
        <p:nvGrpSpPr>
          <p:cNvPr id="12294" name="Group 6"/>
          <p:cNvGrpSpPr>
            <a:grpSpLocks/>
          </p:cNvGrpSpPr>
          <p:nvPr/>
        </p:nvGrpSpPr>
        <p:grpSpPr bwMode="auto">
          <a:xfrm>
            <a:off x="769938" y="142875"/>
            <a:ext cx="558800" cy="557213"/>
            <a:chOff x="481" y="90"/>
            <a:chExt cx="352" cy="351"/>
          </a:xfrm>
        </p:grpSpPr>
        <p:pic>
          <p:nvPicPr>
            <p:cNvPr id="12302" name="Picture 7" descr="LMU-Schriftzug"/>
            <p:cNvPicPr>
              <a:picLocks noChangeAspect="1" noChangeArrowheads="1"/>
            </p:cNvPicPr>
            <p:nvPr userDrawn="1"/>
          </p:nvPicPr>
          <p:blipFill>
            <a:blip r:embed="rId21"/>
            <a:srcRect/>
            <a:stretch>
              <a:fillRect/>
            </a:stretch>
          </p:blipFill>
          <p:spPr bwMode="auto">
            <a:xfrm>
              <a:off x="493" y="243"/>
              <a:ext cx="329" cy="189"/>
            </a:xfrm>
            <a:prstGeom prst="rect">
              <a:avLst/>
            </a:prstGeom>
            <a:noFill/>
            <a:ln w="9525">
              <a:noFill/>
              <a:miter lim="800000"/>
              <a:headEnd/>
              <a:tailEnd/>
            </a:ln>
          </p:spPr>
        </p:pic>
        <p:sp>
          <p:nvSpPr>
            <p:cNvPr id="96264" name="Rectangle 8"/>
            <p:cNvSpPr>
              <a:spLocks noChangeArrowheads="1"/>
            </p:cNvSpPr>
            <p:nvPr userDrawn="1"/>
          </p:nvSpPr>
          <p:spPr bwMode="auto">
            <a:xfrm>
              <a:off x="481" y="90"/>
              <a:ext cx="352" cy="351"/>
            </a:xfrm>
            <a:prstGeom prst="rect">
              <a:avLst/>
            </a:prstGeom>
            <a:noFill/>
            <a:ln w="9525">
              <a:solidFill>
                <a:srgbClr val="808080"/>
              </a:solidFill>
              <a:miter lim="800000"/>
              <a:headEnd/>
              <a:tailEnd/>
            </a:ln>
            <a:effectLst/>
          </p:spPr>
          <p:txBody>
            <a:bodyPr wrap="none" anchor="ctr"/>
            <a:lstStyle/>
            <a:p>
              <a:pPr algn="ctr" eaLnBrk="0" hangingPunct="0">
                <a:defRPr/>
              </a:pPr>
              <a:endParaRPr lang="en-US">
                <a:ea typeface="ＭＳ Ｐゴシック" pitchFamily="64" charset="-128"/>
                <a:cs typeface="+mn-cs"/>
              </a:endParaRPr>
            </a:p>
          </p:txBody>
        </p:sp>
      </p:grpSp>
      <p:grpSp>
        <p:nvGrpSpPr>
          <p:cNvPr id="12295" name="Group 9"/>
          <p:cNvGrpSpPr>
            <a:grpSpLocks/>
          </p:cNvGrpSpPr>
          <p:nvPr/>
        </p:nvGrpSpPr>
        <p:grpSpPr bwMode="auto">
          <a:xfrm>
            <a:off x="142875" y="142875"/>
            <a:ext cx="558800" cy="557213"/>
            <a:chOff x="90" y="90"/>
            <a:chExt cx="352" cy="351"/>
          </a:xfrm>
        </p:grpSpPr>
        <p:pic>
          <p:nvPicPr>
            <p:cNvPr id="12300" name="Picture 10" descr="LMU"/>
            <p:cNvPicPr>
              <a:picLocks noChangeAspect="1" noChangeArrowheads="1"/>
            </p:cNvPicPr>
            <p:nvPr userDrawn="1"/>
          </p:nvPicPr>
          <p:blipFill>
            <a:blip r:embed="rId22"/>
            <a:srcRect/>
            <a:stretch>
              <a:fillRect/>
            </a:stretch>
          </p:blipFill>
          <p:spPr bwMode="auto">
            <a:xfrm>
              <a:off x="99" y="243"/>
              <a:ext cx="329" cy="189"/>
            </a:xfrm>
            <a:prstGeom prst="rect">
              <a:avLst/>
            </a:prstGeom>
            <a:noFill/>
            <a:ln w="9525">
              <a:noFill/>
              <a:miter lim="800000"/>
              <a:headEnd/>
              <a:tailEnd/>
            </a:ln>
          </p:spPr>
        </p:pic>
        <p:sp>
          <p:nvSpPr>
            <p:cNvPr id="96267" name="Rectangle 11"/>
            <p:cNvSpPr>
              <a:spLocks noChangeArrowheads="1"/>
            </p:cNvSpPr>
            <p:nvPr userDrawn="1"/>
          </p:nvSpPr>
          <p:spPr bwMode="auto">
            <a:xfrm>
              <a:off x="90" y="90"/>
              <a:ext cx="352" cy="351"/>
            </a:xfrm>
            <a:prstGeom prst="rect">
              <a:avLst/>
            </a:prstGeom>
            <a:noFill/>
            <a:ln w="9525">
              <a:solidFill>
                <a:srgbClr val="808080"/>
              </a:solidFill>
              <a:miter lim="800000"/>
              <a:headEnd/>
              <a:tailEnd/>
            </a:ln>
            <a:effectLst/>
          </p:spPr>
          <p:txBody>
            <a:bodyPr wrap="none" anchor="ctr"/>
            <a:lstStyle/>
            <a:p>
              <a:pPr eaLnBrk="0" hangingPunct="0">
                <a:defRPr/>
              </a:pPr>
              <a:endParaRPr lang="de-DE">
                <a:ea typeface="ＭＳ Ｐゴシック" pitchFamily="64" charset="-128"/>
                <a:cs typeface="+mn-cs"/>
              </a:endParaRPr>
            </a:p>
          </p:txBody>
        </p:sp>
      </p:grpSp>
      <p:pic>
        <p:nvPicPr>
          <p:cNvPr id="12296" name="Picture 12" descr="Siegel_50s"/>
          <p:cNvPicPr>
            <a:picLocks noChangeAspect="1" noChangeArrowheads="1"/>
          </p:cNvPicPr>
          <p:nvPr/>
        </p:nvPicPr>
        <p:blipFill>
          <a:blip r:embed="rId23"/>
          <a:srcRect/>
          <a:stretch>
            <a:fillRect/>
          </a:stretch>
        </p:blipFill>
        <p:spPr bwMode="auto">
          <a:xfrm>
            <a:off x="8380413" y="146050"/>
            <a:ext cx="612775" cy="557213"/>
          </a:xfrm>
          <a:prstGeom prst="rect">
            <a:avLst/>
          </a:prstGeom>
          <a:noFill/>
          <a:ln w="9525">
            <a:noFill/>
            <a:miter lim="800000"/>
            <a:headEnd/>
            <a:tailEnd/>
          </a:ln>
        </p:spPr>
      </p:pic>
      <p:sp>
        <p:nvSpPr>
          <p:cNvPr id="96269" name="Rectangle 13"/>
          <p:cNvSpPr>
            <a:spLocks noChangeArrowheads="1"/>
          </p:cNvSpPr>
          <p:nvPr/>
        </p:nvSpPr>
        <p:spPr bwMode="auto">
          <a:xfrm>
            <a:off x="6116638" y="142875"/>
            <a:ext cx="2878137" cy="557213"/>
          </a:xfrm>
          <a:prstGeom prst="rect">
            <a:avLst/>
          </a:prstGeom>
          <a:noFill/>
          <a:ln w="9525" algn="ctr">
            <a:solidFill>
              <a:srgbClr val="808080"/>
            </a:solidFill>
            <a:miter lim="800000"/>
            <a:headEnd/>
            <a:tailEnd/>
          </a:ln>
          <a:effectLst/>
        </p:spPr>
        <p:txBody>
          <a:bodyPr lIns="72000" tIns="0" rIns="0" bIns="50400" anchor="b"/>
          <a:lstStyle/>
          <a:p>
            <a:pPr eaLnBrk="0" hangingPunct="0">
              <a:lnSpc>
                <a:spcPct val="95000"/>
              </a:lnSpc>
              <a:defRPr/>
            </a:pPr>
            <a:endParaRPr lang="en-US" sz="1000" b="0">
              <a:solidFill>
                <a:schemeClr val="accent2"/>
              </a:solidFill>
              <a:ea typeface="ＭＳ Ｐゴシック" pitchFamily="64" charset="-128"/>
              <a:cs typeface="+mn-cs"/>
            </a:endParaRPr>
          </a:p>
        </p:txBody>
      </p:sp>
      <p:sp>
        <p:nvSpPr>
          <p:cNvPr id="96271" name="Rectangle 15"/>
          <p:cNvSpPr>
            <a:spLocks noChangeArrowheads="1"/>
          </p:cNvSpPr>
          <p:nvPr/>
        </p:nvSpPr>
        <p:spPr bwMode="auto">
          <a:xfrm>
            <a:off x="6142038" y="255588"/>
            <a:ext cx="2376487" cy="420687"/>
          </a:xfrm>
          <a:prstGeom prst="rect">
            <a:avLst/>
          </a:prstGeom>
          <a:noFill/>
          <a:ln w="9525">
            <a:noFill/>
            <a:miter lim="800000"/>
            <a:headEnd/>
            <a:tailEnd/>
          </a:ln>
          <a:effectLst/>
        </p:spPr>
        <p:txBody>
          <a:bodyPr lIns="0" tIns="0" rIns="0" bIns="0" anchor="b"/>
          <a:lstStyle/>
          <a:p>
            <a:pPr eaLnBrk="0" hangingPunct="0">
              <a:lnSpc>
                <a:spcPct val="95000"/>
              </a:lnSpc>
              <a:defRPr/>
            </a:pPr>
            <a:r>
              <a:rPr lang="de-DE" sz="800" b="0" dirty="0">
                <a:solidFill>
                  <a:srgbClr val="808080"/>
                </a:solidFill>
                <a:latin typeface="LMU CompatilFact" pitchFamily="2" charset="0"/>
                <a:ea typeface="ＭＳ Ｐゴシック" pitchFamily="64" charset="-128"/>
              </a:rPr>
              <a:t>RESEARCH CENTER FOR INFORMATION,</a:t>
            </a:r>
            <a:br>
              <a:rPr lang="de-DE" sz="800" b="0" dirty="0">
                <a:solidFill>
                  <a:srgbClr val="808080"/>
                </a:solidFill>
                <a:latin typeface="LMU CompatilFact" pitchFamily="2" charset="0"/>
                <a:ea typeface="ＭＳ Ｐゴシック" pitchFamily="64" charset="-128"/>
              </a:rPr>
            </a:br>
            <a:r>
              <a:rPr lang="de-DE" sz="800" b="0" dirty="0">
                <a:solidFill>
                  <a:srgbClr val="808080"/>
                </a:solidFill>
                <a:latin typeface="LMU CompatilFact" pitchFamily="2" charset="0"/>
                <a:ea typeface="ＭＳ Ｐゴシック" pitchFamily="64" charset="-128"/>
              </a:rPr>
              <a:t>ORGANIZATION AND MANAGEMENT</a:t>
            </a:r>
          </a:p>
          <a:p>
            <a:pPr eaLnBrk="0" hangingPunct="0">
              <a:lnSpc>
                <a:spcPct val="95000"/>
              </a:lnSpc>
              <a:defRPr/>
            </a:pPr>
            <a:r>
              <a:rPr lang="de-DE" sz="800" b="0" dirty="0">
                <a:solidFill>
                  <a:srgbClr val="808080"/>
                </a:solidFill>
                <a:latin typeface="LMU CompatilFact" pitchFamily="2" charset="0"/>
                <a:ea typeface="ＭＳ Ｐゴシック" pitchFamily="64" charset="-128"/>
              </a:rPr>
              <a:t>PROF. DR. DRES. H.C. ARNOLD PICOT</a:t>
            </a:r>
            <a:endParaRPr lang="de-DE" sz="800" b="0" dirty="0">
              <a:solidFill>
                <a:srgbClr val="808080"/>
              </a:solidFill>
              <a:latin typeface="LMU CompatilFact" pitchFamily="2" charset="0"/>
              <a:ea typeface="ＭＳ Ｐゴシック" pitchFamily="64" charset="-128"/>
            </a:endParaRPr>
          </a:p>
        </p:txBody>
      </p:sp>
      <p:sp>
        <p:nvSpPr>
          <p:cNvPr id="16" name="Rectangle 15"/>
          <p:cNvSpPr>
            <a:spLocks noChangeArrowheads="1"/>
          </p:cNvSpPr>
          <p:nvPr/>
        </p:nvSpPr>
        <p:spPr bwMode="auto">
          <a:xfrm>
            <a:off x="1428750" y="255588"/>
            <a:ext cx="4214813" cy="420687"/>
          </a:xfrm>
          <a:prstGeom prst="rect">
            <a:avLst/>
          </a:prstGeom>
          <a:noFill/>
          <a:ln w="9525">
            <a:noFill/>
            <a:miter lim="800000"/>
            <a:headEnd/>
            <a:tailEnd/>
          </a:ln>
          <a:effectLst/>
        </p:spPr>
        <p:txBody>
          <a:bodyPr lIns="0" tIns="0" rIns="0" bIns="0" anchor="b"/>
          <a:lstStyle/>
          <a:p>
            <a:pPr eaLnBrk="0" hangingPunct="0">
              <a:lnSpc>
                <a:spcPct val="95000"/>
              </a:lnSpc>
              <a:defRPr/>
            </a:pPr>
            <a:r>
              <a:rPr lang="de-DE" sz="900" b="0" dirty="0">
                <a:solidFill>
                  <a:srgbClr val="808080"/>
                </a:solidFill>
                <a:latin typeface="LMU CompatilFact" pitchFamily="2" charset="0"/>
                <a:ea typeface="ＭＳ Ｐゴシック" pitchFamily="64" charset="-128"/>
              </a:rPr>
              <a:t>GERMANY: DIGITALIZATION AND THE FUTURE OF WORK</a:t>
            </a:r>
          </a:p>
        </p:txBody>
      </p:sp>
    </p:spTree>
  </p:cSld>
  <p:clrMap bg1="lt1" tx1="dk1" bg2="lt2" tx2="dk2" accent1="accent1" accent2="accent2" accent3="accent3" accent4="accent4" accent5="accent5" accent6="accent6" hlink="hlink" folHlink="folHlink"/>
  <p:sldLayoutIdLst>
    <p:sldLayoutId id="214748368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rtl="0" eaLnBrk="0" fontAlgn="base" hangingPunct="0">
        <a:spcBef>
          <a:spcPct val="0"/>
        </a:spcBef>
        <a:spcAft>
          <a:spcPct val="0"/>
        </a:spcAft>
        <a:defRPr sz="2000" b="1">
          <a:solidFill>
            <a:schemeClr val="tx2"/>
          </a:solidFill>
          <a:latin typeface="+mj-lt"/>
          <a:ea typeface="MS PGothic" pitchFamily="34" charset="-128"/>
          <a:cs typeface="MS PGothic"/>
        </a:defRPr>
      </a:lvl1pPr>
      <a:lvl2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5pPr>
      <a:lvl6pPr marL="457200" algn="l" rtl="0" fontAlgn="base">
        <a:spcBef>
          <a:spcPct val="0"/>
        </a:spcBef>
        <a:spcAft>
          <a:spcPct val="0"/>
        </a:spcAft>
        <a:defRPr b="1">
          <a:solidFill>
            <a:schemeClr val="tx2"/>
          </a:solidFill>
          <a:latin typeface="Arial" charset="0"/>
          <a:ea typeface="ＭＳ Ｐゴシック" pitchFamily="64" charset="-128"/>
        </a:defRPr>
      </a:lvl6pPr>
      <a:lvl7pPr marL="914400" algn="l" rtl="0" fontAlgn="base">
        <a:spcBef>
          <a:spcPct val="0"/>
        </a:spcBef>
        <a:spcAft>
          <a:spcPct val="0"/>
        </a:spcAft>
        <a:defRPr b="1">
          <a:solidFill>
            <a:schemeClr val="tx2"/>
          </a:solidFill>
          <a:latin typeface="Arial" charset="0"/>
          <a:ea typeface="ＭＳ Ｐゴシック" pitchFamily="64" charset="-128"/>
        </a:defRPr>
      </a:lvl7pPr>
      <a:lvl8pPr marL="1371600" algn="l" rtl="0" fontAlgn="base">
        <a:spcBef>
          <a:spcPct val="0"/>
        </a:spcBef>
        <a:spcAft>
          <a:spcPct val="0"/>
        </a:spcAft>
        <a:defRPr b="1">
          <a:solidFill>
            <a:schemeClr val="tx2"/>
          </a:solidFill>
          <a:latin typeface="Arial" charset="0"/>
          <a:ea typeface="ＭＳ Ｐゴシック" pitchFamily="64" charset="-128"/>
        </a:defRPr>
      </a:lvl8pPr>
      <a:lvl9pPr marL="1828800" algn="l" rtl="0" fontAlgn="base">
        <a:spcBef>
          <a:spcPct val="0"/>
        </a:spcBef>
        <a:spcAft>
          <a:spcPct val="0"/>
        </a:spcAft>
        <a:defRPr b="1">
          <a:solidFill>
            <a:schemeClr val="tx2"/>
          </a:solidFill>
          <a:latin typeface="Arial" charset="0"/>
          <a:ea typeface="ＭＳ Ｐゴシック" pitchFamily="64" charset="-128"/>
        </a:defRPr>
      </a:lvl9pPr>
    </p:titleStyle>
    <p:bodyStyle>
      <a:lvl1pPr marL="193675" indent="-193675" algn="l" rtl="0" eaLnBrk="0" fontAlgn="base" hangingPunct="0">
        <a:spcBef>
          <a:spcPct val="0"/>
        </a:spcBef>
        <a:spcAft>
          <a:spcPct val="20000"/>
        </a:spcAft>
        <a:buClr>
          <a:schemeClr val="tx1"/>
        </a:buClr>
        <a:buFont typeface="Wingdings" pitchFamily="2" charset="2"/>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1pPr>
      <a:lvl2pPr marL="566738" indent="-182563"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2pPr>
      <a:lvl3pPr marL="920750" indent="-1285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3pPr>
      <a:lvl4pPr marL="1303338" indent="-1920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4pPr>
      <a:lvl5pPr marL="1808163" indent="-22383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S PGothic" pitchFamily="34" charset="-128"/>
          <a:cs typeface="MS PGothic"/>
        </a:defRPr>
      </a:lvl5pPr>
      <a:lvl6pPr marL="22653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6pPr>
      <a:lvl7pPr marL="27225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7pPr>
      <a:lvl8pPr marL="31797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8pPr>
      <a:lvl9pPr marL="36369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5.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8.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notesSlide" Target="../notesSlides/notesSlide2.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7.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22.xml"/><Relationship Id="rId30"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slideLayout" Target="../slideLayouts/slideLayout12.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29.xml"/><Relationship Id="rId7" Type="http://schemas.openxmlformats.org/officeDocument/2006/relationships/image" Target="../media/image1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32.xml"/><Relationship Id="rId7" Type="http://schemas.openxmlformats.org/officeDocument/2006/relationships/chart" Target="../charts/char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chart" Target="../charts/chart1.xml"/><Relationship Id="rId5" Type="http://schemas.openxmlformats.org/officeDocument/2006/relationships/notesSlide" Target="../notesSlides/notesSlide4.xml"/><Relationship Id="rId4"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2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ctrTitle"/>
          </p:nvPr>
        </p:nvSpPr>
        <p:spPr>
          <a:xfrm>
            <a:off x="933450" y="2781300"/>
            <a:ext cx="8062913" cy="1584325"/>
          </a:xfrm>
        </p:spPr>
        <p:txBody>
          <a:bodyPr anchor="b"/>
          <a:lstStyle/>
          <a:p>
            <a:pPr eaLnBrk="1" hangingPunct="1"/>
            <a:r>
              <a:rPr lang="en-US" sz="1800" smtClean="0">
                <a:ea typeface="MS PGothic"/>
              </a:rPr>
              <a:t>Germany: Digitalization and the Future of Work</a:t>
            </a:r>
            <a:br>
              <a:rPr lang="en-US" sz="1800" smtClean="0">
                <a:ea typeface="MS PGothic"/>
              </a:rPr>
            </a:br>
            <a:r>
              <a:rPr lang="en-US" sz="600" smtClean="0">
                <a:ea typeface="MS PGothic"/>
              </a:rPr>
              <a:t/>
            </a:r>
            <a:br>
              <a:rPr lang="en-US" sz="600" smtClean="0">
                <a:ea typeface="MS PGothic"/>
              </a:rPr>
            </a:br>
            <a:r>
              <a:rPr lang="en-US" sz="600" smtClean="0">
                <a:ea typeface="MS PGothic"/>
              </a:rPr>
              <a:t/>
            </a:r>
            <a:br>
              <a:rPr lang="en-US" sz="600" smtClean="0">
                <a:ea typeface="MS PGothic"/>
              </a:rPr>
            </a:br>
            <a:r>
              <a:rPr lang="en-US" sz="600" smtClean="0">
                <a:ea typeface="MS PGothic"/>
              </a:rPr>
              <a:t/>
            </a:r>
            <a:br>
              <a:rPr lang="en-US" sz="600" smtClean="0">
                <a:ea typeface="MS PGothic"/>
              </a:rPr>
            </a:br>
            <a:r>
              <a:rPr lang="en-US" sz="1600" b="0" smtClean="0">
                <a:solidFill>
                  <a:srgbClr val="808080"/>
                </a:solidFill>
                <a:ea typeface="MS PGothic"/>
              </a:rPr>
              <a:t>ICT as an Enabler for Intelligent City Development: </a:t>
            </a:r>
            <a:br>
              <a:rPr lang="en-US" sz="1600" b="0" smtClean="0">
                <a:solidFill>
                  <a:srgbClr val="808080"/>
                </a:solidFill>
                <a:ea typeface="MS PGothic"/>
              </a:rPr>
            </a:br>
            <a:r>
              <a:rPr lang="en-US" sz="1600" b="0" smtClean="0">
                <a:solidFill>
                  <a:srgbClr val="808080"/>
                </a:solidFill>
                <a:ea typeface="MS PGothic"/>
              </a:rPr>
              <a:t>Perspectives from Germany and China </a:t>
            </a:r>
            <a:br>
              <a:rPr lang="en-US" sz="1600" b="0" smtClean="0">
                <a:solidFill>
                  <a:srgbClr val="808080"/>
                </a:solidFill>
                <a:ea typeface="MS PGothic"/>
              </a:rPr>
            </a:br>
            <a:r>
              <a:rPr lang="en-US" sz="1600" b="0" smtClean="0">
                <a:solidFill>
                  <a:srgbClr val="808080"/>
                </a:solidFill>
                <a:ea typeface="MS PGothic"/>
              </a:rPr>
              <a:t/>
            </a:r>
            <a:br>
              <a:rPr lang="en-US" sz="1600" b="0" smtClean="0">
                <a:solidFill>
                  <a:srgbClr val="808080"/>
                </a:solidFill>
                <a:ea typeface="MS PGothic"/>
              </a:rPr>
            </a:br>
            <a:r>
              <a:rPr lang="en-US" sz="1600" b="0" smtClean="0">
                <a:solidFill>
                  <a:srgbClr val="808080"/>
                </a:solidFill>
                <a:ea typeface="MS PGothic"/>
              </a:rPr>
              <a:t>September 12, 2013</a:t>
            </a:r>
          </a:p>
        </p:txBody>
      </p:sp>
      <p:sp>
        <p:nvSpPr>
          <p:cNvPr id="34818" name="Text Box 9"/>
          <p:cNvSpPr txBox="1">
            <a:spLocks noChangeArrowheads="1"/>
          </p:cNvSpPr>
          <p:nvPr/>
        </p:nvSpPr>
        <p:spPr bwMode="auto">
          <a:xfrm>
            <a:off x="933450" y="4751388"/>
            <a:ext cx="4857750" cy="1485900"/>
          </a:xfrm>
          <a:prstGeom prst="rect">
            <a:avLst/>
          </a:prstGeom>
          <a:noFill/>
          <a:ln w="9525">
            <a:noFill/>
            <a:miter lim="800000"/>
            <a:headEnd/>
            <a:tailEnd/>
          </a:ln>
        </p:spPr>
        <p:txBody>
          <a:bodyPr lIns="0" tIns="0" rIns="0" bIns="0" anchor="b">
            <a:spAutoFit/>
          </a:bodyPr>
          <a:lstStyle/>
          <a:p>
            <a:pPr eaLnBrk="0" hangingPunct="0">
              <a:spcBef>
                <a:spcPct val="30000"/>
              </a:spcBef>
            </a:pPr>
            <a:endParaRPr lang="en-US" b="0">
              <a:solidFill>
                <a:schemeClr val="tx2"/>
              </a:solidFill>
              <a:cs typeface="MS PGothic"/>
            </a:endParaRPr>
          </a:p>
          <a:p>
            <a:pPr eaLnBrk="0" hangingPunct="0">
              <a:spcBef>
                <a:spcPct val="30000"/>
              </a:spcBef>
            </a:pPr>
            <a:r>
              <a:rPr lang="en-US" b="0">
                <a:solidFill>
                  <a:schemeClr val="tx2"/>
                </a:solidFill>
                <a:cs typeface="MS PGothic"/>
              </a:rPr>
              <a:t>Arnold Picot</a:t>
            </a:r>
            <a:endParaRPr lang="en-US" b="0">
              <a:cs typeface="MS PGothic"/>
            </a:endParaRPr>
          </a:p>
          <a:p>
            <a:pPr eaLnBrk="0" hangingPunct="0">
              <a:spcBef>
                <a:spcPct val="30000"/>
              </a:spcBef>
            </a:pPr>
            <a:r>
              <a:rPr lang="en-US" b="0">
                <a:solidFill>
                  <a:srgbClr val="808080"/>
                </a:solidFill>
                <a:cs typeface="MS PGothic"/>
              </a:rPr>
              <a:t>Research Center for Information, Organization </a:t>
            </a:r>
            <a:br>
              <a:rPr lang="en-US" b="0">
                <a:solidFill>
                  <a:srgbClr val="808080"/>
                </a:solidFill>
                <a:cs typeface="MS PGothic"/>
              </a:rPr>
            </a:br>
            <a:r>
              <a:rPr lang="en-US" b="0">
                <a:solidFill>
                  <a:srgbClr val="808080"/>
                </a:solidFill>
                <a:cs typeface="MS PGothic"/>
              </a:rPr>
              <a:t>and Management, Ludwig-Maximilians-University Munich</a:t>
            </a:r>
          </a:p>
          <a:p>
            <a:pPr>
              <a:spcBef>
                <a:spcPct val="30000"/>
              </a:spcBef>
            </a:pPr>
            <a:r>
              <a:rPr lang="en-US" b="0">
                <a:solidFill>
                  <a:srgbClr val="808080"/>
                </a:solidFill>
                <a:latin typeface="LMU CompatilFact"/>
                <a:cs typeface="MS PGothic"/>
              </a:rPr>
              <a:t>Münchner Kreis – Non-profit supra-national association</a:t>
            </a:r>
            <a:br>
              <a:rPr lang="en-US" b="0">
                <a:solidFill>
                  <a:srgbClr val="808080"/>
                </a:solidFill>
                <a:latin typeface="LMU CompatilFact"/>
                <a:cs typeface="MS PGothic"/>
              </a:rPr>
            </a:br>
            <a:r>
              <a:rPr lang="en-US" b="0">
                <a:solidFill>
                  <a:srgbClr val="808080"/>
                </a:solidFill>
                <a:latin typeface="LMU CompatilFact"/>
                <a:cs typeface="MS PGothic"/>
              </a:rPr>
              <a:t>dedicated to communications research</a:t>
            </a:r>
          </a:p>
        </p:txBody>
      </p:sp>
      <p:sp>
        <p:nvSpPr>
          <p:cNvPr id="34819" name="TextBox 1"/>
          <p:cNvSpPr txBox="1">
            <a:spLocks noChangeArrowheads="1"/>
          </p:cNvSpPr>
          <p:nvPr/>
        </p:nvSpPr>
        <p:spPr bwMode="auto">
          <a:xfrm>
            <a:off x="-4192588" y="5462588"/>
            <a:ext cx="184150" cy="306387"/>
          </a:xfrm>
          <a:prstGeom prst="rect">
            <a:avLst/>
          </a:prstGeom>
          <a:noFill/>
          <a:ln w="9525">
            <a:noFill/>
            <a:miter lim="800000"/>
            <a:headEnd/>
            <a:tailEnd/>
          </a:ln>
        </p:spPr>
        <p:txBody>
          <a:bodyPr wrap="none">
            <a:spAutoFit/>
          </a:bodyPr>
          <a:lstStyle/>
          <a:p>
            <a:endParaRPr lang="en-US">
              <a:cs typeface="MS P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7E7B182-3178-4A39-8AE9-BB7F72BCE867}" type="slidenum">
              <a:rPr lang="de-DE" smtClean="0"/>
              <a:pPr>
                <a:defRPr/>
              </a:pPr>
              <a:t>10</a:t>
            </a:fld>
            <a:endParaRPr lang="de-DE"/>
          </a:p>
        </p:txBody>
      </p:sp>
      <p:sp>
        <p:nvSpPr>
          <p:cNvPr id="51202" name="Title 3"/>
          <p:cNvSpPr>
            <a:spLocks noGrp="1"/>
          </p:cNvSpPr>
          <p:nvPr>
            <p:ph type="title"/>
          </p:nvPr>
        </p:nvSpPr>
        <p:spPr/>
        <p:txBody>
          <a:bodyPr/>
          <a:lstStyle/>
          <a:p>
            <a:r>
              <a:rPr lang="en-US" smtClean="0">
                <a:ea typeface="MS PGothic"/>
              </a:rPr>
              <a:t/>
            </a:r>
            <a:br>
              <a:rPr lang="en-US" smtClean="0">
                <a:ea typeface="MS PGothic"/>
              </a:rPr>
            </a:br>
            <a:r>
              <a:rPr lang="en-US" smtClean="0">
                <a:ea typeface="MS PGothic"/>
              </a:rPr>
              <a:t>The organization of work becomes increasingly flexible and is predominantly carried out independently in project based settings</a:t>
            </a:r>
          </a:p>
        </p:txBody>
      </p:sp>
      <p:pic>
        <p:nvPicPr>
          <p:cNvPr id="51203" name="Picture 4" descr="Bildschirmfoto 2013-08-23 um 17.10.21.png"/>
          <p:cNvPicPr>
            <a:picLocks noChangeAspect="1"/>
          </p:cNvPicPr>
          <p:nvPr/>
        </p:nvPicPr>
        <p:blipFill>
          <a:blip r:embed="rId2"/>
          <a:srcRect l="6229" r="3230" b="23540"/>
          <a:stretch>
            <a:fillRect/>
          </a:stretch>
        </p:blipFill>
        <p:spPr bwMode="auto">
          <a:xfrm>
            <a:off x="0" y="3395663"/>
            <a:ext cx="4868863" cy="2946400"/>
          </a:xfrm>
          <a:prstGeom prst="rect">
            <a:avLst/>
          </a:prstGeom>
          <a:noFill/>
          <a:ln w="9525">
            <a:noFill/>
            <a:miter lim="800000"/>
            <a:headEnd/>
            <a:tailEnd/>
          </a:ln>
        </p:spPr>
      </p:pic>
      <p:pic>
        <p:nvPicPr>
          <p:cNvPr id="6" name="Picture 5" descr="Bildschirmfoto 2013-08-23 um 17.10.35.png"/>
          <p:cNvPicPr>
            <a:picLocks noChangeAspect="1"/>
          </p:cNvPicPr>
          <p:nvPr/>
        </p:nvPicPr>
        <p:blipFill>
          <a:blip r:embed="rId3"/>
          <a:srcRect l="20726" r="3535"/>
          <a:stretch>
            <a:fillRect/>
          </a:stretch>
        </p:blipFill>
        <p:spPr bwMode="auto">
          <a:xfrm>
            <a:off x="4946650" y="3365500"/>
            <a:ext cx="4071938" cy="3087688"/>
          </a:xfrm>
          <a:prstGeom prst="rect">
            <a:avLst/>
          </a:prstGeom>
          <a:noFill/>
          <a:ln w="9525">
            <a:noFill/>
            <a:miter lim="800000"/>
            <a:headEnd/>
            <a:tailEnd/>
          </a:ln>
        </p:spPr>
      </p:pic>
      <p:pic>
        <p:nvPicPr>
          <p:cNvPr id="7" name="Picture 6" descr="Bildschirmfoto 2013-08-23 um 17.10.40.png"/>
          <p:cNvPicPr>
            <a:picLocks noChangeAspect="1"/>
          </p:cNvPicPr>
          <p:nvPr/>
        </p:nvPicPr>
        <p:blipFill>
          <a:blip r:embed="rId4"/>
          <a:srcRect l="3609" t="58080" r="93140" b="23236"/>
          <a:stretch>
            <a:fillRect/>
          </a:stretch>
        </p:blipFill>
        <p:spPr bwMode="auto">
          <a:xfrm>
            <a:off x="6948488" y="2243138"/>
            <a:ext cx="357187" cy="371475"/>
          </a:xfrm>
          <a:prstGeom prst="rect">
            <a:avLst/>
          </a:prstGeom>
          <a:noFill/>
          <a:ln w="9525">
            <a:noFill/>
            <a:miter lim="800000"/>
            <a:headEnd/>
            <a:tailEnd/>
          </a:ln>
        </p:spPr>
      </p:pic>
      <p:pic>
        <p:nvPicPr>
          <p:cNvPr id="51206" name="Picture 7" descr="Bildschirmfoto 2013-08-23 um 17.10.21.png"/>
          <p:cNvPicPr>
            <a:picLocks noChangeAspect="1"/>
          </p:cNvPicPr>
          <p:nvPr/>
        </p:nvPicPr>
        <p:blipFill>
          <a:blip r:embed="rId2"/>
          <a:srcRect l="29810" t="90318" r="66866" b="-1501"/>
          <a:stretch>
            <a:fillRect/>
          </a:stretch>
        </p:blipFill>
        <p:spPr bwMode="auto">
          <a:xfrm>
            <a:off x="2486025" y="2422525"/>
            <a:ext cx="328613" cy="790575"/>
          </a:xfrm>
          <a:prstGeom prst="rect">
            <a:avLst/>
          </a:prstGeom>
          <a:noFill/>
          <a:ln w="9525">
            <a:noFill/>
            <a:miter lim="800000"/>
            <a:headEnd/>
            <a:tailEnd/>
          </a:ln>
        </p:spPr>
      </p:pic>
      <p:sp>
        <p:nvSpPr>
          <p:cNvPr id="51207" name="Rectangle 8"/>
          <p:cNvSpPr>
            <a:spLocks noChangeArrowheads="1"/>
          </p:cNvSpPr>
          <p:nvPr/>
        </p:nvSpPr>
        <p:spPr bwMode="auto">
          <a:xfrm>
            <a:off x="1042988" y="1476375"/>
            <a:ext cx="3024187" cy="584200"/>
          </a:xfrm>
          <a:prstGeom prst="rect">
            <a:avLst/>
          </a:prstGeom>
          <a:noFill/>
          <a:ln w="9525">
            <a:noFill/>
            <a:miter lim="800000"/>
            <a:headEnd/>
            <a:tailEnd/>
          </a:ln>
        </p:spPr>
        <p:txBody>
          <a:bodyPr>
            <a:spAutoFit/>
          </a:bodyPr>
          <a:lstStyle/>
          <a:p>
            <a:pPr algn="ctr"/>
            <a:r>
              <a:rPr lang="en-US" sz="1600">
                <a:cs typeface="MS PGothic"/>
              </a:rPr>
              <a:t>What share of your daily work do you work in...</a:t>
            </a:r>
          </a:p>
        </p:txBody>
      </p:sp>
      <p:pic>
        <p:nvPicPr>
          <p:cNvPr id="51208" name="Picture 10" descr="Bildschirmfoto 2013-08-23 um 17.10.21.png"/>
          <p:cNvPicPr>
            <a:picLocks noChangeAspect="1"/>
          </p:cNvPicPr>
          <p:nvPr/>
        </p:nvPicPr>
        <p:blipFill>
          <a:blip r:embed="rId2"/>
          <a:srcRect l="6229" t="90318" r="89694" b="-1501"/>
          <a:stretch>
            <a:fillRect/>
          </a:stretch>
        </p:blipFill>
        <p:spPr bwMode="auto">
          <a:xfrm>
            <a:off x="900113" y="2422525"/>
            <a:ext cx="401637" cy="790575"/>
          </a:xfrm>
          <a:prstGeom prst="rect">
            <a:avLst/>
          </a:prstGeom>
          <a:noFill/>
          <a:ln w="9525">
            <a:noFill/>
            <a:miter lim="800000"/>
            <a:headEnd/>
            <a:tailEnd/>
          </a:ln>
        </p:spPr>
      </p:pic>
      <p:sp>
        <p:nvSpPr>
          <p:cNvPr id="51209" name="Rectangle 11"/>
          <p:cNvSpPr>
            <a:spLocks noChangeArrowheads="1"/>
          </p:cNvSpPr>
          <p:nvPr/>
        </p:nvSpPr>
        <p:spPr bwMode="auto">
          <a:xfrm>
            <a:off x="1116013" y="2579688"/>
            <a:ext cx="1223962" cy="307975"/>
          </a:xfrm>
          <a:prstGeom prst="rect">
            <a:avLst/>
          </a:prstGeom>
          <a:noFill/>
          <a:ln w="9525">
            <a:noFill/>
            <a:miter lim="800000"/>
            <a:headEnd/>
            <a:tailEnd/>
          </a:ln>
        </p:spPr>
        <p:txBody>
          <a:bodyPr>
            <a:spAutoFit/>
          </a:bodyPr>
          <a:lstStyle/>
          <a:p>
            <a:pPr algn="ctr"/>
            <a:r>
              <a:rPr lang="en-US">
                <a:cs typeface="MS PGothic"/>
              </a:rPr>
              <a:t>projects</a:t>
            </a:r>
          </a:p>
        </p:txBody>
      </p:sp>
      <p:sp>
        <p:nvSpPr>
          <p:cNvPr id="14" name="Rectangle 13"/>
          <p:cNvSpPr>
            <a:spLocks noChangeArrowheads="1"/>
          </p:cNvSpPr>
          <p:nvPr/>
        </p:nvSpPr>
        <p:spPr bwMode="auto">
          <a:xfrm>
            <a:off x="5191125" y="2259013"/>
            <a:ext cx="1223963" cy="306387"/>
          </a:xfrm>
          <a:prstGeom prst="rect">
            <a:avLst/>
          </a:prstGeom>
          <a:noFill/>
          <a:ln w="9525">
            <a:noFill/>
            <a:miter lim="800000"/>
            <a:headEnd/>
            <a:tailEnd/>
          </a:ln>
        </p:spPr>
        <p:txBody>
          <a:bodyPr>
            <a:spAutoFit/>
          </a:bodyPr>
          <a:lstStyle/>
          <a:p>
            <a:r>
              <a:rPr lang="en-US">
                <a:cs typeface="MS PGothic"/>
              </a:rPr>
              <a:t>alone</a:t>
            </a:r>
          </a:p>
        </p:txBody>
      </p:sp>
      <p:sp>
        <p:nvSpPr>
          <p:cNvPr id="51211" name="Rectangle 14"/>
          <p:cNvSpPr>
            <a:spLocks noChangeArrowheads="1"/>
          </p:cNvSpPr>
          <p:nvPr/>
        </p:nvSpPr>
        <p:spPr bwMode="auto">
          <a:xfrm>
            <a:off x="2743200" y="2601913"/>
            <a:ext cx="2116138" cy="307975"/>
          </a:xfrm>
          <a:prstGeom prst="rect">
            <a:avLst/>
          </a:prstGeom>
          <a:noFill/>
          <a:ln w="9525">
            <a:noFill/>
            <a:miter lim="800000"/>
            <a:headEnd/>
            <a:tailEnd/>
          </a:ln>
        </p:spPr>
        <p:txBody>
          <a:bodyPr>
            <a:spAutoFit/>
          </a:bodyPr>
          <a:lstStyle/>
          <a:p>
            <a:r>
              <a:rPr lang="en-US">
                <a:cs typeface="MS PGothic"/>
              </a:rPr>
              <a:t>other settings</a:t>
            </a:r>
          </a:p>
        </p:txBody>
      </p:sp>
      <p:sp>
        <p:nvSpPr>
          <p:cNvPr id="16" name="Rectangle 15"/>
          <p:cNvSpPr>
            <a:spLocks noChangeArrowheads="1"/>
          </p:cNvSpPr>
          <p:nvPr/>
        </p:nvSpPr>
        <p:spPr bwMode="auto">
          <a:xfrm>
            <a:off x="5435600" y="1476375"/>
            <a:ext cx="3024188" cy="584200"/>
          </a:xfrm>
          <a:prstGeom prst="rect">
            <a:avLst/>
          </a:prstGeom>
          <a:noFill/>
          <a:ln w="9525">
            <a:noFill/>
            <a:miter lim="800000"/>
            <a:headEnd/>
            <a:tailEnd/>
          </a:ln>
        </p:spPr>
        <p:txBody>
          <a:bodyPr>
            <a:spAutoFit/>
          </a:bodyPr>
          <a:lstStyle/>
          <a:p>
            <a:pPr algn="ctr"/>
            <a:r>
              <a:rPr lang="en-US" sz="1600">
                <a:cs typeface="MS PGothic"/>
              </a:rPr>
              <a:t>What share of your daily work do you work...</a:t>
            </a:r>
          </a:p>
        </p:txBody>
      </p:sp>
      <p:pic>
        <p:nvPicPr>
          <p:cNvPr id="17" name="Picture 16" descr="Bildschirmfoto 2013-08-23 um 17.10.40.png"/>
          <p:cNvPicPr>
            <a:picLocks noChangeAspect="1"/>
          </p:cNvPicPr>
          <p:nvPr/>
        </p:nvPicPr>
        <p:blipFill>
          <a:blip r:embed="rId4"/>
          <a:srcRect l="56140" t="14330" r="40608" b="64113"/>
          <a:stretch>
            <a:fillRect/>
          </a:stretch>
        </p:blipFill>
        <p:spPr bwMode="auto">
          <a:xfrm>
            <a:off x="4918075" y="2790825"/>
            <a:ext cx="357188" cy="428625"/>
          </a:xfrm>
          <a:prstGeom prst="rect">
            <a:avLst/>
          </a:prstGeom>
          <a:noFill/>
          <a:ln w="9525">
            <a:noFill/>
            <a:miter lim="800000"/>
            <a:headEnd/>
            <a:tailEnd/>
          </a:ln>
        </p:spPr>
      </p:pic>
      <p:pic>
        <p:nvPicPr>
          <p:cNvPr id="18" name="Picture 17" descr="Bildschirmfoto 2013-08-23 um 17.10.40.png"/>
          <p:cNvPicPr>
            <a:picLocks noChangeAspect="1"/>
          </p:cNvPicPr>
          <p:nvPr/>
        </p:nvPicPr>
        <p:blipFill>
          <a:blip r:embed="rId4"/>
          <a:srcRect l="56171" t="59433" r="40448" b="20447"/>
          <a:stretch>
            <a:fillRect/>
          </a:stretch>
        </p:blipFill>
        <p:spPr bwMode="auto">
          <a:xfrm>
            <a:off x="6948488" y="2824163"/>
            <a:ext cx="371475" cy="398462"/>
          </a:xfrm>
          <a:prstGeom prst="rect">
            <a:avLst/>
          </a:prstGeom>
          <a:noFill/>
          <a:ln w="9525">
            <a:noFill/>
            <a:miter lim="800000"/>
            <a:headEnd/>
            <a:tailEnd/>
          </a:ln>
        </p:spPr>
      </p:pic>
      <p:pic>
        <p:nvPicPr>
          <p:cNvPr id="19" name="Picture 18" descr="Bildschirmfoto 2013-08-23 um 17.10.40.png"/>
          <p:cNvPicPr>
            <a:picLocks noChangeAspect="1"/>
          </p:cNvPicPr>
          <p:nvPr/>
        </p:nvPicPr>
        <p:blipFill>
          <a:blip r:embed="rId4"/>
          <a:srcRect l="3415" t="13194" r="92941" b="60938"/>
          <a:stretch>
            <a:fillRect/>
          </a:stretch>
        </p:blipFill>
        <p:spPr bwMode="auto">
          <a:xfrm>
            <a:off x="4887913" y="2214563"/>
            <a:ext cx="400050" cy="514350"/>
          </a:xfrm>
          <a:prstGeom prst="rect">
            <a:avLst/>
          </a:prstGeom>
          <a:noFill/>
          <a:ln w="9525">
            <a:noFill/>
            <a:miter lim="800000"/>
            <a:headEnd/>
            <a:tailEnd/>
          </a:ln>
        </p:spPr>
      </p:pic>
      <p:sp>
        <p:nvSpPr>
          <p:cNvPr id="20" name="Rectangle 19"/>
          <p:cNvSpPr>
            <a:spLocks noChangeArrowheads="1"/>
          </p:cNvSpPr>
          <p:nvPr/>
        </p:nvSpPr>
        <p:spPr bwMode="auto">
          <a:xfrm>
            <a:off x="5191125" y="2762250"/>
            <a:ext cx="1828800" cy="523875"/>
          </a:xfrm>
          <a:prstGeom prst="rect">
            <a:avLst/>
          </a:prstGeom>
          <a:noFill/>
          <a:ln w="9525">
            <a:noFill/>
            <a:miter lim="800000"/>
            <a:headEnd/>
            <a:tailEnd/>
          </a:ln>
        </p:spPr>
        <p:txBody>
          <a:bodyPr>
            <a:spAutoFit/>
          </a:bodyPr>
          <a:lstStyle/>
          <a:p>
            <a:r>
              <a:rPr lang="en-US">
                <a:cs typeface="MS PGothic"/>
              </a:rPr>
              <a:t>discipline </a:t>
            </a:r>
            <a:br>
              <a:rPr lang="en-US">
                <a:cs typeface="MS PGothic"/>
              </a:rPr>
            </a:br>
            <a:r>
              <a:rPr lang="en-US">
                <a:cs typeface="MS PGothic"/>
              </a:rPr>
              <a:t>specific teams </a:t>
            </a:r>
          </a:p>
        </p:txBody>
      </p:sp>
      <p:sp>
        <p:nvSpPr>
          <p:cNvPr id="21" name="Rectangle 20"/>
          <p:cNvSpPr>
            <a:spLocks noChangeArrowheads="1"/>
          </p:cNvSpPr>
          <p:nvPr/>
        </p:nvSpPr>
        <p:spPr bwMode="auto">
          <a:xfrm>
            <a:off x="7237413" y="2143125"/>
            <a:ext cx="1828800" cy="522288"/>
          </a:xfrm>
          <a:prstGeom prst="rect">
            <a:avLst/>
          </a:prstGeom>
          <a:noFill/>
          <a:ln w="9525">
            <a:noFill/>
            <a:miter lim="800000"/>
            <a:headEnd/>
            <a:tailEnd/>
          </a:ln>
        </p:spPr>
        <p:txBody>
          <a:bodyPr>
            <a:spAutoFit/>
          </a:bodyPr>
          <a:lstStyle/>
          <a:p>
            <a:r>
              <a:rPr lang="en-US">
                <a:cs typeface="MS PGothic"/>
              </a:rPr>
              <a:t>interdisciplinary teams</a:t>
            </a:r>
          </a:p>
        </p:txBody>
      </p:sp>
      <p:sp>
        <p:nvSpPr>
          <p:cNvPr id="22" name="Rectangle 21"/>
          <p:cNvSpPr>
            <a:spLocks noChangeArrowheads="1"/>
          </p:cNvSpPr>
          <p:nvPr/>
        </p:nvSpPr>
        <p:spPr bwMode="auto">
          <a:xfrm>
            <a:off x="7265988" y="2617788"/>
            <a:ext cx="1828800" cy="739775"/>
          </a:xfrm>
          <a:prstGeom prst="rect">
            <a:avLst/>
          </a:prstGeom>
          <a:noFill/>
          <a:ln w="9525">
            <a:noFill/>
            <a:miter lim="800000"/>
            <a:headEnd/>
            <a:tailEnd/>
          </a:ln>
        </p:spPr>
        <p:txBody>
          <a:bodyPr>
            <a:spAutoFit/>
          </a:bodyPr>
          <a:lstStyle/>
          <a:p>
            <a:r>
              <a:rPr lang="en-US">
                <a:cs typeface="MS PGothic"/>
              </a:rPr>
              <a:t>interdisciplinary teams across companies</a:t>
            </a:r>
          </a:p>
        </p:txBody>
      </p:sp>
      <p:sp>
        <p:nvSpPr>
          <p:cNvPr id="23"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a:t>
            </a:r>
            <a:r>
              <a:rPr lang="de-DE" sz="1200" b="0" dirty="0">
                <a:solidFill>
                  <a:schemeClr val="bg2">
                    <a:lumMod val="50000"/>
                  </a:schemeClr>
                </a:solidFill>
                <a:ea typeface="MS PGothic" pitchFamily="34" charset="-128"/>
              </a:rPr>
              <a:t>Münchner Kreis „Future Study“ (2013)</a:t>
            </a:r>
            <a:r>
              <a:rPr lang="de-DE" sz="1200" b="0" dirty="0">
                <a:solidFill>
                  <a:schemeClr val="bg2">
                    <a:lumMod val="50000"/>
                  </a:schemeClr>
                </a:solidFill>
                <a:ea typeface="MS PGothic" pitchFamily="34" charset="-128"/>
              </a:rPr>
              <a:t>, </a:t>
            </a:r>
            <a:r>
              <a:rPr lang="de-DE" sz="1200" b="0" dirty="0" err="1">
                <a:solidFill>
                  <a:schemeClr val="bg2">
                    <a:lumMod val="50000"/>
                  </a:schemeClr>
                </a:solidFill>
                <a:ea typeface="MS PGothic" pitchFamily="34" charset="-128"/>
              </a:rPr>
              <a:t>www.zukunft-ikt.de</a:t>
            </a:r>
            <a:r>
              <a:rPr lang="de-DE" sz="1200" b="0" dirty="0">
                <a:solidFill>
                  <a:schemeClr val="bg2">
                    <a:lumMod val="50000"/>
                  </a:schemeClr>
                </a:solidFill>
                <a:ea typeface="MS PGothic" pitchFamily="34" charset="-128"/>
              </a:rPr>
              <a:t>/</a:t>
            </a:r>
            <a:r>
              <a:rPr lang="de-DE" sz="1200" b="0" dirty="0" err="1">
                <a:solidFill>
                  <a:schemeClr val="bg2">
                    <a:lumMod val="50000"/>
                  </a:schemeClr>
                </a:solidFill>
                <a:ea typeface="MS PGothic" pitchFamily="34" charset="-128"/>
              </a:rPr>
              <a:t>studien</a:t>
            </a:r>
            <a:endParaRPr lang="en-US" sz="1200" b="0" dirty="0">
              <a:solidFill>
                <a:schemeClr val="bg2">
                  <a:lumMod val="50000"/>
                </a:schemeClr>
              </a:solidFill>
              <a:ea typeface="MS PGothic" pitchFamily="34" charset="-128"/>
            </a:endParaRPr>
          </a:p>
        </p:txBody>
      </p:sp>
      <p:sp>
        <p:nvSpPr>
          <p:cNvPr id="51220" name="Rectangle 23"/>
          <p:cNvSpPr>
            <a:spLocks noChangeArrowheads="1"/>
          </p:cNvSpPr>
          <p:nvPr/>
        </p:nvSpPr>
        <p:spPr bwMode="auto">
          <a:xfrm>
            <a:off x="25400" y="3467100"/>
            <a:ext cx="1008063" cy="307975"/>
          </a:xfrm>
          <a:prstGeom prst="rect">
            <a:avLst/>
          </a:prstGeom>
          <a:solidFill>
            <a:schemeClr val="bg1"/>
          </a:solidFill>
          <a:ln w="9525">
            <a:noFill/>
            <a:miter lim="800000"/>
            <a:headEnd/>
            <a:tailEnd/>
          </a:ln>
        </p:spPr>
        <p:txBody>
          <a:bodyPr>
            <a:spAutoFit/>
          </a:bodyPr>
          <a:lstStyle/>
          <a:p>
            <a:pPr algn="r"/>
            <a:r>
              <a:rPr lang="en-US">
                <a:cs typeface="MS PGothic"/>
              </a:rPr>
              <a:t>Germany</a:t>
            </a:r>
          </a:p>
        </p:txBody>
      </p:sp>
      <p:sp>
        <p:nvSpPr>
          <p:cNvPr id="51221" name="Rectangle 24"/>
          <p:cNvSpPr>
            <a:spLocks noChangeArrowheads="1"/>
          </p:cNvSpPr>
          <p:nvPr/>
        </p:nvSpPr>
        <p:spPr bwMode="auto">
          <a:xfrm>
            <a:off x="25400" y="3933825"/>
            <a:ext cx="1008063" cy="306388"/>
          </a:xfrm>
          <a:prstGeom prst="rect">
            <a:avLst/>
          </a:prstGeom>
          <a:solidFill>
            <a:schemeClr val="bg1"/>
          </a:solidFill>
          <a:ln w="9525">
            <a:noFill/>
            <a:miter lim="800000"/>
            <a:headEnd/>
            <a:tailEnd/>
          </a:ln>
        </p:spPr>
        <p:txBody>
          <a:bodyPr>
            <a:spAutoFit/>
          </a:bodyPr>
          <a:lstStyle/>
          <a:p>
            <a:pPr algn="r"/>
            <a:r>
              <a:rPr lang="en-US">
                <a:cs typeface="MS PGothic"/>
              </a:rPr>
              <a:t>USA</a:t>
            </a:r>
          </a:p>
        </p:txBody>
      </p:sp>
      <p:sp>
        <p:nvSpPr>
          <p:cNvPr id="51222" name="Rectangle 25"/>
          <p:cNvSpPr>
            <a:spLocks noChangeArrowheads="1"/>
          </p:cNvSpPr>
          <p:nvPr/>
        </p:nvSpPr>
        <p:spPr bwMode="auto">
          <a:xfrm>
            <a:off x="25400" y="4437063"/>
            <a:ext cx="1008063" cy="307975"/>
          </a:xfrm>
          <a:prstGeom prst="rect">
            <a:avLst/>
          </a:prstGeom>
          <a:solidFill>
            <a:schemeClr val="bg1"/>
          </a:solidFill>
          <a:ln w="9525">
            <a:noFill/>
            <a:miter lim="800000"/>
            <a:headEnd/>
            <a:tailEnd/>
          </a:ln>
        </p:spPr>
        <p:txBody>
          <a:bodyPr>
            <a:spAutoFit/>
          </a:bodyPr>
          <a:lstStyle/>
          <a:p>
            <a:pPr algn="r"/>
            <a:r>
              <a:rPr lang="en-US">
                <a:cs typeface="MS PGothic"/>
              </a:rPr>
              <a:t>Brazil</a:t>
            </a:r>
          </a:p>
        </p:txBody>
      </p:sp>
      <p:sp>
        <p:nvSpPr>
          <p:cNvPr id="51223" name="Rectangle 26"/>
          <p:cNvSpPr>
            <a:spLocks noChangeArrowheads="1"/>
          </p:cNvSpPr>
          <p:nvPr/>
        </p:nvSpPr>
        <p:spPr bwMode="auto">
          <a:xfrm>
            <a:off x="25400" y="4926013"/>
            <a:ext cx="1008063" cy="307975"/>
          </a:xfrm>
          <a:prstGeom prst="rect">
            <a:avLst/>
          </a:prstGeom>
          <a:solidFill>
            <a:schemeClr val="bg1"/>
          </a:solidFill>
          <a:ln w="9525">
            <a:noFill/>
            <a:miter lim="800000"/>
            <a:headEnd/>
            <a:tailEnd/>
          </a:ln>
        </p:spPr>
        <p:txBody>
          <a:bodyPr>
            <a:spAutoFit/>
          </a:bodyPr>
          <a:lstStyle/>
          <a:p>
            <a:pPr algn="r"/>
            <a:r>
              <a:rPr lang="en-US">
                <a:cs typeface="MS PGothic"/>
              </a:rPr>
              <a:t>China</a:t>
            </a:r>
          </a:p>
        </p:txBody>
      </p:sp>
      <p:sp>
        <p:nvSpPr>
          <p:cNvPr id="51224" name="Rectangle 27"/>
          <p:cNvSpPr>
            <a:spLocks noChangeArrowheads="1"/>
          </p:cNvSpPr>
          <p:nvPr/>
        </p:nvSpPr>
        <p:spPr bwMode="auto">
          <a:xfrm>
            <a:off x="25400" y="5407025"/>
            <a:ext cx="1008063" cy="307975"/>
          </a:xfrm>
          <a:prstGeom prst="rect">
            <a:avLst/>
          </a:prstGeom>
          <a:solidFill>
            <a:schemeClr val="bg1"/>
          </a:solidFill>
          <a:ln w="9525">
            <a:noFill/>
            <a:miter lim="800000"/>
            <a:headEnd/>
            <a:tailEnd/>
          </a:ln>
        </p:spPr>
        <p:txBody>
          <a:bodyPr>
            <a:spAutoFit/>
          </a:bodyPr>
          <a:lstStyle/>
          <a:p>
            <a:pPr algn="r"/>
            <a:r>
              <a:rPr lang="en-US">
                <a:cs typeface="MS PGothic"/>
              </a:rPr>
              <a:t>India</a:t>
            </a:r>
          </a:p>
        </p:txBody>
      </p:sp>
      <p:sp>
        <p:nvSpPr>
          <p:cNvPr id="51225" name="Rectangle 28"/>
          <p:cNvSpPr>
            <a:spLocks noChangeArrowheads="1"/>
          </p:cNvSpPr>
          <p:nvPr/>
        </p:nvSpPr>
        <p:spPr bwMode="auto">
          <a:xfrm>
            <a:off x="25400" y="5873750"/>
            <a:ext cx="1008063" cy="306388"/>
          </a:xfrm>
          <a:prstGeom prst="rect">
            <a:avLst/>
          </a:prstGeom>
          <a:solidFill>
            <a:schemeClr val="bg1"/>
          </a:solidFill>
          <a:ln w="9525">
            <a:noFill/>
            <a:miter lim="800000"/>
            <a:headEnd/>
            <a:tailEnd/>
          </a:ln>
        </p:spPr>
        <p:txBody>
          <a:bodyPr>
            <a:spAutoFit/>
          </a:bodyPr>
          <a:lstStyle/>
          <a:p>
            <a:pPr algn="r"/>
            <a:r>
              <a:rPr lang="en-US">
                <a:cs typeface="MS PGothic"/>
              </a:rPr>
              <a:t>S. Korea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E4208FF-C2FF-42F6-A1A4-9BCF4EF5FBA4}" type="slidenum">
              <a:rPr lang="de-DE" smtClean="0"/>
              <a:pPr>
                <a:defRPr/>
              </a:pPr>
              <a:t>11</a:t>
            </a:fld>
            <a:endParaRPr lang="de-DE"/>
          </a:p>
        </p:txBody>
      </p:sp>
      <p:sp>
        <p:nvSpPr>
          <p:cNvPr id="52226" name="Title 3"/>
          <p:cNvSpPr>
            <a:spLocks noGrp="1"/>
          </p:cNvSpPr>
          <p:nvPr>
            <p:ph type="title"/>
          </p:nvPr>
        </p:nvSpPr>
        <p:spPr/>
        <p:txBody>
          <a:bodyPr/>
          <a:lstStyle/>
          <a:p>
            <a:r>
              <a:rPr lang="en-US" smtClean="0">
                <a:ea typeface="MS PGothic"/>
              </a:rPr>
              <a:t>For many workers a separation of work- and personal life is not given anymore – a situation that only a minority would like to change</a:t>
            </a:r>
          </a:p>
        </p:txBody>
      </p:sp>
      <p:pic>
        <p:nvPicPr>
          <p:cNvPr id="52227" name="Picture 4" descr="Bildschirmfoto 2013-08-23 um 17.09.35.png"/>
          <p:cNvPicPr>
            <a:picLocks noChangeAspect="1"/>
          </p:cNvPicPr>
          <p:nvPr/>
        </p:nvPicPr>
        <p:blipFill>
          <a:blip r:embed="rId2"/>
          <a:srcRect/>
          <a:stretch>
            <a:fillRect/>
          </a:stretch>
        </p:blipFill>
        <p:spPr bwMode="auto">
          <a:xfrm>
            <a:off x="215900" y="2133600"/>
            <a:ext cx="8677275" cy="3348038"/>
          </a:xfrm>
          <a:prstGeom prst="rect">
            <a:avLst/>
          </a:prstGeom>
          <a:noFill/>
          <a:ln w="9525">
            <a:noFill/>
            <a:miter lim="800000"/>
            <a:headEnd/>
            <a:tailEnd/>
          </a:ln>
        </p:spPr>
      </p:pic>
      <p:sp>
        <p:nvSpPr>
          <p:cNvPr id="52228" name="Rectangle 5"/>
          <p:cNvSpPr>
            <a:spLocks noChangeArrowheads="1"/>
          </p:cNvSpPr>
          <p:nvPr/>
        </p:nvSpPr>
        <p:spPr bwMode="auto">
          <a:xfrm>
            <a:off x="376238" y="2228850"/>
            <a:ext cx="1152525" cy="338138"/>
          </a:xfrm>
          <a:prstGeom prst="rect">
            <a:avLst/>
          </a:prstGeom>
          <a:solidFill>
            <a:schemeClr val="bg1"/>
          </a:solidFill>
          <a:ln w="9525">
            <a:noFill/>
            <a:miter lim="800000"/>
            <a:headEnd/>
            <a:tailEnd/>
          </a:ln>
        </p:spPr>
        <p:txBody>
          <a:bodyPr>
            <a:spAutoFit/>
          </a:bodyPr>
          <a:lstStyle/>
          <a:p>
            <a:r>
              <a:rPr lang="en-US" sz="1600">
                <a:cs typeface="MS PGothic"/>
              </a:rPr>
              <a:t>Germany</a:t>
            </a:r>
          </a:p>
        </p:txBody>
      </p:sp>
      <p:sp>
        <p:nvSpPr>
          <p:cNvPr id="10"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a:t>
            </a:r>
            <a:r>
              <a:rPr lang="de-DE" sz="1200" b="0" dirty="0">
                <a:solidFill>
                  <a:schemeClr val="bg2">
                    <a:lumMod val="50000"/>
                  </a:schemeClr>
                </a:solidFill>
                <a:ea typeface="MS PGothic" pitchFamily="34" charset="-128"/>
              </a:rPr>
              <a:t>Münchner Kreis „Future Study“ (2013)</a:t>
            </a:r>
            <a:r>
              <a:rPr lang="de-DE" sz="1200" b="0" dirty="0">
                <a:solidFill>
                  <a:schemeClr val="bg2">
                    <a:lumMod val="50000"/>
                  </a:schemeClr>
                </a:solidFill>
                <a:ea typeface="MS PGothic" pitchFamily="34" charset="-128"/>
              </a:rPr>
              <a:t>, </a:t>
            </a:r>
            <a:r>
              <a:rPr lang="de-DE" sz="1200" b="0" dirty="0" err="1">
                <a:solidFill>
                  <a:schemeClr val="bg2">
                    <a:lumMod val="50000"/>
                  </a:schemeClr>
                </a:solidFill>
                <a:ea typeface="MS PGothic" pitchFamily="34" charset="-128"/>
              </a:rPr>
              <a:t>www.zukunft-ikt.de</a:t>
            </a:r>
            <a:r>
              <a:rPr lang="de-DE" sz="1200" b="0" dirty="0">
                <a:solidFill>
                  <a:schemeClr val="bg2">
                    <a:lumMod val="50000"/>
                  </a:schemeClr>
                </a:solidFill>
                <a:ea typeface="MS PGothic" pitchFamily="34" charset="-128"/>
              </a:rPr>
              <a:t>/</a:t>
            </a:r>
            <a:r>
              <a:rPr lang="de-DE" sz="1200" b="0" dirty="0" err="1">
                <a:solidFill>
                  <a:schemeClr val="bg2">
                    <a:lumMod val="50000"/>
                  </a:schemeClr>
                </a:solidFill>
                <a:ea typeface="MS PGothic" pitchFamily="34" charset="-128"/>
              </a:rPr>
              <a:t>studien</a:t>
            </a:r>
            <a:endParaRPr lang="en-US" sz="1200" b="0" dirty="0">
              <a:solidFill>
                <a:schemeClr val="bg2">
                  <a:lumMod val="50000"/>
                </a:schemeClr>
              </a:solidFill>
              <a:ea typeface="MS PGothic" pitchFamily="34" charset="-128"/>
            </a:endParaRPr>
          </a:p>
        </p:txBody>
      </p:sp>
      <p:sp>
        <p:nvSpPr>
          <p:cNvPr id="52230" name="Rectangle 8"/>
          <p:cNvSpPr>
            <a:spLocks noChangeArrowheads="1"/>
          </p:cNvSpPr>
          <p:nvPr/>
        </p:nvSpPr>
        <p:spPr bwMode="auto">
          <a:xfrm>
            <a:off x="304800" y="2833688"/>
            <a:ext cx="4338638" cy="523875"/>
          </a:xfrm>
          <a:prstGeom prst="rect">
            <a:avLst/>
          </a:prstGeom>
          <a:solidFill>
            <a:schemeClr val="bg1"/>
          </a:solidFill>
          <a:ln w="9525">
            <a:noFill/>
            <a:miter lim="800000"/>
            <a:headEnd/>
            <a:tailEnd/>
          </a:ln>
        </p:spPr>
        <p:txBody>
          <a:bodyPr>
            <a:spAutoFit/>
          </a:bodyPr>
          <a:lstStyle/>
          <a:p>
            <a:r>
              <a:rPr lang="en-US">
                <a:cs typeface="MS PGothic"/>
              </a:rPr>
              <a:t>My current work setting allows for a strict separation of work- and personal life</a:t>
            </a:r>
          </a:p>
        </p:txBody>
      </p:sp>
      <p:sp>
        <p:nvSpPr>
          <p:cNvPr id="52231" name="Rectangle 10"/>
          <p:cNvSpPr>
            <a:spLocks noChangeArrowheads="1"/>
          </p:cNvSpPr>
          <p:nvPr/>
        </p:nvSpPr>
        <p:spPr bwMode="auto">
          <a:xfrm>
            <a:off x="304800" y="4346575"/>
            <a:ext cx="4051300" cy="522288"/>
          </a:xfrm>
          <a:prstGeom prst="rect">
            <a:avLst/>
          </a:prstGeom>
          <a:solidFill>
            <a:schemeClr val="bg1"/>
          </a:solidFill>
          <a:ln w="9525">
            <a:noFill/>
            <a:miter lim="800000"/>
            <a:headEnd/>
            <a:tailEnd/>
          </a:ln>
        </p:spPr>
        <p:txBody>
          <a:bodyPr>
            <a:spAutoFit/>
          </a:bodyPr>
          <a:lstStyle/>
          <a:p>
            <a:r>
              <a:rPr lang="en-US">
                <a:cs typeface="MS PGothic"/>
              </a:rPr>
              <a:t>In the future I would like to keep my </a:t>
            </a:r>
            <a:br>
              <a:rPr lang="en-US">
                <a:cs typeface="MS PGothic"/>
              </a:rPr>
            </a:br>
            <a:r>
              <a:rPr lang="en-US">
                <a:cs typeface="MS PGothic"/>
              </a:rPr>
              <a:t>work- and personal life separate</a:t>
            </a:r>
          </a:p>
        </p:txBody>
      </p:sp>
      <p:sp>
        <p:nvSpPr>
          <p:cNvPr id="52232" name="TextBox 1"/>
          <p:cNvSpPr txBox="1">
            <a:spLocks noChangeArrowheads="1"/>
          </p:cNvSpPr>
          <p:nvPr/>
        </p:nvSpPr>
        <p:spPr bwMode="auto">
          <a:xfrm>
            <a:off x="179388" y="3513138"/>
            <a:ext cx="647700" cy="307975"/>
          </a:xfrm>
          <a:prstGeom prst="rect">
            <a:avLst/>
          </a:prstGeom>
          <a:solidFill>
            <a:schemeClr val="bg1"/>
          </a:solidFill>
          <a:ln w="9525">
            <a:noFill/>
            <a:miter lim="800000"/>
            <a:headEnd/>
            <a:tailEnd/>
          </a:ln>
        </p:spPr>
        <p:txBody>
          <a:bodyPr>
            <a:spAutoFit/>
          </a:bodyPr>
          <a:lstStyle/>
          <a:p>
            <a:pPr algn="r"/>
            <a:r>
              <a:rPr lang="en-US">
                <a:cs typeface="MS PGothic"/>
              </a:rPr>
              <a:t>30%</a:t>
            </a:r>
          </a:p>
        </p:txBody>
      </p:sp>
      <p:sp>
        <p:nvSpPr>
          <p:cNvPr id="52233" name="TextBox 12"/>
          <p:cNvSpPr txBox="1">
            <a:spLocks noChangeArrowheads="1"/>
          </p:cNvSpPr>
          <p:nvPr/>
        </p:nvSpPr>
        <p:spPr bwMode="auto">
          <a:xfrm>
            <a:off x="179388" y="5013325"/>
            <a:ext cx="647700" cy="307975"/>
          </a:xfrm>
          <a:prstGeom prst="rect">
            <a:avLst/>
          </a:prstGeom>
          <a:solidFill>
            <a:schemeClr val="bg1"/>
          </a:solidFill>
          <a:ln w="9525">
            <a:noFill/>
            <a:miter lim="800000"/>
            <a:headEnd/>
            <a:tailEnd/>
          </a:ln>
        </p:spPr>
        <p:txBody>
          <a:bodyPr>
            <a:spAutoFit/>
          </a:bodyPr>
          <a:lstStyle/>
          <a:p>
            <a:pPr algn="r"/>
            <a:r>
              <a:rPr lang="en-US">
                <a:cs typeface="MS PGothic"/>
              </a:rPr>
              <a:t>26%</a:t>
            </a:r>
          </a:p>
        </p:txBody>
      </p:sp>
      <p:sp>
        <p:nvSpPr>
          <p:cNvPr id="52234" name="TextBox 13"/>
          <p:cNvSpPr txBox="1">
            <a:spLocks noChangeArrowheads="1"/>
          </p:cNvSpPr>
          <p:nvPr/>
        </p:nvSpPr>
        <p:spPr bwMode="auto">
          <a:xfrm>
            <a:off x="3719513" y="3513138"/>
            <a:ext cx="649287" cy="307975"/>
          </a:xfrm>
          <a:prstGeom prst="rect">
            <a:avLst/>
          </a:prstGeom>
          <a:solidFill>
            <a:schemeClr val="bg1"/>
          </a:solidFill>
          <a:ln w="9525">
            <a:noFill/>
            <a:miter lim="800000"/>
            <a:headEnd/>
            <a:tailEnd/>
          </a:ln>
        </p:spPr>
        <p:txBody>
          <a:bodyPr>
            <a:spAutoFit/>
          </a:bodyPr>
          <a:lstStyle/>
          <a:p>
            <a:pPr algn="ctr"/>
            <a:r>
              <a:rPr lang="en-US">
                <a:cs typeface="MS PGothic"/>
              </a:rPr>
              <a:t>34%</a:t>
            </a:r>
          </a:p>
        </p:txBody>
      </p:sp>
      <p:sp>
        <p:nvSpPr>
          <p:cNvPr id="52235" name="TextBox 14"/>
          <p:cNvSpPr txBox="1">
            <a:spLocks noChangeArrowheads="1"/>
          </p:cNvSpPr>
          <p:nvPr/>
        </p:nvSpPr>
        <p:spPr bwMode="auto">
          <a:xfrm>
            <a:off x="4743450" y="3513138"/>
            <a:ext cx="647700" cy="307975"/>
          </a:xfrm>
          <a:prstGeom prst="rect">
            <a:avLst/>
          </a:prstGeom>
          <a:solidFill>
            <a:schemeClr val="bg1"/>
          </a:solidFill>
          <a:ln w="9525">
            <a:noFill/>
            <a:miter lim="800000"/>
            <a:headEnd/>
            <a:tailEnd/>
          </a:ln>
        </p:spPr>
        <p:txBody>
          <a:bodyPr>
            <a:spAutoFit/>
          </a:bodyPr>
          <a:lstStyle/>
          <a:p>
            <a:pPr algn="ctr"/>
            <a:r>
              <a:rPr lang="en-US">
                <a:cs typeface="MS PGothic"/>
              </a:rPr>
              <a:t>31%</a:t>
            </a:r>
          </a:p>
        </p:txBody>
      </p:sp>
      <p:sp>
        <p:nvSpPr>
          <p:cNvPr id="52236" name="TextBox 15"/>
          <p:cNvSpPr txBox="1">
            <a:spLocks noChangeArrowheads="1"/>
          </p:cNvSpPr>
          <p:nvPr/>
        </p:nvSpPr>
        <p:spPr bwMode="auto">
          <a:xfrm>
            <a:off x="5765800" y="3513138"/>
            <a:ext cx="649288" cy="307975"/>
          </a:xfrm>
          <a:prstGeom prst="rect">
            <a:avLst/>
          </a:prstGeom>
          <a:solidFill>
            <a:schemeClr val="bg1"/>
          </a:solidFill>
          <a:ln w="9525">
            <a:noFill/>
            <a:miter lim="800000"/>
            <a:headEnd/>
            <a:tailEnd/>
          </a:ln>
        </p:spPr>
        <p:txBody>
          <a:bodyPr>
            <a:spAutoFit/>
          </a:bodyPr>
          <a:lstStyle/>
          <a:p>
            <a:pPr algn="ctr"/>
            <a:r>
              <a:rPr lang="en-US">
                <a:cs typeface="MS PGothic"/>
              </a:rPr>
              <a:t>21%</a:t>
            </a:r>
          </a:p>
        </p:txBody>
      </p:sp>
      <p:sp>
        <p:nvSpPr>
          <p:cNvPr id="52237" name="TextBox 16"/>
          <p:cNvSpPr txBox="1">
            <a:spLocks noChangeArrowheads="1"/>
          </p:cNvSpPr>
          <p:nvPr/>
        </p:nvSpPr>
        <p:spPr bwMode="auto">
          <a:xfrm>
            <a:off x="6789738" y="3513138"/>
            <a:ext cx="647700" cy="307975"/>
          </a:xfrm>
          <a:prstGeom prst="rect">
            <a:avLst/>
          </a:prstGeom>
          <a:solidFill>
            <a:schemeClr val="bg1"/>
          </a:solidFill>
          <a:ln w="9525">
            <a:noFill/>
            <a:miter lim="800000"/>
            <a:headEnd/>
            <a:tailEnd/>
          </a:ln>
        </p:spPr>
        <p:txBody>
          <a:bodyPr>
            <a:spAutoFit/>
          </a:bodyPr>
          <a:lstStyle/>
          <a:p>
            <a:pPr algn="ctr"/>
            <a:r>
              <a:rPr lang="en-US">
                <a:cs typeface="MS PGothic"/>
              </a:rPr>
              <a:t>45%</a:t>
            </a:r>
          </a:p>
        </p:txBody>
      </p:sp>
      <p:sp>
        <p:nvSpPr>
          <p:cNvPr id="52238" name="TextBox 17"/>
          <p:cNvSpPr txBox="1">
            <a:spLocks noChangeArrowheads="1"/>
          </p:cNvSpPr>
          <p:nvPr/>
        </p:nvSpPr>
        <p:spPr bwMode="auto">
          <a:xfrm>
            <a:off x="7812088" y="3513138"/>
            <a:ext cx="647700" cy="307975"/>
          </a:xfrm>
          <a:prstGeom prst="rect">
            <a:avLst/>
          </a:prstGeom>
          <a:solidFill>
            <a:schemeClr val="bg1"/>
          </a:solidFill>
          <a:ln w="9525">
            <a:noFill/>
            <a:miter lim="800000"/>
            <a:headEnd/>
            <a:tailEnd/>
          </a:ln>
        </p:spPr>
        <p:txBody>
          <a:bodyPr>
            <a:spAutoFit/>
          </a:bodyPr>
          <a:lstStyle/>
          <a:p>
            <a:pPr algn="ctr"/>
            <a:r>
              <a:rPr lang="en-US">
                <a:cs typeface="MS PGothic"/>
              </a:rPr>
              <a:t>20%</a:t>
            </a:r>
          </a:p>
        </p:txBody>
      </p:sp>
      <p:sp>
        <p:nvSpPr>
          <p:cNvPr id="52239" name="TextBox 18"/>
          <p:cNvSpPr txBox="1">
            <a:spLocks noChangeArrowheads="1"/>
          </p:cNvSpPr>
          <p:nvPr/>
        </p:nvSpPr>
        <p:spPr bwMode="auto">
          <a:xfrm>
            <a:off x="3719513" y="5013325"/>
            <a:ext cx="649287" cy="307975"/>
          </a:xfrm>
          <a:prstGeom prst="rect">
            <a:avLst/>
          </a:prstGeom>
          <a:solidFill>
            <a:schemeClr val="bg1"/>
          </a:solidFill>
          <a:ln w="9525">
            <a:noFill/>
            <a:miter lim="800000"/>
            <a:headEnd/>
            <a:tailEnd/>
          </a:ln>
        </p:spPr>
        <p:txBody>
          <a:bodyPr>
            <a:spAutoFit/>
          </a:bodyPr>
          <a:lstStyle/>
          <a:p>
            <a:pPr algn="ctr"/>
            <a:r>
              <a:rPr lang="en-US">
                <a:cs typeface="MS PGothic"/>
              </a:rPr>
              <a:t>36%</a:t>
            </a:r>
          </a:p>
        </p:txBody>
      </p:sp>
      <p:sp>
        <p:nvSpPr>
          <p:cNvPr id="52240" name="TextBox 19"/>
          <p:cNvSpPr txBox="1">
            <a:spLocks noChangeArrowheads="1"/>
          </p:cNvSpPr>
          <p:nvPr/>
        </p:nvSpPr>
        <p:spPr bwMode="auto">
          <a:xfrm>
            <a:off x="4743450" y="5013325"/>
            <a:ext cx="647700" cy="307975"/>
          </a:xfrm>
          <a:prstGeom prst="rect">
            <a:avLst/>
          </a:prstGeom>
          <a:solidFill>
            <a:schemeClr val="bg1"/>
          </a:solidFill>
          <a:ln w="9525">
            <a:noFill/>
            <a:miter lim="800000"/>
            <a:headEnd/>
            <a:tailEnd/>
          </a:ln>
        </p:spPr>
        <p:txBody>
          <a:bodyPr>
            <a:spAutoFit/>
          </a:bodyPr>
          <a:lstStyle/>
          <a:p>
            <a:pPr algn="ctr"/>
            <a:r>
              <a:rPr lang="en-US">
                <a:cs typeface="MS PGothic"/>
              </a:rPr>
              <a:t>38%</a:t>
            </a:r>
          </a:p>
        </p:txBody>
      </p:sp>
      <p:sp>
        <p:nvSpPr>
          <p:cNvPr id="52241" name="TextBox 20"/>
          <p:cNvSpPr txBox="1">
            <a:spLocks noChangeArrowheads="1"/>
          </p:cNvSpPr>
          <p:nvPr/>
        </p:nvSpPr>
        <p:spPr bwMode="auto">
          <a:xfrm>
            <a:off x="5765800" y="5013325"/>
            <a:ext cx="649288" cy="307975"/>
          </a:xfrm>
          <a:prstGeom prst="rect">
            <a:avLst/>
          </a:prstGeom>
          <a:solidFill>
            <a:schemeClr val="bg1"/>
          </a:solidFill>
          <a:ln w="9525">
            <a:noFill/>
            <a:miter lim="800000"/>
            <a:headEnd/>
            <a:tailEnd/>
          </a:ln>
        </p:spPr>
        <p:txBody>
          <a:bodyPr>
            <a:spAutoFit/>
          </a:bodyPr>
          <a:lstStyle/>
          <a:p>
            <a:pPr algn="ctr"/>
            <a:r>
              <a:rPr lang="en-US">
                <a:cs typeface="MS PGothic"/>
              </a:rPr>
              <a:t>36%</a:t>
            </a:r>
          </a:p>
        </p:txBody>
      </p:sp>
      <p:sp>
        <p:nvSpPr>
          <p:cNvPr id="52242" name="TextBox 21"/>
          <p:cNvSpPr txBox="1">
            <a:spLocks noChangeArrowheads="1"/>
          </p:cNvSpPr>
          <p:nvPr/>
        </p:nvSpPr>
        <p:spPr bwMode="auto">
          <a:xfrm>
            <a:off x="6789738" y="5013325"/>
            <a:ext cx="647700" cy="307975"/>
          </a:xfrm>
          <a:prstGeom prst="rect">
            <a:avLst/>
          </a:prstGeom>
          <a:solidFill>
            <a:schemeClr val="bg1"/>
          </a:solidFill>
          <a:ln w="9525">
            <a:noFill/>
            <a:miter lim="800000"/>
            <a:headEnd/>
            <a:tailEnd/>
          </a:ln>
        </p:spPr>
        <p:txBody>
          <a:bodyPr>
            <a:spAutoFit/>
          </a:bodyPr>
          <a:lstStyle/>
          <a:p>
            <a:pPr algn="ctr"/>
            <a:r>
              <a:rPr lang="en-US">
                <a:cs typeface="MS PGothic"/>
              </a:rPr>
              <a:t>49%</a:t>
            </a:r>
          </a:p>
        </p:txBody>
      </p:sp>
      <p:sp>
        <p:nvSpPr>
          <p:cNvPr id="52243" name="TextBox 22"/>
          <p:cNvSpPr txBox="1">
            <a:spLocks noChangeArrowheads="1"/>
          </p:cNvSpPr>
          <p:nvPr/>
        </p:nvSpPr>
        <p:spPr bwMode="auto">
          <a:xfrm>
            <a:off x="7812088" y="5013325"/>
            <a:ext cx="647700" cy="307975"/>
          </a:xfrm>
          <a:prstGeom prst="rect">
            <a:avLst/>
          </a:prstGeom>
          <a:solidFill>
            <a:schemeClr val="bg1"/>
          </a:solidFill>
          <a:ln w="9525">
            <a:noFill/>
            <a:miter lim="800000"/>
            <a:headEnd/>
            <a:tailEnd/>
          </a:ln>
        </p:spPr>
        <p:txBody>
          <a:bodyPr>
            <a:spAutoFit/>
          </a:bodyPr>
          <a:lstStyle/>
          <a:p>
            <a:pPr algn="ctr"/>
            <a:r>
              <a:rPr lang="en-US">
                <a:cs typeface="MS PGothic"/>
              </a:rPr>
              <a:t>20%</a:t>
            </a:r>
          </a:p>
        </p:txBody>
      </p:sp>
      <p:sp>
        <p:nvSpPr>
          <p:cNvPr id="52244" name="TextBox 23"/>
          <p:cNvSpPr txBox="1">
            <a:spLocks noChangeArrowheads="1"/>
          </p:cNvSpPr>
          <p:nvPr/>
        </p:nvSpPr>
        <p:spPr bwMode="auto">
          <a:xfrm>
            <a:off x="3719513" y="2259013"/>
            <a:ext cx="649287" cy="307975"/>
          </a:xfrm>
          <a:prstGeom prst="rect">
            <a:avLst/>
          </a:prstGeom>
          <a:solidFill>
            <a:schemeClr val="bg1"/>
          </a:solidFill>
          <a:ln w="9525">
            <a:noFill/>
            <a:miter lim="800000"/>
            <a:headEnd/>
            <a:tailEnd/>
          </a:ln>
        </p:spPr>
        <p:txBody>
          <a:bodyPr>
            <a:spAutoFit/>
          </a:bodyPr>
          <a:lstStyle/>
          <a:p>
            <a:pPr algn="ctr"/>
            <a:r>
              <a:rPr lang="en-US">
                <a:cs typeface="MS PGothic"/>
              </a:rPr>
              <a:t>US</a:t>
            </a:r>
          </a:p>
        </p:txBody>
      </p:sp>
      <p:sp>
        <p:nvSpPr>
          <p:cNvPr id="52245" name="TextBox 24"/>
          <p:cNvSpPr txBox="1">
            <a:spLocks noChangeArrowheads="1"/>
          </p:cNvSpPr>
          <p:nvPr/>
        </p:nvSpPr>
        <p:spPr bwMode="auto">
          <a:xfrm>
            <a:off x="4743450" y="2259013"/>
            <a:ext cx="647700" cy="307975"/>
          </a:xfrm>
          <a:prstGeom prst="rect">
            <a:avLst/>
          </a:prstGeom>
          <a:solidFill>
            <a:schemeClr val="bg1"/>
          </a:solidFill>
          <a:ln w="9525">
            <a:noFill/>
            <a:miter lim="800000"/>
            <a:headEnd/>
            <a:tailEnd/>
          </a:ln>
        </p:spPr>
        <p:txBody>
          <a:bodyPr>
            <a:spAutoFit/>
          </a:bodyPr>
          <a:lstStyle/>
          <a:p>
            <a:pPr algn="ctr"/>
            <a:r>
              <a:rPr lang="en-US">
                <a:cs typeface="MS PGothic"/>
              </a:rPr>
              <a:t>BR</a:t>
            </a:r>
          </a:p>
        </p:txBody>
      </p:sp>
      <p:sp>
        <p:nvSpPr>
          <p:cNvPr id="52246" name="TextBox 25"/>
          <p:cNvSpPr txBox="1">
            <a:spLocks noChangeArrowheads="1"/>
          </p:cNvSpPr>
          <p:nvPr/>
        </p:nvSpPr>
        <p:spPr bwMode="auto">
          <a:xfrm>
            <a:off x="5765800" y="2259013"/>
            <a:ext cx="649288" cy="307975"/>
          </a:xfrm>
          <a:prstGeom prst="rect">
            <a:avLst/>
          </a:prstGeom>
          <a:solidFill>
            <a:schemeClr val="bg1"/>
          </a:solidFill>
          <a:ln w="9525">
            <a:noFill/>
            <a:miter lim="800000"/>
            <a:headEnd/>
            <a:tailEnd/>
          </a:ln>
        </p:spPr>
        <p:txBody>
          <a:bodyPr>
            <a:spAutoFit/>
          </a:bodyPr>
          <a:lstStyle/>
          <a:p>
            <a:pPr algn="ctr"/>
            <a:r>
              <a:rPr lang="en-US">
                <a:cs typeface="MS PGothic"/>
              </a:rPr>
              <a:t>CN</a:t>
            </a:r>
          </a:p>
        </p:txBody>
      </p:sp>
      <p:sp>
        <p:nvSpPr>
          <p:cNvPr id="52247" name="TextBox 26"/>
          <p:cNvSpPr txBox="1">
            <a:spLocks noChangeArrowheads="1"/>
          </p:cNvSpPr>
          <p:nvPr/>
        </p:nvSpPr>
        <p:spPr bwMode="auto">
          <a:xfrm>
            <a:off x="6789738" y="2259013"/>
            <a:ext cx="647700" cy="307975"/>
          </a:xfrm>
          <a:prstGeom prst="rect">
            <a:avLst/>
          </a:prstGeom>
          <a:solidFill>
            <a:schemeClr val="bg1"/>
          </a:solidFill>
          <a:ln w="9525">
            <a:noFill/>
            <a:miter lim="800000"/>
            <a:headEnd/>
            <a:tailEnd/>
          </a:ln>
        </p:spPr>
        <p:txBody>
          <a:bodyPr>
            <a:spAutoFit/>
          </a:bodyPr>
          <a:lstStyle/>
          <a:p>
            <a:pPr algn="ctr"/>
            <a:r>
              <a:rPr lang="en-US">
                <a:cs typeface="MS PGothic"/>
              </a:rPr>
              <a:t>IN</a:t>
            </a:r>
          </a:p>
        </p:txBody>
      </p:sp>
      <p:sp>
        <p:nvSpPr>
          <p:cNvPr id="52248" name="TextBox 27"/>
          <p:cNvSpPr txBox="1">
            <a:spLocks noChangeArrowheads="1"/>
          </p:cNvSpPr>
          <p:nvPr/>
        </p:nvSpPr>
        <p:spPr bwMode="auto">
          <a:xfrm>
            <a:off x="7812088" y="2259013"/>
            <a:ext cx="647700" cy="307975"/>
          </a:xfrm>
          <a:prstGeom prst="rect">
            <a:avLst/>
          </a:prstGeom>
          <a:solidFill>
            <a:schemeClr val="bg1"/>
          </a:solidFill>
          <a:ln w="9525">
            <a:noFill/>
            <a:miter lim="800000"/>
            <a:headEnd/>
            <a:tailEnd/>
          </a:ln>
        </p:spPr>
        <p:txBody>
          <a:bodyPr>
            <a:spAutoFit/>
          </a:bodyPr>
          <a:lstStyle/>
          <a:p>
            <a:pPr algn="ctr"/>
            <a:r>
              <a:rPr lang="en-US">
                <a:cs typeface="MS PGothic"/>
              </a:rPr>
              <a:t>KR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27798B-86CD-4735-9DD1-D3393CE17978}" type="slidenum">
              <a:rPr lang="de-DE" smtClean="0"/>
              <a:pPr>
                <a:defRPr/>
              </a:pPr>
              <a:t>12</a:t>
            </a:fld>
            <a:endParaRPr lang="de-DE"/>
          </a:p>
        </p:txBody>
      </p:sp>
      <p:sp>
        <p:nvSpPr>
          <p:cNvPr id="53250" name="Title 3"/>
          <p:cNvSpPr>
            <a:spLocks noGrp="1"/>
          </p:cNvSpPr>
          <p:nvPr>
            <p:ph type="title"/>
          </p:nvPr>
        </p:nvSpPr>
        <p:spPr/>
        <p:txBody>
          <a:bodyPr/>
          <a:lstStyle/>
          <a:p>
            <a:r>
              <a:rPr lang="en-US" smtClean="0">
                <a:ea typeface="MS PGothic"/>
              </a:rPr>
              <a:t>The office as a specific place for our professional lives is becoming less important, leading to a diminishing need for downtown office centers</a:t>
            </a:r>
          </a:p>
        </p:txBody>
      </p:sp>
      <p:sp>
        <p:nvSpPr>
          <p:cNvPr id="6"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MIT Technology Review (2011)</a:t>
            </a:r>
            <a:endParaRPr lang="en-US" sz="1200" b="0" dirty="0">
              <a:solidFill>
                <a:schemeClr val="bg2">
                  <a:lumMod val="50000"/>
                </a:schemeClr>
              </a:solidFill>
              <a:ea typeface="MS PGothic" pitchFamily="34" charset="-128"/>
            </a:endParaRPr>
          </a:p>
        </p:txBody>
      </p:sp>
      <p:pic>
        <p:nvPicPr>
          <p:cNvPr id="2" name="Picture 1" descr="Bildschirmfoto 2013-08-21 um 16.01.33.png"/>
          <p:cNvPicPr>
            <a:picLocks noChangeAspect="1"/>
          </p:cNvPicPr>
          <p:nvPr/>
        </p:nvPicPr>
        <p:blipFill>
          <a:blip r:embed="rId3">
            <a:extLst>
              <a:ext uri="{28A0092B-C50C-407E-A947-70E740481C1C}"/>
            </a:extLst>
          </a:blip>
          <a:stretch>
            <a:fillRect/>
          </a:stretch>
        </p:blipFill>
        <p:spPr>
          <a:xfrm>
            <a:off x="737828" y="1412776"/>
            <a:ext cx="7668344" cy="52119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67CFC82-855C-4710-BBC2-FEF5D946A951}" type="slidenum">
              <a:rPr lang="de-DE" smtClean="0"/>
              <a:pPr>
                <a:defRPr/>
              </a:pPr>
              <a:t>13</a:t>
            </a:fld>
            <a:endParaRPr lang="de-DE"/>
          </a:p>
        </p:txBody>
      </p:sp>
      <p:sp>
        <p:nvSpPr>
          <p:cNvPr id="55298" name="Title 3"/>
          <p:cNvSpPr>
            <a:spLocks noGrp="1"/>
          </p:cNvSpPr>
          <p:nvPr>
            <p:ph type="title"/>
          </p:nvPr>
        </p:nvSpPr>
        <p:spPr/>
        <p:txBody>
          <a:bodyPr/>
          <a:lstStyle/>
          <a:p>
            <a:r>
              <a:rPr lang="en-US" smtClean="0">
                <a:ea typeface="MS PGothic"/>
              </a:rPr>
              <a:t>By 2024 at the latest, over 75 percent of office workers in Germany </a:t>
            </a:r>
            <a:br>
              <a:rPr lang="en-US" smtClean="0">
                <a:ea typeface="MS PGothic"/>
              </a:rPr>
            </a:br>
            <a:r>
              <a:rPr lang="en-US" smtClean="0">
                <a:ea typeface="MS PGothic"/>
              </a:rPr>
              <a:t>will regularly use a home or mobile office</a:t>
            </a:r>
          </a:p>
        </p:txBody>
      </p:sp>
      <p:sp>
        <p:nvSpPr>
          <p:cNvPr id="6"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a:t>
            </a:r>
            <a:r>
              <a:rPr lang="de-DE" sz="1200" b="0" dirty="0">
                <a:solidFill>
                  <a:schemeClr val="bg2">
                    <a:lumMod val="50000"/>
                  </a:schemeClr>
                </a:solidFill>
                <a:ea typeface="MS PGothic" pitchFamily="34" charset="-128"/>
              </a:rPr>
              <a:t>Münchner Kreis „Future Study“ (2011)</a:t>
            </a:r>
            <a:r>
              <a:rPr lang="de-DE" sz="1200" b="0" dirty="0">
                <a:solidFill>
                  <a:schemeClr val="bg2">
                    <a:lumMod val="50000"/>
                  </a:schemeClr>
                </a:solidFill>
                <a:ea typeface="MS PGothic" pitchFamily="34" charset="-128"/>
              </a:rPr>
              <a:t>, </a:t>
            </a:r>
            <a:r>
              <a:rPr lang="de-DE" sz="1200" b="0" dirty="0" err="1">
                <a:solidFill>
                  <a:schemeClr val="bg2">
                    <a:lumMod val="50000"/>
                  </a:schemeClr>
                </a:solidFill>
                <a:ea typeface="MS PGothic" pitchFamily="34" charset="-128"/>
              </a:rPr>
              <a:t>www.zukunft-ikt.de</a:t>
            </a:r>
            <a:r>
              <a:rPr lang="de-DE" sz="1200" b="0" dirty="0">
                <a:solidFill>
                  <a:schemeClr val="bg2">
                    <a:lumMod val="50000"/>
                  </a:schemeClr>
                </a:solidFill>
                <a:ea typeface="MS PGothic" pitchFamily="34" charset="-128"/>
              </a:rPr>
              <a:t>/</a:t>
            </a:r>
            <a:r>
              <a:rPr lang="de-DE" sz="1200" b="0" dirty="0" err="1">
                <a:solidFill>
                  <a:schemeClr val="bg2">
                    <a:lumMod val="50000"/>
                  </a:schemeClr>
                </a:solidFill>
                <a:ea typeface="MS PGothic" pitchFamily="34" charset="-128"/>
              </a:rPr>
              <a:t>studien</a:t>
            </a:r>
            <a:endParaRPr lang="en-US" sz="1200" b="0" dirty="0">
              <a:solidFill>
                <a:schemeClr val="bg2">
                  <a:lumMod val="50000"/>
                </a:schemeClr>
              </a:solidFill>
              <a:ea typeface="MS PGothic" pitchFamily="34" charset="-128"/>
            </a:endParaRPr>
          </a:p>
        </p:txBody>
      </p:sp>
      <p:pic>
        <p:nvPicPr>
          <p:cNvPr id="8" name="Picture 7" descr="Bildschirmfoto 2013-04-10 um 18.49.00.png"/>
          <p:cNvPicPr>
            <a:picLocks noChangeAspect="1"/>
          </p:cNvPicPr>
          <p:nvPr/>
        </p:nvPicPr>
        <p:blipFill>
          <a:blip r:embed="rId3">
            <a:extLst>
              <a:ext uri="{28A0092B-C50C-407E-A947-70E740481C1C}"/>
            </a:extLst>
          </a:blip>
          <a:stretch>
            <a:fillRect/>
          </a:stretch>
        </p:blipFill>
        <p:spPr>
          <a:xfrm>
            <a:off x="1403648" y="1628800"/>
            <a:ext cx="6336704" cy="4752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ildschirmfoto 2013-08-22 um 12.41.31.png"/>
          <p:cNvPicPr>
            <a:picLocks noChangeAspect="1"/>
          </p:cNvPicPr>
          <p:nvPr/>
        </p:nvPicPr>
        <p:blipFill>
          <a:blip r:embed="rId3">
            <a:extLst>
              <a:ext uri="{28A0092B-C50C-407E-A947-70E740481C1C}"/>
            </a:extLst>
          </a:blip>
          <a:stretch>
            <a:fillRect/>
          </a:stretch>
        </p:blipFill>
        <p:spPr>
          <a:xfrm>
            <a:off x="106574" y="1872208"/>
            <a:ext cx="4969482" cy="4149080"/>
          </a:xfrm>
          <a:prstGeom prst="rect">
            <a:avLst/>
          </a:prstGeom>
          <a:ln>
            <a:noFill/>
          </a:ln>
          <a:effectLst>
            <a:softEdge rad="112500"/>
          </a:effectLst>
        </p:spPr>
      </p:pic>
      <p:sp>
        <p:nvSpPr>
          <p:cNvPr id="3" name="Slide Number Placeholder 2"/>
          <p:cNvSpPr>
            <a:spLocks noGrp="1"/>
          </p:cNvSpPr>
          <p:nvPr>
            <p:ph type="sldNum" sz="quarter" idx="10"/>
          </p:nvPr>
        </p:nvSpPr>
        <p:spPr/>
        <p:txBody>
          <a:bodyPr/>
          <a:lstStyle/>
          <a:p>
            <a:pPr>
              <a:defRPr/>
            </a:pPr>
            <a:fld id="{E8ED0E3F-F45F-4170-8E94-2BC6363D833B}" type="slidenum">
              <a:rPr lang="de-DE" smtClean="0"/>
              <a:pPr>
                <a:defRPr/>
              </a:pPr>
              <a:t>14</a:t>
            </a:fld>
            <a:endParaRPr lang="de-DE"/>
          </a:p>
        </p:txBody>
      </p:sp>
      <p:sp>
        <p:nvSpPr>
          <p:cNvPr id="57347" name="Title 3"/>
          <p:cNvSpPr>
            <a:spLocks noGrp="1"/>
          </p:cNvSpPr>
          <p:nvPr>
            <p:ph type="title"/>
          </p:nvPr>
        </p:nvSpPr>
        <p:spPr/>
        <p:txBody>
          <a:bodyPr/>
          <a:lstStyle/>
          <a:p>
            <a:r>
              <a:rPr lang="en-US" smtClean="0">
                <a:ea typeface="MS PGothic"/>
              </a:rPr>
              <a:t>Pervasive demand for secure remote data access – the prerequisite </a:t>
            </a:r>
            <a:br>
              <a:rPr lang="en-US" smtClean="0">
                <a:ea typeface="MS PGothic"/>
              </a:rPr>
            </a:br>
            <a:r>
              <a:rPr lang="en-US" smtClean="0">
                <a:ea typeface="MS PGothic"/>
              </a:rPr>
              <a:t>of high performance broadband connectivity still underdeveloped </a:t>
            </a:r>
          </a:p>
        </p:txBody>
      </p:sp>
      <p:pic>
        <p:nvPicPr>
          <p:cNvPr id="5" name="Picture 4" descr="Bildschirmfoto 2013-08-22 um 12.34.13.png"/>
          <p:cNvPicPr>
            <a:picLocks noChangeAspect="1"/>
          </p:cNvPicPr>
          <p:nvPr/>
        </p:nvPicPr>
        <p:blipFill rotWithShape="1">
          <a:blip r:embed="rId4">
            <a:extLst>
              <a:ext uri="{28A0092B-C50C-407E-A947-70E740481C1C}"/>
            </a:extLst>
          </a:blip>
          <a:srcRect t="1" b="918"/>
          <a:stretch/>
        </p:blipFill>
        <p:spPr>
          <a:xfrm>
            <a:off x="5004048" y="1522960"/>
            <a:ext cx="3930861" cy="5218408"/>
          </a:xfrm>
          <a:prstGeom prst="rect">
            <a:avLst/>
          </a:prstGeom>
          <a:ln>
            <a:noFill/>
          </a:ln>
          <a:effectLst>
            <a:softEdge rad="112500"/>
          </a:effectLst>
        </p:spPr>
      </p:pic>
      <p:sp>
        <p:nvSpPr>
          <p:cNvPr id="11" name="Textfeld 15"/>
          <p:cNvSpPr txBox="1"/>
          <p:nvPr/>
        </p:nvSpPr>
        <p:spPr>
          <a:xfrm>
            <a:off x="0" y="6381750"/>
            <a:ext cx="5940425" cy="461963"/>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Sources: </a:t>
            </a:r>
            <a:r>
              <a:rPr lang="de-DE" sz="1200" b="0" dirty="0">
                <a:solidFill>
                  <a:schemeClr val="bg2">
                    <a:lumMod val="50000"/>
                  </a:schemeClr>
                </a:solidFill>
                <a:ea typeface="MS PGothic" pitchFamily="34" charset="-128"/>
              </a:rPr>
              <a:t>Münchner Kreis „Future Study“ (2011), </a:t>
            </a:r>
            <a:r>
              <a:rPr lang="de-DE" sz="1200" b="0" dirty="0" err="1">
                <a:solidFill>
                  <a:schemeClr val="bg2">
                    <a:lumMod val="50000"/>
                  </a:schemeClr>
                </a:solidFill>
                <a:ea typeface="MS PGothic" pitchFamily="34" charset="-128"/>
              </a:rPr>
              <a:t>www.zukunft-ikt.de</a:t>
            </a:r>
            <a:r>
              <a:rPr lang="de-DE" sz="1200" b="0" dirty="0">
                <a:solidFill>
                  <a:schemeClr val="bg2">
                    <a:lumMod val="50000"/>
                  </a:schemeClr>
                </a:solidFill>
                <a:ea typeface="MS PGothic" pitchFamily="34" charset="-128"/>
              </a:rPr>
              <a:t>/</a:t>
            </a:r>
            <a:r>
              <a:rPr lang="de-DE" sz="1200" b="0" dirty="0" err="1">
                <a:solidFill>
                  <a:schemeClr val="bg2">
                    <a:lumMod val="50000"/>
                  </a:schemeClr>
                </a:solidFill>
                <a:ea typeface="MS PGothic" pitchFamily="34" charset="-128"/>
              </a:rPr>
              <a:t>studien</a:t>
            </a:r>
            <a:r>
              <a:rPr lang="de-DE" sz="1200" b="0" dirty="0">
                <a:solidFill>
                  <a:schemeClr val="bg2">
                    <a:lumMod val="50000"/>
                  </a:schemeClr>
                </a:solidFill>
                <a:ea typeface="MS PGothic" pitchFamily="34" charset="-128"/>
              </a:rPr>
              <a:t>,</a:t>
            </a:r>
            <a:endParaRPr lang="en-US" sz="1200" b="0" dirty="0">
              <a:solidFill>
                <a:schemeClr val="bg2">
                  <a:lumMod val="50000"/>
                </a:schemeClr>
              </a:solidFill>
              <a:ea typeface="MS PGothic" pitchFamily="34" charset="-128"/>
            </a:endParaRPr>
          </a:p>
          <a:p>
            <a:pPr>
              <a:defRPr/>
            </a:pPr>
            <a:r>
              <a:rPr lang="en-US" sz="1200" b="0" dirty="0">
                <a:solidFill>
                  <a:schemeClr val="bg2">
                    <a:lumMod val="50000"/>
                  </a:schemeClr>
                </a:solidFill>
                <a:ea typeface="MS PGothic" pitchFamily="34" charset="-128"/>
              </a:rPr>
              <a:t>http</a:t>
            </a:r>
            <a:r>
              <a:rPr lang="en-US" sz="1200" b="0" dirty="0">
                <a:solidFill>
                  <a:schemeClr val="bg2">
                    <a:lumMod val="50000"/>
                  </a:schemeClr>
                </a:solidFill>
                <a:ea typeface="MS PGothic" pitchFamily="34" charset="-128"/>
              </a:rPr>
              <a:t>://www.zukunft-breitband.de/DE/Service/publikationen,did=559116.</a:t>
            </a:r>
            <a:r>
              <a:rPr lang="en-US" sz="1200" b="0" dirty="0">
                <a:solidFill>
                  <a:schemeClr val="bg2">
                    <a:lumMod val="50000"/>
                  </a:schemeClr>
                </a:solidFill>
                <a:ea typeface="MS PGothic" pitchFamily="34" charset="-128"/>
              </a:rPr>
              <a:t>html (2012)</a:t>
            </a:r>
            <a:endParaRPr lang="en-US" sz="1200" b="0" dirty="0">
              <a:solidFill>
                <a:schemeClr val="bg2">
                  <a:lumMod val="50000"/>
                </a:schemeClr>
              </a:solidFill>
              <a:ea typeface="MS PGothic" pitchFamily="34" charset="-128"/>
            </a:endParaRPr>
          </a:p>
        </p:txBody>
      </p:sp>
      <p:sp>
        <p:nvSpPr>
          <p:cNvPr id="57350" name="Rectangle 12"/>
          <p:cNvSpPr>
            <a:spLocks noChangeArrowheads="1"/>
          </p:cNvSpPr>
          <p:nvPr/>
        </p:nvSpPr>
        <p:spPr bwMode="auto">
          <a:xfrm>
            <a:off x="1042988" y="1628775"/>
            <a:ext cx="3024187" cy="338138"/>
          </a:xfrm>
          <a:prstGeom prst="rect">
            <a:avLst/>
          </a:prstGeom>
          <a:noFill/>
          <a:ln w="9525">
            <a:noFill/>
            <a:miter lim="800000"/>
            <a:headEnd/>
            <a:tailEnd/>
          </a:ln>
        </p:spPr>
        <p:txBody>
          <a:bodyPr>
            <a:spAutoFit/>
          </a:bodyPr>
          <a:lstStyle/>
          <a:p>
            <a:pPr algn="ctr"/>
            <a:r>
              <a:rPr lang="en-US" sz="1600">
                <a:cs typeface="MS PGothic"/>
              </a:rPr>
              <a:t>Online Data Manager</a:t>
            </a:r>
          </a:p>
        </p:txBody>
      </p:sp>
      <p:sp>
        <p:nvSpPr>
          <p:cNvPr id="57351" name="Rectangle 1"/>
          <p:cNvSpPr>
            <a:spLocks noChangeArrowheads="1"/>
          </p:cNvSpPr>
          <p:nvPr/>
        </p:nvSpPr>
        <p:spPr bwMode="auto">
          <a:xfrm>
            <a:off x="4859338" y="1484313"/>
            <a:ext cx="792162" cy="720725"/>
          </a:xfrm>
          <a:prstGeom prst="rect">
            <a:avLst/>
          </a:prstGeom>
          <a:solidFill>
            <a:srgbClr val="FFFFFF"/>
          </a:solidFill>
          <a:ln w="9525" algn="ctr">
            <a:noFill/>
            <a:round/>
            <a:headEnd/>
            <a:tailEnd/>
          </a:ln>
        </p:spPr>
        <p:txBody>
          <a:bodyPr lIns="36000" tIns="36000" rIns="36000" bIns="36000" anchor="ctr"/>
          <a:lstStyle/>
          <a:p>
            <a:pPr eaLnBrk="0" hangingPunct="0"/>
            <a:endParaRPr lang="en-US">
              <a:cs typeface="MS PGothic"/>
            </a:endParaRPr>
          </a:p>
        </p:txBody>
      </p:sp>
      <p:pic>
        <p:nvPicPr>
          <p:cNvPr id="57352" name="Picture 8" descr="Bildschirmfoto 2013-08-22 um 12.39.27.png"/>
          <p:cNvPicPr>
            <a:picLocks noChangeAspect="1"/>
          </p:cNvPicPr>
          <p:nvPr/>
        </p:nvPicPr>
        <p:blipFill>
          <a:blip r:embed="rId5"/>
          <a:srcRect/>
          <a:stretch>
            <a:fillRect/>
          </a:stretch>
        </p:blipFill>
        <p:spPr bwMode="auto">
          <a:xfrm>
            <a:off x="4859338" y="1927225"/>
            <a:ext cx="1081087" cy="769938"/>
          </a:xfrm>
          <a:prstGeom prst="rect">
            <a:avLst/>
          </a:prstGeom>
          <a:noFill/>
          <a:ln w="9525">
            <a:noFill/>
            <a:miter lim="800000"/>
            <a:headEnd/>
            <a:tailEnd/>
          </a:ln>
        </p:spPr>
      </p:pic>
      <p:sp>
        <p:nvSpPr>
          <p:cNvPr id="57353" name="Rectangle 9"/>
          <p:cNvSpPr>
            <a:spLocks noChangeArrowheads="1"/>
          </p:cNvSpPr>
          <p:nvPr/>
        </p:nvSpPr>
        <p:spPr bwMode="auto">
          <a:xfrm>
            <a:off x="4932363" y="1341438"/>
            <a:ext cx="4032250" cy="584200"/>
          </a:xfrm>
          <a:prstGeom prst="rect">
            <a:avLst/>
          </a:prstGeom>
          <a:solidFill>
            <a:srgbClr val="FFFFFF"/>
          </a:solidFill>
          <a:ln w="9525">
            <a:noFill/>
            <a:miter lim="800000"/>
            <a:headEnd/>
            <a:tailEnd/>
          </a:ln>
        </p:spPr>
        <p:txBody>
          <a:bodyPr>
            <a:spAutoFit/>
          </a:bodyPr>
          <a:lstStyle/>
          <a:p>
            <a:pPr algn="ctr"/>
            <a:r>
              <a:rPr lang="en-US" sz="1600">
                <a:cs typeface="MS PGothic"/>
              </a:rPr>
              <a:t>Household Broadband </a:t>
            </a:r>
            <a:br>
              <a:rPr lang="en-US" sz="1600">
                <a:cs typeface="MS PGothic"/>
              </a:rPr>
            </a:br>
            <a:r>
              <a:rPr lang="en-US" sz="1600">
                <a:cs typeface="MS PGothic"/>
              </a:rPr>
              <a:t>connectivity (&gt; 50mbit/s) in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6BA2CDA-FA7B-4176-BCC3-D0940BD49762}" type="slidenum">
              <a:rPr lang="de-DE" smtClean="0"/>
              <a:pPr>
                <a:defRPr/>
              </a:pPr>
              <a:t>15</a:t>
            </a:fld>
            <a:endParaRPr lang="de-DE"/>
          </a:p>
        </p:txBody>
      </p:sp>
      <p:sp>
        <p:nvSpPr>
          <p:cNvPr id="59394" name="Title 3"/>
          <p:cNvSpPr>
            <a:spLocks noGrp="1"/>
          </p:cNvSpPr>
          <p:nvPr>
            <p:ph type="title"/>
          </p:nvPr>
        </p:nvSpPr>
        <p:spPr/>
        <p:txBody>
          <a:bodyPr/>
          <a:lstStyle/>
          <a:p>
            <a:r>
              <a:rPr lang="en-US" smtClean="0">
                <a:ea typeface="MS PGothic"/>
              </a:rPr>
              <a:t>Besides internet access ubiquitous workplaces face several challenges</a:t>
            </a:r>
            <a:br>
              <a:rPr lang="en-US" smtClean="0">
                <a:ea typeface="MS PGothic"/>
              </a:rPr>
            </a:br>
            <a:endParaRPr lang="en-US" smtClean="0">
              <a:ea typeface="MS PGothic"/>
            </a:endParaRPr>
          </a:p>
        </p:txBody>
      </p:sp>
      <p:pic>
        <p:nvPicPr>
          <p:cNvPr id="59395" name="Picture 8" descr="Bildschirmfoto 2013-08-21 um 16.37.19.png"/>
          <p:cNvPicPr>
            <a:picLocks noChangeAspect="1"/>
          </p:cNvPicPr>
          <p:nvPr/>
        </p:nvPicPr>
        <p:blipFill>
          <a:blip r:embed="rId3"/>
          <a:srcRect t="10620"/>
          <a:stretch>
            <a:fillRect/>
          </a:stretch>
        </p:blipFill>
        <p:spPr bwMode="auto">
          <a:xfrm>
            <a:off x="619125" y="1341438"/>
            <a:ext cx="7697788" cy="5156200"/>
          </a:xfrm>
          <a:prstGeom prst="rect">
            <a:avLst/>
          </a:prstGeom>
          <a:noFill/>
          <a:ln w="9525">
            <a:noFill/>
            <a:miter lim="800000"/>
            <a:headEnd/>
            <a:tailEnd/>
          </a:ln>
        </p:spPr>
      </p:pic>
      <p:pic>
        <p:nvPicPr>
          <p:cNvPr id="59396" name="Picture 9" descr="Bildschirmfoto 2013-08-21 um 16.37.19.png"/>
          <p:cNvPicPr>
            <a:picLocks noChangeAspect="1"/>
          </p:cNvPicPr>
          <p:nvPr/>
        </p:nvPicPr>
        <p:blipFill>
          <a:blip r:embed="rId3"/>
          <a:srcRect b="95103"/>
          <a:stretch>
            <a:fillRect/>
          </a:stretch>
        </p:blipFill>
        <p:spPr bwMode="auto">
          <a:xfrm>
            <a:off x="611188" y="1052513"/>
            <a:ext cx="7697787" cy="282575"/>
          </a:xfrm>
          <a:prstGeom prst="rect">
            <a:avLst/>
          </a:prstGeom>
          <a:noFill/>
          <a:ln w="9525">
            <a:noFill/>
            <a:miter lim="800000"/>
            <a:headEnd/>
            <a:tailEnd/>
          </a:ln>
        </p:spPr>
      </p:pic>
      <p:sp>
        <p:nvSpPr>
          <p:cNvPr id="7"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a:t>
            </a:r>
            <a:r>
              <a:rPr lang="de-DE" sz="1200" b="0" dirty="0">
                <a:solidFill>
                  <a:schemeClr val="bg2">
                    <a:lumMod val="50000"/>
                  </a:schemeClr>
                </a:solidFill>
                <a:ea typeface="MS PGothic" pitchFamily="34" charset="-128"/>
              </a:rPr>
              <a:t>Münchner Kreis „Future Study“ (2011)</a:t>
            </a:r>
            <a:r>
              <a:rPr lang="de-DE" sz="1200" b="0" dirty="0">
                <a:solidFill>
                  <a:schemeClr val="bg2">
                    <a:lumMod val="50000"/>
                  </a:schemeClr>
                </a:solidFill>
                <a:ea typeface="MS PGothic" pitchFamily="34" charset="-128"/>
              </a:rPr>
              <a:t>, </a:t>
            </a:r>
            <a:r>
              <a:rPr lang="de-DE" sz="1200" b="0" dirty="0" err="1">
                <a:solidFill>
                  <a:schemeClr val="bg2">
                    <a:lumMod val="50000"/>
                  </a:schemeClr>
                </a:solidFill>
                <a:ea typeface="MS PGothic" pitchFamily="34" charset="-128"/>
              </a:rPr>
              <a:t>www.zukunft-ikt.de</a:t>
            </a:r>
            <a:r>
              <a:rPr lang="de-DE" sz="1200" b="0" dirty="0">
                <a:solidFill>
                  <a:schemeClr val="bg2">
                    <a:lumMod val="50000"/>
                  </a:schemeClr>
                </a:solidFill>
                <a:ea typeface="MS PGothic" pitchFamily="34" charset="-128"/>
              </a:rPr>
              <a:t>/</a:t>
            </a:r>
            <a:r>
              <a:rPr lang="de-DE" sz="1200" b="0" dirty="0" err="1">
                <a:solidFill>
                  <a:schemeClr val="bg2">
                    <a:lumMod val="50000"/>
                  </a:schemeClr>
                </a:solidFill>
                <a:ea typeface="MS PGothic" pitchFamily="34" charset="-128"/>
              </a:rPr>
              <a:t>studien</a:t>
            </a:r>
            <a:endParaRPr lang="en-US" sz="1200" b="0" dirty="0">
              <a:solidFill>
                <a:schemeClr val="bg2">
                  <a:lumMod val="50000"/>
                </a:schemeClr>
              </a:solidFill>
              <a:ea typeface="MS PGothic"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5397AAA-5E8A-47EA-B6F9-ECB34D749866}" type="slidenum">
              <a:rPr lang="de-DE" smtClean="0"/>
              <a:pPr>
                <a:defRPr/>
              </a:pPr>
              <a:t>16</a:t>
            </a:fld>
            <a:endParaRPr lang="de-DE"/>
          </a:p>
        </p:txBody>
      </p:sp>
      <p:sp>
        <p:nvSpPr>
          <p:cNvPr id="61442" name="Title 3"/>
          <p:cNvSpPr>
            <a:spLocks noGrp="1"/>
          </p:cNvSpPr>
          <p:nvPr>
            <p:ph type="title"/>
          </p:nvPr>
        </p:nvSpPr>
        <p:spPr/>
        <p:txBody>
          <a:bodyPr/>
          <a:lstStyle/>
          <a:p>
            <a:r>
              <a:rPr lang="en-US" smtClean="0">
                <a:ea typeface="MS PGothic"/>
              </a:rPr>
              <a:t>Since gathering places will remain important in business, smart working centers will be crucial for future office work in cities and rural areas</a:t>
            </a:r>
          </a:p>
        </p:txBody>
      </p:sp>
      <p:sp>
        <p:nvSpPr>
          <p:cNvPr id="6"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Sources: </a:t>
            </a:r>
            <a:r>
              <a:rPr lang="en-US" sz="1200" b="0" dirty="0">
                <a:solidFill>
                  <a:schemeClr val="bg2">
                    <a:lumMod val="50000"/>
                  </a:schemeClr>
                </a:solidFill>
                <a:ea typeface="MS PGothic" pitchFamily="34" charset="-128"/>
              </a:rPr>
              <a:t>http://co-up.de/</a:t>
            </a:r>
            <a:r>
              <a:rPr lang="en-US" sz="1200" b="0" dirty="0">
                <a:solidFill>
                  <a:schemeClr val="bg2">
                    <a:lumMod val="50000"/>
                  </a:schemeClr>
                </a:solidFill>
                <a:ea typeface="MS PGothic" pitchFamily="34" charset="-128"/>
              </a:rPr>
              <a:t>about.html</a:t>
            </a:r>
            <a:r>
              <a:rPr lang="en-US" sz="1200" b="0" dirty="0">
                <a:solidFill>
                  <a:schemeClr val="bg2">
                    <a:lumMod val="50000"/>
                  </a:schemeClr>
                </a:solidFill>
                <a:ea typeface="MS PGothic" pitchFamily="34" charset="-128"/>
              </a:rPr>
              <a:t>, http://</a:t>
            </a:r>
            <a:r>
              <a:rPr lang="en-US" sz="1200" b="0" dirty="0">
                <a:solidFill>
                  <a:schemeClr val="bg2">
                    <a:lumMod val="50000"/>
                  </a:schemeClr>
                </a:solidFill>
                <a:ea typeface="MS PGothic" pitchFamily="34" charset="-128"/>
              </a:rPr>
              <a:t>edelstall.de </a:t>
            </a:r>
            <a:endParaRPr lang="en-US" sz="1200" b="0" dirty="0">
              <a:solidFill>
                <a:schemeClr val="bg2">
                  <a:lumMod val="50000"/>
                </a:schemeClr>
              </a:solidFill>
              <a:ea typeface="MS PGothic" pitchFamily="34" charset="-128"/>
            </a:endParaRPr>
          </a:p>
        </p:txBody>
      </p:sp>
      <p:pic>
        <p:nvPicPr>
          <p:cNvPr id="2" name="Picture 1" descr="Bildschirmfoto 2013-08-22 um 15.21.46.png"/>
          <p:cNvPicPr>
            <a:picLocks noChangeAspect="1"/>
          </p:cNvPicPr>
          <p:nvPr/>
        </p:nvPicPr>
        <p:blipFill>
          <a:blip r:embed="rId3">
            <a:extLst>
              <a:ext uri="{28A0092B-C50C-407E-A947-70E740481C1C}"/>
            </a:extLst>
          </a:blip>
          <a:stretch>
            <a:fillRect/>
          </a:stretch>
        </p:blipFill>
        <p:spPr>
          <a:xfrm>
            <a:off x="3779912" y="1844824"/>
            <a:ext cx="5256661" cy="3501008"/>
          </a:xfrm>
          <a:prstGeom prst="rect">
            <a:avLst/>
          </a:prstGeom>
          <a:ln>
            <a:noFill/>
          </a:ln>
          <a:effectLst>
            <a:softEdge rad="112500"/>
          </a:effectLst>
        </p:spPr>
      </p:pic>
      <p:sp>
        <p:nvSpPr>
          <p:cNvPr id="61445" name="Rectangle 6"/>
          <p:cNvSpPr>
            <a:spLocks noChangeArrowheads="1"/>
          </p:cNvSpPr>
          <p:nvPr/>
        </p:nvSpPr>
        <p:spPr bwMode="auto">
          <a:xfrm>
            <a:off x="4716463" y="1484313"/>
            <a:ext cx="3600450" cy="339725"/>
          </a:xfrm>
          <a:prstGeom prst="rect">
            <a:avLst/>
          </a:prstGeom>
          <a:noFill/>
          <a:ln w="9525">
            <a:noFill/>
            <a:miter lim="800000"/>
            <a:headEnd/>
            <a:tailEnd/>
          </a:ln>
        </p:spPr>
        <p:txBody>
          <a:bodyPr>
            <a:spAutoFit/>
          </a:bodyPr>
          <a:lstStyle/>
          <a:p>
            <a:pPr algn="ctr"/>
            <a:r>
              <a:rPr lang="en-US" sz="1600">
                <a:cs typeface="MS PGothic"/>
              </a:rPr>
              <a:t>Co.Up Coworking Space in Berlin</a:t>
            </a:r>
          </a:p>
        </p:txBody>
      </p:sp>
      <p:pic>
        <p:nvPicPr>
          <p:cNvPr id="8" name="Picture 7" descr="Bildschirmfoto 2013-08-22 um 15.23.33.png"/>
          <p:cNvPicPr>
            <a:picLocks noChangeAspect="1"/>
          </p:cNvPicPr>
          <p:nvPr/>
        </p:nvPicPr>
        <p:blipFill>
          <a:blip r:embed="rId4">
            <a:extLst>
              <a:ext uri="{28A0092B-C50C-407E-A947-70E740481C1C}"/>
            </a:extLst>
          </a:blip>
          <a:stretch>
            <a:fillRect/>
          </a:stretch>
        </p:blipFill>
        <p:spPr>
          <a:xfrm>
            <a:off x="179512" y="2924944"/>
            <a:ext cx="5013498" cy="3183012"/>
          </a:xfrm>
          <a:prstGeom prst="rect">
            <a:avLst/>
          </a:prstGeom>
          <a:ln>
            <a:noFill/>
          </a:ln>
          <a:effectLst>
            <a:softEdge rad="112500"/>
          </a:effectLst>
        </p:spPr>
      </p:pic>
      <p:sp>
        <p:nvSpPr>
          <p:cNvPr id="61447" name="Rectangle 8"/>
          <p:cNvSpPr>
            <a:spLocks noChangeArrowheads="1"/>
          </p:cNvSpPr>
          <p:nvPr/>
        </p:nvSpPr>
        <p:spPr bwMode="auto">
          <a:xfrm>
            <a:off x="250825" y="2349500"/>
            <a:ext cx="3600450" cy="584200"/>
          </a:xfrm>
          <a:prstGeom prst="rect">
            <a:avLst/>
          </a:prstGeom>
          <a:noFill/>
          <a:ln w="9525">
            <a:noFill/>
            <a:miter lim="800000"/>
            <a:headEnd/>
            <a:tailEnd/>
          </a:ln>
        </p:spPr>
        <p:txBody>
          <a:bodyPr>
            <a:spAutoFit/>
          </a:bodyPr>
          <a:lstStyle/>
          <a:p>
            <a:pPr algn="ctr"/>
            <a:r>
              <a:rPr lang="en-US" sz="1600">
                <a:cs typeface="MS PGothic"/>
              </a:rPr>
              <a:t>Edelstall Coworking Space </a:t>
            </a:r>
            <a:br>
              <a:rPr lang="en-US" sz="1600">
                <a:cs typeface="MS PGothic"/>
              </a:rPr>
            </a:br>
            <a:r>
              <a:rPr lang="en-US" sz="1600">
                <a:cs typeface="MS PGothic"/>
              </a:rPr>
              <a:t>in Hannover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5C2B083-CB7F-4880-B2C1-AC527E34253A}" type="slidenum">
              <a:rPr lang="de-DE" smtClean="0"/>
              <a:pPr>
                <a:defRPr/>
              </a:pPr>
              <a:t>17</a:t>
            </a:fld>
            <a:endParaRPr lang="de-DE"/>
          </a:p>
        </p:txBody>
      </p:sp>
      <p:sp>
        <p:nvSpPr>
          <p:cNvPr id="63490" name="Title 3"/>
          <p:cNvSpPr>
            <a:spLocks noGrp="1"/>
          </p:cNvSpPr>
          <p:nvPr>
            <p:ph type="title"/>
          </p:nvPr>
        </p:nvSpPr>
        <p:spPr/>
        <p:txBody>
          <a:bodyPr/>
          <a:lstStyle/>
          <a:p>
            <a:r>
              <a:rPr lang="en-US" smtClean="0">
                <a:ea typeface="MS PGothic"/>
              </a:rPr>
              <a:t>In 2011 South Korea even launched a national “Smart Working” initiative to enable employees to work from home or in smart working centers</a:t>
            </a:r>
          </a:p>
        </p:txBody>
      </p:sp>
      <p:pic>
        <p:nvPicPr>
          <p:cNvPr id="5" name="Picture 4" descr="Bildschirmfoto-2011-09-14-um-23.42.40.png"/>
          <p:cNvPicPr>
            <a:picLocks noChangeAspect="1"/>
          </p:cNvPicPr>
          <p:nvPr/>
        </p:nvPicPr>
        <p:blipFill>
          <a:blip r:embed="rId3">
            <a:extLst>
              <a:ext uri="{28A0092B-C50C-407E-A947-70E740481C1C}"/>
            </a:extLst>
          </a:blip>
          <a:stretch>
            <a:fillRect/>
          </a:stretch>
        </p:blipFill>
        <p:spPr>
          <a:xfrm>
            <a:off x="520344" y="1532415"/>
            <a:ext cx="8103313" cy="4920921"/>
          </a:xfrm>
          <a:prstGeom prst="rect">
            <a:avLst/>
          </a:prstGeom>
          <a:ln>
            <a:noFill/>
          </a:ln>
          <a:effectLst>
            <a:softEdge rad="112500"/>
          </a:effectLst>
        </p:spPr>
      </p:pic>
      <p:sp>
        <p:nvSpPr>
          <p:cNvPr id="7"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a:t>
            </a:r>
            <a:r>
              <a:rPr lang="en-US" sz="1200" b="0" dirty="0">
                <a:solidFill>
                  <a:schemeClr val="bg2">
                    <a:lumMod val="50000"/>
                  </a:schemeClr>
                </a:solidFill>
                <a:ea typeface="MS PGothic" pitchFamily="34" charset="-128"/>
              </a:rPr>
              <a:t>http://</a:t>
            </a:r>
            <a:r>
              <a:rPr lang="en-US" sz="1200" b="0" dirty="0" err="1">
                <a:solidFill>
                  <a:schemeClr val="bg2">
                    <a:lumMod val="50000"/>
                  </a:schemeClr>
                </a:solidFill>
                <a:ea typeface="MS PGothic" pitchFamily="34" charset="-128"/>
              </a:rPr>
              <a:t>www.meconomy.me</a:t>
            </a:r>
            <a:r>
              <a:rPr lang="en-US" sz="1200" b="0" dirty="0">
                <a:solidFill>
                  <a:schemeClr val="bg2">
                    <a:lumMod val="50000"/>
                  </a:schemeClr>
                </a:solidFill>
                <a:ea typeface="MS PGothic" pitchFamily="34" charset="-128"/>
              </a:rPr>
              <a:t>/blog/</a:t>
            </a:r>
            <a:r>
              <a:rPr lang="en-US" sz="1200" b="0" dirty="0" err="1">
                <a:solidFill>
                  <a:schemeClr val="bg2">
                    <a:lumMod val="50000"/>
                  </a:schemeClr>
                </a:solidFill>
                <a:ea typeface="MS PGothic" pitchFamily="34" charset="-128"/>
              </a:rPr>
              <a:t>smartworkinginkorea</a:t>
            </a:r>
            <a:r>
              <a:rPr lang="en-US" sz="1200" b="0" dirty="0">
                <a:solidFill>
                  <a:schemeClr val="bg2">
                    <a:lumMod val="50000"/>
                  </a:schemeClr>
                </a:solidFill>
                <a:ea typeface="MS PGothic" pitchFamily="34" charset="-128"/>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7EC8FDD-8C14-4E0B-9F72-5790656475BA}" type="slidenum">
              <a:rPr lang="de-DE" smtClean="0"/>
              <a:pPr>
                <a:defRPr/>
              </a:pPr>
              <a:t>18</a:t>
            </a:fld>
            <a:endParaRPr lang="de-DE"/>
          </a:p>
        </p:txBody>
      </p:sp>
      <p:sp>
        <p:nvSpPr>
          <p:cNvPr id="65538" name="Title 3"/>
          <p:cNvSpPr>
            <a:spLocks noGrp="1"/>
          </p:cNvSpPr>
          <p:nvPr>
            <p:ph type="title"/>
          </p:nvPr>
        </p:nvSpPr>
        <p:spPr/>
        <p:txBody>
          <a:bodyPr/>
          <a:lstStyle/>
          <a:p>
            <a:r>
              <a:rPr lang="en-US" smtClean="0">
                <a:ea typeface="MS PGothic"/>
              </a:rPr>
              <a:t>The benefits of telecommuting are manifold (US statistics)</a:t>
            </a:r>
            <a:br>
              <a:rPr lang="en-US" smtClean="0">
                <a:ea typeface="MS PGothic"/>
              </a:rPr>
            </a:br>
            <a:endParaRPr lang="en-US" smtClean="0">
              <a:ea typeface="MS PGothic"/>
            </a:endParaRPr>
          </a:p>
        </p:txBody>
      </p:sp>
      <p:pic>
        <p:nvPicPr>
          <p:cNvPr id="65539" name="Picture 2"/>
          <p:cNvPicPr>
            <a:picLocks noChangeAspect="1" noChangeArrowheads="1"/>
          </p:cNvPicPr>
          <p:nvPr/>
        </p:nvPicPr>
        <p:blipFill>
          <a:blip r:embed="rId3"/>
          <a:srcRect/>
          <a:stretch>
            <a:fillRect/>
          </a:stretch>
        </p:blipFill>
        <p:spPr bwMode="auto">
          <a:xfrm>
            <a:off x="823913" y="1144588"/>
            <a:ext cx="7496175" cy="5468937"/>
          </a:xfrm>
          <a:prstGeom prst="rect">
            <a:avLst/>
          </a:prstGeom>
          <a:noFill/>
          <a:ln w="9525">
            <a:noFill/>
            <a:miter lim="800000"/>
            <a:headEnd/>
            <a:tailEnd/>
          </a:ln>
        </p:spPr>
      </p:pic>
      <p:sp>
        <p:nvSpPr>
          <p:cNvPr id="6"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Business2businesscommunity.com (2012)</a:t>
            </a:r>
            <a:endParaRPr lang="en-US" sz="1200" b="0" dirty="0">
              <a:solidFill>
                <a:schemeClr val="bg2">
                  <a:lumMod val="50000"/>
                </a:schemeClr>
              </a:solidFill>
              <a:ea typeface="MS PGothic"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6774B4C-EBC8-473F-AD76-9C12F451C2BC}" type="slidenum">
              <a:rPr lang="de-DE" smtClean="0"/>
              <a:pPr>
                <a:defRPr/>
              </a:pPr>
              <a:t>19</a:t>
            </a:fld>
            <a:endParaRPr lang="de-DE"/>
          </a:p>
        </p:txBody>
      </p:sp>
      <p:sp>
        <p:nvSpPr>
          <p:cNvPr id="67586" name="Title 3"/>
          <p:cNvSpPr>
            <a:spLocks noGrp="1"/>
          </p:cNvSpPr>
          <p:nvPr>
            <p:ph type="title"/>
          </p:nvPr>
        </p:nvSpPr>
        <p:spPr/>
        <p:txBody>
          <a:bodyPr/>
          <a:lstStyle/>
          <a:p>
            <a:r>
              <a:rPr lang="en-US" smtClean="0">
                <a:ea typeface="MS PGothic"/>
              </a:rPr>
              <a:t>However, workers will still have to commute occasionally – when they do, they expect a seamless experience</a:t>
            </a:r>
          </a:p>
        </p:txBody>
      </p:sp>
      <p:pic>
        <p:nvPicPr>
          <p:cNvPr id="5" name="Picture 4" descr="Bildschirmfoto 2013-04-10 um 18.56.55.png"/>
          <p:cNvPicPr>
            <a:picLocks noChangeAspect="1"/>
          </p:cNvPicPr>
          <p:nvPr/>
        </p:nvPicPr>
        <p:blipFill>
          <a:blip r:embed="rId3">
            <a:extLst>
              <a:ext uri="{28A0092B-C50C-407E-A947-70E740481C1C}"/>
            </a:extLst>
          </a:blip>
          <a:stretch>
            <a:fillRect/>
          </a:stretch>
        </p:blipFill>
        <p:spPr>
          <a:xfrm>
            <a:off x="2051720" y="1556792"/>
            <a:ext cx="5328592" cy="4829207"/>
          </a:xfrm>
          <a:prstGeom prst="rect">
            <a:avLst/>
          </a:prstGeom>
          <a:ln>
            <a:noFill/>
          </a:ln>
          <a:effectLst>
            <a:softEdge rad="112500"/>
          </a:effectLst>
        </p:spPr>
      </p:pic>
      <p:sp>
        <p:nvSpPr>
          <p:cNvPr id="6"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a:t>
            </a:r>
            <a:r>
              <a:rPr lang="de-DE" sz="1200" b="0" dirty="0">
                <a:solidFill>
                  <a:schemeClr val="bg2">
                    <a:lumMod val="50000"/>
                  </a:schemeClr>
                </a:solidFill>
                <a:ea typeface="MS PGothic" pitchFamily="34" charset="-128"/>
              </a:rPr>
              <a:t>Münchner Kreis „Future Study“ (2011)</a:t>
            </a:r>
            <a:r>
              <a:rPr lang="de-DE" sz="1200" b="0" dirty="0">
                <a:solidFill>
                  <a:schemeClr val="bg2">
                    <a:lumMod val="50000"/>
                  </a:schemeClr>
                </a:solidFill>
                <a:ea typeface="MS PGothic" pitchFamily="34" charset="-128"/>
              </a:rPr>
              <a:t>, </a:t>
            </a:r>
            <a:r>
              <a:rPr lang="de-DE" sz="1200" b="0" dirty="0" err="1">
                <a:solidFill>
                  <a:schemeClr val="bg2">
                    <a:lumMod val="50000"/>
                  </a:schemeClr>
                </a:solidFill>
                <a:ea typeface="MS PGothic" pitchFamily="34" charset="-128"/>
              </a:rPr>
              <a:t>www.zukunft-ikt.de</a:t>
            </a:r>
            <a:r>
              <a:rPr lang="de-DE" sz="1200" b="0" dirty="0">
                <a:solidFill>
                  <a:schemeClr val="bg2">
                    <a:lumMod val="50000"/>
                  </a:schemeClr>
                </a:solidFill>
                <a:ea typeface="MS PGothic" pitchFamily="34" charset="-128"/>
              </a:rPr>
              <a:t>/</a:t>
            </a:r>
            <a:r>
              <a:rPr lang="de-DE" sz="1200" b="0" dirty="0" err="1">
                <a:solidFill>
                  <a:schemeClr val="bg2">
                    <a:lumMod val="50000"/>
                  </a:schemeClr>
                </a:solidFill>
                <a:ea typeface="MS PGothic" pitchFamily="34" charset="-128"/>
              </a:rPr>
              <a:t>studien</a:t>
            </a:r>
            <a:endParaRPr lang="en-US" sz="1200" b="0" dirty="0">
              <a:solidFill>
                <a:schemeClr val="bg2">
                  <a:lumMod val="50000"/>
                </a:schemeClr>
              </a:solidFill>
              <a:ea typeface="MS PGothic"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939213" y="6619875"/>
            <a:ext cx="71437" cy="153988"/>
          </a:xfrm>
        </p:spPr>
        <p:txBody>
          <a:bodyPr/>
          <a:lstStyle/>
          <a:p>
            <a:pPr>
              <a:defRPr/>
            </a:pPr>
            <a:fld id="{7DFF7DF8-6D18-4868-BA58-6699950060B9}" type="slidenum">
              <a:rPr lang="en-US" smtClean="0"/>
              <a:pPr>
                <a:defRPr/>
              </a:pPr>
              <a:t>2</a:t>
            </a:fld>
            <a:endParaRPr lang="en-US"/>
          </a:p>
        </p:txBody>
      </p:sp>
      <p:sp>
        <p:nvSpPr>
          <p:cNvPr id="53" name="AutoShape 2"/>
          <p:cNvSpPr>
            <a:spLocks noChangeArrowheads="1"/>
          </p:cNvSpPr>
          <p:nvPr>
            <p:custDataLst>
              <p:tags r:id="rId1"/>
            </p:custDataLst>
          </p:nvPr>
        </p:nvSpPr>
        <p:spPr bwMode="auto">
          <a:xfrm flipH="1">
            <a:off x="1330325" y="5789613"/>
            <a:ext cx="7705725" cy="595312"/>
          </a:xfrm>
          <a:prstGeom prst="parallelogram">
            <a:avLst>
              <a:gd name="adj" fmla="val 126541"/>
            </a:avLst>
          </a:prstGeom>
          <a:gradFill rotWithShape="1">
            <a:gsLst>
              <a:gs pos="0">
                <a:srgbClr val="DDDDDD"/>
              </a:gs>
              <a:gs pos="100000">
                <a:srgbClr val="DDDDDD">
                  <a:gamma/>
                  <a:tint val="54118"/>
                  <a:invGamma/>
                  <a:alpha val="0"/>
                </a:srgbClr>
              </a:gs>
            </a:gsLst>
            <a:lin ang="0" scaled="1"/>
          </a:gradFill>
          <a:ln w="9525" algn="ctr">
            <a:noFill/>
            <a:miter lim="800000"/>
            <a:headEnd/>
            <a:tailEnd/>
          </a:ln>
          <a:effectLst/>
        </p:spPr>
        <p:txBody>
          <a:bodyPr wrap="none" lIns="0" tIns="0" rIns="0" bIns="0" anchor="ct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54" name="Rectangle 3"/>
          <p:cNvSpPr>
            <a:spLocks noChangeArrowheads="1"/>
          </p:cNvSpPr>
          <p:nvPr>
            <p:custDataLst>
              <p:tags r:id="rId2"/>
            </p:custDataLst>
          </p:nvPr>
        </p:nvSpPr>
        <p:spPr bwMode="auto">
          <a:xfrm>
            <a:off x="962025" y="6149975"/>
            <a:ext cx="2243138" cy="244475"/>
          </a:xfrm>
          <a:prstGeom prst="rect">
            <a:avLst/>
          </a:prstGeom>
          <a:solidFill>
            <a:srgbClr val="A1A1A1"/>
          </a:solidFill>
          <a:ln w="9525" algn="ctr">
            <a:solidFill>
              <a:srgbClr val="FFFFFF"/>
            </a:solidFill>
            <a:miter lim="800000"/>
            <a:headEnd/>
            <a:tailEn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55" name="Freeform 4"/>
          <p:cNvSpPr>
            <a:spLocks/>
          </p:cNvSpPr>
          <p:nvPr>
            <p:custDataLst>
              <p:tags r:id="rId3"/>
            </p:custDataLst>
          </p:nvPr>
        </p:nvSpPr>
        <p:spPr bwMode="auto">
          <a:xfrm>
            <a:off x="252413" y="5616575"/>
            <a:ext cx="714375" cy="777875"/>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56" name="Freeform 5"/>
          <p:cNvSpPr>
            <a:spLocks/>
          </p:cNvSpPr>
          <p:nvPr>
            <p:custDataLst>
              <p:tags r:id="rId4"/>
            </p:custDataLst>
          </p:nvPr>
        </p:nvSpPr>
        <p:spPr bwMode="auto">
          <a:xfrm>
            <a:off x="250825" y="5616575"/>
            <a:ext cx="2954338" cy="536575"/>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57" name="Rectangle 6"/>
          <p:cNvSpPr>
            <a:spLocks noChangeArrowheads="1"/>
          </p:cNvSpPr>
          <p:nvPr>
            <p:custDataLst>
              <p:tags r:id="rId5"/>
            </p:custDataLst>
          </p:nvPr>
        </p:nvSpPr>
        <p:spPr bwMode="auto">
          <a:xfrm>
            <a:off x="2908300" y="5905500"/>
            <a:ext cx="2241550" cy="246063"/>
          </a:xfrm>
          <a:prstGeom prst="rect">
            <a:avLst/>
          </a:prstGeom>
          <a:solidFill>
            <a:srgbClr val="A1A1A1"/>
          </a:solidFill>
          <a:ln w="9525" algn="ctr">
            <a:solidFill>
              <a:srgbClr val="FFFFFF"/>
            </a:solidFill>
            <a:miter lim="800000"/>
            <a:headEnd/>
            <a:tailEn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58" name="Freeform 7"/>
          <p:cNvSpPr>
            <a:spLocks/>
          </p:cNvSpPr>
          <p:nvPr>
            <p:custDataLst>
              <p:tags r:id="rId6"/>
            </p:custDataLst>
          </p:nvPr>
        </p:nvSpPr>
        <p:spPr bwMode="auto">
          <a:xfrm>
            <a:off x="2197100" y="5373688"/>
            <a:ext cx="712788" cy="777875"/>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59" name="Freeform 8"/>
          <p:cNvSpPr>
            <a:spLocks/>
          </p:cNvSpPr>
          <p:nvPr>
            <p:custDataLst>
              <p:tags r:id="rId7"/>
            </p:custDataLst>
          </p:nvPr>
        </p:nvSpPr>
        <p:spPr bwMode="auto">
          <a:xfrm>
            <a:off x="2195513" y="5373688"/>
            <a:ext cx="2954337" cy="534987"/>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60" name="Rectangle 9"/>
          <p:cNvSpPr>
            <a:spLocks noChangeArrowheads="1"/>
          </p:cNvSpPr>
          <p:nvPr>
            <p:custDataLst>
              <p:tags r:id="rId8"/>
            </p:custDataLst>
          </p:nvPr>
        </p:nvSpPr>
        <p:spPr bwMode="auto">
          <a:xfrm>
            <a:off x="4851400" y="5661025"/>
            <a:ext cx="2241550" cy="246063"/>
          </a:xfrm>
          <a:prstGeom prst="rect">
            <a:avLst/>
          </a:prstGeom>
          <a:solidFill>
            <a:srgbClr val="A1A1A1"/>
          </a:solidFill>
          <a:ln w="9525" algn="ctr">
            <a:solidFill>
              <a:srgbClr val="FFFFFF"/>
            </a:solidFill>
            <a:miter lim="800000"/>
            <a:headEnd/>
            <a:tailEn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61" name="Freeform 10"/>
          <p:cNvSpPr>
            <a:spLocks/>
          </p:cNvSpPr>
          <p:nvPr>
            <p:custDataLst>
              <p:tags r:id="rId9"/>
            </p:custDataLst>
          </p:nvPr>
        </p:nvSpPr>
        <p:spPr bwMode="auto">
          <a:xfrm>
            <a:off x="4140200" y="5129213"/>
            <a:ext cx="712788" cy="777875"/>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62" name="Freeform 11"/>
          <p:cNvSpPr>
            <a:spLocks/>
          </p:cNvSpPr>
          <p:nvPr>
            <p:custDataLst>
              <p:tags r:id="rId10"/>
            </p:custDataLst>
          </p:nvPr>
        </p:nvSpPr>
        <p:spPr bwMode="auto">
          <a:xfrm>
            <a:off x="4138613" y="5129213"/>
            <a:ext cx="2954337" cy="536575"/>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63" name="Rectangle 12"/>
          <p:cNvSpPr>
            <a:spLocks noChangeArrowheads="1"/>
          </p:cNvSpPr>
          <p:nvPr>
            <p:custDataLst>
              <p:tags r:id="rId11"/>
            </p:custDataLst>
          </p:nvPr>
        </p:nvSpPr>
        <p:spPr bwMode="auto">
          <a:xfrm>
            <a:off x="6794500" y="5416550"/>
            <a:ext cx="2241550" cy="244475"/>
          </a:xfrm>
          <a:prstGeom prst="rect">
            <a:avLst/>
          </a:prstGeom>
          <a:solidFill>
            <a:srgbClr val="A1A1A1"/>
          </a:solidFill>
          <a:ln w="9525" algn="ctr">
            <a:solidFill>
              <a:srgbClr val="FFFFFF"/>
            </a:solidFill>
            <a:miter lim="800000"/>
            <a:headEnd/>
            <a:tailEn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64" name="Freeform 13"/>
          <p:cNvSpPr>
            <a:spLocks/>
          </p:cNvSpPr>
          <p:nvPr>
            <p:custDataLst>
              <p:tags r:id="rId12"/>
            </p:custDataLst>
          </p:nvPr>
        </p:nvSpPr>
        <p:spPr bwMode="auto">
          <a:xfrm>
            <a:off x="6083300" y="4883150"/>
            <a:ext cx="712788" cy="777875"/>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65" name="Freeform 14"/>
          <p:cNvSpPr>
            <a:spLocks/>
          </p:cNvSpPr>
          <p:nvPr>
            <p:custDataLst>
              <p:tags r:id="rId13"/>
            </p:custDataLst>
          </p:nvPr>
        </p:nvSpPr>
        <p:spPr bwMode="auto">
          <a:xfrm>
            <a:off x="6081713" y="4883150"/>
            <a:ext cx="2954337" cy="536575"/>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66" name="Rechteck 39"/>
          <p:cNvSpPr/>
          <p:nvPr>
            <p:custDataLst>
              <p:tags r:id="rId14"/>
            </p:custDataLst>
          </p:nvPr>
        </p:nvSpPr>
        <p:spPr bwMode="auto">
          <a:xfrm>
            <a:off x="255588" y="2001838"/>
            <a:ext cx="1946275" cy="538162"/>
          </a:xfrm>
          <a:prstGeom prst="rect">
            <a:avLst/>
          </a:prstGeom>
          <a:solidFill>
            <a:srgbClr val="00004D"/>
          </a:solidFill>
          <a:ln w="19050">
            <a:solidFill>
              <a:srgbClr val="002878"/>
            </a:solidFill>
            <a:miter lim="800000"/>
            <a:headEnd/>
            <a:tailEnd/>
          </a:ln>
          <a:effectLst/>
        </p:spPr>
        <p:txBody>
          <a:bodyPr lIns="90000" tIns="46800" rIns="90000" bIns="46800" anchor="ctr"/>
          <a:lstStyle/>
          <a:p>
            <a:pPr algn="ctr" eaLnBrk="0" fontAlgn="auto" hangingPunct="0">
              <a:spcBef>
                <a:spcPts val="0"/>
              </a:spcBef>
              <a:defRPr/>
            </a:pPr>
            <a:r>
              <a:rPr lang="en-US" b="0" kern="0">
                <a:solidFill>
                  <a:srgbClr val="FFFFFF"/>
                </a:solidFill>
                <a:ea typeface="MS PGothic" pitchFamily="34" charset="-128"/>
              </a:rPr>
              <a:t>1. Industrial Revolution</a:t>
            </a:r>
            <a:endParaRPr lang="en-US" b="0" kern="0" dirty="0">
              <a:solidFill>
                <a:srgbClr val="FFFFFF"/>
              </a:solidFill>
              <a:ea typeface="MS PGothic" pitchFamily="34" charset="-128"/>
            </a:endParaRPr>
          </a:p>
        </p:txBody>
      </p:sp>
      <p:sp>
        <p:nvSpPr>
          <p:cNvPr id="67" name="Rechteck 40"/>
          <p:cNvSpPr/>
          <p:nvPr>
            <p:custDataLst>
              <p:tags r:id="rId15"/>
            </p:custDataLst>
          </p:nvPr>
        </p:nvSpPr>
        <p:spPr bwMode="auto">
          <a:xfrm>
            <a:off x="2201863" y="2001838"/>
            <a:ext cx="1939925" cy="538162"/>
          </a:xfrm>
          <a:prstGeom prst="rect">
            <a:avLst/>
          </a:prstGeom>
          <a:solidFill>
            <a:schemeClr val="accent2">
              <a:lumMod val="50000"/>
            </a:schemeClr>
          </a:solidFill>
          <a:ln w="19050">
            <a:solidFill>
              <a:schemeClr val="accent2">
                <a:lumMod val="50000"/>
              </a:schemeClr>
            </a:solidFill>
            <a:miter lim="800000"/>
            <a:headEnd/>
            <a:tailEnd/>
          </a:ln>
          <a:effectLst/>
        </p:spPr>
        <p:txBody>
          <a:bodyPr lIns="90000" tIns="46800" rIns="90000" bIns="46800" anchor="ctr"/>
          <a:lstStyle/>
          <a:p>
            <a:pPr algn="ctr" eaLnBrk="0" fontAlgn="auto" hangingPunct="0">
              <a:spcBef>
                <a:spcPts val="0"/>
              </a:spcBef>
              <a:defRPr/>
            </a:pPr>
            <a:r>
              <a:rPr lang="en-US" b="0" kern="0">
                <a:solidFill>
                  <a:srgbClr val="FFFFFF"/>
                </a:solidFill>
                <a:ea typeface="MS PGothic" pitchFamily="34" charset="-128"/>
              </a:rPr>
              <a:t>2. Industrial Revolution</a:t>
            </a:r>
            <a:endParaRPr lang="en-US" b="0" kern="0" dirty="0">
              <a:solidFill>
                <a:srgbClr val="FFFFFF"/>
              </a:solidFill>
              <a:ea typeface="MS PGothic" pitchFamily="34" charset="-128"/>
            </a:endParaRPr>
          </a:p>
        </p:txBody>
      </p:sp>
      <p:sp>
        <p:nvSpPr>
          <p:cNvPr id="68" name="Rechteck 41"/>
          <p:cNvSpPr/>
          <p:nvPr>
            <p:custDataLst>
              <p:tags r:id="rId16"/>
            </p:custDataLst>
          </p:nvPr>
        </p:nvSpPr>
        <p:spPr bwMode="auto">
          <a:xfrm>
            <a:off x="4141788" y="2001838"/>
            <a:ext cx="1941512" cy="538162"/>
          </a:xfrm>
          <a:prstGeom prst="rect">
            <a:avLst/>
          </a:prstGeom>
          <a:solidFill>
            <a:schemeClr val="accent2">
              <a:lumMod val="75000"/>
            </a:schemeClr>
          </a:solidFill>
          <a:ln w="19050">
            <a:solidFill>
              <a:schemeClr val="accent2">
                <a:lumMod val="75000"/>
              </a:schemeClr>
            </a:solidFill>
            <a:miter lim="800000"/>
            <a:headEnd/>
            <a:tailEnd/>
          </a:ln>
          <a:effectLst/>
        </p:spPr>
        <p:txBody>
          <a:bodyPr lIns="90000" tIns="46800" rIns="90000" bIns="46800" anchor="ctr"/>
          <a:lstStyle/>
          <a:p>
            <a:pPr algn="ctr" eaLnBrk="0" fontAlgn="auto" hangingPunct="0">
              <a:spcBef>
                <a:spcPts val="0"/>
              </a:spcBef>
              <a:defRPr/>
            </a:pPr>
            <a:r>
              <a:rPr lang="en-US" b="0" kern="0">
                <a:solidFill>
                  <a:srgbClr val="FFFFFF"/>
                </a:solidFill>
                <a:ea typeface="MS PGothic" pitchFamily="34" charset="-128"/>
              </a:rPr>
              <a:t>3. Industrial Revolution</a:t>
            </a:r>
            <a:endParaRPr lang="en-US" b="0" kern="0" dirty="0">
              <a:solidFill>
                <a:srgbClr val="FFFFFF"/>
              </a:solidFill>
              <a:ea typeface="MS PGothic" pitchFamily="34" charset="-128"/>
            </a:endParaRPr>
          </a:p>
        </p:txBody>
      </p:sp>
      <p:sp>
        <p:nvSpPr>
          <p:cNvPr id="69" name="Rechteck 42"/>
          <p:cNvSpPr/>
          <p:nvPr>
            <p:custDataLst>
              <p:tags r:id="rId17"/>
            </p:custDataLst>
          </p:nvPr>
        </p:nvSpPr>
        <p:spPr bwMode="auto">
          <a:xfrm>
            <a:off x="6083300" y="2001838"/>
            <a:ext cx="2109788" cy="538162"/>
          </a:xfrm>
          <a:prstGeom prst="rect">
            <a:avLst/>
          </a:prstGeom>
          <a:solidFill>
            <a:schemeClr val="accent2">
              <a:lumMod val="60000"/>
              <a:lumOff val="40000"/>
            </a:schemeClr>
          </a:solidFill>
          <a:ln w="19050">
            <a:solidFill>
              <a:schemeClr val="accent2">
                <a:lumMod val="60000"/>
                <a:lumOff val="40000"/>
              </a:schemeClr>
            </a:solidFill>
            <a:miter lim="800000"/>
            <a:headEnd/>
            <a:tailEnd/>
          </a:ln>
          <a:effectLst/>
        </p:spPr>
        <p:txBody>
          <a:bodyPr lIns="90000" tIns="46800" rIns="90000" bIns="46800" anchor="ctr"/>
          <a:lstStyle/>
          <a:p>
            <a:pPr algn="ctr" eaLnBrk="0" fontAlgn="auto" hangingPunct="0">
              <a:spcBef>
                <a:spcPts val="0"/>
              </a:spcBef>
              <a:defRPr/>
            </a:pPr>
            <a:r>
              <a:rPr lang="en-US" b="0" kern="0">
                <a:solidFill>
                  <a:srgbClr val="000000"/>
                </a:solidFill>
                <a:ea typeface="MS PGothic" pitchFamily="34" charset="-128"/>
              </a:rPr>
              <a:t>4. </a:t>
            </a:r>
            <a:r>
              <a:rPr lang="en-US" b="0" kern="0">
                <a:ea typeface="MS PGothic" pitchFamily="34" charset="-128"/>
              </a:rPr>
              <a:t>Industrial</a:t>
            </a:r>
            <a:r>
              <a:rPr lang="en-US" b="0" kern="0">
                <a:solidFill>
                  <a:srgbClr val="FFFFFF"/>
                </a:solidFill>
                <a:ea typeface="MS PGothic" pitchFamily="34" charset="-128"/>
              </a:rPr>
              <a:t> </a:t>
            </a:r>
            <a:br>
              <a:rPr lang="en-US" b="0" kern="0">
                <a:solidFill>
                  <a:srgbClr val="FFFFFF"/>
                </a:solidFill>
                <a:ea typeface="MS PGothic" pitchFamily="34" charset="-128"/>
              </a:rPr>
            </a:br>
            <a:r>
              <a:rPr lang="en-US" b="0" kern="0">
                <a:solidFill>
                  <a:srgbClr val="000000"/>
                </a:solidFill>
                <a:ea typeface="MS PGothic" pitchFamily="34" charset="-128"/>
              </a:rPr>
              <a:t>Revolution</a:t>
            </a:r>
            <a:endParaRPr lang="en-US" b="0" kern="0" dirty="0">
              <a:solidFill>
                <a:srgbClr val="000000"/>
              </a:solidFill>
              <a:ea typeface="MS PGothic" pitchFamily="34" charset="-128"/>
            </a:endParaRPr>
          </a:p>
        </p:txBody>
      </p:sp>
      <p:sp>
        <p:nvSpPr>
          <p:cNvPr id="70" name="Rectangle 3"/>
          <p:cNvSpPr txBox="1">
            <a:spLocks noChangeArrowheads="1"/>
          </p:cNvSpPr>
          <p:nvPr>
            <p:custDataLst>
              <p:tags r:id="rId18"/>
            </p:custDataLst>
          </p:nvPr>
        </p:nvSpPr>
        <p:spPr bwMode="auto">
          <a:xfrm>
            <a:off x="255588" y="2540000"/>
            <a:ext cx="1946275" cy="3076575"/>
          </a:xfrm>
          <a:prstGeom prst="rect">
            <a:avLst/>
          </a:prstGeom>
          <a:solidFill>
            <a:srgbClr val="FFFFFF"/>
          </a:solidFill>
          <a:ln w="19050">
            <a:noFill/>
            <a:miter lim="800000"/>
            <a:headEnd/>
            <a:tailEnd/>
          </a:ln>
          <a:effectLst/>
        </p:spPr>
        <p:txBody>
          <a:bodyPr lIns="90011" tIns="108014" rIns="90011" bIns="46806"/>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indent="0" algn="ctr" fontAlgn="auto">
              <a:spcBef>
                <a:spcPts val="0"/>
              </a:spcBef>
              <a:spcAft>
                <a:spcPts val="0"/>
              </a:spcAft>
              <a:buFontTx/>
              <a:buNone/>
              <a:defRPr/>
            </a:pPr>
            <a:r>
              <a:rPr lang="en-US" sz="1200" kern="0" smtClean="0">
                <a:solidFill>
                  <a:sysClr val="windowText" lastClr="000000"/>
                </a:solidFill>
                <a:ea typeface="MS PGothic" pitchFamily="34" charset="-128"/>
              </a:rPr>
              <a:t>Introduction of mechanical production facilities driven by water and steam power</a:t>
            </a:r>
          </a:p>
          <a:p>
            <a:pPr marL="0" indent="0" algn="ctr" fontAlgn="auto">
              <a:spcBef>
                <a:spcPts val="0"/>
              </a:spcBef>
              <a:spcAft>
                <a:spcPts val="0"/>
              </a:spcAft>
              <a:buFontTx/>
              <a:buNone/>
              <a:defRPr/>
            </a:pPr>
            <a:endParaRPr lang="en-US" sz="16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6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6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6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6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6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600" kern="0" smtClean="0">
              <a:solidFill>
                <a:sysClr val="windowText" lastClr="000000"/>
              </a:solidFill>
              <a:ea typeface="MS PGothic" pitchFamily="34" charset="-128"/>
            </a:endParaRPr>
          </a:p>
          <a:p>
            <a:pPr marL="0" indent="0" algn="ctr" fontAlgn="auto">
              <a:spcBef>
                <a:spcPts val="0"/>
              </a:spcBef>
              <a:spcAft>
                <a:spcPts val="0"/>
              </a:spcAft>
              <a:buFontTx/>
              <a:buNone/>
              <a:defRPr/>
            </a:pPr>
            <a:r>
              <a:rPr lang="en-US" sz="1200" kern="0" smtClean="0">
                <a:ea typeface="MS PGothic" pitchFamily="34" charset="-128"/>
              </a:rPr>
              <a:t>First mechanical loom 1784</a:t>
            </a:r>
            <a:endParaRPr lang="en-US" sz="1200" kern="0" dirty="0" smtClean="0">
              <a:ea typeface="MS PGothic" pitchFamily="34" charset="-128"/>
            </a:endParaRPr>
          </a:p>
        </p:txBody>
      </p:sp>
      <p:sp>
        <p:nvSpPr>
          <p:cNvPr id="72" name="Rectangle 3"/>
          <p:cNvSpPr txBox="1">
            <a:spLocks noChangeArrowheads="1"/>
          </p:cNvSpPr>
          <p:nvPr>
            <p:custDataLst>
              <p:tags r:id="rId19"/>
            </p:custDataLst>
          </p:nvPr>
        </p:nvSpPr>
        <p:spPr bwMode="auto">
          <a:xfrm>
            <a:off x="2198688" y="2540000"/>
            <a:ext cx="1944687" cy="2833688"/>
          </a:xfrm>
          <a:prstGeom prst="rect">
            <a:avLst/>
          </a:prstGeom>
          <a:solidFill>
            <a:srgbClr val="FFFFFF"/>
          </a:solidFill>
          <a:ln w="19050">
            <a:noFill/>
            <a:miter lim="800000"/>
            <a:headEnd/>
            <a:tailEnd/>
          </a:ln>
          <a:effectLst/>
        </p:spPr>
        <p:txBody>
          <a:bodyPr lIns="90011" tIns="108014" rIns="90011" bIns="46806"/>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indent="0" algn="ctr" fontAlgn="auto">
              <a:spcBef>
                <a:spcPts val="0"/>
              </a:spcBef>
              <a:spcAft>
                <a:spcPts val="0"/>
              </a:spcAft>
              <a:buFontTx/>
              <a:buNone/>
              <a:defRPr/>
            </a:pPr>
            <a:r>
              <a:rPr lang="en-US" sz="1200" kern="0" smtClean="0">
                <a:solidFill>
                  <a:sysClr val="windowText" lastClr="000000"/>
                </a:solidFill>
                <a:ea typeface="MS PGothic" pitchFamily="34" charset="-128"/>
              </a:rPr>
              <a:t>Introduction of mass production through division of labor and the use of electrical energy </a:t>
            </a:r>
          </a:p>
          <a:p>
            <a:pPr marL="0" indent="0" algn="ctr" fontAlgn="auto">
              <a:spcBef>
                <a:spcPts val="0"/>
              </a:spcBef>
              <a:spcAft>
                <a:spcPts val="0"/>
              </a:spcAft>
              <a:buFontTx/>
              <a:buNone/>
              <a:defRPr/>
            </a:pPr>
            <a:endParaRPr lang="en-US" sz="12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smtClean="0">
              <a:solidFill>
                <a:sysClr val="windowText" lastClr="000000"/>
              </a:solidFill>
              <a:ea typeface="MS PGothic" pitchFamily="34" charset="-128"/>
            </a:endParaRPr>
          </a:p>
          <a:p>
            <a:pPr marL="0" indent="0" algn="ctr" fontAlgn="auto">
              <a:spcBef>
                <a:spcPts val="0"/>
              </a:spcBef>
              <a:spcAft>
                <a:spcPts val="0"/>
              </a:spcAft>
              <a:buFontTx/>
              <a:buNone/>
              <a:defRPr/>
            </a:pPr>
            <a:r>
              <a:rPr lang="en-US" sz="1200" kern="0" smtClean="0">
                <a:solidFill>
                  <a:sysClr val="windowText" lastClr="000000"/>
                </a:solidFill>
                <a:ea typeface="MS PGothic" pitchFamily="34" charset="-128"/>
              </a:rPr>
              <a:t>First conveyer belt in Cincinnati slaugtherhouse 1870</a:t>
            </a:r>
            <a:endParaRPr lang="en-US" sz="1200" kern="0" dirty="0">
              <a:solidFill>
                <a:sysClr val="windowText" lastClr="000000"/>
              </a:solidFill>
              <a:ea typeface="MS PGothic" pitchFamily="34" charset="-128"/>
            </a:endParaRPr>
          </a:p>
        </p:txBody>
      </p:sp>
      <p:sp>
        <p:nvSpPr>
          <p:cNvPr id="73" name="Rectangle 3"/>
          <p:cNvSpPr txBox="1">
            <a:spLocks noChangeArrowheads="1"/>
          </p:cNvSpPr>
          <p:nvPr>
            <p:custDataLst>
              <p:tags r:id="rId20"/>
            </p:custDataLst>
          </p:nvPr>
        </p:nvSpPr>
        <p:spPr bwMode="auto">
          <a:xfrm>
            <a:off x="4140200" y="2540000"/>
            <a:ext cx="1944688" cy="2589213"/>
          </a:xfrm>
          <a:prstGeom prst="rect">
            <a:avLst/>
          </a:prstGeom>
          <a:solidFill>
            <a:srgbClr val="FFFFFF"/>
          </a:solidFill>
          <a:ln w="19050">
            <a:noFill/>
            <a:miter lim="800000"/>
            <a:headEnd/>
            <a:tailEnd/>
          </a:ln>
          <a:effectLst/>
        </p:spPr>
        <p:txBody>
          <a:bodyPr lIns="90011" tIns="108014" rIns="90011" bIns="46806"/>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indent="0" algn="ctr" fontAlgn="auto">
              <a:spcBef>
                <a:spcPts val="0"/>
              </a:spcBef>
              <a:spcAft>
                <a:spcPts val="0"/>
              </a:spcAft>
              <a:buFontTx/>
              <a:buNone/>
              <a:defRPr/>
            </a:pPr>
            <a:r>
              <a:rPr lang="en-US" sz="1200" kern="0" dirty="0" smtClean="0">
                <a:solidFill>
                  <a:sysClr val="windowText" lastClr="000000"/>
                </a:solidFill>
                <a:ea typeface="MS PGothic" pitchFamily="34" charset="-128"/>
              </a:rPr>
              <a:t>Use of electronics and IT to further automate production </a:t>
            </a:r>
          </a:p>
          <a:p>
            <a:pPr marL="0" indent="0" algn="ctr" fontAlgn="auto">
              <a:spcBef>
                <a:spcPts val="0"/>
              </a:spcBef>
              <a:spcAft>
                <a:spcPts val="0"/>
              </a:spcAft>
              <a:buFontTx/>
              <a:buNone/>
              <a:defRPr/>
            </a:pPr>
            <a:endParaRPr lang="en-US" sz="1200" kern="0" dirty="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dirty="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dirty="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dirty="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dirty="0" smtClean="0">
              <a:solidFill>
                <a:sysClr val="windowText" lastClr="000000"/>
              </a:solidFill>
              <a:ea typeface="MS PGothic" pitchFamily="34" charset="-128"/>
            </a:endParaRPr>
          </a:p>
          <a:p>
            <a:pPr marL="0" indent="0" algn="ctr" fontAlgn="auto">
              <a:spcBef>
                <a:spcPts val="0"/>
              </a:spcBef>
              <a:spcAft>
                <a:spcPts val="0"/>
              </a:spcAft>
              <a:buFontTx/>
              <a:buNone/>
              <a:defRPr/>
            </a:pPr>
            <a:endParaRPr lang="en-US" sz="1200" kern="0" dirty="0" smtClean="0">
              <a:solidFill>
                <a:sysClr val="windowText" lastClr="000000"/>
              </a:solidFill>
              <a:ea typeface="MS PGothic" pitchFamily="34" charset="-128"/>
            </a:endParaRPr>
          </a:p>
          <a:p>
            <a:pPr marL="0" indent="0" algn="ctr" fontAlgn="auto">
              <a:spcBef>
                <a:spcPts val="0"/>
              </a:spcBef>
              <a:spcAft>
                <a:spcPts val="0"/>
              </a:spcAft>
              <a:buFontTx/>
              <a:buNone/>
              <a:defRPr/>
            </a:pPr>
            <a:r>
              <a:rPr lang="en-US" sz="1200" kern="0" dirty="0" smtClean="0">
                <a:solidFill>
                  <a:sysClr val="windowText" lastClr="000000"/>
                </a:solidFill>
                <a:ea typeface="MS PGothic" pitchFamily="34" charset="-128"/>
              </a:rPr>
              <a:t>First programmable logic controller (PLC) </a:t>
            </a:r>
            <a:r>
              <a:rPr lang="en-US" sz="1200" kern="0" dirty="0" err="1" smtClean="0">
                <a:solidFill>
                  <a:sysClr val="windowText" lastClr="000000"/>
                </a:solidFill>
                <a:ea typeface="MS PGothic" pitchFamily="34" charset="-128"/>
              </a:rPr>
              <a:t>Modicon</a:t>
            </a:r>
            <a:r>
              <a:rPr lang="en-US" sz="1200" kern="0" dirty="0" smtClean="0">
                <a:solidFill>
                  <a:sysClr val="windowText" lastClr="000000"/>
                </a:solidFill>
                <a:ea typeface="MS PGothic" pitchFamily="34" charset="-128"/>
              </a:rPr>
              <a:t> 1969</a:t>
            </a:r>
            <a:endParaRPr lang="en-US" sz="1200" kern="0" dirty="0">
              <a:solidFill>
                <a:sysClr val="windowText" lastClr="000000"/>
              </a:solidFill>
              <a:ea typeface="MS PGothic" pitchFamily="34" charset="-128"/>
            </a:endParaRPr>
          </a:p>
        </p:txBody>
      </p:sp>
      <p:sp>
        <p:nvSpPr>
          <p:cNvPr id="74" name="Rectangle 3"/>
          <p:cNvSpPr txBox="1">
            <a:spLocks noChangeArrowheads="1"/>
          </p:cNvSpPr>
          <p:nvPr>
            <p:custDataLst>
              <p:tags r:id="rId21"/>
            </p:custDataLst>
          </p:nvPr>
        </p:nvSpPr>
        <p:spPr bwMode="auto">
          <a:xfrm>
            <a:off x="6083300" y="2540000"/>
            <a:ext cx="2109788" cy="2343150"/>
          </a:xfrm>
          <a:prstGeom prst="rect">
            <a:avLst/>
          </a:prstGeom>
          <a:solidFill>
            <a:srgbClr val="FFFFFF"/>
          </a:solidFill>
          <a:ln w="19050">
            <a:noFill/>
            <a:miter lim="800000"/>
            <a:headEnd/>
            <a:tailEnd/>
          </a:ln>
          <a:effectLst/>
        </p:spPr>
        <p:txBody>
          <a:bodyPr lIns="90011" tIns="108014" rIns="90011" bIns="46806"/>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indent="0" algn="ctr" fontAlgn="auto">
              <a:spcBef>
                <a:spcPts val="0"/>
              </a:spcBef>
              <a:spcAft>
                <a:spcPts val="0"/>
              </a:spcAft>
              <a:buFontTx/>
              <a:buNone/>
              <a:defRPr/>
            </a:pPr>
            <a:r>
              <a:rPr lang="en-US" sz="1200" kern="0" dirty="0" smtClean="0">
                <a:solidFill>
                  <a:sysClr val="windowText" lastClr="000000"/>
                </a:solidFill>
                <a:ea typeface="MS PGothic" pitchFamily="34" charset="-128"/>
              </a:rPr>
              <a:t>Outlook: Cyber-physical systems and the Internet of things</a:t>
            </a:r>
            <a:endParaRPr lang="en-US" sz="1200" kern="0" dirty="0">
              <a:solidFill>
                <a:sysClr val="windowText" lastClr="000000"/>
              </a:solidFill>
              <a:ea typeface="MS PGothic" pitchFamily="34" charset="-128"/>
            </a:endParaRPr>
          </a:p>
        </p:txBody>
      </p:sp>
      <p:sp>
        <p:nvSpPr>
          <p:cNvPr id="75" name="Line 23"/>
          <p:cNvSpPr>
            <a:spLocks noChangeShapeType="1"/>
          </p:cNvSpPr>
          <p:nvPr>
            <p:custDataLst>
              <p:tags r:id="rId22"/>
            </p:custDataLst>
          </p:nvPr>
        </p:nvSpPr>
        <p:spPr bwMode="auto">
          <a:xfrm flipH="1" flipV="1">
            <a:off x="2195513" y="1858963"/>
            <a:ext cx="6350" cy="3514725"/>
          </a:xfrm>
          <a:prstGeom prst="line">
            <a:avLst/>
          </a:prstGeom>
          <a:noFill/>
          <a:ln w="9525">
            <a:solidFill>
              <a:srgbClr val="A1A1A1"/>
            </a:solidFill>
            <a:prstDash val="lgDash"/>
            <a:round/>
            <a:headEnd/>
            <a:tailEnd/>
          </a:ln>
          <a:effectLst/>
        </p:spPr>
        <p:txBody>
          <a:bodyPr wrap="none" lIns="0" tIns="0" rIns="0" bIns="0" anchor="ct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76" name="Line 24"/>
          <p:cNvSpPr>
            <a:spLocks noChangeShapeType="1"/>
          </p:cNvSpPr>
          <p:nvPr>
            <p:custDataLst>
              <p:tags r:id="rId23"/>
            </p:custDataLst>
          </p:nvPr>
        </p:nvSpPr>
        <p:spPr bwMode="auto">
          <a:xfrm flipH="1" flipV="1">
            <a:off x="4140200" y="1858963"/>
            <a:ext cx="1588" cy="3270250"/>
          </a:xfrm>
          <a:prstGeom prst="line">
            <a:avLst/>
          </a:prstGeom>
          <a:noFill/>
          <a:ln w="9525">
            <a:solidFill>
              <a:srgbClr val="A1A1A1"/>
            </a:solidFill>
            <a:prstDash val="lgDash"/>
            <a:round/>
            <a:headEnd/>
            <a:tailEnd/>
          </a:ln>
          <a:effectLst/>
        </p:spPr>
        <p:txBody>
          <a:bodyPr wrap="none" lIns="0" tIns="0" rIns="0" bIns="0" anchor="ct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77" name="Line 25"/>
          <p:cNvSpPr>
            <a:spLocks noChangeShapeType="1"/>
          </p:cNvSpPr>
          <p:nvPr>
            <p:custDataLst>
              <p:tags r:id="rId24"/>
            </p:custDataLst>
          </p:nvPr>
        </p:nvSpPr>
        <p:spPr bwMode="auto">
          <a:xfrm flipV="1">
            <a:off x="6083300" y="1858963"/>
            <a:ext cx="1588" cy="3024187"/>
          </a:xfrm>
          <a:prstGeom prst="line">
            <a:avLst/>
          </a:prstGeom>
          <a:noFill/>
          <a:ln w="9525">
            <a:solidFill>
              <a:srgbClr val="A1A1A1"/>
            </a:solidFill>
            <a:prstDash val="lgDash"/>
            <a:round/>
            <a:headEnd/>
            <a:tailEnd/>
          </a:ln>
          <a:effectLst/>
        </p:spPr>
        <p:txBody>
          <a:bodyPr wrap="none" lIns="0" tIns="0" rIns="0" bIns="0" anchor="ct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78" name="Line 26"/>
          <p:cNvSpPr>
            <a:spLocks noChangeShapeType="1"/>
          </p:cNvSpPr>
          <p:nvPr>
            <p:custDataLst>
              <p:tags r:id="rId25"/>
            </p:custDataLst>
          </p:nvPr>
        </p:nvSpPr>
        <p:spPr bwMode="auto">
          <a:xfrm flipH="1" flipV="1">
            <a:off x="250825" y="1858963"/>
            <a:ext cx="4763" cy="3757612"/>
          </a:xfrm>
          <a:prstGeom prst="line">
            <a:avLst/>
          </a:prstGeom>
          <a:noFill/>
          <a:ln w="9525">
            <a:solidFill>
              <a:srgbClr val="A1A1A1"/>
            </a:solidFill>
            <a:prstDash val="lgDash"/>
            <a:round/>
            <a:headEnd/>
            <a:tailEnd/>
          </a:ln>
          <a:effectLst/>
        </p:spPr>
        <p:txBody>
          <a:bodyPr wrap="none" lIns="0" tIns="0" rIns="0" bIns="0" anchor="ct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79" name="Line 27"/>
          <p:cNvSpPr>
            <a:spLocks noChangeShapeType="1"/>
          </p:cNvSpPr>
          <p:nvPr>
            <p:custDataLst>
              <p:tags r:id="rId26"/>
            </p:custDataLst>
          </p:nvPr>
        </p:nvSpPr>
        <p:spPr bwMode="auto">
          <a:xfrm flipV="1">
            <a:off x="8193088" y="2001838"/>
            <a:ext cx="0" cy="2881312"/>
          </a:xfrm>
          <a:prstGeom prst="line">
            <a:avLst/>
          </a:prstGeom>
          <a:noFill/>
          <a:ln w="9525">
            <a:solidFill>
              <a:srgbClr val="A1A1A1"/>
            </a:solidFill>
            <a:prstDash val="lgDash"/>
            <a:round/>
            <a:headEnd/>
            <a:tailEnd/>
          </a:ln>
          <a:effectLst/>
        </p:spPr>
        <p:txBody>
          <a:bodyPr wrap="none" lIns="0" tIns="0" rIns="0" bIns="0" anchor="ctr"/>
          <a:lstStyle/>
          <a:p>
            <a:pPr fontAlgn="auto">
              <a:spcBef>
                <a:spcPts val="0"/>
              </a:spcBef>
              <a:spcAft>
                <a:spcPts val="0"/>
              </a:spcAft>
              <a:defRPr/>
            </a:pPr>
            <a:endParaRPr lang="en-US" sz="1800" b="0" kern="0">
              <a:solidFill>
                <a:sysClr val="windowText" lastClr="000000"/>
              </a:solidFill>
              <a:ea typeface="MS PGothic" pitchFamily="34" charset="-128"/>
            </a:endParaRPr>
          </a:p>
        </p:txBody>
      </p:sp>
      <p:sp>
        <p:nvSpPr>
          <p:cNvPr id="36892" name="TextBox 2"/>
          <p:cNvSpPr txBox="1">
            <a:spLocks noChangeArrowheads="1"/>
          </p:cNvSpPr>
          <p:nvPr/>
        </p:nvSpPr>
        <p:spPr bwMode="auto">
          <a:xfrm>
            <a:off x="0" y="1628775"/>
            <a:ext cx="1295400" cy="277813"/>
          </a:xfrm>
          <a:prstGeom prst="rect">
            <a:avLst/>
          </a:prstGeom>
          <a:noFill/>
          <a:ln w="9525">
            <a:noFill/>
            <a:miter lim="800000"/>
            <a:headEnd/>
            <a:tailEnd/>
          </a:ln>
        </p:spPr>
        <p:txBody>
          <a:bodyPr>
            <a:spAutoFit/>
          </a:bodyPr>
          <a:lstStyle/>
          <a:p>
            <a:r>
              <a:rPr lang="en-US" sz="1200">
                <a:cs typeface="MS PGothic"/>
              </a:rPr>
              <a:t>end of 18th c.</a:t>
            </a:r>
          </a:p>
        </p:txBody>
      </p:sp>
      <p:sp>
        <p:nvSpPr>
          <p:cNvPr id="36893" name="TextBox 41"/>
          <p:cNvSpPr txBox="1">
            <a:spLocks noChangeArrowheads="1"/>
          </p:cNvSpPr>
          <p:nvPr/>
        </p:nvSpPr>
        <p:spPr bwMode="auto">
          <a:xfrm>
            <a:off x="1476375" y="1628775"/>
            <a:ext cx="1439863" cy="277813"/>
          </a:xfrm>
          <a:prstGeom prst="rect">
            <a:avLst/>
          </a:prstGeom>
          <a:noFill/>
          <a:ln w="9525">
            <a:noFill/>
            <a:miter lim="800000"/>
            <a:headEnd/>
            <a:tailEnd/>
          </a:ln>
        </p:spPr>
        <p:txBody>
          <a:bodyPr>
            <a:spAutoFit/>
          </a:bodyPr>
          <a:lstStyle/>
          <a:p>
            <a:pPr algn="ctr"/>
            <a:r>
              <a:rPr lang="en-US" sz="1200">
                <a:cs typeface="MS PGothic"/>
              </a:rPr>
              <a:t>early 20th c. </a:t>
            </a:r>
          </a:p>
        </p:txBody>
      </p:sp>
      <p:sp>
        <p:nvSpPr>
          <p:cNvPr id="36894" name="TextBox 42"/>
          <p:cNvSpPr txBox="1">
            <a:spLocks noChangeArrowheads="1"/>
          </p:cNvSpPr>
          <p:nvPr/>
        </p:nvSpPr>
        <p:spPr bwMode="auto">
          <a:xfrm>
            <a:off x="3251200" y="1628775"/>
            <a:ext cx="1800225" cy="277813"/>
          </a:xfrm>
          <a:prstGeom prst="rect">
            <a:avLst/>
          </a:prstGeom>
          <a:noFill/>
          <a:ln w="9525">
            <a:noFill/>
            <a:miter lim="800000"/>
            <a:headEnd/>
            <a:tailEnd/>
          </a:ln>
        </p:spPr>
        <p:txBody>
          <a:bodyPr>
            <a:spAutoFit/>
          </a:bodyPr>
          <a:lstStyle/>
          <a:p>
            <a:pPr algn="ctr"/>
            <a:r>
              <a:rPr lang="en-US" sz="1200">
                <a:cs typeface="MS PGothic"/>
              </a:rPr>
              <a:t>1970s</a:t>
            </a:r>
          </a:p>
        </p:txBody>
      </p:sp>
      <p:sp>
        <p:nvSpPr>
          <p:cNvPr id="36895" name="TextBox 43"/>
          <p:cNvSpPr txBox="1">
            <a:spLocks noChangeArrowheads="1"/>
          </p:cNvSpPr>
          <p:nvPr/>
        </p:nvSpPr>
        <p:spPr bwMode="auto">
          <a:xfrm>
            <a:off x="5795963" y="1628775"/>
            <a:ext cx="612775" cy="277813"/>
          </a:xfrm>
          <a:prstGeom prst="rect">
            <a:avLst/>
          </a:prstGeom>
          <a:noFill/>
          <a:ln w="9525">
            <a:noFill/>
            <a:miter lim="800000"/>
            <a:headEnd/>
            <a:tailEnd/>
          </a:ln>
        </p:spPr>
        <p:txBody>
          <a:bodyPr>
            <a:spAutoFit/>
          </a:bodyPr>
          <a:lstStyle/>
          <a:p>
            <a:r>
              <a:rPr lang="en-US" sz="1200">
                <a:cs typeface="MS PGothic"/>
              </a:rPr>
              <a:t>today</a:t>
            </a:r>
          </a:p>
        </p:txBody>
      </p:sp>
      <p:pic>
        <p:nvPicPr>
          <p:cNvPr id="36896" name="Picture 46" descr="036_m_webstuhl_600_01.jpg"/>
          <p:cNvPicPr>
            <a:picLocks noChangeAspect="1"/>
          </p:cNvPicPr>
          <p:nvPr/>
        </p:nvPicPr>
        <p:blipFill>
          <a:blip r:embed="rId29">
            <a:clrChange>
              <a:clrFrom>
                <a:srgbClr val="FEFEFE"/>
              </a:clrFrom>
              <a:clrTo>
                <a:srgbClr val="FEFEFE">
                  <a:alpha val="0"/>
                </a:srgbClr>
              </a:clrTo>
            </a:clrChange>
          </a:blip>
          <a:srcRect/>
          <a:stretch>
            <a:fillRect/>
          </a:stretch>
        </p:blipFill>
        <p:spPr bwMode="auto">
          <a:xfrm>
            <a:off x="468313" y="3500438"/>
            <a:ext cx="1582737" cy="1584325"/>
          </a:xfrm>
          <a:prstGeom prst="rect">
            <a:avLst/>
          </a:prstGeom>
          <a:noFill/>
          <a:ln w="9525">
            <a:noFill/>
            <a:miter lim="800000"/>
            <a:headEnd/>
            <a:tailEnd/>
          </a:ln>
        </p:spPr>
      </p:pic>
      <p:pic>
        <p:nvPicPr>
          <p:cNvPr id="36897" name="Picture 8" descr="Slaughterhouse1909.jpg"/>
          <p:cNvPicPr>
            <a:picLocks noChangeAspect="1"/>
          </p:cNvPicPr>
          <p:nvPr/>
        </p:nvPicPr>
        <p:blipFill>
          <a:blip r:embed="rId30"/>
          <a:srcRect/>
          <a:stretch>
            <a:fillRect/>
          </a:stretch>
        </p:blipFill>
        <p:spPr bwMode="auto">
          <a:xfrm>
            <a:off x="2700338" y="3443288"/>
            <a:ext cx="863600" cy="1209675"/>
          </a:xfrm>
          <a:prstGeom prst="rect">
            <a:avLst/>
          </a:prstGeom>
          <a:noFill/>
          <a:ln w="9525">
            <a:noFill/>
            <a:miter lim="800000"/>
            <a:headEnd/>
            <a:tailEnd/>
          </a:ln>
        </p:spPr>
      </p:pic>
      <p:pic>
        <p:nvPicPr>
          <p:cNvPr id="36898" name="Picture 48" descr="modicon.jpg"/>
          <p:cNvPicPr>
            <a:picLocks noChangeAspect="1"/>
          </p:cNvPicPr>
          <p:nvPr/>
        </p:nvPicPr>
        <p:blipFill>
          <a:blip r:embed="rId31">
            <a:clrChange>
              <a:clrFrom>
                <a:srgbClr val="FFFFFF"/>
              </a:clrFrom>
              <a:clrTo>
                <a:srgbClr val="FFFFFF">
                  <a:alpha val="0"/>
                </a:srgbClr>
              </a:clrTo>
            </a:clrChange>
          </a:blip>
          <a:srcRect/>
          <a:stretch>
            <a:fillRect/>
          </a:stretch>
        </p:blipFill>
        <p:spPr bwMode="auto">
          <a:xfrm>
            <a:off x="4389438" y="3429000"/>
            <a:ext cx="1406525" cy="808038"/>
          </a:xfrm>
          <a:prstGeom prst="rect">
            <a:avLst/>
          </a:prstGeom>
          <a:noFill/>
          <a:ln w="9525">
            <a:noFill/>
            <a:miter lim="800000"/>
            <a:headEnd/>
            <a:tailEnd/>
          </a:ln>
        </p:spPr>
      </p:pic>
      <p:pic>
        <p:nvPicPr>
          <p:cNvPr id="36899" name="Picture 9" descr="Bildschirmfoto 2012-10-03 um 12.27.21.png"/>
          <p:cNvPicPr>
            <a:picLocks noChangeAspect="1"/>
          </p:cNvPicPr>
          <p:nvPr/>
        </p:nvPicPr>
        <p:blipFill>
          <a:blip r:embed="rId32">
            <a:clrChange>
              <a:clrFrom>
                <a:srgbClr val="FFFFFF"/>
              </a:clrFrom>
              <a:clrTo>
                <a:srgbClr val="FFFFFF">
                  <a:alpha val="0"/>
                </a:srgbClr>
              </a:clrTo>
            </a:clrChange>
          </a:blip>
          <a:srcRect/>
          <a:stretch>
            <a:fillRect/>
          </a:stretch>
        </p:blipFill>
        <p:spPr bwMode="auto">
          <a:xfrm>
            <a:off x="6443663" y="3429000"/>
            <a:ext cx="1441450" cy="1419225"/>
          </a:xfrm>
          <a:prstGeom prst="rect">
            <a:avLst/>
          </a:prstGeom>
          <a:noFill/>
          <a:ln w="9525">
            <a:noFill/>
            <a:miter lim="800000"/>
            <a:headEnd/>
            <a:tailEnd/>
          </a:ln>
        </p:spPr>
      </p:pic>
      <p:sp>
        <p:nvSpPr>
          <p:cNvPr id="52" name="Textfeld 15"/>
          <p:cNvSpPr txBox="1"/>
          <p:nvPr/>
        </p:nvSpPr>
        <p:spPr>
          <a:xfrm>
            <a:off x="34925" y="6592888"/>
            <a:ext cx="4894263"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Figure based on </a:t>
            </a:r>
            <a:r>
              <a:rPr lang="en-US" sz="1200" b="0" dirty="0" err="1">
                <a:solidFill>
                  <a:schemeClr val="bg2">
                    <a:lumMod val="50000"/>
                  </a:schemeClr>
                </a:solidFill>
                <a:ea typeface="MS PGothic" pitchFamily="34" charset="-128"/>
              </a:rPr>
              <a:t>Forschungsunion</a:t>
            </a:r>
            <a:r>
              <a:rPr lang="en-US" sz="1200" b="0" dirty="0">
                <a:solidFill>
                  <a:schemeClr val="bg2">
                    <a:lumMod val="50000"/>
                  </a:schemeClr>
                </a:solidFill>
                <a:ea typeface="MS PGothic" pitchFamily="34" charset="-128"/>
              </a:rPr>
              <a:t> (2012)</a:t>
            </a:r>
            <a:endParaRPr lang="en-US" sz="1200" b="0" dirty="0">
              <a:solidFill>
                <a:schemeClr val="bg2">
                  <a:lumMod val="50000"/>
                </a:schemeClr>
              </a:solidFill>
              <a:ea typeface="MS PGothic" pitchFamily="34" charset="-128"/>
            </a:endParaRPr>
          </a:p>
        </p:txBody>
      </p:sp>
      <p:sp>
        <p:nvSpPr>
          <p:cNvPr id="36901" name="Title 3"/>
          <p:cNvSpPr>
            <a:spLocks noGrp="1"/>
          </p:cNvSpPr>
          <p:nvPr>
            <p:ph type="title"/>
          </p:nvPr>
        </p:nvSpPr>
        <p:spPr/>
        <p:txBody>
          <a:bodyPr/>
          <a:lstStyle/>
          <a:p>
            <a:r>
              <a:rPr lang="en-US" smtClean="0">
                <a:solidFill>
                  <a:srgbClr val="000099"/>
                </a:solidFill>
                <a:ea typeface="MS PGothic"/>
              </a:rPr>
              <a:t>Stages of technological progress</a:t>
            </a:r>
            <a:endParaRPr lang="en-US" baseline="30000" smtClean="0">
              <a:solidFill>
                <a:srgbClr val="000099"/>
              </a:solidFill>
              <a:ea typeface="MS P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urense_AVE_Station_03_thumb.jpg"/>
          <p:cNvPicPr>
            <a:picLocks noChangeAspect="1"/>
          </p:cNvPicPr>
          <p:nvPr/>
        </p:nvPicPr>
        <p:blipFill>
          <a:blip r:embed="rId3">
            <a:extLst>
              <a:ext uri="{28A0092B-C50C-407E-A947-70E740481C1C}"/>
            </a:extLst>
          </a:blip>
          <a:stretch>
            <a:fillRect/>
          </a:stretch>
        </p:blipFill>
        <p:spPr>
          <a:xfrm>
            <a:off x="323528" y="1802879"/>
            <a:ext cx="5238750" cy="2562225"/>
          </a:xfrm>
          <a:prstGeom prst="rect">
            <a:avLst/>
          </a:prstGeom>
          <a:ln>
            <a:noFill/>
          </a:ln>
          <a:effectLst>
            <a:softEdge rad="112500"/>
          </a:effectLst>
        </p:spPr>
      </p:pic>
      <p:sp>
        <p:nvSpPr>
          <p:cNvPr id="3" name="Slide Number Placeholder 2"/>
          <p:cNvSpPr>
            <a:spLocks noGrp="1"/>
          </p:cNvSpPr>
          <p:nvPr>
            <p:ph type="sldNum" sz="quarter" idx="10"/>
          </p:nvPr>
        </p:nvSpPr>
        <p:spPr/>
        <p:txBody>
          <a:bodyPr/>
          <a:lstStyle/>
          <a:p>
            <a:pPr>
              <a:defRPr/>
            </a:pPr>
            <a:fld id="{D71E915F-76E0-4479-A98D-26C9F0101E1E}" type="slidenum">
              <a:rPr lang="de-DE" smtClean="0"/>
              <a:pPr>
                <a:defRPr/>
              </a:pPr>
              <a:t>20</a:t>
            </a:fld>
            <a:endParaRPr lang="de-DE"/>
          </a:p>
        </p:txBody>
      </p:sp>
      <p:sp>
        <p:nvSpPr>
          <p:cNvPr id="69635" name="Title 3"/>
          <p:cNvSpPr>
            <a:spLocks noGrp="1"/>
          </p:cNvSpPr>
          <p:nvPr>
            <p:ph type="title"/>
          </p:nvPr>
        </p:nvSpPr>
        <p:spPr/>
        <p:txBody>
          <a:bodyPr/>
          <a:lstStyle/>
          <a:p>
            <a:r>
              <a:rPr lang="en-US" smtClean="0">
                <a:ea typeface="MS PGothic"/>
              </a:rPr>
              <a:t>Intermodal transportation hubs will be required to connect different public transport modes</a:t>
            </a:r>
          </a:p>
        </p:txBody>
      </p:sp>
      <p:sp>
        <p:nvSpPr>
          <p:cNvPr id="7" name="Textfeld 15"/>
          <p:cNvSpPr txBox="1"/>
          <p:nvPr/>
        </p:nvSpPr>
        <p:spPr>
          <a:xfrm>
            <a:off x="0" y="6594475"/>
            <a:ext cx="5940425" cy="276225"/>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 </a:t>
            </a:r>
            <a:r>
              <a:rPr lang="en-US" sz="1200" b="0" dirty="0">
                <a:solidFill>
                  <a:schemeClr val="bg2">
                    <a:lumMod val="50000"/>
                  </a:schemeClr>
                </a:solidFill>
                <a:ea typeface="MS PGothic" pitchFamily="34" charset="-128"/>
              </a:rPr>
              <a:t>http://</a:t>
            </a:r>
            <a:r>
              <a:rPr lang="en-US" sz="1200" b="0" dirty="0" err="1">
                <a:solidFill>
                  <a:schemeClr val="bg2">
                    <a:lumMod val="50000"/>
                  </a:schemeClr>
                </a:solidFill>
                <a:ea typeface="MS PGothic" pitchFamily="34" charset="-128"/>
              </a:rPr>
              <a:t>www.dexigner.com</a:t>
            </a:r>
            <a:r>
              <a:rPr lang="en-US" sz="1200" b="0" dirty="0">
                <a:solidFill>
                  <a:schemeClr val="bg2">
                    <a:lumMod val="50000"/>
                  </a:schemeClr>
                </a:solidFill>
                <a:ea typeface="MS PGothic" pitchFamily="34" charset="-128"/>
              </a:rPr>
              <a:t>/directory/detail/5919.html</a:t>
            </a:r>
          </a:p>
        </p:txBody>
      </p:sp>
      <p:pic>
        <p:nvPicPr>
          <p:cNvPr id="9" name="Picture 8" descr="Thames_Hub_03_thumb.jpg"/>
          <p:cNvPicPr>
            <a:picLocks noChangeAspect="1"/>
          </p:cNvPicPr>
          <p:nvPr/>
        </p:nvPicPr>
        <p:blipFill>
          <a:blip r:embed="rId4">
            <a:extLst>
              <a:ext uri="{28A0092B-C50C-407E-A947-70E740481C1C}"/>
            </a:extLst>
          </a:blip>
          <a:stretch>
            <a:fillRect/>
          </a:stretch>
        </p:blipFill>
        <p:spPr>
          <a:xfrm>
            <a:off x="3851920" y="1124744"/>
            <a:ext cx="5238750" cy="3619500"/>
          </a:xfrm>
          <a:prstGeom prst="rect">
            <a:avLst/>
          </a:prstGeom>
          <a:ln>
            <a:noFill/>
          </a:ln>
          <a:effectLst>
            <a:softEdge rad="112500"/>
          </a:effectLst>
        </p:spPr>
      </p:pic>
      <p:pic>
        <p:nvPicPr>
          <p:cNvPr id="11" name="Picture 10" descr="Ourense_AVE_Station_02_thumb.jpg"/>
          <p:cNvPicPr>
            <a:picLocks noChangeAspect="1"/>
          </p:cNvPicPr>
          <p:nvPr/>
        </p:nvPicPr>
        <p:blipFill>
          <a:blip r:embed="rId5">
            <a:extLst>
              <a:ext uri="{28A0092B-C50C-407E-A947-70E740481C1C}"/>
            </a:extLst>
          </a:blip>
          <a:stretch>
            <a:fillRect/>
          </a:stretch>
        </p:blipFill>
        <p:spPr>
          <a:xfrm>
            <a:off x="1781522" y="4149080"/>
            <a:ext cx="5238750" cy="25241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uch-und-Travel-Der-Fahrkartenkauf.jpg"/>
          <p:cNvPicPr>
            <a:picLocks noChangeAspect="1"/>
          </p:cNvPicPr>
          <p:nvPr/>
        </p:nvPicPr>
        <p:blipFill>
          <a:blip r:embed="rId3">
            <a:extLst>
              <a:ext uri="{28A0092B-C50C-407E-A947-70E740481C1C}"/>
            </a:extLst>
          </a:blip>
          <a:stretch>
            <a:fillRect/>
          </a:stretch>
        </p:blipFill>
        <p:spPr>
          <a:xfrm>
            <a:off x="2420069" y="2492896"/>
            <a:ext cx="6544419" cy="3672408"/>
          </a:xfrm>
          <a:prstGeom prst="rect">
            <a:avLst/>
          </a:prstGeom>
          <a:ln>
            <a:noFill/>
          </a:ln>
          <a:effectLst>
            <a:softEdge rad="112500"/>
          </a:effectLst>
        </p:spPr>
      </p:pic>
      <p:sp>
        <p:nvSpPr>
          <p:cNvPr id="3" name="Slide Number Placeholder 2"/>
          <p:cNvSpPr>
            <a:spLocks noGrp="1"/>
          </p:cNvSpPr>
          <p:nvPr>
            <p:ph type="sldNum" sz="quarter" idx="10"/>
          </p:nvPr>
        </p:nvSpPr>
        <p:spPr/>
        <p:txBody>
          <a:bodyPr/>
          <a:lstStyle/>
          <a:p>
            <a:pPr>
              <a:defRPr/>
            </a:pPr>
            <a:fld id="{19231380-1E05-4BC2-B9B6-6832417F914A}" type="slidenum">
              <a:rPr lang="de-DE" smtClean="0"/>
              <a:pPr>
                <a:defRPr/>
              </a:pPr>
              <a:t>21</a:t>
            </a:fld>
            <a:endParaRPr lang="de-DE"/>
          </a:p>
        </p:txBody>
      </p:sp>
      <p:sp>
        <p:nvSpPr>
          <p:cNvPr id="71683" name="Title 3"/>
          <p:cNvSpPr>
            <a:spLocks noGrp="1"/>
          </p:cNvSpPr>
          <p:nvPr>
            <p:ph type="title"/>
          </p:nvPr>
        </p:nvSpPr>
        <p:spPr/>
        <p:txBody>
          <a:bodyPr/>
          <a:lstStyle/>
          <a:p>
            <a:r>
              <a:rPr lang="en-US" smtClean="0">
                <a:ea typeface="MS PGothic"/>
              </a:rPr>
              <a:t>Intermodal booking, route planners and integrated transportation services are prerequisites for seamless mobility </a:t>
            </a:r>
          </a:p>
        </p:txBody>
      </p:sp>
      <p:pic>
        <p:nvPicPr>
          <p:cNvPr id="5" name="Picture 4" descr="Bildschirmfoto 2013-08-22 um 12.00.33.png"/>
          <p:cNvPicPr>
            <a:picLocks noChangeAspect="1"/>
          </p:cNvPicPr>
          <p:nvPr/>
        </p:nvPicPr>
        <p:blipFill>
          <a:blip r:embed="rId4">
            <a:extLst>
              <a:ext uri="{28A0092B-C50C-407E-A947-70E740481C1C}"/>
            </a:extLst>
          </a:blip>
          <a:stretch>
            <a:fillRect/>
          </a:stretch>
        </p:blipFill>
        <p:spPr>
          <a:xfrm>
            <a:off x="179512" y="1484784"/>
            <a:ext cx="3437133" cy="3168352"/>
          </a:xfrm>
          <a:prstGeom prst="rect">
            <a:avLst/>
          </a:prstGeom>
          <a:ln>
            <a:noFill/>
          </a:ln>
          <a:effectLst>
            <a:softEdge rad="112500"/>
          </a:effectLst>
        </p:spPr>
      </p:pic>
      <p:sp>
        <p:nvSpPr>
          <p:cNvPr id="8" name="Textfeld 15"/>
          <p:cNvSpPr txBox="1"/>
          <p:nvPr/>
        </p:nvSpPr>
        <p:spPr>
          <a:xfrm>
            <a:off x="0" y="6381750"/>
            <a:ext cx="9756775" cy="461963"/>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Sources: </a:t>
            </a:r>
            <a:r>
              <a:rPr lang="en-US" sz="1200" b="0" dirty="0">
                <a:solidFill>
                  <a:schemeClr val="bg2">
                    <a:lumMod val="50000"/>
                  </a:schemeClr>
                </a:solidFill>
                <a:ea typeface="MS PGothic" pitchFamily="34" charset="-128"/>
              </a:rPr>
              <a:t>http://media5.rsh.de/binaries/asset/image/2204343/wlm_full_image/0/2389867/Touch-und-Travel-Der-</a:t>
            </a:r>
            <a:r>
              <a:rPr lang="en-US" sz="1200" b="0" dirty="0" err="1">
                <a:solidFill>
                  <a:schemeClr val="bg2">
                    <a:lumMod val="50000"/>
                  </a:schemeClr>
                </a:solidFill>
                <a:ea typeface="MS PGothic" pitchFamily="34" charset="-128"/>
              </a:rPr>
              <a:t>Fahrkartenkauf.jpg</a:t>
            </a:r>
            <a:r>
              <a:rPr lang="en-US" sz="1200" b="0" dirty="0">
                <a:solidFill>
                  <a:schemeClr val="bg2">
                    <a:lumMod val="50000"/>
                  </a:schemeClr>
                </a:solidFill>
                <a:ea typeface="MS PGothic" pitchFamily="34" charset="-128"/>
              </a:rPr>
              <a:t>,</a:t>
            </a:r>
          </a:p>
          <a:p>
            <a:pPr>
              <a:defRPr/>
            </a:pPr>
            <a:r>
              <a:rPr lang="en-US" sz="1200" b="0" dirty="0">
                <a:solidFill>
                  <a:schemeClr val="bg2">
                    <a:lumMod val="50000"/>
                  </a:schemeClr>
                </a:solidFill>
                <a:ea typeface="MS PGothic" pitchFamily="34" charset="-128"/>
              </a:rPr>
              <a:t>http://</a:t>
            </a:r>
            <a:r>
              <a:rPr lang="en-US" sz="1200" b="0" dirty="0" err="1">
                <a:solidFill>
                  <a:schemeClr val="bg2">
                    <a:lumMod val="50000"/>
                  </a:schemeClr>
                </a:solidFill>
                <a:ea typeface="MS PGothic" pitchFamily="34" charset="-128"/>
              </a:rPr>
              <a:t>www.bahn.de</a:t>
            </a:r>
            <a:r>
              <a:rPr lang="en-US" sz="1200" b="0" dirty="0">
                <a:solidFill>
                  <a:schemeClr val="bg2">
                    <a:lumMod val="50000"/>
                  </a:schemeClr>
                </a:solidFill>
                <a:ea typeface="MS PGothic" pitchFamily="34" charset="-128"/>
              </a:rPr>
              <a:t>/p/view/</a:t>
            </a:r>
            <a:r>
              <a:rPr lang="en-US" sz="1200" b="0" dirty="0" err="1">
                <a:solidFill>
                  <a:schemeClr val="bg2">
                    <a:lumMod val="50000"/>
                  </a:schemeClr>
                </a:solidFill>
                <a:ea typeface="MS PGothic" pitchFamily="34" charset="-128"/>
              </a:rPr>
              <a:t>buchung</a:t>
            </a:r>
            <a:r>
              <a:rPr lang="en-US" sz="1200" b="0" dirty="0">
                <a:solidFill>
                  <a:schemeClr val="bg2">
                    <a:lumMod val="50000"/>
                  </a:schemeClr>
                </a:solidFill>
                <a:ea typeface="MS PGothic" pitchFamily="34" charset="-128"/>
              </a:rPr>
              <a:t>/</a:t>
            </a:r>
            <a:r>
              <a:rPr lang="en-US" sz="1200" b="0" dirty="0" err="1">
                <a:solidFill>
                  <a:schemeClr val="bg2">
                    <a:lumMod val="50000"/>
                  </a:schemeClr>
                </a:solidFill>
                <a:ea typeface="MS PGothic" pitchFamily="34" charset="-128"/>
              </a:rPr>
              <a:t>mobil</a:t>
            </a:r>
            <a:r>
              <a:rPr lang="en-US" sz="1200" b="0" dirty="0">
                <a:solidFill>
                  <a:schemeClr val="bg2">
                    <a:lumMod val="50000"/>
                  </a:schemeClr>
                </a:solidFill>
                <a:ea typeface="MS PGothic" pitchFamily="34" charset="-128"/>
              </a:rPr>
              <a:t>/touch-and-</a:t>
            </a:r>
            <a:r>
              <a:rPr lang="en-US" sz="1200" b="0" dirty="0" err="1">
                <a:solidFill>
                  <a:schemeClr val="bg2">
                    <a:lumMod val="50000"/>
                  </a:schemeClr>
                </a:solidFill>
                <a:ea typeface="MS PGothic" pitchFamily="34" charset="-128"/>
              </a:rPr>
              <a:t>travel.shtml</a:t>
            </a:r>
            <a:endParaRPr lang="en-US" sz="1200" b="0" dirty="0">
              <a:solidFill>
                <a:schemeClr val="bg2">
                  <a:lumMod val="50000"/>
                </a:schemeClr>
              </a:solidFill>
              <a:ea typeface="MS PGothic" pitchFamily="34" charset="-128"/>
            </a:endParaRPr>
          </a:p>
        </p:txBody>
      </p:sp>
      <p:sp>
        <p:nvSpPr>
          <p:cNvPr id="71686" name="Rectangle 8"/>
          <p:cNvSpPr>
            <a:spLocks noChangeArrowheads="1"/>
          </p:cNvSpPr>
          <p:nvPr/>
        </p:nvSpPr>
        <p:spPr bwMode="auto">
          <a:xfrm>
            <a:off x="3851275" y="2060575"/>
            <a:ext cx="4251325" cy="338138"/>
          </a:xfrm>
          <a:prstGeom prst="rect">
            <a:avLst/>
          </a:prstGeom>
          <a:noFill/>
          <a:ln w="9525">
            <a:noFill/>
            <a:miter lim="800000"/>
            <a:headEnd/>
            <a:tailEnd/>
          </a:ln>
        </p:spPr>
        <p:txBody>
          <a:bodyPr wrap="none">
            <a:spAutoFit/>
          </a:bodyPr>
          <a:lstStyle/>
          <a:p>
            <a:r>
              <a:rPr lang="en-US" sz="1600">
                <a:cs typeface="MS PGothic"/>
              </a:rPr>
              <a:t>Deutsche Bahn – Touch &amp; Travel Initiative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E5B1481-02D5-4ED2-833F-05784EF7E6CF}" type="slidenum">
              <a:rPr lang="de-DE" smtClean="0"/>
              <a:pPr>
                <a:defRPr/>
              </a:pPr>
              <a:t>22</a:t>
            </a:fld>
            <a:endParaRPr lang="de-DE"/>
          </a:p>
        </p:txBody>
      </p:sp>
      <p:sp>
        <p:nvSpPr>
          <p:cNvPr id="73730" name="Title 3"/>
          <p:cNvSpPr>
            <a:spLocks noGrp="1"/>
          </p:cNvSpPr>
          <p:nvPr>
            <p:ph type="title"/>
          </p:nvPr>
        </p:nvSpPr>
        <p:spPr/>
        <p:txBody>
          <a:bodyPr/>
          <a:lstStyle/>
          <a:p>
            <a:r>
              <a:rPr lang="en-US" smtClean="0">
                <a:ea typeface="MS PGothic"/>
              </a:rPr>
              <a:t>In contrast to office work, industrial mass production will be highly </a:t>
            </a:r>
            <a:br>
              <a:rPr lang="en-US" smtClean="0">
                <a:ea typeface="MS PGothic"/>
              </a:rPr>
            </a:br>
            <a:r>
              <a:rPr lang="en-US" smtClean="0">
                <a:ea typeface="MS PGothic"/>
              </a:rPr>
              <a:t>centralized in industry parks and economic development zones </a:t>
            </a:r>
          </a:p>
        </p:txBody>
      </p:sp>
      <p:sp>
        <p:nvSpPr>
          <p:cNvPr id="6" name="Textfeld 15"/>
          <p:cNvSpPr txBox="1"/>
          <p:nvPr/>
        </p:nvSpPr>
        <p:spPr>
          <a:xfrm>
            <a:off x="0" y="6381750"/>
            <a:ext cx="9756775" cy="461963"/>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Sources: </a:t>
            </a:r>
            <a:r>
              <a:rPr lang="en-US" sz="1200" b="0" dirty="0">
                <a:solidFill>
                  <a:schemeClr val="bg2">
                    <a:lumMod val="50000"/>
                  </a:schemeClr>
                </a:solidFill>
                <a:ea typeface="MS PGothic" pitchFamily="34" charset="-128"/>
              </a:rPr>
              <a:t>http://portal.radioiasi.ro/public/photos/large/2/sediul-bmw-din-dingolfing_80938880.</a:t>
            </a:r>
            <a:r>
              <a:rPr lang="en-US" sz="1200" b="0" dirty="0">
                <a:solidFill>
                  <a:schemeClr val="bg2">
                    <a:lumMod val="50000"/>
                  </a:schemeClr>
                </a:solidFill>
                <a:ea typeface="MS PGothic" pitchFamily="34" charset="-128"/>
              </a:rPr>
              <a:t>jpg</a:t>
            </a:r>
            <a:r>
              <a:rPr lang="en-US" sz="1200" b="0" dirty="0">
                <a:solidFill>
                  <a:schemeClr val="bg2">
                    <a:lumMod val="50000"/>
                  </a:schemeClr>
                </a:solidFill>
                <a:ea typeface="MS PGothic" pitchFamily="34" charset="-128"/>
              </a:rPr>
              <a:t>, </a:t>
            </a:r>
            <a:r>
              <a:rPr lang="en-US" sz="1200" b="0" dirty="0">
                <a:solidFill>
                  <a:schemeClr val="bg2">
                    <a:lumMod val="50000"/>
                  </a:schemeClr>
                </a:solidFill>
                <a:ea typeface="MS PGothic" pitchFamily="34" charset="-128"/>
              </a:rPr>
              <a:t/>
            </a:r>
            <a:br>
              <a:rPr lang="en-US" sz="1200" b="0" dirty="0">
                <a:solidFill>
                  <a:schemeClr val="bg2">
                    <a:lumMod val="50000"/>
                  </a:schemeClr>
                </a:solidFill>
                <a:ea typeface="MS PGothic" pitchFamily="34" charset="-128"/>
              </a:rPr>
            </a:br>
            <a:r>
              <a:rPr lang="en-US" sz="1200" b="0" dirty="0">
                <a:solidFill>
                  <a:schemeClr val="bg2">
                    <a:lumMod val="50000"/>
                  </a:schemeClr>
                </a:solidFill>
                <a:ea typeface="MS PGothic" pitchFamily="34" charset="-128"/>
              </a:rPr>
              <a:t>http</a:t>
            </a:r>
            <a:r>
              <a:rPr lang="en-US" sz="1200" b="0" dirty="0">
                <a:solidFill>
                  <a:schemeClr val="bg2">
                    <a:lumMod val="50000"/>
                  </a:schemeClr>
                </a:solidFill>
                <a:ea typeface="MS PGothic" pitchFamily="34" charset="-128"/>
              </a:rPr>
              <a:t>://</a:t>
            </a:r>
            <a:r>
              <a:rPr lang="en-US" sz="1200" b="0" dirty="0" err="1">
                <a:solidFill>
                  <a:schemeClr val="bg2">
                    <a:lumMod val="50000"/>
                  </a:schemeClr>
                </a:solidFill>
                <a:ea typeface="MS PGothic" pitchFamily="34" charset="-128"/>
              </a:rPr>
              <a:t>www.bloomberg.com</a:t>
            </a:r>
            <a:r>
              <a:rPr lang="en-US" sz="1200" b="0" dirty="0">
                <a:solidFill>
                  <a:schemeClr val="bg2">
                    <a:lumMod val="50000"/>
                  </a:schemeClr>
                </a:solidFill>
                <a:ea typeface="MS PGothic" pitchFamily="34" charset="-128"/>
              </a:rPr>
              <a:t>/image/ica9wx5pS9O0.jpg</a:t>
            </a:r>
          </a:p>
        </p:txBody>
      </p:sp>
      <p:sp>
        <p:nvSpPr>
          <p:cNvPr id="73732" name="Rectangle 6"/>
          <p:cNvSpPr>
            <a:spLocks noChangeArrowheads="1"/>
          </p:cNvSpPr>
          <p:nvPr/>
        </p:nvSpPr>
        <p:spPr bwMode="auto">
          <a:xfrm>
            <a:off x="250825" y="2622550"/>
            <a:ext cx="3798888" cy="409575"/>
          </a:xfrm>
          <a:prstGeom prst="rect">
            <a:avLst/>
          </a:prstGeom>
          <a:noFill/>
          <a:ln w="9525">
            <a:noFill/>
            <a:miter lim="800000"/>
            <a:headEnd/>
            <a:tailEnd/>
          </a:ln>
        </p:spPr>
        <p:txBody>
          <a:bodyPr wrap="none">
            <a:spAutoFit/>
          </a:bodyPr>
          <a:lstStyle/>
          <a:p>
            <a:r>
              <a:rPr lang="en-US" sz="1600">
                <a:cs typeface="MS PGothic"/>
              </a:rPr>
              <a:t>BMW Dingolfing manufacturing plant</a:t>
            </a:r>
          </a:p>
        </p:txBody>
      </p:sp>
      <p:pic>
        <p:nvPicPr>
          <p:cNvPr id="2" name="Picture 1" descr="Bildschirmfoto 2013-08-22 um 16.11.10.png"/>
          <p:cNvPicPr>
            <a:picLocks noChangeAspect="1"/>
          </p:cNvPicPr>
          <p:nvPr/>
        </p:nvPicPr>
        <p:blipFill>
          <a:blip r:embed="rId3">
            <a:extLst>
              <a:ext uri="{28A0092B-C50C-407E-A947-70E740481C1C}"/>
            </a:extLst>
          </a:blip>
          <a:stretch>
            <a:fillRect/>
          </a:stretch>
        </p:blipFill>
        <p:spPr>
          <a:xfrm>
            <a:off x="4136142" y="1823608"/>
            <a:ext cx="4900354" cy="3405592"/>
          </a:xfrm>
          <a:prstGeom prst="rect">
            <a:avLst/>
          </a:prstGeom>
          <a:ln>
            <a:noFill/>
          </a:ln>
          <a:effectLst>
            <a:softEdge rad="112500"/>
          </a:effectLst>
        </p:spPr>
      </p:pic>
      <p:pic>
        <p:nvPicPr>
          <p:cNvPr id="5" name="Picture 4" descr="sediul-bmw-din-dingolfing_80938880.jpg"/>
          <p:cNvPicPr>
            <a:picLocks noChangeAspect="1"/>
          </p:cNvPicPr>
          <p:nvPr/>
        </p:nvPicPr>
        <p:blipFill>
          <a:blip r:embed="rId4">
            <a:extLst>
              <a:ext uri="{28A0092B-C50C-407E-A947-70E740481C1C}"/>
            </a:extLst>
          </a:blip>
          <a:stretch>
            <a:fillRect/>
          </a:stretch>
        </p:blipFill>
        <p:spPr>
          <a:xfrm>
            <a:off x="125083" y="2924944"/>
            <a:ext cx="5311013" cy="3312368"/>
          </a:xfrm>
          <a:prstGeom prst="rect">
            <a:avLst/>
          </a:prstGeom>
          <a:ln>
            <a:noFill/>
          </a:ln>
          <a:effectLst>
            <a:softEdge rad="112500"/>
          </a:effectLst>
        </p:spPr>
      </p:pic>
      <p:sp>
        <p:nvSpPr>
          <p:cNvPr id="73735" name="Rectangle 7"/>
          <p:cNvSpPr>
            <a:spLocks noChangeArrowheads="1"/>
          </p:cNvSpPr>
          <p:nvPr/>
        </p:nvSpPr>
        <p:spPr bwMode="auto">
          <a:xfrm>
            <a:off x="4114800" y="1565275"/>
            <a:ext cx="5159375" cy="338138"/>
          </a:xfrm>
          <a:prstGeom prst="rect">
            <a:avLst/>
          </a:prstGeom>
          <a:noFill/>
          <a:ln w="9525">
            <a:noFill/>
            <a:miter lim="800000"/>
            <a:headEnd/>
            <a:tailEnd/>
          </a:ln>
        </p:spPr>
        <p:txBody>
          <a:bodyPr wrap="none">
            <a:spAutoFit/>
          </a:bodyPr>
          <a:lstStyle/>
          <a:p>
            <a:r>
              <a:rPr lang="en-US" sz="1600">
                <a:cs typeface="MS PGothic"/>
              </a:rPr>
              <a:t>Partly automated assembly line at Audi Ingolstadt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FCD5853-7A95-48DE-84A1-CCB99DC8E94C}" type="slidenum">
              <a:rPr lang="de-DE" smtClean="0"/>
              <a:pPr>
                <a:defRPr/>
              </a:pPr>
              <a:t>23</a:t>
            </a:fld>
            <a:endParaRPr lang="de-DE"/>
          </a:p>
        </p:txBody>
      </p:sp>
      <p:sp>
        <p:nvSpPr>
          <p:cNvPr id="75778" name="Title 3"/>
          <p:cNvSpPr>
            <a:spLocks noGrp="1"/>
          </p:cNvSpPr>
          <p:nvPr>
            <p:ph type="title"/>
          </p:nvPr>
        </p:nvSpPr>
        <p:spPr/>
        <p:txBody>
          <a:bodyPr/>
          <a:lstStyle/>
          <a:p>
            <a:r>
              <a:rPr lang="en-US" smtClean="0">
                <a:ea typeface="MS PGothic"/>
              </a:rPr>
              <a:t>The rise of 3D printing and fablabs are nevertheless first indicators of small scale decentralized production</a:t>
            </a:r>
          </a:p>
        </p:txBody>
      </p:sp>
      <p:sp>
        <p:nvSpPr>
          <p:cNvPr id="6" name="Textfeld 15"/>
          <p:cNvSpPr txBox="1"/>
          <p:nvPr/>
        </p:nvSpPr>
        <p:spPr>
          <a:xfrm>
            <a:off x="0" y="6535738"/>
            <a:ext cx="9756775" cy="277812"/>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Sources: </a:t>
            </a:r>
            <a:r>
              <a:rPr lang="en-US" sz="1200" b="0" dirty="0">
                <a:solidFill>
                  <a:schemeClr val="bg2">
                    <a:lumMod val="50000"/>
                  </a:schemeClr>
                </a:solidFill>
                <a:ea typeface="MS PGothic" pitchFamily="34" charset="-128"/>
              </a:rPr>
              <a:t>http://en.wikipedia.org/wiki/</a:t>
            </a:r>
            <a:r>
              <a:rPr lang="en-US" sz="1200" b="0" dirty="0">
                <a:solidFill>
                  <a:schemeClr val="bg2">
                    <a:lumMod val="50000"/>
                  </a:schemeClr>
                </a:solidFill>
                <a:ea typeface="MS PGothic" pitchFamily="34" charset="-128"/>
              </a:rPr>
              <a:t>Fab_lab</a:t>
            </a:r>
            <a:r>
              <a:rPr lang="en-US" sz="1200" b="0" dirty="0">
                <a:solidFill>
                  <a:schemeClr val="bg2">
                    <a:lumMod val="50000"/>
                  </a:schemeClr>
                </a:solidFill>
                <a:ea typeface="MS PGothic" pitchFamily="34" charset="-128"/>
              </a:rPr>
              <a:t>, http://cloudtimes.org/wp-content/uploads/2013/03/makerbot-3d-</a:t>
            </a:r>
            <a:r>
              <a:rPr lang="en-US" sz="1200" b="0" dirty="0">
                <a:solidFill>
                  <a:schemeClr val="bg2">
                    <a:lumMod val="50000"/>
                  </a:schemeClr>
                </a:solidFill>
                <a:ea typeface="MS PGothic" pitchFamily="34" charset="-128"/>
              </a:rPr>
              <a:t>printing.jpg </a:t>
            </a:r>
            <a:endParaRPr lang="en-US" sz="1200" b="0" dirty="0">
              <a:solidFill>
                <a:schemeClr val="bg2">
                  <a:lumMod val="50000"/>
                </a:schemeClr>
              </a:solidFill>
              <a:ea typeface="MS PGothic" pitchFamily="34" charset="-128"/>
            </a:endParaRPr>
          </a:p>
        </p:txBody>
      </p:sp>
      <p:pic>
        <p:nvPicPr>
          <p:cNvPr id="10" name="Picture 9" descr="Amsterdam_Fab_Lab_at_The_Waag_Society.JPG"/>
          <p:cNvPicPr>
            <a:picLocks noChangeAspect="1"/>
          </p:cNvPicPr>
          <p:nvPr/>
        </p:nvPicPr>
        <p:blipFill>
          <a:blip r:embed="rId3">
            <a:extLst>
              <a:ext uri="{28A0092B-C50C-407E-A947-70E740481C1C}"/>
            </a:extLst>
          </a:blip>
          <a:stretch>
            <a:fillRect/>
          </a:stretch>
        </p:blipFill>
        <p:spPr>
          <a:xfrm>
            <a:off x="4139952" y="1772816"/>
            <a:ext cx="4873727" cy="3655295"/>
          </a:xfrm>
          <a:prstGeom prst="rect">
            <a:avLst/>
          </a:prstGeom>
          <a:ln>
            <a:noFill/>
          </a:ln>
          <a:effectLst>
            <a:softEdge rad="112500"/>
          </a:effectLst>
        </p:spPr>
      </p:pic>
      <p:sp>
        <p:nvSpPr>
          <p:cNvPr id="75781" name="Rectangle 10"/>
          <p:cNvSpPr>
            <a:spLocks noChangeArrowheads="1"/>
          </p:cNvSpPr>
          <p:nvPr/>
        </p:nvSpPr>
        <p:spPr bwMode="auto">
          <a:xfrm>
            <a:off x="4572000" y="1412875"/>
            <a:ext cx="4211638" cy="338138"/>
          </a:xfrm>
          <a:prstGeom prst="rect">
            <a:avLst/>
          </a:prstGeom>
          <a:noFill/>
          <a:ln w="9525">
            <a:noFill/>
            <a:miter lim="800000"/>
            <a:headEnd/>
            <a:tailEnd/>
          </a:ln>
        </p:spPr>
        <p:txBody>
          <a:bodyPr wrap="none">
            <a:spAutoFit/>
          </a:bodyPr>
          <a:lstStyle/>
          <a:p>
            <a:r>
              <a:rPr lang="en-US" sz="1600">
                <a:cs typeface="MS PGothic"/>
              </a:rPr>
              <a:t>Amsterdam Fab Lab at The Waag Society</a:t>
            </a:r>
          </a:p>
        </p:txBody>
      </p:sp>
      <p:pic>
        <p:nvPicPr>
          <p:cNvPr id="12" name="Picture 11" descr="makerbot-3d-printing.jpg"/>
          <p:cNvPicPr>
            <a:picLocks noChangeAspect="1"/>
          </p:cNvPicPr>
          <p:nvPr/>
        </p:nvPicPr>
        <p:blipFill>
          <a:blip r:embed="rId4" cstate="print">
            <a:extLst>
              <a:ext uri="{28A0092B-C50C-407E-A947-70E740481C1C}"/>
            </a:extLst>
          </a:blip>
          <a:stretch>
            <a:fillRect/>
          </a:stretch>
        </p:blipFill>
        <p:spPr>
          <a:xfrm>
            <a:off x="179512" y="2636912"/>
            <a:ext cx="4956043" cy="3717032"/>
          </a:xfrm>
          <a:prstGeom prst="rect">
            <a:avLst/>
          </a:prstGeom>
          <a:ln>
            <a:noFill/>
          </a:ln>
          <a:effectLst>
            <a:softEdge rad="112500"/>
          </a:effectLst>
        </p:spPr>
      </p:pic>
      <p:sp>
        <p:nvSpPr>
          <p:cNvPr id="75783" name="Rectangle 12"/>
          <p:cNvSpPr>
            <a:spLocks noChangeArrowheads="1"/>
          </p:cNvSpPr>
          <p:nvPr/>
        </p:nvSpPr>
        <p:spPr bwMode="auto">
          <a:xfrm>
            <a:off x="468313" y="2276475"/>
            <a:ext cx="3455987" cy="339725"/>
          </a:xfrm>
          <a:prstGeom prst="rect">
            <a:avLst/>
          </a:prstGeom>
          <a:noFill/>
          <a:ln w="9525">
            <a:noFill/>
            <a:miter lim="800000"/>
            <a:headEnd/>
            <a:tailEnd/>
          </a:ln>
        </p:spPr>
        <p:txBody>
          <a:bodyPr wrap="none">
            <a:spAutoFit/>
          </a:bodyPr>
          <a:lstStyle/>
          <a:p>
            <a:r>
              <a:rPr lang="en-US" sz="1600">
                <a:cs typeface="MS PGothic"/>
              </a:rPr>
              <a:t>3D Printer: MakerBot Replicator 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ChangeArrowheads="1"/>
          </p:cNvSpPr>
          <p:nvPr/>
        </p:nvSpPr>
        <p:spPr bwMode="auto">
          <a:xfrm>
            <a:off x="1952625" y="3081338"/>
            <a:ext cx="5238750" cy="708025"/>
          </a:xfrm>
          <a:prstGeom prst="rect">
            <a:avLst/>
          </a:prstGeom>
          <a:noFill/>
          <a:ln w="9525">
            <a:noFill/>
            <a:miter lim="800000"/>
            <a:headEnd/>
            <a:tailEnd/>
          </a:ln>
        </p:spPr>
        <p:txBody>
          <a:bodyPr>
            <a:spAutoFit/>
          </a:bodyPr>
          <a:lstStyle/>
          <a:p>
            <a:pPr algn="ctr"/>
            <a:r>
              <a:rPr lang="en-US" sz="4000">
                <a:cs typeface="MS PGothic"/>
              </a:rPr>
              <a:t>Key takeways</a:t>
            </a:r>
          </a:p>
        </p:txBody>
      </p:sp>
      <p:sp>
        <p:nvSpPr>
          <p:cNvPr id="3" name="Slide Number Placeholder 2"/>
          <p:cNvSpPr>
            <a:spLocks noGrp="1"/>
          </p:cNvSpPr>
          <p:nvPr>
            <p:ph type="sldNum" sz="quarter" idx="10"/>
          </p:nvPr>
        </p:nvSpPr>
        <p:spPr/>
        <p:txBody>
          <a:bodyPr/>
          <a:lstStyle/>
          <a:p>
            <a:pPr>
              <a:defRPr/>
            </a:pPr>
            <a:fld id="{25CA279A-7B59-4B00-8256-943E8982F3E6}" type="slidenum">
              <a:rPr lang="de-DE" smtClean="0"/>
              <a:pPr>
                <a:defRPr/>
              </a:pPr>
              <a:t>24</a:t>
            </a:fld>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mtClean="0">
                <a:ea typeface="MS PGothic"/>
              </a:rPr>
              <a:t>Lessons for the development of intelligent cities</a:t>
            </a:r>
          </a:p>
        </p:txBody>
      </p:sp>
      <p:sp>
        <p:nvSpPr>
          <p:cNvPr id="4" name="Slide Number Placeholder 3"/>
          <p:cNvSpPr>
            <a:spLocks noGrp="1"/>
          </p:cNvSpPr>
          <p:nvPr>
            <p:ph type="sldNum" sz="quarter" idx="10"/>
          </p:nvPr>
        </p:nvSpPr>
        <p:spPr/>
        <p:txBody>
          <a:bodyPr/>
          <a:lstStyle/>
          <a:p>
            <a:pPr>
              <a:defRPr/>
            </a:pPr>
            <a:fld id="{E718AD46-CBA9-4AFA-9910-844E32EBA2B6}" type="slidenum">
              <a:rPr lang="de-DE" smtClean="0"/>
              <a:pPr>
                <a:defRPr/>
              </a:pPr>
              <a:t>25</a:t>
            </a:fld>
            <a:endParaRPr lang="de-DE"/>
          </a:p>
        </p:txBody>
      </p:sp>
      <p:grpSp>
        <p:nvGrpSpPr>
          <p:cNvPr id="78851" name="Group 7"/>
          <p:cNvGrpSpPr>
            <a:grpSpLocks/>
          </p:cNvGrpSpPr>
          <p:nvPr/>
        </p:nvGrpSpPr>
        <p:grpSpPr bwMode="auto">
          <a:xfrm>
            <a:off x="179388" y="1700213"/>
            <a:ext cx="8615362" cy="579437"/>
            <a:chOff x="179512" y="1700808"/>
            <a:chExt cx="8615708" cy="579091"/>
          </a:xfrm>
        </p:grpSpPr>
        <p:sp>
          <p:nvSpPr>
            <p:cNvPr id="6" name="AutoShape 7"/>
            <p:cNvSpPr>
              <a:spLocks noChangeAspect="1" noChangeArrowheads="1"/>
            </p:cNvSpPr>
            <p:nvPr>
              <p:custDataLst>
                <p:tags r:id="rId11"/>
              </p:custDataLst>
            </p:nvPr>
          </p:nvSpPr>
          <p:spPr bwMode="gray">
            <a:xfrm>
              <a:off x="179512" y="1700808"/>
              <a:ext cx="1370067" cy="579091"/>
            </a:xfrm>
            <a:prstGeom prst="homePlate">
              <a:avLst>
                <a:gd name="adj" fmla="val 16798"/>
              </a:avLst>
            </a:prstGeom>
            <a:solidFill>
              <a:schemeClr val="accent6">
                <a:lumMod val="40000"/>
                <a:lumOff val="60000"/>
                <a:alpha val="81000"/>
              </a:schemeClr>
            </a:solidFill>
            <a:ln w="28575" cap="rnd">
              <a:noFill/>
              <a:round/>
              <a:headEnd type="none" w="sm" len="sm"/>
              <a:tailEnd type="none" w="sm" len="sm"/>
            </a:ln>
          </p:spPr>
          <p:txBody>
            <a:bodyPr anchor="ctr"/>
            <a:lstStyle/>
            <a:p>
              <a:pPr algn="ctr">
                <a:defRPr/>
              </a:pPr>
              <a:r>
                <a:rPr lang="en-US" dirty="0">
                  <a:ea typeface="MS PGothic" pitchFamily="34" charset="-128"/>
                </a:rPr>
                <a:t>Connectivity</a:t>
              </a:r>
            </a:p>
          </p:txBody>
        </p:sp>
        <p:sp>
          <p:nvSpPr>
            <p:cNvPr id="78870" name="Text Box 8"/>
            <p:cNvSpPr txBox="1">
              <a:spLocks noChangeArrowheads="1"/>
            </p:cNvSpPr>
            <p:nvPr>
              <p:custDataLst>
                <p:tags r:id="rId12"/>
              </p:custDataLst>
            </p:nvPr>
          </p:nvSpPr>
          <p:spPr bwMode="gray">
            <a:xfrm>
              <a:off x="1742561" y="1760785"/>
              <a:ext cx="7052659" cy="447761"/>
            </a:xfrm>
            <a:prstGeom prst="rect">
              <a:avLst/>
            </a:prstGeom>
            <a:noFill/>
            <a:ln w="19050">
              <a:solidFill>
                <a:schemeClr val="bg1"/>
              </a:solidFill>
              <a:miter lim="800000"/>
              <a:headEnd/>
              <a:tailEnd/>
            </a:ln>
          </p:spPr>
          <p:txBody>
            <a:bodyPr lIns="90000" tIns="0" rIns="72000" bIns="0" anchor="ctr"/>
            <a:lstStyle/>
            <a:p>
              <a:r>
                <a:rPr lang="en-US" sz="1600">
                  <a:cs typeface="MS PGothic"/>
                  <a:sym typeface="Wingdings" pitchFamily="2" charset="2"/>
                </a:rPr>
                <a:t>Provide pervasive high performing connectivity (mobile and </a:t>
              </a:r>
              <a:br>
                <a:rPr lang="en-US" sz="1600">
                  <a:cs typeface="MS PGothic"/>
                  <a:sym typeface="Wingdings" pitchFamily="2" charset="2"/>
                </a:rPr>
              </a:br>
              <a:r>
                <a:rPr lang="en-US" sz="1600">
                  <a:cs typeface="MS PGothic"/>
                  <a:sym typeface="Wingdings" pitchFamily="2" charset="2"/>
                </a:rPr>
                <a:t>fixed networks) as a necessary infrastructure for future digital work</a:t>
              </a:r>
            </a:p>
          </p:txBody>
        </p:sp>
      </p:grpSp>
      <p:grpSp>
        <p:nvGrpSpPr>
          <p:cNvPr id="11" name="Group 10"/>
          <p:cNvGrpSpPr>
            <a:grpSpLocks/>
          </p:cNvGrpSpPr>
          <p:nvPr/>
        </p:nvGrpSpPr>
        <p:grpSpPr bwMode="auto">
          <a:xfrm>
            <a:off x="179388" y="2490788"/>
            <a:ext cx="8615362" cy="523875"/>
            <a:chOff x="179512" y="2490843"/>
            <a:chExt cx="8615708" cy="523220"/>
          </a:xfrm>
        </p:grpSpPr>
        <p:sp>
          <p:nvSpPr>
            <p:cNvPr id="9" name="AutoShape 10"/>
            <p:cNvSpPr>
              <a:spLocks noChangeAspect="1" noChangeArrowheads="1"/>
            </p:cNvSpPr>
            <p:nvPr>
              <p:custDataLst>
                <p:tags r:id="rId9"/>
              </p:custDataLst>
            </p:nvPr>
          </p:nvSpPr>
          <p:spPr bwMode="gray">
            <a:xfrm>
              <a:off x="179512" y="2490843"/>
              <a:ext cx="1370067" cy="523220"/>
            </a:xfrm>
            <a:prstGeom prst="homePlate">
              <a:avLst>
                <a:gd name="adj" fmla="val 16798"/>
              </a:avLst>
            </a:prstGeom>
            <a:solidFill>
              <a:schemeClr val="accent6">
                <a:lumMod val="40000"/>
                <a:lumOff val="60000"/>
              </a:schemeClr>
            </a:solidFill>
            <a:ln w="28575" cap="rnd">
              <a:noFill/>
              <a:round/>
              <a:headEnd type="none" w="sm" len="sm"/>
              <a:tailEnd type="none" w="sm" len="sm"/>
            </a:ln>
          </p:spPr>
          <p:txBody>
            <a:bodyPr/>
            <a:lstStyle/>
            <a:p>
              <a:pPr algn="ctr">
                <a:defRPr/>
              </a:pPr>
              <a:r>
                <a:rPr lang="en-US" dirty="0">
                  <a:ea typeface="MS PGothic" pitchFamily="34" charset="-128"/>
                </a:rPr>
                <a:t>De-</a:t>
              </a:r>
              <a:br>
                <a:rPr lang="en-US" dirty="0">
                  <a:ea typeface="MS PGothic" pitchFamily="34" charset="-128"/>
                </a:rPr>
              </a:br>
              <a:r>
                <a:rPr lang="en-US" dirty="0">
                  <a:ea typeface="MS PGothic" pitchFamily="34" charset="-128"/>
                </a:rPr>
                <a:t>centralization</a:t>
              </a:r>
            </a:p>
          </p:txBody>
        </p:sp>
        <p:sp>
          <p:nvSpPr>
            <p:cNvPr id="78868" name="Text Box 11"/>
            <p:cNvSpPr txBox="1">
              <a:spLocks noChangeArrowheads="1"/>
            </p:cNvSpPr>
            <p:nvPr>
              <p:custDataLst>
                <p:tags r:id="rId10"/>
              </p:custDataLst>
            </p:nvPr>
          </p:nvSpPr>
          <p:spPr bwMode="gray">
            <a:xfrm>
              <a:off x="1742561" y="2555991"/>
              <a:ext cx="7052659" cy="446727"/>
            </a:xfrm>
            <a:prstGeom prst="rect">
              <a:avLst/>
            </a:prstGeom>
            <a:noFill/>
            <a:ln w="19050">
              <a:solidFill>
                <a:schemeClr val="bg1"/>
              </a:solidFill>
              <a:miter lim="800000"/>
              <a:headEnd/>
              <a:tailEnd/>
            </a:ln>
          </p:spPr>
          <p:txBody>
            <a:bodyPr lIns="90000" tIns="0" rIns="72000" bIns="0" anchor="ctr"/>
            <a:lstStyle/>
            <a:p>
              <a:r>
                <a:rPr lang="en-US" sz="1600">
                  <a:solidFill>
                    <a:srgbClr val="000000"/>
                  </a:solidFill>
                  <a:cs typeface="MS PGothic"/>
                  <a:sym typeface="Wingdings" pitchFamily="2" charset="2"/>
                </a:rPr>
                <a:t>Envisage a shift from central downtown offices to </a:t>
              </a:r>
              <a:br>
                <a:rPr lang="en-US" sz="1600">
                  <a:solidFill>
                    <a:srgbClr val="000000"/>
                  </a:solidFill>
                  <a:cs typeface="MS PGothic"/>
                  <a:sym typeface="Wingdings" pitchFamily="2" charset="2"/>
                </a:rPr>
              </a:br>
              <a:r>
                <a:rPr lang="en-US" sz="1600">
                  <a:solidFill>
                    <a:srgbClr val="000000"/>
                  </a:solidFill>
                  <a:cs typeface="MS PGothic"/>
                  <a:sym typeface="Wingdings" pitchFamily="2" charset="2"/>
                </a:rPr>
                <a:t>decentral (home) offices and decentral production facilities</a:t>
              </a:r>
            </a:p>
          </p:txBody>
        </p:sp>
      </p:grpSp>
      <p:grpSp>
        <p:nvGrpSpPr>
          <p:cNvPr id="14" name="Group 13"/>
          <p:cNvGrpSpPr>
            <a:grpSpLocks/>
          </p:cNvGrpSpPr>
          <p:nvPr/>
        </p:nvGrpSpPr>
        <p:grpSpPr bwMode="auto">
          <a:xfrm>
            <a:off x="179388" y="3281363"/>
            <a:ext cx="8615362" cy="585787"/>
            <a:chOff x="179512" y="3280878"/>
            <a:chExt cx="8615708" cy="586330"/>
          </a:xfrm>
        </p:grpSpPr>
        <p:sp>
          <p:nvSpPr>
            <p:cNvPr id="12" name="AutoShape 13"/>
            <p:cNvSpPr>
              <a:spLocks noChangeAspect="1" noChangeArrowheads="1"/>
            </p:cNvSpPr>
            <p:nvPr>
              <p:custDataLst>
                <p:tags r:id="rId7"/>
              </p:custDataLst>
            </p:nvPr>
          </p:nvSpPr>
          <p:spPr bwMode="gray">
            <a:xfrm>
              <a:off x="179512" y="3280878"/>
              <a:ext cx="1370067" cy="586330"/>
            </a:xfrm>
            <a:prstGeom prst="homePlate">
              <a:avLst>
                <a:gd name="adj" fmla="val 16591"/>
              </a:avLst>
            </a:prstGeom>
            <a:solidFill>
              <a:schemeClr val="accent6">
                <a:lumMod val="60000"/>
                <a:lumOff val="40000"/>
              </a:schemeClr>
            </a:solidFill>
            <a:ln w="28575" cap="rnd">
              <a:noFill/>
              <a:round/>
              <a:headEnd type="none" w="sm" len="sm"/>
              <a:tailEnd type="none" w="sm" len="sm"/>
            </a:ln>
          </p:spPr>
          <p:txBody>
            <a:bodyPr anchor="ctr"/>
            <a:lstStyle/>
            <a:p>
              <a:pPr algn="ctr">
                <a:defRPr/>
              </a:pPr>
              <a:r>
                <a:rPr lang="en-US" dirty="0">
                  <a:ea typeface="MS PGothic" pitchFamily="34" charset="-128"/>
                </a:rPr>
                <a:t>Changing </a:t>
              </a:r>
              <a:br>
                <a:rPr lang="en-US" dirty="0">
                  <a:ea typeface="MS PGothic" pitchFamily="34" charset="-128"/>
                </a:rPr>
              </a:br>
              <a:r>
                <a:rPr lang="en-US" dirty="0">
                  <a:ea typeface="MS PGothic" pitchFamily="34" charset="-128"/>
                </a:rPr>
                <a:t>spheres</a:t>
              </a:r>
            </a:p>
          </p:txBody>
        </p:sp>
        <p:sp>
          <p:nvSpPr>
            <p:cNvPr id="78866" name="Text Box 14"/>
            <p:cNvSpPr txBox="1">
              <a:spLocks noChangeArrowheads="1"/>
            </p:cNvSpPr>
            <p:nvPr>
              <p:custDataLst>
                <p:tags r:id="rId8"/>
              </p:custDataLst>
            </p:nvPr>
          </p:nvSpPr>
          <p:spPr bwMode="gray">
            <a:xfrm>
              <a:off x="1742561" y="3350162"/>
              <a:ext cx="7052659" cy="447762"/>
            </a:xfrm>
            <a:prstGeom prst="rect">
              <a:avLst/>
            </a:prstGeom>
            <a:noFill/>
            <a:ln w="19050">
              <a:solidFill>
                <a:schemeClr val="bg1"/>
              </a:solidFill>
              <a:miter lim="800000"/>
              <a:headEnd/>
              <a:tailEnd/>
            </a:ln>
          </p:spPr>
          <p:txBody>
            <a:bodyPr lIns="90000" tIns="0" rIns="72000" bIns="0" anchor="ctr"/>
            <a:lstStyle/>
            <a:p>
              <a:r>
                <a:rPr lang="en-US" sz="1600">
                  <a:cs typeface="MS PGothic"/>
                  <a:sym typeface="Wingdings" pitchFamily="2" charset="2"/>
                </a:rPr>
                <a:t>The increasing reintegration of work into the private sphere </a:t>
              </a:r>
              <a:br>
                <a:rPr lang="en-US" sz="1600">
                  <a:cs typeface="MS PGothic"/>
                  <a:sym typeface="Wingdings" pitchFamily="2" charset="2"/>
                </a:rPr>
              </a:br>
              <a:r>
                <a:rPr lang="en-US" sz="1600">
                  <a:cs typeface="MS PGothic"/>
                  <a:sym typeface="Wingdings" pitchFamily="2" charset="2"/>
                </a:rPr>
                <a:t>must be reflected in the future design of urban quarters and homes</a:t>
              </a:r>
            </a:p>
          </p:txBody>
        </p:sp>
      </p:grpSp>
      <p:grpSp>
        <p:nvGrpSpPr>
          <p:cNvPr id="21" name="Group 20"/>
          <p:cNvGrpSpPr>
            <a:grpSpLocks/>
          </p:cNvGrpSpPr>
          <p:nvPr/>
        </p:nvGrpSpPr>
        <p:grpSpPr bwMode="auto">
          <a:xfrm>
            <a:off x="153988" y="5657850"/>
            <a:ext cx="8636000" cy="579438"/>
            <a:chOff x="154260" y="5658221"/>
            <a:chExt cx="8635564" cy="579091"/>
          </a:xfrm>
        </p:grpSpPr>
        <p:sp>
          <p:nvSpPr>
            <p:cNvPr id="25" name="AutoShape 19"/>
            <p:cNvSpPr>
              <a:spLocks noChangeAspect="1" noChangeArrowheads="1"/>
            </p:cNvSpPr>
            <p:nvPr>
              <p:custDataLst>
                <p:tags r:id="rId5"/>
              </p:custDataLst>
            </p:nvPr>
          </p:nvSpPr>
          <p:spPr bwMode="gray">
            <a:xfrm>
              <a:off x="154260" y="5658221"/>
              <a:ext cx="1369943" cy="579091"/>
            </a:xfrm>
            <a:prstGeom prst="homePlate">
              <a:avLst>
                <a:gd name="adj" fmla="val 16798"/>
              </a:avLst>
            </a:prstGeom>
            <a:solidFill>
              <a:schemeClr val="tx2">
                <a:lumMod val="50000"/>
              </a:schemeClr>
            </a:solidFill>
            <a:ln w="19050">
              <a:noFill/>
              <a:miter lim="800000"/>
              <a:headEnd/>
              <a:tailEnd/>
            </a:ln>
            <a:effectLst/>
          </p:spPr>
          <p:txBody>
            <a:bodyPr wrap="none" lIns="0" tIns="0" rIns="0" bIns="0" anchor="ctr"/>
            <a:lstStyle/>
            <a:p>
              <a:pPr algn="ctr" defTabSz="863600" eaLnBrk="0" hangingPunct="0">
                <a:spcAft>
                  <a:spcPct val="50000"/>
                </a:spcAft>
                <a:buClr>
                  <a:schemeClr val="tx1"/>
                </a:buClr>
                <a:buSzPct val="75000"/>
                <a:buFont typeface="Wingdings" charset="0"/>
                <a:buNone/>
                <a:defRPr/>
              </a:pPr>
              <a:r>
                <a:rPr lang="en-US" dirty="0">
                  <a:solidFill>
                    <a:schemeClr val="bg1"/>
                  </a:solidFill>
                  <a:latin typeface="Tele-GroteskUlt" charset="0"/>
                  <a:ea typeface="MS PGothic" pitchFamily="34" charset="-128"/>
                </a:rPr>
                <a:t>Manufacturing</a:t>
              </a:r>
              <a:endParaRPr lang="en-US" dirty="0">
                <a:solidFill>
                  <a:schemeClr val="bg1"/>
                </a:solidFill>
                <a:latin typeface="Tele-GroteskUlt" charset="0"/>
                <a:ea typeface="MS PGothic" pitchFamily="34" charset="-128"/>
              </a:endParaRPr>
            </a:p>
          </p:txBody>
        </p:sp>
        <p:sp>
          <p:nvSpPr>
            <p:cNvPr id="78864" name="Text Box 20"/>
            <p:cNvSpPr txBox="1">
              <a:spLocks noChangeArrowheads="1"/>
            </p:cNvSpPr>
            <p:nvPr>
              <p:custDataLst>
                <p:tags r:id="rId6"/>
              </p:custDataLst>
            </p:nvPr>
          </p:nvSpPr>
          <p:spPr bwMode="gray">
            <a:xfrm>
              <a:off x="1737165" y="5724403"/>
              <a:ext cx="7052659" cy="447761"/>
            </a:xfrm>
            <a:prstGeom prst="rect">
              <a:avLst/>
            </a:prstGeom>
            <a:noFill/>
            <a:ln w="19050">
              <a:solidFill>
                <a:schemeClr val="bg1"/>
              </a:solidFill>
              <a:miter lim="800000"/>
              <a:headEnd/>
              <a:tailEnd/>
            </a:ln>
          </p:spPr>
          <p:txBody>
            <a:bodyPr lIns="90000" tIns="0" rIns="72000" bIns="0" anchor="ctr"/>
            <a:lstStyle/>
            <a:p>
              <a:r>
                <a:rPr lang="en-US" sz="1600">
                  <a:cs typeface="MS PGothic"/>
                  <a:sym typeface="Wingdings" pitchFamily="2" charset="2"/>
                </a:rPr>
                <a:t>Care for expanding plant locations (highly automated </a:t>
              </a:r>
              <a:br>
                <a:rPr lang="en-US" sz="1600">
                  <a:cs typeface="MS PGothic"/>
                  <a:sym typeface="Wingdings" pitchFamily="2" charset="2"/>
                </a:rPr>
              </a:br>
              <a:r>
                <a:rPr lang="en-US" sz="1600">
                  <a:cs typeface="MS PGothic"/>
                  <a:sym typeface="Wingdings" pitchFamily="2" charset="2"/>
                </a:rPr>
                <a:t>large scale manufacturing) outside of city centers</a:t>
              </a:r>
            </a:p>
          </p:txBody>
        </p:sp>
      </p:grpSp>
      <p:grpSp>
        <p:nvGrpSpPr>
          <p:cNvPr id="17" name="Group 16"/>
          <p:cNvGrpSpPr>
            <a:grpSpLocks/>
          </p:cNvGrpSpPr>
          <p:nvPr/>
        </p:nvGrpSpPr>
        <p:grpSpPr bwMode="auto">
          <a:xfrm>
            <a:off x="71438" y="4078288"/>
            <a:ext cx="8718550" cy="579437"/>
            <a:chOff x="72008" y="4078152"/>
            <a:chExt cx="8717816" cy="579091"/>
          </a:xfrm>
        </p:grpSpPr>
        <p:sp>
          <p:nvSpPr>
            <p:cNvPr id="18" name="AutoShape 19"/>
            <p:cNvSpPr>
              <a:spLocks noChangeAspect="1" noChangeArrowheads="1"/>
            </p:cNvSpPr>
            <p:nvPr>
              <p:custDataLst>
                <p:tags r:id="rId3"/>
              </p:custDataLst>
            </p:nvPr>
          </p:nvSpPr>
          <p:spPr bwMode="gray">
            <a:xfrm>
              <a:off x="154551" y="4078152"/>
              <a:ext cx="1369897" cy="579091"/>
            </a:xfrm>
            <a:prstGeom prst="homePlate">
              <a:avLst>
                <a:gd name="adj" fmla="val 16798"/>
              </a:avLst>
            </a:prstGeom>
            <a:solidFill>
              <a:schemeClr val="accent6">
                <a:lumMod val="75000"/>
              </a:schemeClr>
            </a:solidFill>
            <a:ln w="28575" cap="rnd">
              <a:solidFill>
                <a:schemeClr val="bg1"/>
              </a:solidFill>
              <a:round/>
              <a:headEnd type="none" w="sm" len="sm"/>
              <a:tailEnd type="none" w="sm" len="sm"/>
            </a:ln>
          </p:spPr>
          <p:txBody>
            <a:bodyPr/>
            <a:lstStyle/>
            <a:p>
              <a:pPr>
                <a:defRPr/>
              </a:pPr>
              <a:endParaRPr lang="en-US" dirty="0">
                <a:ea typeface="MS PGothic" pitchFamily="34" charset="-128"/>
              </a:endParaRPr>
            </a:p>
          </p:txBody>
        </p:sp>
        <p:sp>
          <p:nvSpPr>
            <p:cNvPr id="78861" name="Text Box 20"/>
            <p:cNvSpPr txBox="1">
              <a:spLocks noChangeArrowheads="1"/>
            </p:cNvSpPr>
            <p:nvPr>
              <p:custDataLst>
                <p:tags r:id="rId4"/>
              </p:custDataLst>
            </p:nvPr>
          </p:nvSpPr>
          <p:spPr bwMode="gray">
            <a:xfrm>
              <a:off x="1737165" y="4144334"/>
              <a:ext cx="7052659" cy="447761"/>
            </a:xfrm>
            <a:prstGeom prst="rect">
              <a:avLst/>
            </a:prstGeom>
            <a:noFill/>
            <a:ln w="19050">
              <a:solidFill>
                <a:schemeClr val="bg1"/>
              </a:solidFill>
              <a:miter lim="800000"/>
              <a:headEnd/>
              <a:tailEnd/>
            </a:ln>
          </p:spPr>
          <p:txBody>
            <a:bodyPr lIns="90000" tIns="0" rIns="72000" bIns="0" anchor="ctr"/>
            <a:lstStyle/>
            <a:p>
              <a:r>
                <a:rPr lang="en-US" sz="1600">
                  <a:cs typeface="MS PGothic"/>
                  <a:sym typeface="Wingdings" pitchFamily="2" charset="2"/>
                </a:rPr>
                <a:t>Envisage a rise of smart working centers as technical platform </a:t>
              </a:r>
              <a:br>
                <a:rPr lang="en-US" sz="1600">
                  <a:cs typeface="MS PGothic"/>
                  <a:sym typeface="Wingdings" pitchFamily="2" charset="2"/>
                </a:rPr>
              </a:br>
              <a:r>
                <a:rPr lang="en-US" sz="1600">
                  <a:cs typeface="MS PGothic"/>
                  <a:sym typeface="Wingdings" pitchFamily="2" charset="2"/>
                </a:rPr>
                <a:t>and face-to-face meeting facilities next to residential quarters</a:t>
              </a:r>
            </a:p>
          </p:txBody>
        </p:sp>
        <p:sp>
          <p:nvSpPr>
            <p:cNvPr id="78862" name="Rectangle 2"/>
            <p:cNvSpPr>
              <a:spLocks noChangeArrowheads="1"/>
            </p:cNvSpPr>
            <p:nvPr/>
          </p:nvSpPr>
          <p:spPr bwMode="auto">
            <a:xfrm>
              <a:off x="72008" y="4114059"/>
              <a:ext cx="1475656" cy="523220"/>
            </a:xfrm>
            <a:prstGeom prst="rect">
              <a:avLst/>
            </a:prstGeom>
            <a:noFill/>
            <a:ln w="9525">
              <a:noFill/>
              <a:miter lim="800000"/>
              <a:headEnd/>
              <a:tailEnd/>
            </a:ln>
          </p:spPr>
          <p:txBody>
            <a:bodyPr>
              <a:spAutoFit/>
            </a:bodyPr>
            <a:lstStyle/>
            <a:p>
              <a:pPr algn="ctr"/>
              <a:r>
                <a:rPr lang="en-US">
                  <a:solidFill>
                    <a:srgbClr val="FFFFFF"/>
                  </a:solidFill>
                  <a:cs typeface="MS PGothic"/>
                </a:rPr>
                <a:t>Smart working</a:t>
              </a:r>
              <a:br>
                <a:rPr lang="en-US">
                  <a:solidFill>
                    <a:srgbClr val="FFFFFF"/>
                  </a:solidFill>
                  <a:cs typeface="MS PGothic"/>
                </a:rPr>
              </a:br>
              <a:r>
                <a:rPr lang="en-US">
                  <a:solidFill>
                    <a:srgbClr val="FFFFFF"/>
                  </a:solidFill>
                  <a:cs typeface="MS PGothic"/>
                </a:rPr>
                <a:t>centers</a:t>
              </a:r>
            </a:p>
          </p:txBody>
        </p:sp>
      </p:grpSp>
      <p:grpSp>
        <p:nvGrpSpPr>
          <p:cNvPr id="20" name="Group 19"/>
          <p:cNvGrpSpPr>
            <a:grpSpLocks/>
          </p:cNvGrpSpPr>
          <p:nvPr/>
        </p:nvGrpSpPr>
        <p:grpSpPr bwMode="auto">
          <a:xfrm>
            <a:off x="107950" y="4868863"/>
            <a:ext cx="8682038" cy="577850"/>
            <a:chOff x="107504" y="4868187"/>
            <a:chExt cx="8682320" cy="579091"/>
          </a:xfrm>
        </p:grpSpPr>
        <p:sp>
          <p:nvSpPr>
            <p:cNvPr id="78857" name="Text Box 16"/>
            <p:cNvSpPr txBox="1">
              <a:spLocks noChangeArrowheads="1"/>
            </p:cNvSpPr>
            <p:nvPr>
              <p:custDataLst>
                <p:tags r:id="rId1"/>
              </p:custDataLst>
            </p:nvPr>
          </p:nvSpPr>
          <p:spPr bwMode="gray">
            <a:xfrm>
              <a:off x="1737165" y="4939539"/>
              <a:ext cx="7052659" cy="446727"/>
            </a:xfrm>
            <a:prstGeom prst="rect">
              <a:avLst/>
            </a:prstGeom>
            <a:noFill/>
            <a:ln w="19050">
              <a:solidFill>
                <a:schemeClr val="bg1"/>
              </a:solidFill>
              <a:miter lim="800000"/>
              <a:headEnd/>
              <a:tailEnd/>
            </a:ln>
          </p:spPr>
          <p:txBody>
            <a:bodyPr lIns="90000" tIns="0" rIns="72000" bIns="0" anchor="ctr"/>
            <a:lstStyle/>
            <a:p>
              <a:r>
                <a:rPr lang="en-US" sz="1600">
                  <a:cs typeface="MS PGothic"/>
                  <a:sym typeface="Wingdings" pitchFamily="2" charset="2"/>
                </a:rPr>
                <a:t>Provide flexible, seamless and well coordinated </a:t>
              </a:r>
              <a:br>
                <a:rPr lang="en-US" sz="1600">
                  <a:cs typeface="MS PGothic"/>
                  <a:sym typeface="Wingdings" pitchFamily="2" charset="2"/>
                </a:rPr>
              </a:br>
              <a:r>
                <a:rPr lang="en-US" sz="1600">
                  <a:cs typeface="MS PGothic"/>
                  <a:sym typeface="Wingdings" pitchFamily="2" charset="2"/>
                </a:rPr>
                <a:t>intermodal transportation means and logistic services</a:t>
              </a:r>
            </a:p>
          </p:txBody>
        </p:sp>
        <p:sp>
          <p:nvSpPr>
            <p:cNvPr id="16" name="AutoShape 17"/>
            <p:cNvSpPr>
              <a:spLocks noChangeAspect="1" noChangeArrowheads="1"/>
            </p:cNvSpPr>
            <p:nvPr>
              <p:custDataLst>
                <p:tags r:id="rId2"/>
              </p:custDataLst>
            </p:nvPr>
          </p:nvSpPr>
          <p:spPr bwMode="gray">
            <a:xfrm>
              <a:off x="153543" y="4868187"/>
              <a:ext cx="1370056" cy="579091"/>
            </a:xfrm>
            <a:prstGeom prst="homePlate">
              <a:avLst>
                <a:gd name="adj" fmla="val 16798"/>
              </a:avLst>
            </a:prstGeom>
            <a:solidFill>
              <a:schemeClr val="accent6">
                <a:lumMod val="50000"/>
              </a:schemeClr>
            </a:solidFill>
            <a:ln w="28575" cap="rnd">
              <a:noFill/>
              <a:round/>
              <a:headEnd type="none" w="sm" len="sm"/>
              <a:tailEnd type="none" w="sm" len="sm"/>
            </a:ln>
          </p:spPr>
          <p:txBody>
            <a:bodyPr/>
            <a:lstStyle/>
            <a:p>
              <a:pPr>
                <a:defRPr/>
              </a:pPr>
              <a:endParaRPr lang="en-US" dirty="0">
                <a:ea typeface="MS PGothic" pitchFamily="34" charset="-128"/>
              </a:endParaRPr>
            </a:p>
          </p:txBody>
        </p:sp>
        <p:sp>
          <p:nvSpPr>
            <p:cNvPr id="78859" name="Rectangle 4"/>
            <p:cNvSpPr>
              <a:spLocks noChangeArrowheads="1"/>
            </p:cNvSpPr>
            <p:nvPr/>
          </p:nvSpPr>
          <p:spPr bwMode="auto">
            <a:xfrm>
              <a:off x="107504" y="4978155"/>
              <a:ext cx="1441508" cy="307777"/>
            </a:xfrm>
            <a:prstGeom prst="rect">
              <a:avLst/>
            </a:prstGeom>
            <a:noFill/>
            <a:ln w="9525">
              <a:noFill/>
              <a:miter lim="800000"/>
              <a:headEnd/>
              <a:tailEnd/>
            </a:ln>
          </p:spPr>
          <p:txBody>
            <a:bodyPr wrap="none">
              <a:spAutoFit/>
            </a:bodyPr>
            <a:lstStyle/>
            <a:p>
              <a:r>
                <a:rPr lang="en-US">
                  <a:solidFill>
                    <a:srgbClr val="FFFFFF"/>
                  </a:solidFill>
                  <a:cs typeface="MS PGothic"/>
                </a:rPr>
                <a:t>Transportation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B5E67FB-034B-4E39-B3F1-001FFCF93C2E}" type="slidenum">
              <a:rPr lang="de-DE" smtClean="0"/>
              <a:pPr>
                <a:defRPr/>
              </a:pPr>
              <a:t>26</a:t>
            </a:fld>
            <a:endParaRPr lang="de-DE"/>
          </a:p>
        </p:txBody>
      </p:sp>
      <p:sp>
        <p:nvSpPr>
          <p:cNvPr id="6" name="Textfeld 5"/>
          <p:cNvSpPr txBox="1"/>
          <p:nvPr/>
        </p:nvSpPr>
        <p:spPr>
          <a:xfrm>
            <a:off x="214313" y="3286125"/>
            <a:ext cx="8715375" cy="461963"/>
          </a:xfrm>
          <a:prstGeom prst="rect">
            <a:avLst/>
          </a:prstGeom>
          <a:noFill/>
        </p:spPr>
        <p:txBody>
          <a:bodyPr>
            <a:spAutoFit/>
          </a:bodyPr>
          <a:lstStyle/>
          <a:p>
            <a:pPr algn="ctr" eaLnBrk="0" hangingPunct="0">
              <a:defRPr/>
            </a:pPr>
            <a:r>
              <a:rPr lang="de-DE" sz="2400" dirty="0" err="1">
                <a:solidFill>
                  <a:schemeClr val="tx2"/>
                </a:solidFill>
                <a:latin typeface="+mn-lt"/>
                <a:ea typeface="+mj-ea"/>
                <a:cs typeface="+mj-cs"/>
              </a:rPr>
              <a:t>Thank</a:t>
            </a:r>
            <a:r>
              <a:rPr lang="de-DE" sz="2400" dirty="0">
                <a:solidFill>
                  <a:schemeClr val="tx2"/>
                </a:solidFill>
                <a:latin typeface="+mn-lt"/>
                <a:ea typeface="+mj-ea"/>
                <a:cs typeface="+mj-cs"/>
              </a:rPr>
              <a:t> </a:t>
            </a:r>
            <a:r>
              <a:rPr lang="de-DE" sz="2400" dirty="0" err="1">
                <a:solidFill>
                  <a:schemeClr val="tx2"/>
                </a:solidFill>
                <a:latin typeface="+mn-lt"/>
                <a:ea typeface="+mj-ea"/>
                <a:cs typeface="+mj-cs"/>
              </a:rPr>
              <a:t>you</a:t>
            </a:r>
            <a:r>
              <a:rPr lang="de-DE" sz="2400" dirty="0">
                <a:solidFill>
                  <a:schemeClr val="tx2"/>
                </a:solidFill>
                <a:latin typeface="+mn-lt"/>
                <a:ea typeface="+mj-ea"/>
                <a:cs typeface="+mj-cs"/>
              </a:rPr>
              <a:t> </a:t>
            </a:r>
            <a:r>
              <a:rPr lang="de-DE" sz="2400" dirty="0" err="1">
                <a:solidFill>
                  <a:schemeClr val="tx2"/>
                </a:solidFill>
                <a:latin typeface="+mn-lt"/>
                <a:ea typeface="+mj-ea"/>
                <a:cs typeface="+mj-cs"/>
              </a:rPr>
              <a:t>for</a:t>
            </a:r>
            <a:r>
              <a:rPr lang="de-DE" sz="2400" dirty="0">
                <a:solidFill>
                  <a:schemeClr val="tx2"/>
                </a:solidFill>
                <a:latin typeface="+mn-lt"/>
                <a:ea typeface="+mj-ea"/>
                <a:cs typeface="+mj-cs"/>
              </a:rPr>
              <a:t> </a:t>
            </a:r>
            <a:r>
              <a:rPr lang="de-DE" sz="2400" dirty="0" err="1">
                <a:solidFill>
                  <a:schemeClr val="tx2"/>
                </a:solidFill>
                <a:latin typeface="+mn-lt"/>
                <a:ea typeface="+mj-ea"/>
                <a:cs typeface="+mj-cs"/>
              </a:rPr>
              <a:t>your</a:t>
            </a:r>
            <a:r>
              <a:rPr lang="de-DE" sz="2400" dirty="0">
                <a:solidFill>
                  <a:schemeClr val="tx2"/>
                </a:solidFill>
                <a:latin typeface="+mn-lt"/>
                <a:ea typeface="+mj-ea"/>
                <a:cs typeface="+mj-cs"/>
              </a:rPr>
              <a:t> </a:t>
            </a:r>
            <a:r>
              <a:rPr lang="de-DE" sz="2400" dirty="0" err="1">
                <a:solidFill>
                  <a:schemeClr val="tx2"/>
                </a:solidFill>
                <a:latin typeface="+mn-lt"/>
                <a:ea typeface="+mj-ea"/>
                <a:cs typeface="+mj-cs"/>
              </a:rPr>
              <a:t>attention</a:t>
            </a:r>
            <a:r>
              <a:rPr lang="de-DE" sz="2400" dirty="0">
                <a:solidFill>
                  <a:schemeClr val="tx2"/>
                </a:solidFill>
                <a:latin typeface="+mn-lt"/>
                <a:ea typeface="+mj-ea"/>
                <a:cs typeface="+mj-cs"/>
              </a:rPr>
              <a:t>!</a:t>
            </a:r>
            <a:endParaRPr lang="de-DE" sz="2400" b="0" dirty="0">
              <a:latin typeface="+mn-lt"/>
              <a:ea typeface="ＭＳ Ｐゴシック" pitchFamily="64" charset="-128"/>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856663" y="6619875"/>
            <a:ext cx="153987" cy="153988"/>
          </a:xfrm>
        </p:spPr>
        <p:txBody>
          <a:bodyPr/>
          <a:lstStyle/>
          <a:p>
            <a:pPr>
              <a:defRPr/>
            </a:pPr>
            <a:fld id="{6E0BD216-74F6-4B3F-88F4-AD777CEA9CF6}" type="slidenum">
              <a:rPr lang="en-US" smtClean="0"/>
              <a:pPr>
                <a:defRPr/>
              </a:pPr>
              <a:t>27</a:t>
            </a:fld>
            <a:endParaRPr lang="en-US"/>
          </a:p>
        </p:txBody>
      </p:sp>
      <p:sp>
        <p:nvSpPr>
          <p:cNvPr id="5" name="Rechteck 7"/>
          <p:cNvSpPr/>
          <p:nvPr>
            <p:custDataLst>
              <p:tags r:id="rId1"/>
            </p:custDataLst>
          </p:nvPr>
        </p:nvSpPr>
        <p:spPr>
          <a:xfrm>
            <a:off x="179388" y="1052513"/>
            <a:ext cx="8785225" cy="5545137"/>
          </a:xfrm>
          <a:prstGeom prst="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99" name="Titel 1"/>
          <p:cNvSpPr txBox="1">
            <a:spLocks/>
          </p:cNvSpPr>
          <p:nvPr/>
        </p:nvSpPr>
        <p:spPr bwMode="auto">
          <a:xfrm>
            <a:off x="503238" y="1830388"/>
            <a:ext cx="8137525" cy="950912"/>
          </a:xfrm>
          <a:prstGeom prst="rect">
            <a:avLst/>
          </a:prstGeom>
          <a:noFill/>
          <a:ln w="9525" algn="ctr">
            <a:noFill/>
            <a:miter lim="800000"/>
            <a:headEnd/>
            <a:tailEnd/>
          </a:ln>
        </p:spPr>
        <p:txBody>
          <a:bodyPr lIns="0" tIns="0" rIns="0" bIns="0" anchor="b"/>
          <a:lstStyle/>
          <a:p>
            <a:pPr algn="ctr" eaLnBrk="0" hangingPunct="0"/>
            <a:r>
              <a:rPr lang="en-US" sz="2800">
                <a:solidFill>
                  <a:srgbClr val="FFFFFF"/>
                </a:solidFill>
                <a:latin typeface="Sylfaen" pitchFamily="18" charset="0"/>
                <a:cs typeface="MS PGothic"/>
              </a:rPr>
              <a:t>„The future of work in a digital world“</a:t>
            </a:r>
          </a:p>
        </p:txBody>
      </p:sp>
      <p:sp>
        <p:nvSpPr>
          <p:cNvPr id="80900" name="Titel 1"/>
          <p:cNvSpPr txBox="1">
            <a:spLocks/>
          </p:cNvSpPr>
          <p:nvPr/>
        </p:nvSpPr>
        <p:spPr bwMode="auto">
          <a:xfrm>
            <a:off x="323850" y="4422775"/>
            <a:ext cx="8351838" cy="950913"/>
          </a:xfrm>
          <a:prstGeom prst="rect">
            <a:avLst/>
          </a:prstGeom>
          <a:noFill/>
          <a:ln w="9525" algn="ctr">
            <a:noFill/>
            <a:miter lim="800000"/>
            <a:headEnd/>
            <a:tailEnd/>
          </a:ln>
        </p:spPr>
        <p:txBody>
          <a:bodyPr lIns="0" tIns="0" rIns="0" bIns="0" anchor="b"/>
          <a:lstStyle/>
          <a:p>
            <a:pPr eaLnBrk="0" hangingPunct="0"/>
            <a:r>
              <a:rPr lang="en-US" sz="2800" b="0">
                <a:solidFill>
                  <a:srgbClr val="FFFFFF"/>
                </a:solidFill>
                <a:latin typeface="Sylfaen" pitchFamily="18" charset="0"/>
                <a:cs typeface="MS PGothic"/>
              </a:rPr>
              <a:t>MÜNCHNER KREIS conference</a:t>
            </a:r>
          </a:p>
          <a:p>
            <a:pPr eaLnBrk="0" hangingPunct="0"/>
            <a:r>
              <a:rPr lang="en-US" sz="2800" b="0">
                <a:solidFill>
                  <a:srgbClr val="FFFFFF"/>
                </a:solidFill>
                <a:latin typeface="Sylfaen" pitchFamily="18" charset="0"/>
                <a:cs typeface="MS PGothic"/>
              </a:rPr>
              <a:t>October 10th, 2013, Hilton City Hotel in Munich</a:t>
            </a:r>
          </a:p>
          <a:p>
            <a:pPr eaLnBrk="0" hangingPunct="0"/>
            <a:endParaRPr lang="en-US" sz="2800" b="0">
              <a:solidFill>
                <a:srgbClr val="FFFFFF"/>
              </a:solidFill>
              <a:latin typeface="Sylfaen" pitchFamily="18" charset="0"/>
              <a:cs typeface="MS PGothic"/>
            </a:endParaRPr>
          </a:p>
          <a:p>
            <a:pPr eaLnBrk="0" hangingPunct="0"/>
            <a:r>
              <a:rPr lang="en-US" sz="2800" b="0">
                <a:solidFill>
                  <a:srgbClr val="FFFFFF"/>
                </a:solidFill>
                <a:latin typeface="Sylfaen" pitchFamily="18" charset="0"/>
                <a:cs typeface="MS PGothic"/>
              </a:rPr>
              <a:t>Registration and program via: www.muenchner-kreis.de</a:t>
            </a:r>
          </a:p>
        </p:txBody>
      </p:sp>
      <p:pic>
        <p:nvPicPr>
          <p:cNvPr id="80901" name="Picture 7" descr="Untitled.png"/>
          <p:cNvPicPr>
            <a:picLocks noChangeAspect="1"/>
          </p:cNvPicPr>
          <p:nvPr/>
        </p:nvPicPr>
        <p:blipFill>
          <a:blip r:embed="rId3"/>
          <a:srcRect/>
          <a:stretch>
            <a:fillRect/>
          </a:stretch>
        </p:blipFill>
        <p:spPr bwMode="auto">
          <a:xfrm>
            <a:off x="7097713" y="5949950"/>
            <a:ext cx="1782762"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939213" y="6619875"/>
            <a:ext cx="71437" cy="153988"/>
          </a:xfrm>
        </p:spPr>
        <p:txBody>
          <a:bodyPr/>
          <a:lstStyle/>
          <a:p>
            <a:pPr>
              <a:defRPr/>
            </a:pPr>
            <a:fld id="{BEB8F079-B146-486F-91D9-4B7E77C20011}" type="slidenum">
              <a:rPr lang="en-US" smtClean="0"/>
              <a:pPr>
                <a:defRPr/>
              </a:pPr>
              <a:t>3</a:t>
            </a:fld>
            <a:endParaRPr lang="en-US"/>
          </a:p>
        </p:txBody>
      </p:sp>
      <p:sp>
        <p:nvSpPr>
          <p:cNvPr id="38914" name="Rectangle 3"/>
          <p:cNvSpPr txBox="1">
            <a:spLocks noChangeArrowheads="1"/>
          </p:cNvSpPr>
          <p:nvPr>
            <p:custDataLst>
              <p:tags r:id="rId1"/>
            </p:custDataLst>
          </p:nvPr>
        </p:nvSpPr>
        <p:spPr bwMode="auto">
          <a:xfrm>
            <a:off x="5008563" y="1700213"/>
            <a:ext cx="3598862" cy="2413000"/>
          </a:xfrm>
          <a:prstGeom prst="rect">
            <a:avLst/>
          </a:prstGeom>
          <a:solidFill>
            <a:schemeClr val="bg1"/>
          </a:solidFill>
          <a:ln w="19050">
            <a:solidFill>
              <a:srgbClr val="2A334A"/>
            </a:solidFill>
            <a:miter lim="800000"/>
            <a:headEnd/>
            <a:tailEnd/>
          </a:ln>
        </p:spPr>
        <p:txBody>
          <a:bodyPr lIns="36000" tIns="36000" rIns="36000" bIns="36000"/>
          <a:lstStyle/>
          <a:p>
            <a:pPr algn="ctr">
              <a:spcBef>
                <a:spcPct val="30000"/>
              </a:spcBef>
              <a:spcAft>
                <a:spcPct val="20000"/>
              </a:spcAft>
              <a:buClr>
                <a:schemeClr val="accent2"/>
              </a:buClr>
              <a:buFont typeface="Wingdings" pitchFamily="2" charset="2"/>
              <a:buNone/>
              <a:tabLst>
                <a:tab pos="266700" algn="l"/>
                <a:tab pos="631825" algn="l"/>
                <a:tab pos="981075" algn="l"/>
              </a:tabLst>
            </a:pPr>
            <a:r>
              <a:rPr lang="en-US">
                <a:cs typeface="MS PGothic"/>
              </a:rPr>
              <a:t>Increase in storage capacity</a:t>
            </a:r>
          </a:p>
        </p:txBody>
      </p:sp>
      <p:sp>
        <p:nvSpPr>
          <p:cNvPr id="38915" name="Rectangle 3"/>
          <p:cNvSpPr txBox="1">
            <a:spLocks noChangeArrowheads="1"/>
          </p:cNvSpPr>
          <p:nvPr>
            <p:custDataLst>
              <p:tags r:id="rId2"/>
            </p:custDataLst>
          </p:nvPr>
        </p:nvSpPr>
        <p:spPr bwMode="auto">
          <a:xfrm>
            <a:off x="755650" y="1700213"/>
            <a:ext cx="3600450" cy="2413000"/>
          </a:xfrm>
          <a:prstGeom prst="rect">
            <a:avLst/>
          </a:prstGeom>
          <a:solidFill>
            <a:schemeClr val="bg1"/>
          </a:solidFill>
          <a:ln w="19050">
            <a:solidFill>
              <a:srgbClr val="2A334A"/>
            </a:solidFill>
            <a:miter lim="800000"/>
            <a:headEnd/>
            <a:tailEnd/>
          </a:ln>
        </p:spPr>
        <p:txBody>
          <a:bodyPr lIns="36000" tIns="36000" rIns="36000" bIns="36000"/>
          <a:lstStyle/>
          <a:p>
            <a:pPr algn="ctr">
              <a:spcBef>
                <a:spcPct val="30000"/>
              </a:spcBef>
              <a:spcAft>
                <a:spcPct val="20000"/>
              </a:spcAft>
              <a:buClr>
                <a:schemeClr val="accent2"/>
              </a:buClr>
              <a:buFont typeface="Wingdings" pitchFamily="2" charset="2"/>
              <a:buNone/>
              <a:tabLst>
                <a:tab pos="266700" algn="l"/>
                <a:tab pos="631825" algn="l"/>
                <a:tab pos="981075" algn="l"/>
              </a:tabLst>
            </a:pPr>
            <a:r>
              <a:rPr lang="en-US">
                <a:cs typeface="MS PGothic"/>
              </a:rPr>
              <a:t>Performance improvements of computers</a:t>
            </a:r>
          </a:p>
        </p:txBody>
      </p:sp>
      <p:pic>
        <p:nvPicPr>
          <p:cNvPr id="38916" name="Picture 7"/>
          <p:cNvPicPr>
            <a:picLocks noChangeAspect="1" noChangeArrowheads="1"/>
          </p:cNvPicPr>
          <p:nvPr/>
        </p:nvPicPr>
        <p:blipFill>
          <a:blip r:embed="rId6">
            <a:grayscl/>
          </a:blip>
          <a:srcRect l="10310" b="8910"/>
          <a:stretch>
            <a:fillRect/>
          </a:stretch>
        </p:blipFill>
        <p:spPr bwMode="auto">
          <a:xfrm>
            <a:off x="5632450" y="1976438"/>
            <a:ext cx="2662238" cy="1801812"/>
          </a:xfrm>
          <a:prstGeom prst="rect">
            <a:avLst/>
          </a:prstGeom>
          <a:noFill/>
          <a:ln w="9525">
            <a:noFill/>
            <a:miter lim="800000"/>
            <a:headEnd/>
            <a:tailEnd/>
          </a:ln>
        </p:spPr>
      </p:pic>
      <p:sp>
        <p:nvSpPr>
          <p:cNvPr id="31" name="Textfeld 6"/>
          <p:cNvSpPr txBox="1"/>
          <p:nvPr/>
        </p:nvSpPr>
        <p:spPr>
          <a:xfrm rot="16200000">
            <a:off x="-614362" y="2752725"/>
            <a:ext cx="2413000" cy="307975"/>
          </a:xfrm>
          <a:prstGeom prst="rect">
            <a:avLst/>
          </a:prstGeom>
          <a:solidFill>
            <a:schemeClr val="tx2">
              <a:lumMod val="50000"/>
            </a:schemeClr>
          </a:solidFill>
          <a:ln w="19050">
            <a:solidFill>
              <a:schemeClr val="accent1">
                <a:lumMod val="50000"/>
              </a:schemeClr>
            </a:solidFill>
          </a:ln>
        </p:spPr>
        <p:txBody>
          <a:bodyPr>
            <a:spAutoFit/>
          </a:bodyPr>
          <a:lstStyle/>
          <a:p>
            <a:pPr algn="ctr">
              <a:defRPr/>
            </a:pPr>
            <a:r>
              <a:rPr lang="en-US">
                <a:solidFill>
                  <a:schemeClr val="bg1"/>
                </a:solidFill>
                <a:ea typeface="MS PGothic" pitchFamily="34" charset="-128"/>
              </a:rPr>
              <a:t>„Moore‘s Law“</a:t>
            </a:r>
            <a:endParaRPr lang="en-US">
              <a:solidFill>
                <a:schemeClr val="bg1"/>
              </a:solidFill>
              <a:ea typeface="MS PGothic" pitchFamily="34" charset="-128"/>
            </a:endParaRPr>
          </a:p>
        </p:txBody>
      </p:sp>
      <p:sp>
        <p:nvSpPr>
          <p:cNvPr id="38918" name="Textfeld 40"/>
          <p:cNvSpPr txBox="1">
            <a:spLocks noChangeArrowheads="1"/>
          </p:cNvSpPr>
          <p:nvPr/>
        </p:nvSpPr>
        <p:spPr bwMode="auto">
          <a:xfrm rot="-5400000">
            <a:off x="3638551" y="2752725"/>
            <a:ext cx="2413000" cy="307975"/>
          </a:xfrm>
          <a:prstGeom prst="rect">
            <a:avLst/>
          </a:prstGeom>
          <a:solidFill>
            <a:srgbClr val="00004D"/>
          </a:solidFill>
          <a:ln w="19050">
            <a:solidFill>
              <a:srgbClr val="2A334A"/>
            </a:solidFill>
            <a:miter lim="800000"/>
            <a:headEnd/>
            <a:tailEnd/>
          </a:ln>
        </p:spPr>
        <p:txBody>
          <a:bodyPr>
            <a:spAutoFit/>
          </a:bodyPr>
          <a:lstStyle/>
          <a:p>
            <a:pPr algn="ctr"/>
            <a:r>
              <a:rPr lang="en-US">
                <a:solidFill>
                  <a:schemeClr val="bg1"/>
                </a:solidFill>
                <a:cs typeface="MS PGothic"/>
              </a:rPr>
              <a:t>„Kryder‘s Law“</a:t>
            </a:r>
          </a:p>
        </p:txBody>
      </p:sp>
      <p:sp>
        <p:nvSpPr>
          <p:cNvPr id="38919" name="Textfeld 43"/>
          <p:cNvSpPr txBox="1">
            <a:spLocks noChangeArrowheads="1"/>
          </p:cNvSpPr>
          <p:nvPr/>
        </p:nvSpPr>
        <p:spPr bwMode="auto">
          <a:xfrm rot="-5400000">
            <a:off x="4492626" y="2778125"/>
            <a:ext cx="1612900" cy="257175"/>
          </a:xfrm>
          <a:prstGeom prst="rect">
            <a:avLst/>
          </a:prstGeom>
          <a:noFill/>
          <a:ln w="9525">
            <a:noFill/>
            <a:miter lim="800000"/>
            <a:headEnd/>
            <a:tailEnd/>
          </a:ln>
        </p:spPr>
        <p:txBody>
          <a:bodyPr lIns="36000" tIns="36000" rIns="36000" bIns="36000">
            <a:spAutoFit/>
          </a:bodyPr>
          <a:lstStyle/>
          <a:p>
            <a:pPr algn="ctr"/>
            <a:r>
              <a:rPr lang="en-US" sz="1200">
                <a:cs typeface="MS PGothic"/>
              </a:rPr>
              <a:t>Capacity (GB)</a:t>
            </a:r>
          </a:p>
        </p:txBody>
      </p:sp>
      <p:grpSp>
        <p:nvGrpSpPr>
          <p:cNvPr id="38920" name="Group 9"/>
          <p:cNvGrpSpPr>
            <a:grpSpLocks/>
          </p:cNvGrpSpPr>
          <p:nvPr/>
        </p:nvGrpSpPr>
        <p:grpSpPr bwMode="auto">
          <a:xfrm>
            <a:off x="2613025" y="4329113"/>
            <a:ext cx="3917950" cy="2413000"/>
            <a:chOff x="4690853" y="4329549"/>
            <a:chExt cx="3916958" cy="2412000"/>
          </a:xfrm>
        </p:grpSpPr>
        <p:sp>
          <p:nvSpPr>
            <p:cNvPr id="38975" name="Rectangle 3"/>
            <p:cNvSpPr txBox="1">
              <a:spLocks noChangeArrowheads="1"/>
            </p:cNvSpPr>
            <p:nvPr>
              <p:custDataLst>
                <p:tags r:id="rId3"/>
              </p:custDataLst>
            </p:nvPr>
          </p:nvSpPr>
          <p:spPr bwMode="auto">
            <a:xfrm>
              <a:off x="5007811" y="4329549"/>
              <a:ext cx="3600000" cy="2412000"/>
            </a:xfrm>
            <a:prstGeom prst="rect">
              <a:avLst/>
            </a:prstGeom>
            <a:solidFill>
              <a:schemeClr val="bg1"/>
            </a:solidFill>
            <a:ln w="19050">
              <a:solidFill>
                <a:srgbClr val="2A334A"/>
              </a:solidFill>
              <a:miter lim="800000"/>
              <a:headEnd/>
              <a:tailEnd/>
            </a:ln>
          </p:spPr>
          <p:txBody>
            <a:bodyPr lIns="36000" tIns="36000" rIns="36000" bIns="36000"/>
            <a:lstStyle/>
            <a:p>
              <a:pPr algn="ctr">
                <a:spcBef>
                  <a:spcPct val="30000"/>
                </a:spcBef>
                <a:spcAft>
                  <a:spcPct val="20000"/>
                </a:spcAft>
                <a:buClr>
                  <a:schemeClr val="accent2"/>
                </a:buClr>
                <a:buFont typeface="Wingdings" pitchFamily="2" charset="2"/>
                <a:buNone/>
                <a:tabLst>
                  <a:tab pos="266700" algn="l"/>
                  <a:tab pos="631825" algn="l"/>
                  <a:tab pos="981075" algn="l"/>
                </a:tabLst>
              </a:pPr>
              <a:r>
                <a:rPr lang="en-US">
                  <a:cs typeface="MS PGothic"/>
                </a:rPr>
                <a:t>Increase of bandwidth</a:t>
              </a:r>
            </a:p>
          </p:txBody>
        </p:sp>
        <p:sp>
          <p:nvSpPr>
            <p:cNvPr id="38976" name="Textfeld 42"/>
            <p:cNvSpPr txBox="1">
              <a:spLocks noChangeArrowheads="1"/>
            </p:cNvSpPr>
            <p:nvPr/>
          </p:nvSpPr>
          <p:spPr bwMode="auto">
            <a:xfrm rot="-5400000">
              <a:off x="3638742" y="5381660"/>
              <a:ext cx="2412000" cy="307777"/>
            </a:xfrm>
            <a:prstGeom prst="rect">
              <a:avLst/>
            </a:prstGeom>
            <a:solidFill>
              <a:srgbClr val="00004D"/>
            </a:solidFill>
            <a:ln w="19050">
              <a:solidFill>
                <a:srgbClr val="2A334A"/>
              </a:solidFill>
              <a:miter lim="800000"/>
              <a:headEnd/>
              <a:tailEnd/>
            </a:ln>
          </p:spPr>
          <p:txBody>
            <a:bodyPr>
              <a:spAutoFit/>
            </a:bodyPr>
            <a:lstStyle/>
            <a:p>
              <a:pPr algn="ctr"/>
              <a:r>
                <a:rPr lang="en-US">
                  <a:solidFill>
                    <a:schemeClr val="bg1"/>
                  </a:solidFill>
                  <a:cs typeface="MS PGothic"/>
                </a:rPr>
                <a:t>„Nielsen‘s Law“</a:t>
              </a:r>
            </a:p>
          </p:txBody>
        </p:sp>
        <p:pic>
          <p:nvPicPr>
            <p:cNvPr id="38977" name="Picture 3"/>
            <p:cNvPicPr>
              <a:picLocks noChangeAspect="1" noChangeArrowheads="1"/>
            </p:cNvPicPr>
            <p:nvPr/>
          </p:nvPicPr>
          <p:blipFill>
            <a:blip r:embed="rId7">
              <a:grayscl/>
            </a:blip>
            <a:srcRect l="18735" b="5818"/>
            <a:stretch>
              <a:fillRect/>
            </a:stretch>
          </p:blipFill>
          <p:spPr bwMode="auto">
            <a:xfrm>
              <a:off x="5944482" y="4630285"/>
              <a:ext cx="2243921" cy="1821315"/>
            </a:xfrm>
            <a:prstGeom prst="rect">
              <a:avLst/>
            </a:prstGeom>
            <a:noFill/>
            <a:ln w="9525">
              <a:noFill/>
              <a:miter lim="800000"/>
              <a:headEnd/>
              <a:tailEnd/>
            </a:ln>
          </p:spPr>
        </p:pic>
        <p:sp>
          <p:nvSpPr>
            <p:cNvPr id="38978" name="Textfeld 45"/>
            <p:cNvSpPr txBox="1">
              <a:spLocks noChangeArrowheads="1"/>
            </p:cNvSpPr>
            <p:nvPr/>
          </p:nvSpPr>
          <p:spPr bwMode="auto">
            <a:xfrm rot="-5400000">
              <a:off x="4322613" y="5313684"/>
              <a:ext cx="1907145" cy="442035"/>
            </a:xfrm>
            <a:prstGeom prst="rect">
              <a:avLst/>
            </a:prstGeom>
            <a:noFill/>
            <a:ln w="9525">
              <a:noFill/>
              <a:miter lim="800000"/>
              <a:headEnd/>
              <a:tailEnd/>
            </a:ln>
          </p:spPr>
          <p:txBody>
            <a:bodyPr lIns="36000" tIns="36000" rIns="36000" bIns="36000">
              <a:spAutoFit/>
            </a:bodyPr>
            <a:lstStyle/>
            <a:p>
              <a:pPr algn="ctr"/>
              <a:r>
                <a:rPr lang="en-US" sz="1200">
                  <a:cs typeface="MS PGothic"/>
                </a:rPr>
                <a:t>Internet connectivity </a:t>
              </a:r>
              <a:br>
                <a:rPr lang="en-US" sz="1200">
                  <a:cs typeface="MS PGothic"/>
                </a:rPr>
              </a:br>
              <a:r>
                <a:rPr lang="en-US" sz="1200">
                  <a:cs typeface="MS PGothic"/>
                </a:rPr>
                <a:t>(bits per second)</a:t>
              </a:r>
            </a:p>
          </p:txBody>
        </p:sp>
        <p:sp>
          <p:nvSpPr>
            <p:cNvPr id="38979" name="Textfeld 48"/>
            <p:cNvSpPr txBox="1">
              <a:spLocks noChangeArrowheads="1"/>
            </p:cNvSpPr>
            <p:nvPr/>
          </p:nvSpPr>
          <p:spPr bwMode="auto">
            <a:xfrm>
              <a:off x="6710901" y="6525344"/>
              <a:ext cx="691764" cy="169277"/>
            </a:xfrm>
            <a:prstGeom prst="rect">
              <a:avLst/>
            </a:prstGeom>
            <a:solidFill>
              <a:schemeClr val="bg1"/>
            </a:solidFill>
            <a:ln w="9525">
              <a:noFill/>
              <a:miter lim="800000"/>
              <a:headEnd/>
              <a:tailEnd/>
            </a:ln>
          </p:spPr>
          <p:txBody>
            <a:bodyPr lIns="0" tIns="0" rIns="0" bIns="0" anchor="b">
              <a:spAutoFit/>
            </a:bodyPr>
            <a:lstStyle/>
            <a:p>
              <a:pPr algn="ctr"/>
              <a:r>
                <a:rPr lang="en-US" sz="1100">
                  <a:cs typeface="MS PGothic"/>
                </a:rPr>
                <a:t>year</a:t>
              </a:r>
            </a:p>
          </p:txBody>
        </p:sp>
      </p:grpSp>
      <p:sp>
        <p:nvSpPr>
          <p:cNvPr id="38921" name="Textfeld 49"/>
          <p:cNvSpPr txBox="1">
            <a:spLocks noChangeArrowheads="1"/>
          </p:cNvSpPr>
          <p:nvPr/>
        </p:nvSpPr>
        <p:spPr bwMode="auto">
          <a:xfrm>
            <a:off x="6515100" y="3895725"/>
            <a:ext cx="692150" cy="168275"/>
          </a:xfrm>
          <a:prstGeom prst="rect">
            <a:avLst/>
          </a:prstGeom>
          <a:solidFill>
            <a:schemeClr val="bg1"/>
          </a:solidFill>
          <a:ln w="9525">
            <a:noFill/>
            <a:miter lim="800000"/>
            <a:headEnd/>
            <a:tailEnd/>
          </a:ln>
        </p:spPr>
        <p:txBody>
          <a:bodyPr lIns="0" tIns="0" rIns="0" bIns="0" anchor="b">
            <a:spAutoFit/>
          </a:bodyPr>
          <a:lstStyle/>
          <a:p>
            <a:pPr algn="ctr"/>
            <a:r>
              <a:rPr lang="en-US" sz="1100">
                <a:cs typeface="MS PGothic"/>
              </a:rPr>
              <a:t>year</a:t>
            </a:r>
          </a:p>
        </p:txBody>
      </p:sp>
      <p:sp>
        <p:nvSpPr>
          <p:cNvPr id="38922" name="Textfeld 50"/>
          <p:cNvSpPr txBox="1">
            <a:spLocks noChangeArrowheads="1"/>
          </p:cNvSpPr>
          <p:nvPr/>
        </p:nvSpPr>
        <p:spPr bwMode="auto">
          <a:xfrm>
            <a:off x="2286000" y="3790950"/>
            <a:ext cx="692150" cy="168275"/>
          </a:xfrm>
          <a:prstGeom prst="rect">
            <a:avLst/>
          </a:prstGeom>
          <a:solidFill>
            <a:schemeClr val="bg1"/>
          </a:solidFill>
          <a:ln w="9525">
            <a:noFill/>
            <a:miter lim="800000"/>
            <a:headEnd/>
            <a:tailEnd/>
          </a:ln>
        </p:spPr>
        <p:txBody>
          <a:bodyPr lIns="0" tIns="0" rIns="0" bIns="0" anchor="b">
            <a:spAutoFit/>
          </a:bodyPr>
          <a:lstStyle/>
          <a:p>
            <a:pPr algn="ctr"/>
            <a:r>
              <a:rPr lang="en-US" sz="1100">
                <a:cs typeface="MS PGothic"/>
              </a:rPr>
              <a:t>year</a:t>
            </a:r>
          </a:p>
        </p:txBody>
      </p:sp>
      <p:pic>
        <p:nvPicPr>
          <p:cNvPr id="38923" name="Picture 5" descr="http://www.orangecone.com/images/1_moores_law_small.jpg"/>
          <p:cNvPicPr>
            <a:picLocks noChangeAspect="1" noChangeArrowheads="1"/>
          </p:cNvPicPr>
          <p:nvPr/>
        </p:nvPicPr>
        <p:blipFill>
          <a:blip r:embed="rId8">
            <a:grayscl/>
          </a:blip>
          <a:srcRect l="8939" r="2638" b="13741"/>
          <a:stretch>
            <a:fillRect/>
          </a:stretch>
        </p:blipFill>
        <p:spPr bwMode="auto">
          <a:xfrm>
            <a:off x="1238250" y="2176463"/>
            <a:ext cx="2976563" cy="1423987"/>
          </a:xfrm>
          <a:prstGeom prst="rect">
            <a:avLst/>
          </a:prstGeom>
          <a:noFill/>
          <a:ln w="9525">
            <a:noFill/>
            <a:miter lim="800000"/>
            <a:headEnd/>
            <a:tailEnd/>
          </a:ln>
        </p:spPr>
      </p:pic>
      <p:sp>
        <p:nvSpPr>
          <p:cNvPr id="38924" name="TextBox 1"/>
          <p:cNvSpPr txBox="1">
            <a:spLocks noChangeArrowheads="1"/>
          </p:cNvSpPr>
          <p:nvPr/>
        </p:nvSpPr>
        <p:spPr bwMode="auto">
          <a:xfrm>
            <a:off x="1258888" y="3582988"/>
            <a:ext cx="360362" cy="185737"/>
          </a:xfrm>
          <a:prstGeom prst="rect">
            <a:avLst/>
          </a:prstGeom>
          <a:noFill/>
          <a:ln w="9525">
            <a:noFill/>
            <a:miter lim="800000"/>
            <a:headEnd/>
            <a:tailEnd/>
          </a:ln>
        </p:spPr>
        <p:txBody>
          <a:bodyPr>
            <a:spAutoFit/>
          </a:bodyPr>
          <a:lstStyle/>
          <a:p>
            <a:r>
              <a:rPr lang="en-US" sz="600" b="0">
                <a:cs typeface="MS PGothic"/>
              </a:rPr>
              <a:t>1970</a:t>
            </a:r>
          </a:p>
        </p:txBody>
      </p:sp>
      <p:sp>
        <p:nvSpPr>
          <p:cNvPr id="38925" name="TextBox 36"/>
          <p:cNvSpPr txBox="1">
            <a:spLocks noChangeArrowheads="1"/>
          </p:cNvSpPr>
          <p:nvPr/>
        </p:nvSpPr>
        <p:spPr bwMode="auto">
          <a:xfrm>
            <a:off x="1565275" y="3582988"/>
            <a:ext cx="360363" cy="185737"/>
          </a:xfrm>
          <a:prstGeom prst="rect">
            <a:avLst/>
          </a:prstGeom>
          <a:noFill/>
          <a:ln w="9525">
            <a:noFill/>
            <a:miter lim="800000"/>
            <a:headEnd/>
            <a:tailEnd/>
          </a:ln>
        </p:spPr>
        <p:txBody>
          <a:bodyPr>
            <a:spAutoFit/>
          </a:bodyPr>
          <a:lstStyle/>
          <a:p>
            <a:r>
              <a:rPr lang="en-US" sz="600" b="0">
                <a:cs typeface="MS PGothic"/>
              </a:rPr>
              <a:t>1975</a:t>
            </a:r>
          </a:p>
        </p:txBody>
      </p:sp>
      <p:sp>
        <p:nvSpPr>
          <p:cNvPr id="38926" name="TextBox 44"/>
          <p:cNvSpPr txBox="1">
            <a:spLocks noChangeArrowheads="1"/>
          </p:cNvSpPr>
          <p:nvPr/>
        </p:nvSpPr>
        <p:spPr bwMode="auto">
          <a:xfrm>
            <a:off x="1871663" y="3582988"/>
            <a:ext cx="360362" cy="185737"/>
          </a:xfrm>
          <a:prstGeom prst="rect">
            <a:avLst/>
          </a:prstGeom>
          <a:noFill/>
          <a:ln w="9525">
            <a:noFill/>
            <a:miter lim="800000"/>
            <a:headEnd/>
            <a:tailEnd/>
          </a:ln>
        </p:spPr>
        <p:txBody>
          <a:bodyPr>
            <a:spAutoFit/>
          </a:bodyPr>
          <a:lstStyle/>
          <a:p>
            <a:r>
              <a:rPr lang="en-US" sz="600" b="0">
                <a:cs typeface="MS PGothic"/>
              </a:rPr>
              <a:t>1980</a:t>
            </a:r>
          </a:p>
        </p:txBody>
      </p:sp>
      <p:sp>
        <p:nvSpPr>
          <p:cNvPr id="38927" name="TextBox 45"/>
          <p:cNvSpPr txBox="1">
            <a:spLocks noChangeArrowheads="1"/>
          </p:cNvSpPr>
          <p:nvPr/>
        </p:nvSpPr>
        <p:spPr bwMode="auto">
          <a:xfrm>
            <a:off x="2178050" y="3582988"/>
            <a:ext cx="360363" cy="185737"/>
          </a:xfrm>
          <a:prstGeom prst="rect">
            <a:avLst/>
          </a:prstGeom>
          <a:noFill/>
          <a:ln w="9525">
            <a:noFill/>
            <a:miter lim="800000"/>
            <a:headEnd/>
            <a:tailEnd/>
          </a:ln>
        </p:spPr>
        <p:txBody>
          <a:bodyPr>
            <a:spAutoFit/>
          </a:bodyPr>
          <a:lstStyle/>
          <a:p>
            <a:r>
              <a:rPr lang="en-US" sz="600" b="0">
                <a:cs typeface="MS PGothic"/>
              </a:rPr>
              <a:t>1985</a:t>
            </a:r>
          </a:p>
        </p:txBody>
      </p:sp>
      <p:sp>
        <p:nvSpPr>
          <p:cNvPr id="38928" name="TextBox 46"/>
          <p:cNvSpPr txBox="1">
            <a:spLocks noChangeArrowheads="1"/>
          </p:cNvSpPr>
          <p:nvPr/>
        </p:nvSpPr>
        <p:spPr bwMode="auto">
          <a:xfrm>
            <a:off x="2484438" y="3582988"/>
            <a:ext cx="358775" cy="185737"/>
          </a:xfrm>
          <a:prstGeom prst="rect">
            <a:avLst/>
          </a:prstGeom>
          <a:noFill/>
          <a:ln w="9525">
            <a:noFill/>
            <a:miter lim="800000"/>
            <a:headEnd/>
            <a:tailEnd/>
          </a:ln>
        </p:spPr>
        <p:txBody>
          <a:bodyPr>
            <a:spAutoFit/>
          </a:bodyPr>
          <a:lstStyle/>
          <a:p>
            <a:r>
              <a:rPr lang="en-US" sz="600" b="0">
                <a:cs typeface="MS PGothic"/>
              </a:rPr>
              <a:t>1990</a:t>
            </a:r>
          </a:p>
        </p:txBody>
      </p:sp>
      <p:sp>
        <p:nvSpPr>
          <p:cNvPr id="38929" name="TextBox 49"/>
          <p:cNvSpPr txBox="1">
            <a:spLocks noChangeArrowheads="1"/>
          </p:cNvSpPr>
          <p:nvPr/>
        </p:nvSpPr>
        <p:spPr bwMode="auto">
          <a:xfrm>
            <a:off x="2789238" y="3582988"/>
            <a:ext cx="360362" cy="185737"/>
          </a:xfrm>
          <a:prstGeom prst="rect">
            <a:avLst/>
          </a:prstGeom>
          <a:noFill/>
          <a:ln w="9525">
            <a:noFill/>
            <a:miter lim="800000"/>
            <a:headEnd/>
            <a:tailEnd/>
          </a:ln>
        </p:spPr>
        <p:txBody>
          <a:bodyPr>
            <a:spAutoFit/>
          </a:bodyPr>
          <a:lstStyle/>
          <a:p>
            <a:r>
              <a:rPr lang="en-US" sz="600" b="0">
                <a:cs typeface="MS PGothic"/>
              </a:rPr>
              <a:t>1995</a:t>
            </a:r>
          </a:p>
        </p:txBody>
      </p:sp>
      <p:sp>
        <p:nvSpPr>
          <p:cNvPr id="38930" name="TextBox 50"/>
          <p:cNvSpPr txBox="1">
            <a:spLocks noChangeArrowheads="1"/>
          </p:cNvSpPr>
          <p:nvPr/>
        </p:nvSpPr>
        <p:spPr bwMode="auto">
          <a:xfrm>
            <a:off x="3095625" y="3582988"/>
            <a:ext cx="360363" cy="185737"/>
          </a:xfrm>
          <a:prstGeom prst="rect">
            <a:avLst/>
          </a:prstGeom>
          <a:noFill/>
          <a:ln w="9525">
            <a:noFill/>
            <a:miter lim="800000"/>
            <a:headEnd/>
            <a:tailEnd/>
          </a:ln>
        </p:spPr>
        <p:txBody>
          <a:bodyPr>
            <a:spAutoFit/>
          </a:bodyPr>
          <a:lstStyle/>
          <a:p>
            <a:r>
              <a:rPr lang="en-US" sz="600" b="0">
                <a:cs typeface="MS PGothic"/>
              </a:rPr>
              <a:t>2000</a:t>
            </a:r>
          </a:p>
        </p:txBody>
      </p:sp>
      <p:sp>
        <p:nvSpPr>
          <p:cNvPr id="38931" name="TextBox 51"/>
          <p:cNvSpPr txBox="1">
            <a:spLocks noChangeArrowheads="1"/>
          </p:cNvSpPr>
          <p:nvPr/>
        </p:nvSpPr>
        <p:spPr bwMode="auto">
          <a:xfrm>
            <a:off x="3402013" y="3582988"/>
            <a:ext cx="360362" cy="185737"/>
          </a:xfrm>
          <a:prstGeom prst="rect">
            <a:avLst/>
          </a:prstGeom>
          <a:noFill/>
          <a:ln w="9525">
            <a:noFill/>
            <a:miter lim="800000"/>
            <a:headEnd/>
            <a:tailEnd/>
          </a:ln>
        </p:spPr>
        <p:txBody>
          <a:bodyPr>
            <a:spAutoFit/>
          </a:bodyPr>
          <a:lstStyle/>
          <a:p>
            <a:r>
              <a:rPr lang="en-US" sz="600" b="0">
                <a:cs typeface="MS PGothic"/>
              </a:rPr>
              <a:t>2005</a:t>
            </a:r>
          </a:p>
        </p:txBody>
      </p:sp>
      <p:sp>
        <p:nvSpPr>
          <p:cNvPr id="38932" name="TextBox 52"/>
          <p:cNvSpPr txBox="1">
            <a:spLocks noChangeArrowheads="1"/>
          </p:cNvSpPr>
          <p:nvPr/>
        </p:nvSpPr>
        <p:spPr bwMode="auto">
          <a:xfrm>
            <a:off x="1042988" y="3327400"/>
            <a:ext cx="325437" cy="184150"/>
          </a:xfrm>
          <a:prstGeom prst="rect">
            <a:avLst/>
          </a:prstGeom>
          <a:noFill/>
          <a:ln w="9525">
            <a:noFill/>
            <a:miter lim="800000"/>
            <a:headEnd/>
            <a:tailEnd/>
          </a:ln>
        </p:spPr>
        <p:txBody>
          <a:bodyPr>
            <a:spAutoFit/>
          </a:bodyPr>
          <a:lstStyle/>
          <a:p>
            <a:r>
              <a:rPr lang="en-US" sz="600" b="0">
                <a:cs typeface="MS PGothic"/>
              </a:rPr>
              <a:t>10</a:t>
            </a:r>
            <a:r>
              <a:rPr lang="en-US" sz="700" b="0" baseline="36000">
                <a:cs typeface="MS PGothic"/>
              </a:rPr>
              <a:t>3</a:t>
            </a:r>
            <a:endParaRPr lang="en-US" sz="600" b="0" baseline="36000">
              <a:cs typeface="MS PGothic"/>
            </a:endParaRPr>
          </a:p>
        </p:txBody>
      </p:sp>
      <p:sp>
        <p:nvSpPr>
          <p:cNvPr id="38933" name="TextBox 53"/>
          <p:cNvSpPr txBox="1">
            <a:spLocks noChangeArrowheads="1"/>
          </p:cNvSpPr>
          <p:nvPr/>
        </p:nvSpPr>
        <p:spPr bwMode="auto">
          <a:xfrm>
            <a:off x="1042988" y="3159125"/>
            <a:ext cx="325437" cy="184150"/>
          </a:xfrm>
          <a:prstGeom prst="rect">
            <a:avLst/>
          </a:prstGeom>
          <a:noFill/>
          <a:ln w="9525">
            <a:noFill/>
            <a:miter lim="800000"/>
            <a:headEnd/>
            <a:tailEnd/>
          </a:ln>
        </p:spPr>
        <p:txBody>
          <a:bodyPr>
            <a:spAutoFit/>
          </a:bodyPr>
          <a:lstStyle/>
          <a:p>
            <a:r>
              <a:rPr lang="en-US" sz="600" b="0">
                <a:cs typeface="MS PGothic"/>
              </a:rPr>
              <a:t>10</a:t>
            </a:r>
            <a:r>
              <a:rPr lang="en-US" sz="700" b="0" baseline="36000">
                <a:cs typeface="MS PGothic"/>
              </a:rPr>
              <a:t>4</a:t>
            </a:r>
            <a:endParaRPr lang="en-US" sz="600" b="0" baseline="36000">
              <a:cs typeface="MS PGothic"/>
            </a:endParaRPr>
          </a:p>
        </p:txBody>
      </p:sp>
      <p:sp>
        <p:nvSpPr>
          <p:cNvPr id="38934" name="TextBox 54"/>
          <p:cNvSpPr txBox="1">
            <a:spLocks noChangeArrowheads="1"/>
          </p:cNvSpPr>
          <p:nvPr/>
        </p:nvSpPr>
        <p:spPr bwMode="auto">
          <a:xfrm>
            <a:off x="1042988" y="2990850"/>
            <a:ext cx="325437" cy="184150"/>
          </a:xfrm>
          <a:prstGeom prst="rect">
            <a:avLst/>
          </a:prstGeom>
          <a:noFill/>
          <a:ln w="9525">
            <a:noFill/>
            <a:miter lim="800000"/>
            <a:headEnd/>
            <a:tailEnd/>
          </a:ln>
        </p:spPr>
        <p:txBody>
          <a:bodyPr>
            <a:spAutoFit/>
          </a:bodyPr>
          <a:lstStyle/>
          <a:p>
            <a:r>
              <a:rPr lang="en-US" sz="600" b="0">
                <a:cs typeface="MS PGothic"/>
              </a:rPr>
              <a:t>10</a:t>
            </a:r>
            <a:r>
              <a:rPr lang="en-US" sz="700" b="0" baseline="36000">
                <a:cs typeface="MS PGothic"/>
              </a:rPr>
              <a:t>5</a:t>
            </a:r>
            <a:endParaRPr lang="en-US" sz="600" b="0" baseline="36000">
              <a:cs typeface="MS PGothic"/>
            </a:endParaRPr>
          </a:p>
        </p:txBody>
      </p:sp>
      <p:sp>
        <p:nvSpPr>
          <p:cNvPr id="38935" name="TextBox 55"/>
          <p:cNvSpPr txBox="1">
            <a:spLocks noChangeArrowheads="1"/>
          </p:cNvSpPr>
          <p:nvPr/>
        </p:nvSpPr>
        <p:spPr bwMode="auto">
          <a:xfrm>
            <a:off x="1042988" y="2822575"/>
            <a:ext cx="325437" cy="184150"/>
          </a:xfrm>
          <a:prstGeom prst="rect">
            <a:avLst/>
          </a:prstGeom>
          <a:noFill/>
          <a:ln w="9525">
            <a:noFill/>
            <a:miter lim="800000"/>
            <a:headEnd/>
            <a:tailEnd/>
          </a:ln>
        </p:spPr>
        <p:txBody>
          <a:bodyPr>
            <a:spAutoFit/>
          </a:bodyPr>
          <a:lstStyle/>
          <a:p>
            <a:r>
              <a:rPr lang="en-US" sz="600" b="0">
                <a:cs typeface="MS PGothic"/>
              </a:rPr>
              <a:t>10</a:t>
            </a:r>
            <a:r>
              <a:rPr lang="en-US" sz="700" b="0" baseline="36000">
                <a:cs typeface="MS PGothic"/>
              </a:rPr>
              <a:t>6</a:t>
            </a:r>
            <a:endParaRPr lang="en-US" sz="600" b="0" baseline="36000">
              <a:cs typeface="MS PGothic"/>
            </a:endParaRPr>
          </a:p>
        </p:txBody>
      </p:sp>
      <p:sp>
        <p:nvSpPr>
          <p:cNvPr id="38936" name="TextBox 56"/>
          <p:cNvSpPr txBox="1">
            <a:spLocks noChangeArrowheads="1"/>
          </p:cNvSpPr>
          <p:nvPr/>
        </p:nvSpPr>
        <p:spPr bwMode="auto">
          <a:xfrm>
            <a:off x="1042988" y="2654300"/>
            <a:ext cx="325437" cy="184150"/>
          </a:xfrm>
          <a:prstGeom prst="rect">
            <a:avLst/>
          </a:prstGeom>
          <a:noFill/>
          <a:ln w="9525">
            <a:noFill/>
            <a:miter lim="800000"/>
            <a:headEnd/>
            <a:tailEnd/>
          </a:ln>
        </p:spPr>
        <p:txBody>
          <a:bodyPr>
            <a:spAutoFit/>
          </a:bodyPr>
          <a:lstStyle/>
          <a:p>
            <a:r>
              <a:rPr lang="en-US" sz="600" b="0">
                <a:cs typeface="MS PGothic"/>
              </a:rPr>
              <a:t>10</a:t>
            </a:r>
            <a:r>
              <a:rPr lang="en-US" sz="700" b="0" baseline="36000">
                <a:cs typeface="MS PGothic"/>
              </a:rPr>
              <a:t>7</a:t>
            </a:r>
            <a:endParaRPr lang="en-US" sz="600" b="0" baseline="36000">
              <a:cs typeface="MS PGothic"/>
            </a:endParaRPr>
          </a:p>
        </p:txBody>
      </p:sp>
      <p:sp>
        <p:nvSpPr>
          <p:cNvPr id="38937" name="TextBox 57"/>
          <p:cNvSpPr txBox="1">
            <a:spLocks noChangeArrowheads="1"/>
          </p:cNvSpPr>
          <p:nvPr/>
        </p:nvSpPr>
        <p:spPr bwMode="auto">
          <a:xfrm>
            <a:off x="1042988" y="2486025"/>
            <a:ext cx="325437" cy="184150"/>
          </a:xfrm>
          <a:prstGeom prst="rect">
            <a:avLst/>
          </a:prstGeom>
          <a:noFill/>
          <a:ln w="9525">
            <a:noFill/>
            <a:miter lim="800000"/>
            <a:headEnd/>
            <a:tailEnd/>
          </a:ln>
        </p:spPr>
        <p:txBody>
          <a:bodyPr>
            <a:spAutoFit/>
          </a:bodyPr>
          <a:lstStyle/>
          <a:p>
            <a:r>
              <a:rPr lang="en-US" sz="600" b="0">
                <a:cs typeface="MS PGothic"/>
              </a:rPr>
              <a:t>10</a:t>
            </a:r>
            <a:r>
              <a:rPr lang="en-US" sz="700" b="0" baseline="36000">
                <a:cs typeface="MS PGothic"/>
              </a:rPr>
              <a:t>8</a:t>
            </a:r>
            <a:endParaRPr lang="en-US" sz="600" b="0" baseline="36000">
              <a:cs typeface="MS PGothic"/>
            </a:endParaRPr>
          </a:p>
        </p:txBody>
      </p:sp>
      <p:sp>
        <p:nvSpPr>
          <p:cNvPr id="38938" name="TextBox 58"/>
          <p:cNvSpPr txBox="1">
            <a:spLocks noChangeArrowheads="1"/>
          </p:cNvSpPr>
          <p:nvPr/>
        </p:nvSpPr>
        <p:spPr bwMode="auto">
          <a:xfrm>
            <a:off x="1042988" y="2317750"/>
            <a:ext cx="325437" cy="184150"/>
          </a:xfrm>
          <a:prstGeom prst="rect">
            <a:avLst/>
          </a:prstGeom>
          <a:noFill/>
          <a:ln w="9525">
            <a:noFill/>
            <a:miter lim="800000"/>
            <a:headEnd/>
            <a:tailEnd/>
          </a:ln>
        </p:spPr>
        <p:txBody>
          <a:bodyPr>
            <a:spAutoFit/>
          </a:bodyPr>
          <a:lstStyle/>
          <a:p>
            <a:r>
              <a:rPr lang="en-US" sz="600" b="0">
                <a:cs typeface="MS PGothic"/>
              </a:rPr>
              <a:t>10</a:t>
            </a:r>
            <a:r>
              <a:rPr lang="en-US" sz="700" b="0" baseline="36000">
                <a:cs typeface="MS PGothic"/>
              </a:rPr>
              <a:t>9</a:t>
            </a:r>
            <a:endParaRPr lang="en-US" sz="600" b="0" baseline="36000">
              <a:cs typeface="MS PGothic"/>
            </a:endParaRPr>
          </a:p>
        </p:txBody>
      </p:sp>
      <p:sp>
        <p:nvSpPr>
          <p:cNvPr id="38939" name="TextBox 59"/>
          <p:cNvSpPr txBox="1">
            <a:spLocks noChangeArrowheads="1"/>
          </p:cNvSpPr>
          <p:nvPr/>
        </p:nvSpPr>
        <p:spPr bwMode="auto">
          <a:xfrm>
            <a:off x="1042988" y="2149475"/>
            <a:ext cx="360362" cy="184150"/>
          </a:xfrm>
          <a:prstGeom prst="rect">
            <a:avLst/>
          </a:prstGeom>
          <a:noFill/>
          <a:ln w="9525">
            <a:noFill/>
            <a:miter lim="800000"/>
            <a:headEnd/>
            <a:tailEnd/>
          </a:ln>
        </p:spPr>
        <p:txBody>
          <a:bodyPr>
            <a:spAutoFit/>
          </a:bodyPr>
          <a:lstStyle/>
          <a:p>
            <a:r>
              <a:rPr lang="en-US" sz="600" b="0">
                <a:cs typeface="MS PGothic"/>
              </a:rPr>
              <a:t>10</a:t>
            </a:r>
            <a:r>
              <a:rPr lang="en-US" sz="700" b="0" baseline="36000">
                <a:cs typeface="MS PGothic"/>
              </a:rPr>
              <a:t>10</a:t>
            </a:r>
            <a:endParaRPr lang="en-US" sz="600" b="0" baseline="36000">
              <a:cs typeface="MS PGothic"/>
            </a:endParaRPr>
          </a:p>
        </p:txBody>
      </p:sp>
      <p:sp>
        <p:nvSpPr>
          <p:cNvPr id="38940" name="Textfeld 5"/>
          <p:cNvSpPr txBox="1">
            <a:spLocks noChangeArrowheads="1"/>
          </p:cNvSpPr>
          <p:nvPr/>
        </p:nvSpPr>
        <p:spPr bwMode="auto">
          <a:xfrm rot="-5400000">
            <a:off x="180976" y="2719387"/>
            <a:ext cx="1612900" cy="257175"/>
          </a:xfrm>
          <a:prstGeom prst="rect">
            <a:avLst/>
          </a:prstGeom>
          <a:noFill/>
          <a:ln w="9525">
            <a:noFill/>
            <a:miter lim="800000"/>
            <a:headEnd/>
            <a:tailEnd/>
          </a:ln>
        </p:spPr>
        <p:txBody>
          <a:bodyPr lIns="36000" tIns="36000" rIns="36000" bIns="36000">
            <a:spAutoFit/>
          </a:bodyPr>
          <a:lstStyle/>
          <a:p>
            <a:pPr algn="ctr"/>
            <a:r>
              <a:rPr lang="en-US" sz="1200">
                <a:cs typeface="MS PGothic"/>
              </a:rPr>
              <a:t>Number of circuits</a:t>
            </a:r>
          </a:p>
        </p:txBody>
      </p:sp>
      <p:sp>
        <p:nvSpPr>
          <p:cNvPr id="38941" name="TextBox 60"/>
          <p:cNvSpPr txBox="1">
            <a:spLocks noChangeArrowheads="1"/>
          </p:cNvSpPr>
          <p:nvPr/>
        </p:nvSpPr>
        <p:spPr bwMode="auto">
          <a:xfrm>
            <a:off x="3708400" y="3582988"/>
            <a:ext cx="358775" cy="185737"/>
          </a:xfrm>
          <a:prstGeom prst="rect">
            <a:avLst/>
          </a:prstGeom>
          <a:noFill/>
          <a:ln w="9525">
            <a:noFill/>
            <a:miter lim="800000"/>
            <a:headEnd/>
            <a:tailEnd/>
          </a:ln>
        </p:spPr>
        <p:txBody>
          <a:bodyPr>
            <a:spAutoFit/>
          </a:bodyPr>
          <a:lstStyle/>
          <a:p>
            <a:r>
              <a:rPr lang="en-US" sz="600" b="0">
                <a:cs typeface="MS PGothic"/>
              </a:rPr>
              <a:t>2010</a:t>
            </a:r>
          </a:p>
        </p:txBody>
      </p:sp>
      <p:sp>
        <p:nvSpPr>
          <p:cNvPr id="38942" name="TextBox 61"/>
          <p:cNvSpPr txBox="1">
            <a:spLocks noChangeArrowheads="1"/>
          </p:cNvSpPr>
          <p:nvPr/>
        </p:nvSpPr>
        <p:spPr bwMode="auto">
          <a:xfrm>
            <a:off x="5580063" y="3733800"/>
            <a:ext cx="360362" cy="184150"/>
          </a:xfrm>
          <a:prstGeom prst="rect">
            <a:avLst/>
          </a:prstGeom>
          <a:noFill/>
          <a:ln w="9525">
            <a:noFill/>
            <a:miter lim="800000"/>
            <a:headEnd/>
            <a:tailEnd/>
          </a:ln>
        </p:spPr>
        <p:txBody>
          <a:bodyPr>
            <a:spAutoFit/>
          </a:bodyPr>
          <a:lstStyle/>
          <a:p>
            <a:r>
              <a:rPr lang="en-US" sz="600" b="0">
                <a:cs typeface="MS PGothic"/>
              </a:rPr>
              <a:t>1980</a:t>
            </a:r>
          </a:p>
        </p:txBody>
      </p:sp>
      <p:sp>
        <p:nvSpPr>
          <p:cNvPr id="38943" name="TextBox 62"/>
          <p:cNvSpPr txBox="1">
            <a:spLocks noChangeArrowheads="1"/>
          </p:cNvSpPr>
          <p:nvPr/>
        </p:nvSpPr>
        <p:spPr bwMode="auto">
          <a:xfrm>
            <a:off x="5988050" y="3733800"/>
            <a:ext cx="360363" cy="184150"/>
          </a:xfrm>
          <a:prstGeom prst="rect">
            <a:avLst/>
          </a:prstGeom>
          <a:noFill/>
          <a:ln w="9525">
            <a:noFill/>
            <a:miter lim="800000"/>
            <a:headEnd/>
            <a:tailEnd/>
          </a:ln>
        </p:spPr>
        <p:txBody>
          <a:bodyPr>
            <a:spAutoFit/>
          </a:bodyPr>
          <a:lstStyle/>
          <a:p>
            <a:r>
              <a:rPr lang="en-US" sz="600" b="0">
                <a:cs typeface="MS PGothic"/>
              </a:rPr>
              <a:t>1985</a:t>
            </a:r>
          </a:p>
        </p:txBody>
      </p:sp>
      <p:sp>
        <p:nvSpPr>
          <p:cNvPr id="38944" name="TextBox 63"/>
          <p:cNvSpPr txBox="1">
            <a:spLocks noChangeArrowheads="1"/>
          </p:cNvSpPr>
          <p:nvPr/>
        </p:nvSpPr>
        <p:spPr bwMode="auto">
          <a:xfrm>
            <a:off x="6396038" y="3733800"/>
            <a:ext cx="360362" cy="184150"/>
          </a:xfrm>
          <a:prstGeom prst="rect">
            <a:avLst/>
          </a:prstGeom>
          <a:noFill/>
          <a:ln w="9525">
            <a:noFill/>
            <a:miter lim="800000"/>
            <a:headEnd/>
            <a:tailEnd/>
          </a:ln>
        </p:spPr>
        <p:txBody>
          <a:bodyPr>
            <a:spAutoFit/>
          </a:bodyPr>
          <a:lstStyle/>
          <a:p>
            <a:r>
              <a:rPr lang="en-US" sz="600" b="0">
                <a:cs typeface="MS PGothic"/>
              </a:rPr>
              <a:t>1990</a:t>
            </a:r>
          </a:p>
        </p:txBody>
      </p:sp>
      <p:sp>
        <p:nvSpPr>
          <p:cNvPr id="38945" name="TextBox 64"/>
          <p:cNvSpPr txBox="1">
            <a:spLocks noChangeArrowheads="1"/>
          </p:cNvSpPr>
          <p:nvPr/>
        </p:nvSpPr>
        <p:spPr bwMode="auto">
          <a:xfrm>
            <a:off x="6804025" y="3733800"/>
            <a:ext cx="360363" cy="184150"/>
          </a:xfrm>
          <a:prstGeom prst="rect">
            <a:avLst/>
          </a:prstGeom>
          <a:noFill/>
          <a:ln w="9525">
            <a:noFill/>
            <a:miter lim="800000"/>
            <a:headEnd/>
            <a:tailEnd/>
          </a:ln>
        </p:spPr>
        <p:txBody>
          <a:bodyPr>
            <a:spAutoFit/>
          </a:bodyPr>
          <a:lstStyle/>
          <a:p>
            <a:r>
              <a:rPr lang="en-US" sz="600" b="0">
                <a:cs typeface="MS PGothic"/>
              </a:rPr>
              <a:t>1995</a:t>
            </a:r>
          </a:p>
        </p:txBody>
      </p:sp>
      <p:sp>
        <p:nvSpPr>
          <p:cNvPr id="38946" name="TextBox 65"/>
          <p:cNvSpPr txBox="1">
            <a:spLocks noChangeArrowheads="1"/>
          </p:cNvSpPr>
          <p:nvPr/>
        </p:nvSpPr>
        <p:spPr bwMode="auto">
          <a:xfrm>
            <a:off x="7212013" y="3733800"/>
            <a:ext cx="360362" cy="184150"/>
          </a:xfrm>
          <a:prstGeom prst="rect">
            <a:avLst/>
          </a:prstGeom>
          <a:noFill/>
          <a:ln w="9525">
            <a:noFill/>
            <a:miter lim="800000"/>
            <a:headEnd/>
            <a:tailEnd/>
          </a:ln>
        </p:spPr>
        <p:txBody>
          <a:bodyPr>
            <a:spAutoFit/>
          </a:bodyPr>
          <a:lstStyle/>
          <a:p>
            <a:r>
              <a:rPr lang="en-US" sz="600" b="0">
                <a:cs typeface="MS PGothic"/>
              </a:rPr>
              <a:t>2000</a:t>
            </a:r>
          </a:p>
        </p:txBody>
      </p:sp>
      <p:sp>
        <p:nvSpPr>
          <p:cNvPr id="38947" name="TextBox 66"/>
          <p:cNvSpPr txBox="1">
            <a:spLocks noChangeArrowheads="1"/>
          </p:cNvSpPr>
          <p:nvPr/>
        </p:nvSpPr>
        <p:spPr bwMode="auto">
          <a:xfrm>
            <a:off x="7620000" y="3733800"/>
            <a:ext cx="360363" cy="184150"/>
          </a:xfrm>
          <a:prstGeom prst="rect">
            <a:avLst/>
          </a:prstGeom>
          <a:noFill/>
          <a:ln w="9525">
            <a:noFill/>
            <a:miter lim="800000"/>
            <a:headEnd/>
            <a:tailEnd/>
          </a:ln>
        </p:spPr>
        <p:txBody>
          <a:bodyPr>
            <a:spAutoFit/>
          </a:bodyPr>
          <a:lstStyle/>
          <a:p>
            <a:r>
              <a:rPr lang="en-US" sz="600" b="0">
                <a:cs typeface="MS PGothic"/>
              </a:rPr>
              <a:t>2005</a:t>
            </a:r>
          </a:p>
        </p:txBody>
      </p:sp>
      <p:sp>
        <p:nvSpPr>
          <p:cNvPr id="38948" name="TextBox 67"/>
          <p:cNvSpPr txBox="1">
            <a:spLocks noChangeArrowheads="1"/>
          </p:cNvSpPr>
          <p:nvPr/>
        </p:nvSpPr>
        <p:spPr bwMode="auto">
          <a:xfrm>
            <a:off x="8027988" y="3733800"/>
            <a:ext cx="360362" cy="184150"/>
          </a:xfrm>
          <a:prstGeom prst="rect">
            <a:avLst/>
          </a:prstGeom>
          <a:noFill/>
          <a:ln w="9525">
            <a:noFill/>
            <a:miter lim="800000"/>
            <a:headEnd/>
            <a:tailEnd/>
          </a:ln>
        </p:spPr>
        <p:txBody>
          <a:bodyPr>
            <a:spAutoFit/>
          </a:bodyPr>
          <a:lstStyle/>
          <a:p>
            <a:r>
              <a:rPr lang="en-US" sz="600" b="0">
                <a:cs typeface="MS PGothic"/>
              </a:rPr>
              <a:t>2010</a:t>
            </a:r>
          </a:p>
        </p:txBody>
      </p:sp>
      <p:sp>
        <p:nvSpPr>
          <p:cNvPr id="38949" name="TextBox 76"/>
          <p:cNvSpPr txBox="1">
            <a:spLocks noChangeArrowheads="1"/>
          </p:cNvSpPr>
          <p:nvPr/>
        </p:nvSpPr>
        <p:spPr bwMode="auto">
          <a:xfrm>
            <a:off x="5292725" y="3660775"/>
            <a:ext cx="431800" cy="184150"/>
          </a:xfrm>
          <a:prstGeom prst="rect">
            <a:avLst/>
          </a:prstGeom>
          <a:noFill/>
          <a:ln w="9525">
            <a:noFill/>
            <a:miter lim="800000"/>
            <a:headEnd/>
            <a:tailEnd/>
          </a:ln>
        </p:spPr>
        <p:txBody>
          <a:bodyPr>
            <a:spAutoFit/>
          </a:bodyPr>
          <a:lstStyle/>
          <a:p>
            <a:pPr algn="r"/>
            <a:r>
              <a:rPr lang="en-US" sz="600" b="0">
                <a:cs typeface="MS PGothic"/>
              </a:rPr>
              <a:t>0,001</a:t>
            </a:r>
            <a:endParaRPr lang="en-US" sz="600" b="0" baseline="36000">
              <a:cs typeface="MS PGothic"/>
            </a:endParaRPr>
          </a:p>
        </p:txBody>
      </p:sp>
      <p:sp>
        <p:nvSpPr>
          <p:cNvPr id="38950" name="TextBox 77"/>
          <p:cNvSpPr txBox="1">
            <a:spLocks noChangeArrowheads="1"/>
          </p:cNvSpPr>
          <p:nvPr/>
        </p:nvSpPr>
        <p:spPr bwMode="auto">
          <a:xfrm>
            <a:off x="5292725" y="3419475"/>
            <a:ext cx="431800" cy="185738"/>
          </a:xfrm>
          <a:prstGeom prst="rect">
            <a:avLst/>
          </a:prstGeom>
          <a:noFill/>
          <a:ln w="9525">
            <a:noFill/>
            <a:miter lim="800000"/>
            <a:headEnd/>
            <a:tailEnd/>
          </a:ln>
        </p:spPr>
        <p:txBody>
          <a:bodyPr>
            <a:spAutoFit/>
          </a:bodyPr>
          <a:lstStyle/>
          <a:p>
            <a:pPr algn="r"/>
            <a:r>
              <a:rPr lang="en-US" sz="600" b="0">
                <a:cs typeface="MS PGothic"/>
              </a:rPr>
              <a:t>0,01</a:t>
            </a:r>
            <a:endParaRPr lang="en-US" sz="600" b="0" baseline="36000">
              <a:cs typeface="MS PGothic"/>
            </a:endParaRPr>
          </a:p>
        </p:txBody>
      </p:sp>
      <p:sp>
        <p:nvSpPr>
          <p:cNvPr id="38951" name="TextBox 78"/>
          <p:cNvSpPr txBox="1">
            <a:spLocks noChangeArrowheads="1"/>
          </p:cNvSpPr>
          <p:nvPr/>
        </p:nvSpPr>
        <p:spPr bwMode="auto">
          <a:xfrm>
            <a:off x="5292725" y="3179763"/>
            <a:ext cx="431800" cy="185737"/>
          </a:xfrm>
          <a:prstGeom prst="rect">
            <a:avLst/>
          </a:prstGeom>
          <a:noFill/>
          <a:ln w="9525">
            <a:noFill/>
            <a:miter lim="800000"/>
            <a:headEnd/>
            <a:tailEnd/>
          </a:ln>
        </p:spPr>
        <p:txBody>
          <a:bodyPr>
            <a:spAutoFit/>
          </a:bodyPr>
          <a:lstStyle/>
          <a:p>
            <a:pPr algn="r"/>
            <a:r>
              <a:rPr lang="en-US" sz="600" b="0">
                <a:cs typeface="MS PGothic"/>
              </a:rPr>
              <a:t>0,1</a:t>
            </a:r>
            <a:endParaRPr lang="en-US" sz="600" b="0" baseline="36000">
              <a:cs typeface="MS PGothic"/>
            </a:endParaRPr>
          </a:p>
        </p:txBody>
      </p:sp>
      <p:sp>
        <p:nvSpPr>
          <p:cNvPr id="38952" name="TextBox 79"/>
          <p:cNvSpPr txBox="1">
            <a:spLocks noChangeArrowheads="1"/>
          </p:cNvSpPr>
          <p:nvPr/>
        </p:nvSpPr>
        <p:spPr bwMode="auto">
          <a:xfrm>
            <a:off x="5292725" y="2940050"/>
            <a:ext cx="431800" cy="184150"/>
          </a:xfrm>
          <a:prstGeom prst="rect">
            <a:avLst/>
          </a:prstGeom>
          <a:noFill/>
          <a:ln w="9525">
            <a:noFill/>
            <a:miter lim="800000"/>
            <a:headEnd/>
            <a:tailEnd/>
          </a:ln>
        </p:spPr>
        <p:txBody>
          <a:bodyPr>
            <a:spAutoFit/>
          </a:bodyPr>
          <a:lstStyle/>
          <a:p>
            <a:pPr algn="r"/>
            <a:r>
              <a:rPr lang="en-US" sz="600" b="0">
                <a:cs typeface="MS PGothic"/>
              </a:rPr>
              <a:t>1</a:t>
            </a:r>
            <a:endParaRPr lang="en-US" sz="600" b="0" baseline="36000">
              <a:cs typeface="MS PGothic"/>
            </a:endParaRPr>
          </a:p>
        </p:txBody>
      </p:sp>
      <p:sp>
        <p:nvSpPr>
          <p:cNvPr id="38953" name="TextBox 80"/>
          <p:cNvSpPr txBox="1">
            <a:spLocks noChangeArrowheads="1"/>
          </p:cNvSpPr>
          <p:nvPr/>
        </p:nvSpPr>
        <p:spPr bwMode="auto">
          <a:xfrm>
            <a:off x="5292725" y="2700338"/>
            <a:ext cx="431800" cy="184150"/>
          </a:xfrm>
          <a:prstGeom prst="rect">
            <a:avLst/>
          </a:prstGeom>
          <a:noFill/>
          <a:ln w="9525">
            <a:noFill/>
            <a:miter lim="800000"/>
            <a:headEnd/>
            <a:tailEnd/>
          </a:ln>
        </p:spPr>
        <p:txBody>
          <a:bodyPr>
            <a:spAutoFit/>
          </a:bodyPr>
          <a:lstStyle/>
          <a:p>
            <a:pPr algn="r"/>
            <a:r>
              <a:rPr lang="en-US" sz="600" b="0">
                <a:cs typeface="MS PGothic"/>
              </a:rPr>
              <a:t>10</a:t>
            </a:r>
            <a:endParaRPr lang="en-US" sz="600" b="0" baseline="36000">
              <a:cs typeface="MS PGothic"/>
            </a:endParaRPr>
          </a:p>
        </p:txBody>
      </p:sp>
      <p:sp>
        <p:nvSpPr>
          <p:cNvPr id="38954" name="TextBox 81"/>
          <p:cNvSpPr txBox="1">
            <a:spLocks noChangeArrowheads="1"/>
          </p:cNvSpPr>
          <p:nvPr/>
        </p:nvSpPr>
        <p:spPr bwMode="auto">
          <a:xfrm>
            <a:off x="5292725" y="2460625"/>
            <a:ext cx="431800" cy="184150"/>
          </a:xfrm>
          <a:prstGeom prst="rect">
            <a:avLst/>
          </a:prstGeom>
          <a:noFill/>
          <a:ln w="9525">
            <a:noFill/>
            <a:miter lim="800000"/>
            <a:headEnd/>
            <a:tailEnd/>
          </a:ln>
        </p:spPr>
        <p:txBody>
          <a:bodyPr>
            <a:spAutoFit/>
          </a:bodyPr>
          <a:lstStyle/>
          <a:p>
            <a:pPr algn="r"/>
            <a:r>
              <a:rPr lang="en-US" sz="600" b="0">
                <a:cs typeface="MS PGothic"/>
              </a:rPr>
              <a:t>100</a:t>
            </a:r>
            <a:endParaRPr lang="en-US" sz="600" b="0" baseline="36000">
              <a:cs typeface="MS PGothic"/>
            </a:endParaRPr>
          </a:p>
        </p:txBody>
      </p:sp>
      <p:sp>
        <p:nvSpPr>
          <p:cNvPr id="38955" name="TextBox 82"/>
          <p:cNvSpPr txBox="1">
            <a:spLocks noChangeArrowheads="1"/>
          </p:cNvSpPr>
          <p:nvPr/>
        </p:nvSpPr>
        <p:spPr bwMode="auto">
          <a:xfrm>
            <a:off x="5292725" y="2219325"/>
            <a:ext cx="431800" cy="185738"/>
          </a:xfrm>
          <a:prstGeom prst="rect">
            <a:avLst/>
          </a:prstGeom>
          <a:noFill/>
          <a:ln w="9525">
            <a:noFill/>
            <a:miter lim="800000"/>
            <a:headEnd/>
            <a:tailEnd/>
          </a:ln>
        </p:spPr>
        <p:txBody>
          <a:bodyPr>
            <a:spAutoFit/>
          </a:bodyPr>
          <a:lstStyle/>
          <a:p>
            <a:pPr algn="r"/>
            <a:r>
              <a:rPr lang="en-US" sz="600" b="0">
                <a:cs typeface="MS PGothic"/>
              </a:rPr>
              <a:t>1000</a:t>
            </a:r>
            <a:endParaRPr lang="en-US" sz="600" b="0" baseline="36000">
              <a:cs typeface="MS PGothic"/>
            </a:endParaRPr>
          </a:p>
        </p:txBody>
      </p:sp>
      <p:sp>
        <p:nvSpPr>
          <p:cNvPr id="38956" name="TextBox 83"/>
          <p:cNvSpPr txBox="1">
            <a:spLocks noChangeArrowheads="1"/>
          </p:cNvSpPr>
          <p:nvPr/>
        </p:nvSpPr>
        <p:spPr bwMode="auto">
          <a:xfrm>
            <a:off x="5327650" y="1949450"/>
            <a:ext cx="396875" cy="184150"/>
          </a:xfrm>
          <a:prstGeom prst="rect">
            <a:avLst/>
          </a:prstGeom>
          <a:noFill/>
          <a:ln w="9525">
            <a:noFill/>
            <a:miter lim="800000"/>
            <a:headEnd/>
            <a:tailEnd/>
          </a:ln>
        </p:spPr>
        <p:txBody>
          <a:bodyPr>
            <a:spAutoFit/>
          </a:bodyPr>
          <a:lstStyle/>
          <a:p>
            <a:pPr algn="r"/>
            <a:r>
              <a:rPr lang="en-US" sz="600" b="0">
                <a:cs typeface="MS PGothic"/>
              </a:rPr>
              <a:t>10000</a:t>
            </a:r>
            <a:endParaRPr lang="en-US" sz="600" b="0" baseline="36000">
              <a:cs typeface="MS PGothic"/>
            </a:endParaRPr>
          </a:p>
        </p:txBody>
      </p:sp>
      <p:sp>
        <p:nvSpPr>
          <p:cNvPr id="38957" name="TextBox 84"/>
          <p:cNvSpPr txBox="1">
            <a:spLocks noChangeArrowheads="1"/>
          </p:cNvSpPr>
          <p:nvPr/>
        </p:nvSpPr>
        <p:spPr bwMode="auto">
          <a:xfrm>
            <a:off x="3024188" y="6308725"/>
            <a:ext cx="900112" cy="185738"/>
          </a:xfrm>
          <a:prstGeom prst="rect">
            <a:avLst/>
          </a:prstGeom>
          <a:noFill/>
          <a:ln w="9525">
            <a:noFill/>
            <a:miter lim="800000"/>
            <a:headEnd/>
            <a:tailEnd/>
          </a:ln>
        </p:spPr>
        <p:txBody>
          <a:bodyPr>
            <a:spAutoFit/>
          </a:bodyPr>
          <a:lstStyle/>
          <a:p>
            <a:pPr algn="r"/>
            <a:r>
              <a:rPr lang="en-US" sz="600" b="0">
                <a:cs typeface="MS PGothic"/>
              </a:rPr>
              <a:t>1</a:t>
            </a:r>
            <a:endParaRPr lang="en-US" sz="600" b="0" baseline="36000">
              <a:cs typeface="MS PGothic"/>
            </a:endParaRPr>
          </a:p>
        </p:txBody>
      </p:sp>
      <p:sp>
        <p:nvSpPr>
          <p:cNvPr id="38958" name="TextBox 85"/>
          <p:cNvSpPr txBox="1">
            <a:spLocks noChangeArrowheads="1"/>
          </p:cNvSpPr>
          <p:nvPr/>
        </p:nvSpPr>
        <p:spPr bwMode="auto">
          <a:xfrm>
            <a:off x="3024188" y="6092825"/>
            <a:ext cx="900112" cy="185738"/>
          </a:xfrm>
          <a:prstGeom prst="rect">
            <a:avLst/>
          </a:prstGeom>
          <a:noFill/>
          <a:ln w="9525">
            <a:noFill/>
            <a:miter lim="800000"/>
            <a:headEnd/>
            <a:tailEnd/>
          </a:ln>
        </p:spPr>
        <p:txBody>
          <a:bodyPr>
            <a:spAutoFit/>
          </a:bodyPr>
          <a:lstStyle/>
          <a:p>
            <a:pPr algn="r"/>
            <a:r>
              <a:rPr lang="en-US" sz="600" b="0">
                <a:cs typeface="MS PGothic"/>
              </a:rPr>
              <a:t>10</a:t>
            </a:r>
            <a:endParaRPr lang="en-US" sz="600" b="0" baseline="36000">
              <a:cs typeface="MS PGothic"/>
            </a:endParaRPr>
          </a:p>
        </p:txBody>
      </p:sp>
      <p:sp>
        <p:nvSpPr>
          <p:cNvPr id="38959" name="TextBox 86"/>
          <p:cNvSpPr txBox="1">
            <a:spLocks noChangeArrowheads="1"/>
          </p:cNvSpPr>
          <p:nvPr/>
        </p:nvSpPr>
        <p:spPr bwMode="auto">
          <a:xfrm>
            <a:off x="3024188" y="5876925"/>
            <a:ext cx="900112" cy="185738"/>
          </a:xfrm>
          <a:prstGeom prst="rect">
            <a:avLst/>
          </a:prstGeom>
          <a:noFill/>
          <a:ln w="9525">
            <a:noFill/>
            <a:miter lim="800000"/>
            <a:headEnd/>
            <a:tailEnd/>
          </a:ln>
        </p:spPr>
        <p:txBody>
          <a:bodyPr>
            <a:spAutoFit/>
          </a:bodyPr>
          <a:lstStyle/>
          <a:p>
            <a:pPr algn="r"/>
            <a:r>
              <a:rPr lang="en-US" sz="600" b="0">
                <a:cs typeface="MS PGothic"/>
              </a:rPr>
              <a:t>100</a:t>
            </a:r>
            <a:endParaRPr lang="en-US" sz="600" b="0" baseline="36000">
              <a:cs typeface="MS PGothic"/>
            </a:endParaRPr>
          </a:p>
        </p:txBody>
      </p:sp>
      <p:sp>
        <p:nvSpPr>
          <p:cNvPr id="38960" name="TextBox 87"/>
          <p:cNvSpPr txBox="1">
            <a:spLocks noChangeArrowheads="1"/>
          </p:cNvSpPr>
          <p:nvPr/>
        </p:nvSpPr>
        <p:spPr bwMode="auto">
          <a:xfrm>
            <a:off x="3024188" y="5661025"/>
            <a:ext cx="900112" cy="184150"/>
          </a:xfrm>
          <a:prstGeom prst="rect">
            <a:avLst/>
          </a:prstGeom>
          <a:noFill/>
          <a:ln w="9525">
            <a:noFill/>
            <a:miter lim="800000"/>
            <a:headEnd/>
            <a:tailEnd/>
          </a:ln>
        </p:spPr>
        <p:txBody>
          <a:bodyPr>
            <a:spAutoFit/>
          </a:bodyPr>
          <a:lstStyle/>
          <a:p>
            <a:pPr algn="r"/>
            <a:r>
              <a:rPr lang="en-US" sz="600" b="0">
                <a:cs typeface="MS PGothic"/>
              </a:rPr>
              <a:t>1,000</a:t>
            </a:r>
            <a:endParaRPr lang="en-US" sz="600" b="0" baseline="36000">
              <a:cs typeface="MS PGothic"/>
            </a:endParaRPr>
          </a:p>
        </p:txBody>
      </p:sp>
      <p:sp>
        <p:nvSpPr>
          <p:cNvPr id="38961" name="TextBox 88"/>
          <p:cNvSpPr txBox="1">
            <a:spLocks noChangeArrowheads="1"/>
          </p:cNvSpPr>
          <p:nvPr/>
        </p:nvSpPr>
        <p:spPr bwMode="auto">
          <a:xfrm>
            <a:off x="3024188" y="5445125"/>
            <a:ext cx="900112" cy="184150"/>
          </a:xfrm>
          <a:prstGeom prst="rect">
            <a:avLst/>
          </a:prstGeom>
          <a:noFill/>
          <a:ln w="9525">
            <a:noFill/>
            <a:miter lim="800000"/>
            <a:headEnd/>
            <a:tailEnd/>
          </a:ln>
        </p:spPr>
        <p:txBody>
          <a:bodyPr>
            <a:spAutoFit/>
          </a:bodyPr>
          <a:lstStyle/>
          <a:p>
            <a:pPr algn="r"/>
            <a:r>
              <a:rPr lang="en-US" sz="600" b="0">
                <a:cs typeface="MS PGothic"/>
              </a:rPr>
              <a:t>10,000</a:t>
            </a:r>
            <a:endParaRPr lang="en-US" sz="600" b="0" baseline="36000">
              <a:cs typeface="MS PGothic"/>
            </a:endParaRPr>
          </a:p>
        </p:txBody>
      </p:sp>
      <p:sp>
        <p:nvSpPr>
          <p:cNvPr id="38962" name="TextBox 89"/>
          <p:cNvSpPr txBox="1">
            <a:spLocks noChangeArrowheads="1"/>
          </p:cNvSpPr>
          <p:nvPr/>
        </p:nvSpPr>
        <p:spPr bwMode="auto">
          <a:xfrm>
            <a:off x="3024188" y="5229225"/>
            <a:ext cx="900112" cy="184150"/>
          </a:xfrm>
          <a:prstGeom prst="rect">
            <a:avLst/>
          </a:prstGeom>
          <a:noFill/>
          <a:ln w="9525">
            <a:noFill/>
            <a:miter lim="800000"/>
            <a:headEnd/>
            <a:tailEnd/>
          </a:ln>
        </p:spPr>
        <p:txBody>
          <a:bodyPr>
            <a:spAutoFit/>
          </a:bodyPr>
          <a:lstStyle/>
          <a:p>
            <a:pPr algn="r"/>
            <a:r>
              <a:rPr lang="en-US" sz="600" b="0">
                <a:cs typeface="MS PGothic"/>
              </a:rPr>
              <a:t>100,000</a:t>
            </a:r>
            <a:endParaRPr lang="en-US" sz="600" b="0" baseline="36000">
              <a:cs typeface="MS PGothic"/>
            </a:endParaRPr>
          </a:p>
        </p:txBody>
      </p:sp>
      <p:sp>
        <p:nvSpPr>
          <p:cNvPr id="38963" name="TextBox 90"/>
          <p:cNvSpPr txBox="1">
            <a:spLocks noChangeArrowheads="1"/>
          </p:cNvSpPr>
          <p:nvPr/>
        </p:nvSpPr>
        <p:spPr bwMode="auto">
          <a:xfrm>
            <a:off x="3024188" y="5013325"/>
            <a:ext cx="900112" cy="184150"/>
          </a:xfrm>
          <a:prstGeom prst="rect">
            <a:avLst/>
          </a:prstGeom>
          <a:noFill/>
          <a:ln w="9525">
            <a:noFill/>
            <a:miter lim="800000"/>
            <a:headEnd/>
            <a:tailEnd/>
          </a:ln>
        </p:spPr>
        <p:txBody>
          <a:bodyPr>
            <a:spAutoFit/>
          </a:bodyPr>
          <a:lstStyle/>
          <a:p>
            <a:pPr algn="r"/>
            <a:r>
              <a:rPr lang="en-US" sz="600" b="0">
                <a:cs typeface="MS PGothic"/>
              </a:rPr>
              <a:t>1,000,000</a:t>
            </a:r>
            <a:endParaRPr lang="en-US" sz="600" b="0" baseline="36000">
              <a:cs typeface="MS PGothic"/>
            </a:endParaRPr>
          </a:p>
        </p:txBody>
      </p:sp>
      <p:sp>
        <p:nvSpPr>
          <p:cNvPr id="38964" name="TextBox 91"/>
          <p:cNvSpPr txBox="1">
            <a:spLocks noChangeArrowheads="1"/>
          </p:cNvSpPr>
          <p:nvPr/>
        </p:nvSpPr>
        <p:spPr bwMode="auto">
          <a:xfrm>
            <a:off x="3024188" y="4797425"/>
            <a:ext cx="900112" cy="184150"/>
          </a:xfrm>
          <a:prstGeom prst="rect">
            <a:avLst/>
          </a:prstGeom>
          <a:noFill/>
          <a:ln w="9525">
            <a:noFill/>
            <a:miter lim="800000"/>
            <a:headEnd/>
            <a:tailEnd/>
          </a:ln>
        </p:spPr>
        <p:txBody>
          <a:bodyPr>
            <a:spAutoFit/>
          </a:bodyPr>
          <a:lstStyle/>
          <a:p>
            <a:pPr algn="r"/>
            <a:r>
              <a:rPr lang="en-US" sz="600" b="0">
                <a:cs typeface="MS PGothic"/>
              </a:rPr>
              <a:t>10,000,000</a:t>
            </a:r>
            <a:endParaRPr lang="en-US" sz="600" b="0" baseline="36000">
              <a:cs typeface="MS PGothic"/>
            </a:endParaRPr>
          </a:p>
        </p:txBody>
      </p:sp>
      <p:sp>
        <p:nvSpPr>
          <p:cNvPr id="38965" name="TextBox 92"/>
          <p:cNvSpPr txBox="1">
            <a:spLocks noChangeArrowheads="1"/>
          </p:cNvSpPr>
          <p:nvPr/>
        </p:nvSpPr>
        <p:spPr bwMode="auto">
          <a:xfrm>
            <a:off x="3725863" y="6411913"/>
            <a:ext cx="360362" cy="185737"/>
          </a:xfrm>
          <a:prstGeom prst="rect">
            <a:avLst/>
          </a:prstGeom>
          <a:noFill/>
          <a:ln w="9525">
            <a:noFill/>
            <a:miter lim="800000"/>
            <a:headEnd/>
            <a:tailEnd/>
          </a:ln>
        </p:spPr>
        <p:txBody>
          <a:bodyPr>
            <a:spAutoFit/>
          </a:bodyPr>
          <a:lstStyle/>
          <a:p>
            <a:r>
              <a:rPr lang="en-US" sz="600" b="0">
                <a:cs typeface="MS PGothic"/>
              </a:rPr>
              <a:t>1983</a:t>
            </a:r>
          </a:p>
        </p:txBody>
      </p:sp>
      <p:sp>
        <p:nvSpPr>
          <p:cNvPr id="38966" name="TextBox 93"/>
          <p:cNvSpPr txBox="1">
            <a:spLocks noChangeArrowheads="1"/>
          </p:cNvSpPr>
          <p:nvPr/>
        </p:nvSpPr>
        <p:spPr bwMode="auto">
          <a:xfrm>
            <a:off x="4032250" y="6411913"/>
            <a:ext cx="360363" cy="185737"/>
          </a:xfrm>
          <a:prstGeom prst="rect">
            <a:avLst/>
          </a:prstGeom>
          <a:noFill/>
          <a:ln w="9525">
            <a:noFill/>
            <a:miter lim="800000"/>
            <a:headEnd/>
            <a:tailEnd/>
          </a:ln>
        </p:spPr>
        <p:txBody>
          <a:bodyPr>
            <a:spAutoFit/>
          </a:bodyPr>
          <a:lstStyle/>
          <a:p>
            <a:r>
              <a:rPr lang="en-US" sz="600" b="0">
                <a:cs typeface="MS PGothic"/>
              </a:rPr>
              <a:t>1987</a:t>
            </a:r>
          </a:p>
        </p:txBody>
      </p:sp>
      <p:sp>
        <p:nvSpPr>
          <p:cNvPr id="38967" name="TextBox 94"/>
          <p:cNvSpPr txBox="1">
            <a:spLocks noChangeArrowheads="1"/>
          </p:cNvSpPr>
          <p:nvPr/>
        </p:nvSpPr>
        <p:spPr bwMode="auto">
          <a:xfrm>
            <a:off x="4338638" y="6411913"/>
            <a:ext cx="358775" cy="185737"/>
          </a:xfrm>
          <a:prstGeom prst="rect">
            <a:avLst/>
          </a:prstGeom>
          <a:noFill/>
          <a:ln w="9525">
            <a:noFill/>
            <a:miter lim="800000"/>
            <a:headEnd/>
            <a:tailEnd/>
          </a:ln>
        </p:spPr>
        <p:txBody>
          <a:bodyPr>
            <a:spAutoFit/>
          </a:bodyPr>
          <a:lstStyle/>
          <a:p>
            <a:r>
              <a:rPr lang="en-US" sz="600" b="0">
                <a:cs typeface="MS PGothic"/>
              </a:rPr>
              <a:t>1991</a:t>
            </a:r>
          </a:p>
        </p:txBody>
      </p:sp>
      <p:sp>
        <p:nvSpPr>
          <p:cNvPr id="38968" name="TextBox 95"/>
          <p:cNvSpPr txBox="1">
            <a:spLocks noChangeArrowheads="1"/>
          </p:cNvSpPr>
          <p:nvPr/>
        </p:nvSpPr>
        <p:spPr bwMode="auto">
          <a:xfrm>
            <a:off x="4643438" y="6411913"/>
            <a:ext cx="360362" cy="185737"/>
          </a:xfrm>
          <a:prstGeom prst="rect">
            <a:avLst/>
          </a:prstGeom>
          <a:noFill/>
          <a:ln w="9525">
            <a:noFill/>
            <a:miter lim="800000"/>
            <a:headEnd/>
            <a:tailEnd/>
          </a:ln>
        </p:spPr>
        <p:txBody>
          <a:bodyPr>
            <a:spAutoFit/>
          </a:bodyPr>
          <a:lstStyle/>
          <a:p>
            <a:r>
              <a:rPr lang="en-US" sz="600" b="0">
                <a:cs typeface="MS PGothic"/>
              </a:rPr>
              <a:t>1995</a:t>
            </a:r>
          </a:p>
        </p:txBody>
      </p:sp>
      <p:sp>
        <p:nvSpPr>
          <p:cNvPr id="38969" name="TextBox 96"/>
          <p:cNvSpPr txBox="1">
            <a:spLocks noChangeArrowheads="1"/>
          </p:cNvSpPr>
          <p:nvPr/>
        </p:nvSpPr>
        <p:spPr bwMode="auto">
          <a:xfrm>
            <a:off x="4949825" y="6411913"/>
            <a:ext cx="360363" cy="185737"/>
          </a:xfrm>
          <a:prstGeom prst="rect">
            <a:avLst/>
          </a:prstGeom>
          <a:noFill/>
          <a:ln w="9525">
            <a:noFill/>
            <a:miter lim="800000"/>
            <a:headEnd/>
            <a:tailEnd/>
          </a:ln>
        </p:spPr>
        <p:txBody>
          <a:bodyPr>
            <a:spAutoFit/>
          </a:bodyPr>
          <a:lstStyle/>
          <a:p>
            <a:r>
              <a:rPr lang="en-US" sz="600" b="0">
                <a:cs typeface="MS PGothic"/>
              </a:rPr>
              <a:t>1999</a:t>
            </a:r>
          </a:p>
        </p:txBody>
      </p:sp>
      <p:sp>
        <p:nvSpPr>
          <p:cNvPr id="38970" name="TextBox 97"/>
          <p:cNvSpPr txBox="1">
            <a:spLocks noChangeArrowheads="1"/>
          </p:cNvSpPr>
          <p:nvPr/>
        </p:nvSpPr>
        <p:spPr bwMode="auto">
          <a:xfrm>
            <a:off x="5256213" y="6411913"/>
            <a:ext cx="360362" cy="185737"/>
          </a:xfrm>
          <a:prstGeom prst="rect">
            <a:avLst/>
          </a:prstGeom>
          <a:noFill/>
          <a:ln w="9525">
            <a:noFill/>
            <a:miter lim="800000"/>
            <a:headEnd/>
            <a:tailEnd/>
          </a:ln>
        </p:spPr>
        <p:txBody>
          <a:bodyPr>
            <a:spAutoFit/>
          </a:bodyPr>
          <a:lstStyle/>
          <a:p>
            <a:r>
              <a:rPr lang="en-US" sz="600" b="0">
                <a:cs typeface="MS PGothic"/>
              </a:rPr>
              <a:t>2003</a:t>
            </a:r>
          </a:p>
        </p:txBody>
      </p:sp>
      <p:sp>
        <p:nvSpPr>
          <p:cNvPr id="38971" name="TextBox 98"/>
          <p:cNvSpPr txBox="1">
            <a:spLocks noChangeArrowheads="1"/>
          </p:cNvSpPr>
          <p:nvPr/>
        </p:nvSpPr>
        <p:spPr bwMode="auto">
          <a:xfrm>
            <a:off x="5562600" y="6411913"/>
            <a:ext cx="358775" cy="185737"/>
          </a:xfrm>
          <a:prstGeom prst="rect">
            <a:avLst/>
          </a:prstGeom>
          <a:noFill/>
          <a:ln w="9525">
            <a:noFill/>
            <a:miter lim="800000"/>
            <a:headEnd/>
            <a:tailEnd/>
          </a:ln>
        </p:spPr>
        <p:txBody>
          <a:bodyPr>
            <a:spAutoFit/>
          </a:bodyPr>
          <a:lstStyle/>
          <a:p>
            <a:r>
              <a:rPr lang="en-US" sz="600" b="0">
                <a:cs typeface="MS PGothic"/>
              </a:rPr>
              <a:t>2007</a:t>
            </a:r>
          </a:p>
        </p:txBody>
      </p:sp>
      <p:sp>
        <p:nvSpPr>
          <p:cNvPr id="38972" name="TextBox 99"/>
          <p:cNvSpPr txBox="1">
            <a:spLocks noChangeArrowheads="1"/>
          </p:cNvSpPr>
          <p:nvPr/>
        </p:nvSpPr>
        <p:spPr bwMode="auto">
          <a:xfrm>
            <a:off x="5867400" y="6411913"/>
            <a:ext cx="360363" cy="185737"/>
          </a:xfrm>
          <a:prstGeom prst="rect">
            <a:avLst/>
          </a:prstGeom>
          <a:noFill/>
          <a:ln w="9525">
            <a:noFill/>
            <a:miter lim="800000"/>
            <a:headEnd/>
            <a:tailEnd/>
          </a:ln>
        </p:spPr>
        <p:txBody>
          <a:bodyPr>
            <a:spAutoFit/>
          </a:bodyPr>
          <a:lstStyle/>
          <a:p>
            <a:r>
              <a:rPr lang="en-US" sz="600" b="0">
                <a:cs typeface="MS PGothic"/>
              </a:rPr>
              <a:t>2011</a:t>
            </a:r>
          </a:p>
        </p:txBody>
      </p:sp>
      <p:sp>
        <p:nvSpPr>
          <p:cNvPr id="38973" name="TextBox 100"/>
          <p:cNvSpPr txBox="1">
            <a:spLocks noChangeArrowheads="1"/>
          </p:cNvSpPr>
          <p:nvPr/>
        </p:nvSpPr>
        <p:spPr bwMode="auto">
          <a:xfrm>
            <a:off x="3024188" y="4581525"/>
            <a:ext cx="900112" cy="184150"/>
          </a:xfrm>
          <a:prstGeom prst="rect">
            <a:avLst/>
          </a:prstGeom>
          <a:noFill/>
          <a:ln w="9525">
            <a:noFill/>
            <a:miter lim="800000"/>
            <a:headEnd/>
            <a:tailEnd/>
          </a:ln>
        </p:spPr>
        <p:txBody>
          <a:bodyPr>
            <a:spAutoFit/>
          </a:bodyPr>
          <a:lstStyle/>
          <a:p>
            <a:pPr algn="r"/>
            <a:r>
              <a:rPr lang="en-US" sz="600" b="0">
                <a:cs typeface="MS PGothic"/>
              </a:rPr>
              <a:t>100,000,000</a:t>
            </a:r>
            <a:endParaRPr lang="en-US" sz="600" b="0" baseline="36000">
              <a:cs typeface="MS PGothic"/>
            </a:endParaRPr>
          </a:p>
        </p:txBody>
      </p:sp>
      <p:sp>
        <p:nvSpPr>
          <p:cNvPr id="38974" name="Title 3"/>
          <p:cNvSpPr>
            <a:spLocks noGrp="1"/>
          </p:cNvSpPr>
          <p:nvPr>
            <p:ph type="title"/>
          </p:nvPr>
        </p:nvSpPr>
        <p:spPr/>
        <p:txBody>
          <a:bodyPr/>
          <a:lstStyle/>
          <a:p>
            <a:r>
              <a:rPr lang="en-US" smtClean="0">
                <a:ea typeface="MS PGothic"/>
              </a:rPr>
              <a:t>Exponential performance improvements…</a:t>
            </a:r>
            <a:endParaRPr lang="en-US" baseline="30000" smtClean="0">
              <a:ea typeface="MS P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txBox="1">
            <a:spLocks noChangeArrowheads="1"/>
          </p:cNvSpPr>
          <p:nvPr>
            <p:custDataLst>
              <p:tags r:id="rId1"/>
            </p:custDataLst>
          </p:nvPr>
        </p:nvSpPr>
        <p:spPr bwMode="auto">
          <a:xfrm>
            <a:off x="5008563" y="1700213"/>
            <a:ext cx="3598862" cy="2413000"/>
          </a:xfrm>
          <a:prstGeom prst="rect">
            <a:avLst/>
          </a:prstGeom>
          <a:solidFill>
            <a:schemeClr val="bg1"/>
          </a:solidFill>
          <a:ln w="19050">
            <a:solidFill>
              <a:srgbClr val="2A334A"/>
            </a:solidFill>
            <a:miter lim="800000"/>
            <a:headEnd/>
            <a:tailEnd/>
          </a:ln>
        </p:spPr>
        <p:txBody>
          <a:bodyPr lIns="36000" tIns="36000" rIns="36000" bIns="36000"/>
          <a:lstStyle/>
          <a:p>
            <a:pPr algn="ctr">
              <a:spcBef>
                <a:spcPct val="30000"/>
              </a:spcBef>
              <a:spcAft>
                <a:spcPct val="20000"/>
              </a:spcAft>
              <a:buClr>
                <a:schemeClr val="accent2"/>
              </a:buClr>
              <a:buFont typeface="Wingdings" pitchFamily="2" charset="2"/>
              <a:buNone/>
              <a:tabLst>
                <a:tab pos="266700" algn="l"/>
                <a:tab pos="631825" algn="l"/>
                <a:tab pos="981075" algn="l"/>
              </a:tabLst>
            </a:pPr>
            <a:r>
              <a:rPr lang="en-US">
                <a:cs typeface="MS PGothic"/>
              </a:rPr>
              <a:t>Prices for storage capacity</a:t>
            </a:r>
          </a:p>
        </p:txBody>
      </p:sp>
      <p:sp>
        <p:nvSpPr>
          <p:cNvPr id="40962" name="Rectangle 3"/>
          <p:cNvSpPr txBox="1">
            <a:spLocks noChangeArrowheads="1"/>
          </p:cNvSpPr>
          <p:nvPr>
            <p:custDataLst>
              <p:tags r:id="rId2"/>
            </p:custDataLst>
          </p:nvPr>
        </p:nvSpPr>
        <p:spPr bwMode="auto">
          <a:xfrm>
            <a:off x="755650" y="1700213"/>
            <a:ext cx="3600450" cy="2413000"/>
          </a:xfrm>
          <a:prstGeom prst="rect">
            <a:avLst/>
          </a:prstGeom>
          <a:solidFill>
            <a:schemeClr val="bg1"/>
          </a:solidFill>
          <a:ln w="19050">
            <a:solidFill>
              <a:srgbClr val="2A334A"/>
            </a:solidFill>
            <a:miter lim="800000"/>
            <a:headEnd/>
            <a:tailEnd/>
          </a:ln>
        </p:spPr>
        <p:txBody>
          <a:bodyPr lIns="36000" tIns="36000" rIns="36000" bIns="36000"/>
          <a:lstStyle/>
          <a:p>
            <a:pPr algn="ctr">
              <a:spcBef>
                <a:spcPct val="30000"/>
              </a:spcBef>
              <a:spcAft>
                <a:spcPct val="20000"/>
              </a:spcAft>
              <a:buClr>
                <a:schemeClr val="accent2"/>
              </a:buClr>
              <a:buFont typeface="Wingdings" pitchFamily="2" charset="2"/>
              <a:buNone/>
              <a:tabLst>
                <a:tab pos="266700" algn="l"/>
                <a:tab pos="631825" algn="l"/>
                <a:tab pos="981075" algn="l"/>
              </a:tabLst>
            </a:pPr>
            <a:r>
              <a:rPr lang="en-US">
                <a:cs typeface="MS PGothic"/>
              </a:rPr>
              <a:t>Prices for computing power</a:t>
            </a:r>
          </a:p>
        </p:txBody>
      </p:sp>
      <p:sp>
        <p:nvSpPr>
          <p:cNvPr id="40963" name="Textfeld 5"/>
          <p:cNvSpPr txBox="1">
            <a:spLocks noChangeArrowheads="1"/>
          </p:cNvSpPr>
          <p:nvPr/>
        </p:nvSpPr>
        <p:spPr bwMode="auto">
          <a:xfrm rot="-5400000">
            <a:off x="-38894" y="2756694"/>
            <a:ext cx="1916113" cy="257175"/>
          </a:xfrm>
          <a:prstGeom prst="rect">
            <a:avLst/>
          </a:prstGeom>
          <a:noFill/>
          <a:ln w="9525">
            <a:noFill/>
            <a:miter lim="800000"/>
            <a:headEnd/>
            <a:tailEnd/>
          </a:ln>
        </p:spPr>
        <p:txBody>
          <a:bodyPr lIns="36000" tIns="36000" rIns="36000" bIns="36000">
            <a:spAutoFit/>
          </a:bodyPr>
          <a:lstStyle/>
          <a:p>
            <a:pPr algn="ctr"/>
            <a:r>
              <a:rPr lang="en-US" sz="1200">
                <a:cs typeface="MS PGothic"/>
              </a:rPr>
              <a:t>Prices in $ per GFLOPS</a:t>
            </a:r>
          </a:p>
        </p:txBody>
      </p:sp>
      <p:sp>
        <p:nvSpPr>
          <p:cNvPr id="40964" name="Textfeld 6"/>
          <p:cNvSpPr txBox="1">
            <a:spLocks noChangeArrowheads="1"/>
          </p:cNvSpPr>
          <p:nvPr/>
        </p:nvSpPr>
        <p:spPr bwMode="auto">
          <a:xfrm rot="-5400000">
            <a:off x="-614362" y="2752725"/>
            <a:ext cx="2413000" cy="307975"/>
          </a:xfrm>
          <a:prstGeom prst="rect">
            <a:avLst/>
          </a:prstGeom>
          <a:solidFill>
            <a:srgbClr val="00004D"/>
          </a:solidFill>
          <a:ln w="19050">
            <a:solidFill>
              <a:srgbClr val="2A334A"/>
            </a:solidFill>
            <a:miter lim="800000"/>
            <a:headEnd/>
            <a:tailEnd/>
          </a:ln>
        </p:spPr>
        <p:txBody>
          <a:bodyPr>
            <a:spAutoFit/>
          </a:bodyPr>
          <a:lstStyle/>
          <a:p>
            <a:pPr algn="ctr"/>
            <a:r>
              <a:rPr lang="en-US">
                <a:solidFill>
                  <a:schemeClr val="bg1"/>
                </a:solidFill>
                <a:cs typeface="MS PGothic"/>
              </a:rPr>
              <a:t>Computing power</a:t>
            </a:r>
          </a:p>
        </p:txBody>
      </p:sp>
      <p:sp>
        <p:nvSpPr>
          <p:cNvPr id="40965" name="Textfeld 40"/>
          <p:cNvSpPr txBox="1">
            <a:spLocks noChangeArrowheads="1"/>
          </p:cNvSpPr>
          <p:nvPr/>
        </p:nvSpPr>
        <p:spPr bwMode="auto">
          <a:xfrm rot="-5400000">
            <a:off x="3638551" y="2752725"/>
            <a:ext cx="2413000" cy="307975"/>
          </a:xfrm>
          <a:prstGeom prst="rect">
            <a:avLst/>
          </a:prstGeom>
          <a:solidFill>
            <a:srgbClr val="00004D"/>
          </a:solidFill>
          <a:ln w="19050">
            <a:solidFill>
              <a:srgbClr val="2A334A"/>
            </a:solidFill>
            <a:miter lim="800000"/>
            <a:headEnd/>
            <a:tailEnd/>
          </a:ln>
        </p:spPr>
        <p:txBody>
          <a:bodyPr>
            <a:spAutoFit/>
          </a:bodyPr>
          <a:lstStyle/>
          <a:p>
            <a:pPr algn="ctr"/>
            <a:r>
              <a:rPr lang="en-US">
                <a:solidFill>
                  <a:schemeClr val="bg1"/>
                </a:solidFill>
                <a:cs typeface="MS PGothic"/>
              </a:rPr>
              <a:t>Storage capacity</a:t>
            </a:r>
          </a:p>
        </p:txBody>
      </p:sp>
      <p:sp>
        <p:nvSpPr>
          <p:cNvPr id="40966" name="Textfeld 43"/>
          <p:cNvSpPr txBox="1">
            <a:spLocks noChangeArrowheads="1"/>
          </p:cNvSpPr>
          <p:nvPr/>
        </p:nvSpPr>
        <p:spPr bwMode="auto">
          <a:xfrm rot="-5400000">
            <a:off x="4387851" y="2778125"/>
            <a:ext cx="1612900" cy="257175"/>
          </a:xfrm>
          <a:prstGeom prst="rect">
            <a:avLst/>
          </a:prstGeom>
          <a:noFill/>
          <a:ln w="9525">
            <a:noFill/>
            <a:miter lim="800000"/>
            <a:headEnd/>
            <a:tailEnd/>
          </a:ln>
        </p:spPr>
        <p:txBody>
          <a:bodyPr lIns="36000" tIns="36000" rIns="36000" bIns="36000">
            <a:spAutoFit/>
          </a:bodyPr>
          <a:lstStyle/>
          <a:p>
            <a:pPr algn="ctr"/>
            <a:r>
              <a:rPr lang="en-US" sz="1200">
                <a:cs typeface="MS PGothic"/>
              </a:rPr>
              <a:t>Prices in € per MB</a:t>
            </a:r>
          </a:p>
        </p:txBody>
      </p:sp>
      <p:sp>
        <p:nvSpPr>
          <p:cNvPr id="40967" name="Textfeld 49"/>
          <p:cNvSpPr txBox="1">
            <a:spLocks noChangeArrowheads="1"/>
          </p:cNvSpPr>
          <p:nvPr/>
        </p:nvSpPr>
        <p:spPr bwMode="auto">
          <a:xfrm>
            <a:off x="6710363" y="3873500"/>
            <a:ext cx="692150" cy="169863"/>
          </a:xfrm>
          <a:prstGeom prst="rect">
            <a:avLst/>
          </a:prstGeom>
          <a:solidFill>
            <a:schemeClr val="bg1"/>
          </a:solidFill>
          <a:ln w="9525">
            <a:noFill/>
            <a:miter lim="800000"/>
            <a:headEnd/>
            <a:tailEnd/>
          </a:ln>
        </p:spPr>
        <p:txBody>
          <a:bodyPr lIns="0" tIns="0" rIns="0" bIns="0" anchor="b">
            <a:spAutoFit/>
          </a:bodyPr>
          <a:lstStyle/>
          <a:p>
            <a:pPr algn="ctr"/>
            <a:r>
              <a:rPr lang="en-US" sz="1100">
                <a:cs typeface="MS PGothic"/>
              </a:rPr>
              <a:t>year</a:t>
            </a:r>
          </a:p>
        </p:txBody>
      </p:sp>
      <p:sp>
        <p:nvSpPr>
          <p:cNvPr id="40968" name="Textfeld 50"/>
          <p:cNvSpPr txBox="1">
            <a:spLocks noChangeArrowheads="1"/>
          </p:cNvSpPr>
          <p:nvPr/>
        </p:nvSpPr>
        <p:spPr bwMode="auto">
          <a:xfrm>
            <a:off x="2555875" y="3873500"/>
            <a:ext cx="692150" cy="169863"/>
          </a:xfrm>
          <a:prstGeom prst="rect">
            <a:avLst/>
          </a:prstGeom>
          <a:solidFill>
            <a:schemeClr val="bg1"/>
          </a:solidFill>
          <a:ln w="9525">
            <a:noFill/>
            <a:miter lim="800000"/>
            <a:headEnd/>
            <a:tailEnd/>
          </a:ln>
        </p:spPr>
        <p:txBody>
          <a:bodyPr lIns="0" tIns="0" rIns="0" bIns="0" anchor="b">
            <a:spAutoFit/>
          </a:bodyPr>
          <a:lstStyle/>
          <a:p>
            <a:pPr algn="ctr"/>
            <a:r>
              <a:rPr lang="en-US" sz="1100">
                <a:cs typeface="MS PGothic"/>
              </a:rPr>
              <a:t>year</a:t>
            </a:r>
          </a:p>
        </p:txBody>
      </p:sp>
      <p:graphicFrame>
        <p:nvGraphicFramePr>
          <p:cNvPr id="25" name="Diagramm 37"/>
          <p:cNvGraphicFramePr>
            <a:graphicFrameLocks/>
          </p:cNvGraphicFramePr>
          <p:nvPr/>
        </p:nvGraphicFramePr>
        <p:xfrm>
          <a:off x="1048104" y="2069619"/>
          <a:ext cx="3223464" cy="18055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Diagramm 38"/>
          <p:cNvGraphicFramePr>
            <a:graphicFrameLocks/>
          </p:cNvGraphicFramePr>
          <p:nvPr/>
        </p:nvGraphicFramePr>
        <p:xfrm>
          <a:off x="5367134" y="2067955"/>
          <a:ext cx="3222000" cy="1807200"/>
        </p:xfrm>
        <a:graphic>
          <a:graphicData uri="http://schemas.openxmlformats.org/drawingml/2006/chart">
            <c:chart xmlns:c="http://schemas.openxmlformats.org/drawingml/2006/chart" xmlns:r="http://schemas.openxmlformats.org/officeDocument/2006/relationships" r:id="rId7"/>
          </a:graphicData>
        </a:graphic>
      </p:graphicFrame>
      <p:grpSp>
        <p:nvGrpSpPr>
          <p:cNvPr id="40971" name="Group 2"/>
          <p:cNvGrpSpPr>
            <a:grpSpLocks/>
          </p:cNvGrpSpPr>
          <p:nvPr/>
        </p:nvGrpSpPr>
        <p:grpSpPr bwMode="auto">
          <a:xfrm>
            <a:off x="2613025" y="4329113"/>
            <a:ext cx="3917950" cy="2413000"/>
            <a:chOff x="438774" y="4329549"/>
            <a:chExt cx="3917379" cy="2412001"/>
          </a:xfrm>
        </p:grpSpPr>
        <p:sp>
          <p:nvSpPr>
            <p:cNvPr id="40974" name="Rectangle 3"/>
            <p:cNvSpPr txBox="1">
              <a:spLocks noChangeArrowheads="1"/>
            </p:cNvSpPr>
            <p:nvPr>
              <p:custDataLst>
                <p:tags r:id="rId3"/>
              </p:custDataLst>
            </p:nvPr>
          </p:nvSpPr>
          <p:spPr bwMode="auto">
            <a:xfrm>
              <a:off x="756153" y="4329549"/>
              <a:ext cx="3600000" cy="2412000"/>
            </a:xfrm>
            <a:prstGeom prst="rect">
              <a:avLst/>
            </a:prstGeom>
            <a:solidFill>
              <a:schemeClr val="bg1"/>
            </a:solidFill>
            <a:ln w="19050">
              <a:solidFill>
                <a:srgbClr val="2A334A"/>
              </a:solidFill>
              <a:miter lim="800000"/>
              <a:headEnd/>
              <a:tailEnd/>
            </a:ln>
          </p:spPr>
          <p:txBody>
            <a:bodyPr lIns="36000" tIns="36000" rIns="36000" bIns="36000"/>
            <a:lstStyle/>
            <a:p>
              <a:pPr algn="ctr">
                <a:spcBef>
                  <a:spcPct val="30000"/>
                </a:spcBef>
                <a:spcAft>
                  <a:spcPct val="20000"/>
                </a:spcAft>
                <a:buClr>
                  <a:schemeClr val="accent2"/>
                </a:buClr>
                <a:buFont typeface="Wingdings" pitchFamily="2" charset="2"/>
                <a:buNone/>
                <a:tabLst>
                  <a:tab pos="266700" algn="l"/>
                  <a:tab pos="631825" algn="l"/>
                  <a:tab pos="981075" algn="l"/>
                </a:tabLst>
              </a:pPr>
              <a:r>
                <a:rPr lang="en-US">
                  <a:cs typeface="MS PGothic"/>
                </a:rPr>
                <a:t>Prices for bandwidth</a:t>
              </a:r>
            </a:p>
          </p:txBody>
        </p:sp>
        <p:sp>
          <p:nvSpPr>
            <p:cNvPr id="40975" name="Textfeld 41"/>
            <p:cNvSpPr txBox="1">
              <a:spLocks noChangeArrowheads="1"/>
            </p:cNvSpPr>
            <p:nvPr/>
          </p:nvSpPr>
          <p:spPr bwMode="auto">
            <a:xfrm rot="-5400000">
              <a:off x="-613337" y="5381661"/>
              <a:ext cx="2412000" cy="307777"/>
            </a:xfrm>
            <a:prstGeom prst="rect">
              <a:avLst/>
            </a:prstGeom>
            <a:solidFill>
              <a:srgbClr val="00004D"/>
            </a:solidFill>
            <a:ln w="19050">
              <a:solidFill>
                <a:srgbClr val="2A334A"/>
              </a:solidFill>
              <a:miter lim="800000"/>
              <a:headEnd/>
              <a:tailEnd/>
            </a:ln>
          </p:spPr>
          <p:txBody>
            <a:bodyPr>
              <a:spAutoFit/>
            </a:bodyPr>
            <a:lstStyle/>
            <a:p>
              <a:pPr algn="ctr"/>
              <a:r>
                <a:rPr lang="en-US">
                  <a:solidFill>
                    <a:schemeClr val="bg1"/>
                  </a:solidFill>
                  <a:cs typeface="MS PGothic"/>
                </a:rPr>
                <a:t>Broadband</a:t>
              </a:r>
            </a:p>
          </p:txBody>
        </p:sp>
        <p:sp>
          <p:nvSpPr>
            <p:cNvPr id="40976" name="Textfeld 52"/>
            <p:cNvSpPr txBox="1">
              <a:spLocks noChangeArrowheads="1"/>
            </p:cNvSpPr>
            <p:nvPr/>
          </p:nvSpPr>
          <p:spPr bwMode="auto">
            <a:xfrm>
              <a:off x="2610213" y="6525344"/>
              <a:ext cx="691764" cy="169277"/>
            </a:xfrm>
            <a:prstGeom prst="rect">
              <a:avLst/>
            </a:prstGeom>
            <a:solidFill>
              <a:schemeClr val="bg1"/>
            </a:solidFill>
            <a:ln w="9525">
              <a:noFill/>
              <a:miter lim="800000"/>
              <a:headEnd/>
              <a:tailEnd/>
            </a:ln>
          </p:spPr>
          <p:txBody>
            <a:bodyPr lIns="0" tIns="0" rIns="0" bIns="0" anchor="b">
              <a:spAutoFit/>
            </a:bodyPr>
            <a:lstStyle/>
            <a:p>
              <a:pPr algn="ctr"/>
              <a:r>
                <a:rPr lang="en-US" sz="1100">
                  <a:cs typeface="MS PGothic"/>
                </a:rPr>
                <a:t>year</a:t>
              </a:r>
            </a:p>
          </p:txBody>
        </p:sp>
        <p:sp>
          <p:nvSpPr>
            <p:cNvPr id="40977" name="Textfeld 55"/>
            <p:cNvSpPr txBox="1">
              <a:spLocks noChangeArrowheads="1"/>
            </p:cNvSpPr>
            <p:nvPr/>
          </p:nvSpPr>
          <p:spPr bwMode="auto">
            <a:xfrm rot="-5400000">
              <a:off x="105035" y="5305328"/>
              <a:ext cx="1628772" cy="257369"/>
            </a:xfrm>
            <a:prstGeom prst="rect">
              <a:avLst/>
            </a:prstGeom>
            <a:noFill/>
            <a:ln w="9525">
              <a:noFill/>
              <a:miter lim="800000"/>
              <a:headEnd/>
              <a:tailEnd/>
            </a:ln>
          </p:spPr>
          <p:txBody>
            <a:bodyPr lIns="36000" tIns="36000" rIns="36000" bIns="36000">
              <a:spAutoFit/>
            </a:bodyPr>
            <a:lstStyle/>
            <a:p>
              <a:pPr algn="ctr"/>
              <a:r>
                <a:rPr lang="en-US" sz="1200">
                  <a:cs typeface="MS PGothic"/>
                </a:rPr>
                <a:t>Prices in $ per MBps</a:t>
              </a:r>
            </a:p>
          </p:txBody>
        </p:sp>
        <p:graphicFrame>
          <p:nvGraphicFramePr>
            <p:cNvPr id="27" name="Diagramm 39"/>
            <p:cNvGraphicFramePr>
              <a:graphicFrameLocks/>
            </p:cNvGraphicFramePr>
            <p:nvPr/>
          </p:nvGraphicFramePr>
          <p:xfrm>
            <a:off x="993435" y="4609805"/>
            <a:ext cx="3278133" cy="2000350"/>
          </p:xfrm>
          <a:graphic>
            <a:graphicData uri="http://schemas.openxmlformats.org/drawingml/2006/chart">
              <c:chart xmlns:c="http://schemas.openxmlformats.org/drawingml/2006/chart" xmlns:r="http://schemas.openxmlformats.org/officeDocument/2006/relationships" r:id="rId8"/>
            </a:graphicData>
          </a:graphic>
        </p:graphicFrame>
      </p:grpSp>
      <p:sp>
        <p:nvSpPr>
          <p:cNvPr id="40972" name="Title 3"/>
          <p:cNvSpPr>
            <a:spLocks noGrp="1"/>
          </p:cNvSpPr>
          <p:nvPr>
            <p:ph type="title"/>
          </p:nvPr>
        </p:nvSpPr>
        <p:spPr/>
        <p:txBody>
          <a:bodyPr/>
          <a:lstStyle/>
          <a:p>
            <a:r>
              <a:rPr lang="en-US" smtClean="0">
                <a:solidFill>
                  <a:srgbClr val="000099"/>
                </a:solidFill>
                <a:ea typeface="MS PGothic"/>
              </a:rPr>
              <a:t>...and exponential price reductions.</a:t>
            </a:r>
            <a:endParaRPr lang="en-US" baseline="30000" smtClean="0">
              <a:solidFill>
                <a:srgbClr val="000099"/>
              </a:solidFill>
              <a:ea typeface="MS PGothic"/>
            </a:endParaRPr>
          </a:p>
        </p:txBody>
      </p:sp>
      <p:sp>
        <p:nvSpPr>
          <p:cNvPr id="2" name="Slide Number Placeholder 1"/>
          <p:cNvSpPr>
            <a:spLocks noGrp="1"/>
          </p:cNvSpPr>
          <p:nvPr>
            <p:ph type="sldNum" sz="quarter" idx="10"/>
          </p:nvPr>
        </p:nvSpPr>
        <p:spPr/>
        <p:txBody>
          <a:bodyPr/>
          <a:lstStyle/>
          <a:p>
            <a:pPr>
              <a:defRPr/>
            </a:pPr>
            <a:fld id="{BD38CDB1-256A-435C-9F21-E48BB7512FE0}" type="slidenum">
              <a:rPr lang="de-DE" smtClean="0"/>
              <a:pPr>
                <a:defRPr/>
              </a:pPr>
              <a:t>4</a:t>
            </a:fld>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hteck 1032"/>
          <p:cNvSpPr/>
          <p:nvPr/>
        </p:nvSpPr>
        <p:spPr bwMode="auto">
          <a:xfrm>
            <a:off x="5003800" y="2143125"/>
            <a:ext cx="1714500" cy="337185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lIns="36000" tIns="36000" rIns="36000" bIns="36000" anchor="ctr"/>
          <a:lstStyle/>
          <a:p>
            <a:pPr eaLnBrk="0" hangingPunct="0">
              <a:defRPr/>
            </a:pPr>
            <a:endParaRPr lang="en-US">
              <a:ea typeface="ＭＳ Ｐゴシック" pitchFamily="64" charset="-128"/>
            </a:endParaRPr>
          </a:p>
        </p:txBody>
      </p:sp>
      <p:sp>
        <p:nvSpPr>
          <p:cNvPr id="43010" name="Gleichschenkliges Dreieck 1033"/>
          <p:cNvSpPr>
            <a:spLocks noChangeArrowheads="1"/>
          </p:cNvSpPr>
          <p:nvPr/>
        </p:nvSpPr>
        <p:spPr bwMode="auto">
          <a:xfrm rot="-2725854">
            <a:off x="4225131" y="1742282"/>
            <a:ext cx="2157413" cy="1346200"/>
          </a:xfrm>
          <a:prstGeom prst="triangle">
            <a:avLst>
              <a:gd name="adj" fmla="val 50000"/>
            </a:avLst>
          </a:prstGeom>
          <a:solidFill>
            <a:schemeClr val="bg1"/>
          </a:solidFill>
          <a:ln w="9525" algn="ctr">
            <a:noFill/>
            <a:round/>
            <a:headEnd/>
            <a:tailEnd/>
          </a:ln>
        </p:spPr>
        <p:txBody>
          <a:bodyPr lIns="36000" tIns="36000" rIns="36000" bIns="36000" anchor="ctr"/>
          <a:lstStyle/>
          <a:p>
            <a:pPr eaLnBrk="0" hangingPunct="0"/>
            <a:endParaRPr lang="en-US">
              <a:cs typeface="MS PGothic"/>
            </a:endParaRPr>
          </a:p>
        </p:txBody>
      </p:sp>
      <p:sp>
        <p:nvSpPr>
          <p:cNvPr id="4" name="Slide Number Placeholder 3"/>
          <p:cNvSpPr>
            <a:spLocks noGrp="1"/>
          </p:cNvSpPr>
          <p:nvPr>
            <p:ph type="sldNum" sz="quarter" idx="10"/>
          </p:nvPr>
        </p:nvSpPr>
        <p:spPr>
          <a:xfrm>
            <a:off x="8934450" y="6619875"/>
            <a:ext cx="76200" cy="153988"/>
          </a:xfrm>
        </p:spPr>
        <p:txBody>
          <a:bodyPr/>
          <a:lstStyle/>
          <a:p>
            <a:pPr>
              <a:defRPr/>
            </a:pPr>
            <a:fld id="{36D36A23-A153-46EE-AD6B-927732BDE71C}" type="slidenum">
              <a:rPr lang="en-US" smtClean="0"/>
              <a:pPr>
                <a:defRPr/>
              </a:pPr>
              <a:t>5</a:t>
            </a:fld>
            <a:endParaRPr lang="en-US"/>
          </a:p>
        </p:txBody>
      </p:sp>
      <p:cxnSp>
        <p:nvCxnSpPr>
          <p:cNvPr id="7" name="Gerade Verbindung mit Pfeil 6"/>
          <p:cNvCxnSpPr/>
          <p:nvPr/>
        </p:nvCxnSpPr>
        <p:spPr bwMode="auto">
          <a:xfrm flipV="1">
            <a:off x="471488" y="1655763"/>
            <a:ext cx="0" cy="3868737"/>
          </a:xfrm>
          <a:prstGeom prst="straightConnector1">
            <a:avLst/>
          </a:prstGeom>
          <a:solidFill>
            <a:srgbClr val="C0C0C0"/>
          </a:solidFill>
          <a:ln w="25400" cap="flat" cmpd="sng" algn="ctr">
            <a:solidFill>
              <a:schemeClr val="bg1">
                <a:lumMod val="50000"/>
              </a:schemeClr>
            </a:solidFill>
            <a:prstDash val="solid"/>
            <a:round/>
            <a:headEnd type="none" w="med" len="med"/>
            <a:tailEnd type="triangle"/>
          </a:ln>
          <a:effectLst/>
        </p:spPr>
      </p:cxnSp>
      <p:cxnSp>
        <p:nvCxnSpPr>
          <p:cNvPr id="9" name="Gerade Verbindung mit Pfeil 8"/>
          <p:cNvCxnSpPr/>
          <p:nvPr/>
        </p:nvCxnSpPr>
        <p:spPr bwMode="auto">
          <a:xfrm>
            <a:off x="463550" y="5524500"/>
            <a:ext cx="6816725" cy="0"/>
          </a:xfrm>
          <a:prstGeom prst="straightConnector1">
            <a:avLst/>
          </a:prstGeom>
          <a:solidFill>
            <a:srgbClr val="C0C0C0"/>
          </a:solidFill>
          <a:ln w="25400" cap="flat" cmpd="sng" algn="ctr">
            <a:solidFill>
              <a:schemeClr val="bg1">
                <a:lumMod val="50000"/>
              </a:schemeClr>
            </a:solidFill>
            <a:prstDash val="solid"/>
            <a:round/>
            <a:headEnd type="none" w="med" len="med"/>
            <a:tailEnd type="triangle"/>
          </a:ln>
          <a:effectLst/>
        </p:spPr>
      </p:cxnSp>
      <p:sp>
        <p:nvSpPr>
          <p:cNvPr id="11" name="Form 10"/>
          <p:cNvSpPr/>
          <p:nvPr/>
        </p:nvSpPr>
        <p:spPr>
          <a:xfrm rot="8248153" flipH="1">
            <a:off x="342900" y="2871788"/>
            <a:ext cx="6873875" cy="2187575"/>
          </a:xfrm>
          <a:prstGeom prst="swooshArrow">
            <a:avLst>
              <a:gd name="adj1" fmla="val 25000"/>
              <a:gd name="adj2" fmla="val 25000"/>
            </a:avLst>
          </a:prstGeom>
          <a:gradFill>
            <a:gsLst>
              <a:gs pos="0">
                <a:schemeClr val="tx2">
                  <a:lumMod val="50000"/>
                </a:schemeClr>
              </a:gs>
              <a:gs pos="50000">
                <a:srgbClr val="0050A5">
                  <a:tint val="44500"/>
                  <a:satMod val="160000"/>
                </a:srgbClr>
              </a:gs>
              <a:gs pos="100000">
                <a:schemeClr val="accent6">
                  <a:lumMod val="20000"/>
                  <a:lumOff val="80000"/>
                </a:schemeClr>
              </a:gs>
            </a:gsLst>
            <a:lin ang="10800000" scaled="1"/>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43015" name="Textfeld 22"/>
          <p:cNvSpPr txBox="1">
            <a:spLocks noChangeArrowheads="1"/>
          </p:cNvSpPr>
          <p:nvPr/>
        </p:nvSpPr>
        <p:spPr bwMode="auto">
          <a:xfrm>
            <a:off x="531813" y="1497013"/>
            <a:ext cx="1527175" cy="646112"/>
          </a:xfrm>
          <a:prstGeom prst="rect">
            <a:avLst/>
          </a:prstGeom>
          <a:solidFill>
            <a:schemeClr val="bg1"/>
          </a:solidFill>
          <a:ln w="9525">
            <a:noFill/>
            <a:miter lim="800000"/>
            <a:headEnd/>
            <a:tailEnd/>
          </a:ln>
        </p:spPr>
        <p:txBody>
          <a:bodyPr wrap="none">
            <a:spAutoFit/>
          </a:bodyPr>
          <a:lstStyle/>
          <a:p>
            <a:r>
              <a:rPr lang="en-US" sz="1200">
                <a:solidFill>
                  <a:srgbClr val="000000"/>
                </a:solidFill>
                <a:cs typeface="MS PGothic"/>
              </a:rPr>
              <a:t>Performance</a:t>
            </a:r>
            <a:br>
              <a:rPr lang="en-US" sz="1200">
                <a:solidFill>
                  <a:srgbClr val="000000"/>
                </a:solidFill>
                <a:cs typeface="MS PGothic"/>
              </a:rPr>
            </a:br>
            <a:r>
              <a:rPr lang="en-US" sz="1200">
                <a:solidFill>
                  <a:srgbClr val="000000"/>
                </a:solidFill>
                <a:cs typeface="MS PGothic"/>
              </a:rPr>
              <a:t>(calculations per </a:t>
            </a:r>
            <a:br>
              <a:rPr lang="en-US" sz="1200">
                <a:solidFill>
                  <a:srgbClr val="000000"/>
                </a:solidFill>
                <a:cs typeface="MS PGothic"/>
              </a:rPr>
            </a:br>
            <a:r>
              <a:rPr lang="en-US" sz="1200">
                <a:solidFill>
                  <a:srgbClr val="000000"/>
                </a:solidFill>
                <a:cs typeface="MS PGothic"/>
              </a:rPr>
              <a:t>second per $1000)</a:t>
            </a:r>
          </a:p>
        </p:txBody>
      </p:sp>
      <p:sp>
        <p:nvSpPr>
          <p:cNvPr id="43016" name="Textfeld 27"/>
          <p:cNvSpPr txBox="1">
            <a:spLocks noChangeArrowheads="1"/>
          </p:cNvSpPr>
          <p:nvPr/>
        </p:nvSpPr>
        <p:spPr bwMode="auto">
          <a:xfrm>
            <a:off x="7380288" y="5389563"/>
            <a:ext cx="514350" cy="277812"/>
          </a:xfrm>
          <a:prstGeom prst="rect">
            <a:avLst/>
          </a:prstGeom>
          <a:noFill/>
          <a:ln w="9525">
            <a:noFill/>
            <a:miter lim="800000"/>
            <a:headEnd/>
            <a:tailEnd/>
          </a:ln>
        </p:spPr>
        <p:txBody>
          <a:bodyPr wrap="none">
            <a:spAutoFit/>
          </a:bodyPr>
          <a:lstStyle/>
          <a:p>
            <a:r>
              <a:rPr lang="en-US" sz="1200">
                <a:solidFill>
                  <a:srgbClr val="000000"/>
                </a:solidFill>
                <a:cs typeface="MS PGothic"/>
              </a:rPr>
              <a:t>time</a:t>
            </a:r>
            <a:endParaRPr lang="en-US">
              <a:solidFill>
                <a:srgbClr val="000000"/>
              </a:solidFill>
              <a:cs typeface="MS PGothic"/>
            </a:endParaRPr>
          </a:p>
        </p:txBody>
      </p:sp>
      <p:sp>
        <p:nvSpPr>
          <p:cNvPr id="26" name="Ellipse 25"/>
          <p:cNvSpPr/>
          <p:nvPr/>
        </p:nvSpPr>
        <p:spPr bwMode="auto">
          <a:xfrm>
            <a:off x="1522413" y="5257800"/>
            <a:ext cx="107950" cy="10795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36000" tIns="36000" rIns="36000" bIns="36000" anchor="ctr"/>
          <a:lstStyle/>
          <a:p>
            <a:pPr eaLnBrk="0" hangingPunct="0">
              <a:defRPr/>
            </a:pPr>
            <a:endParaRPr lang="en-US">
              <a:ea typeface="ＭＳ Ｐゴシック" pitchFamily="64" charset="-128"/>
            </a:endParaRPr>
          </a:p>
        </p:txBody>
      </p:sp>
      <p:sp>
        <p:nvSpPr>
          <p:cNvPr id="43018" name="Textfeld 34"/>
          <p:cNvSpPr txBox="1">
            <a:spLocks noChangeArrowheads="1"/>
          </p:cNvSpPr>
          <p:nvPr/>
        </p:nvSpPr>
        <p:spPr bwMode="auto">
          <a:xfrm>
            <a:off x="1263650" y="4889500"/>
            <a:ext cx="711200" cy="368300"/>
          </a:xfrm>
          <a:prstGeom prst="rect">
            <a:avLst/>
          </a:prstGeom>
          <a:noFill/>
          <a:ln w="9525">
            <a:noFill/>
            <a:miter lim="800000"/>
            <a:headEnd/>
            <a:tailEnd/>
          </a:ln>
        </p:spPr>
        <p:txBody>
          <a:bodyPr wrap="none">
            <a:spAutoFit/>
          </a:bodyPr>
          <a:lstStyle/>
          <a:p>
            <a:pPr algn="ctr"/>
            <a:r>
              <a:rPr lang="en-US" sz="900">
                <a:cs typeface="MS PGothic"/>
              </a:rPr>
              <a:t>IBM </a:t>
            </a:r>
            <a:br>
              <a:rPr lang="en-US" sz="900">
                <a:cs typeface="MS PGothic"/>
              </a:rPr>
            </a:br>
            <a:r>
              <a:rPr lang="en-US" sz="900">
                <a:cs typeface="MS PGothic"/>
              </a:rPr>
              <a:t>Tabulator</a:t>
            </a:r>
          </a:p>
        </p:txBody>
      </p:sp>
      <p:grpSp>
        <p:nvGrpSpPr>
          <p:cNvPr id="43019" name="Gruppieren 28"/>
          <p:cNvGrpSpPr>
            <a:grpSpLocks/>
          </p:cNvGrpSpPr>
          <p:nvPr/>
        </p:nvGrpSpPr>
        <p:grpSpPr bwMode="auto">
          <a:xfrm>
            <a:off x="674688" y="5529263"/>
            <a:ext cx="484187" cy="309562"/>
            <a:chOff x="390939" y="6310079"/>
            <a:chExt cx="484215" cy="310357"/>
          </a:xfrm>
        </p:grpSpPr>
        <p:cxnSp>
          <p:nvCxnSpPr>
            <p:cNvPr id="36" name="Gerade Verbindung mit Pfeil 35"/>
            <p:cNvCxnSpPr/>
            <p:nvPr/>
          </p:nvCxnSpPr>
          <p:spPr bwMode="auto">
            <a:xfrm flipV="1">
              <a:off x="611614" y="6310079"/>
              <a:ext cx="0" cy="71620"/>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37" name="Textfeld 36"/>
            <p:cNvSpPr txBox="1"/>
            <p:nvPr/>
          </p:nvSpPr>
          <p:spPr>
            <a:xfrm>
              <a:off x="390939" y="6365784"/>
              <a:ext cx="484215" cy="254652"/>
            </a:xfrm>
            <a:prstGeom prst="rect">
              <a:avLst/>
            </a:prstGeom>
            <a:noFill/>
          </p:spPr>
          <p:txBody>
            <a:bodyPr wrap="none">
              <a:spAutoFit/>
            </a:bodyPr>
            <a:lstStyle/>
            <a:p>
              <a:pPr>
                <a:defRPr/>
              </a:pPr>
              <a:r>
                <a:rPr lang="en-US" sz="1050">
                  <a:solidFill>
                    <a:schemeClr val="bg1">
                      <a:lumMod val="50000"/>
                    </a:schemeClr>
                  </a:solidFill>
                  <a:ea typeface="MS PGothic" pitchFamily="34" charset="-128"/>
                </a:rPr>
                <a:t>1900</a:t>
              </a:r>
              <a:endParaRPr lang="en-US" sz="1050">
                <a:solidFill>
                  <a:schemeClr val="bg1">
                    <a:lumMod val="50000"/>
                  </a:schemeClr>
                </a:solidFill>
                <a:ea typeface="MS PGothic" pitchFamily="34" charset="-128"/>
              </a:endParaRPr>
            </a:p>
          </p:txBody>
        </p:sp>
      </p:grpSp>
      <p:grpSp>
        <p:nvGrpSpPr>
          <p:cNvPr id="43020" name="Gruppieren 37"/>
          <p:cNvGrpSpPr>
            <a:grpSpLocks/>
          </p:cNvGrpSpPr>
          <p:nvPr/>
        </p:nvGrpSpPr>
        <p:grpSpPr bwMode="auto">
          <a:xfrm>
            <a:off x="1416050" y="5526088"/>
            <a:ext cx="484188" cy="309562"/>
            <a:chOff x="390939" y="6310079"/>
            <a:chExt cx="484215" cy="310357"/>
          </a:xfrm>
        </p:grpSpPr>
        <p:cxnSp>
          <p:nvCxnSpPr>
            <p:cNvPr id="39" name="Gerade Verbindung mit Pfeil 38"/>
            <p:cNvCxnSpPr/>
            <p:nvPr/>
          </p:nvCxnSpPr>
          <p:spPr bwMode="auto">
            <a:xfrm flipV="1">
              <a:off x="611614" y="6310079"/>
              <a:ext cx="0" cy="71620"/>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40" name="Textfeld 39"/>
            <p:cNvSpPr txBox="1"/>
            <p:nvPr/>
          </p:nvSpPr>
          <p:spPr>
            <a:xfrm>
              <a:off x="390939" y="6365784"/>
              <a:ext cx="484215" cy="254652"/>
            </a:xfrm>
            <a:prstGeom prst="rect">
              <a:avLst/>
            </a:prstGeom>
            <a:noFill/>
          </p:spPr>
          <p:txBody>
            <a:bodyPr wrap="none">
              <a:spAutoFit/>
            </a:bodyPr>
            <a:lstStyle/>
            <a:p>
              <a:pPr>
                <a:defRPr/>
              </a:pPr>
              <a:r>
                <a:rPr lang="en-US" sz="1050">
                  <a:solidFill>
                    <a:schemeClr val="bg1">
                      <a:lumMod val="50000"/>
                    </a:schemeClr>
                  </a:solidFill>
                  <a:ea typeface="MS PGothic" pitchFamily="34" charset="-128"/>
                </a:rPr>
                <a:t>1920</a:t>
              </a:r>
              <a:endParaRPr lang="en-US" sz="1050">
                <a:solidFill>
                  <a:schemeClr val="bg1">
                    <a:lumMod val="50000"/>
                  </a:schemeClr>
                </a:solidFill>
                <a:ea typeface="MS PGothic" pitchFamily="34" charset="-128"/>
              </a:endParaRPr>
            </a:p>
          </p:txBody>
        </p:sp>
      </p:grpSp>
      <p:cxnSp>
        <p:nvCxnSpPr>
          <p:cNvPr id="32" name="Gerade Verbindung 31"/>
          <p:cNvCxnSpPr/>
          <p:nvPr/>
        </p:nvCxnSpPr>
        <p:spPr bwMode="auto">
          <a:xfrm>
            <a:off x="1624013" y="5319713"/>
            <a:ext cx="6003925" cy="0"/>
          </a:xfrm>
          <a:prstGeom prst="line">
            <a:avLst/>
          </a:prstGeom>
          <a:solidFill>
            <a:srgbClr val="C0C0C0"/>
          </a:solidFill>
          <a:ln w="9525" cap="flat" cmpd="sng" algn="ctr">
            <a:solidFill>
              <a:schemeClr val="bg1">
                <a:lumMod val="65000"/>
              </a:schemeClr>
            </a:solidFill>
            <a:prstDash val="dash"/>
            <a:round/>
            <a:headEnd type="none" w="med" len="med"/>
            <a:tailEnd type="none" w="med" len="med"/>
          </a:ln>
          <a:effectLst/>
        </p:spPr>
      </p:cxnSp>
      <p:sp>
        <p:nvSpPr>
          <p:cNvPr id="44" name="Textfeld 43"/>
          <p:cNvSpPr txBox="1"/>
          <p:nvPr/>
        </p:nvSpPr>
        <p:spPr>
          <a:xfrm>
            <a:off x="7694613" y="5205413"/>
            <a:ext cx="601662" cy="231775"/>
          </a:xfrm>
          <a:prstGeom prst="rect">
            <a:avLst/>
          </a:prstGeom>
          <a:noFill/>
        </p:spPr>
        <p:txBody>
          <a:bodyPr wrap="none">
            <a:spAutoFit/>
          </a:bodyPr>
          <a:lstStyle/>
          <a:p>
            <a:pPr>
              <a:defRPr/>
            </a:pPr>
            <a:r>
              <a:rPr lang="en-US" sz="900">
                <a:solidFill>
                  <a:schemeClr val="bg1">
                    <a:lumMod val="50000"/>
                  </a:schemeClr>
                </a:solidFill>
                <a:ea typeface="MS PGothic" pitchFamily="34" charset="-128"/>
              </a:rPr>
              <a:t>0.00001</a:t>
            </a:r>
            <a:endParaRPr lang="en-US" sz="900">
              <a:solidFill>
                <a:schemeClr val="bg1">
                  <a:lumMod val="50000"/>
                </a:schemeClr>
              </a:solidFill>
              <a:ea typeface="MS PGothic" pitchFamily="34" charset="-128"/>
            </a:endParaRPr>
          </a:p>
        </p:txBody>
      </p:sp>
      <p:cxnSp>
        <p:nvCxnSpPr>
          <p:cNvPr id="46" name="Gerade Verbindung 45"/>
          <p:cNvCxnSpPr/>
          <p:nvPr/>
        </p:nvCxnSpPr>
        <p:spPr bwMode="auto">
          <a:xfrm>
            <a:off x="4022725" y="4025900"/>
            <a:ext cx="3605213" cy="0"/>
          </a:xfrm>
          <a:prstGeom prst="line">
            <a:avLst/>
          </a:prstGeom>
          <a:solidFill>
            <a:srgbClr val="C0C0C0"/>
          </a:solidFill>
          <a:ln w="9525" cap="flat" cmpd="sng" algn="ctr">
            <a:solidFill>
              <a:schemeClr val="bg1">
                <a:lumMod val="65000"/>
              </a:schemeClr>
            </a:solidFill>
            <a:prstDash val="dash"/>
            <a:round/>
            <a:headEnd type="none" w="med" len="med"/>
            <a:tailEnd type="none" w="med" len="med"/>
          </a:ln>
          <a:effectLst/>
        </p:spPr>
      </p:cxnSp>
      <p:cxnSp>
        <p:nvCxnSpPr>
          <p:cNvPr id="49" name="Gerade Verbindung 48"/>
          <p:cNvCxnSpPr/>
          <p:nvPr/>
        </p:nvCxnSpPr>
        <p:spPr bwMode="auto">
          <a:xfrm>
            <a:off x="5824538" y="2732088"/>
            <a:ext cx="1803400" cy="0"/>
          </a:xfrm>
          <a:prstGeom prst="line">
            <a:avLst/>
          </a:prstGeom>
          <a:solidFill>
            <a:srgbClr val="C0C0C0"/>
          </a:solidFill>
          <a:ln w="9525" cap="flat" cmpd="sng" algn="ctr">
            <a:solidFill>
              <a:schemeClr val="bg1">
                <a:lumMod val="65000"/>
              </a:schemeClr>
            </a:solidFill>
            <a:prstDash val="dash"/>
            <a:round/>
            <a:headEnd type="none" w="med" len="med"/>
            <a:tailEnd type="none" w="med" len="med"/>
          </a:ln>
          <a:effectLst/>
        </p:spPr>
      </p:cxnSp>
      <p:cxnSp>
        <p:nvCxnSpPr>
          <p:cNvPr id="50" name="Gerade Verbindung 49"/>
          <p:cNvCxnSpPr/>
          <p:nvPr/>
        </p:nvCxnSpPr>
        <p:spPr bwMode="auto">
          <a:xfrm>
            <a:off x="6723063" y="2085975"/>
            <a:ext cx="904875" cy="0"/>
          </a:xfrm>
          <a:prstGeom prst="line">
            <a:avLst/>
          </a:prstGeom>
          <a:solidFill>
            <a:srgbClr val="C0C0C0"/>
          </a:solidFill>
          <a:ln w="9525" cap="flat" cmpd="sng" algn="ctr">
            <a:solidFill>
              <a:schemeClr val="bg1">
                <a:lumMod val="65000"/>
              </a:schemeClr>
            </a:solidFill>
            <a:prstDash val="dash"/>
            <a:round/>
            <a:headEnd type="none" w="med" len="med"/>
            <a:tailEnd type="none" w="med" len="med"/>
          </a:ln>
          <a:effectLst/>
        </p:spPr>
      </p:cxnSp>
      <p:cxnSp>
        <p:nvCxnSpPr>
          <p:cNvPr id="51" name="Gerade Verbindung 50"/>
          <p:cNvCxnSpPr/>
          <p:nvPr/>
        </p:nvCxnSpPr>
        <p:spPr bwMode="auto">
          <a:xfrm>
            <a:off x="6084888" y="1858963"/>
            <a:ext cx="528637" cy="0"/>
          </a:xfrm>
          <a:prstGeom prst="line">
            <a:avLst/>
          </a:prstGeom>
          <a:solidFill>
            <a:srgbClr val="C0C0C0"/>
          </a:solidFill>
          <a:ln w="9525" cap="flat" cmpd="sng" algn="ctr">
            <a:solidFill>
              <a:schemeClr val="bg1">
                <a:lumMod val="65000"/>
              </a:schemeClr>
            </a:solidFill>
            <a:prstDash val="dash"/>
            <a:round/>
            <a:headEnd type="none" w="med" len="med"/>
            <a:tailEnd type="none" w="med" len="med"/>
          </a:ln>
          <a:effectLst/>
        </p:spPr>
      </p:cxnSp>
      <p:cxnSp>
        <p:nvCxnSpPr>
          <p:cNvPr id="52" name="Gerade Verbindung 51"/>
          <p:cNvCxnSpPr/>
          <p:nvPr/>
        </p:nvCxnSpPr>
        <p:spPr bwMode="auto">
          <a:xfrm>
            <a:off x="2941638" y="4673600"/>
            <a:ext cx="4686300" cy="0"/>
          </a:xfrm>
          <a:prstGeom prst="line">
            <a:avLst/>
          </a:prstGeom>
          <a:solidFill>
            <a:srgbClr val="C0C0C0"/>
          </a:solidFill>
          <a:ln w="9525" cap="flat" cmpd="sng" algn="ctr">
            <a:solidFill>
              <a:schemeClr val="bg1">
                <a:lumMod val="65000"/>
              </a:schemeClr>
            </a:solidFill>
            <a:prstDash val="dash"/>
            <a:round/>
            <a:headEnd type="none" w="med" len="med"/>
            <a:tailEnd type="none" w="med" len="med"/>
          </a:ln>
          <a:effectLst/>
        </p:spPr>
      </p:cxnSp>
      <p:sp>
        <p:nvSpPr>
          <p:cNvPr id="57" name="Textfeld 56"/>
          <p:cNvSpPr txBox="1"/>
          <p:nvPr/>
        </p:nvSpPr>
        <p:spPr>
          <a:xfrm>
            <a:off x="7694613" y="4565650"/>
            <a:ext cx="249237" cy="230188"/>
          </a:xfrm>
          <a:prstGeom prst="rect">
            <a:avLst/>
          </a:prstGeom>
          <a:noFill/>
        </p:spPr>
        <p:txBody>
          <a:bodyPr wrap="none">
            <a:spAutoFit/>
          </a:bodyPr>
          <a:lstStyle/>
          <a:p>
            <a:pPr>
              <a:defRPr/>
            </a:pPr>
            <a:r>
              <a:rPr lang="en-US" sz="900">
                <a:solidFill>
                  <a:schemeClr val="bg1">
                    <a:lumMod val="50000"/>
                  </a:schemeClr>
                </a:solidFill>
                <a:ea typeface="MS PGothic" pitchFamily="34" charset="-128"/>
              </a:rPr>
              <a:t>1</a:t>
            </a:r>
            <a:endParaRPr lang="en-US" sz="900">
              <a:solidFill>
                <a:schemeClr val="bg1">
                  <a:lumMod val="50000"/>
                </a:schemeClr>
              </a:solidFill>
              <a:ea typeface="MS PGothic" pitchFamily="34" charset="-128"/>
            </a:endParaRPr>
          </a:p>
        </p:txBody>
      </p:sp>
      <p:sp>
        <p:nvSpPr>
          <p:cNvPr id="58" name="Textfeld 57"/>
          <p:cNvSpPr txBox="1"/>
          <p:nvPr/>
        </p:nvSpPr>
        <p:spPr>
          <a:xfrm>
            <a:off x="7694613" y="3910013"/>
            <a:ext cx="601662" cy="231775"/>
          </a:xfrm>
          <a:prstGeom prst="rect">
            <a:avLst/>
          </a:prstGeom>
          <a:noFill/>
        </p:spPr>
        <p:txBody>
          <a:bodyPr wrap="none">
            <a:spAutoFit/>
          </a:bodyPr>
          <a:lstStyle/>
          <a:p>
            <a:pPr>
              <a:defRPr/>
            </a:pPr>
            <a:r>
              <a:rPr lang="en-US" sz="900">
                <a:solidFill>
                  <a:schemeClr val="bg1">
                    <a:lumMod val="50000"/>
                  </a:schemeClr>
                </a:solidFill>
                <a:ea typeface="MS PGothic" pitchFamily="34" charset="-128"/>
              </a:rPr>
              <a:t>100.000</a:t>
            </a:r>
            <a:endParaRPr lang="en-US" sz="900">
              <a:solidFill>
                <a:schemeClr val="bg1">
                  <a:lumMod val="50000"/>
                </a:schemeClr>
              </a:solidFill>
              <a:ea typeface="MS PGothic" pitchFamily="34" charset="-128"/>
            </a:endParaRPr>
          </a:p>
        </p:txBody>
      </p:sp>
      <p:sp>
        <p:nvSpPr>
          <p:cNvPr id="59" name="Textfeld 58"/>
          <p:cNvSpPr txBox="1"/>
          <p:nvPr/>
        </p:nvSpPr>
        <p:spPr>
          <a:xfrm>
            <a:off x="7694613" y="3271838"/>
            <a:ext cx="985837" cy="230187"/>
          </a:xfrm>
          <a:prstGeom prst="rect">
            <a:avLst/>
          </a:prstGeom>
          <a:noFill/>
        </p:spPr>
        <p:txBody>
          <a:bodyPr wrap="none">
            <a:spAutoFit/>
          </a:bodyPr>
          <a:lstStyle/>
          <a:p>
            <a:pPr>
              <a:defRPr/>
            </a:pPr>
            <a:r>
              <a:rPr lang="en-US" sz="900">
                <a:solidFill>
                  <a:schemeClr val="bg1">
                    <a:lumMod val="50000"/>
                  </a:schemeClr>
                </a:solidFill>
                <a:ea typeface="MS PGothic" pitchFamily="34" charset="-128"/>
              </a:rPr>
              <a:t>10.000.000.000</a:t>
            </a:r>
            <a:endParaRPr lang="en-US" sz="900">
              <a:solidFill>
                <a:schemeClr val="bg1">
                  <a:lumMod val="50000"/>
                </a:schemeClr>
              </a:solidFill>
              <a:ea typeface="MS PGothic" pitchFamily="34" charset="-128"/>
            </a:endParaRPr>
          </a:p>
        </p:txBody>
      </p:sp>
      <p:sp>
        <p:nvSpPr>
          <p:cNvPr id="60" name="Textfeld 59"/>
          <p:cNvSpPr txBox="1"/>
          <p:nvPr/>
        </p:nvSpPr>
        <p:spPr>
          <a:xfrm>
            <a:off x="7694613" y="2620963"/>
            <a:ext cx="400050" cy="230187"/>
          </a:xfrm>
          <a:prstGeom prst="rect">
            <a:avLst/>
          </a:prstGeom>
          <a:noFill/>
        </p:spPr>
        <p:txBody>
          <a:bodyPr wrap="none">
            <a:spAutoFit/>
          </a:bodyPr>
          <a:lstStyle/>
          <a:p>
            <a:pPr>
              <a:defRPr/>
            </a:pPr>
            <a:r>
              <a:rPr lang="en-US" sz="900">
                <a:solidFill>
                  <a:schemeClr val="bg1">
                    <a:lumMod val="50000"/>
                  </a:schemeClr>
                </a:solidFill>
                <a:ea typeface="MS PGothic" pitchFamily="34" charset="-128"/>
              </a:rPr>
              <a:t>10</a:t>
            </a:r>
            <a:r>
              <a:rPr lang="en-US" sz="900" baseline="30000">
                <a:solidFill>
                  <a:schemeClr val="bg1">
                    <a:lumMod val="50000"/>
                  </a:schemeClr>
                </a:solidFill>
                <a:ea typeface="MS PGothic" pitchFamily="34" charset="-128"/>
              </a:rPr>
              <a:t>15</a:t>
            </a:r>
            <a:endParaRPr lang="en-US" sz="900" baseline="30000">
              <a:solidFill>
                <a:schemeClr val="bg1">
                  <a:lumMod val="50000"/>
                </a:schemeClr>
              </a:solidFill>
              <a:ea typeface="MS PGothic" pitchFamily="34" charset="-128"/>
            </a:endParaRPr>
          </a:p>
        </p:txBody>
      </p:sp>
      <p:cxnSp>
        <p:nvCxnSpPr>
          <p:cNvPr id="62" name="Gerade Verbindung 61"/>
          <p:cNvCxnSpPr/>
          <p:nvPr/>
        </p:nvCxnSpPr>
        <p:spPr bwMode="auto">
          <a:xfrm>
            <a:off x="5008563" y="3379788"/>
            <a:ext cx="2619375" cy="0"/>
          </a:xfrm>
          <a:prstGeom prst="line">
            <a:avLst/>
          </a:prstGeom>
          <a:solidFill>
            <a:srgbClr val="C0C0C0"/>
          </a:solidFill>
          <a:ln w="9525" cap="flat" cmpd="sng" algn="ctr">
            <a:solidFill>
              <a:schemeClr val="bg1">
                <a:lumMod val="65000"/>
              </a:schemeClr>
            </a:solidFill>
            <a:prstDash val="dash"/>
            <a:round/>
            <a:headEnd type="none" w="med" len="med"/>
            <a:tailEnd type="none" w="med" len="med"/>
          </a:ln>
          <a:effectLst/>
        </p:spPr>
      </p:cxnSp>
      <p:sp>
        <p:nvSpPr>
          <p:cNvPr id="69" name="Textfeld 68"/>
          <p:cNvSpPr txBox="1"/>
          <p:nvPr/>
        </p:nvSpPr>
        <p:spPr>
          <a:xfrm>
            <a:off x="7694613" y="1970088"/>
            <a:ext cx="400050" cy="231775"/>
          </a:xfrm>
          <a:prstGeom prst="rect">
            <a:avLst/>
          </a:prstGeom>
          <a:noFill/>
        </p:spPr>
        <p:txBody>
          <a:bodyPr wrap="none">
            <a:spAutoFit/>
          </a:bodyPr>
          <a:lstStyle/>
          <a:p>
            <a:pPr>
              <a:defRPr/>
            </a:pPr>
            <a:r>
              <a:rPr lang="en-US" sz="900">
                <a:solidFill>
                  <a:schemeClr val="bg1">
                    <a:lumMod val="50000"/>
                  </a:schemeClr>
                </a:solidFill>
                <a:ea typeface="MS PGothic" pitchFamily="34" charset="-128"/>
              </a:rPr>
              <a:t>10</a:t>
            </a:r>
            <a:r>
              <a:rPr lang="en-US" sz="900" baseline="30000">
                <a:solidFill>
                  <a:schemeClr val="bg1">
                    <a:lumMod val="50000"/>
                  </a:schemeClr>
                </a:solidFill>
                <a:ea typeface="MS PGothic" pitchFamily="34" charset="-128"/>
              </a:rPr>
              <a:t>20</a:t>
            </a:r>
            <a:endParaRPr lang="en-US" sz="900" baseline="30000">
              <a:solidFill>
                <a:schemeClr val="bg1">
                  <a:lumMod val="50000"/>
                </a:schemeClr>
              </a:solidFill>
              <a:ea typeface="MS PGothic" pitchFamily="34" charset="-128"/>
            </a:endParaRPr>
          </a:p>
        </p:txBody>
      </p:sp>
      <p:sp>
        <p:nvSpPr>
          <p:cNvPr id="71" name="Textfeld 70"/>
          <p:cNvSpPr txBox="1"/>
          <p:nvPr/>
        </p:nvSpPr>
        <p:spPr>
          <a:xfrm>
            <a:off x="5724525" y="1743075"/>
            <a:ext cx="398463" cy="230188"/>
          </a:xfrm>
          <a:prstGeom prst="rect">
            <a:avLst/>
          </a:prstGeom>
          <a:noFill/>
        </p:spPr>
        <p:txBody>
          <a:bodyPr wrap="none">
            <a:spAutoFit/>
          </a:bodyPr>
          <a:lstStyle/>
          <a:p>
            <a:pPr>
              <a:defRPr/>
            </a:pPr>
            <a:r>
              <a:rPr lang="en-US" sz="900">
                <a:solidFill>
                  <a:schemeClr val="bg1">
                    <a:lumMod val="50000"/>
                  </a:schemeClr>
                </a:solidFill>
                <a:ea typeface="MS PGothic" pitchFamily="34" charset="-128"/>
              </a:rPr>
              <a:t>10</a:t>
            </a:r>
            <a:r>
              <a:rPr lang="en-US" sz="900" baseline="30000">
                <a:solidFill>
                  <a:schemeClr val="bg1">
                    <a:lumMod val="50000"/>
                  </a:schemeClr>
                </a:solidFill>
                <a:ea typeface="MS PGothic" pitchFamily="34" charset="-128"/>
              </a:rPr>
              <a:t>26</a:t>
            </a:r>
            <a:endParaRPr lang="en-US" sz="900" baseline="30000">
              <a:solidFill>
                <a:schemeClr val="bg1">
                  <a:lumMod val="50000"/>
                </a:schemeClr>
              </a:solidFill>
              <a:ea typeface="MS PGothic" pitchFamily="34" charset="-128"/>
            </a:endParaRPr>
          </a:p>
        </p:txBody>
      </p:sp>
      <p:sp>
        <p:nvSpPr>
          <p:cNvPr id="74" name="Ellipse 73"/>
          <p:cNvSpPr/>
          <p:nvPr/>
        </p:nvSpPr>
        <p:spPr bwMode="auto">
          <a:xfrm>
            <a:off x="2824163" y="4624388"/>
            <a:ext cx="107950" cy="10795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36000" tIns="36000" rIns="36000" bIns="36000" anchor="ctr"/>
          <a:lstStyle/>
          <a:p>
            <a:pPr eaLnBrk="0" hangingPunct="0">
              <a:defRPr/>
            </a:pPr>
            <a:endParaRPr lang="en-US">
              <a:ea typeface="ＭＳ Ｐゴシック" pitchFamily="64" charset="-128"/>
            </a:endParaRPr>
          </a:p>
        </p:txBody>
      </p:sp>
      <p:sp>
        <p:nvSpPr>
          <p:cNvPr id="43036" name="Textfeld 74"/>
          <p:cNvSpPr txBox="1">
            <a:spLocks noChangeArrowheads="1"/>
          </p:cNvSpPr>
          <p:nvPr/>
        </p:nvSpPr>
        <p:spPr bwMode="auto">
          <a:xfrm>
            <a:off x="2584450" y="4397375"/>
            <a:ext cx="692150" cy="231775"/>
          </a:xfrm>
          <a:prstGeom prst="rect">
            <a:avLst/>
          </a:prstGeom>
          <a:noFill/>
          <a:ln w="9525">
            <a:noFill/>
            <a:miter lim="800000"/>
            <a:headEnd/>
            <a:tailEnd/>
          </a:ln>
        </p:spPr>
        <p:txBody>
          <a:bodyPr wrap="none">
            <a:spAutoFit/>
          </a:bodyPr>
          <a:lstStyle/>
          <a:p>
            <a:pPr algn="ctr"/>
            <a:r>
              <a:rPr lang="en-US" sz="900">
                <a:cs typeface="MS PGothic"/>
              </a:rPr>
              <a:t>UNIVAC I</a:t>
            </a:r>
          </a:p>
        </p:txBody>
      </p:sp>
      <p:sp>
        <p:nvSpPr>
          <p:cNvPr id="76" name="Ellipse 75"/>
          <p:cNvSpPr/>
          <p:nvPr/>
        </p:nvSpPr>
        <p:spPr bwMode="auto">
          <a:xfrm>
            <a:off x="3940175" y="3973513"/>
            <a:ext cx="107950" cy="10795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36000" tIns="36000" rIns="36000" bIns="36000" anchor="ctr"/>
          <a:lstStyle/>
          <a:p>
            <a:pPr eaLnBrk="0" hangingPunct="0">
              <a:defRPr/>
            </a:pPr>
            <a:endParaRPr lang="en-US">
              <a:ea typeface="ＭＳ Ｐゴシック" pitchFamily="64" charset="-128"/>
            </a:endParaRPr>
          </a:p>
        </p:txBody>
      </p:sp>
      <p:sp>
        <p:nvSpPr>
          <p:cNvPr id="43038" name="Textfeld 76"/>
          <p:cNvSpPr txBox="1">
            <a:spLocks noChangeArrowheads="1"/>
          </p:cNvSpPr>
          <p:nvPr/>
        </p:nvSpPr>
        <p:spPr bwMode="auto">
          <a:xfrm>
            <a:off x="3700463" y="3746500"/>
            <a:ext cx="587375" cy="230188"/>
          </a:xfrm>
          <a:prstGeom prst="rect">
            <a:avLst/>
          </a:prstGeom>
          <a:noFill/>
          <a:ln w="9525">
            <a:noFill/>
            <a:miter lim="800000"/>
            <a:headEnd/>
            <a:tailEnd/>
          </a:ln>
        </p:spPr>
        <p:txBody>
          <a:bodyPr wrap="none">
            <a:spAutoFit/>
          </a:bodyPr>
          <a:lstStyle/>
          <a:p>
            <a:pPr algn="ctr"/>
            <a:r>
              <a:rPr lang="en-US" sz="900">
                <a:cs typeface="MS PGothic"/>
              </a:rPr>
              <a:t>IBM PC</a:t>
            </a:r>
          </a:p>
        </p:txBody>
      </p:sp>
      <p:sp>
        <p:nvSpPr>
          <p:cNvPr id="78" name="Ellipse 77"/>
          <p:cNvSpPr/>
          <p:nvPr/>
        </p:nvSpPr>
        <p:spPr bwMode="auto">
          <a:xfrm>
            <a:off x="4838700" y="3316288"/>
            <a:ext cx="107950" cy="10795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36000" tIns="36000" rIns="36000" bIns="36000" anchor="ctr"/>
          <a:lstStyle/>
          <a:p>
            <a:pPr eaLnBrk="0" hangingPunct="0">
              <a:defRPr/>
            </a:pPr>
            <a:endParaRPr lang="en-US">
              <a:ea typeface="ＭＳ Ｐゴシック" pitchFamily="64" charset="-128"/>
            </a:endParaRPr>
          </a:p>
        </p:txBody>
      </p:sp>
      <p:sp>
        <p:nvSpPr>
          <p:cNvPr id="43040" name="Textfeld 78"/>
          <p:cNvSpPr txBox="1">
            <a:spLocks noChangeArrowheads="1"/>
          </p:cNvSpPr>
          <p:nvPr/>
        </p:nvSpPr>
        <p:spPr bwMode="auto">
          <a:xfrm>
            <a:off x="4576763" y="3089275"/>
            <a:ext cx="633412" cy="230188"/>
          </a:xfrm>
          <a:prstGeom prst="rect">
            <a:avLst/>
          </a:prstGeom>
          <a:noFill/>
          <a:ln w="9525">
            <a:noFill/>
            <a:miter lim="800000"/>
            <a:headEnd/>
            <a:tailEnd/>
          </a:ln>
        </p:spPr>
        <p:txBody>
          <a:bodyPr wrap="none">
            <a:spAutoFit/>
          </a:bodyPr>
          <a:lstStyle/>
          <a:p>
            <a:pPr algn="ctr"/>
            <a:r>
              <a:rPr lang="en-US" sz="900">
                <a:cs typeface="MS PGothic"/>
              </a:rPr>
              <a:t>Mac Pro</a:t>
            </a:r>
          </a:p>
        </p:txBody>
      </p:sp>
      <p:sp>
        <p:nvSpPr>
          <p:cNvPr id="80" name="Ellipse 79"/>
          <p:cNvSpPr/>
          <p:nvPr/>
        </p:nvSpPr>
        <p:spPr bwMode="auto">
          <a:xfrm>
            <a:off x="3292475" y="4051300"/>
            <a:ext cx="107950" cy="10795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36000" tIns="36000" rIns="36000" bIns="36000" anchor="ctr"/>
          <a:lstStyle/>
          <a:p>
            <a:pPr eaLnBrk="0" hangingPunct="0">
              <a:defRPr/>
            </a:pPr>
            <a:endParaRPr lang="en-US">
              <a:ea typeface="ＭＳ Ｐゴシック" pitchFamily="64" charset="-128"/>
            </a:endParaRPr>
          </a:p>
        </p:txBody>
      </p:sp>
      <p:sp>
        <p:nvSpPr>
          <p:cNvPr id="43042" name="Textfeld 80"/>
          <p:cNvSpPr txBox="1">
            <a:spLocks noChangeArrowheads="1"/>
          </p:cNvSpPr>
          <p:nvPr/>
        </p:nvSpPr>
        <p:spPr bwMode="auto">
          <a:xfrm>
            <a:off x="3044825" y="3824288"/>
            <a:ext cx="601663" cy="231775"/>
          </a:xfrm>
          <a:prstGeom prst="rect">
            <a:avLst/>
          </a:prstGeom>
          <a:noFill/>
          <a:ln w="9525">
            <a:noFill/>
            <a:miter lim="800000"/>
            <a:headEnd/>
            <a:tailEnd/>
          </a:ln>
        </p:spPr>
        <p:txBody>
          <a:bodyPr wrap="none">
            <a:spAutoFit/>
          </a:bodyPr>
          <a:lstStyle/>
          <a:p>
            <a:pPr algn="ctr"/>
            <a:r>
              <a:rPr lang="en-US" sz="900">
                <a:cs typeface="MS PGothic"/>
              </a:rPr>
              <a:t>Apple II</a:t>
            </a:r>
          </a:p>
        </p:txBody>
      </p:sp>
      <p:sp>
        <p:nvSpPr>
          <p:cNvPr id="82" name="Ellipse 81"/>
          <p:cNvSpPr/>
          <p:nvPr/>
        </p:nvSpPr>
        <p:spPr bwMode="auto">
          <a:xfrm>
            <a:off x="2293938" y="4643438"/>
            <a:ext cx="107950" cy="10795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36000" tIns="36000" rIns="36000" bIns="36000" anchor="ctr"/>
          <a:lstStyle/>
          <a:p>
            <a:pPr eaLnBrk="0" hangingPunct="0">
              <a:defRPr/>
            </a:pPr>
            <a:endParaRPr lang="en-US">
              <a:ea typeface="ＭＳ Ｐゴシック" pitchFamily="64" charset="-128"/>
            </a:endParaRPr>
          </a:p>
        </p:txBody>
      </p:sp>
      <p:sp>
        <p:nvSpPr>
          <p:cNvPr id="43044" name="Textfeld 82"/>
          <p:cNvSpPr txBox="1">
            <a:spLocks noChangeArrowheads="1"/>
          </p:cNvSpPr>
          <p:nvPr/>
        </p:nvSpPr>
        <p:spPr bwMode="auto">
          <a:xfrm>
            <a:off x="1995488" y="4448175"/>
            <a:ext cx="704850" cy="230188"/>
          </a:xfrm>
          <a:prstGeom prst="rect">
            <a:avLst/>
          </a:prstGeom>
          <a:noFill/>
          <a:ln w="9525">
            <a:noFill/>
            <a:miter lim="800000"/>
            <a:headEnd/>
            <a:tailEnd/>
          </a:ln>
        </p:spPr>
        <p:txBody>
          <a:bodyPr wrap="none">
            <a:spAutoFit/>
          </a:bodyPr>
          <a:lstStyle/>
          <a:p>
            <a:pPr algn="ctr"/>
            <a:r>
              <a:rPr lang="en-US" sz="900">
                <a:cs typeface="MS PGothic"/>
              </a:rPr>
              <a:t>Colossus</a:t>
            </a:r>
          </a:p>
        </p:txBody>
      </p:sp>
      <p:pic>
        <p:nvPicPr>
          <p:cNvPr id="43045" name="Picture 2"/>
          <p:cNvPicPr>
            <a:picLocks noChangeAspect="1" noChangeArrowheads="1"/>
          </p:cNvPicPr>
          <p:nvPr/>
        </p:nvPicPr>
        <p:blipFill>
          <a:blip r:embed="rId3"/>
          <a:srcRect/>
          <a:stretch>
            <a:fillRect/>
          </a:stretch>
        </p:blipFill>
        <p:spPr bwMode="auto">
          <a:xfrm>
            <a:off x="1187450" y="3708400"/>
            <a:ext cx="1031875" cy="698500"/>
          </a:xfrm>
          <a:prstGeom prst="rect">
            <a:avLst/>
          </a:prstGeom>
          <a:noFill/>
          <a:ln w="9525">
            <a:noFill/>
            <a:miter lim="800000"/>
            <a:headEnd/>
            <a:tailEnd/>
          </a:ln>
        </p:spPr>
      </p:pic>
      <p:cxnSp>
        <p:nvCxnSpPr>
          <p:cNvPr id="85" name="Gerade Verbindung 84"/>
          <p:cNvCxnSpPr>
            <a:stCxn id="82" idx="2"/>
          </p:cNvCxnSpPr>
          <p:nvPr/>
        </p:nvCxnSpPr>
        <p:spPr bwMode="auto">
          <a:xfrm flipH="1">
            <a:off x="1851025" y="4697413"/>
            <a:ext cx="442913" cy="0"/>
          </a:xfrm>
          <a:prstGeom prst="line">
            <a:avLst/>
          </a:prstGeom>
          <a:solidFill>
            <a:srgbClr val="C0C0C0"/>
          </a:solidFill>
          <a:ln w="9525" cap="flat" cmpd="sng" algn="ctr">
            <a:solidFill>
              <a:schemeClr val="bg1">
                <a:lumMod val="65000"/>
              </a:schemeClr>
            </a:solidFill>
            <a:prstDash val="solid"/>
            <a:round/>
            <a:headEnd type="none" w="med" len="med"/>
            <a:tailEnd type="none" w="med" len="med"/>
          </a:ln>
          <a:effectLst/>
        </p:spPr>
      </p:cxnSp>
      <p:cxnSp>
        <p:nvCxnSpPr>
          <p:cNvPr id="87" name="Gerade Verbindung 86"/>
          <p:cNvCxnSpPr/>
          <p:nvPr/>
        </p:nvCxnSpPr>
        <p:spPr bwMode="auto">
          <a:xfrm>
            <a:off x="1851025" y="4413250"/>
            <a:ext cx="0" cy="287338"/>
          </a:xfrm>
          <a:prstGeom prst="line">
            <a:avLst/>
          </a:prstGeom>
          <a:solidFill>
            <a:srgbClr val="C0C0C0"/>
          </a:solidFill>
          <a:ln w="9525" cap="flat" cmpd="sng" algn="ctr">
            <a:solidFill>
              <a:schemeClr val="bg1">
                <a:lumMod val="65000"/>
              </a:schemeClr>
            </a:solidFill>
            <a:prstDash val="solid"/>
            <a:round/>
            <a:headEnd type="none" w="med" len="med"/>
            <a:tailEnd type="none" w="med" len="med"/>
          </a:ln>
          <a:effectLst/>
        </p:spPr>
      </p:cxnSp>
      <p:cxnSp>
        <p:nvCxnSpPr>
          <p:cNvPr id="91" name="Gerade Verbindung 90"/>
          <p:cNvCxnSpPr/>
          <p:nvPr/>
        </p:nvCxnSpPr>
        <p:spPr bwMode="auto">
          <a:xfrm>
            <a:off x="2867025" y="4727575"/>
            <a:ext cx="0" cy="287338"/>
          </a:xfrm>
          <a:prstGeom prst="line">
            <a:avLst/>
          </a:prstGeom>
          <a:solidFill>
            <a:srgbClr val="C0C0C0"/>
          </a:solidFill>
          <a:ln w="9525" cap="flat" cmpd="sng" algn="ctr">
            <a:solidFill>
              <a:schemeClr val="bg1">
                <a:lumMod val="65000"/>
              </a:schemeClr>
            </a:solidFill>
            <a:prstDash val="solid"/>
            <a:round/>
            <a:headEnd type="none" w="med" len="med"/>
            <a:tailEnd type="none" w="med" len="med"/>
          </a:ln>
          <a:effectLst/>
        </p:spPr>
      </p:cxnSp>
      <p:cxnSp>
        <p:nvCxnSpPr>
          <p:cNvPr id="92" name="Gerade Verbindung 91"/>
          <p:cNvCxnSpPr/>
          <p:nvPr/>
        </p:nvCxnSpPr>
        <p:spPr bwMode="auto">
          <a:xfrm flipH="1">
            <a:off x="2867025" y="5014913"/>
            <a:ext cx="698500" cy="0"/>
          </a:xfrm>
          <a:prstGeom prst="line">
            <a:avLst/>
          </a:prstGeom>
          <a:solidFill>
            <a:srgbClr val="C0C0C0"/>
          </a:solidFill>
          <a:ln w="9525" cap="flat" cmpd="sng" algn="ctr">
            <a:solidFill>
              <a:schemeClr val="bg1">
                <a:lumMod val="65000"/>
              </a:schemeClr>
            </a:solidFill>
            <a:prstDash val="solid"/>
            <a:round/>
            <a:headEnd type="none" w="med" len="med"/>
            <a:tailEnd type="none" w="med" len="med"/>
          </a:ln>
          <a:effectLst/>
        </p:spPr>
      </p:cxnSp>
      <p:pic>
        <p:nvPicPr>
          <p:cNvPr id="43050" name="Picture 4"/>
          <p:cNvPicPr>
            <a:picLocks noChangeAspect="1" noChangeArrowheads="1"/>
          </p:cNvPicPr>
          <p:nvPr/>
        </p:nvPicPr>
        <p:blipFill>
          <a:blip r:embed="rId4"/>
          <a:srcRect/>
          <a:stretch>
            <a:fillRect/>
          </a:stretch>
        </p:blipFill>
        <p:spPr bwMode="auto">
          <a:xfrm>
            <a:off x="2498725" y="3089275"/>
            <a:ext cx="1066800" cy="728663"/>
          </a:xfrm>
          <a:prstGeom prst="rect">
            <a:avLst/>
          </a:prstGeom>
          <a:noFill/>
          <a:ln w="9525">
            <a:noFill/>
            <a:miter lim="800000"/>
            <a:headEnd/>
            <a:tailEnd/>
          </a:ln>
        </p:spPr>
      </p:pic>
      <p:cxnSp>
        <p:nvCxnSpPr>
          <p:cNvPr id="95" name="Gerade Verbindung 94"/>
          <p:cNvCxnSpPr/>
          <p:nvPr/>
        </p:nvCxnSpPr>
        <p:spPr bwMode="auto">
          <a:xfrm flipH="1">
            <a:off x="2849563" y="4105275"/>
            <a:ext cx="442912" cy="0"/>
          </a:xfrm>
          <a:prstGeom prst="line">
            <a:avLst/>
          </a:prstGeom>
          <a:solidFill>
            <a:srgbClr val="C0C0C0"/>
          </a:solidFill>
          <a:ln w="9525" cap="flat" cmpd="sng" algn="ctr">
            <a:solidFill>
              <a:schemeClr val="bg1">
                <a:lumMod val="65000"/>
              </a:schemeClr>
            </a:solidFill>
            <a:prstDash val="solid"/>
            <a:round/>
            <a:headEnd type="none" w="med" len="med"/>
            <a:tailEnd type="none" w="med" len="med"/>
          </a:ln>
          <a:effectLst/>
        </p:spPr>
      </p:cxnSp>
      <p:cxnSp>
        <p:nvCxnSpPr>
          <p:cNvPr id="96" name="Gerade Verbindung 95"/>
          <p:cNvCxnSpPr/>
          <p:nvPr/>
        </p:nvCxnSpPr>
        <p:spPr bwMode="auto">
          <a:xfrm>
            <a:off x="2849563" y="3821113"/>
            <a:ext cx="0" cy="287337"/>
          </a:xfrm>
          <a:prstGeom prst="line">
            <a:avLst/>
          </a:prstGeom>
          <a:solidFill>
            <a:srgbClr val="C0C0C0"/>
          </a:solidFill>
          <a:ln w="9525" cap="flat" cmpd="sng" algn="ctr">
            <a:solidFill>
              <a:schemeClr val="bg1">
                <a:lumMod val="65000"/>
              </a:schemeClr>
            </a:solidFill>
            <a:prstDash val="solid"/>
            <a:round/>
            <a:headEnd type="none" w="med" len="med"/>
            <a:tailEnd type="none" w="med" len="med"/>
          </a:ln>
          <a:effectLst/>
        </p:spPr>
      </p:cxnSp>
      <p:sp>
        <p:nvSpPr>
          <p:cNvPr id="97" name="Ellipse 96"/>
          <p:cNvSpPr/>
          <p:nvPr/>
        </p:nvSpPr>
        <p:spPr bwMode="auto">
          <a:xfrm>
            <a:off x="4284663" y="3678238"/>
            <a:ext cx="107950" cy="10795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36000" tIns="36000" rIns="36000" bIns="36000" anchor="ctr"/>
          <a:lstStyle/>
          <a:p>
            <a:pPr eaLnBrk="0" hangingPunct="0">
              <a:defRPr/>
            </a:pPr>
            <a:endParaRPr lang="en-US">
              <a:ea typeface="ＭＳ Ｐゴシック" pitchFamily="64" charset="-128"/>
            </a:endParaRPr>
          </a:p>
        </p:txBody>
      </p:sp>
      <p:sp>
        <p:nvSpPr>
          <p:cNvPr id="43054" name="Textfeld 97"/>
          <p:cNvSpPr txBox="1">
            <a:spLocks noChangeArrowheads="1"/>
          </p:cNvSpPr>
          <p:nvPr/>
        </p:nvSpPr>
        <p:spPr bwMode="auto">
          <a:xfrm>
            <a:off x="3851275" y="3451225"/>
            <a:ext cx="974725" cy="231775"/>
          </a:xfrm>
          <a:prstGeom prst="rect">
            <a:avLst/>
          </a:prstGeom>
          <a:noFill/>
          <a:ln w="9525">
            <a:noFill/>
            <a:miter lim="800000"/>
            <a:headEnd/>
            <a:tailEnd/>
          </a:ln>
        </p:spPr>
        <p:txBody>
          <a:bodyPr wrap="none">
            <a:spAutoFit/>
          </a:bodyPr>
          <a:lstStyle/>
          <a:p>
            <a:pPr algn="ctr"/>
            <a:r>
              <a:rPr lang="en-US" sz="900">
                <a:cs typeface="MS PGothic"/>
              </a:rPr>
              <a:t>Power Mac G4</a:t>
            </a:r>
          </a:p>
        </p:txBody>
      </p:sp>
      <p:pic>
        <p:nvPicPr>
          <p:cNvPr id="43055" name="Picture 3"/>
          <p:cNvPicPr>
            <a:picLocks noChangeAspect="1" noChangeArrowheads="1"/>
          </p:cNvPicPr>
          <p:nvPr/>
        </p:nvPicPr>
        <p:blipFill>
          <a:blip r:embed="rId5"/>
          <a:srcRect/>
          <a:stretch>
            <a:fillRect/>
          </a:stretch>
        </p:blipFill>
        <p:spPr bwMode="auto">
          <a:xfrm>
            <a:off x="3565525" y="4570413"/>
            <a:ext cx="857250" cy="677862"/>
          </a:xfrm>
          <a:prstGeom prst="rect">
            <a:avLst/>
          </a:prstGeom>
          <a:noFill/>
          <a:ln w="9525">
            <a:noFill/>
            <a:miter lim="800000"/>
            <a:headEnd/>
            <a:tailEnd/>
          </a:ln>
        </p:spPr>
      </p:pic>
      <p:cxnSp>
        <p:nvCxnSpPr>
          <p:cNvPr id="100" name="Gerade Verbindung 99"/>
          <p:cNvCxnSpPr/>
          <p:nvPr/>
        </p:nvCxnSpPr>
        <p:spPr bwMode="auto">
          <a:xfrm flipH="1">
            <a:off x="4422775" y="3370263"/>
            <a:ext cx="441325" cy="0"/>
          </a:xfrm>
          <a:prstGeom prst="line">
            <a:avLst/>
          </a:prstGeom>
          <a:solidFill>
            <a:srgbClr val="C0C0C0"/>
          </a:solidFill>
          <a:ln w="9525" cap="flat" cmpd="sng" algn="ctr">
            <a:solidFill>
              <a:schemeClr val="bg1">
                <a:lumMod val="65000"/>
              </a:schemeClr>
            </a:solidFill>
            <a:prstDash val="solid"/>
            <a:round/>
            <a:headEnd type="none" w="med" len="med"/>
            <a:tailEnd type="none" w="med" len="med"/>
          </a:ln>
          <a:effectLst/>
        </p:spPr>
      </p:cxnSp>
      <p:cxnSp>
        <p:nvCxnSpPr>
          <p:cNvPr id="101" name="Gerade Verbindung 100"/>
          <p:cNvCxnSpPr/>
          <p:nvPr/>
        </p:nvCxnSpPr>
        <p:spPr bwMode="auto">
          <a:xfrm>
            <a:off x="4422775" y="3084513"/>
            <a:ext cx="0" cy="287337"/>
          </a:xfrm>
          <a:prstGeom prst="line">
            <a:avLst/>
          </a:prstGeom>
          <a:solidFill>
            <a:srgbClr val="C0C0C0"/>
          </a:solidFill>
          <a:ln w="9525" cap="flat" cmpd="sng" algn="ctr">
            <a:solidFill>
              <a:schemeClr val="bg1">
                <a:lumMod val="65000"/>
              </a:schemeClr>
            </a:solidFill>
            <a:prstDash val="solid"/>
            <a:round/>
            <a:headEnd type="none" w="med" len="med"/>
            <a:tailEnd type="none" w="med" len="med"/>
          </a:ln>
          <a:effectLst/>
        </p:spPr>
      </p:cxnSp>
      <p:pic>
        <p:nvPicPr>
          <p:cNvPr id="43058" name="Picture 5"/>
          <p:cNvPicPr>
            <a:picLocks noChangeAspect="1" noChangeArrowheads="1"/>
          </p:cNvPicPr>
          <p:nvPr/>
        </p:nvPicPr>
        <p:blipFill>
          <a:blip r:embed="rId6"/>
          <a:srcRect/>
          <a:stretch>
            <a:fillRect/>
          </a:stretch>
        </p:blipFill>
        <p:spPr bwMode="auto">
          <a:xfrm>
            <a:off x="4071938" y="2359025"/>
            <a:ext cx="522287" cy="904875"/>
          </a:xfrm>
          <a:prstGeom prst="rect">
            <a:avLst/>
          </a:prstGeom>
          <a:noFill/>
          <a:ln w="9525">
            <a:noFill/>
            <a:miter lim="800000"/>
            <a:headEnd/>
            <a:tailEnd/>
          </a:ln>
        </p:spPr>
      </p:pic>
      <p:cxnSp>
        <p:nvCxnSpPr>
          <p:cNvPr id="102" name="Gerade Verbindung 101"/>
          <p:cNvCxnSpPr/>
          <p:nvPr/>
        </p:nvCxnSpPr>
        <p:spPr bwMode="auto">
          <a:xfrm>
            <a:off x="5945188" y="3065463"/>
            <a:ext cx="1501775" cy="0"/>
          </a:xfrm>
          <a:prstGeom prst="line">
            <a:avLst/>
          </a:prstGeom>
          <a:solidFill>
            <a:srgbClr val="C0C0C0"/>
          </a:solidFill>
          <a:ln w="9525" cap="flat" cmpd="sng" algn="ctr">
            <a:solidFill>
              <a:schemeClr val="bg1">
                <a:lumMod val="65000"/>
              </a:schemeClr>
            </a:solidFill>
            <a:prstDash val="solid"/>
            <a:round/>
            <a:headEnd type="triangle" w="med" len="med"/>
            <a:tailEnd type="none" w="med" len="med"/>
          </a:ln>
          <a:effectLst/>
        </p:spPr>
      </p:cxnSp>
      <p:cxnSp>
        <p:nvCxnSpPr>
          <p:cNvPr id="105" name="Gerade Verbindung 104"/>
          <p:cNvCxnSpPr/>
          <p:nvPr/>
        </p:nvCxnSpPr>
        <p:spPr bwMode="auto">
          <a:xfrm>
            <a:off x="6530975" y="2506663"/>
            <a:ext cx="457200" cy="0"/>
          </a:xfrm>
          <a:prstGeom prst="line">
            <a:avLst/>
          </a:prstGeom>
          <a:solidFill>
            <a:srgbClr val="C0C0C0"/>
          </a:solidFill>
          <a:ln w="9525" cap="flat" cmpd="sng" algn="ctr">
            <a:solidFill>
              <a:schemeClr val="bg1">
                <a:lumMod val="65000"/>
              </a:schemeClr>
            </a:solidFill>
            <a:prstDash val="solid"/>
            <a:round/>
            <a:headEnd type="triangle" w="med" len="med"/>
            <a:tailEnd type="none" w="med" len="med"/>
          </a:ln>
          <a:effectLst/>
        </p:spPr>
      </p:cxnSp>
      <p:cxnSp>
        <p:nvCxnSpPr>
          <p:cNvPr id="107" name="Gerade Verbindung 106"/>
          <p:cNvCxnSpPr/>
          <p:nvPr/>
        </p:nvCxnSpPr>
        <p:spPr bwMode="auto">
          <a:xfrm>
            <a:off x="6675438" y="1857375"/>
            <a:ext cx="312737" cy="0"/>
          </a:xfrm>
          <a:prstGeom prst="line">
            <a:avLst/>
          </a:prstGeom>
          <a:solidFill>
            <a:srgbClr val="C0C0C0"/>
          </a:solidFill>
          <a:ln w="9525" cap="flat" cmpd="sng" algn="ctr">
            <a:solidFill>
              <a:schemeClr val="bg1">
                <a:lumMod val="65000"/>
              </a:schemeClr>
            </a:solidFill>
            <a:prstDash val="solid"/>
            <a:round/>
            <a:headEnd type="triangle" w="med" len="med"/>
            <a:tailEnd type="none" w="med" len="med"/>
          </a:ln>
          <a:effectLst/>
        </p:spPr>
      </p:cxnSp>
      <p:pic>
        <p:nvPicPr>
          <p:cNvPr id="43062" name="Picture 6"/>
          <p:cNvPicPr>
            <a:picLocks noChangeAspect="1" noChangeArrowheads="1"/>
          </p:cNvPicPr>
          <p:nvPr/>
        </p:nvPicPr>
        <p:blipFill>
          <a:blip r:embed="rId7">
            <a:grayscl/>
            <a:biLevel thresh="50000"/>
          </a:blip>
          <a:srcRect/>
          <a:stretch>
            <a:fillRect/>
          </a:stretch>
        </p:blipFill>
        <p:spPr bwMode="auto">
          <a:xfrm>
            <a:off x="7024688" y="2843213"/>
            <a:ext cx="442912" cy="452437"/>
          </a:xfrm>
          <a:prstGeom prst="rect">
            <a:avLst/>
          </a:prstGeom>
          <a:noFill/>
          <a:ln w="9525">
            <a:noFill/>
            <a:miter lim="800000"/>
            <a:headEnd/>
            <a:tailEnd/>
          </a:ln>
        </p:spPr>
      </p:pic>
      <p:sp>
        <p:nvSpPr>
          <p:cNvPr id="43063" name="Textfeld 111"/>
          <p:cNvSpPr txBox="1">
            <a:spLocks noChangeArrowheads="1"/>
          </p:cNvSpPr>
          <p:nvPr/>
        </p:nvSpPr>
        <p:spPr bwMode="auto">
          <a:xfrm>
            <a:off x="7410450" y="2879725"/>
            <a:ext cx="1543050" cy="368300"/>
          </a:xfrm>
          <a:prstGeom prst="rect">
            <a:avLst/>
          </a:prstGeom>
          <a:noFill/>
          <a:ln w="9525">
            <a:noFill/>
            <a:miter lim="800000"/>
            <a:headEnd/>
            <a:tailEnd/>
          </a:ln>
        </p:spPr>
        <p:txBody>
          <a:bodyPr wrap="none">
            <a:spAutoFit/>
          </a:bodyPr>
          <a:lstStyle/>
          <a:p>
            <a:r>
              <a:rPr lang="en-US" sz="900">
                <a:cs typeface="MS PGothic"/>
              </a:rPr>
              <a:t>surpasses “brainpower“</a:t>
            </a:r>
            <a:br>
              <a:rPr lang="en-US" sz="900">
                <a:cs typeface="MS PGothic"/>
              </a:rPr>
            </a:br>
            <a:r>
              <a:rPr lang="en-US" sz="900">
                <a:cs typeface="MS PGothic"/>
              </a:rPr>
              <a:t>of a mouse in 2015 </a:t>
            </a:r>
          </a:p>
        </p:txBody>
      </p:sp>
      <p:pic>
        <p:nvPicPr>
          <p:cNvPr id="43064"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069138" y="2328863"/>
            <a:ext cx="422275" cy="304800"/>
          </a:xfrm>
          <a:prstGeom prst="rect">
            <a:avLst/>
          </a:prstGeom>
          <a:noFill/>
          <a:ln w="9525">
            <a:noFill/>
            <a:miter lim="800000"/>
            <a:headEnd/>
            <a:tailEnd/>
          </a:ln>
        </p:spPr>
      </p:pic>
      <p:sp>
        <p:nvSpPr>
          <p:cNvPr id="43065" name="Textfeld 115"/>
          <p:cNvSpPr txBox="1">
            <a:spLocks noChangeArrowheads="1"/>
          </p:cNvSpPr>
          <p:nvPr/>
        </p:nvSpPr>
        <p:spPr bwMode="auto">
          <a:xfrm>
            <a:off x="7418388" y="2259013"/>
            <a:ext cx="1544637" cy="369887"/>
          </a:xfrm>
          <a:prstGeom prst="rect">
            <a:avLst/>
          </a:prstGeom>
          <a:noFill/>
          <a:ln w="9525">
            <a:noFill/>
            <a:miter lim="800000"/>
            <a:headEnd/>
            <a:tailEnd/>
          </a:ln>
        </p:spPr>
        <p:txBody>
          <a:bodyPr wrap="none">
            <a:spAutoFit/>
          </a:bodyPr>
          <a:lstStyle/>
          <a:p>
            <a:r>
              <a:rPr lang="en-US" sz="900">
                <a:cs typeface="MS PGothic"/>
              </a:rPr>
              <a:t>surpasses “brainpower“</a:t>
            </a:r>
            <a:br>
              <a:rPr lang="en-US" sz="900">
                <a:cs typeface="MS PGothic"/>
              </a:rPr>
            </a:br>
            <a:r>
              <a:rPr lang="en-US" sz="900">
                <a:cs typeface="MS PGothic"/>
              </a:rPr>
              <a:t>of a human in 2023 </a:t>
            </a:r>
          </a:p>
        </p:txBody>
      </p:sp>
      <p:pic>
        <p:nvPicPr>
          <p:cNvPr id="43066" name="Grafik 108"/>
          <p:cNvPicPr>
            <a:picLocks noChangeAspect="1"/>
          </p:cNvPicPr>
          <p:nvPr/>
        </p:nvPicPr>
        <p:blipFill>
          <a:blip r:embed="rId9"/>
          <a:srcRect/>
          <a:stretch>
            <a:fillRect/>
          </a:stretch>
        </p:blipFill>
        <p:spPr bwMode="auto">
          <a:xfrm>
            <a:off x="7113588" y="1657350"/>
            <a:ext cx="342900" cy="344488"/>
          </a:xfrm>
          <a:prstGeom prst="rect">
            <a:avLst/>
          </a:prstGeom>
          <a:noFill/>
          <a:ln w="9525">
            <a:noFill/>
            <a:miter lim="800000"/>
            <a:headEnd/>
            <a:tailEnd/>
          </a:ln>
        </p:spPr>
      </p:pic>
      <p:sp>
        <p:nvSpPr>
          <p:cNvPr id="43067" name="Textfeld 122"/>
          <p:cNvSpPr txBox="1">
            <a:spLocks noChangeArrowheads="1"/>
          </p:cNvSpPr>
          <p:nvPr/>
        </p:nvSpPr>
        <p:spPr bwMode="auto">
          <a:xfrm>
            <a:off x="7418388" y="1565275"/>
            <a:ext cx="1525587" cy="369888"/>
          </a:xfrm>
          <a:prstGeom prst="rect">
            <a:avLst/>
          </a:prstGeom>
          <a:noFill/>
          <a:ln w="9525">
            <a:noFill/>
            <a:miter lim="800000"/>
            <a:headEnd/>
            <a:tailEnd/>
          </a:ln>
        </p:spPr>
        <p:txBody>
          <a:bodyPr wrap="none">
            <a:spAutoFit/>
          </a:bodyPr>
          <a:lstStyle/>
          <a:p>
            <a:r>
              <a:rPr lang="en-US" sz="900">
                <a:cs typeface="MS PGothic"/>
              </a:rPr>
              <a:t>surpasses “brainpower“</a:t>
            </a:r>
            <a:br>
              <a:rPr lang="en-US" sz="900">
                <a:cs typeface="MS PGothic"/>
              </a:rPr>
            </a:br>
            <a:r>
              <a:rPr lang="en-US" sz="900">
                <a:cs typeface="MS PGothic"/>
              </a:rPr>
              <a:t>of mankind in 2045 </a:t>
            </a:r>
          </a:p>
        </p:txBody>
      </p:sp>
      <p:sp>
        <p:nvSpPr>
          <p:cNvPr id="43068" name="Rechteck 124"/>
          <p:cNvSpPr>
            <a:spLocks noChangeArrowheads="1"/>
          </p:cNvSpPr>
          <p:nvPr/>
        </p:nvSpPr>
        <p:spPr bwMode="auto">
          <a:xfrm>
            <a:off x="-195263" y="6062663"/>
            <a:ext cx="1141413" cy="287337"/>
          </a:xfrm>
          <a:prstGeom prst="rect">
            <a:avLst/>
          </a:prstGeom>
          <a:noFill/>
          <a:ln w="9525" algn="ctr">
            <a:noFill/>
            <a:round/>
            <a:headEnd/>
            <a:tailEnd/>
          </a:ln>
        </p:spPr>
        <p:txBody>
          <a:bodyPr lIns="36000" tIns="36000" rIns="36000" bIns="36000" anchor="ctr"/>
          <a:lstStyle/>
          <a:p>
            <a:pPr algn="ctr" eaLnBrk="0" hangingPunct="0"/>
            <a:r>
              <a:rPr lang="en-US" sz="900">
                <a:cs typeface="MS PGothic"/>
              </a:rPr>
              <a:t>Agricultural</a:t>
            </a:r>
            <a:br>
              <a:rPr lang="en-US" sz="900">
                <a:cs typeface="MS PGothic"/>
              </a:rPr>
            </a:br>
            <a:r>
              <a:rPr lang="en-US" sz="900">
                <a:cs typeface="MS PGothic"/>
              </a:rPr>
              <a:t>revolution</a:t>
            </a:r>
          </a:p>
        </p:txBody>
      </p:sp>
      <p:grpSp>
        <p:nvGrpSpPr>
          <p:cNvPr id="43069" name="Gruppieren 123"/>
          <p:cNvGrpSpPr>
            <a:grpSpLocks/>
          </p:cNvGrpSpPr>
          <p:nvPr/>
        </p:nvGrpSpPr>
        <p:grpSpPr bwMode="auto">
          <a:xfrm>
            <a:off x="695325" y="6057900"/>
            <a:ext cx="735013" cy="287338"/>
            <a:chOff x="1580725" y="2335872"/>
            <a:chExt cx="734472" cy="288000"/>
          </a:xfrm>
        </p:grpSpPr>
        <p:sp>
          <p:nvSpPr>
            <p:cNvPr id="111" name="Rechteck 110"/>
            <p:cNvSpPr/>
            <p:nvPr/>
          </p:nvSpPr>
          <p:spPr bwMode="auto">
            <a:xfrm>
              <a:off x="1750463" y="2335872"/>
              <a:ext cx="394996" cy="288000"/>
            </a:xfrm>
            <a:prstGeom prst="rect">
              <a:avLst/>
            </a:prstGeom>
            <a:noFill/>
            <a:ln w="9525" cap="flat" cmpd="sng" algn="ctr">
              <a:solidFill>
                <a:schemeClr val="tx2">
                  <a:lumMod val="50000"/>
                </a:schemeClr>
              </a:solidFill>
              <a:prstDash val="solid"/>
              <a:round/>
              <a:headEnd type="none" w="med" len="med"/>
              <a:tailEnd type="none" w="med" len="med"/>
            </a:ln>
            <a:effectLst/>
          </p:spPr>
          <p:txBody>
            <a:bodyPr lIns="36000" tIns="36000" rIns="36000" bIns="36000" anchor="ctr"/>
            <a:lstStyle/>
            <a:p>
              <a:pPr algn="ctr" eaLnBrk="0" hangingPunct="0">
                <a:defRPr/>
              </a:pPr>
              <a:r>
                <a:rPr lang="en-US" sz="900" dirty="0">
                  <a:ea typeface="ＭＳ Ｐゴシック" pitchFamily="64" charset="-128"/>
                </a:rPr>
                <a:t>8000 </a:t>
              </a:r>
              <a:br>
                <a:rPr lang="en-US" sz="900" dirty="0">
                  <a:ea typeface="ＭＳ Ｐゴシック" pitchFamily="64" charset="-128"/>
                </a:rPr>
              </a:br>
              <a:r>
                <a:rPr lang="en-US" sz="900" dirty="0">
                  <a:ea typeface="ＭＳ Ｐゴシック" pitchFamily="64" charset="-128"/>
                </a:rPr>
                <a:t>years</a:t>
              </a:r>
            </a:p>
          </p:txBody>
        </p:sp>
        <p:cxnSp>
          <p:nvCxnSpPr>
            <p:cNvPr id="114" name="Gerade Verbindung mit Pfeil 113"/>
            <p:cNvCxnSpPr>
              <a:stCxn id="111" idx="3"/>
            </p:cNvCxnSpPr>
            <p:nvPr/>
          </p:nvCxnSpPr>
          <p:spPr bwMode="auto">
            <a:xfrm>
              <a:off x="2145459" y="2480668"/>
              <a:ext cx="169738"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cxnSp>
          <p:nvCxnSpPr>
            <p:cNvPr id="120" name="Gerade Verbindung mit Pfeil 119"/>
            <p:cNvCxnSpPr>
              <a:stCxn id="111" idx="1"/>
            </p:cNvCxnSpPr>
            <p:nvPr/>
          </p:nvCxnSpPr>
          <p:spPr bwMode="auto">
            <a:xfrm flipH="1">
              <a:off x="1580725" y="2480668"/>
              <a:ext cx="169738"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grpSp>
      <p:sp>
        <p:nvSpPr>
          <p:cNvPr id="43070" name="Rechteck 131"/>
          <p:cNvSpPr>
            <a:spLocks noChangeArrowheads="1"/>
          </p:cNvSpPr>
          <p:nvPr/>
        </p:nvSpPr>
        <p:spPr bwMode="auto">
          <a:xfrm>
            <a:off x="1023938" y="6062663"/>
            <a:ext cx="1143000" cy="287337"/>
          </a:xfrm>
          <a:prstGeom prst="rect">
            <a:avLst/>
          </a:prstGeom>
          <a:noFill/>
          <a:ln w="9525" algn="ctr">
            <a:noFill/>
            <a:round/>
            <a:headEnd/>
            <a:tailEnd/>
          </a:ln>
        </p:spPr>
        <p:txBody>
          <a:bodyPr lIns="36000" tIns="36000" rIns="36000" bIns="36000" anchor="ctr"/>
          <a:lstStyle/>
          <a:p>
            <a:pPr algn="ctr" eaLnBrk="0" hangingPunct="0"/>
            <a:r>
              <a:rPr lang="en-US" sz="900">
                <a:cs typeface="MS PGothic"/>
              </a:rPr>
              <a:t>Indust.</a:t>
            </a:r>
            <a:br>
              <a:rPr lang="en-US" sz="900">
                <a:cs typeface="MS PGothic"/>
              </a:rPr>
            </a:br>
            <a:r>
              <a:rPr lang="en-US" sz="900">
                <a:cs typeface="MS PGothic"/>
              </a:rPr>
              <a:t>Rev.</a:t>
            </a:r>
          </a:p>
        </p:txBody>
      </p:sp>
      <p:sp>
        <p:nvSpPr>
          <p:cNvPr id="43071" name="Rechteck 145"/>
          <p:cNvSpPr>
            <a:spLocks noChangeArrowheads="1"/>
          </p:cNvSpPr>
          <p:nvPr/>
        </p:nvSpPr>
        <p:spPr bwMode="auto">
          <a:xfrm>
            <a:off x="2089150" y="6062663"/>
            <a:ext cx="1141413" cy="287337"/>
          </a:xfrm>
          <a:prstGeom prst="rect">
            <a:avLst/>
          </a:prstGeom>
          <a:noFill/>
          <a:ln w="9525" algn="ctr">
            <a:noFill/>
            <a:round/>
            <a:headEnd/>
            <a:tailEnd/>
          </a:ln>
        </p:spPr>
        <p:txBody>
          <a:bodyPr lIns="36000" tIns="36000" rIns="36000" bIns="36000" anchor="ctr"/>
          <a:lstStyle/>
          <a:p>
            <a:pPr algn="ctr" eaLnBrk="0" hangingPunct="0"/>
            <a:r>
              <a:rPr lang="en-US" sz="900">
                <a:cs typeface="MS PGothic"/>
              </a:rPr>
              <a:t>Light</a:t>
            </a:r>
            <a:br>
              <a:rPr lang="en-US" sz="900">
                <a:cs typeface="MS PGothic"/>
              </a:rPr>
            </a:br>
            <a:r>
              <a:rPr lang="en-US" sz="900">
                <a:cs typeface="MS PGothic"/>
              </a:rPr>
              <a:t>bulb</a:t>
            </a:r>
          </a:p>
        </p:txBody>
      </p:sp>
      <p:sp>
        <p:nvSpPr>
          <p:cNvPr id="43072" name="Rechteck 150"/>
          <p:cNvSpPr>
            <a:spLocks noChangeArrowheads="1"/>
          </p:cNvSpPr>
          <p:nvPr/>
        </p:nvSpPr>
        <p:spPr bwMode="auto">
          <a:xfrm>
            <a:off x="3154363" y="6062663"/>
            <a:ext cx="1141412" cy="287337"/>
          </a:xfrm>
          <a:prstGeom prst="rect">
            <a:avLst/>
          </a:prstGeom>
          <a:noFill/>
          <a:ln w="9525" algn="ctr">
            <a:noFill/>
            <a:round/>
            <a:headEnd/>
            <a:tailEnd/>
          </a:ln>
        </p:spPr>
        <p:txBody>
          <a:bodyPr lIns="36000" tIns="36000" rIns="36000" bIns="36000" anchor="ctr"/>
          <a:lstStyle/>
          <a:p>
            <a:pPr algn="ctr" eaLnBrk="0" hangingPunct="0"/>
            <a:r>
              <a:rPr lang="en-US" sz="900">
                <a:cs typeface="MS PGothic"/>
              </a:rPr>
              <a:t>Moon</a:t>
            </a:r>
            <a:br>
              <a:rPr lang="en-US" sz="900">
                <a:cs typeface="MS PGothic"/>
              </a:rPr>
            </a:br>
            <a:r>
              <a:rPr lang="en-US" sz="900">
                <a:cs typeface="MS PGothic"/>
              </a:rPr>
              <a:t>landing</a:t>
            </a:r>
          </a:p>
        </p:txBody>
      </p:sp>
      <p:grpSp>
        <p:nvGrpSpPr>
          <p:cNvPr id="43073" name="Gruppieren 152"/>
          <p:cNvGrpSpPr>
            <a:grpSpLocks/>
          </p:cNvGrpSpPr>
          <p:nvPr/>
        </p:nvGrpSpPr>
        <p:grpSpPr bwMode="auto">
          <a:xfrm>
            <a:off x="1760538" y="6057900"/>
            <a:ext cx="735012" cy="287338"/>
            <a:chOff x="1627549" y="2335872"/>
            <a:chExt cx="734472" cy="288000"/>
          </a:xfrm>
        </p:grpSpPr>
        <p:sp>
          <p:nvSpPr>
            <p:cNvPr id="154" name="Rechteck 153"/>
            <p:cNvSpPr/>
            <p:nvPr/>
          </p:nvSpPr>
          <p:spPr bwMode="auto">
            <a:xfrm>
              <a:off x="1797286" y="2335872"/>
              <a:ext cx="394998" cy="288000"/>
            </a:xfrm>
            <a:prstGeom prst="rect">
              <a:avLst/>
            </a:prstGeom>
            <a:noFill/>
            <a:ln w="9525" cap="flat" cmpd="sng" algn="ctr">
              <a:solidFill>
                <a:schemeClr val="tx2">
                  <a:lumMod val="50000"/>
                </a:schemeClr>
              </a:solidFill>
              <a:prstDash val="solid"/>
              <a:round/>
              <a:headEnd type="none" w="med" len="med"/>
              <a:tailEnd type="none" w="med" len="med"/>
            </a:ln>
            <a:effectLst/>
          </p:spPr>
          <p:txBody>
            <a:bodyPr lIns="36000" tIns="36000" rIns="36000" bIns="36000" anchor="ctr"/>
            <a:lstStyle/>
            <a:p>
              <a:pPr algn="ctr" eaLnBrk="0" hangingPunct="0">
                <a:defRPr/>
              </a:pPr>
              <a:r>
                <a:rPr lang="en-US" sz="900">
                  <a:ea typeface="ＭＳ Ｐゴシック" pitchFamily="64" charset="-128"/>
                </a:rPr>
                <a:t>120</a:t>
              </a:r>
              <a:br>
                <a:rPr lang="en-US" sz="900">
                  <a:ea typeface="ＭＳ Ｐゴシック" pitchFamily="64" charset="-128"/>
                </a:rPr>
              </a:br>
              <a:r>
                <a:rPr lang="en-US" sz="900">
                  <a:ea typeface="ＭＳ Ｐゴシック" pitchFamily="64" charset="-128"/>
                </a:rPr>
                <a:t>years</a:t>
              </a:r>
            </a:p>
          </p:txBody>
        </p:sp>
        <p:cxnSp>
          <p:nvCxnSpPr>
            <p:cNvPr id="155" name="Gerade Verbindung mit Pfeil 154"/>
            <p:cNvCxnSpPr>
              <a:stCxn id="154" idx="3"/>
            </p:cNvCxnSpPr>
            <p:nvPr/>
          </p:nvCxnSpPr>
          <p:spPr bwMode="auto">
            <a:xfrm>
              <a:off x="2192284" y="2480668"/>
              <a:ext cx="169737"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cxnSp>
          <p:nvCxnSpPr>
            <p:cNvPr id="156" name="Gerade Verbindung mit Pfeil 155"/>
            <p:cNvCxnSpPr>
              <a:stCxn id="154" idx="1"/>
            </p:cNvCxnSpPr>
            <p:nvPr/>
          </p:nvCxnSpPr>
          <p:spPr bwMode="auto">
            <a:xfrm flipH="1">
              <a:off x="1627549" y="2480668"/>
              <a:ext cx="169737"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grpSp>
      <p:grpSp>
        <p:nvGrpSpPr>
          <p:cNvPr id="43074" name="Gruppieren 156"/>
          <p:cNvGrpSpPr>
            <a:grpSpLocks/>
          </p:cNvGrpSpPr>
          <p:nvPr/>
        </p:nvGrpSpPr>
        <p:grpSpPr bwMode="auto">
          <a:xfrm>
            <a:off x="2825750" y="6057900"/>
            <a:ext cx="735013" cy="287338"/>
            <a:chOff x="1256645" y="2335872"/>
            <a:chExt cx="734472" cy="288000"/>
          </a:xfrm>
        </p:grpSpPr>
        <p:sp>
          <p:nvSpPr>
            <p:cNvPr id="158" name="Rechteck 157"/>
            <p:cNvSpPr/>
            <p:nvPr/>
          </p:nvSpPr>
          <p:spPr bwMode="auto">
            <a:xfrm>
              <a:off x="1426383" y="2335872"/>
              <a:ext cx="394996" cy="288000"/>
            </a:xfrm>
            <a:prstGeom prst="rect">
              <a:avLst/>
            </a:prstGeom>
            <a:noFill/>
            <a:ln w="9525" cap="flat" cmpd="sng" algn="ctr">
              <a:solidFill>
                <a:schemeClr val="tx2">
                  <a:lumMod val="50000"/>
                </a:schemeClr>
              </a:solidFill>
              <a:prstDash val="solid"/>
              <a:round/>
              <a:headEnd type="none" w="med" len="med"/>
              <a:tailEnd type="none" w="med" len="med"/>
            </a:ln>
            <a:effectLst/>
          </p:spPr>
          <p:txBody>
            <a:bodyPr lIns="36000" tIns="36000" rIns="36000" bIns="36000" anchor="ctr"/>
            <a:lstStyle/>
            <a:p>
              <a:pPr algn="ctr" eaLnBrk="0" hangingPunct="0">
                <a:defRPr/>
              </a:pPr>
              <a:r>
                <a:rPr lang="en-US" sz="900" dirty="0">
                  <a:ea typeface="ＭＳ Ｐゴシック" pitchFamily="64" charset="-128"/>
                </a:rPr>
                <a:t>90</a:t>
              </a:r>
              <a:br>
                <a:rPr lang="en-US" sz="900" dirty="0">
                  <a:ea typeface="ＭＳ Ｐゴシック" pitchFamily="64" charset="-128"/>
                </a:rPr>
              </a:br>
              <a:r>
                <a:rPr lang="en-US" sz="900" dirty="0">
                  <a:ea typeface="ＭＳ Ｐゴシック" pitchFamily="64" charset="-128"/>
                </a:rPr>
                <a:t>years</a:t>
              </a:r>
            </a:p>
          </p:txBody>
        </p:sp>
        <p:cxnSp>
          <p:nvCxnSpPr>
            <p:cNvPr id="159" name="Gerade Verbindung mit Pfeil 158"/>
            <p:cNvCxnSpPr>
              <a:stCxn id="158" idx="3"/>
            </p:cNvCxnSpPr>
            <p:nvPr/>
          </p:nvCxnSpPr>
          <p:spPr bwMode="auto">
            <a:xfrm>
              <a:off x="1821379" y="2480668"/>
              <a:ext cx="169738"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cxnSp>
          <p:nvCxnSpPr>
            <p:cNvPr id="160" name="Gerade Verbindung mit Pfeil 159"/>
            <p:cNvCxnSpPr>
              <a:stCxn id="158" idx="1"/>
            </p:cNvCxnSpPr>
            <p:nvPr/>
          </p:nvCxnSpPr>
          <p:spPr bwMode="auto">
            <a:xfrm flipH="1">
              <a:off x="1256645" y="2480668"/>
              <a:ext cx="169738"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grpSp>
      <p:grpSp>
        <p:nvGrpSpPr>
          <p:cNvPr id="43075" name="Gruppieren 160"/>
          <p:cNvGrpSpPr>
            <a:grpSpLocks/>
          </p:cNvGrpSpPr>
          <p:nvPr/>
        </p:nvGrpSpPr>
        <p:grpSpPr bwMode="auto">
          <a:xfrm>
            <a:off x="3890963" y="6057900"/>
            <a:ext cx="733425" cy="287338"/>
            <a:chOff x="2102001" y="2335872"/>
            <a:chExt cx="734472" cy="288000"/>
          </a:xfrm>
        </p:grpSpPr>
        <p:sp>
          <p:nvSpPr>
            <p:cNvPr id="162" name="Rechteck 161"/>
            <p:cNvSpPr/>
            <p:nvPr/>
          </p:nvSpPr>
          <p:spPr bwMode="auto">
            <a:xfrm>
              <a:off x="2270516" y="2335872"/>
              <a:ext cx="397442" cy="288000"/>
            </a:xfrm>
            <a:prstGeom prst="rect">
              <a:avLst/>
            </a:prstGeom>
            <a:noFill/>
            <a:ln w="9525" cap="flat" cmpd="sng" algn="ctr">
              <a:solidFill>
                <a:schemeClr val="tx2">
                  <a:lumMod val="50000"/>
                </a:schemeClr>
              </a:solidFill>
              <a:prstDash val="solid"/>
              <a:round/>
              <a:headEnd type="none" w="med" len="med"/>
              <a:tailEnd type="none" w="med" len="med"/>
            </a:ln>
            <a:effectLst/>
          </p:spPr>
          <p:txBody>
            <a:bodyPr lIns="36000" tIns="36000" rIns="36000" bIns="36000" anchor="ctr"/>
            <a:lstStyle/>
            <a:p>
              <a:pPr algn="ctr" eaLnBrk="0" hangingPunct="0">
                <a:defRPr/>
              </a:pPr>
              <a:r>
                <a:rPr lang="en-US" sz="900">
                  <a:ea typeface="ＭＳ Ｐゴシック" pitchFamily="64" charset="-128"/>
                </a:rPr>
                <a:t>22</a:t>
              </a:r>
              <a:br>
                <a:rPr lang="en-US" sz="900">
                  <a:ea typeface="ＭＳ Ｐゴシック" pitchFamily="64" charset="-128"/>
                </a:rPr>
              </a:br>
              <a:r>
                <a:rPr lang="en-US" sz="900">
                  <a:ea typeface="ＭＳ Ｐゴシック" pitchFamily="64" charset="-128"/>
                </a:rPr>
                <a:t>years</a:t>
              </a:r>
            </a:p>
          </p:txBody>
        </p:sp>
        <p:cxnSp>
          <p:nvCxnSpPr>
            <p:cNvPr id="163" name="Gerade Verbindung mit Pfeil 162"/>
            <p:cNvCxnSpPr>
              <a:stCxn id="162" idx="3"/>
            </p:cNvCxnSpPr>
            <p:nvPr/>
          </p:nvCxnSpPr>
          <p:spPr bwMode="auto">
            <a:xfrm>
              <a:off x="2667958" y="2480668"/>
              <a:ext cx="168515"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cxnSp>
          <p:nvCxnSpPr>
            <p:cNvPr id="164" name="Gerade Verbindung mit Pfeil 163"/>
            <p:cNvCxnSpPr>
              <a:stCxn id="162" idx="1"/>
            </p:cNvCxnSpPr>
            <p:nvPr/>
          </p:nvCxnSpPr>
          <p:spPr bwMode="auto">
            <a:xfrm flipH="1">
              <a:off x="2102001" y="2480668"/>
              <a:ext cx="168515"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grpSp>
      <p:sp>
        <p:nvSpPr>
          <p:cNvPr id="43076" name="Rechteck 164"/>
          <p:cNvSpPr>
            <a:spLocks noChangeArrowheads="1"/>
          </p:cNvSpPr>
          <p:nvPr/>
        </p:nvSpPr>
        <p:spPr bwMode="auto">
          <a:xfrm>
            <a:off x="4219575" y="6062663"/>
            <a:ext cx="1141413" cy="287337"/>
          </a:xfrm>
          <a:prstGeom prst="rect">
            <a:avLst/>
          </a:prstGeom>
          <a:noFill/>
          <a:ln w="9525" algn="ctr">
            <a:noFill/>
            <a:round/>
            <a:headEnd/>
            <a:tailEnd/>
          </a:ln>
        </p:spPr>
        <p:txBody>
          <a:bodyPr lIns="36000" tIns="36000" rIns="36000" bIns="36000" anchor="ctr"/>
          <a:lstStyle/>
          <a:p>
            <a:pPr algn="ctr" eaLnBrk="0" hangingPunct="0"/>
            <a:r>
              <a:rPr lang="en-US" sz="900">
                <a:cs typeface="MS PGothic"/>
              </a:rPr>
              <a:t>World</a:t>
            </a:r>
            <a:br>
              <a:rPr lang="en-US" sz="900">
                <a:cs typeface="MS PGothic"/>
              </a:rPr>
            </a:br>
            <a:r>
              <a:rPr lang="en-US" sz="900">
                <a:cs typeface="MS PGothic"/>
              </a:rPr>
              <a:t>Wide</a:t>
            </a:r>
            <a:br>
              <a:rPr lang="en-US" sz="900">
                <a:cs typeface="MS PGothic"/>
              </a:rPr>
            </a:br>
            <a:r>
              <a:rPr lang="en-US" sz="900">
                <a:cs typeface="MS PGothic"/>
              </a:rPr>
              <a:t>Web</a:t>
            </a:r>
          </a:p>
        </p:txBody>
      </p:sp>
      <p:grpSp>
        <p:nvGrpSpPr>
          <p:cNvPr id="43077" name="Gruppieren 166"/>
          <p:cNvGrpSpPr>
            <a:grpSpLocks/>
          </p:cNvGrpSpPr>
          <p:nvPr/>
        </p:nvGrpSpPr>
        <p:grpSpPr bwMode="auto">
          <a:xfrm>
            <a:off x="4956175" y="6053138"/>
            <a:ext cx="733425" cy="287337"/>
            <a:chOff x="1915581" y="2335872"/>
            <a:chExt cx="734472" cy="288000"/>
          </a:xfrm>
        </p:grpSpPr>
        <p:sp>
          <p:nvSpPr>
            <p:cNvPr id="168" name="Rechteck 167"/>
            <p:cNvSpPr/>
            <p:nvPr/>
          </p:nvSpPr>
          <p:spPr bwMode="auto">
            <a:xfrm>
              <a:off x="2084096" y="2335872"/>
              <a:ext cx="397442" cy="288000"/>
            </a:xfrm>
            <a:prstGeom prst="rect">
              <a:avLst/>
            </a:prstGeom>
            <a:noFill/>
            <a:ln w="9525" cap="flat" cmpd="sng" algn="ctr">
              <a:solidFill>
                <a:schemeClr val="tx2">
                  <a:lumMod val="50000"/>
                </a:schemeClr>
              </a:solidFill>
              <a:prstDash val="solid"/>
              <a:round/>
              <a:headEnd type="none" w="med" len="med"/>
              <a:tailEnd type="none" w="med" len="med"/>
            </a:ln>
            <a:effectLst/>
          </p:spPr>
          <p:txBody>
            <a:bodyPr lIns="36000" tIns="36000" rIns="36000" bIns="36000" anchor="ctr"/>
            <a:lstStyle/>
            <a:p>
              <a:pPr algn="ctr" eaLnBrk="0" hangingPunct="0">
                <a:defRPr/>
              </a:pPr>
              <a:r>
                <a:rPr lang="en-US" sz="900">
                  <a:ea typeface="ＭＳ Ｐゴシック" pitchFamily="64" charset="-128"/>
                </a:rPr>
                <a:t>9</a:t>
              </a:r>
              <a:br>
                <a:rPr lang="en-US" sz="900">
                  <a:ea typeface="ＭＳ Ｐゴシック" pitchFamily="64" charset="-128"/>
                </a:rPr>
              </a:br>
              <a:r>
                <a:rPr lang="en-US" sz="900">
                  <a:ea typeface="ＭＳ Ｐゴシック" pitchFamily="64" charset="-128"/>
                </a:rPr>
                <a:t>years</a:t>
              </a:r>
            </a:p>
          </p:txBody>
        </p:sp>
        <p:cxnSp>
          <p:nvCxnSpPr>
            <p:cNvPr id="169" name="Gerade Verbindung mit Pfeil 168"/>
            <p:cNvCxnSpPr>
              <a:stCxn id="168" idx="3"/>
            </p:cNvCxnSpPr>
            <p:nvPr/>
          </p:nvCxnSpPr>
          <p:spPr bwMode="auto">
            <a:xfrm>
              <a:off x="2481538" y="2480667"/>
              <a:ext cx="168515"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cxnSp>
          <p:nvCxnSpPr>
            <p:cNvPr id="170" name="Gerade Verbindung mit Pfeil 169"/>
            <p:cNvCxnSpPr>
              <a:stCxn id="168" idx="1"/>
            </p:cNvCxnSpPr>
            <p:nvPr/>
          </p:nvCxnSpPr>
          <p:spPr bwMode="auto">
            <a:xfrm flipH="1">
              <a:off x="1915581" y="2480667"/>
              <a:ext cx="168515" cy="0"/>
            </a:xfrm>
            <a:prstGeom prst="straightConnector1">
              <a:avLst/>
            </a:prstGeom>
            <a:solidFill>
              <a:srgbClr val="C0C0C0"/>
            </a:solidFill>
            <a:ln w="9525" cap="flat" cmpd="sng" algn="ctr">
              <a:solidFill>
                <a:schemeClr val="tx2">
                  <a:lumMod val="50000"/>
                </a:schemeClr>
              </a:solidFill>
              <a:prstDash val="solid"/>
              <a:round/>
              <a:headEnd type="none" w="med" len="med"/>
              <a:tailEnd type="triangle" w="med" len="med"/>
            </a:ln>
            <a:effectLst/>
          </p:spPr>
        </p:cxnSp>
      </p:grpSp>
      <p:sp>
        <p:nvSpPr>
          <p:cNvPr id="43078" name="Rechteck 170"/>
          <p:cNvSpPr>
            <a:spLocks noChangeArrowheads="1"/>
          </p:cNvSpPr>
          <p:nvPr/>
        </p:nvSpPr>
        <p:spPr bwMode="auto">
          <a:xfrm>
            <a:off x="5429250" y="6064250"/>
            <a:ext cx="1446213" cy="287338"/>
          </a:xfrm>
          <a:prstGeom prst="rect">
            <a:avLst/>
          </a:prstGeom>
          <a:noFill/>
          <a:ln w="9525" algn="ctr">
            <a:noFill/>
            <a:round/>
            <a:headEnd/>
            <a:tailEnd/>
          </a:ln>
        </p:spPr>
        <p:txBody>
          <a:bodyPr lIns="36000" tIns="36000" rIns="36000" bIns="36000" anchor="ctr"/>
          <a:lstStyle/>
          <a:p>
            <a:pPr algn="ctr" eaLnBrk="0" hangingPunct="0"/>
            <a:r>
              <a:rPr lang="en-US" sz="900">
                <a:cs typeface="MS PGothic"/>
              </a:rPr>
              <a:t>Decoding of </a:t>
            </a:r>
            <a:br>
              <a:rPr lang="en-US" sz="900">
                <a:cs typeface="MS PGothic"/>
              </a:rPr>
            </a:br>
            <a:r>
              <a:rPr lang="en-US" sz="900">
                <a:cs typeface="MS PGothic"/>
              </a:rPr>
              <a:t>human genome</a:t>
            </a:r>
          </a:p>
        </p:txBody>
      </p:sp>
      <p:grpSp>
        <p:nvGrpSpPr>
          <p:cNvPr id="43079" name="Gruppieren 188"/>
          <p:cNvGrpSpPr>
            <a:grpSpLocks/>
          </p:cNvGrpSpPr>
          <p:nvPr/>
        </p:nvGrpSpPr>
        <p:grpSpPr bwMode="auto">
          <a:xfrm>
            <a:off x="2159000" y="5529263"/>
            <a:ext cx="484188" cy="311150"/>
            <a:chOff x="390939" y="6310079"/>
            <a:chExt cx="484215" cy="310357"/>
          </a:xfrm>
        </p:grpSpPr>
        <p:cxnSp>
          <p:nvCxnSpPr>
            <p:cNvPr id="190" name="Gerade Verbindung mit Pfeil 189"/>
            <p:cNvCxnSpPr/>
            <p:nvPr/>
          </p:nvCxnSpPr>
          <p:spPr bwMode="auto">
            <a:xfrm flipV="1">
              <a:off x="611614" y="6310079"/>
              <a:ext cx="0" cy="71255"/>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191" name="Textfeld 190"/>
            <p:cNvSpPr txBox="1"/>
            <p:nvPr/>
          </p:nvSpPr>
          <p:spPr>
            <a:xfrm>
              <a:off x="390939" y="6367083"/>
              <a:ext cx="484215" cy="253353"/>
            </a:xfrm>
            <a:prstGeom prst="rect">
              <a:avLst/>
            </a:prstGeom>
            <a:noFill/>
          </p:spPr>
          <p:txBody>
            <a:bodyPr wrap="none">
              <a:spAutoFit/>
            </a:bodyPr>
            <a:lstStyle/>
            <a:p>
              <a:pPr>
                <a:defRPr/>
              </a:pPr>
              <a:r>
                <a:rPr lang="en-US" sz="1050">
                  <a:solidFill>
                    <a:schemeClr val="bg1">
                      <a:lumMod val="50000"/>
                    </a:schemeClr>
                  </a:solidFill>
                  <a:ea typeface="MS PGothic" pitchFamily="34" charset="-128"/>
                </a:rPr>
                <a:t>1940</a:t>
              </a:r>
              <a:endParaRPr lang="en-US" sz="1050">
                <a:solidFill>
                  <a:schemeClr val="bg1">
                    <a:lumMod val="50000"/>
                  </a:schemeClr>
                </a:solidFill>
                <a:ea typeface="MS PGothic" pitchFamily="34" charset="-128"/>
              </a:endParaRPr>
            </a:p>
          </p:txBody>
        </p:sp>
      </p:grpSp>
      <p:grpSp>
        <p:nvGrpSpPr>
          <p:cNvPr id="43080" name="Gruppieren 191"/>
          <p:cNvGrpSpPr>
            <a:grpSpLocks/>
          </p:cNvGrpSpPr>
          <p:nvPr/>
        </p:nvGrpSpPr>
        <p:grpSpPr bwMode="auto">
          <a:xfrm>
            <a:off x="2900363" y="5522913"/>
            <a:ext cx="484187" cy="311150"/>
            <a:chOff x="390939" y="6310079"/>
            <a:chExt cx="484215" cy="310357"/>
          </a:xfrm>
        </p:grpSpPr>
        <p:cxnSp>
          <p:nvCxnSpPr>
            <p:cNvPr id="193" name="Gerade Verbindung mit Pfeil 192"/>
            <p:cNvCxnSpPr/>
            <p:nvPr/>
          </p:nvCxnSpPr>
          <p:spPr bwMode="auto">
            <a:xfrm flipV="1">
              <a:off x="611614" y="6310079"/>
              <a:ext cx="0" cy="71255"/>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194" name="Textfeld 193"/>
            <p:cNvSpPr txBox="1"/>
            <p:nvPr/>
          </p:nvSpPr>
          <p:spPr>
            <a:xfrm>
              <a:off x="390939" y="6367083"/>
              <a:ext cx="484215" cy="253353"/>
            </a:xfrm>
            <a:prstGeom prst="rect">
              <a:avLst/>
            </a:prstGeom>
            <a:noFill/>
          </p:spPr>
          <p:txBody>
            <a:bodyPr wrap="none">
              <a:spAutoFit/>
            </a:bodyPr>
            <a:lstStyle/>
            <a:p>
              <a:pPr>
                <a:defRPr/>
              </a:pPr>
              <a:r>
                <a:rPr lang="en-US" sz="1050">
                  <a:solidFill>
                    <a:schemeClr val="bg1">
                      <a:lumMod val="50000"/>
                    </a:schemeClr>
                  </a:solidFill>
                  <a:ea typeface="MS PGothic" pitchFamily="34" charset="-128"/>
                </a:rPr>
                <a:t>1960</a:t>
              </a:r>
              <a:endParaRPr lang="en-US" sz="1050">
                <a:solidFill>
                  <a:schemeClr val="bg1">
                    <a:lumMod val="50000"/>
                  </a:schemeClr>
                </a:solidFill>
                <a:ea typeface="MS PGothic" pitchFamily="34" charset="-128"/>
              </a:endParaRPr>
            </a:p>
          </p:txBody>
        </p:sp>
      </p:grpSp>
      <p:grpSp>
        <p:nvGrpSpPr>
          <p:cNvPr id="43081" name="Gruppieren 194"/>
          <p:cNvGrpSpPr>
            <a:grpSpLocks/>
          </p:cNvGrpSpPr>
          <p:nvPr/>
        </p:nvGrpSpPr>
        <p:grpSpPr bwMode="auto">
          <a:xfrm>
            <a:off x="3641725" y="5529263"/>
            <a:ext cx="484188" cy="311150"/>
            <a:chOff x="390939" y="6310079"/>
            <a:chExt cx="484215" cy="310357"/>
          </a:xfrm>
        </p:grpSpPr>
        <p:cxnSp>
          <p:nvCxnSpPr>
            <p:cNvPr id="196" name="Gerade Verbindung mit Pfeil 195"/>
            <p:cNvCxnSpPr/>
            <p:nvPr/>
          </p:nvCxnSpPr>
          <p:spPr bwMode="auto">
            <a:xfrm flipV="1">
              <a:off x="611614" y="6310079"/>
              <a:ext cx="0" cy="71255"/>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197" name="Textfeld 196"/>
            <p:cNvSpPr txBox="1"/>
            <p:nvPr/>
          </p:nvSpPr>
          <p:spPr>
            <a:xfrm>
              <a:off x="390939" y="6367083"/>
              <a:ext cx="484215" cy="253353"/>
            </a:xfrm>
            <a:prstGeom prst="rect">
              <a:avLst/>
            </a:prstGeom>
            <a:noFill/>
          </p:spPr>
          <p:txBody>
            <a:bodyPr wrap="none">
              <a:spAutoFit/>
            </a:bodyPr>
            <a:lstStyle/>
            <a:p>
              <a:pPr>
                <a:defRPr/>
              </a:pPr>
              <a:r>
                <a:rPr lang="en-US" sz="1050">
                  <a:solidFill>
                    <a:schemeClr val="bg1">
                      <a:lumMod val="50000"/>
                    </a:schemeClr>
                  </a:solidFill>
                  <a:ea typeface="MS PGothic" pitchFamily="34" charset="-128"/>
                </a:rPr>
                <a:t>1980</a:t>
              </a:r>
              <a:endParaRPr lang="en-US" sz="1050">
                <a:solidFill>
                  <a:schemeClr val="bg1">
                    <a:lumMod val="50000"/>
                  </a:schemeClr>
                </a:solidFill>
                <a:ea typeface="MS PGothic" pitchFamily="34" charset="-128"/>
              </a:endParaRPr>
            </a:p>
          </p:txBody>
        </p:sp>
      </p:grpSp>
      <p:grpSp>
        <p:nvGrpSpPr>
          <p:cNvPr id="43082" name="Gruppieren 197"/>
          <p:cNvGrpSpPr>
            <a:grpSpLocks/>
          </p:cNvGrpSpPr>
          <p:nvPr/>
        </p:nvGrpSpPr>
        <p:grpSpPr bwMode="auto">
          <a:xfrm>
            <a:off x="4384675" y="5530850"/>
            <a:ext cx="484188" cy="309563"/>
            <a:chOff x="390939" y="6310079"/>
            <a:chExt cx="484215" cy="310357"/>
          </a:xfrm>
        </p:grpSpPr>
        <p:cxnSp>
          <p:nvCxnSpPr>
            <p:cNvPr id="199" name="Gerade Verbindung mit Pfeil 198"/>
            <p:cNvCxnSpPr/>
            <p:nvPr/>
          </p:nvCxnSpPr>
          <p:spPr bwMode="auto">
            <a:xfrm flipV="1">
              <a:off x="611614" y="6310079"/>
              <a:ext cx="0" cy="71621"/>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200" name="Textfeld 199"/>
            <p:cNvSpPr txBox="1"/>
            <p:nvPr/>
          </p:nvSpPr>
          <p:spPr>
            <a:xfrm>
              <a:off x="390939" y="6365785"/>
              <a:ext cx="484215" cy="254651"/>
            </a:xfrm>
            <a:prstGeom prst="rect">
              <a:avLst/>
            </a:prstGeom>
            <a:noFill/>
          </p:spPr>
          <p:txBody>
            <a:bodyPr wrap="none">
              <a:spAutoFit/>
            </a:bodyPr>
            <a:lstStyle/>
            <a:p>
              <a:pPr>
                <a:defRPr/>
              </a:pPr>
              <a:r>
                <a:rPr lang="en-US" sz="1050">
                  <a:solidFill>
                    <a:schemeClr val="bg1">
                      <a:lumMod val="50000"/>
                    </a:schemeClr>
                  </a:solidFill>
                  <a:ea typeface="MS PGothic" pitchFamily="34" charset="-128"/>
                </a:rPr>
                <a:t>2000</a:t>
              </a:r>
              <a:endParaRPr lang="en-US" sz="1050">
                <a:solidFill>
                  <a:schemeClr val="bg1">
                    <a:lumMod val="50000"/>
                  </a:schemeClr>
                </a:solidFill>
                <a:ea typeface="MS PGothic" pitchFamily="34" charset="-128"/>
              </a:endParaRPr>
            </a:p>
          </p:txBody>
        </p:sp>
      </p:grpSp>
      <p:grpSp>
        <p:nvGrpSpPr>
          <p:cNvPr id="43083" name="Gruppieren 203"/>
          <p:cNvGrpSpPr>
            <a:grpSpLocks/>
          </p:cNvGrpSpPr>
          <p:nvPr/>
        </p:nvGrpSpPr>
        <p:grpSpPr bwMode="auto">
          <a:xfrm>
            <a:off x="5126038" y="5529263"/>
            <a:ext cx="484187" cy="311150"/>
            <a:chOff x="390939" y="6310079"/>
            <a:chExt cx="484215" cy="310357"/>
          </a:xfrm>
        </p:grpSpPr>
        <p:cxnSp>
          <p:nvCxnSpPr>
            <p:cNvPr id="205" name="Gerade Verbindung mit Pfeil 204"/>
            <p:cNvCxnSpPr/>
            <p:nvPr/>
          </p:nvCxnSpPr>
          <p:spPr bwMode="auto">
            <a:xfrm flipV="1">
              <a:off x="611614" y="6310079"/>
              <a:ext cx="0" cy="71255"/>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206" name="Textfeld 205"/>
            <p:cNvSpPr txBox="1"/>
            <p:nvPr/>
          </p:nvSpPr>
          <p:spPr>
            <a:xfrm>
              <a:off x="390939" y="6367083"/>
              <a:ext cx="484215" cy="253353"/>
            </a:xfrm>
            <a:prstGeom prst="rect">
              <a:avLst/>
            </a:prstGeom>
            <a:noFill/>
          </p:spPr>
          <p:txBody>
            <a:bodyPr wrap="none">
              <a:spAutoFit/>
            </a:bodyPr>
            <a:lstStyle/>
            <a:p>
              <a:pPr>
                <a:defRPr/>
              </a:pPr>
              <a:r>
                <a:rPr lang="en-US" sz="1050">
                  <a:solidFill>
                    <a:schemeClr val="bg1">
                      <a:lumMod val="50000"/>
                    </a:schemeClr>
                  </a:solidFill>
                  <a:ea typeface="MS PGothic" pitchFamily="34" charset="-128"/>
                </a:rPr>
                <a:t>2020</a:t>
              </a:r>
              <a:endParaRPr lang="en-US" sz="1050">
                <a:solidFill>
                  <a:schemeClr val="bg1">
                    <a:lumMod val="50000"/>
                  </a:schemeClr>
                </a:solidFill>
                <a:ea typeface="MS PGothic" pitchFamily="34" charset="-128"/>
              </a:endParaRPr>
            </a:p>
          </p:txBody>
        </p:sp>
      </p:grpSp>
      <p:grpSp>
        <p:nvGrpSpPr>
          <p:cNvPr id="43084" name="Gruppieren 206"/>
          <p:cNvGrpSpPr>
            <a:grpSpLocks/>
          </p:cNvGrpSpPr>
          <p:nvPr/>
        </p:nvGrpSpPr>
        <p:grpSpPr bwMode="auto">
          <a:xfrm>
            <a:off x="6475413" y="5526088"/>
            <a:ext cx="484187" cy="309562"/>
            <a:chOff x="390939" y="6310079"/>
            <a:chExt cx="484215" cy="310357"/>
          </a:xfrm>
        </p:grpSpPr>
        <p:cxnSp>
          <p:nvCxnSpPr>
            <p:cNvPr id="208" name="Gerade Verbindung mit Pfeil 207"/>
            <p:cNvCxnSpPr/>
            <p:nvPr/>
          </p:nvCxnSpPr>
          <p:spPr bwMode="auto">
            <a:xfrm flipV="1">
              <a:off x="611614" y="6310079"/>
              <a:ext cx="0" cy="71620"/>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209" name="Textfeld 208"/>
            <p:cNvSpPr txBox="1"/>
            <p:nvPr/>
          </p:nvSpPr>
          <p:spPr>
            <a:xfrm>
              <a:off x="390939" y="6365784"/>
              <a:ext cx="484215" cy="254652"/>
            </a:xfrm>
            <a:prstGeom prst="rect">
              <a:avLst/>
            </a:prstGeom>
            <a:noFill/>
          </p:spPr>
          <p:txBody>
            <a:bodyPr wrap="none">
              <a:spAutoFit/>
            </a:bodyPr>
            <a:lstStyle/>
            <a:p>
              <a:pPr>
                <a:defRPr/>
              </a:pPr>
              <a:r>
                <a:rPr lang="en-US" sz="1050">
                  <a:solidFill>
                    <a:schemeClr val="bg1">
                      <a:lumMod val="50000"/>
                    </a:schemeClr>
                  </a:solidFill>
                  <a:ea typeface="MS PGothic" pitchFamily="34" charset="-128"/>
                </a:rPr>
                <a:t>2045</a:t>
              </a:r>
              <a:endParaRPr lang="en-US" sz="1050">
                <a:solidFill>
                  <a:schemeClr val="bg1">
                    <a:lumMod val="50000"/>
                  </a:schemeClr>
                </a:solidFill>
                <a:ea typeface="MS PGothic" pitchFamily="34" charset="-128"/>
              </a:endParaRPr>
            </a:p>
          </p:txBody>
        </p:sp>
      </p:grpSp>
      <p:sp>
        <p:nvSpPr>
          <p:cNvPr id="43085" name="Textfeld 213"/>
          <p:cNvSpPr txBox="1">
            <a:spLocks noChangeArrowheads="1"/>
          </p:cNvSpPr>
          <p:nvPr/>
        </p:nvSpPr>
        <p:spPr bwMode="auto">
          <a:xfrm>
            <a:off x="6804025" y="6011863"/>
            <a:ext cx="877888" cy="369887"/>
          </a:xfrm>
          <a:prstGeom prst="rect">
            <a:avLst/>
          </a:prstGeom>
          <a:noFill/>
          <a:ln w="9525">
            <a:noFill/>
            <a:miter lim="800000"/>
            <a:headEnd/>
            <a:tailEnd/>
          </a:ln>
        </p:spPr>
        <p:txBody>
          <a:bodyPr wrap="none">
            <a:spAutoFit/>
          </a:bodyPr>
          <a:lstStyle/>
          <a:p>
            <a:pPr algn="ctr"/>
            <a:r>
              <a:rPr lang="en-US" sz="900">
                <a:cs typeface="MS PGothic"/>
              </a:rPr>
              <a:t>Accelerating</a:t>
            </a:r>
            <a:br>
              <a:rPr lang="en-US" sz="900">
                <a:cs typeface="MS PGothic"/>
              </a:rPr>
            </a:br>
            <a:r>
              <a:rPr lang="en-US" sz="900">
                <a:cs typeface="MS PGothic"/>
              </a:rPr>
              <a:t>change</a:t>
            </a:r>
          </a:p>
        </p:txBody>
      </p:sp>
      <p:cxnSp>
        <p:nvCxnSpPr>
          <p:cNvPr id="43086" name="Gerade Verbindung mit Pfeil 214"/>
          <p:cNvCxnSpPr>
            <a:cxnSpLocks noChangeShapeType="1"/>
          </p:cNvCxnSpPr>
          <p:nvPr/>
        </p:nvCxnSpPr>
        <p:spPr bwMode="auto">
          <a:xfrm>
            <a:off x="6635750" y="6200775"/>
            <a:ext cx="168275" cy="0"/>
          </a:xfrm>
          <a:prstGeom prst="straightConnector1">
            <a:avLst/>
          </a:prstGeom>
          <a:noFill/>
          <a:ln w="9525" algn="ctr">
            <a:solidFill>
              <a:srgbClr val="00004D"/>
            </a:solidFill>
            <a:round/>
            <a:headEnd/>
            <a:tailEnd type="triangle" w="med" len="med"/>
          </a:ln>
        </p:spPr>
      </p:cxnSp>
      <p:grpSp>
        <p:nvGrpSpPr>
          <p:cNvPr id="43087" name="Gruppieren 215"/>
          <p:cNvGrpSpPr>
            <a:grpSpLocks/>
          </p:cNvGrpSpPr>
          <p:nvPr/>
        </p:nvGrpSpPr>
        <p:grpSpPr bwMode="auto">
          <a:xfrm>
            <a:off x="4787900" y="5527675"/>
            <a:ext cx="498475" cy="317500"/>
            <a:chOff x="390939" y="6310079"/>
            <a:chExt cx="498479" cy="318051"/>
          </a:xfrm>
        </p:grpSpPr>
        <p:cxnSp>
          <p:nvCxnSpPr>
            <p:cNvPr id="217" name="Gerade Verbindung mit Pfeil 216"/>
            <p:cNvCxnSpPr/>
            <p:nvPr/>
          </p:nvCxnSpPr>
          <p:spPr bwMode="auto">
            <a:xfrm flipV="1">
              <a:off x="611604" y="6310079"/>
              <a:ext cx="0" cy="71562"/>
            </a:xfrm>
            <a:prstGeom prst="straightConnector1">
              <a:avLst/>
            </a:prstGeom>
            <a:solidFill>
              <a:srgbClr val="C0C0C0"/>
            </a:solidFill>
            <a:ln w="25400" cap="flat" cmpd="sng" algn="ctr">
              <a:solidFill>
                <a:schemeClr val="bg1">
                  <a:lumMod val="50000"/>
                </a:schemeClr>
              </a:solidFill>
              <a:prstDash val="solid"/>
              <a:round/>
              <a:headEnd type="none" w="med" len="med"/>
              <a:tailEnd type="none"/>
            </a:ln>
            <a:effectLst/>
          </p:spPr>
        </p:cxnSp>
        <p:sp>
          <p:nvSpPr>
            <p:cNvPr id="218" name="Textfeld 217"/>
            <p:cNvSpPr txBox="1"/>
            <p:nvPr/>
          </p:nvSpPr>
          <p:spPr>
            <a:xfrm>
              <a:off x="390939" y="6365738"/>
              <a:ext cx="498479" cy="262392"/>
            </a:xfrm>
            <a:prstGeom prst="rect">
              <a:avLst/>
            </a:prstGeom>
            <a:noFill/>
          </p:spPr>
          <p:txBody>
            <a:bodyPr wrap="none">
              <a:spAutoFit/>
            </a:bodyPr>
            <a:lstStyle/>
            <a:p>
              <a:pPr>
                <a:defRPr/>
              </a:pPr>
              <a:r>
                <a:rPr lang="en-US" sz="1100">
                  <a:solidFill>
                    <a:srgbClr val="000000"/>
                  </a:solidFill>
                  <a:ea typeface="MS PGothic" pitchFamily="34" charset="-128"/>
                </a:rPr>
                <a:t>2012</a:t>
              </a:r>
              <a:endParaRPr lang="en-US" sz="1050">
                <a:solidFill>
                  <a:srgbClr val="000000"/>
                </a:solidFill>
                <a:ea typeface="MS PGothic" pitchFamily="34" charset="-128"/>
              </a:endParaRPr>
            </a:p>
          </p:txBody>
        </p:sp>
      </p:grpSp>
      <p:sp>
        <p:nvSpPr>
          <p:cNvPr id="43088" name="Title 3"/>
          <p:cNvSpPr>
            <a:spLocks noGrp="1"/>
          </p:cNvSpPr>
          <p:nvPr>
            <p:ph type="title"/>
          </p:nvPr>
        </p:nvSpPr>
        <p:spPr/>
        <p:txBody>
          <a:bodyPr/>
          <a:lstStyle/>
          <a:p>
            <a:r>
              <a:rPr lang="en-US" smtClean="0">
                <a:solidFill>
                  <a:srgbClr val="000099"/>
                </a:solidFill>
                <a:ea typeface="MS PGothic"/>
              </a:rPr>
              <a:t>From evolution to revolution – Implications of exponential technological growth</a:t>
            </a:r>
            <a:endParaRPr lang="en-US" baseline="30000" smtClean="0">
              <a:solidFill>
                <a:srgbClr val="000099"/>
              </a:solidFill>
              <a:ea typeface="MS PGothic"/>
            </a:endParaRPr>
          </a:p>
        </p:txBody>
      </p:sp>
      <p:sp>
        <p:nvSpPr>
          <p:cNvPr id="122" name="Textfeld 21"/>
          <p:cNvSpPr txBox="1"/>
          <p:nvPr/>
        </p:nvSpPr>
        <p:spPr>
          <a:xfrm>
            <a:off x="0" y="6594475"/>
            <a:ext cx="5292725" cy="461963"/>
          </a:xfrm>
          <a:prstGeom prst="rect">
            <a:avLst/>
          </a:prstGeom>
          <a:noFill/>
        </p:spPr>
        <p:txBody>
          <a:bodyPr>
            <a:spAutoFit/>
          </a:bodyPr>
          <a:lstStyle/>
          <a:p>
            <a:pPr>
              <a:defRPr/>
            </a:pPr>
            <a:r>
              <a:rPr lang="en-US" sz="1200" b="0">
                <a:solidFill>
                  <a:schemeClr val="bg2">
                    <a:lumMod val="50000"/>
                  </a:schemeClr>
                </a:solidFill>
                <a:ea typeface="MS PGothic" pitchFamily="34" charset="-128"/>
              </a:rPr>
              <a:t>Figure based on Times Magazin (2011)</a:t>
            </a:r>
          </a:p>
          <a:p>
            <a:pPr>
              <a:defRPr/>
            </a:pPr>
            <a:endParaRPr lang="en-US" sz="1200" b="0">
              <a:solidFill>
                <a:schemeClr val="bg2">
                  <a:lumMod val="50000"/>
                </a:schemeClr>
              </a:solidFill>
              <a:ea typeface="MS PGothic"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solidFill>
                  <a:srgbClr val="000099"/>
                </a:solidFill>
                <a:ea typeface="MS PGothic"/>
              </a:rPr>
              <a:t/>
            </a:r>
            <a:br>
              <a:rPr lang="en-US" smtClean="0">
                <a:solidFill>
                  <a:srgbClr val="000099"/>
                </a:solidFill>
                <a:ea typeface="MS PGothic"/>
              </a:rPr>
            </a:br>
            <a:r>
              <a:rPr lang="en-US" smtClean="0">
                <a:solidFill>
                  <a:srgbClr val="000099"/>
                </a:solidFill>
                <a:ea typeface="MS PGothic"/>
              </a:rPr>
              <a:t>Technological progress has ever since influenced the organization </a:t>
            </a:r>
            <a:br>
              <a:rPr lang="en-US" smtClean="0">
                <a:solidFill>
                  <a:srgbClr val="000099"/>
                </a:solidFill>
                <a:ea typeface="MS PGothic"/>
              </a:rPr>
            </a:br>
            <a:r>
              <a:rPr lang="en-US" smtClean="0">
                <a:solidFill>
                  <a:srgbClr val="000099"/>
                </a:solidFill>
                <a:ea typeface="MS PGothic"/>
              </a:rPr>
              <a:t>of work</a:t>
            </a:r>
            <a:endParaRPr lang="en-US" baseline="30000" smtClean="0">
              <a:solidFill>
                <a:srgbClr val="000099"/>
              </a:solidFill>
              <a:ea typeface="MS PGothic"/>
            </a:endParaRPr>
          </a:p>
        </p:txBody>
      </p:sp>
      <p:sp>
        <p:nvSpPr>
          <p:cNvPr id="10" name="Content Placeholder 2"/>
          <p:cNvSpPr>
            <a:spLocks noGrp="1"/>
          </p:cNvSpPr>
          <p:nvPr>
            <p:ph idx="1"/>
          </p:nvPr>
        </p:nvSpPr>
        <p:spPr/>
        <p:txBody>
          <a:bodyPr/>
          <a:lstStyle/>
          <a:p>
            <a:pPr>
              <a:spcAft>
                <a:spcPts val="600"/>
              </a:spcAft>
              <a:defRPr/>
            </a:pPr>
            <a:r>
              <a:rPr lang="en-US" b="1" dirty="0" smtClean="0">
                <a:cs typeface="+mn-cs"/>
              </a:rPr>
              <a:t>At times of industrial mass production</a:t>
            </a:r>
          </a:p>
          <a:p>
            <a:pPr lvl="1">
              <a:spcAft>
                <a:spcPts val="600"/>
              </a:spcAft>
              <a:buFont typeface="Wingdings" charset="2"/>
              <a:buChar char="§"/>
              <a:defRPr/>
            </a:pPr>
            <a:r>
              <a:rPr lang="en-US" dirty="0" smtClean="0"/>
              <a:t>the physical centralization of production was a prerequisite for mass production</a:t>
            </a:r>
          </a:p>
          <a:p>
            <a:pPr lvl="1">
              <a:spcAft>
                <a:spcPts val="600"/>
              </a:spcAft>
              <a:buFont typeface="Wingdings" charset="2"/>
              <a:buChar char="§"/>
              <a:defRPr/>
            </a:pPr>
            <a:r>
              <a:rPr lang="en-US" dirty="0" smtClean="0"/>
              <a:t>the physical centralization of administration was required as part of the necessary coordination and communication processes</a:t>
            </a:r>
          </a:p>
          <a:p>
            <a:pPr marL="350837" indent="-285750">
              <a:spcBef>
                <a:spcPts val="1200"/>
              </a:spcBef>
              <a:spcAft>
                <a:spcPts val="600"/>
              </a:spcAft>
              <a:defRPr/>
            </a:pPr>
            <a:r>
              <a:rPr lang="en-US" b="1" dirty="0" smtClean="0">
                <a:cs typeface="+mn-cs"/>
              </a:rPr>
              <a:t>As a result industrial work and life structures emerged: </a:t>
            </a:r>
          </a:p>
          <a:p>
            <a:pPr marL="723900" lvl="1" indent="-285750">
              <a:spcBef>
                <a:spcPts val="0"/>
              </a:spcBef>
              <a:spcAft>
                <a:spcPts val="600"/>
              </a:spcAft>
              <a:buFont typeface="Wingdings" charset="2"/>
              <a:buChar char="§"/>
              <a:defRPr/>
            </a:pPr>
            <a:r>
              <a:rPr lang="en-US" dirty="0" smtClean="0"/>
              <a:t>Location-bound working environments in factories and office buildings with hierarchical structures</a:t>
            </a:r>
          </a:p>
          <a:p>
            <a:pPr marL="723900" lvl="1" indent="-285750">
              <a:spcBef>
                <a:spcPts val="0"/>
              </a:spcBef>
              <a:spcAft>
                <a:spcPts val="600"/>
              </a:spcAft>
              <a:buFont typeface="Wingdings" charset="2"/>
              <a:buChar char="§"/>
              <a:defRPr/>
            </a:pPr>
            <a:r>
              <a:rPr lang="en-US" dirty="0" smtClean="0"/>
              <a:t>Extensive division of labor</a:t>
            </a:r>
            <a:endParaRPr lang="en-US" dirty="0"/>
          </a:p>
          <a:p>
            <a:pPr marL="723900" lvl="1" indent="-285750">
              <a:spcBef>
                <a:spcPts val="0"/>
              </a:spcBef>
              <a:spcAft>
                <a:spcPts val="600"/>
              </a:spcAft>
              <a:buFont typeface="Wingdings" charset="2"/>
              <a:buChar char="§"/>
              <a:defRPr/>
            </a:pPr>
            <a:r>
              <a:rPr lang="en-US" dirty="0" smtClean="0"/>
              <a:t>Separation of execution and responsibility</a:t>
            </a:r>
          </a:p>
          <a:p>
            <a:pPr marL="723900" lvl="1" indent="-285750">
              <a:spcBef>
                <a:spcPts val="0"/>
              </a:spcBef>
              <a:spcAft>
                <a:spcPts val="600"/>
              </a:spcAft>
              <a:buFont typeface="Wingdings" charset="2"/>
              <a:buChar char="§"/>
              <a:defRPr/>
            </a:pPr>
            <a:r>
              <a:rPr lang="en-US" dirty="0" smtClean="0"/>
              <a:t>Specified office and information channels (model of bureaucracy) </a:t>
            </a:r>
          </a:p>
          <a:p>
            <a:pPr marL="723900" lvl="1" indent="-285750">
              <a:spcBef>
                <a:spcPts val="0"/>
              </a:spcBef>
              <a:spcAft>
                <a:spcPts val="600"/>
              </a:spcAft>
              <a:buFont typeface="Wingdings" charset="2"/>
              <a:buChar char="§"/>
              <a:defRPr/>
            </a:pPr>
            <a:r>
              <a:rPr lang="en-US" dirty="0" smtClean="0"/>
              <a:t>Strict separation of work and leisure time</a:t>
            </a:r>
          </a:p>
          <a:p>
            <a:pPr marL="723900" lvl="1" indent="-285750">
              <a:spcBef>
                <a:spcPts val="0"/>
              </a:spcBef>
              <a:spcAft>
                <a:spcPts val="600"/>
              </a:spcAft>
              <a:buFont typeface="Wingdings" charset="2"/>
              <a:buChar char="§"/>
              <a:defRPr/>
            </a:pPr>
            <a:r>
              <a:rPr lang="en-US" dirty="0" smtClean="0"/>
              <a:t>Employer-employee relationship as default model</a:t>
            </a:r>
          </a:p>
          <a:p>
            <a:pPr marL="723900" lvl="1" indent="-285750">
              <a:spcBef>
                <a:spcPts val="0"/>
              </a:spcBef>
              <a:spcAft>
                <a:spcPts val="600"/>
              </a:spcAft>
              <a:buFont typeface="Wingdings" charset="2"/>
              <a:buChar char="§"/>
              <a:defRPr/>
            </a:pPr>
            <a:r>
              <a:rPr lang="en-US" dirty="0" smtClean="0"/>
              <a:t>…</a:t>
            </a:r>
          </a:p>
        </p:txBody>
      </p:sp>
      <p:sp>
        <p:nvSpPr>
          <p:cNvPr id="2" name="Slide Number Placeholder 1"/>
          <p:cNvSpPr>
            <a:spLocks noGrp="1"/>
          </p:cNvSpPr>
          <p:nvPr>
            <p:ph type="sldNum" sz="quarter" idx="10"/>
          </p:nvPr>
        </p:nvSpPr>
        <p:spPr/>
        <p:txBody>
          <a:bodyPr/>
          <a:lstStyle/>
          <a:p>
            <a:pPr>
              <a:defRPr/>
            </a:pPr>
            <a:fld id="{38FD2F93-7F8C-438E-AEE6-8C018CB706C6}" type="slidenum">
              <a:rPr lang="de-DE" smtClean="0"/>
              <a:pPr>
                <a:defRPr/>
              </a:pPr>
              <a:t>6</a:t>
            </a:fld>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2"/>
          <p:cNvSpPr>
            <a:spLocks noGrp="1"/>
          </p:cNvSpPr>
          <p:nvPr>
            <p:ph idx="1"/>
          </p:nvPr>
        </p:nvSpPr>
        <p:spPr/>
        <p:txBody>
          <a:bodyPr/>
          <a:lstStyle/>
          <a:p>
            <a:pPr marL="0" indent="0">
              <a:spcAft>
                <a:spcPts val="1584"/>
              </a:spcAft>
              <a:buFont typeface="Wingdings" pitchFamily="2" charset="2"/>
              <a:buNone/>
              <a:defRPr/>
            </a:pPr>
            <a:r>
              <a:rPr lang="en-US" b="1" dirty="0" smtClean="0">
                <a:cs typeface="+mn-cs"/>
              </a:rPr>
              <a:t>Merging the physical and virtual worlds</a:t>
            </a:r>
          </a:p>
          <a:p>
            <a:pPr>
              <a:defRPr/>
            </a:pPr>
            <a:r>
              <a:rPr lang="en-US" sz="1500" dirty="0" smtClean="0">
                <a:cs typeface="+mn-cs"/>
              </a:rPr>
              <a:t>Today, about 98 percent of microprocessors are embedded, </a:t>
            </a:r>
            <a:br>
              <a:rPr lang="en-US" sz="1500" dirty="0" smtClean="0">
                <a:cs typeface="+mn-cs"/>
              </a:rPr>
            </a:br>
            <a:r>
              <a:rPr lang="en-US" sz="1500" dirty="0" smtClean="0">
                <a:cs typeface="+mn-cs"/>
              </a:rPr>
              <a:t>connected with the outside world through sensors and actuators.</a:t>
            </a:r>
          </a:p>
          <a:p>
            <a:pPr>
              <a:defRPr/>
            </a:pPr>
            <a:endParaRPr lang="en-US" sz="1500" dirty="0" smtClean="0">
              <a:cs typeface="+mn-cs"/>
            </a:endParaRPr>
          </a:p>
          <a:p>
            <a:pPr>
              <a:defRPr/>
            </a:pPr>
            <a:r>
              <a:rPr lang="en-US" sz="1500" dirty="0" smtClean="0">
                <a:cs typeface="+mn-cs"/>
              </a:rPr>
              <a:t>With the help of sensors, cyber-physical systems process </a:t>
            </a:r>
            <a:br>
              <a:rPr lang="en-US" sz="1500" dirty="0" smtClean="0">
                <a:cs typeface="+mn-cs"/>
              </a:rPr>
            </a:br>
            <a:r>
              <a:rPr lang="en-US" sz="1500" dirty="0" smtClean="0">
                <a:cs typeface="+mn-cs"/>
              </a:rPr>
              <a:t>data from the physical world and make it available for </a:t>
            </a:r>
            <a:br>
              <a:rPr lang="en-US" sz="1500" dirty="0" smtClean="0">
                <a:cs typeface="+mn-cs"/>
              </a:rPr>
            </a:br>
            <a:r>
              <a:rPr lang="en-US" sz="1500" dirty="0" smtClean="0">
                <a:cs typeface="+mn-cs"/>
              </a:rPr>
              <a:t>network-based services, which in turn can have a </a:t>
            </a:r>
            <a:br>
              <a:rPr lang="en-US" sz="1500" dirty="0" smtClean="0">
                <a:cs typeface="+mn-cs"/>
              </a:rPr>
            </a:br>
            <a:r>
              <a:rPr lang="en-US" sz="1500" dirty="0" smtClean="0">
                <a:cs typeface="+mn-cs"/>
              </a:rPr>
              <a:t>direct effect on processes in the physical world </a:t>
            </a:r>
          </a:p>
          <a:p>
            <a:pPr>
              <a:defRPr/>
            </a:pPr>
            <a:endParaRPr lang="en-US" sz="1500" b="1" dirty="0" smtClean="0">
              <a:cs typeface="+mn-cs"/>
            </a:endParaRPr>
          </a:p>
          <a:p>
            <a:pPr>
              <a:defRPr/>
            </a:pPr>
            <a:endParaRPr lang="en-US" sz="1500" b="1" dirty="0">
              <a:cs typeface="+mn-cs"/>
            </a:endParaRPr>
          </a:p>
          <a:p>
            <a:pPr marL="0" indent="0">
              <a:spcAft>
                <a:spcPts val="1584"/>
              </a:spcAft>
              <a:buFont typeface="Wingdings" pitchFamily="2" charset="2"/>
              <a:buNone/>
              <a:defRPr/>
            </a:pPr>
            <a:r>
              <a:rPr lang="en-US" b="1" dirty="0" smtClean="0">
                <a:cs typeface="+mn-cs"/>
              </a:rPr>
              <a:t>Opportunities through ICT and Cyber-physical systems</a:t>
            </a:r>
          </a:p>
          <a:p>
            <a:pPr lvl="1">
              <a:spcAft>
                <a:spcPts val="1584"/>
              </a:spcAft>
              <a:buFont typeface="Wingdings" charset="2"/>
              <a:buChar char="§"/>
              <a:defRPr/>
            </a:pPr>
            <a:r>
              <a:rPr lang="en-US" sz="1500" dirty="0" smtClean="0"/>
              <a:t>Real time management of dispersed value networks</a:t>
            </a:r>
          </a:p>
          <a:p>
            <a:pPr lvl="1">
              <a:spcAft>
                <a:spcPts val="1584"/>
              </a:spcAft>
              <a:buFont typeface="Wingdings" charset="2"/>
              <a:buChar char="§"/>
              <a:defRPr/>
            </a:pPr>
            <a:r>
              <a:rPr lang="en-US" sz="1500" dirty="0" smtClean="0"/>
              <a:t>Dynamic configuration of business processes allows flexible responses, optimization </a:t>
            </a:r>
            <a:br>
              <a:rPr lang="en-US" sz="1500" dirty="0" smtClean="0"/>
            </a:br>
            <a:r>
              <a:rPr lang="en-US" sz="1500" dirty="0" smtClean="0"/>
              <a:t>and execution of processes down to batch size of 1</a:t>
            </a:r>
          </a:p>
          <a:p>
            <a:pPr lvl="1">
              <a:spcAft>
                <a:spcPts val="1584"/>
              </a:spcAft>
              <a:buFont typeface="Wingdings" charset="2"/>
              <a:buChar char="§"/>
              <a:defRPr/>
            </a:pPr>
            <a:r>
              <a:rPr lang="en-US" sz="1500" dirty="0" smtClean="0"/>
              <a:t>End-to-end transparency of business processes through access to meta-information</a:t>
            </a:r>
            <a:endParaRPr lang="en-US" sz="1500" dirty="0"/>
          </a:p>
        </p:txBody>
      </p:sp>
      <p:sp>
        <p:nvSpPr>
          <p:cNvPr id="4" name="Slide Number Placeholder 3"/>
          <p:cNvSpPr>
            <a:spLocks noGrp="1"/>
          </p:cNvSpPr>
          <p:nvPr>
            <p:ph type="sldNum" sz="quarter" idx="10"/>
          </p:nvPr>
        </p:nvSpPr>
        <p:spPr>
          <a:xfrm>
            <a:off x="8939213" y="6619875"/>
            <a:ext cx="71437" cy="153988"/>
          </a:xfrm>
        </p:spPr>
        <p:txBody>
          <a:bodyPr/>
          <a:lstStyle/>
          <a:p>
            <a:pPr>
              <a:defRPr/>
            </a:pPr>
            <a:fld id="{B4C5A056-B447-4F8C-A1A5-A796EE1DEE52}" type="slidenum">
              <a:rPr lang="en-US" smtClean="0"/>
              <a:pPr>
                <a:defRPr/>
              </a:pPr>
              <a:t>7</a:t>
            </a:fld>
            <a:endParaRPr lang="en-US"/>
          </a:p>
        </p:txBody>
      </p:sp>
      <p:sp>
        <p:nvSpPr>
          <p:cNvPr id="65" name="Textfeld 15"/>
          <p:cNvSpPr txBox="1"/>
          <p:nvPr/>
        </p:nvSpPr>
        <p:spPr>
          <a:xfrm>
            <a:off x="0" y="6594475"/>
            <a:ext cx="7596188" cy="461963"/>
          </a:xfrm>
          <a:prstGeom prst="rect">
            <a:avLst/>
          </a:prstGeom>
          <a:noFill/>
        </p:spPr>
        <p:txBody>
          <a:bodyPr>
            <a:spAutoFit/>
          </a:bodyPr>
          <a:lstStyle/>
          <a:p>
            <a:pPr>
              <a:defRPr/>
            </a:pPr>
            <a:r>
              <a:rPr lang="en-US" sz="1200" b="0" dirty="0">
                <a:solidFill>
                  <a:schemeClr val="bg2">
                    <a:lumMod val="50000"/>
                  </a:schemeClr>
                </a:solidFill>
                <a:ea typeface="MS PGothic" pitchFamily="34" charset="-128"/>
              </a:rPr>
              <a:t>Sources: </a:t>
            </a:r>
            <a:r>
              <a:rPr lang="en-US" sz="1200" b="0" dirty="0" err="1">
                <a:solidFill>
                  <a:schemeClr val="bg2">
                    <a:lumMod val="50000"/>
                  </a:schemeClr>
                </a:solidFill>
                <a:ea typeface="MS PGothic" pitchFamily="34" charset="-128"/>
              </a:rPr>
              <a:t>Acatech</a:t>
            </a:r>
            <a:r>
              <a:rPr lang="en-US" sz="1200" b="0" dirty="0">
                <a:solidFill>
                  <a:schemeClr val="bg2">
                    <a:lumMod val="50000"/>
                  </a:schemeClr>
                </a:solidFill>
                <a:ea typeface="MS PGothic" pitchFamily="34" charset="-128"/>
              </a:rPr>
              <a:t> (2011), </a:t>
            </a:r>
            <a:r>
              <a:rPr lang="en-US" sz="1200" b="0" dirty="0" err="1">
                <a:solidFill>
                  <a:schemeClr val="bg2">
                    <a:lumMod val="50000"/>
                  </a:schemeClr>
                </a:solidFill>
                <a:ea typeface="MS PGothic" pitchFamily="34" charset="-128"/>
              </a:rPr>
              <a:t>Acatech</a:t>
            </a:r>
            <a:r>
              <a:rPr lang="en-US" sz="1200" b="0" dirty="0">
                <a:solidFill>
                  <a:schemeClr val="bg2">
                    <a:lumMod val="50000"/>
                  </a:schemeClr>
                </a:solidFill>
                <a:ea typeface="MS PGothic" pitchFamily="34" charset="-128"/>
              </a:rPr>
              <a:t> (2012</a:t>
            </a:r>
            <a:r>
              <a:rPr lang="en-US" sz="1200" b="0" dirty="0">
                <a:solidFill>
                  <a:schemeClr val="bg2">
                    <a:lumMod val="50000"/>
                  </a:schemeClr>
                </a:solidFill>
                <a:ea typeface="MS PGothic" pitchFamily="34" charset="-128"/>
              </a:rPr>
              <a:t>), </a:t>
            </a:r>
            <a:r>
              <a:rPr lang="en-US" sz="1200" b="0" dirty="0" err="1">
                <a:solidFill>
                  <a:schemeClr val="bg2">
                    <a:lumMod val="50000"/>
                  </a:schemeClr>
                </a:solidFill>
                <a:ea typeface="MS PGothic" pitchFamily="34" charset="-128"/>
              </a:rPr>
              <a:t>Forschungsunion</a:t>
            </a:r>
            <a:r>
              <a:rPr lang="en-US" sz="1200" b="0" dirty="0">
                <a:solidFill>
                  <a:schemeClr val="bg2">
                    <a:lumMod val="50000"/>
                  </a:schemeClr>
                </a:solidFill>
                <a:ea typeface="MS PGothic" pitchFamily="34" charset="-128"/>
              </a:rPr>
              <a:t> (</a:t>
            </a:r>
            <a:r>
              <a:rPr lang="en-US" sz="1200" b="0" dirty="0">
                <a:solidFill>
                  <a:schemeClr val="bg2">
                    <a:lumMod val="50000"/>
                  </a:schemeClr>
                </a:solidFill>
                <a:ea typeface="MS PGothic" pitchFamily="34" charset="-128"/>
              </a:rPr>
              <a:t>2012</a:t>
            </a:r>
            <a:r>
              <a:rPr lang="en-US" sz="1200" b="0" dirty="0">
                <a:solidFill>
                  <a:schemeClr val="bg2">
                    <a:lumMod val="50000"/>
                  </a:schemeClr>
                </a:solidFill>
                <a:ea typeface="MS PGothic" pitchFamily="34" charset="-128"/>
              </a:rPr>
              <a:t>), Picot/</a:t>
            </a:r>
            <a:r>
              <a:rPr lang="en-US" sz="1200" b="0" dirty="0" err="1">
                <a:solidFill>
                  <a:schemeClr val="bg2">
                    <a:lumMod val="50000"/>
                  </a:schemeClr>
                </a:solidFill>
                <a:ea typeface="MS PGothic" pitchFamily="34" charset="-128"/>
              </a:rPr>
              <a:t>Reichwald</a:t>
            </a:r>
            <a:r>
              <a:rPr lang="en-US" sz="1200" b="0" dirty="0">
                <a:solidFill>
                  <a:schemeClr val="bg2">
                    <a:lumMod val="50000"/>
                  </a:schemeClr>
                </a:solidFill>
                <a:ea typeface="MS PGothic" pitchFamily="34" charset="-128"/>
              </a:rPr>
              <a:t>/Wigand (2008)</a:t>
            </a:r>
            <a:endParaRPr lang="en-US" sz="1200" b="0" dirty="0">
              <a:solidFill>
                <a:schemeClr val="bg2">
                  <a:lumMod val="50000"/>
                </a:schemeClr>
              </a:solidFill>
              <a:ea typeface="MS PGothic" pitchFamily="34" charset="-128"/>
            </a:endParaRPr>
          </a:p>
          <a:p>
            <a:pPr>
              <a:defRPr/>
            </a:pPr>
            <a:endParaRPr lang="en-US" sz="1200" b="0" dirty="0">
              <a:solidFill>
                <a:schemeClr val="bg2">
                  <a:lumMod val="50000"/>
                </a:schemeClr>
              </a:solidFill>
              <a:ea typeface="MS PGothic" pitchFamily="34" charset="-128"/>
            </a:endParaRPr>
          </a:p>
        </p:txBody>
      </p:sp>
      <p:sp>
        <p:nvSpPr>
          <p:cNvPr id="47108" name="Title 1"/>
          <p:cNvSpPr>
            <a:spLocks noGrp="1"/>
          </p:cNvSpPr>
          <p:nvPr>
            <p:ph type="title"/>
          </p:nvPr>
        </p:nvSpPr>
        <p:spPr/>
        <p:txBody>
          <a:bodyPr/>
          <a:lstStyle/>
          <a:p>
            <a:r>
              <a:rPr lang="en-US" smtClean="0">
                <a:solidFill>
                  <a:srgbClr val="000099"/>
                </a:solidFill>
                <a:ea typeface="MS PGothic"/>
              </a:rPr>
              <a:t/>
            </a:r>
            <a:br>
              <a:rPr lang="en-US" smtClean="0">
                <a:solidFill>
                  <a:srgbClr val="000099"/>
                </a:solidFill>
                <a:ea typeface="MS PGothic"/>
              </a:rPr>
            </a:br>
            <a:r>
              <a:rPr lang="en-US" smtClean="0">
                <a:solidFill>
                  <a:srgbClr val="000099"/>
                </a:solidFill>
                <a:ea typeface="MS PGothic"/>
              </a:rPr>
              <a:t>Changing industrial working environment as a result of digitalization </a:t>
            </a:r>
            <a:br>
              <a:rPr lang="en-US" smtClean="0">
                <a:solidFill>
                  <a:srgbClr val="000099"/>
                </a:solidFill>
                <a:ea typeface="MS PGothic"/>
              </a:rPr>
            </a:br>
            <a:r>
              <a:rPr lang="en-US" smtClean="0">
                <a:solidFill>
                  <a:srgbClr val="000099"/>
                </a:solidFill>
                <a:ea typeface="MS PGothic"/>
              </a:rPr>
              <a:t>and connectivity</a:t>
            </a:r>
            <a:endParaRPr lang="en-US" smtClean="0">
              <a:ea typeface="MS PGothic"/>
            </a:endParaRPr>
          </a:p>
        </p:txBody>
      </p:sp>
      <p:grpSp>
        <p:nvGrpSpPr>
          <p:cNvPr id="47109" name="Group 28"/>
          <p:cNvGrpSpPr>
            <a:grpSpLocks/>
          </p:cNvGrpSpPr>
          <p:nvPr/>
        </p:nvGrpSpPr>
        <p:grpSpPr bwMode="auto">
          <a:xfrm>
            <a:off x="5219700" y="1293813"/>
            <a:ext cx="4470400" cy="3035300"/>
            <a:chOff x="5292080" y="2492896"/>
            <a:chExt cx="3605547" cy="2448272"/>
          </a:xfrm>
        </p:grpSpPr>
        <p:grpSp>
          <p:nvGrpSpPr>
            <p:cNvPr id="47111" name="Group 29"/>
            <p:cNvGrpSpPr>
              <a:grpSpLocks/>
            </p:cNvGrpSpPr>
            <p:nvPr/>
          </p:nvGrpSpPr>
          <p:grpSpPr bwMode="auto">
            <a:xfrm>
              <a:off x="5292080" y="2492896"/>
              <a:ext cx="3388295" cy="2448272"/>
              <a:chOff x="5216155" y="1916832"/>
              <a:chExt cx="3388295" cy="2448272"/>
            </a:xfrm>
          </p:grpSpPr>
          <p:grpSp>
            <p:nvGrpSpPr>
              <p:cNvPr id="47116" name="Group 34"/>
              <p:cNvGrpSpPr>
                <a:grpSpLocks/>
              </p:cNvGrpSpPr>
              <p:nvPr/>
            </p:nvGrpSpPr>
            <p:grpSpPr bwMode="auto">
              <a:xfrm>
                <a:off x="5216155" y="1916832"/>
                <a:ext cx="2740221" cy="2448272"/>
                <a:chOff x="5076056" y="1969523"/>
                <a:chExt cx="3003624" cy="2683612"/>
              </a:xfrm>
            </p:grpSpPr>
            <p:grpSp>
              <p:nvGrpSpPr>
                <p:cNvPr id="47121" name="Group 12"/>
                <p:cNvGrpSpPr>
                  <a:grpSpLocks/>
                </p:cNvGrpSpPr>
                <p:nvPr/>
              </p:nvGrpSpPr>
              <p:grpSpPr bwMode="auto">
                <a:xfrm flipV="1">
                  <a:off x="5076056" y="1969523"/>
                  <a:ext cx="3003624" cy="2683612"/>
                  <a:chOff x="984" y="1844"/>
                  <a:chExt cx="1763" cy="1454"/>
                </a:xfrm>
              </p:grpSpPr>
              <p:sp>
                <p:nvSpPr>
                  <p:cNvPr id="67" name="Freeform 17"/>
                  <p:cNvSpPr>
                    <a:spLocks/>
                  </p:cNvSpPr>
                  <p:nvPr/>
                </p:nvSpPr>
                <p:spPr bwMode="auto">
                  <a:xfrm>
                    <a:off x="984" y="1844"/>
                    <a:ext cx="1763" cy="235"/>
                  </a:xfrm>
                  <a:custGeom>
                    <a:avLst/>
                    <a:gdLst>
                      <a:gd name="T0" fmla="*/ 1496 w 1628"/>
                      <a:gd name="T1" fmla="*/ 234 h 235"/>
                      <a:gd name="T2" fmla="*/ 1627 w 1628"/>
                      <a:gd name="T3" fmla="*/ 0 h 235"/>
                      <a:gd name="T4" fmla="*/ 0 w 1628"/>
                      <a:gd name="T5" fmla="*/ 0 h 235"/>
                      <a:gd name="T6" fmla="*/ 130 w 1628"/>
                      <a:gd name="T7" fmla="*/ 234 h 235"/>
                      <a:gd name="T8" fmla="*/ 1496 w 1628"/>
                      <a:gd name="T9" fmla="*/ 234 h 235"/>
                      <a:gd name="T10" fmla="*/ 0 60000 65536"/>
                      <a:gd name="T11" fmla="*/ 0 60000 65536"/>
                      <a:gd name="T12" fmla="*/ 0 60000 65536"/>
                      <a:gd name="T13" fmla="*/ 0 60000 65536"/>
                      <a:gd name="T14" fmla="*/ 0 60000 65536"/>
                      <a:gd name="T15" fmla="*/ 0 w 1628"/>
                      <a:gd name="T16" fmla="*/ 0 h 235"/>
                      <a:gd name="T17" fmla="*/ 1628 w 1628"/>
                      <a:gd name="T18" fmla="*/ 235 h 235"/>
                    </a:gdLst>
                    <a:ahLst/>
                    <a:cxnLst>
                      <a:cxn ang="T10">
                        <a:pos x="T0" y="T1"/>
                      </a:cxn>
                      <a:cxn ang="T11">
                        <a:pos x="T2" y="T3"/>
                      </a:cxn>
                      <a:cxn ang="T12">
                        <a:pos x="T4" y="T5"/>
                      </a:cxn>
                      <a:cxn ang="T13">
                        <a:pos x="T6" y="T7"/>
                      </a:cxn>
                      <a:cxn ang="T14">
                        <a:pos x="T8" y="T9"/>
                      </a:cxn>
                    </a:cxnLst>
                    <a:rect l="T15" t="T16" r="T17" b="T18"/>
                    <a:pathLst>
                      <a:path w="1628" h="235">
                        <a:moveTo>
                          <a:pt x="1496" y="234"/>
                        </a:moveTo>
                        <a:lnTo>
                          <a:pt x="1627" y="0"/>
                        </a:lnTo>
                        <a:lnTo>
                          <a:pt x="0" y="0"/>
                        </a:lnTo>
                        <a:lnTo>
                          <a:pt x="130" y="234"/>
                        </a:lnTo>
                        <a:lnTo>
                          <a:pt x="1496" y="234"/>
                        </a:lnTo>
                      </a:path>
                    </a:pathLst>
                  </a:custGeom>
                  <a:solidFill>
                    <a:schemeClr val="accent6">
                      <a:lumMod val="50000"/>
                    </a:schemeClr>
                  </a:solidFill>
                  <a:ln w="28575" cap="rnd">
                    <a:solidFill>
                      <a:schemeClr val="bg1"/>
                    </a:solidFill>
                    <a:round/>
                    <a:headEnd type="none" w="sm" len="sm"/>
                    <a:tailEnd type="none" w="sm" len="sm"/>
                  </a:ln>
                </p:spPr>
                <p:txBody>
                  <a:bodyPr/>
                  <a:lstStyle/>
                  <a:p>
                    <a:pPr>
                      <a:defRPr/>
                    </a:pPr>
                    <a:endParaRPr lang="en-US">
                      <a:ea typeface="MS PGothic" pitchFamily="34" charset="-128"/>
                    </a:endParaRPr>
                  </a:p>
                </p:txBody>
              </p:sp>
              <p:sp>
                <p:nvSpPr>
                  <p:cNvPr id="68" name="Freeform 18"/>
                  <p:cNvSpPr>
                    <a:spLocks/>
                  </p:cNvSpPr>
                  <p:nvPr/>
                </p:nvSpPr>
                <p:spPr bwMode="auto">
                  <a:xfrm>
                    <a:off x="1125" y="2078"/>
                    <a:ext cx="1480" cy="235"/>
                  </a:xfrm>
                  <a:custGeom>
                    <a:avLst/>
                    <a:gdLst>
                      <a:gd name="T0" fmla="*/ 1236 w 1367"/>
                      <a:gd name="T1" fmla="*/ 234 h 235"/>
                      <a:gd name="T2" fmla="*/ 1366 w 1367"/>
                      <a:gd name="T3" fmla="*/ 0 h 235"/>
                      <a:gd name="T4" fmla="*/ 0 w 1367"/>
                      <a:gd name="T5" fmla="*/ 0 h 235"/>
                      <a:gd name="T6" fmla="*/ 131 w 1367"/>
                      <a:gd name="T7" fmla="*/ 234 h 235"/>
                      <a:gd name="T8" fmla="*/ 1236 w 1367"/>
                      <a:gd name="T9" fmla="*/ 234 h 235"/>
                      <a:gd name="T10" fmla="*/ 0 60000 65536"/>
                      <a:gd name="T11" fmla="*/ 0 60000 65536"/>
                      <a:gd name="T12" fmla="*/ 0 60000 65536"/>
                      <a:gd name="T13" fmla="*/ 0 60000 65536"/>
                      <a:gd name="T14" fmla="*/ 0 60000 65536"/>
                      <a:gd name="T15" fmla="*/ 0 w 1367"/>
                      <a:gd name="T16" fmla="*/ 0 h 235"/>
                      <a:gd name="T17" fmla="*/ 1367 w 1367"/>
                      <a:gd name="T18" fmla="*/ 235 h 235"/>
                    </a:gdLst>
                    <a:ahLst/>
                    <a:cxnLst>
                      <a:cxn ang="T10">
                        <a:pos x="T0" y="T1"/>
                      </a:cxn>
                      <a:cxn ang="T11">
                        <a:pos x="T2" y="T3"/>
                      </a:cxn>
                      <a:cxn ang="T12">
                        <a:pos x="T4" y="T5"/>
                      </a:cxn>
                      <a:cxn ang="T13">
                        <a:pos x="T6" y="T7"/>
                      </a:cxn>
                      <a:cxn ang="T14">
                        <a:pos x="T8" y="T9"/>
                      </a:cxn>
                    </a:cxnLst>
                    <a:rect l="T15" t="T16" r="T17" b="T18"/>
                    <a:pathLst>
                      <a:path w="1367" h="235">
                        <a:moveTo>
                          <a:pt x="1236" y="234"/>
                        </a:moveTo>
                        <a:lnTo>
                          <a:pt x="1366" y="0"/>
                        </a:lnTo>
                        <a:lnTo>
                          <a:pt x="0" y="0"/>
                        </a:lnTo>
                        <a:lnTo>
                          <a:pt x="131" y="234"/>
                        </a:lnTo>
                        <a:lnTo>
                          <a:pt x="1236" y="234"/>
                        </a:lnTo>
                      </a:path>
                    </a:pathLst>
                  </a:custGeom>
                  <a:solidFill>
                    <a:schemeClr val="accent6">
                      <a:lumMod val="75000"/>
                    </a:schemeClr>
                  </a:solidFill>
                  <a:ln w="28575" cap="rnd">
                    <a:solidFill>
                      <a:schemeClr val="bg1"/>
                    </a:solidFill>
                    <a:round/>
                    <a:headEnd type="none" w="sm" len="sm"/>
                    <a:tailEnd type="none" w="sm" len="sm"/>
                  </a:ln>
                </p:spPr>
                <p:txBody>
                  <a:bodyPr/>
                  <a:lstStyle/>
                  <a:p>
                    <a:pPr>
                      <a:defRPr/>
                    </a:pPr>
                    <a:endParaRPr lang="en-US">
                      <a:ea typeface="MS PGothic" pitchFamily="34" charset="-128"/>
                    </a:endParaRPr>
                  </a:p>
                </p:txBody>
              </p:sp>
              <p:sp>
                <p:nvSpPr>
                  <p:cNvPr id="69" name="Freeform 19"/>
                  <p:cNvSpPr>
                    <a:spLocks/>
                  </p:cNvSpPr>
                  <p:nvPr/>
                </p:nvSpPr>
                <p:spPr bwMode="auto">
                  <a:xfrm>
                    <a:off x="1550" y="2778"/>
                    <a:ext cx="631" cy="520"/>
                  </a:xfrm>
                  <a:custGeom>
                    <a:avLst/>
                    <a:gdLst>
                      <a:gd name="T0" fmla="*/ 581 w 582"/>
                      <a:gd name="T1" fmla="*/ 0 h 520"/>
                      <a:gd name="T2" fmla="*/ 0 w 582"/>
                      <a:gd name="T3" fmla="*/ 0 h 520"/>
                      <a:gd name="T4" fmla="*/ 290 w 582"/>
                      <a:gd name="T5" fmla="*/ 519 h 520"/>
                      <a:gd name="T6" fmla="*/ 581 w 582"/>
                      <a:gd name="T7" fmla="*/ 0 h 520"/>
                      <a:gd name="T8" fmla="*/ 0 60000 65536"/>
                      <a:gd name="T9" fmla="*/ 0 60000 65536"/>
                      <a:gd name="T10" fmla="*/ 0 60000 65536"/>
                      <a:gd name="T11" fmla="*/ 0 60000 65536"/>
                      <a:gd name="T12" fmla="*/ 0 w 582"/>
                      <a:gd name="T13" fmla="*/ 0 h 520"/>
                      <a:gd name="T14" fmla="*/ 582 w 582"/>
                      <a:gd name="T15" fmla="*/ 520 h 520"/>
                    </a:gdLst>
                    <a:ahLst/>
                    <a:cxnLst>
                      <a:cxn ang="T8">
                        <a:pos x="T0" y="T1"/>
                      </a:cxn>
                      <a:cxn ang="T9">
                        <a:pos x="T2" y="T3"/>
                      </a:cxn>
                      <a:cxn ang="T10">
                        <a:pos x="T4" y="T5"/>
                      </a:cxn>
                      <a:cxn ang="T11">
                        <a:pos x="T6" y="T7"/>
                      </a:cxn>
                    </a:cxnLst>
                    <a:rect l="T12" t="T13" r="T14" b="T15"/>
                    <a:pathLst>
                      <a:path w="582" h="520">
                        <a:moveTo>
                          <a:pt x="581" y="0"/>
                        </a:moveTo>
                        <a:lnTo>
                          <a:pt x="0" y="0"/>
                        </a:lnTo>
                        <a:lnTo>
                          <a:pt x="290" y="519"/>
                        </a:lnTo>
                        <a:lnTo>
                          <a:pt x="581" y="0"/>
                        </a:lnTo>
                      </a:path>
                    </a:pathLst>
                  </a:custGeom>
                  <a:solidFill>
                    <a:schemeClr val="accent6">
                      <a:lumMod val="40000"/>
                      <a:lumOff val="60000"/>
                      <a:alpha val="81000"/>
                    </a:schemeClr>
                  </a:solidFill>
                  <a:ln w="28575" cap="rnd">
                    <a:solidFill>
                      <a:schemeClr val="bg1"/>
                    </a:solidFill>
                    <a:round/>
                    <a:headEnd type="none" w="sm" len="sm"/>
                    <a:tailEnd type="none" w="sm" len="sm"/>
                  </a:ln>
                </p:spPr>
                <p:txBody>
                  <a:bodyPr/>
                  <a:lstStyle/>
                  <a:p>
                    <a:pPr>
                      <a:defRPr/>
                    </a:pPr>
                    <a:endParaRPr lang="en-US">
                      <a:ea typeface="MS PGothic" pitchFamily="34" charset="-128"/>
                    </a:endParaRPr>
                  </a:p>
                </p:txBody>
              </p:sp>
              <p:sp>
                <p:nvSpPr>
                  <p:cNvPr id="70" name="Freeform 20"/>
                  <p:cNvSpPr>
                    <a:spLocks/>
                  </p:cNvSpPr>
                  <p:nvPr/>
                </p:nvSpPr>
                <p:spPr bwMode="auto">
                  <a:xfrm>
                    <a:off x="1408" y="2544"/>
                    <a:ext cx="914" cy="236"/>
                  </a:xfrm>
                  <a:custGeom>
                    <a:avLst/>
                    <a:gdLst>
                      <a:gd name="T0" fmla="*/ 842 w 843"/>
                      <a:gd name="T1" fmla="*/ 0 h 235"/>
                      <a:gd name="T2" fmla="*/ 0 w 843"/>
                      <a:gd name="T3" fmla="*/ 0 h 235"/>
                      <a:gd name="T4" fmla="*/ 131 w 843"/>
                      <a:gd name="T5" fmla="*/ 234 h 235"/>
                      <a:gd name="T6" fmla="*/ 712 w 843"/>
                      <a:gd name="T7" fmla="*/ 234 h 235"/>
                      <a:gd name="T8" fmla="*/ 842 w 843"/>
                      <a:gd name="T9" fmla="*/ 0 h 235"/>
                      <a:gd name="T10" fmla="*/ 0 60000 65536"/>
                      <a:gd name="T11" fmla="*/ 0 60000 65536"/>
                      <a:gd name="T12" fmla="*/ 0 60000 65536"/>
                      <a:gd name="T13" fmla="*/ 0 60000 65536"/>
                      <a:gd name="T14" fmla="*/ 0 60000 65536"/>
                      <a:gd name="T15" fmla="*/ 0 w 843"/>
                      <a:gd name="T16" fmla="*/ 0 h 235"/>
                      <a:gd name="T17" fmla="*/ 843 w 843"/>
                      <a:gd name="T18" fmla="*/ 235 h 235"/>
                    </a:gdLst>
                    <a:ahLst/>
                    <a:cxnLst>
                      <a:cxn ang="T10">
                        <a:pos x="T0" y="T1"/>
                      </a:cxn>
                      <a:cxn ang="T11">
                        <a:pos x="T2" y="T3"/>
                      </a:cxn>
                      <a:cxn ang="T12">
                        <a:pos x="T4" y="T5"/>
                      </a:cxn>
                      <a:cxn ang="T13">
                        <a:pos x="T6" y="T7"/>
                      </a:cxn>
                      <a:cxn ang="T14">
                        <a:pos x="T8" y="T9"/>
                      </a:cxn>
                    </a:cxnLst>
                    <a:rect l="T15" t="T16" r="T17" b="T18"/>
                    <a:pathLst>
                      <a:path w="843" h="235">
                        <a:moveTo>
                          <a:pt x="842" y="0"/>
                        </a:moveTo>
                        <a:lnTo>
                          <a:pt x="0" y="0"/>
                        </a:lnTo>
                        <a:lnTo>
                          <a:pt x="131" y="234"/>
                        </a:lnTo>
                        <a:lnTo>
                          <a:pt x="712" y="234"/>
                        </a:lnTo>
                        <a:lnTo>
                          <a:pt x="842" y="0"/>
                        </a:lnTo>
                      </a:path>
                    </a:pathLst>
                  </a:custGeom>
                  <a:solidFill>
                    <a:schemeClr val="accent6">
                      <a:lumMod val="40000"/>
                      <a:lumOff val="60000"/>
                    </a:schemeClr>
                  </a:solidFill>
                  <a:ln w="28575" cap="rnd">
                    <a:solidFill>
                      <a:schemeClr val="bg1"/>
                    </a:solidFill>
                    <a:round/>
                    <a:headEnd type="none" w="sm" len="sm"/>
                    <a:tailEnd type="none" w="sm" len="sm"/>
                  </a:ln>
                </p:spPr>
                <p:txBody>
                  <a:bodyPr/>
                  <a:lstStyle/>
                  <a:p>
                    <a:pPr>
                      <a:defRPr/>
                    </a:pPr>
                    <a:endParaRPr lang="en-US">
                      <a:ea typeface="MS PGothic" pitchFamily="34" charset="-128"/>
                    </a:endParaRPr>
                  </a:p>
                </p:txBody>
              </p:sp>
              <p:sp>
                <p:nvSpPr>
                  <p:cNvPr id="71" name="Freeform 21"/>
                  <p:cNvSpPr>
                    <a:spLocks/>
                  </p:cNvSpPr>
                  <p:nvPr/>
                </p:nvSpPr>
                <p:spPr bwMode="auto">
                  <a:xfrm>
                    <a:off x="1268" y="2312"/>
                    <a:ext cx="1194" cy="232"/>
                  </a:xfrm>
                  <a:custGeom>
                    <a:avLst/>
                    <a:gdLst>
                      <a:gd name="T0" fmla="*/ 1053 w 1195"/>
                      <a:gd name="T1" fmla="*/ 232 h 232"/>
                      <a:gd name="T2" fmla="*/ 1195 w 1195"/>
                      <a:gd name="T3" fmla="*/ 0 h 232"/>
                      <a:gd name="T4" fmla="*/ 0 w 1195"/>
                      <a:gd name="T5" fmla="*/ 0 h 232"/>
                      <a:gd name="T6" fmla="*/ 140 w 1195"/>
                      <a:gd name="T7" fmla="*/ 232 h 232"/>
                      <a:gd name="T8" fmla="*/ 1053 w 1195"/>
                      <a:gd name="T9" fmla="*/ 232 h 232"/>
                      <a:gd name="T10" fmla="*/ 0 60000 65536"/>
                      <a:gd name="T11" fmla="*/ 0 60000 65536"/>
                      <a:gd name="T12" fmla="*/ 0 60000 65536"/>
                      <a:gd name="T13" fmla="*/ 0 60000 65536"/>
                      <a:gd name="T14" fmla="*/ 0 60000 65536"/>
                      <a:gd name="T15" fmla="*/ 0 w 1195"/>
                      <a:gd name="T16" fmla="*/ 0 h 232"/>
                      <a:gd name="T17" fmla="*/ 1195 w 1195"/>
                      <a:gd name="T18" fmla="*/ 232 h 232"/>
                    </a:gdLst>
                    <a:ahLst/>
                    <a:cxnLst>
                      <a:cxn ang="T10">
                        <a:pos x="T0" y="T1"/>
                      </a:cxn>
                      <a:cxn ang="T11">
                        <a:pos x="T2" y="T3"/>
                      </a:cxn>
                      <a:cxn ang="T12">
                        <a:pos x="T4" y="T5"/>
                      </a:cxn>
                      <a:cxn ang="T13">
                        <a:pos x="T6" y="T7"/>
                      </a:cxn>
                      <a:cxn ang="T14">
                        <a:pos x="T8" y="T9"/>
                      </a:cxn>
                    </a:cxnLst>
                    <a:rect l="T15" t="T16" r="T17" b="T18"/>
                    <a:pathLst>
                      <a:path w="1195" h="232">
                        <a:moveTo>
                          <a:pt x="1053" y="232"/>
                        </a:moveTo>
                        <a:lnTo>
                          <a:pt x="1195" y="0"/>
                        </a:lnTo>
                        <a:lnTo>
                          <a:pt x="0" y="0"/>
                        </a:lnTo>
                        <a:lnTo>
                          <a:pt x="140" y="232"/>
                        </a:lnTo>
                        <a:lnTo>
                          <a:pt x="1053" y="232"/>
                        </a:lnTo>
                      </a:path>
                    </a:pathLst>
                  </a:custGeom>
                  <a:solidFill>
                    <a:schemeClr val="accent6">
                      <a:lumMod val="60000"/>
                      <a:lumOff val="40000"/>
                    </a:schemeClr>
                  </a:solidFill>
                  <a:ln w="28575" cap="rnd">
                    <a:solidFill>
                      <a:schemeClr val="bg1"/>
                    </a:solidFill>
                    <a:round/>
                    <a:headEnd type="none" w="sm" len="sm"/>
                    <a:tailEnd type="none" w="sm" len="sm"/>
                  </a:ln>
                </p:spPr>
                <p:txBody>
                  <a:bodyPr/>
                  <a:lstStyle/>
                  <a:p>
                    <a:pPr>
                      <a:defRPr/>
                    </a:pPr>
                    <a:endParaRPr lang="en-US">
                      <a:ea typeface="MS PGothic" pitchFamily="34" charset="-128"/>
                    </a:endParaRPr>
                  </a:p>
                </p:txBody>
              </p:sp>
            </p:grpSp>
            <p:sp>
              <p:nvSpPr>
                <p:cNvPr id="47122" name="TextBox 56"/>
                <p:cNvSpPr txBox="1">
                  <a:spLocks noChangeArrowheads="1"/>
                </p:cNvSpPr>
                <p:nvPr/>
              </p:nvSpPr>
              <p:spPr bwMode="auto">
                <a:xfrm>
                  <a:off x="6084168" y="2329225"/>
                  <a:ext cx="1008112" cy="571458"/>
                </a:xfrm>
                <a:prstGeom prst="rect">
                  <a:avLst/>
                </a:prstGeom>
                <a:noFill/>
                <a:ln w="9525">
                  <a:noFill/>
                  <a:miter lim="800000"/>
                  <a:headEnd/>
                  <a:tailEnd/>
                </a:ln>
              </p:spPr>
              <p:txBody>
                <a:bodyPr>
                  <a:spAutoFit/>
                </a:bodyPr>
                <a:lstStyle/>
                <a:p>
                  <a:pPr algn="ctr"/>
                  <a:r>
                    <a:rPr lang="en-US" sz="1200" b="0">
                      <a:cs typeface="MS PGothic"/>
                    </a:rPr>
                    <a:t>Vision: </a:t>
                  </a:r>
                  <a:br>
                    <a:rPr lang="en-US" sz="1200" b="0">
                      <a:cs typeface="MS PGothic"/>
                    </a:rPr>
                  </a:br>
                  <a:r>
                    <a:rPr lang="en-US" sz="1200" b="0">
                      <a:cs typeface="MS PGothic"/>
                    </a:rPr>
                    <a:t>Internet </a:t>
                  </a:r>
                  <a:br>
                    <a:rPr lang="en-US" sz="1200" b="0">
                      <a:cs typeface="MS PGothic"/>
                    </a:rPr>
                  </a:br>
                  <a:r>
                    <a:rPr lang="en-US" sz="1200" b="0">
                      <a:cs typeface="MS PGothic"/>
                    </a:rPr>
                    <a:t>of Things</a:t>
                  </a:r>
                </a:p>
              </p:txBody>
            </p:sp>
            <p:sp>
              <p:nvSpPr>
                <p:cNvPr id="47123" name="TextBox 57"/>
                <p:cNvSpPr txBox="1">
                  <a:spLocks noChangeArrowheads="1"/>
                </p:cNvSpPr>
                <p:nvPr/>
              </p:nvSpPr>
              <p:spPr bwMode="auto">
                <a:xfrm>
                  <a:off x="5364088" y="4293096"/>
                  <a:ext cx="2448272" cy="244911"/>
                </a:xfrm>
                <a:prstGeom prst="rect">
                  <a:avLst/>
                </a:prstGeom>
                <a:noFill/>
                <a:ln w="9525">
                  <a:noFill/>
                  <a:miter lim="800000"/>
                  <a:headEnd/>
                  <a:tailEnd/>
                </a:ln>
              </p:spPr>
              <p:txBody>
                <a:bodyPr>
                  <a:spAutoFit/>
                </a:bodyPr>
                <a:lstStyle/>
                <a:p>
                  <a:pPr algn="ctr"/>
                  <a:r>
                    <a:rPr lang="en-US" sz="1200" b="0">
                      <a:solidFill>
                        <a:schemeClr val="bg1"/>
                      </a:solidFill>
                      <a:cs typeface="MS PGothic"/>
                    </a:rPr>
                    <a:t>Embedded systems</a:t>
                  </a:r>
                </a:p>
              </p:txBody>
            </p:sp>
            <p:sp>
              <p:nvSpPr>
                <p:cNvPr id="47124" name="TextBox 58"/>
                <p:cNvSpPr txBox="1">
                  <a:spLocks noChangeArrowheads="1"/>
                </p:cNvSpPr>
                <p:nvPr/>
              </p:nvSpPr>
              <p:spPr bwMode="auto">
                <a:xfrm>
                  <a:off x="5364088" y="3861048"/>
                  <a:ext cx="2448272" cy="244911"/>
                </a:xfrm>
                <a:prstGeom prst="rect">
                  <a:avLst/>
                </a:prstGeom>
                <a:noFill/>
                <a:ln w="9525">
                  <a:noFill/>
                  <a:miter lim="800000"/>
                  <a:headEnd/>
                  <a:tailEnd/>
                </a:ln>
              </p:spPr>
              <p:txBody>
                <a:bodyPr>
                  <a:spAutoFit/>
                </a:bodyPr>
                <a:lstStyle/>
                <a:p>
                  <a:pPr algn="ctr"/>
                  <a:r>
                    <a:rPr lang="en-US" sz="1200" b="0">
                      <a:solidFill>
                        <a:schemeClr val="bg1"/>
                      </a:solidFill>
                      <a:cs typeface="MS PGothic"/>
                    </a:rPr>
                    <a:t>Networked embedded systems</a:t>
                  </a:r>
                </a:p>
              </p:txBody>
            </p:sp>
            <p:sp>
              <p:nvSpPr>
                <p:cNvPr id="47125" name="TextBox 59"/>
                <p:cNvSpPr txBox="1">
                  <a:spLocks noChangeArrowheads="1"/>
                </p:cNvSpPr>
                <p:nvPr/>
              </p:nvSpPr>
              <p:spPr bwMode="auto">
                <a:xfrm>
                  <a:off x="5364088" y="3455422"/>
                  <a:ext cx="2448272" cy="244911"/>
                </a:xfrm>
                <a:prstGeom prst="rect">
                  <a:avLst/>
                </a:prstGeom>
                <a:noFill/>
                <a:ln w="9525">
                  <a:noFill/>
                  <a:miter lim="800000"/>
                  <a:headEnd/>
                  <a:tailEnd/>
                </a:ln>
              </p:spPr>
              <p:txBody>
                <a:bodyPr>
                  <a:spAutoFit/>
                </a:bodyPr>
                <a:lstStyle/>
                <a:p>
                  <a:pPr algn="ctr"/>
                  <a:r>
                    <a:rPr lang="en-US" sz="1200" b="0">
                      <a:cs typeface="MS PGothic"/>
                    </a:rPr>
                    <a:t>Cyber-physical systems</a:t>
                  </a:r>
                </a:p>
              </p:txBody>
            </p:sp>
            <p:sp>
              <p:nvSpPr>
                <p:cNvPr id="47126" name="TextBox 60"/>
                <p:cNvSpPr txBox="1">
                  <a:spLocks noChangeArrowheads="1"/>
                </p:cNvSpPr>
                <p:nvPr/>
              </p:nvSpPr>
              <p:spPr bwMode="auto">
                <a:xfrm>
                  <a:off x="5364088" y="2926105"/>
                  <a:ext cx="2448272" cy="408185"/>
                </a:xfrm>
                <a:prstGeom prst="rect">
                  <a:avLst/>
                </a:prstGeom>
                <a:noFill/>
                <a:ln w="9525">
                  <a:noFill/>
                  <a:miter lim="800000"/>
                  <a:headEnd/>
                  <a:tailEnd/>
                </a:ln>
              </p:spPr>
              <p:txBody>
                <a:bodyPr>
                  <a:spAutoFit/>
                </a:bodyPr>
                <a:lstStyle/>
                <a:p>
                  <a:pPr algn="ctr"/>
                  <a:r>
                    <a:rPr lang="en-US" sz="1200" b="0">
                      <a:cs typeface="MS PGothic"/>
                    </a:rPr>
                    <a:t>Smart</a:t>
                  </a:r>
                  <a:br>
                    <a:rPr lang="en-US" sz="1200" b="0">
                      <a:cs typeface="MS PGothic"/>
                    </a:rPr>
                  </a:br>
                  <a:r>
                    <a:rPr lang="en-US" sz="1200" b="0">
                      <a:cs typeface="MS PGothic"/>
                    </a:rPr>
                    <a:t>environments</a:t>
                  </a:r>
                </a:p>
              </p:txBody>
            </p:sp>
          </p:grpSp>
          <p:cxnSp>
            <p:nvCxnSpPr>
              <p:cNvPr id="36" name="Straight Connector 35"/>
              <p:cNvCxnSpPr/>
              <p:nvPr/>
            </p:nvCxnSpPr>
            <p:spPr bwMode="auto">
              <a:xfrm flipH="1">
                <a:off x="7075265" y="2781154"/>
                <a:ext cx="1510847" cy="11525"/>
              </a:xfrm>
              <a:prstGeom prst="line">
                <a:avLst/>
              </a:prstGeom>
              <a:solidFill>
                <a:srgbClr val="C0C0C0"/>
              </a:solidFill>
              <a:ln w="9525" cap="flat" cmpd="sng" algn="ctr">
                <a:solidFill>
                  <a:schemeClr val="bg2">
                    <a:lumMod val="50000"/>
                  </a:schemeClr>
                </a:solidFill>
                <a:prstDash val="dash"/>
                <a:round/>
                <a:headEnd type="none" w="med" len="med"/>
                <a:tailEnd type="none" w="med" len="med"/>
              </a:ln>
              <a:effectLst/>
            </p:spPr>
          </p:cxnSp>
          <p:cxnSp>
            <p:nvCxnSpPr>
              <p:cNvPr id="50" name="Straight Connector 49"/>
              <p:cNvCxnSpPr/>
              <p:nvPr/>
            </p:nvCxnSpPr>
            <p:spPr bwMode="auto">
              <a:xfrm flipH="1">
                <a:off x="7294211" y="3187065"/>
                <a:ext cx="1309827" cy="0"/>
              </a:xfrm>
              <a:prstGeom prst="line">
                <a:avLst/>
              </a:prstGeom>
              <a:solidFill>
                <a:srgbClr val="C0C0C0"/>
              </a:solidFill>
              <a:ln w="9525" cap="flat" cmpd="sng" algn="ctr">
                <a:solidFill>
                  <a:schemeClr val="bg2">
                    <a:lumMod val="50000"/>
                  </a:schemeClr>
                </a:solidFill>
                <a:prstDash val="dash"/>
                <a:round/>
                <a:headEnd type="none" w="med" len="med"/>
                <a:tailEnd type="none" w="med" len="med"/>
              </a:ln>
              <a:effectLst/>
            </p:spPr>
          </p:cxnSp>
          <p:cxnSp>
            <p:nvCxnSpPr>
              <p:cNvPr id="54" name="Straight Connector 53"/>
              <p:cNvCxnSpPr/>
              <p:nvPr/>
            </p:nvCxnSpPr>
            <p:spPr bwMode="auto">
              <a:xfrm flipH="1">
                <a:off x="7733380" y="3970717"/>
                <a:ext cx="870658" cy="0"/>
              </a:xfrm>
              <a:prstGeom prst="line">
                <a:avLst/>
              </a:prstGeom>
              <a:solidFill>
                <a:srgbClr val="C0C0C0"/>
              </a:solidFill>
              <a:ln w="9525" cap="flat" cmpd="sng" algn="ctr">
                <a:solidFill>
                  <a:schemeClr val="bg2">
                    <a:lumMod val="50000"/>
                  </a:schemeClr>
                </a:solidFill>
                <a:prstDash val="dash"/>
                <a:round/>
                <a:headEnd type="none" w="med" len="med"/>
                <a:tailEnd type="none" w="med" len="med"/>
              </a:ln>
              <a:effectLst/>
            </p:spPr>
          </p:cxnSp>
          <p:cxnSp>
            <p:nvCxnSpPr>
              <p:cNvPr id="55" name="Straight Connector 54"/>
              <p:cNvCxnSpPr>
                <a:endCxn id="71" idx="1"/>
              </p:cNvCxnSpPr>
              <p:nvPr/>
            </p:nvCxnSpPr>
            <p:spPr bwMode="auto">
              <a:xfrm flipH="1">
                <a:off x="7514436" y="3577610"/>
                <a:ext cx="1089602" cy="0"/>
              </a:xfrm>
              <a:prstGeom prst="line">
                <a:avLst/>
              </a:prstGeom>
              <a:solidFill>
                <a:srgbClr val="C0C0C0"/>
              </a:solidFill>
              <a:ln w="9525" cap="flat" cmpd="sng" algn="ctr">
                <a:solidFill>
                  <a:schemeClr val="bg2">
                    <a:lumMod val="50000"/>
                  </a:schemeClr>
                </a:solidFill>
                <a:prstDash val="dash"/>
                <a:round/>
                <a:headEnd type="none" w="med" len="med"/>
                <a:tailEnd type="none" w="med" len="med"/>
              </a:ln>
              <a:effectLst/>
            </p:spPr>
          </p:cxnSp>
        </p:grpSp>
        <p:sp>
          <p:nvSpPr>
            <p:cNvPr id="47112" name="TextBox 30"/>
            <p:cNvSpPr txBox="1">
              <a:spLocks noChangeArrowheads="1"/>
            </p:cNvSpPr>
            <p:nvPr/>
          </p:nvSpPr>
          <p:spPr bwMode="auto">
            <a:xfrm>
              <a:off x="7905825" y="4536521"/>
              <a:ext cx="936104" cy="347563"/>
            </a:xfrm>
            <a:prstGeom prst="rect">
              <a:avLst/>
            </a:prstGeom>
            <a:noFill/>
            <a:ln w="9525">
              <a:noFill/>
              <a:miter lim="800000"/>
              <a:headEnd/>
              <a:tailEnd/>
            </a:ln>
          </p:spPr>
          <p:txBody>
            <a:bodyPr>
              <a:spAutoFit/>
            </a:bodyPr>
            <a:lstStyle/>
            <a:p>
              <a:r>
                <a:rPr lang="en-US" sz="1100" b="0">
                  <a:cs typeface="MS PGothic"/>
                </a:rPr>
                <a:t>e.g. </a:t>
              </a:r>
              <a:br>
                <a:rPr lang="en-US" sz="1100" b="0">
                  <a:cs typeface="MS PGothic"/>
                </a:rPr>
              </a:br>
              <a:r>
                <a:rPr lang="en-US" sz="1100" b="0">
                  <a:cs typeface="MS PGothic"/>
                </a:rPr>
                <a:t>airbag</a:t>
              </a:r>
            </a:p>
          </p:txBody>
        </p:sp>
        <p:sp>
          <p:nvSpPr>
            <p:cNvPr id="47113" name="TextBox 31"/>
            <p:cNvSpPr txBox="1">
              <a:spLocks noChangeArrowheads="1"/>
            </p:cNvSpPr>
            <p:nvPr/>
          </p:nvSpPr>
          <p:spPr bwMode="auto">
            <a:xfrm>
              <a:off x="7673491" y="4137638"/>
              <a:ext cx="1224136" cy="347563"/>
            </a:xfrm>
            <a:prstGeom prst="rect">
              <a:avLst/>
            </a:prstGeom>
            <a:noFill/>
            <a:ln w="9525">
              <a:noFill/>
              <a:miter lim="800000"/>
              <a:headEnd/>
              <a:tailEnd/>
            </a:ln>
          </p:spPr>
          <p:txBody>
            <a:bodyPr>
              <a:spAutoFit/>
            </a:bodyPr>
            <a:lstStyle/>
            <a:p>
              <a:r>
                <a:rPr lang="en-US" sz="1100" b="0">
                  <a:cs typeface="MS PGothic"/>
                </a:rPr>
                <a:t>e.g. intelligent </a:t>
              </a:r>
              <a:br>
                <a:rPr lang="en-US" sz="1100" b="0">
                  <a:cs typeface="MS PGothic"/>
                </a:rPr>
              </a:br>
              <a:r>
                <a:rPr lang="en-US" sz="1100" b="0">
                  <a:cs typeface="MS PGothic"/>
                </a:rPr>
                <a:t>road junction</a:t>
              </a:r>
            </a:p>
          </p:txBody>
        </p:sp>
        <p:sp>
          <p:nvSpPr>
            <p:cNvPr id="47114" name="TextBox 32"/>
            <p:cNvSpPr txBox="1">
              <a:spLocks noChangeArrowheads="1"/>
            </p:cNvSpPr>
            <p:nvPr/>
          </p:nvSpPr>
          <p:spPr bwMode="auto">
            <a:xfrm>
              <a:off x="7494852" y="3751358"/>
              <a:ext cx="1224136" cy="347563"/>
            </a:xfrm>
            <a:prstGeom prst="rect">
              <a:avLst/>
            </a:prstGeom>
            <a:noFill/>
            <a:ln w="9525">
              <a:noFill/>
              <a:miter lim="800000"/>
              <a:headEnd/>
              <a:tailEnd/>
            </a:ln>
          </p:spPr>
          <p:txBody>
            <a:bodyPr>
              <a:spAutoFit/>
            </a:bodyPr>
            <a:lstStyle/>
            <a:p>
              <a:r>
                <a:rPr lang="en-US" sz="1100" b="0">
                  <a:cs typeface="MS PGothic"/>
                </a:rPr>
                <a:t>e.g. smart </a:t>
              </a:r>
              <a:br>
                <a:rPr lang="en-US" sz="1100" b="0">
                  <a:cs typeface="MS PGothic"/>
                </a:rPr>
              </a:br>
              <a:r>
                <a:rPr lang="en-US" sz="1100" b="0">
                  <a:cs typeface="MS PGothic"/>
                </a:rPr>
                <a:t>factory</a:t>
              </a:r>
            </a:p>
          </p:txBody>
        </p:sp>
        <p:sp>
          <p:nvSpPr>
            <p:cNvPr id="47115" name="TextBox 33"/>
            <p:cNvSpPr txBox="1">
              <a:spLocks noChangeArrowheads="1"/>
            </p:cNvSpPr>
            <p:nvPr/>
          </p:nvSpPr>
          <p:spPr bwMode="auto">
            <a:xfrm>
              <a:off x="7266908" y="3358153"/>
              <a:ext cx="1224136" cy="347563"/>
            </a:xfrm>
            <a:prstGeom prst="rect">
              <a:avLst/>
            </a:prstGeom>
            <a:noFill/>
            <a:ln w="9525">
              <a:noFill/>
              <a:miter lim="800000"/>
              <a:headEnd/>
              <a:tailEnd/>
            </a:ln>
          </p:spPr>
          <p:txBody>
            <a:bodyPr>
              <a:spAutoFit/>
            </a:bodyPr>
            <a:lstStyle/>
            <a:p>
              <a:r>
                <a:rPr lang="en-US" sz="1100" b="0">
                  <a:cs typeface="MS PGothic"/>
                </a:rPr>
                <a:t>e.g. smart </a:t>
              </a:r>
              <a:br>
                <a:rPr lang="en-US" sz="1100" b="0">
                  <a:cs typeface="MS PGothic"/>
                </a:rPr>
              </a:br>
              <a:r>
                <a:rPr lang="en-US" sz="1100" b="0">
                  <a:cs typeface="MS PGothic"/>
                </a:rPr>
                <a:t>city</a:t>
              </a:r>
            </a:p>
          </p:txBody>
        </p:sp>
      </p:grpSp>
      <p:sp>
        <p:nvSpPr>
          <p:cNvPr id="47110" name="Rectangle 71"/>
          <p:cNvSpPr>
            <a:spLocks noChangeArrowheads="1"/>
          </p:cNvSpPr>
          <p:nvPr/>
        </p:nvSpPr>
        <p:spPr bwMode="auto">
          <a:xfrm>
            <a:off x="5614988" y="4264025"/>
            <a:ext cx="2773362" cy="460375"/>
          </a:xfrm>
          <a:prstGeom prst="rect">
            <a:avLst/>
          </a:prstGeom>
          <a:noFill/>
          <a:ln w="9525">
            <a:noFill/>
            <a:miter lim="800000"/>
            <a:headEnd/>
            <a:tailEnd/>
          </a:ln>
        </p:spPr>
        <p:txBody>
          <a:bodyPr>
            <a:spAutoFit/>
          </a:bodyPr>
          <a:lstStyle/>
          <a:p>
            <a:pPr marL="0" lvl="1" algn="ctr">
              <a:spcAft>
                <a:spcPts val="1588"/>
              </a:spcAft>
            </a:pPr>
            <a:r>
              <a:rPr lang="en-US" sz="1200">
                <a:cs typeface="MS PGothic"/>
              </a:rPr>
              <a:t>Evolution of embedded systems into the Internet of Things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8939213" y="6619875"/>
            <a:ext cx="71437" cy="153988"/>
          </a:xfrm>
        </p:spPr>
        <p:txBody>
          <a:bodyPr/>
          <a:lstStyle/>
          <a:p>
            <a:pPr>
              <a:defRPr/>
            </a:pPr>
            <a:fld id="{EB6A6EB1-4801-4987-89A1-C0358DEF8B3F}" type="slidenum">
              <a:rPr lang="en-US" smtClean="0"/>
              <a:pPr>
                <a:defRPr/>
              </a:pPr>
              <a:t>8</a:t>
            </a:fld>
            <a:endParaRPr lang="en-US"/>
          </a:p>
        </p:txBody>
      </p:sp>
      <p:sp>
        <p:nvSpPr>
          <p:cNvPr id="4" name="Rechteck 3"/>
          <p:cNvSpPr/>
          <p:nvPr>
            <p:custDataLst>
              <p:tags r:id="rId1"/>
            </p:custDataLst>
          </p:nvPr>
        </p:nvSpPr>
        <p:spPr bwMode="auto">
          <a:xfrm>
            <a:off x="395288" y="1916113"/>
            <a:ext cx="1976437" cy="4681537"/>
          </a:xfrm>
          <a:prstGeom prst="rect">
            <a:avLst/>
          </a:prstGeom>
          <a:solidFill>
            <a:schemeClr val="accent6">
              <a:lumMod val="50000"/>
            </a:schemeClr>
          </a:solidFill>
          <a:ln w="19050">
            <a:solidFill>
              <a:schemeClr val="accent6">
                <a:lumMod val="50000"/>
              </a:schemeClr>
            </a:solidFill>
            <a:miter lim="800000"/>
            <a:headEnd/>
            <a:tailEnd/>
          </a:ln>
          <a:effectLst/>
        </p:spPr>
        <p:txBody>
          <a:bodyPr vert="vert270" lIns="90011" tIns="180023" rIns="90011" bIns="46806"/>
          <a:lstStyle/>
          <a:p>
            <a:pPr algn="ctr">
              <a:spcAft>
                <a:spcPts val="1200"/>
              </a:spcAft>
              <a:defRPr/>
            </a:pPr>
            <a:endParaRPr lang="en-US" sz="1600" b="0">
              <a:solidFill>
                <a:schemeClr val="bg1"/>
              </a:solidFill>
              <a:ea typeface="MS PGothic" pitchFamily="34" charset="-128"/>
            </a:endParaRPr>
          </a:p>
        </p:txBody>
      </p:sp>
      <p:grpSp>
        <p:nvGrpSpPr>
          <p:cNvPr id="49155" name="Gruppieren 20"/>
          <p:cNvGrpSpPr>
            <a:grpSpLocks/>
          </p:cNvGrpSpPr>
          <p:nvPr/>
        </p:nvGrpSpPr>
        <p:grpSpPr bwMode="auto">
          <a:xfrm>
            <a:off x="827088" y="2781300"/>
            <a:ext cx="7366000" cy="681038"/>
            <a:chOff x="1043608" y="2747491"/>
            <a:chExt cx="7366000" cy="681509"/>
          </a:xfrm>
        </p:grpSpPr>
        <p:sp>
          <p:nvSpPr>
            <p:cNvPr id="5" name="Rectangle 3"/>
            <p:cNvSpPr txBox="1">
              <a:spLocks noChangeArrowheads="1"/>
            </p:cNvSpPr>
            <p:nvPr>
              <p:custDataLst>
                <p:tags r:id="rId10"/>
              </p:custDataLst>
            </p:nvPr>
          </p:nvSpPr>
          <p:spPr bwMode="auto">
            <a:xfrm>
              <a:off x="3020045" y="2747491"/>
              <a:ext cx="5389563" cy="643383"/>
            </a:xfrm>
            <a:prstGeom prst="rect">
              <a:avLst/>
            </a:prstGeom>
            <a:solidFill>
              <a:schemeClr val="bg1"/>
            </a:solidFill>
            <a:ln w="19050">
              <a:noFill/>
              <a:miter lim="800000"/>
              <a:headEnd/>
              <a:tailEnd/>
            </a:ln>
            <a:effectLst/>
          </p:spPr>
          <p:txBody>
            <a:bodyPr lIns="90011" tIns="108014" rIns="90011" bIns="46806" anchor="ct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182563" indent="-182563">
                <a:buClr>
                  <a:schemeClr val="accent6">
                    <a:lumMod val="50000"/>
                  </a:schemeClr>
                </a:buClr>
                <a:buFont typeface="Wingdings" pitchFamily="2" charset="2"/>
                <a:buChar char="§"/>
                <a:tabLst>
                  <a:tab pos="182563" algn="l"/>
                  <a:tab pos="631825" algn="l"/>
                  <a:tab pos="981075" algn="l"/>
                </a:tabLst>
                <a:defRPr/>
              </a:pPr>
              <a:r>
                <a:rPr lang="en-US" sz="1500" b="0" dirty="0" smtClean="0"/>
                <a:t>Problem- and task-oriented use of the Internet and social media instead of office channels </a:t>
              </a:r>
            </a:p>
          </p:txBody>
        </p:sp>
        <p:sp>
          <p:nvSpPr>
            <p:cNvPr id="6" name="Rechteck 5"/>
            <p:cNvSpPr/>
            <p:nvPr>
              <p:custDataLst>
                <p:tags r:id="rId11"/>
              </p:custDataLst>
            </p:nvPr>
          </p:nvSpPr>
          <p:spPr bwMode="auto">
            <a:xfrm>
              <a:off x="1043608" y="2785617"/>
              <a:ext cx="1976437" cy="643383"/>
            </a:xfrm>
            <a:prstGeom prst="rect">
              <a:avLst/>
            </a:prstGeom>
            <a:solidFill>
              <a:schemeClr val="bg1"/>
            </a:solidFill>
            <a:ln w="19050">
              <a:solidFill>
                <a:schemeClr val="accent6">
                  <a:lumMod val="50000"/>
                </a:schemeClr>
              </a:solidFill>
              <a:miter lim="800000"/>
              <a:headEnd/>
              <a:tailEnd/>
            </a:ln>
            <a:effectLst/>
          </p:spPr>
          <p:txBody>
            <a:bodyPr lIns="90000" tIns="46800" rIns="90000" bIns="46800" anchor="ctr"/>
            <a:lstStyle/>
            <a:p>
              <a:pPr algn="ctr" eaLnBrk="0" hangingPunct="0">
                <a:defRPr/>
              </a:pPr>
              <a:r>
                <a:rPr lang="en-US" sz="1600" b="0" dirty="0">
                  <a:ea typeface="MS PGothic" pitchFamily="34" charset="-128"/>
                </a:rPr>
                <a:t>Communications media</a:t>
              </a:r>
              <a:endParaRPr lang="en-US" sz="1600" b="0" dirty="0">
                <a:ea typeface="MS PGothic" pitchFamily="34" charset="-128"/>
              </a:endParaRPr>
            </a:p>
          </p:txBody>
        </p:sp>
      </p:grpSp>
      <p:grpSp>
        <p:nvGrpSpPr>
          <p:cNvPr id="49156" name="Gruppieren 23"/>
          <p:cNvGrpSpPr>
            <a:grpSpLocks/>
          </p:cNvGrpSpPr>
          <p:nvPr/>
        </p:nvGrpSpPr>
        <p:grpSpPr bwMode="auto">
          <a:xfrm>
            <a:off x="827088" y="5856288"/>
            <a:ext cx="7366000" cy="663575"/>
            <a:chOff x="1043608" y="5856724"/>
            <a:chExt cx="7366000" cy="663486"/>
          </a:xfrm>
        </p:grpSpPr>
        <p:sp>
          <p:nvSpPr>
            <p:cNvPr id="7" name="Rectangle 3"/>
            <p:cNvSpPr txBox="1">
              <a:spLocks noChangeArrowheads="1"/>
            </p:cNvSpPr>
            <p:nvPr>
              <p:custDataLst>
                <p:tags r:id="rId8"/>
              </p:custDataLst>
            </p:nvPr>
          </p:nvSpPr>
          <p:spPr bwMode="auto">
            <a:xfrm>
              <a:off x="3020045" y="5856724"/>
              <a:ext cx="5389563" cy="642851"/>
            </a:xfrm>
            <a:prstGeom prst="rect">
              <a:avLst/>
            </a:prstGeom>
            <a:solidFill>
              <a:schemeClr val="bg1"/>
            </a:solidFill>
            <a:ln w="19050">
              <a:noFill/>
              <a:miter lim="800000"/>
              <a:headEnd/>
              <a:tailEnd/>
            </a:ln>
            <a:effectLst/>
          </p:spPr>
          <p:txBody>
            <a:bodyPr lIns="90011" tIns="108014" rIns="90011" bIns="46806" anchor="ct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176213" indent="-176213">
                <a:buClr>
                  <a:schemeClr val="accent6">
                    <a:lumMod val="50000"/>
                  </a:schemeClr>
                </a:buClr>
                <a:buFont typeface="Wingdings" pitchFamily="2" charset="2"/>
                <a:buChar char="§"/>
                <a:tabLst>
                  <a:tab pos="176213" algn="l"/>
                  <a:tab pos="631825" algn="l"/>
                  <a:tab pos="981075" algn="l"/>
                </a:tabLst>
                <a:defRPr/>
              </a:pPr>
              <a:r>
                <a:rPr lang="en-US" sz="1500" b="0" dirty="0" smtClean="0"/>
                <a:t>Real-time control</a:t>
              </a:r>
              <a:endParaRPr lang="en-US" sz="1500" b="0" dirty="0"/>
            </a:p>
          </p:txBody>
        </p:sp>
        <p:sp>
          <p:nvSpPr>
            <p:cNvPr id="8" name="Rechteck 7"/>
            <p:cNvSpPr/>
            <p:nvPr>
              <p:custDataLst>
                <p:tags r:id="rId9"/>
              </p:custDataLst>
            </p:nvPr>
          </p:nvSpPr>
          <p:spPr bwMode="auto">
            <a:xfrm>
              <a:off x="1043608" y="5877358"/>
              <a:ext cx="1976437" cy="642852"/>
            </a:xfrm>
            <a:prstGeom prst="rect">
              <a:avLst/>
            </a:prstGeom>
            <a:solidFill>
              <a:schemeClr val="bg1"/>
            </a:solidFill>
            <a:ln w="19050">
              <a:solidFill>
                <a:schemeClr val="accent6">
                  <a:lumMod val="50000"/>
                </a:schemeClr>
              </a:solidFill>
              <a:miter lim="800000"/>
              <a:headEnd/>
              <a:tailEnd/>
            </a:ln>
            <a:effectLst/>
          </p:spPr>
          <p:txBody>
            <a:bodyPr lIns="90000" tIns="46800" rIns="90000" bIns="46800" anchor="ctr"/>
            <a:lstStyle/>
            <a:p>
              <a:pPr algn="ctr" eaLnBrk="0" hangingPunct="0">
                <a:defRPr/>
              </a:pPr>
              <a:r>
                <a:rPr lang="en-US" sz="1600" b="0">
                  <a:ea typeface="MS PGothic" pitchFamily="34" charset="-128"/>
                </a:rPr>
                <a:t>Controlling</a:t>
              </a:r>
              <a:endParaRPr lang="en-US" sz="1600" b="0">
                <a:ea typeface="MS PGothic" pitchFamily="34" charset="-128"/>
              </a:endParaRPr>
            </a:p>
          </p:txBody>
        </p:sp>
      </p:grpSp>
      <p:grpSp>
        <p:nvGrpSpPr>
          <p:cNvPr id="49157" name="Gruppieren 22"/>
          <p:cNvGrpSpPr>
            <a:grpSpLocks/>
          </p:cNvGrpSpPr>
          <p:nvPr/>
        </p:nvGrpSpPr>
        <p:grpSpPr bwMode="auto">
          <a:xfrm>
            <a:off x="827088" y="5030788"/>
            <a:ext cx="7366000" cy="663575"/>
            <a:chOff x="1043608" y="5069770"/>
            <a:chExt cx="7366000" cy="663486"/>
          </a:xfrm>
        </p:grpSpPr>
        <p:sp>
          <p:nvSpPr>
            <p:cNvPr id="9" name="Rectangle 3"/>
            <p:cNvSpPr txBox="1">
              <a:spLocks noChangeArrowheads="1"/>
            </p:cNvSpPr>
            <p:nvPr>
              <p:custDataLst>
                <p:tags r:id="rId6"/>
              </p:custDataLst>
            </p:nvPr>
          </p:nvSpPr>
          <p:spPr bwMode="auto">
            <a:xfrm>
              <a:off x="3020045" y="5069770"/>
              <a:ext cx="5389563" cy="642851"/>
            </a:xfrm>
            <a:prstGeom prst="rect">
              <a:avLst/>
            </a:prstGeom>
            <a:solidFill>
              <a:schemeClr val="bg1"/>
            </a:solidFill>
            <a:ln w="19050">
              <a:noFill/>
              <a:miter lim="800000"/>
              <a:headEnd/>
              <a:tailEnd/>
            </a:ln>
            <a:effectLst/>
          </p:spPr>
          <p:txBody>
            <a:bodyPr lIns="90011" tIns="108014" rIns="90011" bIns="46806" anchor="ct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176213" indent="-176213">
                <a:buClr>
                  <a:schemeClr val="accent6">
                    <a:lumMod val="50000"/>
                  </a:schemeClr>
                </a:buClr>
                <a:buFont typeface="Wingdings" pitchFamily="2" charset="2"/>
                <a:buChar char="§"/>
                <a:tabLst>
                  <a:tab pos="176213" algn="l"/>
                  <a:tab pos="631825" algn="l"/>
                  <a:tab pos="981075" algn="l"/>
                </a:tabLst>
                <a:defRPr/>
              </a:pPr>
              <a:r>
                <a:rPr lang="en-US" sz="1500" b="0" dirty="0" smtClean="0"/>
                <a:t>Problem-oriented connection and integration of worldwide expertise</a:t>
              </a:r>
            </a:p>
          </p:txBody>
        </p:sp>
        <p:sp>
          <p:nvSpPr>
            <p:cNvPr id="10" name="Rechteck 9"/>
            <p:cNvSpPr/>
            <p:nvPr>
              <p:custDataLst>
                <p:tags r:id="rId7"/>
              </p:custDataLst>
            </p:nvPr>
          </p:nvSpPr>
          <p:spPr bwMode="auto">
            <a:xfrm>
              <a:off x="1043608" y="5090404"/>
              <a:ext cx="1976437" cy="642852"/>
            </a:xfrm>
            <a:prstGeom prst="rect">
              <a:avLst/>
            </a:prstGeom>
            <a:solidFill>
              <a:schemeClr val="bg1"/>
            </a:solidFill>
            <a:ln w="19050">
              <a:solidFill>
                <a:schemeClr val="accent6">
                  <a:lumMod val="50000"/>
                </a:schemeClr>
              </a:solidFill>
              <a:miter lim="800000"/>
              <a:headEnd/>
              <a:tailEnd/>
            </a:ln>
            <a:effectLst/>
          </p:spPr>
          <p:txBody>
            <a:bodyPr lIns="90000" tIns="46800" rIns="90000" bIns="46800" anchor="ctr"/>
            <a:lstStyle/>
            <a:p>
              <a:pPr algn="ctr" eaLnBrk="0" hangingPunct="0">
                <a:defRPr/>
              </a:pPr>
              <a:r>
                <a:rPr lang="en-US" sz="1600" b="0">
                  <a:ea typeface="MS PGothic" pitchFamily="34" charset="-128"/>
                </a:rPr>
                <a:t>Collaboration</a:t>
              </a:r>
              <a:endParaRPr lang="en-US" sz="1600" b="0">
                <a:ea typeface="MS PGothic" pitchFamily="34" charset="-128"/>
              </a:endParaRPr>
            </a:p>
          </p:txBody>
        </p:sp>
      </p:grpSp>
      <p:grpSp>
        <p:nvGrpSpPr>
          <p:cNvPr id="49158" name="Gruppieren 19"/>
          <p:cNvGrpSpPr>
            <a:grpSpLocks/>
          </p:cNvGrpSpPr>
          <p:nvPr/>
        </p:nvGrpSpPr>
        <p:grpSpPr bwMode="auto">
          <a:xfrm>
            <a:off x="827088" y="3638550"/>
            <a:ext cx="7613650" cy="1223963"/>
            <a:chOff x="1043608" y="3580353"/>
            <a:chExt cx="7613650" cy="1224136"/>
          </a:xfrm>
        </p:grpSpPr>
        <p:sp>
          <p:nvSpPr>
            <p:cNvPr id="11" name="Rectangle 3"/>
            <p:cNvSpPr txBox="1">
              <a:spLocks noChangeArrowheads="1"/>
            </p:cNvSpPr>
            <p:nvPr>
              <p:custDataLst>
                <p:tags r:id="rId4"/>
              </p:custDataLst>
            </p:nvPr>
          </p:nvSpPr>
          <p:spPr bwMode="auto">
            <a:xfrm>
              <a:off x="3020045" y="3580353"/>
              <a:ext cx="5637213" cy="1224136"/>
            </a:xfrm>
            <a:prstGeom prst="rect">
              <a:avLst/>
            </a:prstGeom>
            <a:solidFill>
              <a:schemeClr val="bg1"/>
            </a:solidFill>
            <a:ln w="19050">
              <a:noFill/>
              <a:miter lim="800000"/>
              <a:headEnd/>
              <a:tailEnd/>
            </a:ln>
            <a:effectLst/>
          </p:spPr>
          <p:txBody>
            <a:bodyPr lIns="90011" tIns="108014" rIns="90011" bIns="46806" anchor="ct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176213" indent="-176213">
                <a:spcAft>
                  <a:spcPts val="0"/>
                </a:spcAft>
                <a:buClr>
                  <a:schemeClr val="accent6">
                    <a:lumMod val="50000"/>
                  </a:schemeClr>
                </a:buClr>
                <a:buFont typeface="Wingdings" pitchFamily="2" charset="2"/>
                <a:buChar char="§"/>
                <a:tabLst>
                  <a:tab pos="176213" algn="l"/>
                  <a:tab pos="631825" algn="l"/>
                  <a:tab pos="981075" algn="l"/>
                </a:tabLst>
                <a:defRPr/>
              </a:pPr>
              <a:r>
                <a:rPr lang="en-US" sz="1500" b="0" dirty="0" smtClean="0"/>
                <a:t>Integration and decentralization of content</a:t>
              </a:r>
            </a:p>
            <a:p>
              <a:pPr marL="176213" indent="-176213">
                <a:spcAft>
                  <a:spcPts val="0"/>
                </a:spcAft>
                <a:buClr>
                  <a:schemeClr val="accent6">
                    <a:lumMod val="50000"/>
                  </a:schemeClr>
                </a:buClr>
                <a:buFont typeface="Wingdings" pitchFamily="2" charset="2"/>
                <a:buChar char="§"/>
                <a:tabLst>
                  <a:tab pos="176213" algn="l"/>
                  <a:tab pos="631825" algn="l"/>
                  <a:tab pos="981075" algn="l"/>
                </a:tabLst>
                <a:defRPr/>
              </a:pPr>
              <a:r>
                <a:rPr lang="en-US" sz="1500" b="0" dirty="0" smtClean="0"/>
                <a:t>Cooperation among the value chain and integration </a:t>
              </a:r>
              <a:br>
                <a:rPr lang="en-US" sz="1500" b="0" dirty="0" smtClean="0"/>
              </a:br>
              <a:r>
                <a:rPr lang="en-US" sz="1500" b="0" dirty="0" smtClean="0"/>
                <a:t>of the customer</a:t>
              </a:r>
            </a:p>
            <a:p>
              <a:pPr marL="176213" indent="-176213">
                <a:spcAft>
                  <a:spcPts val="0"/>
                </a:spcAft>
                <a:buClr>
                  <a:schemeClr val="accent6">
                    <a:lumMod val="50000"/>
                  </a:schemeClr>
                </a:buClr>
                <a:buFont typeface="Wingdings" pitchFamily="2" charset="2"/>
                <a:buChar char="§"/>
                <a:tabLst>
                  <a:tab pos="176213" algn="l"/>
                  <a:tab pos="631825" algn="l"/>
                  <a:tab pos="981075" algn="l"/>
                </a:tabLst>
                <a:defRPr/>
              </a:pPr>
              <a:r>
                <a:rPr lang="en-US" sz="1500" b="0" dirty="0" smtClean="0"/>
                <a:t>Project-based work and integration of individuals as freelancers</a:t>
              </a:r>
            </a:p>
          </p:txBody>
        </p:sp>
        <p:sp>
          <p:nvSpPr>
            <p:cNvPr id="12" name="Rechteck 11"/>
            <p:cNvSpPr/>
            <p:nvPr>
              <p:custDataLst>
                <p:tags r:id="rId5"/>
              </p:custDataLst>
            </p:nvPr>
          </p:nvSpPr>
          <p:spPr bwMode="auto">
            <a:xfrm>
              <a:off x="1043608" y="3643862"/>
              <a:ext cx="1976437" cy="1149512"/>
            </a:xfrm>
            <a:prstGeom prst="rect">
              <a:avLst/>
            </a:prstGeom>
            <a:solidFill>
              <a:schemeClr val="bg1"/>
            </a:solidFill>
            <a:ln w="19050">
              <a:solidFill>
                <a:schemeClr val="accent6">
                  <a:lumMod val="50000"/>
                </a:schemeClr>
              </a:solidFill>
              <a:miter lim="800000"/>
              <a:headEnd/>
              <a:tailEnd/>
            </a:ln>
            <a:effectLst/>
          </p:spPr>
          <p:txBody>
            <a:bodyPr lIns="90000" tIns="46800" rIns="90000" bIns="46800" anchor="ctr"/>
            <a:lstStyle/>
            <a:p>
              <a:pPr algn="ctr" eaLnBrk="0" hangingPunct="0">
                <a:defRPr/>
              </a:pPr>
              <a:r>
                <a:rPr lang="en-US" sz="1600" b="0">
                  <a:ea typeface="MS PGothic" pitchFamily="34" charset="-128"/>
                </a:rPr>
                <a:t>Division of labor</a:t>
              </a:r>
              <a:endParaRPr lang="en-US" sz="1600" b="0">
                <a:ea typeface="MS PGothic" pitchFamily="34" charset="-128"/>
              </a:endParaRPr>
            </a:p>
          </p:txBody>
        </p:sp>
      </p:grpSp>
      <p:grpSp>
        <p:nvGrpSpPr>
          <p:cNvPr id="49159" name="Gruppieren 21"/>
          <p:cNvGrpSpPr>
            <a:grpSpLocks/>
          </p:cNvGrpSpPr>
          <p:nvPr/>
        </p:nvGrpSpPr>
        <p:grpSpPr bwMode="auto">
          <a:xfrm>
            <a:off x="827088" y="1960563"/>
            <a:ext cx="8169275" cy="676275"/>
            <a:chOff x="1043608" y="1811750"/>
            <a:chExt cx="8168779" cy="676012"/>
          </a:xfrm>
        </p:grpSpPr>
        <p:sp>
          <p:nvSpPr>
            <p:cNvPr id="13" name="Rectangle 3"/>
            <p:cNvSpPr txBox="1">
              <a:spLocks noChangeArrowheads="1"/>
            </p:cNvSpPr>
            <p:nvPr>
              <p:custDataLst>
                <p:tags r:id="rId2"/>
              </p:custDataLst>
            </p:nvPr>
          </p:nvSpPr>
          <p:spPr bwMode="auto">
            <a:xfrm>
              <a:off x="3019925" y="1811750"/>
              <a:ext cx="6192462" cy="642687"/>
            </a:xfrm>
            <a:prstGeom prst="rect">
              <a:avLst/>
            </a:prstGeom>
            <a:solidFill>
              <a:schemeClr val="bg1"/>
            </a:solidFill>
            <a:ln w="19050">
              <a:noFill/>
              <a:miter lim="800000"/>
              <a:headEnd/>
              <a:tailEnd/>
            </a:ln>
            <a:effectLst/>
          </p:spPr>
          <p:txBody>
            <a:bodyPr lIns="90011" tIns="108014" rIns="90011" bIns="46806" anchor="ct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lvl="1">
                <a:spcBef>
                  <a:spcPct val="30000"/>
                </a:spcBef>
                <a:spcAft>
                  <a:spcPct val="20000"/>
                </a:spcAft>
                <a:buClr>
                  <a:schemeClr val="accent6">
                    <a:lumMod val="50000"/>
                  </a:schemeClr>
                </a:buClr>
                <a:defRPr/>
              </a:pPr>
              <a:r>
                <a:rPr lang="en-US" sz="1500" b="0" dirty="0" smtClean="0">
                  <a:ea typeface="MS PGothic" pitchFamily="34" charset="-128"/>
                </a:rPr>
                <a:t>Work processes can be controlled and integrated at any time </a:t>
              </a:r>
              <a:br>
                <a:rPr lang="en-US" sz="1500" b="0" dirty="0" smtClean="0">
                  <a:ea typeface="MS PGothic" pitchFamily="34" charset="-128"/>
                </a:rPr>
              </a:br>
              <a:r>
                <a:rPr lang="en-US" sz="1500" b="0" dirty="0" smtClean="0">
                  <a:ea typeface="MS PGothic" pitchFamily="34" charset="-128"/>
                </a:rPr>
                <a:t>and any place</a:t>
              </a:r>
            </a:p>
            <a:p>
              <a:pPr lvl="1">
                <a:spcBef>
                  <a:spcPct val="30000"/>
                </a:spcBef>
                <a:spcAft>
                  <a:spcPct val="20000"/>
                </a:spcAft>
                <a:buClr>
                  <a:schemeClr val="accent6">
                    <a:lumMod val="50000"/>
                  </a:schemeClr>
                </a:buClr>
                <a:defRPr/>
              </a:pPr>
              <a:r>
                <a:rPr lang="en-US" sz="1500" b="0" dirty="0" smtClean="0">
                  <a:ea typeface="MS PGothic" pitchFamily="34" charset="-128"/>
                </a:rPr>
                <a:t>Work is predominantly shifted in the cloud</a:t>
              </a:r>
              <a:endParaRPr lang="en-US" sz="1500" b="0" dirty="0">
                <a:ea typeface="MS PGothic" pitchFamily="34" charset="-128"/>
              </a:endParaRPr>
            </a:p>
          </p:txBody>
        </p:sp>
        <p:sp>
          <p:nvSpPr>
            <p:cNvPr id="14" name="Rechteck 13"/>
            <p:cNvSpPr/>
            <p:nvPr>
              <p:custDataLst>
                <p:tags r:id="rId3"/>
              </p:custDataLst>
            </p:nvPr>
          </p:nvSpPr>
          <p:spPr bwMode="auto">
            <a:xfrm>
              <a:off x="1043608" y="1845074"/>
              <a:ext cx="1976317" cy="642688"/>
            </a:xfrm>
            <a:prstGeom prst="rect">
              <a:avLst/>
            </a:prstGeom>
            <a:solidFill>
              <a:schemeClr val="bg1"/>
            </a:solidFill>
            <a:ln w="19050">
              <a:solidFill>
                <a:schemeClr val="accent6">
                  <a:lumMod val="50000"/>
                </a:schemeClr>
              </a:solidFill>
              <a:miter lim="800000"/>
              <a:headEnd/>
              <a:tailEnd/>
            </a:ln>
            <a:effectLst/>
          </p:spPr>
          <p:txBody>
            <a:bodyPr lIns="90000" tIns="46800" rIns="90000" bIns="46800" anchor="ctr"/>
            <a:lstStyle/>
            <a:p>
              <a:pPr algn="ctr" eaLnBrk="0" hangingPunct="0">
                <a:defRPr/>
              </a:pPr>
              <a:r>
                <a:rPr lang="en-US" sz="1600" b="0">
                  <a:ea typeface="MS PGothic" pitchFamily="34" charset="-128"/>
                </a:rPr>
                <a:t>Place/</a:t>
              </a:r>
              <a:br>
                <a:rPr lang="en-US" sz="1600" b="0">
                  <a:ea typeface="MS PGothic" pitchFamily="34" charset="-128"/>
                </a:rPr>
              </a:br>
              <a:r>
                <a:rPr lang="en-US" sz="1600" b="0">
                  <a:ea typeface="MS PGothic" pitchFamily="34" charset="-128"/>
                </a:rPr>
                <a:t>time</a:t>
              </a:r>
              <a:endParaRPr lang="en-US" sz="1600" b="0">
                <a:ea typeface="MS PGothic" pitchFamily="34" charset="-128"/>
              </a:endParaRPr>
            </a:p>
          </p:txBody>
        </p:sp>
      </p:grpSp>
      <p:sp>
        <p:nvSpPr>
          <p:cNvPr id="49160" name="Rechteck 15"/>
          <p:cNvSpPr>
            <a:spLocks noChangeArrowheads="1"/>
          </p:cNvSpPr>
          <p:nvPr/>
        </p:nvSpPr>
        <p:spPr bwMode="auto">
          <a:xfrm>
            <a:off x="142875" y="1465263"/>
            <a:ext cx="7604125" cy="322262"/>
          </a:xfrm>
          <a:prstGeom prst="rect">
            <a:avLst/>
          </a:prstGeom>
          <a:noFill/>
          <a:ln w="9525">
            <a:noFill/>
            <a:miter lim="800000"/>
            <a:headEnd/>
            <a:tailEnd/>
          </a:ln>
        </p:spPr>
        <p:txBody>
          <a:bodyPr>
            <a:spAutoFit/>
          </a:bodyPr>
          <a:lstStyle/>
          <a:p>
            <a:pPr>
              <a:spcAft>
                <a:spcPts val="1200"/>
              </a:spcAft>
            </a:pPr>
            <a:r>
              <a:rPr lang="en-US" sz="1500" b="0">
                <a:cs typeface="MS PGothic"/>
              </a:rPr>
              <a:t>ICT allows for new forms of organization related to:</a:t>
            </a:r>
          </a:p>
        </p:txBody>
      </p:sp>
      <p:sp>
        <p:nvSpPr>
          <p:cNvPr id="49161" name="Title 1"/>
          <p:cNvSpPr>
            <a:spLocks noGrp="1"/>
          </p:cNvSpPr>
          <p:nvPr>
            <p:ph type="title"/>
          </p:nvPr>
        </p:nvSpPr>
        <p:spPr/>
        <p:txBody>
          <a:bodyPr/>
          <a:lstStyle/>
          <a:p>
            <a:r>
              <a:rPr lang="en-US" smtClean="0">
                <a:solidFill>
                  <a:srgbClr val="000099"/>
                </a:solidFill>
                <a:ea typeface="MS PGothic"/>
              </a:rPr>
              <a:t/>
            </a:r>
            <a:br>
              <a:rPr lang="en-US" smtClean="0">
                <a:solidFill>
                  <a:srgbClr val="000099"/>
                </a:solidFill>
                <a:ea typeface="MS PGothic"/>
              </a:rPr>
            </a:br>
            <a:r>
              <a:rPr lang="en-US" smtClean="0">
                <a:solidFill>
                  <a:srgbClr val="000099"/>
                </a:solidFill>
                <a:ea typeface="MS PGothic"/>
              </a:rPr>
              <a:t>As a result industrial working structures increasingly dissolve</a:t>
            </a:r>
            <a:endParaRPr lang="en-US" baseline="30000" smtClean="0">
              <a:solidFill>
                <a:srgbClr val="000099"/>
              </a:solidFill>
              <a:ea typeface="MS PGoth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1952625" y="2570163"/>
            <a:ext cx="5238750" cy="1938337"/>
          </a:xfrm>
          <a:prstGeom prst="rect">
            <a:avLst/>
          </a:prstGeom>
          <a:noFill/>
          <a:ln w="9525">
            <a:noFill/>
            <a:miter lim="800000"/>
            <a:headEnd/>
            <a:tailEnd/>
          </a:ln>
        </p:spPr>
        <p:txBody>
          <a:bodyPr>
            <a:spAutoFit/>
          </a:bodyPr>
          <a:lstStyle/>
          <a:p>
            <a:pPr algn="ctr"/>
            <a:r>
              <a:rPr lang="en-US" sz="4000">
                <a:cs typeface="MS PGothic"/>
              </a:rPr>
              <a:t>Implications for </a:t>
            </a:r>
            <a:br>
              <a:rPr lang="en-US" sz="4000">
                <a:cs typeface="MS PGothic"/>
              </a:rPr>
            </a:br>
            <a:r>
              <a:rPr lang="en-US" sz="4000">
                <a:cs typeface="MS PGothic"/>
              </a:rPr>
              <a:t>Intelligent City Development</a:t>
            </a:r>
          </a:p>
        </p:txBody>
      </p:sp>
      <p:sp>
        <p:nvSpPr>
          <p:cNvPr id="3" name="Slide Number Placeholder 2"/>
          <p:cNvSpPr>
            <a:spLocks noGrp="1"/>
          </p:cNvSpPr>
          <p:nvPr>
            <p:ph type="sldNum" sz="quarter" idx="10"/>
          </p:nvPr>
        </p:nvSpPr>
        <p:spPr/>
        <p:txBody>
          <a:bodyPr/>
          <a:lstStyle/>
          <a:p>
            <a:pPr>
              <a:defRPr/>
            </a:pPr>
            <a:fld id="{DCD664D5-B249-4FF6-990F-2F808F7DA61E}" type="slidenum">
              <a:rPr lang="de-DE" smtClean="0"/>
              <a:pPr>
                <a:defRPr/>
              </a:pPr>
              <a:t>9</a:t>
            </a:fld>
            <a:endParaRPr lang="de-DE"/>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qCCcTy9n0igtvMIitEMJ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1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8.xml><?xml version="1.0" encoding="utf-8"?>
<p:tagLst xmlns:a="http://schemas.openxmlformats.org/drawingml/2006/main" xmlns:r="http://schemas.openxmlformats.org/officeDocument/2006/relationships" xmlns:p="http://schemas.openxmlformats.org/presentationml/2006/main">
  <p:tag name="EE4P_TEMPLATESTYLE" val="6"/>
</p:tagLst>
</file>

<file path=ppt/tags/tag19.xml><?xml version="1.0" encoding="utf-8"?>
<p:tagLst xmlns:a="http://schemas.openxmlformats.org/drawingml/2006/main" xmlns:r="http://schemas.openxmlformats.org/officeDocument/2006/relationships" xmlns:p="http://schemas.openxmlformats.org/presentationml/2006/main">
  <p:tag name="EE4P_TEMPLATESTYLE"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20.xml><?xml version="1.0" encoding="utf-8"?>
<p:tagLst xmlns:a="http://schemas.openxmlformats.org/drawingml/2006/main" xmlns:r="http://schemas.openxmlformats.org/officeDocument/2006/relationships" xmlns:p="http://schemas.openxmlformats.org/presentationml/2006/main">
  <p:tag name="EE4P_TEMPLATESTYLE" val="6"/>
</p:tagLst>
</file>

<file path=ppt/tags/tag21.xml><?xml version="1.0" encoding="utf-8"?>
<p:tagLst xmlns:a="http://schemas.openxmlformats.org/drawingml/2006/main" xmlns:r="http://schemas.openxmlformats.org/officeDocument/2006/relationships" xmlns:p="http://schemas.openxmlformats.org/presentationml/2006/main">
  <p:tag name="EE4P_TEMPLATESTYLE" val="6"/>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6pkByH1kkupe4zIMAhH2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cfuVKT_J0SKaiGm5R7C9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gscgnk9bHUOB3m0w54MyD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6pkByH1kkupe4zIMAhH2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scgnk9bHUOB3m0w54MyDw"/>
</p:tagLst>
</file>

<file path=ppt/tags/tag27.xml><?xml version="1.0" encoding="utf-8"?>
<p:tagLst xmlns:a="http://schemas.openxmlformats.org/drawingml/2006/main" xmlns:r="http://schemas.openxmlformats.org/officeDocument/2006/relationships" xmlns:p="http://schemas.openxmlformats.org/presentationml/2006/main">
  <p:tag name="EE4P_TEMPLATESTYLE" val="5"/>
</p:tagLst>
</file>

<file path=ppt/tags/tag28.xml><?xml version="1.0" encoding="utf-8"?>
<p:tagLst xmlns:a="http://schemas.openxmlformats.org/drawingml/2006/main" xmlns:r="http://schemas.openxmlformats.org/officeDocument/2006/relationships" xmlns:p="http://schemas.openxmlformats.org/presentationml/2006/main">
  <p:tag name="EE4P_TEMPLATESTYLE" val="5"/>
</p:tagLst>
</file>

<file path=ppt/tags/tag29.xml><?xml version="1.0" encoding="utf-8"?>
<p:tagLst xmlns:a="http://schemas.openxmlformats.org/drawingml/2006/main" xmlns:r="http://schemas.openxmlformats.org/officeDocument/2006/relationships" xmlns:p="http://schemas.openxmlformats.org/presentationml/2006/main">
  <p:tag name="EE4P_TEMPLATESTYLE" val="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30.xml><?xml version="1.0" encoding="utf-8"?>
<p:tagLst xmlns:a="http://schemas.openxmlformats.org/drawingml/2006/main" xmlns:r="http://schemas.openxmlformats.org/officeDocument/2006/relationships" xmlns:p="http://schemas.openxmlformats.org/presentationml/2006/main">
  <p:tag name="EE4P_TEMPLATESTYLE" val="5"/>
</p:tagLst>
</file>

<file path=ppt/tags/tag31.xml><?xml version="1.0" encoding="utf-8"?>
<p:tagLst xmlns:a="http://schemas.openxmlformats.org/drawingml/2006/main" xmlns:r="http://schemas.openxmlformats.org/officeDocument/2006/relationships" xmlns:p="http://schemas.openxmlformats.org/presentationml/2006/main">
  <p:tag name="EE4P_TEMPLATESTYLE" val="5"/>
</p:tagLst>
</file>

<file path=ppt/tags/tag32.xml><?xml version="1.0" encoding="utf-8"?>
<p:tagLst xmlns:a="http://schemas.openxmlformats.org/drawingml/2006/main" xmlns:r="http://schemas.openxmlformats.org/officeDocument/2006/relationships" xmlns:p="http://schemas.openxmlformats.org/presentationml/2006/main">
  <p:tag name="EE4P_TEMPLATESTYLE" val="5"/>
</p:tagLst>
</file>

<file path=ppt/tags/tag33.xml><?xml version="1.0" encoding="utf-8"?>
<p:tagLst xmlns:a="http://schemas.openxmlformats.org/drawingml/2006/main" xmlns:r="http://schemas.openxmlformats.org/officeDocument/2006/relationships" xmlns:p="http://schemas.openxmlformats.org/presentationml/2006/main">
  <p:tag name="EE4P_TEMPLATESTYLE" val="17"/>
</p:tagLst>
</file>

<file path=ppt/tags/tag34.xml><?xml version="1.0" encoding="utf-8"?>
<p:tagLst xmlns:a="http://schemas.openxmlformats.org/drawingml/2006/main" xmlns:r="http://schemas.openxmlformats.org/officeDocument/2006/relationships" xmlns:p="http://schemas.openxmlformats.org/presentationml/2006/main">
  <p:tag name="EE4P_TEMPLATESTYLE" val="6"/>
</p:tagLst>
</file>

<file path=ppt/tags/tag35.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6.xml><?xml version="1.0" encoding="utf-8"?>
<p:tagLst xmlns:a="http://schemas.openxmlformats.org/drawingml/2006/main" xmlns:r="http://schemas.openxmlformats.org/officeDocument/2006/relationships" xmlns:p="http://schemas.openxmlformats.org/presentationml/2006/main">
  <p:tag name="EE4P_TEMPLATESTYLE" val="6"/>
</p:tagLst>
</file>

<file path=ppt/tags/tag37.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8.xml><?xml version="1.0" encoding="utf-8"?>
<p:tagLst xmlns:a="http://schemas.openxmlformats.org/drawingml/2006/main" xmlns:r="http://schemas.openxmlformats.org/officeDocument/2006/relationships" xmlns:p="http://schemas.openxmlformats.org/presentationml/2006/main">
  <p:tag name="EE4P_TEMPLATESTYLE" val="6"/>
</p:tagLst>
</file>

<file path=ppt/tags/tag39.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40.xml><?xml version="1.0" encoding="utf-8"?>
<p:tagLst xmlns:a="http://schemas.openxmlformats.org/drawingml/2006/main" xmlns:r="http://schemas.openxmlformats.org/officeDocument/2006/relationships" xmlns:p="http://schemas.openxmlformats.org/presentationml/2006/main">
  <p:tag name="EE4P_TEMPLATESTYLE" val="6"/>
</p:tagLst>
</file>

<file path=ppt/tags/tag41.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2.xml><?xml version="1.0" encoding="utf-8"?>
<p:tagLst xmlns:a="http://schemas.openxmlformats.org/drawingml/2006/main" xmlns:r="http://schemas.openxmlformats.org/officeDocument/2006/relationships" xmlns:p="http://schemas.openxmlformats.org/presentationml/2006/main">
  <p:tag name="EE4P_TEMPLATESTYLE" val="6"/>
</p:tagLst>
</file>

<file path=ppt/tags/tag43.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73uqcIoV3U2NyjIpBBEJ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vzvSicwPdkusrw2yfc1b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vzvSicwPdkusrw2yfc1bJ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jihFpbmJ3U.tehus87YtU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vzvSicwPdkusrw2yfc1bJ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jihFpbmJ3U.tehus87YtU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7AkJr3F8mk.gi7mQhv7C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jihFpbmJ3U.tehus87YtU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ijENj6ghR0GcrTAErWfI6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HknzqNVNiEe0qGpCk3IdC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aYVlFqJBeU6Wt8T93y8yH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XUt2O8LhDk6G3UEiPwrW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heme/theme1.xml><?xml version="1.0" encoding="utf-8"?>
<a:theme xmlns:a="http://schemas.openxmlformats.org/drawingml/2006/main" name="IOM Master 2007">
  <a:themeElements>
    <a:clrScheme name="IOM Master 2007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fontScheme name="IOM Master 2007">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IOM Master 2007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ere Präsentation">
  <a:themeElements>
    <a:clrScheme name="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IOM Master 2007</Template>
  <TotalTime>0</TotalTime>
  <Words>3327</Words>
  <Application>Microsoft Office PowerPoint</Application>
  <PresentationFormat>Bildschirmpräsentation (4:3)</PresentationFormat>
  <Paragraphs>413</Paragraphs>
  <Slides>27</Slides>
  <Notes>19</Notes>
  <HiddenSlides>0</HiddenSlides>
  <MMClips>0</MMClips>
  <ScaleCrop>false</ScaleCrop>
  <HeadingPairs>
    <vt:vector size="6" baseType="variant">
      <vt:variant>
        <vt:lpstr>Verwendete Schriftarten</vt:lpstr>
      </vt:variant>
      <vt:variant>
        <vt:i4>6</vt:i4>
      </vt:variant>
      <vt:variant>
        <vt:lpstr>Entwurfsvorlage</vt:lpstr>
      </vt:variant>
      <vt:variant>
        <vt:i4>4</vt:i4>
      </vt:variant>
      <vt:variant>
        <vt:lpstr>Folientitel</vt:lpstr>
      </vt:variant>
      <vt:variant>
        <vt:i4>27</vt:i4>
      </vt:variant>
    </vt:vector>
  </HeadingPairs>
  <TitlesOfParts>
    <vt:vector size="37" baseType="lpstr">
      <vt:lpstr>Arial</vt:lpstr>
      <vt:lpstr>MS PGothic</vt:lpstr>
      <vt:lpstr>Wingdings</vt:lpstr>
      <vt:lpstr>LMU CompatilFact</vt:lpstr>
      <vt:lpstr>Tele-GroteskUlt</vt:lpstr>
      <vt:lpstr>Sylfaen</vt:lpstr>
      <vt:lpstr>IOM Master 2007</vt:lpstr>
      <vt:lpstr>Leere Präsentation</vt:lpstr>
      <vt:lpstr>IOM Master 2007</vt:lpstr>
      <vt:lpstr>Leere Präsentation</vt:lpstr>
      <vt:lpstr>Germany: Digitalization and the Future of Work    ICT as an Enabler for Intelligent City Development:  Perspectives from Germany and China   September 12, 2013</vt:lpstr>
      <vt:lpstr>Stages of technological progress</vt:lpstr>
      <vt:lpstr>Exponential performance improvements…</vt:lpstr>
      <vt:lpstr>...and exponential price reductions.</vt:lpstr>
      <vt:lpstr>From evolution to revolution – Implications of exponential technological growth</vt:lpstr>
      <vt:lpstr> Technological progress has ever since influenced the organization  of work</vt:lpstr>
      <vt:lpstr> Changing industrial working environment as a result of digitalization  and connectivity</vt:lpstr>
      <vt:lpstr> As a result industrial working structures increasingly dissolve</vt:lpstr>
      <vt:lpstr>Folie 9</vt:lpstr>
      <vt:lpstr> The organization of work becomes increasingly flexible and is predominantly carried out independently in project based settings</vt:lpstr>
      <vt:lpstr>For many workers a separation of work- and personal life is not given anymore – a situation that only a minority would like to change</vt:lpstr>
      <vt:lpstr>The office as a specific place for our professional lives is becoming less important, leading to a diminishing need for downtown office centers</vt:lpstr>
      <vt:lpstr>By 2024 at the latest, over 75 percent of office workers in Germany  will regularly use a home or mobile office</vt:lpstr>
      <vt:lpstr>Pervasive demand for secure remote data access – the prerequisite  of high performance broadband connectivity still underdeveloped </vt:lpstr>
      <vt:lpstr>Besides internet access ubiquitous workplaces face several challenges </vt:lpstr>
      <vt:lpstr>Since gathering places will remain important in business, smart working centers will be crucial for future office work in cities and rural areas</vt:lpstr>
      <vt:lpstr>In 2011 South Korea even launched a national “Smart Working” initiative to enable employees to work from home or in smart working centers</vt:lpstr>
      <vt:lpstr>The benefits of telecommuting are manifold (US statistics) </vt:lpstr>
      <vt:lpstr>However, workers will still have to commute occasionally – when they do, they expect a seamless experience</vt:lpstr>
      <vt:lpstr>Intermodal transportation hubs will be required to connect different public transport modes</vt:lpstr>
      <vt:lpstr>Intermodal booking, route planners and integrated transportation services are prerequisites for seamless mobility </vt:lpstr>
      <vt:lpstr>In contrast to office work, industrial mass production will be highly  centralized in industry parks and economic development zones </vt:lpstr>
      <vt:lpstr>The rise of 3D printing and fablabs are nevertheless first indicators of small scale decentralized production</vt:lpstr>
      <vt:lpstr>Folie 24</vt:lpstr>
      <vt:lpstr>Lessons for the development of intelligent cities</vt:lpstr>
      <vt:lpstr>Folie 26</vt:lpstr>
      <vt:lpstr>Folie 27</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 für die Institute der digitalen Industrie</dc:title>
  <dc:subject>Folienmaster Hess/Kretschmer/Picot</dc:subject>
  <dc:creator>Stefan Hopf</dc:creator>
  <cp:lastModifiedBy>Trainer</cp:lastModifiedBy>
  <cp:revision>1823</cp:revision>
  <cp:lastPrinted>2012-08-29T20:45:14Z</cp:lastPrinted>
  <dcterms:created xsi:type="dcterms:W3CDTF">2009-04-14T14:41:10Z</dcterms:created>
  <dcterms:modified xsi:type="dcterms:W3CDTF">2013-09-12T12:45:29Z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Nico Grove</vt:lpwstr>
  </property>
</Properties>
</file>