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xls" ContentType="application/vnd.ms-exce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93"/>
  </p:notesMasterIdLst>
  <p:handoutMasterIdLst>
    <p:handoutMasterId r:id="rId94"/>
  </p:handoutMasterIdLst>
  <p:sldIdLst>
    <p:sldId id="263" r:id="rId2"/>
    <p:sldId id="500" r:id="rId3"/>
    <p:sldId id="502" r:id="rId4"/>
    <p:sldId id="475" r:id="rId5"/>
    <p:sldId id="468" r:id="rId6"/>
    <p:sldId id="567" r:id="rId7"/>
    <p:sldId id="568" r:id="rId8"/>
    <p:sldId id="569" r:id="rId9"/>
    <p:sldId id="454" r:id="rId10"/>
    <p:sldId id="533" r:id="rId11"/>
    <p:sldId id="534" r:id="rId12"/>
    <p:sldId id="535" r:id="rId13"/>
    <p:sldId id="536" r:id="rId14"/>
    <p:sldId id="509" r:id="rId15"/>
    <p:sldId id="510" r:id="rId16"/>
    <p:sldId id="513" r:id="rId17"/>
    <p:sldId id="511" r:id="rId18"/>
    <p:sldId id="528" r:id="rId19"/>
    <p:sldId id="477" r:id="rId20"/>
    <p:sldId id="478" r:id="rId21"/>
    <p:sldId id="514" r:id="rId22"/>
    <p:sldId id="480" r:id="rId23"/>
    <p:sldId id="506" r:id="rId24"/>
    <p:sldId id="330" r:id="rId25"/>
    <p:sldId id="529" r:id="rId26"/>
    <p:sldId id="409" r:id="rId27"/>
    <p:sldId id="415" r:id="rId28"/>
    <p:sldId id="416" r:id="rId29"/>
    <p:sldId id="530" r:id="rId30"/>
    <p:sldId id="410" r:id="rId31"/>
    <p:sldId id="418" r:id="rId32"/>
    <p:sldId id="423" r:id="rId33"/>
    <p:sldId id="518" r:id="rId34"/>
    <p:sldId id="519" r:id="rId35"/>
    <p:sldId id="520" r:id="rId36"/>
    <p:sldId id="521" r:id="rId37"/>
    <p:sldId id="522" r:id="rId38"/>
    <p:sldId id="523" r:id="rId39"/>
    <p:sldId id="524" r:id="rId40"/>
    <p:sldId id="525" r:id="rId41"/>
    <p:sldId id="526" r:id="rId42"/>
    <p:sldId id="517" r:id="rId43"/>
    <p:sldId id="539" r:id="rId44"/>
    <p:sldId id="570" r:id="rId45"/>
    <p:sldId id="492" r:id="rId46"/>
    <p:sldId id="499" r:id="rId47"/>
    <p:sldId id="541" r:id="rId48"/>
    <p:sldId id="540" r:id="rId49"/>
    <p:sldId id="508" r:id="rId50"/>
    <p:sldId id="422" r:id="rId51"/>
    <p:sldId id="427" r:id="rId52"/>
    <p:sldId id="421" r:id="rId53"/>
    <p:sldId id="404" r:id="rId54"/>
    <p:sldId id="436" r:id="rId55"/>
    <p:sldId id="437" r:id="rId56"/>
    <p:sldId id="395" r:id="rId57"/>
    <p:sldId id="396" r:id="rId58"/>
    <p:sldId id="397" r:id="rId59"/>
    <p:sldId id="398" r:id="rId60"/>
    <p:sldId id="399" r:id="rId61"/>
    <p:sldId id="300" r:id="rId62"/>
    <p:sldId id="537" r:id="rId63"/>
    <p:sldId id="441" r:id="rId64"/>
    <p:sldId id="444" r:id="rId65"/>
    <p:sldId id="445" r:id="rId66"/>
    <p:sldId id="446" r:id="rId67"/>
    <p:sldId id="527" r:id="rId68"/>
    <p:sldId id="488" r:id="rId69"/>
    <p:sldId id="544" r:id="rId70"/>
    <p:sldId id="558" r:id="rId71"/>
    <p:sldId id="559" r:id="rId72"/>
    <p:sldId id="545" r:id="rId73"/>
    <p:sldId id="546" r:id="rId74"/>
    <p:sldId id="505" r:id="rId75"/>
    <p:sldId id="547" r:id="rId76"/>
    <p:sldId id="549" r:id="rId77"/>
    <p:sldId id="548" r:id="rId78"/>
    <p:sldId id="543" r:id="rId79"/>
    <p:sldId id="550" r:id="rId80"/>
    <p:sldId id="557" r:id="rId81"/>
    <p:sldId id="551" r:id="rId82"/>
    <p:sldId id="560" r:id="rId83"/>
    <p:sldId id="552" r:id="rId84"/>
    <p:sldId id="553" r:id="rId85"/>
    <p:sldId id="566" r:id="rId86"/>
    <p:sldId id="554" r:id="rId87"/>
    <p:sldId id="555" r:id="rId88"/>
    <p:sldId id="556" r:id="rId89"/>
    <p:sldId id="561" r:id="rId90"/>
    <p:sldId id="565" r:id="rId91"/>
    <p:sldId id="571" r:id="rId92"/>
  </p:sldIdLst>
  <p:sldSz cx="9144000" cy="6858000" type="screen4x3"/>
  <p:notesSz cx="6797675" cy="9926638"/>
  <p:defaultTextStyle>
    <a:defPPr>
      <a:defRPr lang="de-DE"/>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60AA"/>
    <a:srgbClr val="FFFFFF"/>
    <a:srgbClr val="4E45AA"/>
    <a:srgbClr val="8CB91B"/>
    <a:srgbClr val="BBC80C"/>
    <a:srgbClr val="00A9C0"/>
    <a:srgbClr val="1890A8"/>
    <a:srgbClr val="595B5A"/>
    <a:srgbClr val="0E02FE"/>
    <a:srgbClr val="085495"/>
  </p:clrMru>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0" autoAdjust="0"/>
    <p:restoredTop sz="97294" autoAdjust="0"/>
  </p:normalViewPr>
  <p:slideViewPr>
    <p:cSldViewPr showGuides="1">
      <p:cViewPr>
        <p:scale>
          <a:sx n="100" d="100"/>
          <a:sy n="100" d="100"/>
        </p:scale>
        <p:origin x="-1302" y="-318"/>
      </p:cViewPr>
      <p:guideLst>
        <p:guide orient="horz" pos="2160"/>
        <p:guide pos="2880"/>
      </p:guideLst>
    </p:cSldViewPr>
  </p:slideViewPr>
  <p:outlineViewPr>
    <p:cViewPr>
      <p:scale>
        <a:sx n="33" d="100"/>
        <a:sy n="33" d="100"/>
      </p:scale>
      <p:origin x="24"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Arbeitsblat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Arbeitsblatt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Office_Excel-Arbeitsblatt3.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de-DE"/>
  <c:chart>
    <c:title>
      <c:layout>
        <c:manualLayout>
          <c:xMode val="edge"/>
          <c:yMode val="edge"/>
          <c:x val="0.29804070123895893"/>
          <c:y val="5.1620280673421108E-2"/>
        </c:manualLayout>
      </c:layout>
      <c:txPr>
        <a:bodyPr/>
        <a:lstStyle/>
        <a:p>
          <a:pPr>
            <a:defRPr sz="1400">
              <a:latin typeface="Verdana" pitchFamily="34" charset="0"/>
              <a:ea typeface="Verdana" pitchFamily="34" charset="0"/>
              <a:cs typeface="Verdana" pitchFamily="34" charset="0"/>
            </a:defRPr>
          </a:pPr>
          <a:endParaRPr lang="de-DE"/>
        </a:p>
      </c:txPr>
    </c:title>
    <c:plotArea>
      <c:layout>
        <c:manualLayout>
          <c:layoutTarget val="inner"/>
          <c:xMode val="edge"/>
          <c:yMode val="edge"/>
          <c:x val="0.11104733218942681"/>
          <c:y val="0.2174795618914987"/>
          <c:w val="0.5793018882675588"/>
          <c:h val="0.76298297479141886"/>
        </c:manualLayout>
      </c:layout>
      <c:pieChart>
        <c:varyColors val="1"/>
        <c:ser>
          <c:idx val="0"/>
          <c:order val="0"/>
          <c:tx>
            <c:strRef>
              <c:f>Tabelle1!$B$1</c:f>
              <c:strCache>
                <c:ptCount val="1"/>
                <c:pt idx="0">
                  <c:v>Indicator Systems</c:v>
                </c:pt>
              </c:strCache>
            </c:strRef>
          </c:tx>
          <c:spPr>
            <a:solidFill>
              <a:srgbClr val="8CB91B"/>
            </a:solidFill>
          </c:spPr>
          <c:dPt>
            <c:idx val="0"/>
            <c:spPr>
              <a:solidFill>
                <a:schemeClr val="accent6">
                  <a:lumMod val="75000"/>
                </a:schemeClr>
              </a:solidFill>
            </c:spPr>
          </c:dPt>
          <c:dPt>
            <c:idx val="1"/>
            <c:spPr>
              <a:solidFill>
                <a:srgbClr val="0070C0"/>
              </a:solidFill>
            </c:spPr>
          </c:dPt>
          <c:dPt>
            <c:idx val="2"/>
            <c:spPr>
              <a:solidFill>
                <a:srgbClr val="00A9C0"/>
              </a:solidFill>
            </c:spPr>
          </c:dPt>
          <c:dPt>
            <c:idx val="4"/>
            <c:spPr>
              <a:solidFill>
                <a:srgbClr val="BBC80C"/>
              </a:solidFill>
            </c:spPr>
          </c:dPt>
          <c:cat>
            <c:strRef>
              <c:f>Tabelle1!$A$2:$A$6</c:f>
              <c:strCache>
                <c:ptCount val="5"/>
                <c:pt idx="0">
                  <c:v>municipal environmental budgeting</c:v>
                </c:pt>
                <c:pt idx="1">
                  <c:v>DUH-Indicators</c:v>
                </c:pt>
                <c:pt idx="2">
                  <c:v>Synthesis of different systems</c:v>
                </c:pt>
                <c:pt idx="3">
                  <c:v>indicator set developed by municipality</c:v>
                </c:pt>
                <c:pt idx="4">
                  <c:v>no indicators</c:v>
                </c:pt>
              </c:strCache>
            </c:strRef>
          </c:cat>
          <c:val>
            <c:numRef>
              <c:f>Tabelle1!$B$2:$B$6</c:f>
              <c:numCache>
                <c:formatCode>General</c:formatCode>
                <c:ptCount val="5"/>
                <c:pt idx="0">
                  <c:v>1</c:v>
                </c:pt>
                <c:pt idx="1">
                  <c:v>1</c:v>
                </c:pt>
                <c:pt idx="2">
                  <c:v>2</c:v>
                </c:pt>
                <c:pt idx="3">
                  <c:v>1</c:v>
                </c:pt>
                <c:pt idx="4">
                  <c:v>20</c:v>
                </c:pt>
              </c:numCache>
            </c:numRef>
          </c:val>
        </c:ser>
        <c:firstSliceAng val="0"/>
      </c:pieChart>
    </c:plotArea>
    <c:legend>
      <c:legendPos val="r"/>
      <c:layout>
        <c:manualLayout>
          <c:xMode val="edge"/>
          <c:yMode val="edge"/>
          <c:x val="0.73518554522748503"/>
          <c:y val="0.21950575952265491"/>
          <c:w val="0.26211269685039368"/>
          <c:h val="0.78049424047734528"/>
        </c:manualLayout>
      </c:layout>
      <c:txPr>
        <a:bodyPr/>
        <a:lstStyle/>
        <a:p>
          <a:pPr>
            <a:defRPr sz="800">
              <a:latin typeface="Verdana" pitchFamily="34" charset="0"/>
              <a:ea typeface="Verdana" pitchFamily="34" charset="0"/>
              <a:cs typeface="Verdana" pitchFamily="34" charset="0"/>
            </a:defRPr>
          </a:pPr>
          <a:endParaRPr lang="de-DE"/>
        </a:p>
      </c:txPr>
    </c:legend>
    <c:plotVisOnly val="1"/>
  </c:chart>
  <c:txPr>
    <a:bodyPr/>
    <a:lstStyle/>
    <a:p>
      <a:pPr>
        <a:defRPr sz="1800"/>
      </a:pPr>
      <a:endParaRPr lang="de-DE"/>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de-DE"/>
  <c:chart>
    <c:autoTitleDeleted val="1"/>
    <c:plotArea>
      <c:layout>
        <c:manualLayout>
          <c:layoutTarget val="inner"/>
          <c:xMode val="edge"/>
          <c:yMode val="edge"/>
          <c:x val="0.20036570484679841"/>
          <c:y val="0.12716874051031371"/>
          <c:w val="0.67486495334752439"/>
          <c:h val="0.83972614153982894"/>
        </c:manualLayout>
      </c:layout>
      <c:pieChart>
        <c:varyColors val="1"/>
        <c:ser>
          <c:idx val="0"/>
          <c:order val="0"/>
          <c:tx>
            <c:strRef>
              <c:f>Tabelle1!$B$1</c:f>
              <c:strCache>
                <c:ptCount val="1"/>
                <c:pt idx="0">
                  <c:v>Variety of Uses</c:v>
                </c:pt>
              </c:strCache>
            </c:strRef>
          </c:tx>
          <c:dPt>
            <c:idx val="0"/>
            <c:spPr>
              <a:solidFill>
                <a:srgbClr val="0070C0">
                  <a:alpha val="50000"/>
                </a:srgbClr>
              </a:solidFill>
            </c:spPr>
          </c:dPt>
          <c:dPt>
            <c:idx val="1"/>
            <c:spPr>
              <a:solidFill>
                <a:srgbClr val="00A9C0">
                  <a:alpha val="50000"/>
                </a:srgbClr>
              </a:solidFill>
            </c:spPr>
          </c:dPt>
          <c:dPt>
            <c:idx val="2"/>
            <c:spPr>
              <a:solidFill>
                <a:srgbClr val="8CB91B">
                  <a:alpha val="50000"/>
                </a:srgbClr>
              </a:solidFill>
            </c:spPr>
          </c:dPt>
          <c:dPt>
            <c:idx val="3"/>
            <c:spPr>
              <a:solidFill>
                <a:srgbClr val="BBC80C">
                  <a:alpha val="50000"/>
                </a:srgbClr>
              </a:solidFill>
            </c:spPr>
          </c:dPt>
          <c:dPt>
            <c:idx val="4"/>
            <c:spPr>
              <a:solidFill>
                <a:srgbClr val="4E45AA">
                  <a:alpha val="50000"/>
                </a:srgbClr>
              </a:solidFill>
            </c:spPr>
          </c:dPt>
          <c:cat>
            <c:strRef>
              <c:f>Tabelle1!$A$2:$A$6</c:f>
              <c:strCache>
                <c:ptCount val="5"/>
                <c:pt idx="0">
                  <c:v>Offices</c:v>
                </c:pt>
                <c:pt idx="1">
                  <c:v>Shops &amp; Restaurants</c:v>
                </c:pt>
                <c:pt idx="2">
                  <c:v>Hotels</c:v>
                </c:pt>
                <c:pt idx="3">
                  <c:v>Entertainment</c:v>
                </c:pt>
                <c:pt idx="4">
                  <c:v>Residential</c:v>
                </c:pt>
              </c:strCache>
            </c:strRef>
          </c:cat>
          <c:val>
            <c:numRef>
              <c:f>Tabelle1!$B$2:$B$6</c:f>
              <c:numCache>
                <c:formatCode>General</c:formatCode>
                <c:ptCount val="5"/>
                <c:pt idx="0">
                  <c:v>46</c:v>
                </c:pt>
                <c:pt idx="1">
                  <c:v>18</c:v>
                </c:pt>
                <c:pt idx="2">
                  <c:v>12</c:v>
                </c:pt>
                <c:pt idx="3">
                  <c:v>15</c:v>
                </c:pt>
                <c:pt idx="4">
                  <c:v>9</c:v>
                </c:pt>
              </c:numCache>
            </c:numRef>
          </c:val>
        </c:ser>
        <c:firstSliceAng val="0"/>
      </c:pieChart>
    </c:plotArea>
    <c:plotVisOnly val="1"/>
  </c:chart>
  <c:txPr>
    <a:bodyPr/>
    <a:lstStyle/>
    <a:p>
      <a:pPr>
        <a:defRPr sz="1800"/>
      </a:pPr>
      <a:endParaRPr lang="de-DE"/>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de-DE"/>
  <c:chart>
    <c:autoTitleDeleted val="1"/>
    <c:plotArea>
      <c:layout>
        <c:manualLayout>
          <c:layoutTarget val="inner"/>
          <c:xMode val="edge"/>
          <c:yMode val="edge"/>
          <c:x val="0.20036570484679841"/>
          <c:y val="0.12716874051031371"/>
          <c:w val="0.67486495334752472"/>
          <c:h val="0.83972614153982894"/>
        </c:manualLayout>
      </c:layout>
      <c:pieChart>
        <c:varyColors val="1"/>
        <c:ser>
          <c:idx val="0"/>
          <c:order val="0"/>
          <c:tx>
            <c:strRef>
              <c:f>Tabelle1!$B$1</c:f>
              <c:strCache>
                <c:ptCount val="1"/>
                <c:pt idx="0">
                  <c:v>Variety of Uses</c:v>
                </c:pt>
              </c:strCache>
            </c:strRef>
          </c:tx>
          <c:dPt>
            <c:idx val="0"/>
            <c:spPr>
              <a:solidFill>
                <a:srgbClr val="0070C0">
                  <a:alpha val="50000"/>
                </a:srgbClr>
              </a:solidFill>
            </c:spPr>
          </c:dPt>
          <c:dPt>
            <c:idx val="1"/>
            <c:spPr>
              <a:solidFill>
                <a:srgbClr val="00A9C0">
                  <a:alpha val="50000"/>
                </a:srgbClr>
              </a:solidFill>
            </c:spPr>
          </c:dPt>
          <c:dPt>
            <c:idx val="2"/>
            <c:spPr>
              <a:solidFill>
                <a:srgbClr val="8CB91B">
                  <a:alpha val="50000"/>
                </a:srgbClr>
              </a:solidFill>
            </c:spPr>
          </c:dPt>
          <c:dPt>
            <c:idx val="3"/>
            <c:spPr>
              <a:solidFill>
                <a:srgbClr val="BBC80C">
                  <a:alpha val="50000"/>
                </a:srgbClr>
              </a:solidFill>
            </c:spPr>
          </c:dPt>
          <c:dPt>
            <c:idx val="4"/>
            <c:spPr>
              <a:solidFill>
                <a:srgbClr val="4E45AA">
                  <a:alpha val="50000"/>
                </a:srgbClr>
              </a:solidFill>
            </c:spPr>
          </c:dPt>
          <c:cat>
            <c:strRef>
              <c:f>Tabelle1!$A$2:$A$6</c:f>
              <c:strCache>
                <c:ptCount val="5"/>
                <c:pt idx="0">
                  <c:v>Offices</c:v>
                </c:pt>
                <c:pt idx="1">
                  <c:v>Shops &amp; Restaurants</c:v>
                </c:pt>
                <c:pt idx="2">
                  <c:v>Hotels</c:v>
                </c:pt>
                <c:pt idx="3">
                  <c:v>Entertainment</c:v>
                </c:pt>
                <c:pt idx="4">
                  <c:v>Residential</c:v>
                </c:pt>
              </c:strCache>
            </c:strRef>
          </c:cat>
          <c:val>
            <c:numRef>
              <c:f>Tabelle1!$B$2:$B$6</c:f>
              <c:numCache>
                <c:formatCode>General</c:formatCode>
                <c:ptCount val="5"/>
                <c:pt idx="0">
                  <c:v>46</c:v>
                </c:pt>
                <c:pt idx="1">
                  <c:v>18</c:v>
                </c:pt>
                <c:pt idx="2">
                  <c:v>12</c:v>
                </c:pt>
                <c:pt idx="3">
                  <c:v>15</c:v>
                </c:pt>
                <c:pt idx="4">
                  <c:v>9</c:v>
                </c:pt>
              </c:numCache>
            </c:numRef>
          </c:val>
        </c:ser>
        <c:firstSliceAng val="0"/>
      </c:pieChart>
    </c:plotArea>
    <c:plotVisOnly val="1"/>
  </c:chart>
  <c:txPr>
    <a:bodyPr/>
    <a:lstStyle/>
    <a:p>
      <a:pPr>
        <a:defRPr sz="1800"/>
      </a:pPr>
      <a:endParaRPr lang="de-DE"/>
    </a:p>
  </c:txPr>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drawings/drawing1.xml><?xml version="1.0" encoding="utf-8"?>
<c:userShapes xmlns:c="http://schemas.openxmlformats.org/drawingml/2006/chart">
  <cdr:relSizeAnchor xmlns:cdr="http://schemas.openxmlformats.org/drawingml/2006/chartDrawing">
    <cdr:from>
      <cdr:x>0.30233</cdr:x>
      <cdr:y>0.72727</cdr:y>
    </cdr:from>
    <cdr:to>
      <cdr:x>0.62791</cdr:x>
      <cdr:y>0.92155</cdr:y>
    </cdr:to>
    <cdr:sp macro="" textlink="">
      <cdr:nvSpPr>
        <cdr:cNvPr id="2" name="Textfeld 16"/>
        <cdr:cNvSpPr txBox="1"/>
      </cdr:nvSpPr>
      <cdr:spPr>
        <a:xfrm xmlns:a="http://schemas.openxmlformats.org/drawingml/2006/main">
          <a:off x="936104" y="1728192"/>
          <a:ext cx="1008112"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de-DE"/>
          </a:defPPr>
          <a:lvl1pPr algn="l" rtl="0" fontAlgn="base">
            <a:spcBef>
              <a:spcPct val="0"/>
            </a:spcBef>
            <a:spcAft>
              <a:spcPct val="0"/>
            </a:spcAft>
            <a:defRPr sz="2400" kern="1200">
              <a:solidFill>
                <a:srgbClr val="000000"/>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rgbClr val="000000"/>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rgbClr val="000000"/>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rgbClr val="000000"/>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rgbClr val="000000"/>
              </a:solidFill>
              <a:latin typeface="Arial" pitchFamily="34" charset="0"/>
              <a:ea typeface="ＭＳ Ｐゴシック"/>
              <a:cs typeface="ＭＳ Ｐゴシック"/>
            </a:defRPr>
          </a:lvl5pPr>
          <a:lvl6pPr marL="2286000" algn="l" defTabSz="914400" rtl="0" eaLnBrk="1" latinLnBrk="0" hangingPunct="1">
            <a:defRPr sz="2400" kern="1200">
              <a:solidFill>
                <a:srgbClr val="000000"/>
              </a:solidFill>
              <a:latin typeface="Arial" pitchFamily="34" charset="0"/>
              <a:ea typeface="ＭＳ Ｐゴシック"/>
              <a:cs typeface="ＭＳ Ｐゴシック"/>
            </a:defRPr>
          </a:lvl6pPr>
          <a:lvl7pPr marL="2743200" algn="l" defTabSz="914400" rtl="0" eaLnBrk="1" latinLnBrk="0" hangingPunct="1">
            <a:defRPr sz="2400" kern="1200">
              <a:solidFill>
                <a:srgbClr val="000000"/>
              </a:solidFill>
              <a:latin typeface="Arial" pitchFamily="34" charset="0"/>
              <a:ea typeface="ＭＳ Ｐゴシック"/>
              <a:cs typeface="ＭＳ Ｐゴシック"/>
            </a:defRPr>
          </a:lvl7pPr>
          <a:lvl8pPr marL="3200400" algn="l" defTabSz="914400" rtl="0" eaLnBrk="1" latinLnBrk="0" hangingPunct="1">
            <a:defRPr sz="2400" kern="1200">
              <a:solidFill>
                <a:srgbClr val="000000"/>
              </a:solidFill>
              <a:latin typeface="Arial" pitchFamily="34" charset="0"/>
              <a:ea typeface="ＭＳ Ｐゴシック"/>
              <a:cs typeface="ＭＳ Ｐゴシック"/>
            </a:defRPr>
          </a:lvl8pPr>
          <a:lvl9pPr marL="3657600" algn="l" defTabSz="914400" rtl="0" eaLnBrk="1" latinLnBrk="0" hangingPunct="1">
            <a:defRPr sz="2400" kern="1200">
              <a:solidFill>
                <a:srgbClr val="000000"/>
              </a:solidFill>
              <a:latin typeface="Arial" pitchFamily="34" charset="0"/>
              <a:ea typeface="ＭＳ Ｐゴシック"/>
              <a:cs typeface="ＭＳ Ｐゴシック"/>
            </a:defRPr>
          </a:lvl9pPr>
        </a:lstStyle>
        <a:p xmlns:a="http://schemas.openxmlformats.org/drawingml/2006/main">
          <a:pPr algn="ctr"/>
          <a:r>
            <a:rPr lang="de-DE" sz="800" dirty="0" smtClean="0">
              <a:latin typeface="Verdana" pitchFamily="34" charset="0"/>
              <a:ea typeface="Verdana" pitchFamily="34" charset="0"/>
              <a:cs typeface="Verdana" pitchFamily="34" charset="0"/>
            </a:rPr>
            <a:t>Shops &amp; Restaurants 18%</a:t>
          </a:r>
          <a:endParaRPr lang="de-DE" sz="800" dirty="0">
            <a:latin typeface="Verdana" pitchFamily="34" charset="0"/>
            <a:ea typeface="Verdana" pitchFamily="34" charset="0"/>
            <a:cs typeface="Verdana"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0.30233</cdr:x>
      <cdr:y>0.72727</cdr:y>
    </cdr:from>
    <cdr:to>
      <cdr:x>0.62791</cdr:x>
      <cdr:y>0.92155</cdr:y>
    </cdr:to>
    <cdr:sp macro="" textlink="">
      <cdr:nvSpPr>
        <cdr:cNvPr id="2" name="Textfeld 16"/>
        <cdr:cNvSpPr txBox="1"/>
      </cdr:nvSpPr>
      <cdr:spPr>
        <a:xfrm xmlns:a="http://schemas.openxmlformats.org/drawingml/2006/main">
          <a:off x="936104" y="1728192"/>
          <a:ext cx="1008112"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de-DE"/>
          </a:defPPr>
          <a:lvl1pPr algn="l" rtl="0" fontAlgn="base">
            <a:spcBef>
              <a:spcPct val="0"/>
            </a:spcBef>
            <a:spcAft>
              <a:spcPct val="0"/>
            </a:spcAft>
            <a:defRPr sz="2400" kern="1200">
              <a:solidFill>
                <a:srgbClr val="000000"/>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rgbClr val="000000"/>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rgbClr val="000000"/>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rgbClr val="000000"/>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rgbClr val="000000"/>
              </a:solidFill>
              <a:latin typeface="Arial" pitchFamily="34" charset="0"/>
              <a:ea typeface="ＭＳ Ｐゴシック"/>
              <a:cs typeface="ＭＳ Ｐゴシック"/>
            </a:defRPr>
          </a:lvl5pPr>
          <a:lvl6pPr marL="2286000" algn="l" defTabSz="914400" rtl="0" eaLnBrk="1" latinLnBrk="0" hangingPunct="1">
            <a:defRPr sz="2400" kern="1200">
              <a:solidFill>
                <a:srgbClr val="000000"/>
              </a:solidFill>
              <a:latin typeface="Arial" pitchFamily="34" charset="0"/>
              <a:ea typeface="ＭＳ Ｐゴシック"/>
              <a:cs typeface="ＭＳ Ｐゴシック"/>
            </a:defRPr>
          </a:lvl6pPr>
          <a:lvl7pPr marL="2743200" algn="l" defTabSz="914400" rtl="0" eaLnBrk="1" latinLnBrk="0" hangingPunct="1">
            <a:defRPr sz="2400" kern="1200">
              <a:solidFill>
                <a:srgbClr val="000000"/>
              </a:solidFill>
              <a:latin typeface="Arial" pitchFamily="34" charset="0"/>
              <a:ea typeface="ＭＳ Ｐゴシック"/>
              <a:cs typeface="ＭＳ Ｐゴシック"/>
            </a:defRPr>
          </a:lvl7pPr>
          <a:lvl8pPr marL="3200400" algn="l" defTabSz="914400" rtl="0" eaLnBrk="1" latinLnBrk="0" hangingPunct="1">
            <a:defRPr sz="2400" kern="1200">
              <a:solidFill>
                <a:srgbClr val="000000"/>
              </a:solidFill>
              <a:latin typeface="Arial" pitchFamily="34" charset="0"/>
              <a:ea typeface="ＭＳ Ｐゴシック"/>
              <a:cs typeface="ＭＳ Ｐゴシック"/>
            </a:defRPr>
          </a:lvl8pPr>
          <a:lvl9pPr marL="3657600" algn="l" defTabSz="914400" rtl="0" eaLnBrk="1" latinLnBrk="0" hangingPunct="1">
            <a:defRPr sz="2400" kern="1200">
              <a:solidFill>
                <a:srgbClr val="000000"/>
              </a:solidFill>
              <a:latin typeface="Arial" pitchFamily="34" charset="0"/>
              <a:ea typeface="ＭＳ Ｐゴシック"/>
              <a:cs typeface="ＭＳ Ｐゴシック"/>
            </a:defRPr>
          </a:lvl9pPr>
        </a:lstStyle>
        <a:p xmlns:a="http://schemas.openxmlformats.org/drawingml/2006/main">
          <a:pPr algn="ctr"/>
          <a:r>
            <a:rPr lang="de-DE" sz="800" dirty="0" smtClean="0">
              <a:latin typeface="Verdana" pitchFamily="34" charset="0"/>
              <a:ea typeface="Verdana" pitchFamily="34" charset="0"/>
              <a:cs typeface="Verdana" pitchFamily="34" charset="0"/>
            </a:rPr>
            <a:t>Shops &amp; Restaurants 18%</a:t>
          </a:r>
          <a:endParaRPr lang="de-DE" sz="800" dirty="0">
            <a:latin typeface="Verdana" pitchFamily="34" charset="0"/>
            <a:ea typeface="Verdana" pitchFamily="34" charset="0"/>
            <a:cs typeface="Verdana"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5054DE0A-8540-4425-9A30-D6D08C952E6E}" type="datetimeFigureOut">
              <a:rPr lang="en-US" smtClean="0"/>
              <a:t>9/11/2013</a:t>
            </a:fld>
            <a:endParaRPr lang="en-US"/>
          </a:p>
        </p:txBody>
      </p:sp>
      <p:sp>
        <p:nvSpPr>
          <p:cNvPr id="4" name="Fußzeilenplatzhalt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5" name="Foliennummernplatzhalt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CA743AC4-2552-4AB5-A849-57E71E19DDAF}" type="slidenum">
              <a:rPr lang="en-US" smtClean="0"/>
              <a:t>‹Nr.›</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1"/>
            <a:ext cx="2946400" cy="496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pitchFamily="1" charset="-128"/>
                <a:cs typeface="+mn-cs"/>
              </a:defRPr>
            </a:lvl1pPr>
          </a:lstStyle>
          <a:p>
            <a:pPr>
              <a:defRPr/>
            </a:pPr>
            <a:endParaRPr lang="de-DE"/>
          </a:p>
        </p:txBody>
      </p:sp>
      <p:sp>
        <p:nvSpPr>
          <p:cNvPr id="10243" name="Rectangle 3"/>
          <p:cNvSpPr>
            <a:spLocks noGrp="1" noChangeArrowheads="1"/>
          </p:cNvSpPr>
          <p:nvPr>
            <p:ph type="dt" idx="1"/>
          </p:nvPr>
        </p:nvSpPr>
        <p:spPr bwMode="auto">
          <a:xfrm>
            <a:off x="3851275" y="1"/>
            <a:ext cx="2946400" cy="496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pitchFamily="1" charset="-128"/>
                <a:cs typeface="+mn-cs"/>
              </a:defRPr>
            </a:lvl1pPr>
          </a:lstStyle>
          <a:p>
            <a:pPr>
              <a:defRPr/>
            </a:pPr>
            <a:endParaRPr lang="de-DE"/>
          </a:p>
        </p:txBody>
      </p:sp>
      <p:sp>
        <p:nvSpPr>
          <p:cNvPr id="1024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906463" y="4715951"/>
            <a:ext cx="4984750" cy="44669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10246" name="Rectangle 6"/>
          <p:cNvSpPr>
            <a:spLocks noGrp="1" noChangeArrowheads="1"/>
          </p:cNvSpPr>
          <p:nvPr>
            <p:ph type="ftr" sz="quarter" idx="4"/>
          </p:nvPr>
        </p:nvSpPr>
        <p:spPr bwMode="auto">
          <a:xfrm>
            <a:off x="0" y="9430307"/>
            <a:ext cx="2946400" cy="49633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pitchFamily="1" charset="-128"/>
                <a:cs typeface="+mn-cs"/>
              </a:defRPr>
            </a:lvl1pPr>
          </a:lstStyle>
          <a:p>
            <a:pPr>
              <a:defRPr/>
            </a:pPr>
            <a:endParaRPr lang="de-DE"/>
          </a:p>
        </p:txBody>
      </p:sp>
      <p:sp>
        <p:nvSpPr>
          <p:cNvPr id="10247" name="Rectangle 7"/>
          <p:cNvSpPr>
            <a:spLocks noGrp="1" noChangeArrowheads="1"/>
          </p:cNvSpPr>
          <p:nvPr>
            <p:ph type="sldNum" sz="quarter" idx="5"/>
          </p:nvPr>
        </p:nvSpPr>
        <p:spPr bwMode="auto">
          <a:xfrm>
            <a:off x="3851275" y="9430307"/>
            <a:ext cx="2946400" cy="49633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ＭＳ Ｐゴシック" pitchFamily="1" charset="-128"/>
                <a:cs typeface="+mn-cs"/>
              </a:defRPr>
            </a:lvl1pPr>
          </a:lstStyle>
          <a:p>
            <a:pPr>
              <a:defRPr/>
            </a:pPr>
            <a:fld id="{5BF8A3E0-DB2D-47F2-99C3-9031FA250092}"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a:defRPr/>
            </a:pPr>
            <a:fld id="{5BF8A3E0-DB2D-47F2-99C3-9031FA250092}" type="slidenum">
              <a:rPr lang="de-DE" smtClean="0"/>
              <a:pPr>
                <a:defRPr/>
              </a:pPr>
              <a:t>1</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1EF704D4-1512-4E9F-9018-1D99429C8BC8}" type="slidenum">
              <a:rPr lang="de-DE" smtClean="0">
                <a:latin typeface="Arial" pitchFamily="34" charset="0"/>
                <a:ea typeface="ＭＳ Ｐゴシック"/>
                <a:cs typeface="ＭＳ Ｐゴシック"/>
              </a:rPr>
              <a:pPr/>
              <a:t>37</a:t>
            </a:fld>
            <a:endParaRPr lang="de-DE" smtClean="0">
              <a:latin typeface="Arial" pitchFamily="34" charset="0"/>
              <a:ea typeface="ＭＳ Ｐゴシック"/>
              <a:cs typeface="ＭＳ Ｐゴシック"/>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de-DE" smtClean="0">
              <a:latin typeface="Arial" pitchFamily="34" charset="0"/>
              <a:ea typeface="ＭＳ Ｐゴシック"/>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a:defRPr/>
            </a:pPr>
            <a:fld id="{5BF8A3E0-DB2D-47F2-99C3-9031FA250092}" type="slidenum">
              <a:rPr lang="de-DE" smtClean="0"/>
              <a:pPr>
                <a:defRPr/>
              </a:pPr>
              <a:t>39</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1EF704D4-1512-4E9F-9018-1D99429C8BC8}" type="slidenum">
              <a:rPr lang="de-DE" smtClean="0">
                <a:latin typeface="Arial" pitchFamily="34" charset="0"/>
                <a:ea typeface="ＭＳ Ｐゴシック"/>
                <a:cs typeface="ＭＳ Ｐゴシック"/>
              </a:rPr>
              <a:pPr/>
              <a:t>41</a:t>
            </a:fld>
            <a:endParaRPr lang="de-DE" smtClean="0">
              <a:latin typeface="Arial" pitchFamily="34" charset="0"/>
              <a:ea typeface="ＭＳ Ｐゴシック"/>
              <a:cs typeface="ＭＳ Ｐゴシック"/>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de-DE" smtClean="0">
              <a:latin typeface="Arial" pitchFamily="34" charset="0"/>
              <a:ea typeface="ＭＳ Ｐゴシック"/>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1EF704D4-1512-4E9F-9018-1D99429C8BC8}" type="slidenum">
              <a:rPr lang="de-DE" smtClean="0">
                <a:latin typeface="Arial" pitchFamily="34" charset="0"/>
                <a:ea typeface="ＭＳ Ｐゴシック"/>
                <a:cs typeface="ＭＳ Ｐゴシック"/>
              </a:rPr>
              <a:pPr/>
              <a:t>44</a:t>
            </a:fld>
            <a:endParaRPr lang="de-DE" smtClean="0">
              <a:latin typeface="Arial" pitchFamily="34" charset="0"/>
              <a:ea typeface="ＭＳ Ｐゴシック"/>
              <a:cs typeface="ＭＳ Ｐゴシック"/>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de-DE" smtClean="0">
              <a:latin typeface="Arial" pitchFamily="34" charset="0"/>
              <a:ea typeface="ＭＳ Ｐゴシック"/>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1EF704D4-1512-4E9F-9018-1D99429C8BC8}" type="slidenum">
              <a:rPr lang="de-DE" smtClean="0">
                <a:latin typeface="Arial" pitchFamily="34" charset="0"/>
                <a:ea typeface="ＭＳ Ｐゴシック"/>
                <a:cs typeface="ＭＳ Ｐゴシック"/>
              </a:rPr>
              <a:pPr/>
              <a:t>50</a:t>
            </a:fld>
            <a:endParaRPr lang="de-DE" smtClean="0">
              <a:latin typeface="Arial" pitchFamily="34" charset="0"/>
              <a:ea typeface="ＭＳ Ｐゴシック"/>
              <a:cs typeface="ＭＳ Ｐゴシック"/>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de-DE" smtClean="0">
              <a:latin typeface="Arial" pitchFamily="34" charset="0"/>
              <a:ea typeface="ＭＳ Ｐゴシック"/>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1EF704D4-1512-4E9F-9018-1D99429C8BC8}" type="slidenum">
              <a:rPr lang="de-DE" smtClean="0">
                <a:latin typeface="Arial" pitchFamily="34" charset="0"/>
                <a:ea typeface="ＭＳ Ｐゴシック"/>
                <a:cs typeface="ＭＳ Ｐゴシック"/>
              </a:rPr>
              <a:pPr/>
              <a:t>51</a:t>
            </a:fld>
            <a:endParaRPr lang="de-DE" smtClean="0">
              <a:latin typeface="Arial" pitchFamily="34" charset="0"/>
              <a:ea typeface="ＭＳ Ｐゴシック"/>
              <a:cs typeface="ＭＳ Ｐゴシック"/>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de-DE" smtClean="0">
              <a:latin typeface="Arial" pitchFamily="34" charset="0"/>
              <a:ea typeface="ＭＳ Ｐゴシック"/>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1EF704D4-1512-4E9F-9018-1D99429C8BC8}" type="slidenum">
              <a:rPr lang="de-DE" smtClean="0">
                <a:latin typeface="Arial" pitchFamily="34" charset="0"/>
                <a:ea typeface="ＭＳ Ｐゴシック"/>
                <a:cs typeface="ＭＳ Ｐゴシック"/>
              </a:rPr>
              <a:pPr/>
              <a:t>61</a:t>
            </a:fld>
            <a:endParaRPr lang="de-DE" smtClean="0">
              <a:latin typeface="Arial" pitchFamily="34" charset="0"/>
              <a:ea typeface="ＭＳ Ｐゴシック"/>
              <a:cs typeface="ＭＳ Ｐゴシック"/>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de-DE" smtClean="0">
              <a:latin typeface="Arial" pitchFamily="34" charset="0"/>
              <a:ea typeface="ＭＳ Ｐゴシック"/>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1EF704D4-1512-4E9F-9018-1D99429C8BC8}" type="slidenum">
              <a:rPr lang="de-DE" smtClean="0">
                <a:latin typeface="Arial" pitchFamily="34" charset="0"/>
                <a:ea typeface="ＭＳ Ｐゴシック"/>
                <a:cs typeface="ＭＳ Ｐゴシック"/>
              </a:rPr>
              <a:pPr/>
              <a:t>62</a:t>
            </a:fld>
            <a:endParaRPr lang="de-DE" smtClean="0">
              <a:latin typeface="Arial" pitchFamily="34" charset="0"/>
              <a:ea typeface="ＭＳ Ｐゴシック"/>
              <a:cs typeface="ＭＳ Ｐゴシック"/>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de-DE" smtClean="0">
              <a:latin typeface="Arial" pitchFamily="34" charset="0"/>
              <a:ea typeface="ＭＳ Ｐゴシック"/>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a:lstStyle/>
          <a:p>
            <a:r>
              <a:rPr lang="en-GB" altLang="ko-KR" b="1" smtClean="0">
                <a:ea typeface="굴림" charset="-127"/>
              </a:rPr>
              <a:t>Summary – findings so far</a:t>
            </a:r>
          </a:p>
          <a:p>
            <a:pPr>
              <a:buFontTx/>
              <a:buChar char="•"/>
            </a:pPr>
            <a:r>
              <a:rPr lang="en-GB" altLang="ko-KR" smtClean="0">
                <a:ea typeface="굴림" charset="-127"/>
              </a:rPr>
              <a:t> recent eco-city initiatives = a rapidly growing, global phenomenon</a:t>
            </a:r>
          </a:p>
          <a:p>
            <a:pPr>
              <a:buFontTx/>
              <a:buChar char="•"/>
            </a:pPr>
            <a:r>
              <a:rPr lang="en-GB" altLang="ko-KR" smtClean="0">
                <a:ea typeface="굴림" charset="-127"/>
              </a:rPr>
              <a:t> these initiatives represent a ‘mainstreaming’ of urban sustainability in last 10 years – from theoretical concepts and pilots,  to broad policy uptake (local, national and international programmes) and practical implementation</a:t>
            </a:r>
          </a:p>
          <a:p>
            <a:pPr>
              <a:buFontTx/>
              <a:buChar char="•"/>
            </a:pPr>
            <a:r>
              <a:rPr lang="en-GB" altLang="ko-KR" smtClean="0">
                <a:ea typeface="굴림" charset="-127"/>
              </a:rPr>
              <a:t> among the diversity of approaches, we can identify several significant commonalities and differences, relating to</a:t>
            </a:r>
          </a:p>
          <a:p>
            <a:pPr lvl="1">
              <a:buFontTx/>
              <a:buChar char="•"/>
            </a:pPr>
            <a:r>
              <a:rPr lang="en-GB" altLang="ko-KR" smtClean="0">
                <a:ea typeface="굴림" charset="-127"/>
              </a:rPr>
              <a:t> type of development – with a majority taking place in existing urban environments</a:t>
            </a:r>
          </a:p>
          <a:p>
            <a:pPr lvl="1">
              <a:buFontTx/>
              <a:buChar char="•"/>
            </a:pPr>
            <a:r>
              <a:rPr lang="en-GB" altLang="ko-KR" smtClean="0">
                <a:ea typeface="굴림" charset="-127"/>
              </a:rPr>
              <a:t> phase of development – with a majority currently under way, and mainly retrofit projects completed</a:t>
            </a:r>
          </a:p>
          <a:p>
            <a:pPr lvl="1">
              <a:buFontTx/>
              <a:buChar char="•"/>
            </a:pPr>
            <a:r>
              <a:rPr lang="en-GB" altLang="ko-KR" smtClean="0">
                <a:ea typeface="굴림" charset="-127"/>
              </a:rPr>
              <a:t> implementation mode – with a majority focusing on technological innovation, mainly addressing CO2/GHG emission reduction targets</a:t>
            </a:r>
          </a:p>
          <a:p>
            <a:pPr lvl="1">
              <a:buFontTx/>
              <a:buChar char="•"/>
            </a:pPr>
            <a:endParaRPr lang="en-GB" altLang="ko-KR" smtClean="0">
              <a:ea typeface="굴림" charset="-127"/>
            </a:endParaRPr>
          </a:p>
          <a:p>
            <a:pPr>
              <a:buFontTx/>
              <a:buChar char="•"/>
            </a:pPr>
            <a:r>
              <a:rPr lang="en-GB" altLang="ko-KR" smtClean="0">
                <a:ea typeface="굴림" charset="-127"/>
              </a:rPr>
              <a:t> this suggests that global climate change is a main factor driving these developments</a:t>
            </a:r>
          </a:p>
          <a:p>
            <a:pPr>
              <a:buFontTx/>
              <a:buChar char="•"/>
            </a:pPr>
            <a:r>
              <a:rPr lang="en-GB" altLang="ko-KR" smtClean="0">
                <a:ea typeface="굴림" charset="-127"/>
              </a:rPr>
              <a:t> however, we wanted to probe this in more detailed, and uncovered some interesting information – [next slide]</a:t>
            </a:r>
          </a:p>
        </p:txBody>
      </p:sp>
      <p:sp>
        <p:nvSpPr>
          <p:cNvPr id="55300" name="Slide Number Placeholder 3"/>
          <p:cNvSpPr txBox="1">
            <a:spLocks noGrp="1"/>
          </p:cNvSpPr>
          <p:nvPr/>
        </p:nvSpPr>
        <p:spPr bwMode="auto">
          <a:xfrm>
            <a:off x="3849688" y="9428711"/>
            <a:ext cx="2946400" cy="496332"/>
          </a:xfrm>
          <a:prstGeom prst="rect">
            <a:avLst/>
          </a:prstGeom>
          <a:noFill/>
          <a:ln w="9525">
            <a:noFill/>
            <a:miter lim="800000"/>
            <a:headEnd/>
            <a:tailEnd/>
          </a:ln>
        </p:spPr>
        <p:txBody>
          <a:bodyPr anchor="b"/>
          <a:lstStyle/>
          <a:p>
            <a:pPr algn="r"/>
            <a:fld id="{1264F1E8-D5FC-4387-B6A9-66F0FBD33131}" type="slidenum">
              <a:rPr lang="en-GB" altLang="ko-KR" sz="1200">
                <a:ea typeface="굴림" charset="-127"/>
              </a:rPr>
              <a:pPr algn="r"/>
              <a:t>74</a:t>
            </a:fld>
            <a:endParaRPr lang="en-GB" altLang="ko-KR" sz="1200">
              <a:ea typeface="굴림" charset="-127"/>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txBox="1">
            <a:spLocks noGrp="1" noChangeArrowheads="1"/>
          </p:cNvSpPr>
          <p:nvPr/>
        </p:nvSpPr>
        <p:spPr bwMode="auto">
          <a:xfrm>
            <a:off x="3852017" y="9430306"/>
            <a:ext cx="2945659" cy="496332"/>
          </a:xfrm>
          <a:prstGeom prst="rect">
            <a:avLst/>
          </a:prstGeom>
          <a:noFill/>
          <a:ln w="9525">
            <a:noFill/>
            <a:miter lim="800000"/>
            <a:headEnd/>
            <a:tailEnd/>
          </a:ln>
        </p:spPr>
        <p:txBody>
          <a:bodyPr anchor="b"/>
          <a:lstStyle/>
          <a:p>
            <a:pPr algn="r"/>
            <a:fld id="{024ACD43-2726-4EF5-AD66-736F813E8968}" type="slidenum">
              <a:rPr lang="de-DE" sz="1200"/>
              <a:pPr algn="r"/>
              <a:t>27</a:t>
            </a:fld>
            <a:endParaRPr lang="de-DE" sz="120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txBox="1">
            <a:spLocks noGrp="1" noChangeArrowheads="1"/>
          </p:cNvSpPr>
          <p:nvPr/>
        </p:nvSpPr>
        <p:spPr bwMode="auto">
          <a:xfrm>
            <a:off x="3852017" y="9430306"/>
            <a:ext cx="2945659" cy="496332"/>
          </a:xfrm>
          <a:prstGeom prst="rect">
            <a:avLst/>
          </a:prstGeom>
          <a:noFill/>
          <a:ln w="9525">
            <a:noFill/>
            <a:miter lim="800000"/>
            <a:headEnd/>
            <a:tailEnd/>
          </a:ln>
        </p:spPr>
        <p:txBody>
          <a:bodyPr anchor="b"/>
          <a:lstStyle/>
          <a:p>
            <a:pPr algn="r"/>
            <a:fld id="{FE0242F2-11D5-4CF6-A922-6EB95BF529A2}" type="slidenum">
              <a:rPr lang="de-DE" sz="1200"/>
              <a:pPr algn="r"/>
              <a:t>28</a:t>
            </a:fld>
            <a:endParaRPr lang="de-DE" sz="120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txBox="1">
            <a:spLocks noGrp="1" noChangeArrowheads="1"/>
          </p:cNvSpPr>
          <p:nvPr/>
        </p:nvSpPr>
        <p:spPr bwMode="auto">
          <a:xfrm>
            <a:off x="3852017" y="9430306"/>
            <a:ext cx="2945659" cy="496332"/>
          </a:xfrm>
          <a:prstGeom prst="rect">
            <a:avLst/>
          </a:prstGeom>
          <a:noFill/>
          <a:ln w="9525">
            <a:noFill/>
            <a:miter lim="800000"/>
            <a:headEnd/>
            <a:tailEnd/>
          </a:ln>
        </p:spPr>
        <p:txBody>
          <a:bodyPr anchor="b"/>
          <a:lstStyle/>
          <a:p>
            <a:pPr algn="r"/>
            <a:fld id="{FE0242F2-11D5-4CF6-A922-6EB95BF529A2}" type="slidenum">
              <a:rPr lang="de-DE" sz="1200"/>
              <a:pPr algn="r"/>
              <a:t>29</a:t>
            </a:fld>
            <a:endParaRPr lang="de-DE" sz="120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p:spPr>
        <p:txBody>
          <a:bodyPr/>
          <a:lstStyle/>
          <a:p>
            <a:endParaRPr lang="en-US" smtClean="0">
              <a:latin typeface="Arial" pitchFamily="34" charset="0"/>
              <a:ea typeface="ＭＳ Ｐゴシック"/>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p:spPr>
        <p:txBody>
          <a:bodyPr/>
          <a:lstStyle/>
          <a:p>
            <a:endParaRPr lang="en-US" smtClean="0">
              <a:latin typeface="Arial" pitchFamily="34" charset="0"/>
              <a:ea typeface="ＭＳ Ｐゴシック"/>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txBox="1">
            <a:spLocks noGrp="1" noChangeArrowheads="1"/>
          </p:cNvSpPr>
          <p:nvPr/>
        </p:nvSpPr>
        <p:spPr bwMode="auto">
          <a:xfrm>
            <a:off x="3852017" y="9430306"/>
            <a:ext cx="2945659" cy="496332"/>
          </a:xfrm>
          <a:prstGeom prst="rect">
            <a:avLst/>
          </a:prstGeom>
          <a:noFill/>
          <a:ln w="9525">
            <a:noFill/>
            <a:miter lim="800000"/>
            <a:headEnd/>
            <a:tailEnd/>
          </a:ln>
        </p:spPr>
        <p:txBody>
          <a:bodyPr anchor="b"/>
          <a:lstStyle/>
          <a:p>
            <a:pPr algn="r"/>
            <a:fld id="{9797F025-6152-4ED3-80B8-D8398CE2F6E4}" type="slidenum">
              <a:rPr lang="de-DE" sz="1200"/>
              <a:pPr algn="r"/>
              <a:t>33</a:t>
            </a:fld>
            <a:endParaRPr lang="de-DE" sz="120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txBox="1">
            <a:spLocks noGrp="1" noChangeArrowheads="1"/>
          </p:cNvSpPr>
          <p:nvPr/>
        </p:nvSpPr>
        <p:spPr bwMode="auto">
          <a:xfrm>
            <a:off x="3852017" y="9430306"/>
            <a:ext cx="2945659" cy="496332"/>
          </a:xfrm>
          <a:prstGeom prst="rect">
            <a:avLst/>
          </a:prstGeom>
          <a:noFill/>
          <a:ln w="9525">
            <a:noFill/>
            <a:miter lim="800000"/>
            <a:headEnd/>
            <a:tailEnd/>
          </a:ln>
        </p:spPr>
        <p:txBody>
          <a:bodyPr anchor="b"/>
          <a:lstStyle/>
          <a:p>
            <a:pPr algn="r"/>
            <a:fld id="{9797F025-6152-4ED3-80B8-D8398CE2F6E4}" type="slidenum">
              <a:rPr lang="de-DE" sz="1200"/>
              <a:pPr algn="r"/>
              <a:t>34</a:t>
            </a:fld>
            <a:endParaRPr lang="de-DE" sz="120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txBox="1">
            <a:spLocks noGrp="1" noChangeArrowheads="1"/>
          </p:cNvSpPr>
          <p:nvPr/>
        </p:nvSpPr>
        <p:spPr bwMode="auto">
          <a:xfrm>
            <a:off x="3852017" y="9430306"/>
            <a:ext cx="2945659" cy="496332"/>
          </a:xfrm>
          <a:prstGeom prst="rect">
            <a:avLst/>
          </a:prstGeom>
          <a:noFill/>
          <a:ln w="9525">
            <a:noFill/>
            <a:miter lim="800000"/>
            <a:headEnd/>
            <a:tailEnd/>
          </a:ln>
        </p:spPr>
        <p:txBody>
          <a:bodyPr anchor="b"/>
          <a:lstStyle/>
          <a:p>
            <a:pPr algn="r"/>
            <a:fld id="{9797F025-6152-4ED3-80B8-D8398CE2F6E4}" type="slidenum">
              <a:rPr lang="de-DE" sz="1200"/>
              <a:pPr algn="r"/>
              <a:t>35</a:t>
            </a:fld>
            <a:endParaRPr lang="de-DE" sz="120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4" name="Gruppieren 14"/>
          <p:cNvGrpSpPr>
            <a:grpSpLocks/>
          </p:cNvGrpSpPr>
          <p:nvPr userDrawn="1"/>
        </p:nvGrpSpPr>
        <p:grpSpPr bwMode="auto">
          <a:xfrm>
            <a:off x="0" y="0"/>
            <a:ext cx="9144000" cy="6248400"/>
            <a:chOff x="0" y="0"/>
            <a:chExt cx="9144000" cy="6248400"/>
          </a:xfrm>
        </p:grpSpPr>
        <p:sp>
          <p:nvSpPr>
            <p:cNvPr id="5" name="Rectangle 5"/>
            <p:cNvSpPr>
              <a:spLocks noChangeArrowheads="1"/>
            </p:cNvSpPr>
            <p:nvPr userDrawn="1"/>
          </p:nvSpPr>
          <p:spPr bwMode="auto">
            <a:xfrm>
              <a:off x="0" y="0"/>
              <a:ext cx="6934200" cy="381000"/>
            </a:xfrm>
            <a:prstGeom prst="rect">
              <a:avLst/>
            </a:prstGeom>
            <a:solidFill>
              <a:srgbClr val="4E60AA"/>
            </a:solidFill>
            <a:ln w="9525">
              <a:noFill/>
              <a:miter lim="800000"/>
              <a:headEnd/>
              <a:tailEnd/>
            </a:ln>
          </p:spPr>
          <p:txBody>
            <a:bodyPr wrap="none" anchor="ctr"/>
            <a:lstStyle/>
            <a:p>
              <a:pPr eaLnBrk="0" hangingPunct="0">
                <a:defRPr/>
              </a:pPr>
              <a:endParaRPr lang="de-DE">
                <a:latin typeface="Arial" charset="0"/>
                <a:ea typeface="ＭＳ Ｐゴシック" pitchFamily="1" charset="-128"/>
                <a:cs typeface="+mn-cs"/>
              </a:endParaRPr>
            </a:p>
          </p:txBody>
        </p:sp>
        <p:sp>
          <p:nvSpPr>
            <p:cNvPr id="6" name="Rectangle 6"/>
            <p:cNvSpPr>
              <a:spLocks noChangeArrowheads="1"/>
            </p:cNvSpPr>
            <p:nvPr userDrawn="1"/>
          </p:nvSpPr>
          <p:spPr bwMode="auto">
            <a:xfrm>
              <a:off x="6934200" y="0"/>
              <a:ext cx="2209800" cy="381000"/>
            </a:xfrm>
            <a:prstGeom prst="rect">
              <a:avLst/>
            </a:prstGeom>
            <a:solidFill>
              <a:srgbClr val="8CB91B"/>
            </a:solidFill>
            <a:ln w="9525">
              <a:noFill/>
              <a:miter lim="800000"/>
              <a:headEnd/>
              <a:tailEnd/>
            </a:ln>
          </p:spPr>
          <p:txBody>
            <a:bodyPr wrap="none" anchor="ctr"/>
            <a:lstStyle/>
            <a:p>
              <a:pPr algn="ctr" eaLnBrk="0" hangingPunct="0">
                <a:defRPr/>
              </a:pPr>
              <a:r>
                <a:rPr lang="de-DE">
                  <a:latin typeface="Arial" charset="0"/>
                  <a:ea typeface="ＭＳ Ｐゴシック" pitchFamily="1" charset="-128"/>
                  <a:cs typeface="+mn-cs"/>
                </a:rPr>
                <a:t> </a:t>
              </a:r>
            </a:p>
          </p:txBody>
        </p:sp>
        <p:sp>
          <p:nvSpPr>
            <p:cNvPr id="7" name="Rectangle 7"/>
            <p:cNvSpPr>
              <a:spLocks noChangeArrowheads="1"/>
            </p:cNvSpPr>
            <p:nvPr userDrawn="1"/>
          </p:nvSpPr>
          <p:spPr bwMode="auto">
            <a:xfrm>
              <a:off x="0" y="6116638"/>
              <a:ext cx="8305800" cy="131762"/>
            </a:xfrm>
            <a:prstGeom prst="rect">
              <a:avLst/>
            </a:prstGeom>
            <a:solidFill>
              <a:srgbClr val="4E60AA"/>
            </a:solidFill>
            <a:ln w="9525">
              <a:noFill/>
              <a:miter lim="800000"/>
              <a:headEnd/>
              <a:tailEnd/>
            </a:ln>
          </p:spPr>
          <p:txBody>
            <a:bodyPr wrap="none" anchor="ctr"/>
            <a:lstStyle/>
            <a:p>
              <a:pPr eaLnBrk="0" hangingPunct="0">
                <a:defRPr/>
              </a:pPr>
              <a:endParaRPr lang="de-DE">
                <a:latin typeface="Arial" charset="0"/>
                <a:ea typeface="ＭＳ Ｐゴシック" pitchFamily="1" charset="-128"/>
                <a:cs typeface="+mn-cs"/>
              </a:endParaRPr>
            </a:p>
          </p:txBody>
        </p:sp>
        <p:sp>
          <p:nvSpPr>
            <p:cNvPr id="8" name="Rectangle 8"/>
            <p:cNvSpPr>
              <a:spLocks noChangeArrowheads="1"/>
            </p:cNvSpPr>
            <p:nvPr userDrawn="1"/>
          </p:nvSpPr>
          <p:spPr bwMode="auto">
            <a:xfrm>
              <a:off x="8305800" y="6116638"/>
              <a:ext cx="838200" cy="131762"/>
            </a:xfrm>
            <a:prstGeom prst="rect">
              <a:avLst/>
            </a:prstGeom>
            <a:solidFill>
              <a:srgbClr val="8CB91B"/>
            </a:solidFill>
            <a:ln w="9525">
              <a:noFill/>
              <a:miter lim="800000"/>
              <a:headEnd/>
              <a:tailEnd/>
            </a:ln>
          </p:spPr>
          <p:txBody>
            <a:bodyPr wrap="none" anchor="ctr"/>
            <a:lstStyle/>
            <a:p>
              <a:pPr algn="ctr" eaLnBrk="0" hangingPunct="0">
                <a:defRPr/>
              </a:pPr>
              <a:r>
                <a:rPr lang="de-DE">
                  <a:latin typeface="Arial" charset="0"/>
                  <a:ea typeface="ＭＳ Ｐゴシック" pitchFamily="1" charset="-128"/>
                  <a:cs typeface="+mn-cs"/>
                </a:rPr>
                <a:t> </a:t>
              </a:r>
            </a:p>
          </p:txBody>
        </p:sp>
      </p:grpSp>
      <p:sp useBgFill="1">
        <p:nvSpPr>
          <p:cNvPr id="9" name="Freihandform 8"/>
          <p:cNvSpPr/>
          <p:nvPr userDrawn="1"/>
        </p:nvSpPr>
        <p:spPr bwMode="auto">
          <a:xfrm>
            <a:off x="8255000" y="6118225"/>
            <a:ext cx="161925" cy="130175"/>
          </a:xfrm>
          <a:custGeom>
            <a:avLst/>
            <a:gdLst>
              <a:gd name="connsiteX0" fmla="*/ 0 w 162274"/>
              <a:gd name="connsiteY0" fmla="*/ 0 h 131364"/>
              <a:gd name="connsiteX1" fmla="*/ 131364 w 162274"/>
              <a:gd name="connsiteY1" fmla="*/ 0 h 131364"/>
              <a:gd name="connsiteX2" fmla="*/ 162274 w 162274"/>
              <a:gd name="connsiteY2" fmla="*/ 131364 h 131364"/>
              <a:gd name="connsiteX3" fmla="*/ 30909 w 162274"/>
              <a:gd name="connsiteY3" fmla="*/ 131364 h 131364"/>
              <a:gd name="connsiteX4" fmla="*/ 0 w 162274"/>
              <a:gd name="connsiteY4" fmla="*/ 0 h 131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74" h="131364">
                <a:moveTo>
                  <a:pt x="0" y="0"/>
                </a:moveTo>
                <a:lnTo>
                  <a:pt x="131364" y="0"/>
                </a:lnTo>
                <a:lnTo>
                  <a:pt x="162274" y="131364"/>
                </a:lnTo>
                <a:lnTo>
                  <a:pt x="30909" y="131364"/>
                </a:lnTo>
                <a:lnTo>
                  <a:pt x="0" y="0"/>
                </a:lnTo>
                <a:close/>
              </a:path>
            </a:pathLst>
          </a:custGeom>
          <a:ln w="9525" cap="flat" cmpd="sng" algn="ctr">
            <a:solidFill>
              <a:schemeClr val="bg1"/>
            </a:solidFill>
            <a:prstDash val="solid"/>
            <a:round/>
            <a:headEnd type="none" w="med" len="med"/>
            <a:tailEnd type="none" w="med" len="med"/>
          </a:ln>
          <a:effectLst/>
        </p:spPr>
        <p:txBody>
          <a:bodyPr/>
          <a:lstStyle/>
          <a:p>
            <a:pPr eaLnBrk="0" hangingPunct="0">
              <a:defRPr/>
            </a:pPr>
            <a:endParaRPr lang="de-DE">
              <a:latin typeface="Arial" charset="0"/>
              <a:ea typeface="ＭＳ Ｐゴシック" pitchFamily="1" charset="-128"/>
            </a:endParaRPr>
          </a:p>
        </p:txBody>
      </p:sp>
      <p:sp useBgFill="1">
        <p:nvSpPr>
          <p:cNvPr id="10" name="Freihandform 9"/>
          <p:cNvSpPr/>
          <p:nvPr userDrawn="1"/>
        </p:nvSpPr>
        <p:spPr bwMode="auto">
          <a:xfrm>
            <a:off x="6834188" y="0"/>
            <a:ext cx="252412" cy="385763"/>
          </a:xfrm>
          <a:custGeom>
            <a:avLst/>
            <a:gdLst>
              <a:gd name="connsiteX0" fmla="*/ 0 w 225350"/>
              <a:gd name="connsiteY0" fmla="*/ 0 h 385695"/>
              <a:gd name="connsiteX1" fmla="*/ 134343 w 225350"/>
              <a:gd name="connsiteY1" fmla="*/ 0 h 385695"/>
              <a:gd name="connsiteX2" fmla="*/ 225350 w 225350"/>
              <a:gd name="connsiteY2" fmla="*/ 385695 h 385695"/>
              <a:gd name="connsiteX3" fmla="*/ 91007 w 225350"/>
              <a:gd name="connsiteY3" fmla="*/ 385695 h 385695"/>
              <a:gd name="connsiteX4" fmla="*/ 0 w 225350"/>
              <a:gd name="connsiteY4" fmla="*/ 0 h 385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350" h="385695">
                <a:moveTo>
                  <a:pt x="0" y="0"/>
                </a:moveTo>
                <a:lnTo>
                  <a:pt x="134343" y="0"/>
                </a:lnTo>
                <a:lnTo>
                  <a:pt x="225350" y="385695"/>
                </a:lnTo>
                <a:lnTo>
                  <a:pt x="91007" y="385695"/>
                </a:lnTo>
                <a:lnTo>
                  <a:pt x="0" y="0"/>
                </a:lnTo>
                <a:close/>
              </a:path>
            </a:pathLst>
          </a:custGeom>
          <a:ln w="9525" cap="flat" cmpd="sng" algn="ctr">
            <a:noFill/>
            <a:prstDash val="solid"/>
            <a:round/>
            <a:headEnd type="none" w="med" len="med"/>
            <a:tailEnd type="none" w="med" len="med"/>
          </a:ln>
          <a:effectLst/>
        </p:spPr>
        <p:txBody>
          <a:bodyPr/>
          <a:lstStyle/>
          <a:p>
            <a:pPr eaLnBrk="0" hangingPunct="0">
              <a:defRPr/>
            </a:pPr>
            <a:endParaRPr lang="de-DE">
              <a:latin typeface="Arial" charset="0"/>
              <a:ea typeface="ＭＳ Ｐゴシック" pitchFamily="1" charset="-128"/>
            </a:endParaRPr>
          </a:p>
        </p:txBody>
      </p:sp>
      <p:pic>
        <p:nvPicPr>
          <p:cNvPr id="11" name="Grafik 19" descr="Logo_IOER_E_RGB_web.gif"/>
          <p:cNvPicPr>
            <a:picLocks noChangeAspect="1"/>
          </p:cNvPicPr>
          <p:nvPr userDrawn="1"/>
        </p:nvPicPr>
        <p:blipFill>
          <a:blip r:embed="rId2" cstate="print"/>
          <a:srcRect/>
          <a:stretch>
            <a:fillRect/>
          </a:stretch>
        </p:blipFill>
        <p:spPr bwMode="auto">
          <a:xfrm>
            <a:off x="7691438" y="6321425"/>
            <a:ext cx="1255712" cy="485775"/>
          </a:xfrm>
          <a:prstGeom prst="rect">
            <a:avLst/>
          </a:prstGeom>
          <a:noFill/>
          <a:ln w="9525">
            <a:noFill/>
            <a:miter lim="800000"/>
            <a:headEnd/>
            <a:tailEnd/>
          </a:ln>
        </p:spPr>
      </p:pic>
      <p:sp>
        <p:nvSpPr>
          <p:cNvPr id="3074" name="Rectangle 2"/>
          <p:cNvSpPr>
            <a:spLocks noGrp="1" noChangeArrowheads="1"/>
          </p:cNvSpPr>
          <p:nvPr>
            <p:ph type="ctrTitle"/>
          </p:nvPr>
        </p:nvSpPr>
        <p:spPr>
          <a:xfrm>
            <a:off x="685800" y="1714488"/>
            <a:ext cx="7772400" cy="1143000"/>
          </a:xfrm>
        </p:spPr>
        <p:txBody>
          <a:bodyPr/>
          <a:lstStyle>
            <a:lvl1pPr algn="ctr">
              <a:defRPr sz="2800" b="1"/>
            </a:lvl1pPr>
          </a:lstStyle>
          <a:p>
            <a:r>
              <a:rPr lang="de-DE" smtClean="0"/>
              <a:t>Titelmasterformat durch Klicken bearbeiten</a:t>
            </a:r>
            <a:endParaRPr lang="de-DE" dirty="0"/>
          </a:p>
        </p:txBody>
      </p:sp>
      <p:sp>
        <p:nvSpPr>
          <p:cNvPr id="3075" name="Rectangle 3"/>
          <p:cNvSpPr>
            <a:spLocks noGrp="1" noChangeArrowheads="1"/>
          </p:cNvSpPr>
          <p:nvPr>
            <p:ph type="subTitle" idx="1"/>
          </p:nvPr>
        </p:nvSpPr>
        <p:spPr>
          <a:xfrm>
            <a:off x="1285852" y="2971800"/>
            <a:ext cx="6400800" cy="1752600"/>
          </a:xfrm>
        </p:spPr>
        <p:txBody>
          <a:bodyPr/>
          <a:lstStyle>
            <a:lvl1pPr marL="0" indent="0" algn="ctr">
              <a:buFontTx/>
              <a:buNone/>
              <a:defRPr sz="2000" b="1"/>
            </a:lvl1pPr>
          </a:lstStyle>
          <a:p>
            <a:r>
              <a:rPr lang="de-DE" smtClean="0"/>
              <a:t>Formatvorlage des Untertitelmasters durch Klicken bearbeiten</a:t>
            </a:r>
            <a:endParaRPr lang="de-DE" dirty="0"/>
          </a:p>
        </p:txBody>
      </p:sp>
      <p:pic>
        <p:nvPicPr>
          <p:cNvPr id="12" name="Grafik 13" descr="logo_blau_661x194.jpg"/>
          <p:cNvPicPr>
            <a:picLocks noChangeAspect="1"/>
          </p:cNvPicPr>
          <p:nvPr userDrawn="1"/>
        </p:nvPicPr>
        <p:blipFill>
          <a:blip r:embed="rId3" cstate="print"/>
          <a:srcRect/>
          <a:stretch>
            <a:fillRect/>
          </a:stretch>
        </p:blipFill>
        <p:spPr bwMode="auto">
          <a:xfrm>
            <a:off x="685800" y="6429375"/>
            <a:ext cx="1008063" cy="295275"/>
          </a:xfrm>
          <a:prstGeom prst="rect">
            <a:avLst/>
          </a:prstGeom>
          <a:noFill/>
          <a:ln w="9525">
            <a:noFill/>
            <a:miter lim="800000"/>
            <a:headEnd/>
            <a:tailEnd/>
          </a:ln>
        </p:spPr>
      </p:pic>
      <p:pic>
        <p:nvPicPr>
          <p:cNvPr id="13" name="Grafik 12" descr="DDC_Logo_110x50_300dpi_RGB.jpg"/>
          <p:cNvPicPr>
            <a:picLocks noChangeAspect="1"/>
          </p:cNvPicPr>
          <p:nvPr userDrawn="1"/>
        </p:nvPicPr>
        <p:blipFill>
          <a:blip r:embed="rId4" cstate="print"/>
          <a:srcRect/>
          <a:stretch>
            <a:fillRect/>
          </a:stretch>
        </p:blipFill>
        <p:spPr bwMode="auto">
          <a:xfrm>
            <a:off x="6084888" y="6308725"/>
            <a:ext cx="1065212" cy="485775"/>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48768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609600"/>
            <a:ext cx="5676900" cy="48768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ctr">
              <a:defRPr>
                <a:solidFill>
                  <a:srgbClr val="4E60AA"/>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685800" y="1928802"/>
            <a:ext cx="7772400" cy="3557598"/>
          </a:xfrm>
        </p:spPr>
        <p:txBody>
          <a:bodyPr/>
          <a:lstStyle>
            <a:lvl3pPr>
              <a:defRPr sz="1800"/>
            </a:lvl3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1214422"/>
            <a:ext cx="7772400" cy="1362075"/>
          </a:xfrm>
        </p:spPr>
        <p:txBody>
          <a:bodyPr/>
          <a:lstStyle>
            <a:lvl1pPr algn="ctr">
              <a:defRPr sz="3200" b="1" cap="all"/>
            </a:lvl1pPr>
          </a:lstStyle>
          <a:p>
            <a:r>
              <a:rPr lang="de-DE" smtClean="0"/>
              <a:t>Titelmasterformat durch Klicken bearbeiten</a:t>
            </a:r>
            <a:endParaRPr lang="de-DE" dirty="0"/>
          </a:p>
        </p:txBody>
      </p:sp>
      <p:sp>
        <p:nvSpPr>
          <p:cNvPr id="3" name="Textplatzhalter 2"/>
          <p:cNvSpPr>
            <a:spLocks noGrp="1"/>
          </p:cNvSpPr>
          <p:nvPr>
            <p:ph type="body" idx="1"/>
          </p:nvPr>
        </p:nvSpPr>
        <p:spPr>
          <a:xfrm>
            <a:off x="722313" y="3714763"/>
            <a:ext cx="7772400" cy="1500187"/>
          </a:xfrm>
        </p:spPr>
        <p:txBody>
          <a:bodyPr anchor="b"/>
          <a:lstStyle>
            <a:lvl1pPr marL="0" indent="0">
              <a:buNone/>
              <a:defRPr sz="26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dirty="0"/>
          </a:p>
        </p:txBody>
      </p:sp>
      <p:sp>
        <p:nvSpPr>
          <p:cNvPr id="3" name="Inhaltsplatzhalter 2"/>
          <p:cNvSpPr>
            <a:spLocks noGrp="1"/>
          </p:cNvSpPr>
          <p:nvPr>
            <p:ph sz="half" idx="1"/>
          </p:nvPr>
        </p:nvSpPr>
        <p:spPr>
          <a:xfrm>
            <a:off x="685800" y="1643050"/>
            <a:ext cx="3810000" cy="3843350"/>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43050"/>
            <a:ext cx="3810000" cy="3843350"/>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lgn="ctr">
              <a:defRPr/>
            </a:lvl1pPr>
          </a:lstStyle>
          <a:p>
            <a:r>
              <a:rPr lang="de-DE" smtClean="0"/>
              <a:t>Titelmasterformat durch Klicken bearbeiten</a:t>
            </a:r>
            <a:endParaRPr lang="de-DE" dirty="0"/>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dirty="0"/>
          </a:p>
        </p:txBody>
      </p:sp>
      <p:sp>
        <p:nvSpPr>
          <p:cNvPr id="3" name="Inhaltsplatzhalter 2"/>
          <p:cNvSpPr>
            <a:spLocks noGrp="1"/>
          </p:cNvSpPr>
          <p:nvPr>
            <p:ph idx="1"/>
          </p:nvPr>
        </p:nvSpPr>
        <p:spPr>
          <a:xfrm>
            <a:off x="3575050" y="273050"/>
            <a:ext cx="5111750" cy="5853113"/>
          </a:xfrm>
        </p:spPr>
        <p:txBody>
          <a:bodyPr/>
          <a:lstStyle>
            <a:lvl1pPr>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dirty="0"/>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Bild durch Klicken auf Symbol hinzufügen</a:t>
            </a:r>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uppieren 20"/>
          <p:cNvGrpSpPr>
            <a:grpSpLocks/>
          </p:cNvGrpSpPr>
          <p:nvPr/>
        </p:nvGrpSpPr>
        <p:grpSpPr bwMode="auto">
          <a:xfrm>
            <a:off x="0" y="0"/>
            <a:ext cx="9144000" cy="6248400"/>
            <a:chOff x="0" y="0"/>
            <a:chExt cx="9144000" cy="6248400"/>
          </a:xfrm>
        </p:grpSpPr>
        <p:sp>
          <p:nvSpPr>
            <p:cNvPr id="1041" name="Rectangle 17"/>
            <p:cNvSpPr>
              <a:spLocks noChangeArrowheads="1"/>
            </p:cNvSpPr>
            <p:nvPr userDrawn="1"/>
          </p:nvSpPr>
          <p:spPr bwMode="auto">
            <a:xfrm>
              <a:off x="0" y="0"/>
              <a:ext cx="6934200" cy="381000"/>
            </a:xfrm>
            <a:prstGeom prst="rect">
              <a:avLst/>
            </a:prstGeom>
            <a:solidFill>
              <a:srgbClr val="4E60AA"/>
            </a:solidFill>
            <a:ln w="9525">
              <a:noFill/>
              <a:miter lim="800000"/>
              <a:headEnd/>
              <a:tailEnd/>
            </a:ln>
          </p:spPr>
          <p:txBody>
            <a:bodyPr wrap="none" anchor="ctr"/>
            <a:lstStyle/>
            <a:p>
              <a:pPr eaLnBrk="0" hangingPunct="0">
                <a:defRPr/>
              </a:pPr>
              <a:endParaRPr lang="de-DE">
                <a:latin typeface="Arial" charset="0"/>
                <a:ea typeface="ＭＳ Ｐゴシック" pitchFamily="1" charset="-128"/>
                <a:cs typeface="+mn-cs"/>
              </a:endParaRPr>
            </a:p>
          </p:txBody>
        </p:sp>
        <p:sp>
          <p:nvSpPr>
            <p:cNvPr id="1042" name="Rectangle 18"/>
            <p:cNvSpPr>
              <a:spLocks noChangeArrowheads="1"/>
            </p:cNvSpPr>
            <p:nvPr userDrawn="1"/>
          </p:nvSpPr>
          <p:spPr bwMode="auto">
            <a:xfrm>
              <a:off x="6934200" y="0"/>
              <a:ext cx="2209800" cy="381000"/>
            </a:xfrm>
            <a:prstGeom prst="rect">
              <a:avLst/>
            </a:prstGeom>
            <a:solidFill>
              <a:srgbClr val="8CB91B"/>
            </a:solidFill>
            <a:ln w="9525">
              <a:noFill/>
              <a:miter lim="800000"/>
              <a:headEnd/>
              <a:tailEnd/>
            </a:ln>
          </p:spPr>
          <p:txBody>
            <a:bodyPr wrap="none" anchor="ctr"/>
            <a:lstStyle/>
            <a:p>
              <a:pPr algn="ctr" eaLnBrk="0" hangingPunct="0">
                <a:defRPr/>
              </a:pPr>
              <a:r>
                <a:rPr lang="de-DE">
                  <a:latin typeface="Arial" charset="0"/>
                  <a:ea typeface="ＭＳ Ｐゴシック" pitchFamily="1" charset="-128"/>
                  <a:cs typeface="+mn-cs"/>
                </a:rPr>
                <a:t> </a:t>
              </a:r>
            </a:p>
          </p:txBody>
        </p:sp>
        <p:sp>
          <p:nvSpPr>
            <p:cNvPr id="1043" name="Rectangle 19"/>
            <p:cNvSpPr>
              <a:spLocks noChangeArrowheads="1"/>
            </p:cNvSpPr>
            <p:nvPr userDrawn="1"/>
          </p:nvSpPr>
          <p:spPr bwMode="auto">
            <a:xfrm>
              <a:off x="0" y="6116638"/>
              <a:ext cx="8305800" cy="131762"/>
            </a:xfrm>
            <a:prstGeom prst="rect">
              <a:avLst/>
            </a:prstGeom>
            <a:solidFill>
              <a:srgbClr val="4E60AA"/>
            </a:solidFill>
            <a:ln w="9525">
              <a:noFill/>
              <a:miter lim="800000"/>
              <a:headEnd/>
              <a:tailEnd/>
            </a:ln>
          </p:spPr>
          <p:txBody>
            <a:bodyPr wrap="none" anchor="ctr"/>
            <a:lstStyle/>
            <a:p>
              <a:pPr eaLnBrk="0" hangingPunct="0">
                <a:defRPr/>
              </a:pPr>
              <a:endParaRPr lang="de-DE">
                <a:latin typeface="Arial" charset="0"/>
                <a:ea typeface="ＭＳ Ｐゴシック" pitchFamily="1" charset="-128"/>
                <a:cs typeface="+mn-cs"/>
              </a:endParaRPr>
            </a:p>
          </p:txBody>
        </p:sp>
        <p:sp>
          <p:nvSpPr>
            <p:cNvPr id="1044" name="Rectangle 20"/>
            <p:cNvSpPr>
              <a:spLocks noChangeArrowheads="1"/>
            </p:cNvSpPr>
            <p:nvPr userDrawn="1"/>
          </p:nvSpPr>
          <p:spPr bwMode="auto">
            <a:xfrm>
              <a:off x="8305800" y="6116638"/>
              <a:ext cx="838200" cy="131762"/>
            </a:xfrm>
            <a:prstGeom prst="rect">
              <a:avLst/>
            </a:prstGeom>
            <a:solidFill>
              <a:srgbClr val="8CB91B"/>
            </a:solidFill>
            <a:ln w="9525">
              <a:noFill/>
              <a:miter lim="800000"/>
              <a:headEnd/>
              <a:tailEnd/>
            </a:ln>
          </p:spPr>
          <p:txBody>
            <a:bodyPr wrap="none" anchor="ctr"/>
            <a:lstStyle/>
            <a:p>
              <a:pPr algn="ctr" eaLnBrk="0" hangingPunct="0">
                <a:defRPr/>
              </a:pPr>
              <a:r>
                <a:rPr lang="de-DE">
                  <a:latin typeface="Arial" charset="0"/>
                  <a:ea typeface="ＭＳ Ｐゴシック" pitchFamily="1" charset="-128"/>
                  <a:cs typeface="+mn-cs"/>
                </a:rPr>
                <a:t> </a:t>
              </a:r>
            </a:p>
          </p:txBody>
        </p:sp>
      </p:grpSp>
      <p:sp>
        <p:nvSpPr>
          <p:cNvPr id="1027" name="Rectangle 7"/>
          <p:cNvSpPr>
            <a:spLocks noGrp="1" noChangeArrowheads="1"/>
          </p:cNvSpPr>
          <p:nvPr>
            <p:ph type="title"/>
          </p:nvPr>
        </p:nvSpPr>
        <p:spPr bwMode="auto">
          <a:xfrm>
            <a:off x="685800" y="609600"/>
            <a:ext cx="77724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Mastertitelformat bearbeiten</a:t>
            </a:r>
          </a:p>
        </p:txBody>
      </p:sp>
      <p:sp>
        <p:nvSpPr>
          <p:cNvPr id="1028" name="Rectangle 8"/>
          <p:cNvSpPr>
            <a:spLocks noGrp="1" noChangeArrowheads="1"/>
          </p:cNvSpPr>
          <p:nvPr>
            <p:ph type="body" idx="1"/>
          </p:nvPr>
        </p:nvSpPr>
        <p:spPr bwMode="auto">
          <a:xfrm>
            <a:off x="685800" y="1371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useBgFill="1">
        <p:nvSpPr>
          <p:cNvPr id="16" name="Freihandform 15"/>
          <p:cNvSpPr/>
          <p:nvPr/>
        </p:nvSpPr>
        <p:spPr bwMode="auto">
          <a:xfrm>
            <a:off x="6834188" y="0"/>
            <a:ext cx="252412" cy="385763"/>
          </a:xfrm>
          <a:custGeom>
            <a:avLst/>
            <a:gdLst>
              <a:gd name="connsiteX0" fmla="*/ 0 w 225350"/>
              <a:gd name="connsiteY0" fmla="*/ 0 h 385695"/>
              <a:gd name="connsiteX1" fmla="*/ 134343 w 225350"/>
              <a:gd name="connsiteY1" fmla="*/ 0 h 385695"/>
              <a:gd name="connsiteX2" fmla="*/ 225350 w 225350"/>
              <a:gd name="connsiteY2" fmla="*/ 385695 h 385695"/>
              <a:gd name="connsiteX3" fmla="*/ 91007 w 225350"/>
              <a:gd name="connsiteY3" fmla="*/ 385695 h 385695"/>
              <a:gd name="connsiteX4" fmla="*/ 0 w 225350"/>
              <a:gd name="connsiteY4" fmla="*/ 0 h 385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350" h="385695">
                <a:moveTo>
                  <a:pt x="0" y="0"/>
                </a:moveTo>
                <a:lnTo>
                  <a:pt x="134343" y="0"/>
                </a:lnTo>
                <a:lnTo>
                  <a:pt x="225350" y="385695"/>
                </a:lnTo>
                <a:lnTo>
                  <a:pt x="91007" y="385695"/>
                </a:lnTo>
                <a:lnTo>
                  <a:pt x="0" y="0"/>
                </a:lnTo>
                <a:close/>
              </a:path>
            </a:pathLst>
          </a:custGeom>
          <a:ln w="9525" cap="flat" cmpd="sng" algn="ctr">
            <a:noFill/>
            <a:prstDash val="solid"/>
            <a:round/>
            <a:headEnd type="none" w="med" len="med"/>
            <a:tailEnd type="none" w="med" len="med"/>
          </a:ln>
          <a:effectLst/>
        </p:spPr>
        <p:txBody>
          <a:bodyPr/>
          <a:lstStyle/>
          <a:p>
            <a:pPr eaLnBrk="0" hangingPunct="0">
              <a:defRPr/>
            </a:pPr>
            <a:endParaRPr lang="de-DE">
              <a:latin typeface="Arial" charset="0"/>
              <a:ea typeface="ＭＳ Ｐゴシック" pitchFamily="1" charset="-128"/>
            </a:endParaRPr>
          </a:p>
        </p:txBody>
      </p:sp>
      <p:sp useBgFill="1">
        <p:nvSpPr>
          <p:cNvPr id="17" name="Freihandform 16"/>
          <p:cNvSpPr/>
          <p:nvPr/>
        </p:nvSpPr>
        <p:spPr bwMode="auto">
          <a:xfrm>
            <a:off x="8255000" y="6118225"/>
            <a:ext cx="161925" cy="130175"/>
          </a:xfrm>
          <a:custGeom>
            <a:avLst/>
            <a:gdLst>
              <a:gd name="connsiteX0" fmla="*/ 0 w 162274"/>
              <a:gd name="connsiteY0" fmla="*/ 0 h 131364"/>
              <a:gd name="connsiteX1" fmla="*/ 131364 w 162274"/>
              <a:gd name="connsiteY1" fmla="*/ 0 h 131364"/>
              <a:gd name="connsiteX2" fmla="*/ 162274 w 162274"/>
              <a:gd name="connsiteY2" fmla="*/ 131364 h 131364"/>
              <a:gd name="connsiteX3" fmla="*/ 30909 w 162274"/>
              <a:gd name="connsiteY3" fmla="*/ 131364 h 131364"/>
              <a:gd name="connsiteX4" fmla="*/ 0 w 162274"/>
              <a:gd name="connsiteY4" fmla="*/ 0 h 131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74" h="131364">
                <a:moveTo>
                  <a:pt x="0" y="0"/>
                </a:moveTo>
                <a:lnTo>
                  <a:pt x="131364" y="0"/>
                </a:lnTo>
                <a:lnTo>
                  <a:pt x="162274" y="131364"/>
                </a:lnTo>
                <a:lnTo>
                  <a:pt x="30909" y="131364"/>
                </a:lnTo>
                <a:lnTo>
                  <a:pt x="0" y="0"/>
                </a:lnTo>
                <a:close/>
              </a:path>
            </a:pathLst>
          </a:custGeom>
          <a:ln w="9525" cap="flat" cmpd="sng" algn="ctr">
            <a:solidFill>
              <a:schemeClr val="bg1"/>
            </a:solidFill>
            <a:prstDash val="solid"/>
            <a:round/>
            <a:headEnd type="none" w="med" len="med"/>
            <a:tailEnd type="none" w="med" len="med"/>
          </a:ln>
          <a:effectLst/>
        </p:spPr>
        <p:txBody>
          <a:bodyPr/>
          <a:lstStyle/>
          <a:p>
            <a:pPr eaLnBrk="0" hangingPunct="0">
              <a:defRPr/>
            </a:pPr>
            <a:endParaRPr lang="de-DE">
              <a:latin typeface="Arial" charset="0"/>
              <a:ea typeface="ＭＳ Ｐゴシック" pitchFamily="1" charset="-128"/>
            </a:endParaRPr>
          </a:p>
        </p:txBody>
      </p:sp>
      <p:pic>
        <p:nvPicPr>
          <p:cNvPr id="1032" name="Grafik 19" descr="Logo_IOER_E_RGB_web.gif"/>
          <p:cNvPicPr>
            <a:picLocks noChangeAspect="1"/>
          </p:cNvPicPr>
          <p:nvPr/>
        </p:nvPicPr>
        <p:blipFill>
          <a:blip r:embed="rId13" cstate="print"/>
          <a:srcRect/>
          <a:stretch>
            <a:fillRect/>
          </a:stretch>
        </p:blipFill>
        <p:spPr bwMode="auto">
          <a:xfrm>
            <a:off x="7691438" y="6321425"/>
            <a:ext cx="1255712" cy="485775"/>
          </a:xfrm>
          <a:prstGeom prst="rect">
            <a:avLst/>
          </a:prstGeom>
          <a:noFill/>
          <a:ln w="9525">
            <a:noFill/>
            <a:miter lim="800000"/>
            <a:headEnd/>
            <a:tailEnd/>
          </a:ln>
        </p:spPr>
      </p:pic>
      <p:pic>
        <p:nvPicPr>
          <p:cNvPr id="1033" name="Grafik 12" descr="DDC_Logo_110x50_300dpi_RGB.jpg"/>
          <p:cNvPicPr>
            <a:picLocks noChangeAspect="1"/>
          </p:cNvPicPr>
          <p:nvPr/>
        </p:nvPicPr>
        <p:blipFill>
          <a:blip r:embed="rId14" cstate="print"/>
          <a:srcRect/>
          <a:stretch>
            <a:fillRect/>
          </a:stretch>
        </p:blipFill>
        <p:spPr bwMode="auto">
          <a:xfrm>
            <a:off x="6084888" y="6308725"/>
            <a:ext cx="1065212" cy="485775"/>
          </a:xfrm>
          <a:prstGeom prst="rect">
            <a:avLst/>
          </a:prstGeom>
          <a:noFill/>
          <a:ln w="9525">
            <a:noFill/>
            <a:miter lim="800000"/>
            <a:headEnd/>
            <a:tailEnd/>
          </a:ln>
        </p:spPr>
      </p:pic>
      <p:pic>
        <p:nvPicPr>
          <p:cNvPr id="18" name="Grafik 13" descr="logo_blau_661x194.jpg"/>
          <p:cNvPicPr>
            <a:picLocks noChangeAspect="1"/>
          </p:cNvPicPr>
          <p:nvPr/>
        </p:nvPicPr>
        <p:blipFill>
          <a:blip r:embed="rId15" cstate="print"/>
          <a:srcRect/>
          <a:stretch>
            <a:fillRect/>
          </a:stretch>
        </p:blipFill>
        <p:spPr bwMode="auto">
          <a:xfrm>
            <a:off x="685800" y="6429375"/>
            <a:ext cx="1008063" cy="2952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93"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hf sldNum="0" hdr="0" ftr="0"/>
  <p:txStyles>
    <p:titleStyle>
      <a:lvl1pPr algn="ctr" rtl="0" eaLnBrk="1" fontAlgn="base" hangingPunct="1">
        <a:spcBef>
          <a:spcPct val="0"/>
        </a:spcBef>
        <a:spcAft>
          <a:spcPct val="0"/>
        </a:spcAft>
        <a:defRPr sz="3200">
          <a:solidFill>
            <a:srgbClr val="4E60AA"/>
          </a:solidFill>
          <a:latin typeface="Verdana" pitchFamily="34" charset="0"/>
          <a:ea typeface="+mj-ea"/>
          <a:cs typeface="ＭＳ Ｐゴシック"/>
        </a:defRPr>
      </a:lvl1pPr>
      <a:lvl2pPr algn="ctr" rtl="0" eaLnBrk="1" fontAlgn="base" hangingPunct="1">
        <a:spcBef>
          <a:spcPct val="0"/>
        </a:spcBef>
        <a:spcAft>
          <a:spcPct val="0"/>
        </a:spcAft>
        <a:defRPr sz="3200">
          <a:solidFill>
            <a:srgbClr val="4E60AA"/>
          </a:solidFill>
          <a:latin typeface="Verdana" pitchFamily="1" charset="0"/>
          <a:ea typeface="ＭＳ Ｐゴシック" pitchFamily="1" charset="-128"/>
          <a:cs typeface="ＭＳ Ｐゴシック"/>
        </a:defRPr>
      </a:lvl2pPr>
      <a:lvl3pPr algn="ctr" rtl="0" eaLnBrk="1" fontAlgn="base" hangingPunct="1">
        <a:spcBef>
          <a:spcPct val="0"/>
        </a:spcBef>
        <a:spcAft>
          <a:spcPct val="0"/>
        </a:spcAft>
        <a:defRPr sz="3200">
          <a:solidFill>
            <a:srgbClr val="4E60AA"/>
          </a:solidFill>
          <a:latin typeface="Verdana" pitchFamily="1" charset="0"/>
          <a:ea typeface="ＭＳ Ｐゴシック" pitchFamily="1" charset="-128"/>
          <a:cs typeface="ＭＳ Ｐゴシック"/>
        </a:defRPr>
      </a:lvl3pPr>
      <a:lvl4pPr algn="ctr" rtl="0" eaLnBrk="1" fontAlgn="base" hangingPunct="1">
        <a:spcBef>
          <a:spcPct val="0"/>
        </a:spcBef>
        <a:spcAft>
          <a:spcPct val="0"/>
        </a:spcAft>
        <a:defRPr sz="3200">
          <a:solidFill>
            <a:srgbClr val="4E60AA"/>
          </a:solidFill>
          <a:latin typeface="Verdana" pitchFamily="1" charset="0"/>
          <a:ea typeface="ＭＳ Ｐゴシック" pitchFamily="1" charset="-128"/>
          <a:cs typeface="ＭＳ Ｐゴシック"/>
        </a:defRPr>
      </a:lvl4pPr>
      <a:lvl5pPr algn="ctr" rtl="0" eaLnBrk="1" fontAlgn="base" hangingPunct="1">
        <a:spcBef>
          <a:spcPct val="0"/>
        </a:spcBef>
        <a:spcAft>
          <a:spcPct val="0"/>
        </a:spcAft>
        <a:defRPr sz="3200">
          <a:solidFill>
            <a:srgbClr val="4E60AA"/>
          </a:solidFill>
          <a:latin typeface="Verdana" pitchFamily="1" charset="0"/>
          <a:ea typeface="ＭＳ Ｐゴシック" pitchFamily="1" charset="-128"/>
          <a:cs typeface="ＭＳ Ｐゴシック"/>
        </a:defRPr>
      </a:lvl5pPr>
      <a:lvl6pPr marL="457200" algn="l" rtl="0" eaLnBrk="1" fontAlgn="base" hangingPunct="1">
        <a:spcBef>
          <a:spcPct val="0"/>
        </a:spcBef>
        <a:spcAft>
          <a:spcPct val="0"/>
        </a:spcAft>
        <a:defRPr sz="3200">
          <a:solidFill>
            <a:schemeClr val="tx2"/>
          </a:solidFill>
          <a:latin typeface="Arial" charset="0"/>
          <a:ea typeface="ＭＳ Ｐゴシック" pitchFamily="1" charset="-128"/>
        </a:defRPr>
      </a:lvl6pPr>
      <a:lvl7pPr marL="914400" algn="l" rtl="0" eaLnBrk="1" fontAlgn="base" hangingPunct="1">
        <a:spcBef>
          <a:spcPct val="0"/>
        </a:spcBef>
        <a:spcAft>
          <a:spcPct val="0"/>
        </a:spcAft>
        <a:defRPr sz="3200">
          <a:solidFill>
            <a:schemeClr val="tx2"/>
          </a:solidFill>
          <a:latin typeface="Arial" charset="0"/>
          <a:ea typeface="ＭＳ Ｐゴシック" pitchFamily="1" charset="-128"/>
        </a:defRPr>
      </a:lvl7pPr>
      <a:lvl8pPr marL="1371600" algn="l" rtl="0" eaLnBrk="1" fontAlgn="base" hangingPunct="1">
        <a:spcBef>
          <a:spcPct val="0"/>
        </a:spcBef>
        <a:spcAft>
          <a:spcPct val="0"/>
        </a:spcAft>
        <a:defRPr sz="3200">
          <a:solidFill>
            <a:schemeClr val="tx2"/>
          </a:solidFill>
          <a:latin typeface="Arial" charset="0"/>
          <a:ea typeface="ＭＳ Ｐゴシック" pitchFamily="1" charset="-128"/>
        </a:defRPr>
      </a:lvl8pPr>
      <a:lvl9pPr marL="1828800" algn="l" rtl="0" eaLnBrk="1" fontAlgn="base" hangingPunct="1">
        <a:spcBef>
          <a:spcPct val="0"/>
        </a:spcBef>
        <a:spcAft>
          <a:spcPct val="0"/>
        </a:spcAft>
        <a:defRPr sz="3200">
          <a:solidFill>
            <a:schemeClr val="tx2"/>
          </a:solidFill>
          <a:latin typeface="Arial" charset="0"/>
          <a:ea typeface="ＭＳ Ｐゴシック" pitchFamily="1" charset="-128"/>
        </a:defRPr>
      </a:lvl9pPr>
    </p:titleStyle>
    <p:bodyStyle>
      <a:lvl1pPr marL="342900" indent="-342900" algn="l" rtl="0" eaLnBrk="1" fontAlgn="base" hangingPunct="1">
        <a:spcBef>
          <a:spcPct val="20000"/>
        </a:spcBef>
        <a:spcAft>
          <a:spcPct val="0"/>
        </a:spcAft>
        <a:buBlip>
          <a:blip r:embed="rId16"/>
        </a:buBlip>
        <a:defRPr sz="2400">
          <a:solidFill>
            <a:schemeClr val="tx1"/>
          </a:solidFill>
          <a:latin typeface="Verdana" pitchFamily="34" charset="0"/>
          <a:ea typeface="+mn-ea"/>
          <a:cs typeface="ＭＳ Ｐゴシック"/>
        </a:defRPr>
      </a:lvl1pPr>
      <a:lvl2pPr marL="742950" indent="-285750" algn="l" rtl="0" eaLnBrk="1" fontAlgn="base" hangingPunct="1">
        <a:spcBef>
          <a:spcPct val="20000"/>
        </a:spcBef>
        <a:spcAft>
          <a:spcPct val="0"/>
        </a:spcAft>
        <a:buBlip>
          <a:blip r:embed="rId16"/>
        </a:buBlip>
        <a:defRPr sz="2200">
          <a:solidFill>
            <a:schemeClr val="tx1"/>
          </a:solidFill>
          <a:latin typeface="Verdana" pitchFamily="34" charset="0"/>
          <a:ea typeface="+mn-ea"/>
          <a:cs typeface="ＭＳ Ｐゴシック"/>
        </a:defRPr>
      </a:lvl2pPr>
      <a:lvl3pPr marL="1143000" indent="-228600" algn="l" rtl="0" eaLnBrk="1" fontAlgn="base" hangingPunct="1">
        <a:spcBef>
          <a:spcPct val="20000"/>
        </a:spcBef>
        <a:spcAft>
          <a:spcPct val="0"/>
        </a:spcAft>
        <a:buBlip>
          <a:blip r:embed="rId16"/>
        </a:buBlip>
        <a:defRPr sz="1600">
          <a:solidFill>
            <a:schemeClr val="tx1"/>
          </a:solidFill>
          <a:latin typeface="Verdana" pitchFamily="34" charset="0"/>
          <a:ea typeface="+mn-ea"/>
          <a:cs typeface="ＭＳ Ｐゴシック"/>
        </a:defRPr>
      </a:lvl3pPr>
      <a:lvl4pPr marL="1600200" indent="-228600" algn="l" rtl="0" eaLnBrk="1" fontAlgn="base" hangingPunct="1">
        <a:spcBef>
          <a:spcPct val="20000"/>
        </a:spcBef>
        <a:spcAft>
          <a:spcPct val="0"/>
        </a:spcAft>
        <a:buBlip>
          <a:blip r:embed="rId16"/>
        </a:buBlip>
        <a:defRPr sz="1200">
          <a:solidFill>
            <a:schemeClr val="tx1"/>
          </a:solidFill>
          <a:latin typeface="Verdana" pitchFamily="34" charset="0"/>
          <a:ea typeface="+mn-ea"/>
          <a:cs typeface="ＭＳ Ｐゴシック"/>
        </a:defRPr>
      </a:lvl4pPr>
      <a:lvl5pPr marL="2057400" indent="-228600" algn="l" rtl="0" eaLnBrk="1" fontAlgn="base" hangingPunct="1">
        <a:spcBef>
          <a:spcPct val="20000"/>
        </a:spcBef>
        <a:spcAft>
          <a:spcPct val="0"/>
        </a:spcAft>
        <a:buBlip>
          <a:blip r:embed="rId16"/>
        </a:buBlip>
        <a:defRPr sz="1200">
          <a:solidFill>
            <a:schemeClr val="tx1"/>
          </a:solidFill>
          <a:latin typeface="Verdana" pitchFamily="34" charset="0"/>
          <a:ea typeface="+mn-ea"/>
          <a:cs typeface="ＭＳ Ｐゴシック"/>
        </a:defRPr>
      </a:lvl5pPr>
      <a:lvl6pPr marL="2514600" indent="-228600" algn="l" rtl="0" eaLnBrk="1" fontAlgn="base" hangingPunct="1">
        <a:spcBef>
          <a:spcPct val="20000"/>
        </a:spcBef>
        <a:spcAft>
          <a:spcPct val="0"/>
        </a:spcAft>
        <a:buBlip>
          <a:blip r:embed="rId16"/>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16"/>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16"/>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16"/>
        </a:buBlip>
        <a:defRPr sz="12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Microsoft_Office_Excel_97-2003-Arbeitsblatt1.xl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emf"/><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50.jpeg"/><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image" Target="../media/image50.jpeg"/><Relationship Id="rId4" Type="http://schemas.openxmlformats.org/officeDocument/2006/relationships/image" Target="../media/image49.png"/></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9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5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Freihandform 7"/>
          <p:cNvSpPr>
            <a:spLocks noChangeArrowheads="1"/>
          </p:cNvSpPr>
          <p:nvPr/>
        </p:nvSpPr>
        <p:spPr bwMode="auto">
          <a:xfrm>
            <a:off x="7113588" y="519113"/>
            <a:ext cx="2047875" cy="5486400"/>
          </a:xfrm>
          <a:custGeom>
            <a:avLst/>
            <a:gdLst>
              <a:gd name="T0" fmla="*/ 2047875 w 2047875"/>
              <a:gd name="T1" fmla="*/ 0 h 5486400"/>
              <a:gd name="T2" fmla="*/ 0 w 2047875"/>
              <a:gd name="T3" fmla="*/ 0 h 5486400"/>
              <a:gd name="T4" fmla="*/ 1266825 w 2047875"/>
              <a:gd name="T5" fmla="*/ 5486400 h 5486400"/>
              <a:gd name="T6" fmla="*/ 2038350 w 2047875"/>
              <a:gd name="T7" fmla="*/ 5486400 h 5486400"/>
              <a:gd name="T8" fmla="*/ 2047875 w 2047875"/>
              <a:gd name="T9" fmla="*/ 0 h 5486400"/>
              <a:gd name="T10" fmla="*/ 0 60000 65536"/>
              <a:gd name="T11" fmla="*/ 0 60000 65536"/>
              <a:gd name="T12" fmla="*/ 0 60000 65536"/>
              <a:gd name="T13" fmla="*/ 0 60000 65536"/>
              <a:gd name="T14" fmla="*/ 0 60000 65536"/>
              <a:gd name="T15" fmla="*/ 0 w 2047875"/>
              <a:gd name="T16" fmla="*/ 0 h 5486400"/>
              <a:gd name="T17" fmla="*/ 2047875 w 2047875"/>
              <a:gd name="T18" fmla="*/ 5486400 h 5486400"/>
            </a:gdLst>
            <a:ahLst/>
            <a:cxnLst>
              <a:cxn ang="T10">
                <a:pos x="T0" y="T1"/>
              </a:cxn>
              <a:cxn ang="T11">
                <a:pos x="T2" y="T3"/>
              </a:cxn>
              <a:cxn ang="T12">
                <a:pos x="T4" y="T5"/>
              </a:cxn>
              <a:cxn ang="T13">
                <a:pos x="T6" y="T7"/>
              </a:cxn>
              <a:cxn ang="T14">
                <a:pos x="T8" y="T9"/>
              </a:cxn>
            </a:cxnLst>
            <a:rect l="T15" t="T16" r="T17" b="T18"/>
            <a:pathLst>
              <a:path w="2047875" h="5486400">
                <a:moveTo>
                  <a:pt x="2047875" y="0"/>
                </a:moveTo>
                <a:lnTo>
                  <a:pt x="0" y="0"/>
                </a:lnTo>
                <a:lnTo>
                  <a:pt x="1266825" y="5486400"/>
                </a:lnTo>
                <a:lnTo>
                  <a:pt x="2038350" y="5486400"/>
                </a:lnTo>
                <a:lnTo>
                  <a:pt x="2047875" y="0"/>
                </a:lnTo>
                <a:close/>
              </a:path>
            </a:pathLst>
          </a:custGeom>
          <a:blipFill dpi="0" rotWithShape="1">
            <a:blip r:embed="rId3" cstate="print">
              <a:alphaModFix amt="50000"/>
            </a:blip>
            <a:srcRect/>
            <a:tile tx="0" ty="0" sx="100000" sy="100000" flip="none" algn="tl"/>
          </a:blipFill>
          <a:ln w="9525" algn="ctr">
            <a:noFill/>
            <a:round/>
            <a:headEnd/>
            <a:tailEnd/>
          </a:ln>
        </p:spPr>
        <p:txBody>
          <a:bodyPr/>
          <a:lstStyle/>
          <a:p>
            <a:endParaRPr lang="de-DE"/>
          </a:p>
        </p:txBody>
      </p:sp>
      <p:sp>
        <p:nvSpPr>
          <p:cNvPr id="3075" name="Untertitel 2"/>
          <p:cNvSpPr>
            <a:spLocks noGrp="1"/>
          </p:cNvSpPr>
          <p:nvPr>
            <p:ph type="subTitle" idx="1"/>
          </p:nvPr>
        </p:nvSpPr>
        <p:spPr>
          <a:xfrm>
            <a:off x="691480" y="2420888"/>
            <a:ext cx="6400800" cy="3384376"/>
          </a:xfrm>
        </p:spPr>
        <p:txBody>
          <a:bodyPr/>
          <a:lstStyle/>
          <a:p>
            <a:r>
              <a:rPr lang="de-DE" dirty="0" smtClean="0"/>
              <a:t>Bernhard Müller</a:t>
            </a:r>
          </a:p>
          <a:p>
            <a:endParaRPr lang="de-DE" sz="800" b="0" dirty="0" smtClean="0"/>
          </a:p>
          <a:p>
            <a:r>
              <a:rPr lang="de-DE" sz="1600" b="0" dirty="0" smtClean="0"/>
              <a:t>Leibniz Institute </a:t>
            </a:r>
            <a:r>
              <a:rPr lang="de-DE" sz="1600" b="0" dirty="0" err="1" smtClean="0"/>
              <a:t>of</a:t>
            </a:r>
            <a:r>
              <a:rPr lang="de-DE" sz="1600" b="0" dirty="0" smtClean="0"/>
              <a:t> </a:t>
            </a:r>
            <a:r>
              <a:rPr lang="de-DE" sz="1600" b="0" dirty="0" err="1" smtClean="0"/>
              <a:t>Ecological</a:t>
            </a:r>
            <a:r>
              <a:rPr lang="de-DE" sz="1600" b="0" dirty="0" smtClean="0"/>
              <a:t> Urban </a:t>
            </a:r>
            <a:r>
              <a:rPr lang="de-DE" sz="1600" b="0" dirty="0" err="1" smtClean="0"/>
              <a:t>and</a:t>
            </a:r>
            <a:r>
              <a:rPr lang="de-DE" sz="1600" b="0" dirty="0" smtClean="0"/>
              <a:t> Regional Development, Dresden, </a:t>
            </a:r>
            <a:r>
              <a:rPr lang="de-DE" sz="1600" b="0" dirty="0" err="1" smtClean="0"/>
              <a:t>and</a:t>
            </a:r>
            <a:r>
              <a:rPr lang="de-DE" sz="1600" b="0" dirty="0" smtClean="0"/>
              <a:t> </a:t>
            </a:r>
            <a:br>
              <a:rPr lang="de-DE" sz="1600" b="0" dirty="0" smtClean="0"/>
            </a:br>
            <a:r>
              <a:rPr lang="de-DE" sz="1600" b="0" dirty="0" smtClean="0"/>
              <a:t>Technische Universität Dresden, Germany</a:t>
            </a:r>
          </a:p>
          <a:p>
            <a:endParaRPr lang="de-DE" sz="1600" dirty="0" smtClean="0"/>
          </a:p>
          <a:p>
            <a:r>
              <a:rPr lang="en-US" sz="1600" dirty="0" smtClean="0"/>
              <a:t>ICT as an Enabler for Intelligent City Development: </a:t>
            </a:r>
          </a:p>
          <a:p>
            <a:r>
              <a:rPr lang="en-US" sz="1600" dirty="0" smtClean="0"/>
              <a:t>Perspectives from Germany and China</a:t>
            </a:r>
          </a:p>
          <a:p>
            <a:r>
              <a:rPr lang="en-US" sz="1600" dirty="0" smtClean="0"/>
              <a:t>Session 6: The Broader Implications </a:t>
            </a:r>
            <a:r>
              <a:rPr lang="en-US" sz="1600" dirty="0" smtClean="0"/>
              <a:t/>
            </a:r>
            <a:br>
              <a:rPr lang="en-US" sz="1600" dirty="0" smtClean="0"/>
            </a:br>
            <a:r>
              <a:rPr lang="en-US" sz="1600" dirty="0" smtClean="0"/>
              <a:t>for </a:t>
            </a:r>
            <a:r>
              <a:rPr lang="en-US" sz="1600" dirty="0" smtClean="0"/>
              <a:t>Societies </a:t>
            </a:r>
            <a:r>
              <a:rPr lang="en-US" sz="1600" dirty="0" smtClean="0"/>
              <a:t>in </a:t>
            </a:r>
            <a:r>
              <a:rPr lang="en-US" sz="1600" dirty="0" smtClean="0"/>
              <a:t>Intelligent Cities</a:t>
            </a:r>
          </a:p>
          <a:p>
            <a:r>
              <a:rPr lang="en-US" sz="1600" dirty="0" smtClean="0"/>
              <a:t>September 12, 2013</a:t>
            </a:r>
            <a:endParaRPr lang="de-DE" sz="1600" dirty="0" smtClean="0"/>
          </a:p>
          <a:p>
            <a:r>
              <a:rPr lang="de-DE" sz="1600" dirty="0" smtClean="0"/>
              <a:t>München</a:t>
            </a:r>
          </a:p>
        </p:txBody>
      </p:sp>
      <p:sp>
        <p:nvSpPr>
          <p:cNvPr id="6" name="Textfeld 5"/>
          <p:cNvSpPr txBox="1"/>
          <p:nvPr/>
        </p:nvSpPr>
        <p:spPr>
          <a:xfrm>
            <a:off x="879442" y="932527"/>
            <a:ext cx="5977919" cy="1200329"/>
          </a:xfrm>
          <a:prstGeom prst="rect">
            <a:avLst/>
          </a:prstGeom>
          <a:noFill/>
        </p:spPr>
        <p:txBody>
          <a:bodyPr wrap="none" rtlCol="0">
            <a:spAutoFit/>
          </a:bodyPr>
          <a:lstStyle/>
          <a:p>
            <a:pPr algn="ctr"/>
            <a:r>
              <a:rPr lang="en-US" b="1" dirty="0" smtClean="0">
                <a:solidFill>
                  <a:srgbClr val="4E60AA"/>
                </a:solidFill>
              </a:rPr>
              <a:t>Smart as the New Green?</a:t>
            </a:r>
          </a:p>
          <a:p>
            <a:pPr algn="ctr"/>
            <a:r>
              <a:rPr lang="en-US" b="1" dirty="0" smtClean="0">
                <a:solidFill>
                  <a:srgbClr val="4E60AA"/>
                </a:solidFill>
              </a:rPr>
              <a:t>Reflections on the International Debate </a:t>
            </a:r>
            <a:br>
              <a:rPr lang="en-US" b="1" dirty="0" smtClean="0">
                <a:solidFill>
                  <a:srgbClr val="4E60AA"/>
                </a:solidFill>
              </a:rPr>
            </a:br>
            <a:r>
              <a:rPr lang="en-US" b="1" dirty="0" smtClean="0">
                <a:solidFill>
                  <a:srgbClr val="4E60AA"/>
                </a:solidFill>
              </a:rPr>
              <a:t>about </a:t>
            </a:r>
            <a:r>
              <a:rPr lang="en-US" b="1" dirty="0" smtClean="0">
                <a:solidFill>
                  <a:srgbClr val="4E60AA"/>
                </a:solidFill>
              </a:rPr>
              <a:t>Eco-Cities</a:t>
            </a:r>
            <a:endParaRPr lang="en-US" b="1" dirty="0">
              <a:solidFill>
                <a:srgbClr val="4E60AA"/>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What do I want to talk about?</a:t>
            </a:r>
            <a:endParaRPr lang="en-US" dirty="0"/>
          </a:p>
        </p:txBody>
      </p:sp>
      <p:sp>
        <p:nvSpPr>
          <p:cNvPr id="3" name="Inhaltsplatzhalter 2"/>
          <p:cNvSpPr>
            <a:spLocks noGrp="1"/>
          </p:cNvSpPr>
          <p:nvPr>
            <p:ph idx="1"/>
          </p:nvPr>
        </p:nvSpPr>
        <p:spPr>
          <a:xfrm>
            <a:off x="1621904" y="1844824"/>
            <a:ext cx="5974432" cy="2652326"/>
          </a:xfrm>
        </p:spPr>
        <p:txBody>
          <a:bodyPr/>
          <a:lstStyle/>
          <a:p>
            <a:r>
              <a:rPr lang="en-US" dirty="0" smtClean="0"/>
              <a:t>A</a:t>
            </a:r>
            <a:r>
              <a:rPr lang="en-US" dirty="0" smtClean="0"/>
              <a:t>mbiguity of the eco-city</a:t>
            </a:r>
            <a:endParaRPr lang="en-US" dirty="0" smtClean="0"/>
          </a:p>
          <a:p>
            <a:r>
              <a:rPr lang="en-US" dirty="0" smtClean="0"/>
              <a:t>Eco-city and sustainability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What do I want to talk about?</a:t>
            </a:r>
            <a:endParaRPr lang="en-US" dirty="0"/>
          </a:p>
        </p:txBody>
      </p:sp>
      <p:sp>
        <p:nvSpPr>
          <p:cNvPr id="3" name="Inhaltsplatzhalter 2"/>
          <p:cNvSpPr>
            <a:spLocks noGrp="1"/>
          </p:cNvSpPr>
          <p:nvPr>
            <p:ph idx="1"/>
          </p:nvPr>
        </p:nvSpPr>
        <p:spPr>
          <a:xfrm>
            <a:off x="1621904" y="1844824"/>
            <a:ext cx="5974432" cy="2652326"/>
          </a:xfrm>
        </p:spPr>
        <p:txBody>
          <a:bodyPr/>
          <a:lstStyle/>
          <a:p>
            <a:r>
              <a:rPr lang="en-US" dirty="0" smtClean="0"/>
              <a:t>A</a:t>
            </a:r>
            <a:r>
              <a:rPr lang="en-US" dirty="0" smtClean="0"/>
              <a:t>mbiguity of the eco-city</a:t>
            </a:r>
            <a:endParaRPr lang="en-US" dirty="0" smtClean="0"/>
          </a:p>
          <a:p>
            <a:r>
              <a:rPr lang="en-US" dirty="0" smtClean="0"/>
              <a:t>Eco-city and sustainability</a:t>
            </a:r>
          </a:p>
          <a:p>
            <a:r>
              <a:rPr lang="en-US" dirty="0" smtClean="0"/>
              <a:t>The broader view:</a:t>
            </a:r>
            <a:br>
              <a:rPr lang="en-US" dirty="0" smtClean="0"/>
            </a:br>
            <a:r>
              <a:rPr lang="en-US" dirty="0" smtClean="0"/>
              <a:t>eco-city c</a:t>
            </a:r>
            <a:r>
              <a:rPr lang="en-US" dirty="0" smtClean="0"/>
              <a:t>ertification schemes</a:t>
            </a:r>
          </a:p>
          <a:p>
            <a:endParaRPr lang="en-US"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What do I want to talk about?</a:t>
            </a:r>
            <a:endParaRPr lang="en-US" dirty="0"/>
          </a:p>
        </p:txBody>
      </p:sp>
      <p:sp>
        <p:nvSpPr>
          <p:cNvPr id="3" name="Inhaltsplatzhalter 2"/>
          <p:cNvSpPr>
            <a:spLocks noGrp="1"/>
          </p:cNvSpPr>
          <p:nvPr>
            <p:ph idx="1"/>
          </p:nvPr>
        </p:nvSpPr>
        <p:spPr>
          <a:xfrm>
            <a:off x="1621904" y="1844824"/>
            <a:ext cx="5974432" cy="2652326"/>
          </a:xfrm>
        </p:spPr>
        <p:txBody>
          <a:bodyPr/>
          <a:lstStyle/>
          <a:p>
            <a:r>
              <a:rPr lang="en-US" dirty="0" smtClean="0"/>
              <a:t>A</a:t>
            </a:r>
            <a:r>
              <a:rPr lang="en-US" dirty="0" smtClean="0"/>
              <a:t>mbiguity of the eco-city</a:t>
            </a:r>
            <a:endParaRPr lang="en-US" dirty="0" smtClean="0"/>
          </a:p>
          <a:p>
            <a:r>
              <a:rPr lang="en-US" dirty="0" smtClean="0"/>
              <a:t>Eco-city and sustainability</a:t>
            </a:r>
          </a:p>
          <a:p>
            <a:r>
              <a:rPr lang="en-US" dirty="0" smtClean="0"/>
              <a:t>The broader view:</a:t>
            </a:r>
            <a:br>
              <a:rPr lang="en-US" dirty="0" smtClean="0"/>
            </a:br>
            <a:r>
              <a:rPr lang="en-US" dirty="0" smtClean="0"/>
              <a:t>eco-city c</a:t>
            </a:r>
            <a:r>
              <a:rPr lang="en-US" dirty="0" smtClean="0"/>
              <a:t>ertification schemes</a:t>
            </a:r>
          </a:p>
          <a:p>
            <a:endParaRPr lang="en-US" dirty="0" smtClean="0"/>
          </a:p>
          <a:p>
            <a:r>
              <a:rPr lang="en-US" dirty="0" smtClean="0"/>
              <a:t>Perspectives - outlook</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What do I want to talk about?</a:t>
            </a:r>
            <a:endParaRPr lang="en-US" dirty="0"/>
          </a:p>
        </p:txBody>
      </p:sp>
      <p:sp>
        <p:nvSpPr>
          <p:cNvPr id="3" name="Inhaltsplatzhalter 2"/>
          <p:cNvSpPr>
            <a:spLocks noGrp="1"/>
          </p:cNvSpPr>
          <p:nvPr>
            <p:ph idx="1"/>
          </p:nvPr>
        </p:nvSpPr>
        <p:spPr>
          <a:xfrm>
            <a:off x="1621904" y="1844824"/>
            <a:ext cx="5974432" cy="2652326"/>
          </a:xfrm>
        </p:spPr>
        <p:txBody>
          <a:bodyPr/>
          <a:lstStyle/>
          <a:p>
            <a:r>
              <a:rPr lang="en-US" b="1" dirty="0" smtClean="0">
                <a:solidFill>
                  <a:srgbClr val="4E60AA"/>
                </a:solidFill>
              </a:rPr>
              <a:t>A</a:t>
            </a:r>
            <a:r>
              <a:rPr lang="en-US" b="1" dirty="0" smtClean="0">
                <a:solidFill>
                  <a:srgbClr val="4E60AA"/>
                </a:solidFill>
              </a:rPr>
              <a:t>mbiguity of the eco-city</a:t>
            </a:r>
            <a:endParaRPr lang="en-US" b="1" dirty="0" smtClean="0">
              <a:solidFill>
                <a:srgbClr val="4E60AA"/>
              </a:solidFill>
            </a:endParaRPr>
          </a:p>
          <a:p>
            <a:r>
              <a:rPr lang="en-US" dirty="0" smtClean="0">
                <a:solidFill>
                  <a:schemeClr val="bg1">
                    <a:lumMod val="50000"/>
                  </a:schemeClr>
                </a:solidFill>
              </a:rPr>
              <a:t>Eco-city and sustainability</a:t>
            </a:r>
          </a:p>
          <a:p>
            <a:r>
              <a:rPr lang="en-US" dirty="0" smtClean="0">
                <a:solidFill>
                  <a:schemeClr val="bg1">
                    <a:lumMod val="50000"/>
                  </a:schemeClr>
                </a:solidFill>
              </a:rPr>
              <a:t>The broader view:</a:t>
            </a:r>
            <a:br>
              <a:rPr lang="en-US" dirty="0" smtClean="0">
                <a:solidFill>
                  <a:schemeClr val="bg1">
                    <a:lumMod val="50000"/>
                  </a:schemeClr>
                </a:solidFill>
              </a:rPr>
            </a:br>
            <a:r>
              <a:rPr lang="en-US" dirty="0" smtClean="0">
                <a:solidFill>
                  <a:schemeClr val="bg1">
                    <a:lumMod val="50000"/>
                  </a:schemeClr>
                </a:solidFill>
              </a:rPr>
              <a:t>eco-city c</a:t>
            </a:r>
            <a:r>
              <a:rPr lang="en-US" dirty="0" smtClean="0">
                <a:solidFill>
                  <a:schemeClr val="bg1">
                    <a:lumMod val="50000"/>
                  </a:schemeClr>
                </a:solidFill>
              </a:rPr>
              <a:t>ertification schemes</a:t>
            </a:r>
          </a:p>
          <a:p>
            <a:endParaRPr lang="en-US" dirty="0" smtClean="0">
              <a:solidFill>
                <a:schemeClr val="bg1">
                  <a:lumMod val="50000"/>
                </a:schemeClr>
              </a:solidFill>
            </a:endParaRPr>
          </a:p>
          <a:p>
            <a:r>
              <a:rPr lang="en-US" dirty="0" smtClean="0">
                <a:solidFill>
                  <a:schemeClr val="bg1">
                    <a:lumMod val="50000"/>
                  </a:schemeClr>
                </a:solidFill>
              </a:rPr>
              <a:t>Perspectives - outlook</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smtClean="0"/>
              <a:t>Ambiguity - What is an eco-city?</a:t>
            </a:r>
            <a:endParaRPr lang="en-US" sz="2800" dirty="0"/>
          </a:p>
        </p:txBody>
      </p:sp>
      <p:sp>
        <p:nvSpPr>
          <p:cNvPr id="3" name="Inhaltsplatzhalter 2"/>
          <p:cNvSpPr>
            <a:spLocks noGrp="1"/>
          </p:cNvSpPr>
          <p:nvPr>
            <p:ph idx="1"/>
          </p:nvPr>
        </p:nvSpPr>
        <p:spPr/>
        <p:txBody>
          <a:bodyPr/>
          <a:lstStyle/>
          <a:p>
            <a:r>
              <a:rPr lang="en-GB" dirty="0" smtClean="0">
                <a:solidFill>
                  <a:srgbClr val="4E60AA"/>
                </a:solidFill>
                <a:latin typeface="Arial" pitchFamily="34" charset="0"/>
                <a:cs typeface="Arial" pitchFamily="34" charset="0"/>
              </a:rPr>
              <a:t>“The term Eco City is relatively new, but </a:t>
            </a:r>
            <a:r>
              <a:rPr lang="en-GB" dirty="0" smtClean="0">
                <a:solidFill>
                  <a:srgbClr val="4E60AA"/>
                </a:solidFill>
                <a:latin typeface="Arial" pitchFamily="34" charset="0"/>
                <a:cs typeface="Arial" pitchFamily="34" charset="0"/>
              </a:rPr>
              <a:t>it </a:t>
            </a:r>
            <a:r>
              <a:rPr lang="en-GB" dirty="0" smtClean="0">
                <a:solidFill>
                  <a:srgbClr val="4E60AA"/>
                </a:solidFill>
                <a:latin typeface="Arial" pitchFamily="34" charset="0"/>
                <a:cs typeface="Arial" pitchFamily="34" charset="0"/>
              </a:rPr>
              <a:t>is </a:t>
            </a:r>
            <a:r>
              <a:rPr lang="en-GB" dirty="0" smtClean="0">
                <a:solidFill>
                  <a:srgbClr val="4E60AA"/>
                </a:solidFill>
                <a:latin typeface="Arial" pitchFamily="34" charset="0"/>
                <a:cs typeface="Arial" pitchFamily="34" charset="0"/>
              </a:rPr>
              <a:t>based upon </a:t>
            </a:r>
            <a:r>
              <a:rPr lang="en-GB" dirty="0" smtClean="0">
                <a:solidFill>
                  <a:srgbClr val="4E60AA"/>
                </a:solidFill>
                <a:latin typeface="Arial" pitchFamily="34" charset="0"/>
                <a:cs typeface="Arial" pitchFamily="34" charset="0"/>
              </a:rPr>
              <a:t>concepts that have existed for a long time</a:t>
            </a:r>
            <a:r>
              <a:rPr lang="en-GB" dirty="0" smtClean="0">
                <a:solidFill>
                  <a:srgbClr val="4E60AA"/>
                </a:solidFill>
                <a:latin typeface="Arial" pitchFamily="34" charset="0"/>
                <a:cs typeface="Arial" pitchFamily="34" charset="0"/>
              </a:rPr>
              <a:t>”</a:t>
            </a:r>
            <a:br>
              <a:rPr lang="en-GB" dirty="0" smtClean="0">
                <a:solidFill>
                  <a:srgbClr val="4E60AA"/>
                </a:solidFill>
                <a:latin typeface="Arial" pitchFamily="34" charset="0"/>
                <a:cs typeface="Arial" pitchFamily="34" charset="0"/>
              </a:rPr>
            </a:br>
            <a:r>
              <a:rPr lang="en-GB" dirty="0" smtClean="0">
                <a:solidFill>
                  <a:srgbClr val="4E60AA"/>
                </a:solidFill>
                <a:latin typeface="Arial" pitchFamily="34" charset="0"/>
                <a:cs typeface="Arial" pitchFamily="34" charset="0"/>
              </a:rPr>
              <a:t>(</a:t>
            </a:r>
            <a:r>
              <a:rPr lang="de-DE" dirty="0" err="1" smtClean="0">
                <a:solidFill>
                  <a:srgbClr val="4E60AA"/>
                </a:solidFill>
              </a:rPr>
              <a:t>Roseland</a:t>
            </a:r>
            <a:r>
              <a:rPr lang="de-DE" dirty="0" smtClean="0">
                <a:solidFill>
                  <a:srgbClr val="4E60AA"/>
                </a:solidFill>
              </a:rPr>
              <a:t> </a:t>
            </a:r>
            <a:r>
              <a:rPr lang="de-DE" dirty="0" smtClean="0">
                <a:solidFill>
                  <a:srgbClr val="4E60AA"/>
                </a:solidFill>
              </a:rPr>
              <a:t>1997)</a:t>
            </a:r>
          </a:p>
          <a:p>
            <a:pPr>
              <a:buNone/>
            </a:pP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Stadtentwicklungsmodelle_2"/>
          <p:cNvPicPr>
            <a:picLocks noChangeAspect="1" noChangeArrowheads="1"/>
          </p:cNvPicPr>
          <p:nvPr/>
        </p:nvPicPr>
        <p:blipFill>
          <a:blip r:embed="rId2" cstate="print"/>
          <a:srcRect l="60395" t="60530" r="2894" b="6783"/>
          <a:stretch>
            <a:fillRect/>
          </a:stretch>
        </p:blipFill>
        <p:spPr>
          <a:xfrm>
            <a:off x="6215063" y="3501008"/>
            <a:ext cx="2571750" cy="2239962"/>
          </a:xfrm>
          <a:prstGeom prst="rect">
            <a:avLst/>
          </a:prstGeom>
          <a:ln>
            <a:noFill/>
          </a:ln>
          <a:effectLst>
            <a:outerShdw blurRad="292100" dist="139700" dir="2700000" algn="tl" rotWithShape="0">
              <a:srgbClr val="333333">
                <a:alpha val="65000"/>
              </a:srgbClr>
            </a:outerShdw>
          </a:effectLst>
        </p:spPr>
      </p:pic>
      <p:pic>
        <p:nvPicPr>
          <p:cNvPr id="7" name="Picture 3" descr="Stadt als Organismus_Schumacher1919"/>
          <p:cNvPicPr>
            <a:picLocks noChangeAspect="1" noChangeArrowheads="1"/>
          </p:cNvPicPr>
          <p:nvPr/>
        </p:nvPicPr>
        <p:blipFill>
          <a:blip r:embed="rId3" cstate="print"/>
          <a:srcRect l="5556" t="8877" r="12499" b="49800"/>
          <a:stretch>
            <a:fillRect/>
          </a:stretch>
        </p:blipFill>
        <p:spPr>
          <a:xfrm>
            <a:off x="4643438" y="469875"/>
            <a:ext cx="4214812" cy="2786063"/>
          </a:xfrm>
          <a:prstGeom prst="rect">
            <a:avLst/>
          </a:prstGeom>
          <a:ln>
            <a:noFill/>
          </a:ln>
          <a:effectLst>
            <a:outerShdw blurRad="292100" dist="139700" dir="2700000" algn="tl" rotWithShape="0">
              <a:srgbClr val="333333">
                <a:alpha val="65000"/>
              </a:srgbClr>
            </a:outerShdw>
          </a:effectLst>
        </p:spPr>
      </p:pic>
      <p:sp>
        <p:nvSpPr>
          <p:cNvPr id="10245" name="Textfeld 8"/>
          <p:cNvSpPr txBox="1">
            <a:spLocks noChangeArrowheads="1"/>
          </p:cNvSpPr>
          <p:nvPr/>
        </p:nvSpPr>
        <p:spPr bwMode="auto">
          <a:xfrm>
            <a:off x="920061" y="5189130"/>
            <a:ext cx="915635" cy="400110"/>
          </a:xfrm>
          <a:prstGeom prst="rect">
            <a:avLst/>
          </a:prstGeom>
          <a:noFill/>
          <a:ln w="9525">
            <a:noFill/>
            <a:miter lim="800000"/>
            <a:headEnd/>
            <a:tailEnd/>
          </a:ln>
        </p:spPr>
        <p:txBody>
          <a:bodyPr wrap="none">
            <a:spAutoFit/>
          </a:bodyPr>
          <a:lstStyle/>
          <a:p>
            <a:r>
              <a:rPr lang="de-DE" sz="2000" dirty="0">
                <a:latin typeface="+mn-lt"/>
              </a:rPr>
              <a:t>1898</a:t>
            </a:r>
          </a:p>
        </p:txBody>
      </p:sp>
      <p:sp>
        <p:nvSpPr>
          <p:cNvPr id="10246" name="Textfeld 9"/>
          <p:cNvSpPr txBox="1">
            <a:spLocks noChangeArrowheads="1"/>
          </p:cNvSpPr>
          <p:nvPr/>
        </p:nvSpPr>
        <p:spPr bwMode="auto">
          <a:xfrm>
            <a:off x="6865938" y="2898750"/>
            <a:ext cx="1992312" cy="369888"/>
          </a:xfrm>
          <a:prstGeom prst="rect">
            <a:avLst/>
          </a:prstGeom>
          <a:noFill/>
          <a:ln w="9525">
            <a:noFill/>
            <a:miter lim="800000"/>
            <a:headEnd/>
            <a:tailEnd/>
          </a:ln>
        </p:spPr>
        <p:txBody>
          <a:bodyPr wrap="none">
            <a:spAutoFit/>
          </a:bodyPr>
          <a:lstStyle/>
          <a:p>
            <a:r>
              <a:rPr lang="de-DE" sz="1800"/>
              <a:t>Fritz Schumacher</a:t>
            </a:r>
          </a:p>
        </p:txBody>
      </p:sp>
      <p:sp>
        <p:nvSpPr>
          <p:cNvPr id="10247" name="Textfeld 10"/>
          <p:cNvSpPr txBox="1">
            <a:spLocks noChangeArrowheads="1"/>
          </p:cNvSpPr>
          <p:nvPr/>
        </p:nvSpPr>
        <p:spPr bwMode="auto">
          <a:xfrm>
            <a:off x="6156176" y="5805264"/>
            <a:ext cx="2650158" cy="369332"/>
          </a:xfrm>
          <a:prstGeom prst="rect">
            <a:avLst/>
          </a:prstGeom>
          <a:noFill/>
          <a:ln w="9525">
            <a:noFill/>
            <a:miter lim="800000"/>
            <a:headEnd/>
            <a:tailEnd/>
          </a:ln>
        </p:spPr>
        <p:txBody>
          <a:bodyPr wrap="square">
            <a:spAutoFit/>
          </a:bodyPr>
          <a:lstStyle/>
          <a:p>
            <a:pPr algn="r"/>
            <a:r>
              <a:rPr lang="de-DE" sz="1800" dirty="0" smtClean="0"/>
              <a:t>Wilhelm  Seidensticker</a:t>
            </a:r>
            <a:endParaRPr lang="de-DE" sz="1800" dirty="0"/>
          </a:p>
        </p:txBody>
      </p:sp>
      <p:pic>
        <p:nvPicPr>
          <p:cNvPr id="9" name="Picture 14" descr="Marga_Senftenberg"/>
          <p:cNvPicPr>
            <a:picLocks noChangeAspect="1" noChangeArrowheads="1"/>
          </p:cNvPicPr>
          <p:nvPr/>
        </p:nvPicPr>
        <p:blipFill>
          <a:blip r:embed="rId4" cstate="print"/>
          <a:srcRect/>
          <a:stretch>
            <a:fillRect/>
          </a:stretch>
        </p:blipFill>
        <p:spPr bwMode="auto">
          <a:xfrm>
            <a:off x="3347864" y="4911551"/>
            <a:ext cx="2474700" cy="1584127"/>
          </a:xfrm>
          <a:prstGeom prst="rect">
            <a:avLst/>
          </a:prstGeom>
          <a:noFill/>
          <a:ln w="9525">
            <a:noFill/>
            <a:miter lim="800000"/>
            <a:headEnd/>
            <a:tailEnd/>
          </a:ln>
        </p:spPr>
      </p:pic>
      <p:sp>
        <p:nvSpPr>
          <p:cNvPr id="10" name="Text Box 15"/>
          <p:cNvSpPr txBox="1">
            <a:spLocks noChangeArrowheads="1"/>
          </p:cNvSpPr>
          <p:nvPr/>
        </p:nvSpPr>
        <p:spPr bwMode="auto">
          <a:xfrm>
            <a:off x="1404552" y="5805264"/>
            <a:ext cx="2231344" cy="276999"/>
          </a:xfrm>
          <a:prstGeom prst="rect">
            <a:avLst/>
          </a:prstGeom>
          <a:noFill/>
          <a:ln w="9525">
            <a:noFill/>
            <a:miter lim="800000"/>
            <a:headEnd/>
            <a:tailEnd/>
          </a:ln>
          <a:effectLst/>
        </p:spPr>
        <p:txBody>
          <a:bodyPr wrap="square">
            <a:spAutoFit/>
          </a:bodyPr>
          <a:lstStyle/>
          <a:p>
            <a:r>
              <a:rPr lang="en-US" sz="1200" b="1" dirty="0" err="1" smtClean="0">
                <a:solidFill>
                  <a:schemeClr val="tx1"/>
                </a:solidFill>
                <a:latin typeface="Verdana" pitchFamily="34" charset="0"/>
              </a:rPr>
              <a:t>Gardencity</a:t>
            </a:r>
            <a:r>
              <a:rPr lang="en-US" sz="1200" b="1" dirty="0" smtClean="0">
                <a:solidFill>
                  <a:schemeClr val="tx1"/>
                </a:solidFill>
                <a:latin typeface="Verdana" pitchFamily="34" charset="0"/>
              </a:rPr>
              <a:t> of </a:t>
            </a:r>
            <a:r>
              <a:rPr lang="en-US" sz="1200" b="1" dirty="0" err="1">
                <a:solidFill>
                  <a:schemeClr val="tx1"/>
                </a:solidFill>
                <a:latin typeface="Verdana" pitchFamily="34" charset="0"/>
              </a:rPr>
              <a:t>Marga</a:t>
            </a:r>
            <a:r>
              <a:rPr lang="en-US" sz="1200" b="1" dirty="0">
                <a:solidFill>
                  <a:schemeClr val="tx1"/>
                </a:solidFill>
                <a:latin typeface="Verdana" pitchFamily="34" charset="0"/>
              </a:rPr>
              <a:t> </a:t>
            </a:r>
          </a:p>
        </p:txBody>
      </p:sp>
      <p:pic>
        <p:nvPicPr>
          <p:cNvPr id="8" name="Picture 3" descr="Massenpropaganda1"/>
          <p:cNvPicPr>
            <a:picLocks noChangeAspect="1" noChangeArrowheads="1"/>
          </p:cNvPicPr>
          <p:nvPr/>
        </p:nvPicPr>
        <p:blipFill>
          <a:blip r:embed="rId5" cstate="print"/>
          <a:srcRect l="3787" t="4138" r="3431" b="697"/>
          <a:stretch>
            <a:fillRect/>
          </a:stretch>
        </p:blipFill>
        <p:spPr>
          <a:xfrm rot="20143335">
            <a:off x="959883" y="590346"/>
            <a:ext cx="3305440" cy="46546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Stadtentwicklungsmodelle_2"/>
          <p:cNvPicPr>
            <a:picLocks noChangeAspect="1" noChangeArrowheads="1"/>
          </p:cNvPicPr>
          <p:nvPr/>
        </p:nvPicPr>
        <p:blipFill>
          <a:blip r:embed="rId2" cstate="print"/>
          <a:srcRect l="60395" t="60530" r="2894" b="6783"/>
          <a:stretch>
            <a:fillRect/>
          </a:stretch>
        </p:blipFill>
        <p:spPr>
          <a:xfrm>
            <a:off x="6215063" y="3501008"/>
            <a:ext cx="2571750" cy="2239962"/>
          </a:xfrm>
          <a:prstGeom prst="rect">
            <a:avLst/>
          </a:prstGeom>
          <a:ln>
            <a:noFill/>
          </a:ln>
          <a:effectLst>
            <a:outerShdw blurRad="292100" dist="139700" dir="2700000" algn="tl" rotWithShape="0">
              <a:srgbClr val="333333">
                <a:alpha val="65000"/>
              </a:srgbClr>
            </a:outerShdw>
          </a:effectLst>
        </p:spPr>
      </p:pic>
      <p:pic>
        <p:nvPicPr>
          <p:cNvPr id="7" name="Picture 3" descr="Stadt als Organismus_Schumacher1919"/>
          <p:cNvPicPr>
            <a:picLocks noChangeAspect="1" noChangeArrowheads="1"/>
          </p:cNvPicPr>
          <p:nvPr/>
        </p:nvPicPr>
        <p:blipFill>
          <a:blip r:embed="rId3" cstate="print"/>
          <a:srcRect l="5556" t="8877" r="12499" b="49800"/>
          <a:stretch>
            <a:fillRect/>
          </a:stretch>
        </p:blipFill>
        <p:spPr>
          <a:xfrm>
            <a:off x="4643438" y="469875"/>
            <a:ext cx="4214812" cy="2786063"/>
          </a:xfrm>
          <a:prstGeom prst="rect">
            <a:avLst/>
          </a:prstGeom>
          <a:ln>
            <a:noFill/>
          </a:ln>
          <a:effectLst>
            <a:outerShdw blurRad="292100" dist="139700" dir="2700000" algn="tl" rotWithShape="0">
              <a:srgbClr val="333333">
                <a:alpha val="65000"/>
              </a:srgbClr>
            </a:outerShdw>
          </a:effectLst>
        </p:spPr>
      </p:pic>
      <p:sp>
        <p:nvSpPr>
          <p:cNvPr id="10245" name="Textfeld 8"/>
          <p:cNvSpPr txBox="1">
            <a:spLocks noChangeArrowheads="1"/>
          </p:cNvSpPr>
          <p:nvPr/>
        </p:nvSpPr>
        <p:spPr bwMode="auto">
          <a:xfrm>
            <a:off x="920061" y="5189130"/>
            <a:ext cx="915635" cy="400110"/>
          </a:xfrm>
          <a:prstGeom prst="rect">
            <a:avLst/>
          </a:prstGeom>
          <a:noFill/>
          <a:ln w="9525">
            <a:noFill/>
            <a:miter lim="800000"/>
            <a:headEnd/>
            <a:tailEnd/>
          </a:ln>
        </p:spPr>
        <p:txBody>
          <a:bodyPr wrap="none">
            <a:spAutoFit/>
          </a:bodyPr>
          <a:lstStyle/>
          <a:p>
            <a:r>
              <a:rPr lang="de-DE" sz="2000" dirty="0">
                <a:latin typeface="+mn-lt"/>
              </a:rPr>
              <a:t>1898</a:t>
            </a:r>
          </a:p>
        </p:txBody>
      </p:sp>
      <p:sp>
        <p:nvSpPr>
          <p:cNvPr id="10246" name="Textfeld 9"/>
          <p:cNvSpPr txBox="1">
            <a:spLocks noChangeArrowheads="1"/>
          </p:cNvSpPr>
          <p:nvPr/>
        </p:nvSpPr>
        <p:spPr bwMode="auto">
          <a:xfrm>
            <a:off x="6865938" y="2898750"/>
            <a:ext cx="1992312" cy="369888"/>
          </a:xfrm>
          <a:prstGeom prst="rect">
            <a:avLst/>
          </a:prstGeom>
          <a:noFill/>
          <a:ln w="9525">
            <a:noFill/>
            <a:miter lim="800000"/>
            <a:headEnd/>
            <a:tailEnd/>
          </a:ln>
        </p:spPr>
        <p:txBody>
          <a:bodyPr wrap="none">
            <a:spAutoFit/>
          </a:bodyPr>
          <a:lstStyle/>
          <a:p>
            <a:r>
              <a:rPr lang="de-DE" sz="1800"/>
              <a:t>Fritz Schumacher</a:t>
            </a:r>
          </a:p>
        </p:txBody>
      </p:sp>
      <p:sp>
        <p:nvSpPr>
          <p:cNvPr id="10247" name="Textfeld 10"/>
          <p:cNvSpPr txBox="1">
            <a:spLocks noChangeArrowheads="1"/>
          </p:cNvSpPr>
          <p:nvPr/>
        </p:nvSpPr>
        <p:spPr bwMode="auto">
          <a:xfrm>
            <a:off x="6156176" y="5805264"/>
            <a:ext cx="2650158" cy="369332"/>
          </a:xfrm>
          <a:prstGeom prst="rect">
            <a:avLst/>
          </a:prstGeom>
          <a:noFill/>
          <a:ln w="9525">
            <a:noFill/>
            <a:miter lim="800000"/>
            <a:headEnd/>
            <a:tailEnd/>
          </a:ln>
        </p:spPr>
        <p:txBody>
          <a:bodyPr wrap="square">
            <a:spAutoFit/>
          </a:bodyPr>
          <a:lstStyle/>
          <a:p>
            <a:pPr algn="r"/>
            <a:r>
              <a:rPr lang="de-DE" sz="1800" dirty="0" smtClean="0"/>
              <a:t>Wilhelm  Seidensticker</a:t>
            </a:r>
            <a:endParaRPr lang="de-DE" sz="1800" dirty="0"/>
          </a:p>
        </p:txBody>
      </p:sp>
      <p:pic>
        <p:nvPicPr>
          <p:cNvPr id="9" name="Picture 14" descr="Marga_Senftenberg"/>
          <p:cNvPicPr>
            <a:picLocks noChangeAspect="1" noChangeArrowheads="1"/>
          </p:cNvPicPr>
          <p:nvPr/>
        </p:nvPicPr>
        <p:blipFill>
          <a:blip r:embed="rId4" cstate="print"/>
          <a:srcRect/>
          <a:stretch>
            <a:fillRect/>
          </a:stretch>
        </p:blipFill>
        <p:spPr bwMode="auto">
          <a:xfrm>
            <a:off x="3347864" y="4911551"/>
            <a:ext cx="2474700" cy="1584127"/>
          </a:xfrm>
          <a:prstGeom prst="rect">
            <a:avLst/>
          </a:prstGeom>
          <a:noFill/>
          <a:ln w="9525">
            <a:noFill/>
            <a:miter lim="800000"/>
            <a:headEnd/>
            <a:tailEnd/>
          </a:ln>
        </p:spPr>
      </p:pic>
      <p:sp>
        <p:nvSpPr>
          <p:cNvPr id="10" name="Text Box 15"/>
          <p:cNvSpPr txBox="1">
            <a:spLocks noChangeArrowheads="1"/>
          </p:cNvSpPr>
          <p:nvPr/>
        </p:nvSpPr>
        <p:spPr bwMode="auto">
          <a:xfrm>
            <a:off x="1404552" y="5805264"/>
            <a:ext cx="2231344" cy="276999"/>
          </a:xfrm>
          <a:prstGeom prst="rect">
            <a:avLst/>
          </a:prstGeom>
          <a:noFill/>
          <a:ln w="9525">
            <a:noFill/>
            <a:miter lim="800000"/>
            <a:headEnd/>
            <a:tailEnd/>
          </a:ln>
          <a:effectLst/>
        </p:spPr>
        <p:txBody>
          <a:bodyPr wrap="square">
            <a:spAutoFit/>
          </a:bodyPr>
          <a:lstStyle/>
          <a:p>
            <a:r>
              <a:rPr lang="en-US" sz="1200" b="1" dirty="0" err="1" smtClean="0">
                <a:solidFill>
                  <a:schemeClr val="tx1"/>
                </a:solidFill>
                <a:latin typeface="Verdana" pitchFamily="34" charset="0"/>
              </a:rPr>
              <a:t>Gardencity</a:t>
            </a:r>
            <a:r>
              <a:rPr lang="en-US" sz="1200" b="1" dirty="0" smtClean="0">
                <a:solidFill>
                  <a:schemeClr val="tx1"/>
                </a:solidFill>
                <a:latin typeface="Verdana" pitchFamily="34" charset="0"/>
              </a:rPr>
              <a:t> of </a:t>
            </a:r>
            <a:r>
              <a:rPr lang="en-US" sz="1200" b="1" dirty="0" err="1">
                <a:solidFill>
                  <a:schemeClr val="tx1"/>
                </a:solidFill>
                <a:latin typeface="Verdana" pitchFamily="34" charset="0"/>
              </a:rPr>
              <a:t>Marga</a:t>
            </a:r>
            <a:r>
              <a:rPr lang="en-US" sz="1200" b="1" dirty="0">
                <a:solidFill>
                  <a:schemeClr val="tx1"/>
                </a:solidFill>
                <a:latin typeface="Verdana" pitchFamily="34" charset="0"/>
              </a:rPr>
              <a:t> </a:t>
            </a:r>
          </a:p>
        </p:txBody>
      </p:sp>
      <p:pic>
        <p:nvPicPr>
          <p:cNvPr id="8" name="Picture 3" descr="Massenpropaganda1"/>
          <p:cNvPicPr>
            <a:picLocks noChangeAspect="1" noChangeArrowheads="1"/>
          </p:cNvPicPr>
          <p:nvPr/>
        </p:nvPicPr>
        <p:blipFill>
          <a:blip r:embed="rId5" cstate="print"/>
          <a:srcRect l="3787" t="4138" r="3431" b="697"/>
          <a:stretch>
            <a:fillRect/>
          </a:stretch>
        </p:blipFill>
        <p:spPr>
          <a:xfrm rot="20143335">
            <a:off x="959883" y="590346"/>
            <a:ext cx="3305440" cy="4654600"/>
          </a:xfrm>
          <a:prstGeom prst="rect">
            <a:avLst/>
          </a:prstGeom>
          <a:solidFill>
            <a:schemeClr val="bg1"/>
          </a:solidFill>
          <a:ln>
            <a:noFill/>
          </a:ln>
          <a:effectLst>
            <a:outerShdw blurRad="292100" dist="139700" dir="2700000" algn="tl" rotWithShape="0">
              <a:srgbClr val="333333">
                <a:alpha val="65000"/>
              </a:srgbClr>
            </a:outerShdw>
          </a:effectLst>
        </p:spPr>
      </p:pic>
      <p:sp>
        <p:nvSpPr>
          <p:cNvPr id="13" name="Rechteck 12"/>
          <p:cNvSpPr/>
          <p:nvPr/>
        </p:nvSpPr>
        <p:spPr bwMode="auto">
          <a:xfrm>
            <a:off x="0" y="0"/>
            <a:ext cx="9144000" cy="6858000"/>
          </a:xfrm>
          <a:prstGeom prst="rect">
            <a:avLst/>
          </a:prstGeom>
          <a:solidFill>
            <a:srgbClr val="FFFFFF">
              <a:alpha val="65098"/>
            </a:srgb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pic>
        <p:nvPicPr>
          <p:cNvPr id="11" name="Picture 2" descr="http://www.ecocitybuilders.org/wp-content/uploads/2010/07/ecc.jpg"/>
          <p:cNvPicPr>
            <a:picLocks noChangeAspect="1" noChangeArrowheads="1"/>
          </p:cNvPicPr>
          <p:nvPr/>
        </p:nvPicPr>
        <p:blipFill>
          <a:blip r:embed="rId6" cstate="print"/>
          <a:srcRect/>
          <a:stretch>
            <a:fillRect/>
          </a:stretch>
        </p:blipFill>
        <p:spPr bwMode="auto">
          <a:xfrm>
            <a:off x="3131840" y="1455979"/>
            <a:ext cx="3024336" cy="3629205"/>
          </a:xfrm>
          <a:prstGeom prst="rect">
            <a:avLst/>
          </a:prstGeom>
          <a:noFill/>
          <a:ln>
            <a:solidFill>
              <a:schemeClr val="tx1"/>
            </a:solidFill>
          </a:ln>
          <a:effectLst>
            <a:outerShdw blurRad="50800" dist="38100" dir="2700000" algn="tl" rotWithShape="0">
              <a:prstClr val="black">
                <a:alpha val="40000"/>
              </a:prstClr>
            </a:outerShdw>
          </a:effectLst>
        </p:spPr>
      </p:pic>
      <p:sp>
        <p:nvSpPr>
          <p:cNvPr id="14" name="Textfeld 13"/>
          <p:cNvSpPr txBox="1"/>
          <p:nvPr/>
        </p:nvSpPr>
        <p:spPr>
          <a:xfrm>
            <a:off x="1393953" y="4572417"/>
            <a:ext cx="1710725" cy="584775"/>
          </a:xfrm>
          <a:prstGeom prst="rect">
            <a:avLst/>
          </a:prstGeom>
          <a:noFill/>
        </p:spPr>
        <p:txBody>
          <a:bodyPr wrap="none" rtlCol="0">
            <a:spAutoFit/>
          </a:bodyPr>
          <a:lstStyle/>
          <a:p>
            <a:pPr algn="r"/>
            <a:r>
              <a:rPr lang="en-US" sz="1600" dirty="0" smtClean="0"/>
              <a:t>Richard Register</a:t>
            </a:r>
            <a:br>
              <a:rPr lang="en-US" sz="1600" dirty="0" smtClean="0"/>
            </a:br>
            <a:r>
              <a:rPr lang="en-US" sz="1600" dirty="0" smtClean="0"/>
              <a:t>(2006)</a:t>
            </a:r>
            <a:endParaRPr lang="en-US" sz="1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smtClean="0"/>
              <a:t>Ambiguity - What is an eco-city?</a:t>
            </a:r>
            <a:endParaRPr lang="en-US" sz="2800" dirty="0"/>
          </a:p>
        </p:txBody>
      </p:sp>
      <p:sp>
        <p:nvSpPr>
          <p:cNvPr id="3" name="Inhaltsplatzhalter 2"/>
          <p:cNvSpPr>
            <a:spLocks noGrp="1"/>
          </p:cNvSpPr>
          <p:nvPr>
            <p:ph idx="1"/>
          </p:nvPr>
        </p:nvSpPr>
        <p:spPr/>
        <p:txBody>
          <a:bodyPr/>
          <a:lstStyle/>
          <a:p>
            <a:r>
              <a:rPr lang="en-GB" dirty="0" smtClean="0">
                <a:solidFill>
                  <a:srgbClr val="002060"/>
                </a:solidFill>
                <a:latin typeface="Arial" pitchFamily="34" charset="0"/>
                <a:cs typeface="Arial" pitchFamily="34" charset="0"/>
              </a:rPr>
              <a:t>“The term Eco City is relatively new, but </a:t>
            </a:r>
            <a:r>
              <a:rPr lang="en-GB" dirty="0" smtClean="0">
                <a:solidFill>
                  <a:srgbClr val="002060"/>
                </a:solidFill>
                <a:latin typeface="Arial" pitchFamily="34" charset="0"/>
                <a:cs typeface="Arial" pitchFamily="34" charset="0"/>
              </a:rPr>
              <a:t>it </a:t>
            </a:r>
            <a:r>
              <a:rPr lang="en-GB" dirty="0" smtClean="0">
                <a:solidFill>
                  <a:srgbClr val="002060"/>
                </a:solidFill>
                <a:latin typeface="Arial" pitchFamily="34" charset="0"/>
                <a:cs typeface="Arial" pitchFamily="34" charset="0"/>
              </a:rPr>
              <a:t>is </a:t>
            </a:r>
            <a:r>
              <a:rPr lang="en-GB" dirty="0" smtClean="0">
                <a:solidFill>
                  <a:srgbClr val="002060"/>
                </a:solidFill>
                <a:latin typeface="Arial" pitchFamily="34" charset="0"/>
                <a:cs typeface="Arial" pitchFamily="34" charset="0"/>
              </a:rPr>
              <a:t>based upon </a:t>
            </a:r>
            <a:r>
              <a:rPr lang="en-GB" dirty="0" smtClean="0">
                <a:solidFill>
                  <a:srgbClr val="002060"/>
                </a:solidFill>
                <a:latin typeface="Arial" pitchFamily="34" charset="0"/>
                <a:cs typeface="Arial" pitchFamily="34" charset="0"/>
              </a:rPr>
              <a:t>concepts that have existed for a long time</a:t>
            </a:r>
            <a:r>
              <a:rPr lang="en-GB" dirty="0" smtClean="0">
                <a:solidFill>
                  <a:srgbClr val="002060"/>
                </a:solidFill>
                <a:latin typeface="Arial" pitchFamily="34" charset="0"/>
                <a:cs typeface="Arial" pitchFamily="34" charset="0"/>
              </a:rPr>
              <a:t>”</a:t>
            </a:r>
            <a:br>
              <a:rPr lang="en-GB" dirty="0" smtClean="0">
                <a:solidFill>
                  <a:srgbClr val="002060"/>
                </a:solidFill>
                <a:latin typeface="Arial" pitchFamily="34" charset="0"/>
                <a:cs typeface="Arial" pitchFamily="34" charset="0"/>
              </a:rPr>
            </a:br>
            <a:r>
              <a:rPr lang="en-GB" dirty="0" smtClean="0">
                <a:solidFill>
                  <a:srgbClr val="002060"/>
                </a:solidFill>
                <a:latin typeface="Arial" pitchFamily="34" charset="0"/>
                <a:cs typeface="Arial" pitchFamily="34" charset="0"/>
              </a:rPr>
              <a:t>(</a:t>
            </a:r>
            <a:r>
              <a:rPr lang="de-DE" dirty="0" err="1" smtClean="0">
                <a:solidFill>
                  <a:srgbClr val="001D4B"/>
                </a:solidFill>
              </a:rPr>
              <a:t>Roseland</a:t>
            </a:r>
            <a:r>
              <a:rPr lang="de-DE" dirty="0" smtClean="0">
                <a:solidFill>
                  <a:srgbClr val="001D4B"/>
                </a:solidFill>
              </a:rPr>
              <a:t> </a:t>
            </a:r>
            <a:r>
              <a:rPr lang="de-DE" dirty="0" smtClean="0">
                <a:solidFill>
                  <a:srgbClr val="001D4B"/>
                </a:solidFill>
              </a:rPr>
              <a:t>1997)</a:t>
            </a:r>
          </a:p>
          <a:p>
            <a:r>
              <a:rPr lang="en-GB" dirty="0" smtClean="0">
                <a:solidFill>
                  <a:srgbClr val="4E60AA"/>
                </a:solidFill>
                <a:latin typeface="Arial" pitchFamily="34" charset="0"/>
                <a:cs typeface="Arial" pitchFamily="34" charset="0"/>
              </a:rPr>
              <a:t>“Eco-Cities </a:t>
            </a:r>
            <a:r>
              <a:rPr lang="en-GB" dirty="0" smtClean="0">
                <a:solidFill>
                  <a:srgbClr val="4E60AA"/>
                </a:solidFill>
                <a:latin typeface="Arial" pitchFamily="34" charset="0"/>
                <a:cs typeface="Arial" pitchFamily="34" charset="0"/>
              </a:rPr>
              <a:t>have moved from a relatively </a:t>
            </a:r>
            <a:r>
              <a:rPr lang="en-GB" dirty="0" smtClean="0">
                <a:solidFill>
                  <a:srgbClr val="4E60AA"/>
                </a:solidFill>
                <a:latin typeface="Arial" pitchFamily="34" charset="0"/>
                <a:cs typeface="Arial" pitchFamily="34" charset="0"/>
              </a:rPr>
              <a:t>loosely </a:t>
            </a:r>
            <a:r>
              <a:rPr lang="en-GB" dirty="0" smtClean="0">
                <a:solidFill>
                  <a:srgbClr val="4E60AA"/>
                </a:solidFill>
                <a:latin typeface="Arial" pitchFamily="34" charset="0"/>
                <a:cs typeface="Arial" pitchFamily="34" charset="0"/>
              </a:rPr>
              <a:t>defined concept with only few, mainly experimental pilots, </a:t>
            </a:r>
            <a:r>
              <a:rPr lang="en-GB" dirty="0" smtClean="0">
                <a:solidFill>
                  <a:srgbClr val="4E60AA"/>
                </a:solidFill>
                <a:latin typeface="Arial" pitchFamily="34" charset="0"/>
                <a:cs typeface="Arial" pitchFamily="34" charset="0"/>
              </a:rPr>
              <a:t>to </a:t>
            </a:r>
            <a:r>
              <a:rPr lang="en-GB" dirty="0" smtClean="0">
                <a:solidFill>
                  <a:srgbClr val="4E60AA"/>
                </a:solidFill>
                <a:latin typeface="Arial" pitchFamily="34" charset="0"/>
                <a:cs typeface="Arial" pitchFamily="34" charset="0"/>
              </a:rPr>
              <a:t>a multitude of concrete, practice led initiatives</a:t>
            </a:r>
            <a:r>
              <a:rPr lang="en-GB" dirty="0" smtClean="0">
                <a:solidFill>
                  <a:srgbClr val="4E60AA"/>
                </a:solidFill>
                <a:latin typeface="Arial" pitchFamily="34" charset="0"/>
                <a:cs typeface="Arial" pitchFamily="34" charset="0"/>
              </a:rPr>
              <a:t>” (</a:t>
            </a:r>
            <a:r>
              <a:rPr lang="de-DE" dirty="0" err="1" smtClean="0">
                <a:solidFill>
                  <a:srgbClr val="4E60AA"/>
                </a:solidFill>
              </a:rPr>
              <a:t>Joss</a:t>
            </a:r>
            <a:r>
              <a:rPr lang="de-DE" dirty="0" smtClean="0">
                <a:solidFill>
                  <a:srgbClr val="4E60AA"/>
                </a:solidFill>
              </a:rPr>
              <a:t> </a:t>
            </a:r>
            <a:r>
              <a:rPr lang="de-DE" dirty="0" smtClean="0">
                <a:solidFill>
                  <a:srgbClr val="4E60AA"/>
                </a:solidFill>
              </a:rPr>
              <a:t>2010)</a:t>
            </a:r>
          </a:p>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Content Placeholder 5"/>
          <p:cNvGraphicFramePr>
            <a:graphicFrameLocks noGrp="1"/>
          </p:cNvGraphicFramePr>
          <p:nvPr>
            <p:ph idx="1"/>
          </p:nvPr>
        </p:nvGraphicFramePr>
        <p:xfrm>
          <a:off x="633413" y="930275"/>
          <a:ext cx="7538987" cy="4874989"/>
        </p:xfrm>
        <a:graphic>
          <a:graphicData uri="http://schemas.openxmlformats.org/presentationml/2006/ole">
            <p:oleObj spid="_x0000_s209922" r:id="rId3" imgW="8023031" imgH="5401524" progId="Excel.Sheet.8">
              <p:embed/>
            </p:oleObj>
          </a:graphicData>
        </a:graphic>
      </p:graphicFrame>
      <p:sp>
        <p:nvSpPr>
          <p:cNvPr id="8" name="TextBox 7"/>
          <p:cNvSpPr txBox="1"/>
          <p:nvPr/>
        </p:nvSpPr>
        <p:spPr>
          <a:xfrm>
            <a:off x="899592" y="1351801"/>
            <a:ext cx="3635375" cy="276999"/>
          </a:xfrm>
          <a:prstGeom prst="rect">
            <a:avLst/>
          </a:prstGeom>
          <a:noFill/>
        </p:spPr>
        <p:txBody>
          <a:bodyPr>
            <a:spAutoFit/>
          </a:bodyPr>
          <a:lstStyle/>
          <a:p>
            <a:pPr algn="r">
              <a:defRPr/>
            </a:pPr>
            <a:r>
              <a:rPr lang="en-GB" sz="1200" dirty="0">
                <a:latin typeface="+mn-lt"/>
              </a:rPr>
              <a:t>NB: launch dates approximate in some cases</a:t>
            </a:r>
          </a:p>
        </p:txBody>
      </p:sp>
      <p:sp>
        <p:nvSpPr>
          <p:cNvPr id="19" name="Right Arrow 18"/>
          <p:cNvSpPr/>
          <p:nvPr/>
        </p:nvSpPr>
        <p:spPr>
          <a:xfrm>
            <a:off x="1555750" y="5229200"/>
            <a:ext cx="2439988" cy="504825"/>
          </a:xfrm>
          <a:prstGeom prst="rightArrow">
            <a:avLst>
              <a:gd name="adj1" fmla="val 43953"/>
              <a:gd name="adj2" fmla="val 50000"/>
            </a:avLst>
          </a:prstGeom>
          <a:solidFill>
            <a:schemeClr val="accent6"/>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dirty="0"/>
              <a:t>Early Pioneers</a:t>
            </a:r>
          </a:p>
        </p:txBody>
      </p:sp>
      <p:sp>
        <p:nvSpPr>
          <p:cNvPr id="22" name="Right Arrow 21"/>
          <p:cNvSpPr/>
          <p:nvPr/>
        </p:nvSpPr>
        <p:spPr>
          <a:xfrm>
            <a:off x="5148064" y="5229200"/>
            <a:ext cx="2952750" cy="504825"/>
          </a:xfrm>
          <a:prstGeom prst="rightArrow">
            <a:avLst>
              <a:gd name="adj1" fmla="val 46977"/>
              <a:gd name="adj2" fmla="val 50000"/>
            </a:avLst>
          </a:prstGeom>
          <a:solidFill>
            <a:schemeClr val="accent6"/>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dirty="0"/>
              <a:t>2000s+</a:t>
            </a:r>
          </a:p>
        </p:txBody>
      </p:sp>
      <p:sp>
        <p:nvSpPr>
          <p:cNvPr id="23" name="Right Arrow 22"/>
          <p:cNvSpPr/>
          <p:nvPr/>
        </p:nvSpPr>
        <p:spPr>
          <a:xfrm>
            <a:off x="3203848" y="5632921"/>
            <a:ext cx="2736850" cy="460375"/>
          </a:xfrm>
          <a:prstGeom prst="rightArrow">
            <a:avLst>
              <a:gd name="adj1" fmla="val 46683"/>
              <a:gd name="adj2" fmla="val 50000"/>
            </a:avLst>
          </a:prstGeom>
          <a:solidFill>
            <a:schemeClr val="accent6"/>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dirty="0"/>
              <a:t>Post-Rio</a:t>
            </a:r>
          </a:p>
        </p:txBody>
      </p:sp>
      <p:sp>
        <p:nvSpPr>
          <p:cNvPr id="5128" name="TextBox 23"/>
          <p:cNvSpPr txBox="1">
            <a:spLocks noChangeArrowheads="1"/>
          </p:cNvSpPr>
          <p:nvPr/>
        </p:nvSpPr>
        <p:spPr bwMode="auto">
          <a:xfrm>
            <a:off x="683568" y="899428"/>
            <a:ext cx="1403275" cy="369332"/>
          </a:xfrm>
          <a:prstGeom prst="rect">
            <a:avLst/>
          </a:prstGeom>
          <a:noFill/>
          <a:ln w="9525">
            <a:noFill/>
            <a:miter lim="800000"/>
            <a:headEnd/>
            <a:tailEnd/>
          </a:ln>
        </p:spPr>
        <p:txBody>
          <a:bodyPr wrap="square">
            <a:spAutoFit/>
          </a:bodyPr>
          <a:lstStyle/>
          <a:p>
            <a:r>
              <a:rPr lang="en-GB" sz="1800" dirty="0" smtClean="0"/>
              <a:t>number</a:t>
            </a:r>
            <a:endParaRPr lang="en-GB" sz="1800" dirty="0"/>
          </a:p>
        </p:txBody>
      </p:sp>
      <p:sp>
        <p:nvSpPr>
          <p:cNvPr id="26" name="Rectangle 25"/>
          <p:cNvSpPr/>
          <p:nvPr/>
        </p:nvSpPr>
        <p:spPr>
          <a:xfrm>
            <a:off x="1482725" y="5373663"/>
            <a:ext cx="46038" cy="215900"/>
          </a:xfrm>
          <a:prstGeom prst="rect">
            <a:avLst/>
          </a:prstGeom>
          <a:solidFill>
            <a:schemeClr val="accent6"/>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27" name="Rectangle 26"/>
          <p:cNvSpPr/>
          <p:nvPr/>
        </p:nvSpPr>
        <p:spPr>
          <a:xfrm>
            <a:off x="1416050" y="5373663"/>
            <a:ext cx="46038" cy="215900"/>
          </a:xfrm>
          <a:prstGeom prst="rect">
            <a:avLst/>
          </a:prstGeom>
          <a:solidFill>
            <a:schemeClr val="accent6"/>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28" name="Rectangle 27"/>
          <p:cNvSpPr/>
          <p:nvPr/>
        </p:nvSpPr>
        <p:spPr>
          <a:xfrm>
            <a:off x="1350963" y="5373663"/>
            <a:ext cx="46037" cy="215900"/>
          </a:xfrm>
          <a:prstGeom prst="rect">
            <a:avLst/>
          </a:prstGeom>
          <a:solidFill>
            <a:schemeClr val="accent6"/>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29" name="Rectangle 28"/>
          <p:cNvSpPr/>
          <p:nvPr/>
        </p:nvSpPr>
        <p:spPr>
          <a:xfrm>
            <a:off x="1279525" y="5373663"/>
            <a:ext cx="46038" cy="215900"/>
          </a:xfrm>
          <a:prstGeom prst="rect">
            <a:avLst/>
          </a:prstGeom>
          <a:solidFill>
            <a:schemeClr val="accent6"/>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13" name="Titel 12"/>
          <p:cNvSpPr>
            <a:spLocks noGrp="1"/>
          </p:cNvSpPr>
          <p:nvPr>
            <p:ph type="title"/>
          </p:nvPr>
        </p:nvSpPr>
        <p:spPr>
          <a:xfrm>
            <a:off x="539552" y="404664"/>
            <a:ext cx="7772400" cy="504056"/>
          </a:xfrm>
        </p:spPr>
        <p:txBody>
          <a:bodyPr/>
          <a:lstStyle/>
          <a:p>
            <a:r>
              <a:rPr lang="en-US" sz="2400" dirty="0" smtClean="0"/>
              <a:t>The global rise of eco-cities as urban laboratories</a:t>
            </a:r>
            <a:endParaRPr lang="en-US" sz="2400" dirty="0"/>
          </a:p>
        </p:txBody>
      </p:sp>
      <p:sp>
        <p:nvSpPr>
          <p:cNvPr id="14" name="Textfeld 13"/>
          <p:cNvSpPr txBox="1"/>
          <p:nvPr/>
        </p:nvSpPr>
        <p:spPr>
          <a:xfrm>
            <a:off x="6444208" y="5733256"/>
            <a:ext cx="1667444" cy="307777"/>
          </a:xfrm>
          <a:prstGeom prst="rect">
            <a:avLst/>
          </a:prstGeom>
          <a:noFill/>
        </p:spPr>
        <p:txBody>
          <a:bodyPr wrap="none" rtlCol="0">
            <a:spAutoFit/>
          </a:bodyPr>
          <a:lstStyle/>
          <a:p>
            <a:r>
              <a:rPr lang="en-US" sz="1400" dirty="0" smtClean="0"/>
              <a:t>Source: Joss 2013</a:t>
            </a:r>
            <a:endParaRPr lang="en-US" sz="1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79512" y="692696"/>
            <a:ext cx="8424936" cy="504056"/>
          </a:xfrm>
        </p:spPr>
        <p:txBody>
          <a:bodyPr/>
          <a:lstStyle/>
          <a:p>
            <a:pPr algn="l"/>
            <a:r>
              <a:rPr lang="en-GB" sz="2400" b="1" dirty="0" smtClean="0">
                <a:latin typeface="Arial" pitchFamily="34" charset="0"/>
                <a:cs typeface="Arial" pitchFamily="34" charset="0"/>
              </a:rPr>
              <a:t>Ambiguity of the eco-city - Historical </a:t>
            </a:r>
            <a:r>
              <a:rPr lang="en-GB" sz="2400" b="1" dirty="0">
                <a:latin typeface="Arial" pitchFamily="34" charset="0"/>
                <a:cs typeface="Arial" pitchFamily="34" charset="0"/>
              </a:rPr>
              <a:t>perspective</a:t>
            </a:r>
          </a:p>
        </p:txBody>
      </p:sp>
      <p:sp>
        <p:nvSpPr>
          <p:cNvPr id="6" name="Rechteck 5"/>
          <p:cNvSpPr/>
          <p:nvPr/>
        </p:nvSpPr>
        <p:spPr>
          <a:xfrm>
            <a:off x="323528" y="1423804"/>
            <a:ext cx="8532440" cy="4785926"/>
          </a:xfrm>
          <a:prstGeom prst="rect">
            <a:avLst/>
          </a:prstGeom>
        </p:spPr>
        <p:txBody>
          <a:bodyPr wrap="square">
            <a:spAutoFit/>
          </a:bodyPr>
          <a:lstStyle/>
          <a:p>
            <a:pPr marL="900000" indent="-900000">
              <a:spcAft>
                <a:spcPts val="600"/>
              </a:spcAft>
            </a:pPr>
            <a:r>
              <a:rPr lang="en-GB" sz="2000" b="0" dirty="0" smtClean="0">
                <a:solidFill>
                  <a:srgbClr val="002060"/>
                </a:solidFill>
                <a:latin typeface="Arial" pitchFamily="34" charset="0"/>
                <a:cs typeface="Arial" pitchFamily="34" charset="0"/>
              </a:rPr>
              <a:t>1975	NGO</a:t>
            </a:r>
            <a:r>
              <a:rPr lang="en-GB" sz="2000" dirty="0" smtClean="0">
                <a:solidFill>
                  <a:srgbClr val="002060"/>
                </a:solidFill>
                <a:latin typeface="Arial" pitchFamily="34" charset="0"/>
                <a:cs typeface="Arial" pitchFamily="34" charset="0"/>
              </a:rPr>
              <a:t> </a:t>
            </a:r>
            <a:r>
              <a:rPr lang="en-GB" sz="2000" dirty="0" smtClean="0">
                <a:solidFill>
                  <a:srgbClr val="002060"/>
                </a:solidFill>
                <a:latin typeface="Arial" pitchFamily="34" charset="0"/>
                <a:cs typeface="Arial" pitchFamily="34" charset="0"/>
              </a:rPr>
              <a:t>Urban Ecology </a:t>
            </a:r>
            <a:r>
              <a:rPr lang="en-GB" sz="2000" b="0" dirty="0" smtClean="0">
                <a:solidFill>
                  <a:srgbClr val="002060"/>
                </a:solidFill>
                <a:latin typeface="Arial" pitchFamily="34" charset="0"/>
                <a:cs typeface="Arial" pitchFamily="34" charset="0"/>
              </a:rPr>
              <a:t>Berkeley: “rebuild cities in balance with nature</a:t>
            </a:r>
            <a:r>
              <a:rPr lang="en-GB" sz="2000" b="0" dirty="0" smtClean="0">
                <a:solidFill>
                  <a:srgbClr val="002060"/>
                </a:solidFill>
                <a:latin typeface="Arial" pitchFamily="34" charset="0"/>
                <a:cs typeface="Arial" pitchFamily="34" charset="0"/>
              </a:rPr>
              <a:t>” – in part: reaction to urban sprawl</a:t>
            </a:r>
            <a:endParaRPr lang="en-GB" sz="2000" b="0" dirty="0" smtClean="0">
              <a:solidFill>
                <a:srgbClr val="002060"/>
              </a:solidFill>
              <a:latin typeface="Arial" pitchFamily="34" charset="0"/>
              <a:cs typeface="Arial" pitchFamily="34" charset="0"/>
            </a:endParaRPr>
          </a:p>
          <a:p>
            <a:pPr marL="900000" indent="-900000">
              <a:spcAft>
                <a:spcPts val="600"/>
              </a:spcAft>
            </a:pPr>
            <a:r>
              <a:rPr lang="en-GB" sz="2000" b="0" dirty="0" smtClean="0">
                <a:solidFill>
                  <a:srgbClr val="002060"/>
                </a:solidFill>
                <a:latin typeface="Arial" pitchFamily="34" charset="0"/>
                <a:cs typeface="Arial" pitchFamily="34" charset="0"/>
              </a:rPr>
              <a:t>1987	Richard</a:t>
            </a:r>
            <a:r>
              <a:rPr lang="en-GB" sz="2000" dirty="0" smtClean="0">
                <a:solidFill>
                  <a:srgbClr val="002060"/>
                </a:solidFill>
                <a:latin typeface="Arial" pitchFamily="34" charset="0"/>
                <a:cs typeface="Arial" pitchFamily="34" charset="0"/>
              </a:rPr>
              <a:t> </a:t>
            </a:r>
            <a:r>
              <a:rPr lang="en-GB" sz="2000" dirty="0" smtClean="0">
                <a:solidFill>
                  <a:srgbClr val="002060"/>
                </a:solidFill>
                <a:latin typeface="Arial" pitchFamily="34" charset="0"/>
                <a:cs typeface="Arial" pitchFamily="34" charset="0"/>
              </a:rPr>
              <a:t>Register </a:t>
            </a:r>
            <a:r>
              <a:rPr lang="en-GB" sz="2000" b="0" dirty="0" smtClean="0">
                <a:solidFill>
                  <a:srgbClr val="002060"/>
                </a:solidFill>
                <a:latin typeface="Arial" pitchFamily="34" charset="0"/>
                <a:cs typeface="Arial" pitchFamily="34" charset="0"/>
              </a:rPr>
              <a:t>“</a:t>
            </a:r>
            <a:r>
              <a:rPr lang="en-GB" sz="2000" b="0" dirty="0" smtClean="0">
                <a:solidFill>
                  <a:srgbClr val="002060"/>
                </a:solidFill>
                <a:latin typeface="Arial" pitchFamily="34" charset="0"/>
                <a:cs typeface="Arial" pitchFamily="34" charset="0"/>
              </a:rPr>
              <a:t>Eco City </a:t>
            </a:r>
            <a:r>
              <a:rPr lang="en-GB" sz="2000" b="0" dirty="0" smtClean="0">
                <a:solidFill>
                  <a:srgbClr val="002060"/>
                </a:solidFill>
                <a:latin typeface="Arial" pitchFamily="34" charset="0"/>
                <a:cs typeface="Arial" pitchFamily="34" charset="0"/>
              </a:rPr>
              <a:t>Berkeley”: rebuilding city </a:t>
            </a:r>
            <a:r>
              <a:rPr lang="en-GB" sz="2000" b="0" dirty="0" smtClean="0">
                <a:solidFill>
                  <a:srgbClr val="002060"/>
                </a:solidFill>
                <a:latin typeface="Arial" pitchFamily="34" charset="0"/>
                <a:cs typeface="Arial" pitchFamily="34" charset="0"/>
              </a:rPr>
              <a:t>ecologically</a:t>
            </a:r>
          </a:p>
          <a:p>
            <a:pPr marL="900000" indent="-900000">
              <a:spcAft>
                <a:spcPts val="600"/>
              </a:spcAft>
            </a:pPr>
            <a:r>
              <a:rPr lang="en-GB" sz="2000" b="0" dirty="0" smtClean="0">
                <a:solidFill>
                  <a:srgbClr val="002060"/>
                </a:solidFill>
                <a:latin typeface="Arial" pitchFamily="34" charset="0"/>
                <a:cs typeface="Arial" pitchFamily="34" charset="0"/>
              </a:rPr>
              <a:t>1990 	I </a:t>
            </a:r>
            <a:r>
              <a:rPr lang="en-GB" sz="2000" b="0" dirty="0" smtClean="0">
                <a:solidFill>
                  <a:srgbClr val="002060"/>
                </a:solidFill>
                <a:latin typeface="Arial" pitchFamily="34" charset="0"/>
                <a:cs typeface="Arial" pitchFamily="34" charset="0"/>
              </a:rPr>
              <a:t>Eco City World Summit</a:t>
            </a:r>
            <a:r>
              <a:rPr lang="en-GB" sz="2000" dirty="0" smtClean="0">
                <a:solidFill>
                  <a:srgbClr val="002060"/>
                </a:solidFill>
                <a:latin typeface="Arial" pitchFamily="34" charset="0"/>
                <a:cs typeface="Arial" pitchFamily="34" charset="0"/>
              </a:rPr>
              <a:t> </a:t>
            </a:r>
            <a:r>
              <a:rPr lang="en-GB" sz="2000" b="0" dirty="0" smtClean="0">
                <a:solidFill>
                  <a:srgbClr val="002060"/>
                </a:solidFill>
                <a:latin typeface="Arial" pitchFamily="34" charset="0"/>
                <a:cs typeface="Arial" pitchFamily="34" charset="0"/>
              </a:rPr>
              <a:t>(Berkeley): shaping cities </a:t>
            </a:r>
            <a:r>
              <a:rPr lang="en-GB" sz="2000" b="0" dirty="0" smtClean="0">
                <a:solidFill>
                  <a:srgbClr val="002060"/>
                </a:solidFill>
                <a:latin typeface="Arial" pitchFamily="34" charset="0"/>
                <a:cs typeface="Arial" pitchFamily="34" charset="0"/>
              </a:rPr>
              <a:t>based on </a:t>
            </a:r>
            <a:r>
              <a:rPr lang="en-GB" sz="2000" b="0" dirty="0" smtClean="0">
                <a:solidFill>
                  <a:srgbClr val="002060"/>
                </a:solidFill>
                <a:latin typeface="Arial" pitchFamily="34" charset="0"/>
                <a:cs typeface="Arial" pitchFamily="34" charset="0"/>
              </a:rPr>
              <a:t>ecological principles</a:t>
            </a:r>
          </a:p>
          <a:p>
            <a:pPr marL="900000" indent="-900000">
              <a:spcAft>
                <a:spcPts val="600"/>
              </a:spcAft>
            </a:pPr>
            <a:r>
              <a:rPr lang="en-GB" sz="2000" b="0" dirty="0" smtClean="0">
                <a:solidFill>
                  <a:srgbClr val="002060"/>
                </a:solidFill>
                <a:latin typeface="Arial" pitchFamily="34" charset="0"/>
                <a:cs typeface="Arial" pitchFamily="34" charset="0"/>
              </a:rPr>
              <a:t>1992	United </a:t>
            </a:r>
            <a:r>
              <a:rPr lang="en-GB" sz="2000" b="0" dirty="0" smtClean="0">
                <a:solidFill>
                  <a:srgbClr val="002060"/>
                </a:solidFill>
                <a:latin typeface="Arial" pitchFamily="34" charset="0"/>
                <a:cs typeface="Arial" pitchFamily="34" charset="0"/>
              </a:rPr>
              <a:t>Nations “Earth Summit” (AGENDA </a:t>
            </a:r>
            <a:r>
              <a:rPr lang="en-GB" sz="2000" b="0" dirty="0" smtClean="0">
                <a:solidFill>
                  <a:srgbClr val="002060"/>
                </a:solidFill>
                <a:latin typeface="Arial" pitchFamily="34" charset="0"/>
                <a:cs typeface="Arial" pitchFamily="34" charset="0"/>
              </a:rPr>
              <a:t>21)</a:t>
            </a:r>
            <a:endParaRPr lang="en-GB" sz="2000" dirty="0" smtClean="0">
              <a:solidFill>
                <a:srgbClr val="002060"/>
              </a:solidFill>
              <a:cs typeface="Arial" pitchFamily="34" charset="0"/>
            </a:endParaRPr>
          </a:p>
          <a:p>
            <a:pPr marL="900000" indent="-900000">
              <a:spcAft>
                <a:spcPts val="600"/>
              </a:spcAft>
            </a:pPr>
            <a:r>
              <a:rPr lang="en-GB" sz="2000" b="0" dirty="0" smtClean="0">
                <a:solidFill>
                  <a:srgbClr val="002060"/>
                </a:solidFill>
                <a:latin typeface="Arial" pitchFamily="34" charset="0"/>
                <a:cs typeface="Arial" pitchFamily="34" charset="0"/>
              </a:rPr>
              <a:t>1992	D</a:t>
            </a:r>
            <a:r>
              <a:rPr lang="en-GB" sz="2000" dirty="0" smtClean="0">
                <a:solidFill>
                  <a:srgbClr val="002060"/>
                </a:solidFill>
                <a:cs typeface="Arial" pitchFamily="34" charset="0"/>
              </a:rPr>
              <a:t>avid</a:t>
            </a:r>
            <a:r>
              <a:rPr lang="en-GB" sz="2000" b="0" dirty="0" smtClean="0">
                <a:solidFill>
                  <a:srgbClr val="002060"/>
                </a:solidFill>
                <a:latin typeface="Arial" pitchFamily="34" charset="0"/>
                <a:cs typeface="Arial" pitchFamily="34" charset="0"/>
              </a:rPr>
              <a:t> </a:t>
            </a:r>
            <a:r>
              <a:rPr lang="en-GB" sz="2000" dirty="0" err="1" smtClean="0">
                <a:solidFill>
                  <a:srgbClr val="002060"/>
                </a:solidFill>
                <a:latin typeface="Arial" pitchFamily="34" charset="0"/>
                <a:cs typeface="Arial" pitchFamily="34" charset="0"/>
              </a:rPr>
              <a:t>Engwicht</a:t>
            </a:r>
            <a:r>
              <a:rPr lang="en-GB" sz="2000" dirty="0" smtClean="0">
                <a:solidFill>
                  <a:srgbClr val="002060"/>
                </a:solidFill>
                <a:latin typeface="Arial" pitchFamily="34" charset="0"/>
                <a:cs typeface="Arial" pitchFamily="34" charset="0"/>
              </a:rPr>
              <a:t> </a:t>
            </a:r>
            <a:r>
              <a:rPr lang="en-GB" sz="2000" b="0" dirty="0" smtClean="0">
                <a:solidFill>
                  <a:srgbClr val="002060"/>
                </a:solidFill>
                <a:latin typeface="Arial" pitchFamily="34" charset="0"/>
                <a:cs typeface="Arial" pitchFamily="34" charset="0"/>
              </a:rPr>
              <a:t> “Towards an </a:t>
            </a:r>
            <a:r>
              <a:rPr lang="en-GB" sz="2000" b="0" dirty="0" smtClean="0">
                <a:solidFill>
                  <a:srgbClr val="002060"/>
                </a:solidFill>
                <a:latin typeface="Arial" pitchFamily="34" charset="0"/>
                <a:cs typeface="Arial" pitchFamily="34" charset="0"/>
              </a:rPr>
              <a:t>Eco-City – calming the traffic” </a:t>
            </a:r>
            <a:endParaRPr lang="en-GB" sz="2000" b="0" dirty="0" smtClean="0">
              <a:solidFill>
                <a:srgbClr val="002060"/>
              </a:solidFill>
              <a:latin typeface="Arial" pitchFamily="34" charset="0"/>
              <a:cs typeface="Arial" pitchFamily="34" charset="0"/>
            </a:endParaRPr>
          </a:p>
          <a:p>
            <a:pPr marL="900000" indent="-900000">
              <a:spcAft>
                <a:spcPts val="600"/>
              </a:spcAft>
            </a:pPr>
            <a:r>
              <a:rPr lang="en-GB" sz="2000" b="0" dirty="0" smtClean="0">
                <a:solidFill>
                  <a:srgbClr val="002060"/>
                </a:solidFill>
                <a:latin typeface="Arial" pitchFamily="34" charset="0"/>
                <a:cs typeface="Arial" pitchFamily="34" charset="0"/>
              </a:rPr>
              <a:t>1997	NGO</a:t>
            </a:r>
            <a:r>
              <a:rPr lang="en-GB" sz="2000" dirty="0" smtClean="0">
                <a:solidFill>
                  <a:srgbClr val="002060"/>
                </a:solidFill>
                <a:latin typeface="Arial" pitchFamily="34" charset="0"/>
                <a:cs typeface="Arial" pitchFamily="34" charset="0"/>
              </a:rPr>
              <a:t> </a:t>
            </a:r>
            <a:r>
              <a:rPr lang="en-GB" sz="2000" dirty="0" smtClean="0">
                <a:solidFill>
                  <a:srgbClr val="002060"/>
                </a:solidFill>
                <a:latin typeface="Arial" pitchFamily="34" charset="0"/>
                <a:cs typeface="Arial" pitchFamily="34" charset="0"/>
              </a:rPr>
              <a:t>Urban Ecology </a:t>
            </a:r>
            <a:r>
              <a:rPr lang="en-GB" sz="2000" b="0" dirty="0" smtClean="0">
                <a:solidFill>
                  <a:srgbClr val="002060"/>
                </a:solidFill>
                <a:latin typeface="Arial" pitchFamily="34" charset="0"/>
                <a:cs typeface="Arial" pitchFamily="34" charset="0"/>
              </a:rPr>
              <a:t>Berkeley</a:t>
            </a:r>
            <a:r>
              <a:rPr lang="en-GB" sz="2000" dirty="0" smtClean="0">
                <a:solidFill>
                  <a:srgbClr val="002060"/>
                </a:solidFill>
                <a:latin typeface="Arial" pitchFamily="34" charset="0"/>
                <a:cs typeface="Arial" pitchFamily="34" charset="0"/>
              </a:rPr>
              <a:t>: </a:t>
            </a:r>
            <a:br>
              <a:rPr lang="en-GB" sz="2000" dirty="0" smtClean="0">
                <a:solidFill>
                  <a:srgbClr val="002060"/>
                </a:solidFill>
                <a:latin typeface="Arial" pitchFamily="34" charset="0"/>
                <a:cs typeface="Arial" pitchFamily="34" charset="0"/>
              </a:rPr>
            </a:br>
            <a:r>
              <a:rPr lang="en-GB" sz="2000" dirty="0" smtClean="0">
                <a:solidFill>
                  <a:srgbClr val="002060"/>
                </a:solidFill>
                <a:latin typeface="Arial" pitchFamily="34" charset="0"/>
                <a:cs typeface="Arial" pitchFamily="34" charset="0"/>
              </a:rPr>
              <a:t>“</a:t>
            </a:r>
            <a:r>
              <a:rPr lang="en-GB" sz="2000" b="0" dirty="0" smtClean="0">
                <a:solidFill>
                  <a:srgbClr val="002060"/>
                </a:solidFill>
                <a:latin typeface="Arial" pitchFamily="34" charset="0"/>
                <a:cs typeface="Arial" pitchFamily="34" charset="0"/>
              </a:rPr>
              <a:t>its mission </a:t>
            </a:r>
            <a:r>
              <a:rPr lang="en-GB" sz="2000" b="0" dirty="0" smtClean="0">
                <a:solidFill>
                  <a:srgbClr val="002060"/>
                </a:solidFill>
                <a:latin typeface="Arial" pitchFamily="34" charset="0"/>
                <a:cs typeface="Arial" pitchFamily="34" charset="0"/>
              </a:rPr>
              <a:t>is to create </a:t>
            </a:r>
            <a:r>
              <a:rPr lang="en-GB" sz="2000" b="0" dirty="0" smtClean="0">
                <a:solidFill>
                  <a:srgbClr val="002060"/>
                </a:solidFill>
                <a:latin typeface="Arial" pitchFamily="34" charset="0"/>
                <a:cs typeface="Arial" pitchFamily="34" charset="0"/>
              </a:rPr>
              <a:t>ecological cities following </a:t>
            </a:r>
            <a:r>
              <a:rPr lang="en-GB" sz="2000" b="0" dirty="0" smtClean="0">
                <a:solidFill>
                  <a:srgbClr val="002060"/>
                </a:solidFill>
                <a:latin typeface="Arial" pitchFamily="34" charset="0"/>
                <a:cs typeface="Arial" pitchFamily="34" charset="0"/>
              </a:rPr>
              <a:t>10 </a:t>
            </a:r>
            <a:r>
              <a:rPr lang="en-GB" sz="2000" b="0" dirty="0" smtClean="0">
                <a:solidFill>
                  <a:srgbClr val="002060"/>
                </a:solidFill>
                <a:latin typeface="Arial" pitchFamily="34" charset="0"/>
                <a:cs typeface="Arial" pitchFamily="34" charset="0"/>
              </a:rPr>
              <a:t>principles …”</a:t>
            </a:r>
          </a:p>
          <a:p>
            <a:pPr marL="900000" indent="-900000">
              <a:spcAft>
                <a:spcPts val="600"/>
              </a:spcAft>
            </a:pPr>
            <a:r>
              <a:rPr lang="en-GB" sz="2000" dirty="0" smtClean="0">
                <a:solidFill>
                  <a:srgbClr val="002060"/>
                </a:solidFill>
                <a:cs typeface="Arial" pitchFamily="34" charset="0"/>
              </a:rPr>
              <a:t>2000s	Peak oil, energy, climate change</a:t>
            </a:r>
          </a:p>
          <a:p>
            <a:pPr marL="900000" indent="-900000">
              <a:spcAft>
                <a:spcPts val="600"/>
              </a:spcAft>
            </a:pPr>
            <a:r>
              <a:rPr lang="en-GB" sz="2000" dirty="0" smtClean="0">
                <a:solidFill>
                  <a:srgbClr val="002060"/>
                </a:solidFill>
                <a:cs typeface="Arial" pitchFamily="34" charset="0"/>
              </a:rPr>
              <a:t>2008	</a:t>
            </a:r>
            <a:r>
              <a:rPr lang="en-GB" sz="2000" b="0" dirty="0" err="1" smtClean="0">
                <a:solidFill>
                  <a:srgbClr val="002060"/>
                </a:solidFill>
                <a:latin typeface="Arial" pitchFamily="34" charset="0"/>
                <a:cs typeface="Arial" pitchFamily="34" charset="0"/>
              </a:rPr>
              <a:t>Masdar</a:t>
            </a:r>
            <a:r>
              <a:rPr lang="en-GB" sz="2000" b="0" dirty="0" smtClean="0">
                <a:solidFill>
                  <a:srgbClr val="002060"/>
                </a:solidFill>
                <a:latin typeface="Arial" pitchFamily="34" charset="0"/>
                <a:cs typeface="Arial" pitchFamily="34" charset="0"/>
              </a:rPr>
              <a:t> </a:t>
            </a:r>
            <a:r>
              <a:rPr lang="en-GB" sz="2000" b="0" dirty="0" smtClean="0">
                <a:solidFill>
                  <a:srgbClr val="002060"/>
                </a:solidFill>
                <a:latin typeface="Arial" pitchFamily="34" charset="0"/>
                <a:cs typeface="Arial" pitchFamily="34" charset="0"/>
              </a:rPr>
              <a:t>City  – </a:t>
            </a:r>
            <a:r>
              <a:rPr lang="en-GB" sz="2000" dirty="0" smtClean="0">
                <a:solidFill>
                  <a:srgbClr val="002060"/>
                </a:solidFill>
                <a:cs typeface="Arial" pitchFamily="34" charset="0"/>
              </a:rPr>
              <a:t>s</a:t>
            </a:r>
            <a:r>
              <a:rPr lang="en-GB" sz="2000" b="0" dirty="0" smtClean="0">
                <a:solidFill>
                  <a:srgbClr val="002060"/>
                </a:solidFill>
                <a:latin typeface="Arial" pitchFamily="34" charset="0"/>
                <a:cs typeface="Arial" pitchFamily="34" charset="0"/>
              </a:rPr>
              <a:t>tart of construction</a:t>
            </a:r>
            <a:endParaRPr lang="en-GB" sz="2000" b="0" dirty="0" smtClean="0">
              <a:solidFill>
                <a:srgbClr val="002060"/>
              </a:solidFill>
              <a:latin typeface="Arial" pitchFamily="34" charset="0"/>
              <a:cs typeface="Arial" pitchFamily="34" charset="0"/>
            </a:endParaRPr>
          </a:p>
          <a:p>
            <a:pPr marL="900000" indent="-900000">
              <a:spcAft>
                <a:spcPts val="600"/>
              </a:spcAft>
            </a:pPr>
            <a:r>
              <a:rPr lang="en-GB" sz="2000" b="0" dirty="0" smtClean="0">
                <a:solidFill>
                  <a:srgbClr val="002060"/>
                </a:solidFill>
                <a:latin typeface="Arial" pitchFamily="34" charset="0"/>
                <a:cs typeface="Arial" pitchFamily="34" charset="0"/>
              </a:rPr>
              <a:t>2013	X </a:t>
            </a:r>
            <a:r>
              <a:rPr lang="en-GB" sz="2000" b="0" dirty="0" smtClean="0">
                <a:solidFill>
                  <a:srgbClr val="002060"/>
                </a:solidFill>
                <a:latin typeface="Arial" pitchFamily="34" charset="0"/>
                <a:cs typeface="Arial" pitchFamily="34" charset="0"/>
              </a:rPr>
              <a:t>Eco City World Summit (Nantes)</a:t>
            </a:r>
          </a:p>
          <a:p>
            <a:pPr marL="900000" indent="-900000">
              <a:spcAft>
                <a:spcPts val="600"/>
              </a:spcAft>
            </a:pPr>
            <a:endParaRPr lang="en-GB" sz="2000" b="0" dirty="0" smtClean="0">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Grafik 6" descr="Masdar City 0,1020,1092054,00.jpg"/>
          <p:cNvPicPr>
            <a:picLocks noChangeAspect="1"/>
          </p:cNvPicPr>
          <p:nvPr/>
        </p:nvPicPr>
        <p:blipFill>
          <a:blip r:embed="rId2" cstate="print"/>
          <a:srcRect/>
          <a:stretch>
            <a:fillRect/>
          </a:stretch>
        </p:blipFill>
        <p:spPr bwMode="auto">
          <a:xfrm>
            <a:off x="179513" y="692696"/>
            <a:ext cx="4464495" cy="2976331"/>
          </a:xfrm>
          <a:prstGeom prst="rect">
            <a:avLst/>
          </a:prstGeom>
          <a:noFill/>
          <a:ln w="9525">
            <a:noFill/>
            <a:miter lim="800000"/>
            <a:headEnd/>
            <a:tailEnd/>
          </a:ln>
        </p:spPr>
      </p:pic>
      <p:pic>
        <p:nvPicPr>
          <p:cNvPr id="12292" name="Grafik 7" descr="Masdar City0,1020,1092057,00.jpg"/>
          <p:cNvPicPr>
            <a:picLocks noChangeAspect="1"/>
          </p:cNvPicPr>
          <p:nvPr/>
        </p:nvPicPr>
        <p:blipFill>
          <a:blip r:embed="rId3" cstate="print"/>
          <a:srcRect/>
          <a:stretch>
            <a:fillRect/>
          </a:stretch>
        </p:blipFill>
        <p:spPr bwMode="auto">
          <a:xfrm>
            <a:off x="6156176" y="3855763"/>
            <a:ext cx="2844949" cy="1896632"/>
          </a:xfrm>
          <a:prstGeom prst="rect">
            <a:avLst/>
          </a:prstGeom>
          <a:noFill/>
          <a:ln w="9525">
            <a:noFill/>
            <a:miter lim="800000"/>
            <a:headEnd/>
            <a:tailEnd/>
          </a:ln>
        </p:spPr>
      </p:pic>
      <p:sp>
        <p:nvSpPr>
          <p:cNvPr id="12294" name="Textfeld 9"/>
          <p:cNvSpPr txBox="1">
            <a:spLocks noChangeArrowheads="1"/>
          </p:cNvSpPr>
          <p:nvPr/>
        </p:nvSpPr>
        <p:spPr bwMode="auto">
          <a:xfrm>
            <a:off x="4752950" y="730439"/>
            <a:ext cx="4211538" cy="2585323"/>
          </a:xfrm>
          <a:prstGeom prst="rect">
            <a:avLst/>
          </a:prstGeom>
          <a:noFill/>
          <a:ln w="9525">
            <a:noFill/>
            <a:miter lim="800000"/>
            <a:headEnd/>
            <a:tailEnd/>
          </a:ln>
        </p:spPr>
        <p:txBody>
          <a:bodyPr wrap="none">
            <a:spAutoFit/>
          </a:bodyPr>
          <a:lstStyle/>
          <a:p>
            <a:r>
              <a:rPr lang="de-DE" sz="1800" b="1" dirty="0" err="1">
                <a:solidFill>
                  <a:srgbClr val="085495"/>
                </a:solidFill>
              </a:rPr>
              <a:t>Masdar</a:t>
            </a:r>
            <a:r>
              <a:rPr lang="de-DE" sz="1800" b="1" dirty="0">
                <a:solidFill>
                  <a:srgbClr val="085495"/>
                </a:solidFill>
              </a:rPr>
              <a:t> </a:t>
            </a:r>
            <a:r>
              <a:rPr lang="de-DE" sz="1800" b="1" dirty="0" smtClean="0">
                <a:solidFill>
                  <a:srgbClr val="085495"/>
                </a:solidFill>
              </a:rPr>
              <a:t>City, Abu </a:t>
            </a:r>
            <a:r>
              <a:rPr lang="de-DE" sz="1800" b="1" dirty="0">
                <a:solidFill>
                  <a:srgbClr val="085495"/>
                </a:solidFill>
              </a:rPr>
              <a:t>Dhabi</a:t>
            </a:r>
          </a:p>
          <a:p>
            <a:r>
              <a:rPr lang="de-DE" sz="1800" dirty="0" smtClean="0">
                <a:solidFill>
                  <a:srgbClr val="0B2A51"/>
                </a:solidFill>
              </a:rPr>
              <a:t>Lord Norman Foster</a:t>
            </a:r>
            <a:br>
              <a:rPr lang="de-DE" sz="1800" dirty="0" smtClean="0">
                <a:solidFill>
                  <a:srgbClr val="0B2A51"/>
                </a:solidFill>
              </a:rPr>
            </a:br>
            <a:r>
              <a:rPr lang="de-DE" sz="1800" dirty="0" smtClean="0">
                <a:solidFill>
                  <a:srgbClr val="0B2A51"/>
                </a:solidFill>
              </a:rPr>
              <a:t>Zero </a:t>
            </a:r>
            <a:r>
              <a:rPr lang="de-DE" sz="1800" dirty="0" err="1" smtClean="0">
                <a:solidFill>
                  <a:srgbClr val="0B2A51"/>
                </a:solidFill>
              </a:rPr>
              <a:t>c</a:t>
            </a:r>
            <a:r>
              <a:rPr lang="de-DE" sz="1800" dirty="0" err="1" smtClean="0">
                <a:solidFill>
                  <a:srgbClr val="0B2A51"/>
                </a:solidFill>
              </a:rPr>
              <a:t>arbon</a:t>
            </a:r>
            <a:r>
              <a:rPr lang="de-DE" sz="1800" dirty="0" smtClean="0">
                <a:solidFill>
                  <a:srgbClr val="0B2A51"/>
                </a:solidFill>
              </a:rPr>
              <a:t> </a:t>
            </a:r>
            <a:r>
              <a:rPr lang="de-DE" sz="1800" dirty="0" smtClean="0">
                <a:solidFill>
                  <a:srgbClr val="0B2A51"/>
                </a:solidFill>
              </a:rPr>
              <a:t>– </a:t>
            </a:r>
            <a:r>
              <a:rPr lang="de-DE" sz="1800" dirty="0" err="1" smtClean="0">
                <a:solidFill>
                  <a:srgbClr val="0B2A51"/>
                </a:solidFill>
              </a:rPr>
              <a:t>zero</a:t>
            </a:r>
            <a:r>
              <a:rPr lang="de-DE" sz="1800" dirty="0" smtClean="0">
                <a:solidFill>
                  <a:srgbClr val="0B2A51"/>
                </a:solidFill>
              </a:rPr>
              <a:t> </a:t>
            </a:r>
            <a:r>
              <a:rPr lang="de-DE" sz="1800" dirty="0" err="1" smtClean="0">
                <a:solidFill>
                  <a:srgbClr val="0B2A51"/>
                </a:solidFill>
              </a:rPr>
              <a:t>waste</a:t>
            </a:r>
            <a:endParaRPr lang="de-DE" sz="1800" dirty="0" smtClean="0">
              <a:solidFill>
                <a:srgbClr val="0B2A51"/>
              </a:solidFill>
            </a:endParaRPr>
          </a:p>
          <a:p>
            <a:r>
              <a:rPr lang="en-US" sz="1800" dirty="0" smtClean="0"/>
              <a:t>Total site area</a:t>
            </a:r>
            <a:r>
              <a:rPr lang="en-US" sz="1800" dirty="0" smtClean="0"/>
              <a:t>: 700 hectares </a:t>
            </a:r>
          </a:p>
          <a:p>
            <a:r>
              <a:rPr lang="en-US" sz="1800" dirty="0" smtClean="0"/>
              <a:t>3.7 million </a:t>
            </a:r>
            <a:r>
              <a:rPr lang="en-US" sz="1800" dirty="0" err="1" smtClean="0"/>
              <a:t>sqm</a:t>
            </a:r>
            <a:r>
              <a:rPr lang="en-US" sz="1800" dirty="0" smtClean="0"/>
              <a:t> Gross Floor Area (GFA)</a:t>
            </a:r>
          </a:p>
          <a:p>
            <a:r>
              <a:rPr lang="en-US" sz="1800" dirty="0" smtClean="0"/>
              <a:t>Residential: 52%, Commercial: 38% </a:t>
            </a:r>
          </a:p>
          <a:p>
            <a:r>
              <a:rPr lang="en-US" sz="1800" dirty="0" smtClean="0"/>
              <a:t>Retail: 2%, Community: 8% </a:t>
            </a:r>
            <a:endParaRPr lang="en-US" sz="1800" dirty="0" smtClean="0"/>
          </a:p>
          <a:p>
            <a:r>
              <a:rPr lang="en-US" sz="1800" dirty="0" smtClean="0"/>
              <a:t>Projected </a:t>
            </a:r>
            <a:r>
              <a:rPr lang="en-US" sz="1800" dirty="0" smtClean="0"/>
              <a:t>resident population: 40,000 </a:t>
            </a:r>
          </a:p>
          <a:p>
            <a:r>
              <a:rPr lang="en-US" sz="1800" dirty="0" smtClean="0"/>
              <a:t>Projected commuters: </a:t>
            </a:r>
            <a:r>
              <a:rPr lang="en-US" sz="1800" dirty="0" smtClean="0"/>
              <a:t>50,000</a:t>
            </a:r>
            <a:endParaRPr lang="en-US" sz="1800" dirty="0" smtClean="0"/>
          </a:p>
        </p:txBody>
      </p:sp>
      <p:sp>
        <p:nvSpPr>
          <p:cNvPr id="8" name="Rechteck 7"/>
          <p:cNvSpPr/>
          <p:nvPr/>
        </p:nvSpPr>
        <p:spPr>
          <a:xfrm>
            <a:off x="4788024" y="3356992"/>
            <a:ext cx="2028119" cy="246221"/>
          </a:xfrm>
          <a:prstGeom prst="rect">
            <a:avLst/>
          </a:prstGeom>
        </p:spPr>
        <p:txBody>
          <a:bodyPr wrap="none">
            <a:spAutoFit/>
          </a:bodyPr>
          <a:lstStyle/>
          <a:p>
            <a:r>
              <a:rPr lang="de-DE" sz="1000" b="0" dirty="0" smtClean="0">
                <a:solidFill>
                  <a:schemeClr val="accent6">
                    <a:lumMod val="50000"/>
                  </a:schemeClr>
                </a:solidFill>
              </a:rPr>
              <a:t>Source: http://www.masdarcity.a</a:t>
            </a:r>
            <a:endParaRPr lang="de-DE" sz="1000" b="0" dirty="0">
              <a:solidFill>
                <a:schemeClr val="accent6">
                  <a:lumMod val="50000"/>
                </a:schemeClr>
              </a:solidFill>
            </a:endParaRPr>
          </a:p>
        </p:txBody>
      </p:sp>
      <p:pic>
        <p:nvPicPr>
          <p:cNvPr id="105476" name="Picture 4" descr="http://www.masdar.ae/assets/images/content/278/artist_impression_-_the_courtyard_building_at_masdar_city_-_interior_view__cover.jpg"/>
          <p:cNvPicPr>
            <a:picLocks noChangeAspect="1" noChangeArrowheads="1"/>
          </p:cNvPicPr>
          <p:nvPr/>
        </p:nvPicPr>
        <p:blipFill>
          <a:blip r:embed="rId4" cstate="print"/>
          <a:srcRect/>
          <a:stretch>
            <a:fillRect/>
          </a:stretch>
        </p:blipFill>
        <p:spPr bwMode="auto">
          <a:xfrm>
            <a:off x="3587893" y="3855764"/>
            <a:ext cx="2496275" cy="1872207"/>
          </a:xfrm>
          <a:prstGeom prst="rect">
            <a:avLst/>
          </a:prstGeom>
          <a:noFill/>
        </p:spPr>
      </p:pic>
      <p:pic>
        <p:nvPicPr>
          <p:cNvPr id="196610" name="Picture 2" descr="Construction Begins on Masdar and International Renewable Energy Agency Headquarters Complex"/>
          <p:cNvPicPr>
            <a:picLocks noChangeAspect="1" noChangeArrowheads="1"/>
          </p:cNvPicPr>
          <p:nvPr/>
        </p:nvPicPr>
        <p:blipFill>
          <a:blip r:embed="rId5" cstate="print"/>
          <a:srcRect/>
          <a:stretch>
            <a:fillRect/>
          </a:stretch>
        </p:blipFill>
        <p:spPr bwMode="auto">
          <a:xfrm>
            <a:off x="179512" y="3855764"/>
            <a:ext cx="3328371" cy="1872208"/>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11843" y="620688"/>
            <a:ext cx="4100803" cy="400110"/>
          </a:xfrm>
          <a:prstGeom prst="rect">
            <a:avLst/>
          </a:prstGeom>
        </p:spPr>
        <p:txBody>
          <a:bodyPr wrap="none">
            <a:spAutoFit/>
          </a:bodyPr>
          <a:lstStyle/>
          <a:p>
            <a:r>
              <a:rPr lang="en-GB" sz="2000" dirty="0" smtClean="0">
                <a:solidFill>
                  <a:srgbClr val="002060"/>
                </a:solidFill>
                <a:latin typeface="Arial" pitchFamily="34" charset="0"/>
                <a:cs typeface="Arial" pitchFamily="34" charset="0"/>
              </a:rPr>
              <a:t> </a:t>
            </a:r>
            <a:r>
              <a:rPr lang="en-GB" sz="2000" dirty="0" smtClean="0">
                <a:solidFill>
                  <a:srgbClr val="4E60AA"/>
                </a:solidFill>
                <a:latin typeface="Arial" pitchFamily="34" charset="0"/>
                <a:cs typeface="Arial" pitchFamily="34" charset="0"/>
              </a:rPr>
              <a:t>Principles for creating </a:t>
            </a:r>
            <a:r>
              <a:rPr lang="en-GB" sz="2000" dirty="0" smtClean="0">
                <a:solidFill>
                  <a:srgbClr val="4E60AA"/>
                </a:solidFill>
                <a:cs typeface="Arial" pitchFamily="34" charset="0"/>
              </a:rPr>
              <a:t>e</a:t>
            </a:r>
            <a:r>
              <a:rPr lang="en-GB" sz="2000" dirty="0" smtClean="0">
                <a:solidFill>
                  <a:srgbClr val="4E60AA"/>
                </a:solidFill>
                <a:latin typeface="Arial" pitchFamily="34" charset="0"/>
                <a:cs typeface="Arial" pitchFamily="34" charset="0"/>
              </a:rPr>
              <a:t>co-cities  </a:t>
            </a:r>
            <a:endParaRPr lang="en-US" sz="2000" dirty="0">
              <a:solidFill>
                <a:srgbClr val="4E60AA"/>
              </a:solidFill>
            </a:endParaRPr>
          </a:p>
        </p:txBody>
      </p:sp>
      <p:sp>
        <p:nvSpPr>
          <p:cNvPr id="3" name="Rechteck 2"/>
          <p:cNvSpPr/>
          <p:nvPr/>
        </p:nvSpPr>
        <p:spPr>
          <a:xfrm>
            <a:off x="251520" y="1268760"/>
            <a:ext cx="8460432" cy="4524315"/>
          </a:xfrm>
          <a:prstGeom prst="rect">
            <a:avLst/>
          </a:prstGeom>
        </p:spPr>
        <p:txBody>
          <a:bodyPr wrap="square">
            <a:spAutoFit/>
          </a:bodyPr>
          <a:lstStyle/>
          <a:p>
            <a:pPr marL="457200" indent="-457200">
              <a:buFont typeface="+mj-lt"/>
              <a:buAutoNum type="arabicPeriod"/>
            </a:pPr>
            <a:r>
              <a:rPr lang="en-GB" sz="1800" b="0" dirty="0" smtClean="0">
                <a:latin typeface="Arial" pitchFamily="34" charset="0"/>
                <a:cs typeface="Arial" pitchFamily="34" charset="0"/>
              </a:rPr>
              <a:t>Revise </a:t>
            </a:r>
            <a:r>
              <a:rPr lang="en-GB" sz="1800" dirty="0" smtClean="0">
                <a:solidFill>
                  <a:srgbClr val="FF0000"/>
                </a:solidFill>
                <a:latin typeface="Arial" pitchFamily="34" charset="0"/>
                <a:cs typeface="Arial" pitchFamily="34" charset="0"/>
              </a:rPr>
              <a:t>land use </a:t>
            </a:r>
            <a:r>
              <a:rPr lang="en-GB" sz="1800" dirty="0" smtClean="0">
                <a:latin typeface="Arial" pitchFamily="34" charset="0"/>
                <a:cs typeface="Arial" pitchFamily="34" charset="0"/>
              </a:rPr>
              <a:t>priorities </a:t>
            </a:r>
            <a:r>
              <a:rPr lang="en-GB" sz="1800" b="0" dirty="0" smtClean="0">
                <a:latin typeface="Arial" pitchFamily="34" charset="0"/>
                <a:cs typeface="Arial" pitchFamily="34" charset="0"/>
              </a:rPr>
              <a:t>to create compact, diverse, green and vital mixed communities near transportation facilities</a:t>
            </a:r>
          </a:p>
          <a:p>
            <a:pPr marL="457200" indent="-457200">
              <a:buFont typeface="+mj-lt"/>
              <a:buAutoNum type="arabicPeriod"/>
            </a:pPr>
            <a:r>
              <a:rPr lang="en-GB" sz="1800" b="0" dirty="0" smtClean="0">
                <a:latin typeface="Arial" pitchFamily="34" charset="0"/>
                <a:cs typeface="Arial" pitchFamily="34" charset="0"/>
              </a:rPr>
              <a:t>Revise </a:t>
            </a:r>
            <a:r>
              <a:rPr lang="en-GB" sz="1800" dirty="0" smtClean="0">
                <a:latin typeface="Arial" pitchFamily="34" charset="0"/>
                <a:cs typeface="Arial" pitchFamily="34" charset="0"/>
              </a:rPr>
              <a:t>transportation priorities </a:t>
            </a:r>
            <a:r>
              <a:rPr lang="en-GB" sz="1800" b="0" dirty="0" smtClean="0">
                <a:latin typeface="Arial" pitchFamily="34" charset="0"/>
                <a:cs typeface="Arial" pitchFamily="34" charset="0"/>
              </a:rPr>
              <a:t>to favour bicycle and foot over autos</a:t>
            </a:r>
          </a:p>
          <a:p>
            <a:pPr marL="457200" indent="-457200">
              <a:buFont typeface="+mj-lt"/>
              <a:buAutoNum type="arabicPeriod"/>
            </a:pPr>
            <a:r>
              <a:rPr lang="en-GB" sz="1800" dirty="0" smtClean="0">
                <a:latin typeface="Arial" pitchFamily="34" charset="0"/>
                <a:cs typeface="Arial" pitchFamily="34" charset="0"/>
              </a:rPr>
              <a:t>Restore </a:t>
            </a:r>
            <a:r>
              <a:rPr lang="en-GB" sz="1800" dirty="0" smtClean="0">
                <a:solidFill>
                  <a:srgbClr val="FF0000"/>
                </a:solidFill>
                <a:latin typeface="Arial" pitchFamily="34" charset="0"/>
                <a:cs typeface="Arial" pitchFamily="34" charset="0"/>
              </a:rPr>
              <a:t>damaged </a:t>
            </a:r>
            <a:r>
              <a:rPr lang="en-GB" sz="1800" b="0" dirty="0" smtClean="0">
                <a:solidFill>
                  <a:srgbClr val="FF0000"/>
                </a:solidFill>
                <a:latin typeface="Arial" pitchFamily="34" charset="0"/>
                <a:cs typeface="Arial" pitchFamily="34" charset="0"/>
              </a:rPr>
              <a:t>urban environments </a:t>
            </a:r>
            <a:r>
              <a:rPr lang="en-GB" sz="1800" b="0" dirty="0" smtClean="0">
                <a:latin typeface="Arial" pitchFamily="34" charset="0"/>
                <a:cs typeface="Arial" pitchFamily="34" charset="0"/>
              </a:rPr>
              <a:t>(creeks, wetlands)</a:t>
            </a:r>
          </a:p>
          <a:p>
            <a:pPr marL="457200" indent="-457200">
              <a:buFont typeface="+mj-lt"/>
              <a:buAutoNum type="arabicPeriod"/>
            </a:pPr>
            <a:r>
              <a:rPr lang="en-GB" sz="1800" b="0" dirty="0" smtClean="0">
                <a:latin typeface="Arial" pitchFamily="34" charset="0"/>
                <a:cs typeface="Arial" pitchFamily="34" charset="0"/>
              </a:rPr>
              <a:t>Create </a:t>
            </a:r>
            <a:r>
              <a:rPr lang="en-GB" sz="1800" b="0" dirty="0" smtClean="0">
                <a:latin typeface="Arial" pitchFamily="34" charset="0"/>
                <a:cs typeface="Arial" pitchFamily="34" charset="0"/>
              </a:rPr>
              <a:t>affordable, safe, convenient and </a:t>
            </a:r>
            <a:r>
              <a:rPr lang="en-GB" sz="1800" dirty="0" smtClean="0">
                <a:latin typeface="Arial" pitchFamily="34" charset="0"/>
                <a:cs typeface="Arial" pitchFamily="34" charset="0"/>
              </a:rPr>
              <a:t>racially and economically mixed housing</a:t>
            </a:r>
          </a:p>
          <a:p>
            <a:pPr marL="457200" indent="-457200">
              <a:buFont typeface="+mj-lt"/>
              <a:buAutoNum type="arabicPeriod"/>
            </a:pPr>
            <a:r>
              <a:rPr lang="en-GB" sz="1800" b="0" dirty="0" smtClean="0">
                <a:latin typeface="Arial" pitchFamily="34" charset="0"/>
                <a:cs typeface="Arial" pitchFamily="34" charset="0"/>
              </a:rPr>
              <a:t>Nurture </a:t>
            </a:r>
            <a:r>
              <a:rPr lang="en-GB" sz="1800" dirty="0" smtClean="0">
                <a:solidFill>
                  <a:srgbClr val="FF0000"/>
                </a:solidFill>
                <a:latin typeface="Arial" pitchFamily="34" charset="0"/>
                <a:cs typeface="Arial" pitchFamily="34" charset="0"/>
              </a:rPr>
              <a:t>social justice</a:t>
            </a:r>
            <a:r>
              <a:rPr lang="en-GB" sz="1800" dirty="0" smtClean="0">
                <a:latin typeface="Arial" pitchFamily="34" charset="0"/>
                <a:cs typeface="Arial" pitchFamily="34" charset="0"/>
              </a:rPr>
              <a:t> </a:t>
            </a:r>
            <a:r>
              <a:rPr lang="en-GB" sz="1800" b="0" dirty="0" smtClean="0">
                <a:latin typeface="Arial" pitchFamily="34" charset="0"/>
                <a:cs typeface="Arial" pitchFamily="34" charset="0"/>
              </a:rPr>
              <a:t>and create improved opportunities for women, people of colour and disabled</a:t>
            </a:r>
          </a:p>
          <a:p>
            <a:pPr marL="457200" indent="-457200">
              <a:buFont typeface="+mj-lt"/>
              <a:buAutoNum type="arabicPeriod"/>
            </a:pPr>
            <a:r>
              <a:rPr lang="en-GB" sz="1800" b="0" dirty="0" smtClean="0">
                <a:latin typeface="Arial" pitchFamily="34" charset="0"/>
                <a:cs typeface="Arial" pitchFamily="34" charset="0"/>
              </a:rPr>
              <a:t>Support </a:t>
            </a:r>
            <a:r>
              <a:rPr lang="en-GB" sz="1800" dirty="0" smtClean="0">
                <a:latin typeface="Arial" pitchFamily="34" charset="0"/>
                <a:cs typeface="Arial" pitchFamily="34" charset="0"/>
              </a:rPr>
              <a:t>local agriculture</a:t>
            </a:r>
            <a:r>
              <a:rPr lang="en-GB" sz="1800" b="0" dirty="0" smtClean="0">
                <a:latin typeface="Arial" pitchFamily="34" charset="0"/>
                <a:cs typeface="Arial" pitchFamily="34" charset="0"/>
              </a:rPr>
              <a:t>, urban greening projects and community gardening</a:t>
            </a:r>
          </a:p>
          <a:p>
            <a:pPr marL="457200" indent="-457200">
              <a:buFont typeface="+mj-lt"/>
              <a:buAutoNum type="arabicPeriod"/>
            </a:pPr>
            <a:r>
              <a:rPr lang="en-GB" sz="1800" b="0" dirty="0" smtClean="0">
                <a:latin typeface="Arial" pitchFamily="34" charset="0"/>
                <a:cs typeface="Arial" pitchFamily="34" charset="0"/>
              </a:rPr>
              <a:t>Promote </a:t>
            </a:r>
            <a:r>
              <a:rPr lang="en-GB" sz="1800" dirty="0" smtClean="0">
                <a:solidFill>
                  <a:srgbClr val="FF0000"/>
                </a:solidFill>
                <a:latin typeface="Arial" pitchFamily="34" charset="0"/>
                <a:cs typeface="Arial" pitchFamily="34" charset="0"/>
              </a:rPr>
              <a:t>recycling</a:t>
            </a:r>
            <a:r>
              <a:rPr lang="en-GB" sz="1800" b="0" dirty="0" smtClean="0">
                <a:solidFill>
                  <a:srgbClr val="FF0000"/>
                </a:solidFill>
                <a:latin typeface="Arial" pitchFamily="34" charset="0"/>
                <a:cs typeface="Arial" pitchFamily="34" charset="0"/>
              </a:rPr>
              <a:t>, innovative </a:t>
            </a:r>
            <a:r>
              <a:rPr lang="en-GB" sz="1800" dirty="0" smtClean="0">
                <a:solidFill>
                  <a:srgbClr val="FF0000"/>
                </a:solidFill>
                <a:latin typeface="Arial" pitchFamily="34" charset="0"/>
                <a:cs typeface="Arial" pitchFamily="34" charset="0"/>
              </a:rPr>
              <a:t>appropriate technology </a:t>
            </a:r>
            <a:r>
              <a:rPr lang="en-GB" sz="1800" b="0" dirty="0" smtClean="0">
                <a:latin typeface="Arial" pitchFamily="34" charset="0"/>
                <a:cs typeface="Arial" pitchFamily="34" charset="0"/>
              </a:rPr>
              <a:t>and </a:t>
            </a:r>
            <a:r>
              <a:rPr lang="en-GB" sz="1800" dirty="0" smtClean="0">
                <a:latin typeface="Arial" pitchFamily="34" charset="0"/>
                <a:cs typeface="Arial" pitchFamily="34" charset="0"/>
              </a:rPr>
              <a:t>resource conservation </a:t>
            </a:r>
            <a:r>
              <a:rPr lang="en-GB" sz="1800" b="0" dirty="0" smtClean="0">
                <a:latin typeface="Arial" pitchFamily="34" charset="0"/>
                <a:cs typeface="Arial" pitchFamily="34" charset="0"/>
              </a:rPr>
              <a:t>while reducing pollution and hazardous waste</a:t>
            </a:r>
          </a:p>
          <a:p>
            <a:pPr marL="457200" indent="-457200">
              <a:buFont typeface="+mj-lt"/>
              <a:buAutoNum type="arabicPeriod"/>
            </a:pPr>
            <a:r>
              <a:rPr lang="en-GB" sz="1800" b="0" dirty="0" smtClean="0">
                <a:latin typeface="Arial" pitchFamily="34" charset="0"/>
                <a:cs typeface="Arial" pitchFamily="34" charset="0"/>
              </a:rPr>
              <a:t>Work </a:t>
            </a:r>
            <a:r>
              <a:rPr lang="en-GB" sz="1800" dirty="0" smtClean="0">
                <a:latin typeface="Arial" pitchFamily="34" charset="0"/>
                <a:cs typeface="Arial" pitchFamily="34" charset="0"/>
              </a:rPr>
              <a:t>with business</a:t>
            </a:r>
            <a:r>
              <a:rPr lang="en-GB" sz="1800" b="0" dirty="0" smtClean="0">
                <a:latin typeface="Arial" pitchFamily="34" charset="0"/>
                <a:cs typeface="Arial" pitchFamily="34" charset="0"/>
              </a:rPr>
              <a:t> to support </a:t>
            </a:r>
            <a:r>
              <a:rPr lang="en-GB" sz="1800" b="0" dirty="0" smtClean="0">
                <a:solidFill>
                  <a:srgbClr val="FF0000"/>
                </a:solidFill>
                <a:latin typeface="Arial" pitchFamily="34" charset="0"/>
                <a:cs typeface="Arial" pitchFamily="34" charset="0"/>
              </a:rPr>
              <a:t>ecologically conscious economic activity</a:t>
            </a:r>
          </a:p>
          <a:p>
            <a:pPr marL="457200" indent="-457200">
              <a:buFont typeface="+mj-lt"/>
              <a:buAutoNum type="arabicPeriod"/>
            </a:pPr>
            <a:r>
              <a:rPr lang="en-GB" sz="1800" b="0" dirty="0" smtClean="0">
                <a:latin typeface="Arial" pitchFamily="34" charset="0"/>
                <a:cs typeface="Arial" pitchFamily="34" charset="0"/>
              </a:rPr>
              <a:t>Promote </a:t>
            </a:r>
            <a:r>
              <a:rPr lang="en-GB" sz="1800" b="0" dirty="0" smtClean="0">
                <a:latin typeface="Arial" pitchFamily="34" charset="0"/>
                <a:cs typeface="Arial" pitchFamily="34" charset="0"/>
              </a:rPr>
              <a:t>voluntary simplicity and discourage </a:t>
            </a:r>
            <a:r>
              <a:rPr lang="en-GB" sz="1800" dirty="0" smtClean="0">
                <a:latin typeface="Arial" pitchFamily="34" charset="0"/>
                <a:cs typeface="Arial" pitchFamily="34" charset="0"/>
              </a:rPr>
              <a:t>excessive consumption</a:t>
            </a:r>
            <a:r>
              <a:rPr lang="en-GB" sz="1800" b="0" dirty="0" smtClean="0">
                <a:latin typeface="Arial" pitchFamily="34" charset="0"/>
                <a:cs typeface="Arial" pitchFamily="34" charset="0"/>
              </a:rPr>
              <a:t> of material goods</a:t>
            </a:r>
          </a:p>
          <a:p>
            <a:pPr marL="457200" indent="-457200">
              <a:buFont typeface="+mj-lt"/>
              <a:buAutoNum type="arabicPeriod"/>
            </a:pPr>
            <a:r>
              <a:rPr lang="en-GB" sz="1800" b="0" dirty="0" smtClean="0">
                <a:latin typeface="Arial" pitchFamily="34" charset="0"/>
                <a:cs typeface="Arial" pitchFamily="34" charset="0"/>
              </a:rPr>
              <a:t>Increase </a:t>
            </a:r>
            <a:r>
              <a:rPr lang="en-GB" sz="1800" dirty="0" smtClean="0">
                <a:latin typeface="Arial" pitchFamily="34" charset="0"/>
                <a:cs typeface="Arial" pitchFamily="34" charset="0"/>
              </a:rPr>
              <a:t>awareness </a:t>
            </a:r>
            <a:r>
              <a:rPr lang="en-GB" sz="1800" b="0" dirty="0" smtClean="0">
                <a:latin typeface="Arial" pitchFamily="34" charset="0"/>
                <a:cs typeface="Arial" pitchFamily="34" charset="0"/>
              </a:rPr>
              <a:t>of the local environment and bioregion through activist and </a:t>
            </a:r>
            <a:r>
              <a:rPr lang="en-GB" sz="1800" b="0" dirty="0" smtClean="0">
                <a:solidFill>
                  <a:srgbClr val="FF0000"/>
                </a:solidFill>
                <a:latin typeface="Arial" pitchFamily="34" charset="0"/>
                <a:cs typeface="Arial" pitchFamily="34" charset="0"/>
              </a:rPr>
              <a:t>educational</a:t>
            </a:r>
            <a:r>
              <a:rPr lang="en-GB" sz="1800" b="0" dirty="0" smtClean="0">
                <a:latin typeface="Arial" pitchFamily="34" charset="0"/>
                <a:cs typeface="Arial" pitchFamily="34" charset="0"/>
              </a:rPr>
              <a:t> projects</a:t>
            </a:r>
          </a:p>
        </p:txBody>
      </p:sp>
      <p:sp>
        <p:nvSpPr>
          <p:cNvPr id="4" name="Rechteck 3"/>
          <p:cNvSpPr/>
          <p:nvPr/>
        </p:nvSpPr>
        <p:spPr>
          <a:xfrm>
            <a:off x="5975648" y="5589240"/>
            <a:ext cx="2628800" cy="307777"/>
          </a:xfrm>
          <a:prstGeom prst="rect">
            <a:avLst/>
          </a:prstGeom>
        </p:spPr>
        <p:txBody>
          <a:bodyPr wrap="square">
            <a:spAutoFit/>
          </a:bodyPr>
          <a:lstStyle/>
          <a:p>
            <a:r>
              <a:rPr lang="de-DE" sz="1400" b="0" dirty="0" smtClean="0">
                <a:solidFill>
                  <a:srgbClr val="001D4B"/>
                </a:solidFill>
              </a:rPr>
              <a:t>Source: Urban Ecology 1996</a:t>
            </a:r>
            <a:endParaRPr lang="de-DE" sz="1400" b="0" dirty="0">
              <a:solidFill>
                <a:srgbClr val="001D4B"/>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11843" y="620688"/>
            <a:ext cx="4100803" cy="400110"/>
          </a:xfrm>
          <a:prstGeom prst="rect">
            <a:avLst/>
          </a:prstGeom>
        </p:spPr>
        <p:txBody>
          <a:bodyPr wrap="none">
            <a:spAutoFit/>
          </a:bodyPr>
          <a:lstStyle/>
          <a:p>
            <a:r>
              <a:rPr lang="en-GB" sz="2000" dirty="0" smtClean="0">
                <a:solidFill>
                  <a:srgbClr val="002060"/>
                </a:solidFill>
                <a:latin typeface="Arial" pitchFamily="34" charset="0"/>
                <a:cs typeface="Arial" pitchFamily="34" charset="0"/>
              </a:rPr>
              <a:t> Principles for creating </a:t>
            </a:r>
            <a:r>
              <a:rPr lang="en-GB" sz="2000" dirty="0" smtClean="0">
                <a:solidFill>
                  <a:srgbClr val="002060"/>
                </a:solidFill>
                <a:cs typeface="Arial" pitchFamily="34" charset="0"/>
              </a:rPr>
              <a:t>e</a:t>
            </a:r>
            <a:r>
              <a:rPr lang="en-GB" sz="2000" dirty="0" smtClean="0">
                <a:solidFill>
                  <a:srgbClr val="002060"/>
                </a:solidFill>
                <a:latin typeface="Arial" pitchFamily="34" charset="0"/>
                <a:cs typeface="Arial" pitchFamily="34" charset="0"/>
              </a:rPr>
              <a:t>co-cities  </a:t>
            </a:r>
            <a:endParaRPr lang="en-US" sz="2000" dirty="0"/>
          </a:p>
        </p:txBody>
      </p:sp>
      <p:sp>
        <p:nvSpPr>
          <p:cNvPr id="3" name="Rechteck 2"/>
          <p:cNvSpPr/>
          <p:nvPr/>
        </p:nvSpPr>
        <p:spPr>
          <a:xfrm>
            <a:off x="251520" y="1268760"/>
            <a:ext cx="8460432" cy="4524315"/>
          </a:xfrm>
          <a:prstGeom prst="rect">
            <a:avLst/>
          </a:prstGeom>
        </p:spPr>
        <p:txBody>
          <a:bodyPr wrap="square">
            <a:spAutoFit/>
          </a:bodyPr>
          <a:lstStyle/>
          <a:p>
            <a:pPr marL="457200" indent="-457200">
              <a:buFont typeface="+mj-lt"/>
              <a:buAutoNum type="arabicPeriod"/>
            </a:pPr>
            <a:r>
              <a:rPr lang="en-GB" sz="1800" b="0" dirty="0" smtClean="0">
                <a:latin typeface="Arial" pitchFamily="34" charset="0"/>
                <a:cs typeface="Arial" pitchFamily="34" charset="0"/>
              </a:rPr>
              <a:t>Revise </a:t>
            </a:r>
            <a:r>
              <a:rPr lang="en-GB" sz="1800" dirty="0" smtClean="0">
                <a:latin typeface="Arial" pitchFamily="34" charset="0"/>
                <a:cs typeface="Arial" pitchFamily="34" charset="0"/>
              </a:rPr>
              <a:t>land use priorities </a:t>
            </a:r>
            <a:r>
              <a:rPr lang="en-GB" sz="1800" b="0" dirty="0" smtClean="0">
                <a:latin typeface="Arial" pitchFamily="34" charset="0"/>
                <a:cs typeface="Arial" pitchFamily="34" charset="0"/>
              </a:rPr>
              <a:t>to create compact, diverse, green and vital mixed communities near transportation facilities</a:t>
            </a:r>
          </a:p>
          <a:p>
            <a:pPr marL="457200" indent="-457200">
              <a:buFont typeface="+mj-lt"/>
              <a:buAutoNum type="arabicPeriod"/>
            </a:pPr>
            <a:r>
              <a:rPr lang="en-GB" sz="1800" b="0" dirty="0" smtClean="0">
                <a:latin typeface="Arial" pitchFamily="34" charset="0"/>
                <a:cs typeface="Arial" pitchFamily="34" charset="0"/>
              </a:rPr>
              <a:t>Revise </a:t>
            </a:r>
            <a:r>
              <a:rPr lang="en-GB" sz="1800" dirty="0" smtClean="0">
                <a:latin typeface="Arial" pitchFamily="34" charset="0"/>
                <a:cs typeface="Arial" pitchFamily="34" charset="0"/>
              </a:rPr>
              <a:t>transportation priorities </a:t>
            </a:r>
            <a:r>
              <a:rPr lang="en-GB" sz="1800" b="0" dirty="0" smtClean="0">
                <a:latin typeface="Arial" pitchFamily="34" charset="0"/>
                <a:cs typeface="Arial" pitchFamily="34" charset="0"/>
              </a:rPr>
              <a:t>to favour bicycle and foot over autos</a:t>
            </a:r>
          </a:p>
          <a:p>
            <a:pPr marL="457200" indent="-457200">
              <a:buFont typeface="+mj-lt"/>
              <a:buAutoNum type="arabicPeriod"/>
            </a:pPr>
            <a:r>
              <a:rPr lang="en-GB" sz="1800" dirty="0" smtClean="0">
                <a:latin typeface="Arial" pitchFamily="34" charset="0"/>
                <a:cs typeface="Arial" pitchFamily="34" charset="0"/>
              </a:rPr>
              <a:t>Restore </a:t>
            </a:r>
            <a:r>
              <a:rPr lang="en-GB" sz="1800" dirty="0" smtClean="0">
                <a:latin typeface="Arial" pitchFamily="34" charset="0"/>
                <a:cs typeface="Arial" pitchFamily="34" charset="0"/>
              </a:rPr>
              <a:t>damaged </a:t>
            </a:r>
            <a:r>
              <a:rPr lang="en-GB" sz="1800" b="0" dirty="0" smtClean="0">
                <a:latin typeface="Arial" pitchFamily="34" charset="0"/>
                <a:cs typeface="Arial" pitchFamily="34" charset="0"/>
              </a:rPr>
              <a:t>urban environments (creeks, wetlands)</a:t>
            </a:r>
          </a:p>
          <a:p>
            <a:pPr marL="457200" indent="-457200">
              <a:buFont typeface="+mj-lt"/>
              <a:buAutoNum type="arabicPeriod"/>
            </a:pPr>
            <a:r>
              <a:rPr lang="en-GB" sz="1800" b="0" dirty="0" smtClean="0">
                <a:latin typeface="Arial" pitchFamily="34" charset="0"/>
                <a:cs typeface="Arial" pitchFamily="34" charset="0"/>
              </a:rPr>
              <a:t>Create </a:t>
            </a:r>
            <a:r>
              <a:rPr lang="en-GB" sz="1800" b="0" dirty="0" smtClean="0">
                <a:latin typeface="Arial" pitchFamily="34" charset="0"/>
                <a:cs typeface="Arial" pitchFamily="34" charset="0"/>
              </a:rPr>
              <a:t>affordable, safe, convenient and </a:t>
            </a:r>
            <a:r>
              <a:rPr lang="en-GB" sz="1800" dirty="0" smtClean="0">
                <a:latin typeface="Arial" pitchFamily="34" charset="0"/>
                <a:cs typeface="Arial" pitchFamily="34" charset="0"/>
              </a:rPr>
              <a:t>racially and economically mixed housing</a:t>
            </a:r>
          </a:p>
          <a:p>
            <a:pPr marL="457200" indent="-457200">
              <a:buFont typeface="+mj-lt"/>
              <a:buAutoNum type="arabicPeriod"/>
            </a:pPr>
            <a:r>
              <a:rPr lang="en-GB" sz="1800" b="0" dirty="0" smtClean="0">
                <a:latin typeface="Arial" pitchFamily="34" charset="0"/>
                <a:cs typeface="Arial" pitchFamily="34" charset="0"/>
              </a:rPr>
              <a:t>Nurture </a:t>
            </a:r>
            <a:r>
              <a:rPr lang="en-GB" sz="1800" dirty="0" smtClean="0">
                <a:latin typeface="Arial" pitchFamily="34" charset="0"/>
                <a:cs typeface="Arial" pitchFamily="34" charset="0"/>
              </a:rPr>
              <a:t>social justice </a:t>
            </a:r>
            <a:r>
              <a:rPr lang="en-GB" sz="1800" b="0" dirty="0" smtClean="0">
                <a:latin typeface="Arial" pitchFamily="34" charset="0"/>
                <a:cs typeface="Arial" pitchFamily="34" charset="0"/>
              </a:rPr>
              <a:t>and create improved opportunities for women, people of colour and disabled</a:t>
            </a:r>
          </a:p>
          <a:p>
            <a:pPr marL="457200" indent="-457200">
              <a:buFont typeface="+mj-lt"/>
              <a:buAutoNum type="arabicPeriod"/>
            </a:pPr>
            <a:r>
              <a:rPr lang="en-GB" sz="1800" b="0" dirty="0" smtClean="0">
                <a:latin typeface="Arial" pitchFamily="34" charset="0"/>
                <a:cs typeface="Arial" pitchFamily="34" charset="0"/>
              </a:rPr>
              <a:t>Support </a:t>
            </a:r>
            <a:r>
              <a:rPr lang="en-GB" sz="1800" dirty="0" smtClean="0">
                <a:latin typeface="Arial" pitchFamily="34" charset="0"/>
                <a:cs typeface="Arial" pitchFamily="34" charset="0"/>
              </a:rPr>
              <a:t>local agriculture</a:t>
            </a:r>
            <a:r>
              <a:rPr lang="en-GB" sz="1800" b="0" dirty="0" smtClean="0">
                <a:latin typeface="Arial" pitchFamily="34" charset="0"/>
                <a:cs typeface="Arial" pitchFamily="34" charset="0"/>
              </a:rPr>
              <a:t>, urban greening projects and community gardening</a:t>
            </a:r>
          </a:p>
          <a:p>
            <a:pPr marL="457200" indent="-457200">
              <a:buFont typeface="+mj-lt"/>
              <a:buAutoNum type="arabicPeriod"/>
            </a:pPr>
            <a:r>
              <a:rPr lang="en-GB" sz="1800" b="0" dirty="0" smtClean="0">
                <a:latin typeface="Arial" pitchFamily="34" charset="0"/>
                <a:cs typeface="Arial" pitchFamily="34" charset="0"/>
              </a:rPr>
              <a:t>Promote </a:t>
            </a:r>
            <a:r>
              <a:rPr lang="en-GB" sz="1800" dirty="0" smtClean="0">
                <a:latin typeface="Arial" pitchFamily="34" charset="0"/>
                <a:cs typeface="Arial" pitchFamily="34" charset="0"/>
              </a:rPr>
              <a:t>recycling</a:t>
            </a:r>
            <a:r>
              <a:rPr lang="en-GB" sz="1800" b="0" dirty="0" smtClean="0">
                <a:latin typeface="Arial" pitchFamily="34" charset="0"/>
                <a:cs typeface="Arial" pitchFamily="34" charset="0"/>
              </a:rPr>
              <a:t>, innovative </a:t>
            </a:r>
            <a:r>
              <a:rPr lang="en-GB" sz="1800" dirty="0" smtClean="0">
                <a:latin typeface="Arial" pitchFamily="34" charset="0"/>
                <a:cs typeface="Arial" pitchFamily="34" charset="0"/>
              </a:rPr>
              <a:t>appropriate technology </a:t>
            </a:r>
            <a:r>
              <a:rPr lang="en-GB" sz="1800" b="0" dirty="0" smtClean="0">
                <a:latin typeface="Arial" pitchFamily="34" charset="0"/>
                <a:cs typeface="Arial" pitchFamily="34" charset="0"/>
              </a:rPr>
              <a:t>and </a:t>
            </a:r>
            <a:r>
              <a:rPr lang="en-GB" sz="1800" dirty="0" smtClean="0">
                <a:latin typeface="Arial" pitchFamily="34" charset="0"/>
                <a:cs typeface="Arial" pitchFamily="34" charset="0"/>
              </a:rPr>
              <a:t>resource conservation </a:t>
            </a:r>
            <a:r>
              <a:rPr lang="en-GB" sz="1800" b="0" dirty="0" smtClean="0">
                <a:latin typeface="Arial" pitchFamily="34" charset="0"/>
                <a:cs typeface="Arial" pitchFamily="34" charset="0"/>
              </a:rPr>
              <a:t>while reducing pollution and hazardous waste</a:t>
            </a:r>
          </a:p>
          <a:p>
            <a:pPr marL="457200" indent="-457200">
              <a:buFont typeface="+mj-lt"/>
              <a:buAutoNum type="arabicPeriod"/>
            </a:pPr>
            <a:r>
              <a:rPr lang="en-GB" sz="1800" b="0" dirty="0" smtClean="0">
                <a:latin typeface="Arial" pitchFamily="34" charset="0"/>
                <a:cs typeface="Arial" pitchFamily="34" charset="0"/>
              </a:rPr>
              <a:t>Work </a:t>
            </a:r>
            <a:r>
              <a:rPr lang="en-GB" sz="1800" dirty="0" smtClean="0">
                <a:latin typeface="Arial" pitchFamily="34" charset="0"/>
                <a:cs typeface="Arial" pitchFamily="34" charset="0"/>
              </a:rPr>
              <a:t>with business</a:t>
            </a:r>
            <a:r>
              <a:rPr lang="en-GB" sz="1800" b="0" dirty="0" smtClean="0">
                <a:latin typeface="Arial" pitchFamily="34" charset="0"/>
                <a:cs typeface="Arial" pitchFamily="34" charset="0"/>
              </a:rPr>
              <a:t> to support ecologically conscious economic activity</a:t>
            </a:r>
          </a:p>
          <a:p>
            <a:pPr marL="457200" indent="-457200">
              <a:buFont typeface="+mj-lt"/>
              <a:buAutoNum type="arabicPeriod"/>
            </a:pPr>
            <a:r>
              <a:rPr lang="en-GB" sz="1800" b="0" dirty="0" smtClean="0">
                <a:latin typeface="Arial" pitchFamily="34" charset="0"/>
                <a:cs typeface="Arial" pitchFamily="34" charset="0"/>
              </a:rPr>
              <a:t>Promote </a:t>
            </a:r>
            <a:r>
              <a:rPr lang="en-GB" sz="1800" b="0" dirty="0" smtClean="0">
                <a:latin typeface="Arial" pitchFamily="34" charset="0"/>
                <a:cs typeface="Arial" pitchFamily="34" charset="0"/>
              </a:rPr>
              <a:t>voluntary simplicity and discourage </a:t>
            </a:r>
            <a:r>
              <a:rPr lang="en-GB" sz="1800" dirty="0" smtClean="0">
                <a:latin typeface="Arial" pitchFamily="34" charset="0"/>
                <a:cs typeface="Arial" pitchFamily="34" charset="0"/>
              </a:rPr>
              <a:t>excessive consumption</a:t>
            </a:r>
            <a:r>
              <a:rPr lang="en-GB" sz="1800" b="0" dirty="0" smtClean="0">
                <a:latin typeface="Arial" pitchFamily="34" charset="0"/>
                <a:cs typeface="Arial" pitchFamily="34" charset="0"/>
              </a:rPr>
              <a:t> of material goods</a:t>
            </a:r>
          </a:p>
          <a:p>
            <a:pPr marL="457200" indent="-457200">
              <a:buFont typeface="+mj-lt"/>
              <a:buAutoNum type="arabicPeriod"/>
            </a:pPr>
            <a:r>
              <a:rPr lang="en-GB" sz="1800" b="0" dirty="0" smtClean="0">
                <a:latin typeface="Arial" pitchFamily="34" charset="0"/>
                <a:cs typeface="Arial" pitchFamily="34" charset="0"/>
              </a:rPr>
              <a:t>Increase </a:t>
            </a:r>
            <a:r>
              <a:rPr lang="en-GB" sz="1800" dirty="0" smtClean="0">
                <a:latin typeface="Arial" pitchFamily="34" charset="0"/>
                <a:cs typeface="Arial" pitchFamily="34" charset="0"/>
              </a:rPr>
              <a:t>awareness </a:t>
            </a:r>
            <a:r>
              <a:rPr lang="en-GB" sz="1800" b="0" dirty="0" smtClean="0">
                <a:latin typeface="Arial" pitchFamily="34" charset="0"/>
                <a:cs typeface="Arial" pitchFamily="34" charset="0"/>
              </a:rPr>
              <a:t>of the local environment and bioregion through activist and educational projects</a:t>
            </a:r>
          </a:p>
        </p:txBody>
      </p:sp>
      <p:sp>
        <p:nvSpPr>
          <p:cNvPr id="4" name="Rechteck 3"/>
          <p:cNvSpPr/>
          <p:nvPr/>
        </p:nvSpPr>
        <p:spPr>
          <a:xfrm>
            <a:off x="5975648" y="5589240"/>
            <a:ext cx="2628800" cy="307777"/>
          </a:xfrm>
          <a:prstGeom prst="rect">
            <a:avLst/>
          </a:prstGeom>
        </p:spPr>
        <p:txBody>
          <a:bodyPr wrap="square">
            <a:spAutoFit/>
          </a:bodyPr>
          <a:lstStyle/>
          <a:p>
            <a:r>
              <a:rPr lang="de-DE" sz="1400" b="0" dirty="0" smtClean="0">
                <a:solidFill>
                  <a:srgbClr val="001D4B"/>
                </a:solidFill>
              </a:rPr>
              <a:t>Source: Urban Ecology 1996</a:t>
            </a:r>
            <a:endParaRPr lang="de-DE" sz="1400" b="0" dirty="0">
              <a:solidFill>
                <a:srgbClr val="001D4B"/>
              </a:solidFill>
            </a:endParaRPr>
          </a:p>
        </p:txBody>
      </p:sp>
      <p:sp>
        <p:nvSpPr>
          <p:cNvPr id="5" name="Textfeld 4"/>
          <p:cNvSpPr txBox="1"/>
          <p:nvPr/>
        </p:nvSpPr>
        <p:spPr>
          <a:xfrm rot="20084189">
            <a:off x="1159509" y="2519064"/>
            <a:ext cx="6493252" cy="1323439"/>
          </a:xfrm>
          <a:prstGeom prst="rect">
            <a:avLst/>
          </a:prstGeom>
          <a:noFill/>
        </p:spPr>
        <p:txBody>
          <a:bodyPr wrap="none" rtlCol="0">
            <a:spAutoFit/>
          </a:bodyPr>
          <a:lstStyle/>
          <a:p>
            <a:r>
              <a:rPr lang="en-US" sz="8000" b="1" dirty="0" smtClean="0">
                <a:solidFill>
                  <a:srgbClr val="FF0000"/>
                </a:solidFill>
              </a:rPr>
              <a:t>Technology?</a:t>
            </a:r>
            <a:endParaRPr lang="en-US" sz="8000" b="1" dirty="0">
              <a:solidFill>
                <a:srgbClr val="FF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899592" y="951111"/>
            <a:ext cx="5262979" cy="461665"/>
          </a:xfrm>
          <a:prstGeom prst="rect">
            <a:avLst/>
          </a:prstGeom>
        </p:spPr>
        <p:txBody>
          <a:bodyPr wrap="none">
            <a:spAutoFit/>
          </a:bodyPr>
          <a:lstStyle/>
          <a:p>
            <a:r>
              <a:rPr lang="en-GB" sz="2000" dirty="0" smtClean="0">
                <a:solidFill>
                  <a:srgbClr val="002060"/>
                </a:solidFill>
                <a:latin typeface="Arial" pitchFamily="34" charset="0"/>
                <a:cs typeface="Arial" pitchFamily="34" charset="0"/>
              </a:rPr>
              <a:t> </a:t>
            </a:r>
            <a:r>
              <a:rPr lang="en-GB" b="1" dirty="0" smtClean="0">
                <a:solidFill>
                  <a:srgbClr val="002060"/>
                </a:solidFill>
                <a:latin typeface="Arial" pitchFamily="34" charset="0"/>
                <a:cs typeface="Arial" pitchFamily="34" charset="0"/>
              </a:rPr>
              <a:t>Movements influencing </a:t>
            </a:r>
            <a:r>
              <a:rPr lang="en-GB" b="1" dirty="0" smtClean="0">
                <a:solidFill>
                  <a:srgbClr val="002060"/>
                </a:solidFill>
                <a:cs typeface="Arial" pitchFamily="34" charset="0"/>
              </a:rPr>
              <a:t>e</a:t>
            </a:r>
            <a:r>
              <a:rPr lang="en-GB" b="1" dirty="0" smtClean="0">
                <a:solidFill>
                  <a:srgbClr val="002060"/>
                </a:solidFill>
                <a:latin typeface="Arial" pitchFamily="34" charset="0"/>
                <a:cs typeface="Arial" pitchFamily="34" charset="0"/>
              </a:rPr>
              <a:t>co-cities </a:t>
            </a:r>
            <a:endParaRPr lang="en-US" b="1" dirty="0"/>
          </a:p>
        </p:txBody>
      </p:sp>
      <p:sp>
        <p:nvSpPr>
          <p:cNvPr id="3" name="Rechteck 2"/>
          <p:cNvSpPr/>
          <p:nvPr/>
        </p:nvSpPr>
        <p:spPr>
          <a:xfrm>
            <a:off x="1475656" y="1772816"/>
            <a:ext cx="4752528" cy="3477875"/>
          </a:xfrm>
          <a:prstGeom prst="rect">
            <a:avLst/>
          </a:prstGeom>
        </p:spPr>
        <p:txBody>
          <a:bodyPr wrap="square">
            <a:spAutoFit/>
          </a:bodyPr>
          <a:lstStyle/>
          <a:p>
            <a:pPr marL="457200" indent="-457200">
              <a:buFont typeface="+mj-lt"/>
              <a:buAutoNum type="arabicPeriod"/>
            </a:pPr>
            <a:r>
              <a:rPr lang="en-GB" sz="2000" b="0" dirty="0" smtClean="0">
                <a:solidFill>
                  <a:srgbClr val="002060"/>
                </a:solidFill>
                <a:latin typeface="Arial" pitchFamily="34" charset="0"/>
                <a:cs typeface="Arial" pitchFamily="34" charset="0"/>
              </a:rPr>
              <a:t>Appropriate technology</a:t>
            </a:r>
          </a:p>
          <a:p>
            <a:pPr marL="457200" indent="-457200">
              <a:buFont typeface="+mj-lt"/>
              <a:buAutoNum type="arabicPeriod"/>
            </a:pPr>
            <a:endParaRPr lang="en-GB" sz="2000" b="0" dirty="0" smtClean="0">
              <a:solidFill>
                <a:srgbClr val="002060"/>
              </a:solidFill>
              <a:latin typeface="Arial" pitchFamily="34" charset="0"/>
              <a:cs typeface="Arial" pitchFamily="34" charset="0"/>
            </a:endParaRPr>
          </a:p>
          <a:p>
            <a:pPr marL="457200" indent="-457200">
              <a:buFont typeface="+mj-lt"/>
              <a:buAutoNum type="arabicPeriod"/>
            </a:pPr>
            <a:r>
              <a:rPr lang="en-GB" sz="2000" b="0" dirty="0" smtClean="0">
                <a:solidFill>
                  <a:srgbClr val="002060"/>
                </a:solidFill>
                <a:latin typeface="Arial" pitchFamily="34" charset="0"/>
                <a:cs typeface="Arial" pitchFamily="34" charset="0"/>
              </a:rPr>
              <a:t>Community </a:t>
            </a:r>
            <a:r>
              <a:rPr lang="en-GB" sz="2000" b="0" dirty="0" smtClean="0">
                <a:solidFill>
                  <a:srgbClr val="002060"/>
                </a:solidFill>
                <a:latin typeface="Arial" pitchFamily="34" charset="0"/>
                <a:cs typeface="Arial" pitchFamily="34" charset="0"/>
              </a:rPr>
              <a:t>development</a:t>
            </a:r>
            <a:endParaRPr lang="en-GB" sz="2000" b="0" dirty="0" smtClean="0">
              <a:solidFill>
                <a:srgbClr val="002060"/>
              </a:solidFill>
              <a:latin typeface="Arial" pitchFamily="34" charset="0"/>
              <a:cs typeface="Arial" pitchFamily="34" charset="0"/>
            </a:endParaRPr>
          </a:p>
          <a:p>
            <a:pPr marL="457200" indent="-457200">
              <a:buFont typeface="+mj-lt"/>
              <a:buAutoNum type="arabicPeriod"/>
            </a:pPr>
            <a:endParaRPr lang="en-GB" sz="2000" b="0" dirty="0" smtClean="0">
              <a:solidFill>
                <a:srgbClr val="002060"/>
              </a:solidFill>
              <a:latin typeface="Arial" pitchFamily="34" charset="0"/>
              <a:cs typeface="Arial" pitchFamily="34" charset="0"/>
            </a:endParaRPr>
          </a:p>
          <a:p>
            <a:pPr marL="457200" indent="-457200">
              <a:buFont typeface="+mj-lt"/>
              <a:buAutoNum type="arabicPeriod"/>
            </a:pPr>
            <a:r>
              <a:rPr lang="en-GB" sz="2000" b="0" dirty="0" smtClean="0">
                <a:solidFill>
                  <a:srgbClr val="002060"/>
                </a:solidFill>
                <a:latin typeface="Arial" pitchFamily="34" charset="0"/>
                <a:cs typeface="Arial" pitchFamily="34" charset="0"/>
              </a:rPr>
              <a:t>Social </a:t>
            </a:r>
            <a:r>
              <a:rPr lang="en-GB" sz="2000" b="0" dirty="0" smtClean="0">
                <a:solidFill>
                  <a:srgbClr val="002060"/>
                </a:solidFill>
                <a:latin typeface="Arial" pitchFamily="34" charset="0"/>
                <a:cs typeface="Arial" pitchFamily="34" charset="0"/>
              </a:rPr>
              <a:t>ecology</a:t>
            </a:r>
            <a:endParaRPr lang="en-GB" sz="2000" b="0" dirty="0" smtClean="0">
              <a:solidFill>
                <a:srgbClr val="002060"/>
              </a:solidFill>
              <a:latin typeface="Arial" pitchFamily="34" charset="0"/>
              <a:cs typeface="Arial" pitchFamily="34" charset="0"/>
            </a:endParaRPr>
          </a:p>
          <a:p>
            <a:pPr marL="457200" indent="-457200">
              <a:buFont typeface="+mj-lt"/>
              <a:buAutoNum type="arabicPeriod"/>
            </a:pPr>
            <a:endParaRPr lang="en-GB" sz="2000" b="0" dirty="0" smtClean="0">
              <a:solidFill>
                <a:srgbClr val="002060"/>
              </a:solidFill>
              <a:latin typeface="Arial" pitchFamily="34" charset="0"/>
              <a:cs typeface="Arial" pitchFamily="34" charset="0"/>
            </a:endParaRPr>
          </a:p>
          <a:p>
            <a:pPr marL="457200" indent="-457200">
              <a:buFont typeface="+mj-lt"/>
              <a:buAutoNum type="arabicPeriod"/>
            </a:pPr>
            <a:r>
              <a:rPr lang="en-GB" sz="2000" b="0" dirty="0" smtClean="0">
                <a:solidFill>
                  <a:srgbClr val="002060"/>
                </a:solidFill>
                <a:latin typeface="Arial" pitchFamily="34" charset="0"/>
                <a:cs typeface="Arial" pitchFamily="34" charset="0"/>
              </a:rPr>
              <a:t>Green </a:t>
            </a:r>
            <a:r>
              <a:rPr lang="en-GB" sz="2000" dirty="0" smtClean="0">
                <a:solidFill>
                  <a:srgbClr val="002060"/>
                </a:solidFill>
                <a:cs typeface="Arial" pitchFamily="34" charset="0"/>
              </a:rPr>
              <a:t>m</a:t>
            </a:r>
            <a:r>
              <a:rPr lang="en-GB" sz="2000" b="0" dirty="0" smtClean="0">
                <a:solidFill>
                  <a:srgbClr val="002060"/>
                </a:solidFill>
                <a:latin typeface="Arial" pitchFamily="34" charset="0"/>
                <a:cs typeface="Arial" pitchFamily="34" charset="0"/>
              </a:rPr>
              <a:t>ovement</a:t>
            </a:r>
            <a:endParaRPr lang="en-GB" sz="2000" b="0" dirty="0" smtClean="0">
              <a:solidFill>
                <a:srgbClr val="C00000"/>
              </a:solidFill>
              <a:latin typeface="Arial" pitchFamily="34" charset="0"/>
              <a:cs typeface="Arial" pitchFamily="34" charset="0"/>
            </a:endParaRPr>
          </a:p>
          <a:p>
            <a:pPr marL="457200" indent="-457200">
              <a:buFont typeface="+mj-lt"/>
              <a:buAutoNum type="arabicPeriod"/>
            </a:pPr>
            <a:endParaRPr lang="en-GB" sz="2000" b="0" dirty="0" smtClean="0">
              <a:solidFill>
                <a:srgbClr val="002060"/>
              </a:solidFill>
              <a:latin typeface="Arial" pitchFamily="34" charset="0"/>
              <a:cs typeface="Arial" pitchFamily="34" charset="0"/>
            </a:endParaRPr>
          </a:p>
          <a:p>
            <a:pPr marL="457200" indent="-457200">
              <a:buFont typeface="+mj-lt"/>
              <a:buAutoNum type="arabicPeriod"/>
            </a:pPr>
            <a:r>
              <a:rPr lang="en-GB" sz="2000" b="0" dirty="0" smtClean="0">
                <a:solidFill>
                  <a:srgbClr val="002060"/>
                </a:solidFill>
                <a:latin typeface="Arial" pitchFamily="34" charset="0"/>
                <a:cs typeface="Arial" pitchFamily="34" charset="0"/>
              </a:rPr>
              <a:t>Bioregionalism</a:t>
            </a:r>
          </a:p>
          <a:p>
            <a:pPr marL="457200" indent="-457200">
              <a:buFont typeface="+mj-lt"/>
              <a:buAutoNum type="arabicPeriod"/>
            </a:pPr>
            <a:endParaRPr lang="en-GB" sz="2000" b="0" dirty="0" smtClean="0">
              <a:solidFill>
                <a:srgbClr val="002060"/>
              </a:solidFill>
              <a:latin typeface="Arial" pitchFamily="34" charset="0"/>
              <a:cs typeface="Arial" pitchFamily="34" charset="0"/>
            </a:endParaRPr>
          </a:p>
          <a:p>
            <a:pPr marL="457200" indent="-457200">
              <a:buFont typeface="+mj-lt"/>
              <a:buAutoNum type="arabicPeriod"/>
            </a:pPr>
            <a:r>
              <a:rPr lang="en-GB" sz="2000" b="0" dirty="0" smtClean="0">
                <a:solidFill>
                  <a:srgbClr val="002060"/>
                </a:solidFill>
                <a:latin typeface="Arial" pitchFamily="34" charset="0"/>
                <a:cs typeface="Arial" pitchFamily="34" charset="0"/>
              </a:rPr>
              <a:t>Sustainable </a:t>
            </a:r>
            <a:r>
              <a:rPr lang="en-GB" sz="2000" b="0" dirty="0" smtClean="0">
                <a:solidFill>
                  <a:srgbClr val="002060"/>
                </a:solidFill>
                <a:latin typeface="Arial" pitchFamily="34" charset="0"/>
                <a:cs typeface="Arial" pitchFamily="34" charset="0"/>
              </a:rPr>
              <a:t>development</a:t>
            </a:r>
            <a:endParaRPr lang="en-US" sz="2000" dirty="0"/>
          </a:p>
        </p:txBody>
      </p:sp>
      <p:sp>
        <p:nvSpPr>
          <p:cNvPr id="4" name="Rechteck 3"/>
          <p:cNvSpPr/>
          <p:nvPr/>
        </p:nvSpPr>
        <p:spPr>
          <a:xfrm>
            <a:off x="1403648" y="5466710"/>
            <a:ext cx="2628800" cy="338554"/>
          </a:xfrm>
          <a:prstGeom prst="rect">
            <a:avLst/>
          </a:prstGeom>
        </p:spPr>
        <p:txBody>
          <a:bodyPr wrap="square">
            <a:spAutoFit/>
          </a:bodyPr>
          <a:lstStyle/>
          <a:p>
            <a:r>
              <a:rPr lang="de-DE" sz="1600" b="0" dirty="0" smtClean="0">
                <a:solidFill>
                  <a:srgbClr val="001D4B"/>
                </a:solidFill>
              </a:rPr>
              <a:t>Source: </a:t>
            </a:r>
            <a:r>
              <a:rPr lang="de-DE" sz="1600" b="0" dirty="0" err="1" smtClean="0">
                <a:solidFill>
                  <a:srgbClr val="001D4B"/>
                </a:solidFill>
              </a:rPr>
              <a:t>Roseland</a:t>
            </a:r>
            <a:r>
              <a:rPr lang="de-DE" sz="1600" b="0" dirty="0" smtClean="0">
                <a:solidFill>
                  <a:srgbClr val="001D4B"/>
                </a:solidFill>
              </a:rPr>
              <a:t> 1997</a:t>
            </a:r>
            <a:endParaRPr lang="de-DE" sz="1600" b="0" dirty="0">
              <a:solidFill>
                <a:srgbClr val="001D4B"/>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What do I want to talk about?</a:t>
            </a:r>
            <a:endParaRPr lang="en-US" dirty="0"/>
          </a:p>
        </p:txBody>
      </p:sp>
      <p:sp>
        <p:nvSpPr>
          <p:cNvPr id="3" name="Inhaltsplatzhalter 2"/>
          <p:cNvSpPr>
            <a:spLocks noGrp="1"/>
          </p:cNvSpPr>
          <p:nvPr>
            <p:ph idx="1"/>
          </p:nvPr>
        </p:nvSpPr>
        <p:spPr>
          <a:xfrm>
            <a:off x="1621904" y="1844824"/>
            <a:ext cx="5974432" cy="2652326"/>
          </a:xfrm>
        </p:spPr>
        <p:txBody>
          <a:bodyPr/>
          <a:lstStyle/>
          <a:p>
            <a:r>
              <a:rPr lang="en-US" dirty="0" smtClean="0">
                <a:solidFill>
                  <a:schemeClr val="bg1">
                    <a:lumMod val="50000"/>
                  </a:schemeClr>
                </a:solidFill>
              </a:rPr>
              <a:t>A</a:t>
            </a:r>
            <a:r>
              <a:rPr lang="en-US" dirty="0" smtClean="0">
                <a:solidFill>
                  <a:schemeClr val="bg1">
                    <a:lumMod val="50000"/>
                  </a:schemeClr>
                </a:solidFill>
              </a:rPr>
              <a:t>mbiguity of the eco-city</a:t>
            </a:r>
            <a:endParaRPr lang="en-US" dirty="0" smtClean="0">
              <a:solidFill>
                <a:schemeClr val="bg1">
                  <a:lumMod val="50000"/>
                </a:schemeClr>
              </a:solidFill>
            </a:endParaRPr>
          </a:p>
          <a:p>
            <a:r>
              <a:rPr lang="en-US" b="1" dirty="0" smtClean="0">
                <a:solidFill>
                  <a:srgbClr val="4E60AA"/>
                </a:solidFill>
              </a:rPr>
              <a:t>Eco-city and sustainability</a:t>
            </a:r>
          </a:p>
          <a:p>
            <a:r>
              <a:rPr lang="en-US" dirty="0" smtClean="0">
                <a:solidFill>
                  <a:schemeClr val="bg1">
                    <a:lumMod val="50000"/>
                  </a:schemeClr>
                </a:solidFill>
              </a:rPr>
              <a:t>The broader view:</a:t>
            </a:r>
            <a:br>
              <a:rPr lang="en-US" dirty="0" smtClean="0">
                <a:solidFill>
                  <a:schemeClr val="bg1">
                    <a:lumMod val="50000"/>
                  </a:schemeClr>
                </a:solidFill>
              </a:rPr>
            </a:br>
            <a:r>
              <a:rPr lang="en-US" dirty="0" smtClean="0">
                <a:solidFill>
                  <a:schemeClr val="bg1">
                    <a:lumMod val="50000"/>
                  </a:schemeClr>
                </a:solidFill>
              </a:rPr>
              <a:t>eco-city c</a:t>
            </a:r>
            <a:r>
              <a:rPr lang="en-US" dirty="0" smtClean="0">
                <a:solidFill>
                  <a:schemeClr val="bg1">
                    <a:lumMod val="50000"/>
                  </a:schemeClr>
                </a:solidFill>
              </a:rPr>
              <a:t>ertification schemes</a:t>
            </a:r>
          </a:p>
          <a:p>
            <a:endParaRPr lang="en-US" dirty="0" smtClean="0">
              <a:solidFill>
                <a:schemeClr val="bg1">
                  <a:lumMod val="50000"/>
                </a:schemeClr>
              </a:solidFill>
            </a:endParaRPr>
          </a:p>
          <a:p>
            <a:r>
              <a:rPr lang="en-US" dirty="0" smtClean="0">
                <a:solidFill>
                  <a:schemeClr val="bg1">
                    <a:lumMod val="50000"/>
                  </a:schemeClr>
                </a:solidFill>
              </a:rPr>
              <a:t>Perspectives - outlook</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11560" y="1268760"/>
            <a:ext cx="7772400" cy="3557598"/>
          </a:xfrm>
        </p:spPr>
        <p:txBody>
          <a:bodyPr/>
          <a:lstStyle/>
          <a:p>
            <a:pPr>
              <a:buNone/>
            </a:pPr>
            <a:r>
              <a:rPr lang="en-US" sz="1800" dirty="0" smtClean="0"/>
              <a:t>1713 – 300 years of sustainability discussion</a:t>
            </a:r>
          </a:p>
          <a:p>
            <a:pPr>
              <a:buNone/>
            </a:pPr>
            <a:endParaRPr lang="en-US" dirty="0"/>
          </a:p>
        </p:txBody>
      </p:sp>
      <p:sp>
        <p:nvSpPr>
          <p:cNvPr id="4" name="Titel 1"/>
          <p:cNvSpPr>
            <a:spLocks noGrp="1"/>
          </p:cNvSpPr>
          <p:nvPr>
            <p:ph type="title"/>
          </p:nvPr>
        </p:nvSpPr>
        <p:spPr>
          <a:xfrm>
            <a:off x="685800" y="609600"/>
            <a:ext cx="7772400" cy="685800"/>
          </a:xfrm>
        </p:spPr>
        <p:txBody>
          <a:bodyPr/>
          <a:lstStyle/>
          <a:p>
            <a:r>
              <a:rPr lang="en-US" sz="2800" dirty="0" smtClean="0"/>
              <a:t>Sustainability Frameworks</a:t>
            </a:r>
            <a:endParaRPr lang="en-US" sz="2800" dirty="0"/>
          </a:p>
        </p:txBody>
      </p:sp>
      <p:pic>
        <p:nvPicPr>
          <p:cNvPr id="5" name="Grafik 3" descr="Hans_Carl_von_Carlowitz.jpg"/>
          <p:cNvPicPr>
            <a:picLocks noChangeAspect="1"/>
          </p:cNvPicPr>
          <p:nvPr/>
        </p:nvPicPr>
        <p:blipFill>
          <a:blip r:embed="rId2" cstate="print"/>
          <a:srcRect/>
          <a:stretch>
            <a:fillRect/>
          </a:stretch>
        </p:blipFill>
        <p:spPr bwMode="auto">
          <a:xfrm>
            <a:off x="7740352" y="1124744"/>
            <a:ext cx="1152128" cy="16125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11560" y="1268760"/>
            <a:ext cx="7772400" cy="3557598"/>
          </a:xfrm>
        </p:spPr>
        <p:txBody>
          <a:bodyPr/>
          <a:lstStyle/>
          <a:p>
            <a:pPr>
              <a:buNone/>
            </a:pPr>
            <a:r>
              <a:rPr lang="en-US" sz="1800" dirty="0" smtClean="0"/>
              <a:t>1713 – 300 years of sustainability discussion</a:t>
            </a:r>
          </a:p>
          <a:p>
            <a:pPr>
              <a:buNone/>
            </a:pPr>
            <a:endParaRPr lang="en-US" dirty="0"/>
          </a:p>
        </p:txBody>
      </p:sp>
      <p:sp>
        <p:nvSpPr>
          <p:cNvPr id="4" name="Titel 1"/>
          <p:cNvSpPr>
            <a:spLocks noGrp="1"/>
          </p:cNvSpPr>
          <p:nvPr>
            <p:ph type="title"/>
          </p:nvPr>
        </p:nvSpPr>
        <p:spPr>
          <a:xfrm>
            <a:off x="685800" y="609600"/>
            <a:ext cx="7772400" cy="685800"/>
          </a:xfrm>
        </p:spPr>
        <p:txBody>
          <a:bodyPr/>
          <a:lstStyle/>
          <a:p>
            <a:r>
              <a:rPr lang="en-US" sz="2800" dirty="0" smtClean="0"/>
              <a:t>Sustainability Frameworks</a:t>
            </a:r>
            <a:endParaRPr lang="en-US" sz="2800" dirty="0"/>
          </a:p>
        </p:txBody>
      </p:sp>
      <p:pic>
        <p:nvPicPr>
          <p:cNvPr id="5" name="Grafik 3" descr="Hans_Carl_von_Carlowitz.jpg"/>
          <p:cNvPicPr>
            <a:picLocks noChangeAspect="1"/>
          </p:cNvPicPr>
          <p:nvPr/>
        </p:nvPicPr>
        <p:blipFill>
          <a:blip r:embed="rId2" cstate="print"/>
          <a:srcRect/>
          <a:stretch>
            <a:fillRect/>
          </a:stretch>
        </p:blipFill>
        <p:spPr bwMode="auto">
          <a:xfrm>
            <a:off x="7740352" y="1124744"/>
            <a:ext cx="1152128" cy="1612545"/>
          </a:xfrm>
          <a:prstGeom prst="rect">
            <a:avLst/>
          </a:prstGeom>
          <a:noFill/>
          <a:ln w="9525">
            <a:noFill/>
            <a:miter lim="800000"/>
            <a:headEnd/>
            <a:tailEnd/>
          </a:ln>
        </p:spPr>
      </p:pic>
      <p:pic>
        <p:nvPicPr>
          <p:cNvPr id="6" name="Grafik 5" descr="Carlowitz_Sylvicultura.jpg"/>
          <p:cNvPicPr>
            <a:picLocks noChangeAspect="1"/>
          </p:cNvPicPr>
          <p:nvPr/>
        </p:nvPicPr>
        <p:blipFill>
          <a:blip r:embed="rId3" cstate="print"/>
          <a:srcRect/>
          <a:stretch>
            <a:fillRect/>
          </a:stretch>
        </p:blipFill>
        <p:spPr bwMode="auto">
          <a:xfrm>
            <a:off x="683568" y="1772816"/>
            <a:ext cx="2520280" cy="4102456"/>
          </a:xfrm>
          <a:prstGeom prst="rect">
            <a:avLst/>
          </a:prstGeom>
          <a:noFill/>
          <a:ln w="9525">
            <a:noFill/>
            <a:miter lim="800000"/>
            <a:headEnd/>
            <a:tailEnd/>
          </a:ln>
        </p:spPr>
      </p:pic>
      <p:sp>
        <p:nvSpPr>
          <p:cNvPr id="7" name="Textfeld 2"/>
          <p:cNvSpPr txBox="1">
            <a:spLocks noChangeArrowheads="1"/>
          </p:cNvSpPr>
          <p:nvPr/>
        </p:nvSpPr>
        <p:spPr bwMode="auto">
          <a:xfrm>
            <a:off x="3491879" y="1700808"/>
            <a:ext cx="4104457" cy="2554545"/>
          </a:xfrm>
          <a:prstGeom prst="rect">
            <a:avLst/>
          </a:prstGeom>
          <a:noFill/>
          <a:ln w="9525">
            <a:noFill/>
            <a:miter lim="800000"/>
            <a:headEnd/>
            <a:tailEnd/>
          </a:ln>
        </p:spPr>
        <p:txBody>
          <a:bodyPr wrap="square">
            <a:spAutoFit/>
          </a:bodyPr>
          <a:lstStyle/>
          <a:p>
            <a:pPr algn="r"/>
            <a:r>
              <a:rPr lang="de-DE" sz="2000" b="1" i="1" dirty="0" smtClean="0">
                <a:solidFill>
                  <a:srgbClr val="085495"/>
                </a:solidFill>
              </a:rPr>
              <a:t>Hans </a:t>
            </a:r>
            <a:r>
              <a:rPr lang="de-DE" sz="2000" b="1" i="1" dirty="0">
                <a:solidFill>
                  <a:srgbClr val="085495"/>
                </a:solidFill>
              </a:rPr>
              <a:t>von </a:t>
            </a:r>
            <a:r>
              <a:rPr lang="de-DE" sz="2000" b="1" i="1" dirty="0" err="1">
                <a:solidFill>
                  <a:srgbClr val="085495"/>
                </a:solidFill>
              </a:rPr>
              <a:t>Carlowitz</a:t>
            </a:r>
            <a:r>
              <a:rPr lang="de-DE" sz="2000" b="1" i="1" dirty="0">
                <a:solidFill>
                  <a:srgbClr val="085495"/>
                </a:solidFill>
              </a:rPr>
              <a:t> (1713)</a:t>
            </a:r>
            <a:r>
              <a:rPr lang="de-DE" sz="2000" dirty="0"/>
              <a:t> </a:t>
            </a:r>
          </a:p>
          <a:p>
            <a:pPr algn="r"/>
            <a:r>
              <a:rPr lang="de-DE" sz="2000" dirty="0" err="1"/>
              <a:t>Since</a:t>
            </a:r>
            <a:r>
              <a:rPr lang="de-DE" sz="2000" dirty="0"/>
              <a:t> </a:t>
            </a:r>
            <a:r>
              <a:rPr lang="de-DE" sz="2000" dirty="0" smtClean="0"/>
              <a:t>1711 </a:t>
            </a:r>
            <a:r>
              <a:rPr lang="de-DE" sz="2000" dirty="0" err="1" smtClean="0"/>
              <a:t>Chief</a:t>
            </a:r>
            <a:r>
              <a:rPr lang="de-DE" sz="2000" dirty="0" smtClean="0"/>
              <a:t> </a:t>
            </a:r>
            <a:r>
              <a:rPr lang="de-DE" sz="2000" dirty="0"/>
              <a:t>Mining Officer </a:t>
            </a:r>
            <a:br>
              <a:rPr lang="de-DE" sz="2000" dirty="0"/>
            </a:br>
            <a:r>
              <a:rPr lang="de-DE" sz="2000" dirty="0" err="1"/>
              <a:t>responsible</a:t>
            </a:r>
            <a:r>
              <a:rPr lang="de-DE" sz="2000" dirty="0"/>
              <a:t> </a:t>
            </a:r>
            <a:r>
              <a:rPr lang="de-DE" sz="2000" dirty="0" err="1"/>
              <a:t>for</a:t>
            </a:r>
            <a:r>
              <a:rPr lang="de-DE" sz="2000" dirty="0"/>
              <a:t> </a:t>
            </a:r>
            <a:r>
              <a:rPr lang="de-DE" sz="2000" dirty="0" err="1"/>
              <a:t>forestry</a:t>
            </a:r>
            <a:r>
              <a:rPr lang="de-DE" sz="2000" dirty="0"/>
              <a:t> </a:t>
            </a:r>
            <a:r>
              <a:rPr lang="de-DE" sz="2000" dirty="0" smtClean="0"/>
              <a:t>in </a:t>
            </a:r>
            <a:r>
              <a:rPr lang="de-DE" sz="2000" dirty="0" err="1"/>
              <a:t>Saxony</a:t>
            </a:r>
            <a:endParaRPr lang="de-DE" sz="2000" dirty="0"/>
          </a:p>
          <a:p>
            <a:pPr algn="r"/>
            <a:endParaRPr lang="de-DE" sz="2000" dirty="0" smtClean="0"/>
          </a:p>
          <a:p>
            <a:pPr algn="r"/>
            <a:endParaRPr lang="de-DE" sz="2000" dirty="0" smtClean="0"/>
          </a:p>
          <a:p>
            <a:pPr algn="r"/>
            <a:endParaRPr lang="de-DE" sz="2000" dirty="0" smtClean="0"/>
          </a:p>
          <a:p>
            <a:pPr algn="r"/>
            <a:r>
              <a:rPr lang="de-DE" sz="2000" b="1" dirty="0" err="1" smtClean="0"/>
              <a:t>Sustained</a:t>
            </a:r>
            <a:r>
              <a:rPr lang="de-DE" sz="2000" b="1" dirty="0" smtClean="0"/>
              <a:t> </a:t>
            </a:r>
            <a:r>
              <a:rPr lang="de-DE" sz="2000" b="1" dirty="0" err="1"/>
              <a:t>supply</a:t>
            </a:r>
            <a:r>
              <a:rPr lang="de-DE" sz="2000" b="1" dirty="0"/>
              <a:t> </a:t>
            </a:r>
            <a:r>
              <a:rPr lang="de-DE" sz="2000" b="1" dirty="0" err="1"/>
              <a:t>of</a:t>
            </a:r>
            <a:r>
              <a:rPr lang="de-DE" sz="2000" b="1" dirty="0"/>
              <a:t> </a:t>
            </a:r>
            <a:r>
              <a:rPr lang="de-DE" sz="2000" b="1" dirty="0" err="1" smtClean="0"/>
              <a:t>wood</a:t>
            </a:r>
            <a:endParaRPr lang="de-DE" sz="2000" b="1" dirty="0" smtClean="0"/>
          </a:p>
          <a:p>
            <a:pPr algn="r"/>
            <a:r>
              <a:rPr lang="de-DE" sz="2000" b="1" dirty="0" err="1" smtClean="0"/>
              <a:t>f</a:t>
            </a:r>
            <a:r>
              <a:rPr lang="de-DE" sz="2000" b="1" dirty="0" err="1" smtClean="0"/>
              <a:t>or</a:t>
            </a:r>
            <a:r>
              <a:rPr lang="de-DE" sz="2000" b="1" dirty="0" smtClean="0"/>
              <a:t> </a:t>
            </a:r>
            <a:r>
              <a:rPr lang="de-DE" sz="2000" b="1" dirty="0" err="1" smtClean="0"/>
              <a:t>mining</a:t>
            </a:r>
            <a:endParaRPr lang="de-DE" sz="2000"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11560" y="1268760"/>
            <a:ext cx="7772400" cy="3557598"/>
          </a:xfrm>
        </p:spPr>
        <p:txBody>
          <a:bodyPr/>
          <a:lstStyle/>
          <a:p>
            <a:pPr>
              <a:buNone/>
            </a:pPr>
            <a:r>
              <a:rPr lang="en-US" sz="1800" dirty="0" smtClean="0"/>
              <a:t>1713 – 300 years of sustainability discussion</a:t>
            </a:r>
          </a:p>
          <a:p>
            <a:pPr>
              <a:buNone/>
            </a:pPr>
            <a:r>
              <a:rPr lang="en-US" sz="1800" b="1" dirty="0" smtClean="0">
                <a:solidFill>
                  <a:srgbClr val="4E60AA"/>
                </a:solidFill>
              </a:rPr>
              <a:t>1992 – Rio Conference</a:t>
            </a:r>
          </a:p>
          <a:p>
            <a:pPr>
              <a:buNone/>
            </a:pPr>
            <a:r>
              <a:rPr lang="en-US" sz="1800" b="1" dirty="0" smtClean="0">
                <a:solidFill>
                  <a:srgbClr val="4E60AA"/>
                </a:solidFill>
              </a:rPr>
              <a:t>1994 – Aalborg Charter</a:t>
            </a:r>
          </a:p>
          <a:p>
            <a:pPr>
              <a:buNone/>
            </a:pPr>
            <a:r>
              <a:rPr lang="en-US" sz="1800" dirty="0" smtClean="0">
                <a:solidFill>
                  <a:schemeClr val="bg1"/>
                </a:solidFill>
              </a:rPr>
              <a:t>1994 – German Constitution / Basic Law</a:t>
            </a:r>
          </a:p>
          <a:p>
            <a:pPr>
              <a:buNone/>
            </a:pPr>
            <a:r>
              <a:rPr lang="en-US" sz="1800" dirty="0" smtClean="0">
                <a:solidFill>
                  <a:schemeClr val="bg1"/>
                </a:solidFill>
              </a:rPr>
              <a:t>1998 – Building and Spatial Planning Laws </a:t>
            </a:r>
          </a:p>
          <a:p>
            <a:pPr>
              <a:buNone/>
            </a:pPr>
            <a:r>
              <a:rPr lang="en-US" sz="1800" b="1" dirty="0" smtClean="0">
                <a:solidFill>
                  <a:srgbClr val="4E60AA"/>
                </a:solidFill>
              </a:rPr>
              <a:t>2000 – Urban 21</a:t>
            </a:r>
          </a:p>
          <a:p>
            <a:pPr>
              <a:buNone/>
            </a:pPr>
            <a:r>
              <a:rPr lang="en-US" sz="1800" b="1" dirty="0" smtClean="0">
                <a:solidFill>
                  <a:srgbClr val="4E60AA"/>
                </a:solidFill>
              </a:rPr>
              <a:t>2007 – Leipzig Charter</a:t>
            </a:r>
          </a:p>
          <a:p>
            <a:endParaRPr lang="en-US" dirty="0"/>
          </a:p>
        </p:txBody>
      </p:sp>
      <p:pic>
        <p:nvPicPr>
          <p:cNvPr id="5" name="Grafik 3" descr="Hans_Carl_von_Carlowitz.jpg"/>
          <p:cNvPicPr>
            <a:picLocks noChangeAspect="1"/>
          </p:cNvPicPr>
          <p:nvPr/>
        </p:nvPicPr>
        <p:blipFill>
          <a:blip r:embed="rId2" cstate="print"/>
          <a:srcRect/>
          <a:stretch>
            <a:fillRect/>
          </a:stretch>
        </p:blipFill>
        <p:spPr bwMode="auto">
          <a:xfrm>
            <a:off x="7740352" y="1124744"/>
            <a:ext cx="1152128" cy="1612545"/>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t="12903" b="19355"/>
          <a:stretch>
            <a:fillRect/>
          </a:stretch>
        </p:blipFill>
        <p:spPr bwMode="auto">
          <a:xfrm>
            <a:off x="7092280" y="2924944"/>
            <a:ext cx="1792563" cy="1512168"/>
          </a:xfrm>
          <a:prstGeom prst="rect">
            <a:avLst/>
          </a:prstGeom>
          <a:noFill/>
          <a:ln w="9525">
            <a:solidFill>
              <a:schemeClr val="bg1">
                <a:lumMod val="75000"/>
              </a:schemeClr>
            </a:solid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3241665" y="3878250"/>
            <a:ext cx="2122423" cy="1638982"/>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a:stretch>
            <a:fillRect/>
          </a:stretch>
        </p:blipFill>
        <p:spPr bwMode="auto">
          <a:xfrm>
            <a:off x="395536" y="4005064"/>
            <a:ext cx="2592288" cy="1723871"/>
          </a:xfrm>
          <a:prstGeom prst="rect">
            <a:avLst/>
          </a:prstGeom>
          <a:noFill/>
          <a:ln w="9525">
            <a:noFill/>
            <a:miter lim="800000"/>
            <a:headEnd/>
            <a:tailEnd/>
          </a:ln>
        </p:spPr>
      </p:pic>
      <p:sp>
        <p:nvSpPr>
          <p:cNvPr id="9" name="Textfeld 8"/>
          <p:cNvSpPr txBox="1"/>
          <p:nvPr/>
        </p:nvSpPr>
        <p:spPr>
          <a:xfrm>
            <a:off x="251520" y="5718448"/>
            <a:ext cx="2808312" cy="230832"/>
          </a:xfrm>
          <a:prstGeom prst="rect">
            <a:avLst/>
          </a:prstGeom>
          <a:noFill/>
        </p:spPr>
        <p:txBody>
          <a:bodyPr wrap="square" rtlCol="0">
            <a:spAutoFit/>
          </a:bodyPr>
          <a:lstStyle/>
          <a:p>
            <a:pPr algn="r"/>
            <a:r>
              <a:rPr lang="de-DE" sz="900" dirty="0" smtClean="0">
                <a:latin typeface="Verdana" pitchFamily="34" charset="0"/>
                <a:ea typeface="Verdana" pitchFamily="34" charset="0"/>
                <a:cs typeface="Verdana" pitchFamily="34" charset="0"/>
              </a:rPr>
              <a:t>(Source: Agentur für Stadtentwicklung 2007)</a:t>
            </a:r>
            <a:endParaRPr lang="de-DE" sz="900" dirty="0">
              <a:latin typeface="Verdana" pitchFamily="34" charset="0"/>
              <a:ea typeface="Verdana" pitchFamily="34" charset="0"/>
              <a:cs typeface="Verdana" pitchFamily="34" charset="0"/>
            </a:endParaRPr>
          </a:p>
        </p:txBody>
      </p:sp>
      <p:pic>
        <p:nvPicPr>
          <p:cNvPr id="10" name="Grafik 6" descr="books_002.jpg"/>
          <p:cNvPicPr>
            <a:picLocks noChangeAspect="1"/>
          </p:cNvPicPr>
          <p:nvPr/>
        </p:nvPicPr>
        <p:blipFill>
          <a:blip r:embed="rId6" cstate="print"/>
          <a:srcRect/>
          <a:stretch>
            <a:fillRect/>
          </a:stretch>
        </p:blipFill>
        <p:spPr bwMode="auto">
          <a:xfrm>
            <a:off x="5580112" y="3175069"/>
            <a:ext cx="1296144" cy="2054131"/>
          </a:xfrm>
          <a:prstGeom prst="rect">
            <a:avLst/>
          </a:prstGeom>
          <a:noFill/>
          <a:ln w="9525">
            <a:noFill/>
            <a:miter lim="800000"/>
            <a:headEnd/>
            <a:tailEnd/>
          </a:ln>
        </p:spPr>
      </p:pic>
      <p:sp>
        <p:nvSpPr>
          <p:cNvPr id="12" name="Titel 1"/>
          <p:cNvSpPr>
            <a:spLocks noGrp="1"/>
          </p:cNvSpPr>
          <p:nvPr>
            <p:ph type="title"/>
          </p:nvPr>
        </p:nvSpPr>
        <p:spPr>
          <a:xfrm>
            <a:off x="685800" y="609600"/>
            <a:ext cx="7772400" cy="685800"/>
          </a:xfrm>
        </p:spPr>
        <p:txBody>
          <a:bodyPr/>
          <a:lstStyle/>
          <a:p>
            <a:r>
              <a:rPr lang="en-US" sz="2800" dirty="0" smtClean="0"/>
              <a:t>Sustainability Frameworks</a:t>
            </a:r>
            <a:endParaRPr lang="en-US" sz="2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685800" y="609600"/>
            <a:ext cx="7772400" cy="1163638"/>
          </a:xfrm>
        </p:spPr>
        <p:txBody>
          <a:bodyPr/>
          <a:lstStyle/>
          <a:p>
            <a:pPr eaLnBrk="1" hangingPunct="1"/>
            <a:r>
              <a:rPr lang="en-US" sz="2800" dirty="0" smtClean="0">
                <a:solidFill>
                  <a:srgbClr val="085495"/>
                </a:solidFill>
                <a:latin typeface="Verdana" pitchFamily="34" charset="0"/>
              </a:rPr>
              <a:t>Leipzig Charter on </a:t>
            </a:r>
            <a:br>
              <a:rPr lang="en-US" sz="2800" dirty="0" smtClean="0">
                <a:solidFill>
                  <a:srgbClr val="085495"/>
                </a:solidFill>
                <a:latin typeface="Verdana" pitchFamily="34" charset="0"/>
              </a:rPr>
            </a:br>
            <a:r>
              <a:rPr lang="en-US" sz="2800" dirty="0" smtClean="0">
                <a:solidFill>
                  <a:srgbClr val="085495"/>
                </a:solidFill>
                <a:latin typeface="Verdana" pitchFamily="34" charset="0"/>
              </a:rPr>
              <a:t>Sustainable European Cities (2007)</a:t>
            </a:r>
            <a:endParaRPr lang="en-US" sz="2800" dirty="0" smtClean="0">
              <a:solidFill>
                <a:srgbClr val="085495"/>
              </a:solidFill>
            </a:endParaRPr>
          </a:p>
        </p:txBody>
      </p:sp>
      <p:sp>
        <p:nvSpPr>
          <p:cNvPr id="60419" name="Rectangle 3"/>
          <p:cNvSpPr>
            <a:spLocks noGrp="1" noChangeArrowheads="1"/>
          </p:cNvSpPr>
          <p:nvPr>
            <p:ph type="body" idx="4294967295"/>
          </p:nvPr>
        </p:nvSpPr>
        <p:spPr>
          <a:xfrm>
            <a:off x="685800" y="1773238"/>
            <a:ext cx="8229600" cy="3960812"/>
          </a:xfrm>
        </p:spPr>
        <p:txBody>
          <a:bodyPr/>
          <a:lstStyle/>
          <a:p>
            <a:pPr eaLnBrk="1" hangingPunct="1">
              <a:lnSpc>
                <a:spcPct val="110000"/>
              </a:lnSpc>
              <a:spcBef>
                <a:spcPct val="0"/>
              </a:spcBef>
              <a:buFontTx/>
              <a:buNone/>
            </a:pPr>
            <a:r>
              <a:rPr lang="en-US" sz="2000" b="1" smtClean="0">
                <a:latin typeface="Verdana" pitchFamily="34" charset="0"/>
              </a:rPr>
              <a:t>I. Making greater use of integrated </a:t>
            </a:r>
            <a:br>
              <a:rPr lang="en-US" sz="2000" b="1" smtClean="0">
                <a:latin typeface="Verdana" pitchFamily="34" charset="0"/>
              </a:rPr>
            </a:br>
            <a:r>
              <a:rPr lang="en-US" sz="2000" b="1" smtClean="0">
                <a:latin typeface="Verdana" pitchFamily="34" charset="0"/>
              </a:rPr>
              <a:t>urban development policy approaches</a:t>
            </a:r>
          </a:p>
          <a:p>
            <a:pPr eaLnBrk="1" hangingPunct="1">
              <a:lnSpc>
                <a:spcPct val="110000"/>
              </a:lnSpc>
              <a:spcBef>
                <a:spcPct val="0"/>
              </a:spcBef>
              <a:buFontTx/>
              <a:buNone/>
            </a:pPr>
            <a:r>
              <a:rPr lang="en-US" sz="2000" smtClean="0">
                <a:latin typeface="Verdana" pitchFamily="34" charset="0"/>
              </a:rPr>
              <a:t>	</a:t>
            </a:r>
          </a:p>
          <a:p>
            <a:pPr eaLnBrk="1" hangingPunct="1">
              <a:lnSpc>
                <a:spcPct val="110000"/>
              </a:lnSpc>
              <a:spcBef>
                <a:spcPct val="0"/>
              </a:spcBef>
              <a:buFontTx/>
              <a:buNone/>
            </a:pPr>
            <a:r>
              <a:rPr lang="en-US" sz="2000" smtClean="0">
                <a:latin typeface="Verdana" pitchFamily="34" charset="0"/>
              </a:rPr>
              <a:t>Implementation oriented participatory </a:t>
            </a:r>
          </a:p>
          <a:p>
            <a:pPr eaLnBrk="1" hangingPunct="1">
              <a:lnSpc>
                <a:spcPct val="110000"/>
              </a:lnSpc>
              <a:spcBef>
                <a:spcPct val="0"/>
              </a:spcBef>
              <a:buFontTx/>
              <a:buNone/>
            </a:pPr>
            <a:r>
              <a:rPr lang="en-US" sz="2000" smtClean="0">
                <a:latin typeface="Verdana" pitchFamily="34" charset="0"/>
              </a:rPr>
              <a:t>integrated urban development programs</a:t>
            </a:r>
          </a:p>
          <a:p>
            <a:pPr eaLnBrk="1" hangingPunct="1">
              <a:lnSpc>
                <a:spcPct val="110000"/>
              </a:lnSpc>
              <a:spcBef>
                <a:spcPct val="0"/>
              </a:spcBef>
              <a:buFontTx/>
              <a:buNone/>
            </a:pPr>
            <a:endParaRPr lang="en-US" sz="2000" smtClean="0">
              <a:latin typeface="Verdana" pitchFamily="34" charset="0"/>
            </a:endParaRPr>
          </a:p>
          <a:p>
            <a:pPr eaLnBrk="1" hangingPunct="1">
              <a:lnSpc>
                <a:spcPct val="110000"/>
              </a:lnSpc>
              <a:spcBef>
                <a:spcPct val="0"/>
              </a:spcBef>
              <a:buFontTx/>
              <a:buNone/>
            </a:pPr>
            <a:r>
              <a:rPr lang="en-US" sz="2000" smtClean="0">
                <a:latin typeface="Verdana" pitchFamily="34" charset="0"/>
              </a:rPr>
              <a:t>Strategies for action:</a:t>
            </a:r>
          </a:p>
          <a:p>
            <a:pPr eaLnBrk="1" hangingPunct="1">
              <a:lnSpc>
                <a:spcPct val="110000"/>
              </a:lnSpc>
              <a:spcBef>
                <a:spcPct val="0"/>
              </a:spcBef>
            </a:pPr>
            <a:r>
              <a:rPr lang="en-US" sz="2000" smtClean="0">
                <a:latin typeface="Verdana" pitchFamily="34" charset="0"/>
              </a:rPr>
              <a:t>Creating high quality public spaces </a:t>
            </a:r>
          </a:p>
          <a:p>
            <a:pPr eaLnBrk="1" hangingPunct="1">
              <a:lnSpc>
                <a:spcPct val="110000"/>
              </a:lnSpc>
              <a:spcBef>
                <a:spcPct val="0"/>
              </a:spcBef>
            </a:pPr>
            <a:r>
              <a:rPr lang="en-US" sz="2000" smtClean="0">
                <a:latin typeface="Verdana" pitchFamily="34" charset="0"/>
              </a:rPr>
              <a:t>Modernizing infrastructure networks </a:t>
            </a:r>
          </a:p>
          <a:p>
            <a:pPr eaLnBrk="1" hangingPunct="1">
              <a:lnSpc>
                <a:spcPct val="110000"/>
              </a:lnSpc>
              <a:spcBef>
                <a:spcPct val="0"/>
              </a:spcBef>
            </a:pPr>
            <a:r>
              <a:rPr lang="en-US" sz="2000" smtClean="0">
                <a:latin typeface="Verdana" pitchFamily="34" charset="0"/>
              </a:rPr>
              <a:t>Improving energy efficiency </a:t>
            </a:r>
          </a:p>
          <a:p>
            <a:pPr eaLnBrk="1" hangingPunct="1">
              <a:lnSpc>
                <a:spcPct val="110000"/>
              </a:lnSpc>
              <a:spcBef>
                <a:spcPct val="0"/>
              </a:spcBef>
            </a:pPr>
            <a:r>
              <a:rPr lang="en-US" sz="2000" smtClean="0">
                <a:latin typeface="Verdana" pitchFamily="34" charset="0"/>
              </a:rPr>
              <a:t>Proactive innovation and educational policies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685800" y="609600"/>
            <a:ext cx="7772400" cy="1163638"/>
          </a:xfrm>
        </p:spPr>
        <p:txBody>
          <a:bodyPr/>
          <a:lstStyle/>
          <a:p>
            <a:pPr eaLnBrk="1" hangingPunct="1"/>
            <a:r>
              <a:rPr lang="en-US" sz="2800" dirty="0" smtClean="0">
                <a:solidFill>
                  <a:srgbClr val="085495"/>
                </a:solidFill>
                <a:latin typeface="Verdana" pitchFamily="34" charset="0"/>
              </a:rPr>
              <a:t>Leipzig Charter on </a:t>
            </a:r>
            <a:br>
              <a:rPr lang="en-US" sz="2800" dirty="0" smtClean="0">
                <a:solidFill>
                  <a:srgbClr val="085495"/>
                </a:solidFill>
                <a:latin typeface="Verdana" pitchFamily="34" charset="0"/>
              </a:rPr>
            </a:br>
            <a:r>
              <a:rPr lang="en-US" sz="2800" dirty="0" smtClean="0">
                <a:solidFill>
                  <a:srgbClr val="085495"/>
                </a:solidFill>
                <a:latin typeface="Verdana" pitchFamily="34" charset="0"/>
              </a:rPr>
              <a:t>Sustainable European Cities (2007)</a:t>
            </a:r>
            <a:br>
              <a:rPr lang="en-US" sz="2800" dirty="0" smtClean="0">
                <a:solidFill>
                  <a:srgbClr val="085495"/>
                </a:solidFill>
                <a:latin typeface="Verdana" pitchFamily="34" charset="0"/>
              </a:rPr>
            </a:br>
            <a:endParaRPr lang="en-US" sz="2800" dirty="0" smtClean="0">
              <a:solidFill>
                <a:srgbClr val="085495"/>
              </a:solidFill>
            </a:endParaRPr>
          </a:p>
        </p:txBody>
      </p:sp>
      <p:sp>
        <p:nvSpPr>
          <p:cNvPr id="62467" name="Rectangle 3"/>
          <p:cNvSpPr>
            <a:spLocks noGrp="1" noChangeArrowheads="1"/>
          </p:cNvSpPr>
          <p:nvPr>
            <p:ph type="body" idx="4294967295"/>
          </p:nvPr>
        </p:nvSpPr>
        <p:spPr>
          <a:xfrm>
            <a:off x="685800" y="1906588"/>
            <a:ext cx="8229600" cy="3683000"/>
          </a:xfrm>
        </p:spPr>
        <p:txBody>
          <a:bodyPr/>
          <a:lstStyle/>
          <a:p>
            <a:pPr eaLnBrk="1" hangingPunct="1">
              <a:lnSpc>
                <a:spcPct val="110000"/>
              </a:lnSpc>
              <a:spcBef>
                <a:spcPct val="0"/>
              </a:spcBef>
              <a:buFontTx/>
              <a:buNone/>
            </a:pPr>
            <a:r>
              <a:rPr lang="en-US" sz="2000" b="1" smtClean="0">
                <a:latin typeface="Verdana" pitchFamily="34" charset="0"/>
              </a:rPr>
              <a:t>II. Special attention to deprived neighborhoods</a:t>
            </a:r>
          </a:p>
          <a:p>
            <a:pPr eaLnBrk="1" hangingPunct="1">
              <a:lnSpc>
                <a:spcPct val="110000"/>
              </a:lnSpc>
              <a:spcBef>
                <a:spcPct val="0"/>
              </a:spcBef>
              <a:buFontTx/>
              <a:buNone/>
            </a:pPr>
            <a:endParaRPr lang="en-US" sz="2000" b="1" smtClean="0">
              <a:latin typeface="Verdana" pitchFamily="34" charset="0"/>
            </a:endParaRPr>
          </a:p>
          <a:p>
            <a:pPr eaLnBrk="1" hangingPunct="1">
              <a:lnSpc>
                <a:spcPct val="110000"/>
              </a:lnSpc>
              <a:spcBef>
                <a:spcPct val="0"/>
              </a:spcBef>
              <a:buFontTx/>
              <a:buNone/>
            </a:pPr>
            <a:r>
              <a:rPr lang="en-US" sz="2000" smtClean="0">
                <a:latin typeface="Verdana" pitchFamily="34" charset="0"/>
              </a:rPr>
              <a:t>Social cohesion and integration as a goal</a:t>
            </a:r>
          </a:p>
          <a:p>
            <a:pPr eaLnBrk="1" hangingPunct="1">
              <a:lnSpc>
                <a:spcPct val="110000"/>
              </a:lnSpc>
              <a:spcBef>
                <a:spcPct val="0"/>
              </a:spcBef>
              <a:buFontTx/>
              <a:buNone/>
            </a:pPr>
            <a:endParaRPr lang="en-US" sz="2000" smtClean="0">
              <a:latin typeface="Verdana" pitchFamily="34" charset="0"/>
            </a:endParaRPr>
          </a:p>
          <a:p>
            <a:pPr eaLnBrk="1" hangingPunct="1">
              <a:lnSpc>
                <a:spcPct val="110000"/>
              </a:lnSpc>
              <a:spcBef>
                <a:spcPct val="0"/>
              </a:spcBef>
              <a:buFontTx/>
              <a:buNone/>
            </a:pPr>
            <a:r>
              <a:rPr lang="en-US" sz="2000" smtClean="0">
                <a:latin typeface="Verdana" pitchFamily="34" charset="0"/>
              </a:rPr>
              <a:t>Strategies for action:</a:t>
            </a:r>
          </a:p>
          <a:p>
            <a:pPr eaLnBrk="1" hangingPunct="1">
              <a:lnSpc>
                <a:spcPct val="110000"/>
              </a:lnSpc>
              <a:spcBef>
                <a:spcPct val="0"/>
              </a:spcBef>
            </a:pPr>
            <a:r>
              <a:rPr lang="en-US" sz="2000" smtClean="0">
                <a:latin typeface="Verdana" pitchFamily="34" charset="0"/>
              </a:rPr>
              <a:t>Pursuing strategies for upgrading the physical environment</a:t>
            </a:r>
          </a:p>
          <a:p>
            <a:pPr eaLnBrk="1" hangingPunct="1">
              <a:lnSpc>
                <a:spcPct val="110000"/>
              </a:lnSpc>
              <a:spcBef>
                <a:spcPct val="0"/>
              </a:spcBef>
            </a:pPr>
            <a:r>
              <a:rPr lang="en-US" sz="2000" smtClean="0">
                <a:latin typeface="Verdana" pitchFamily="34" charset="0"/>
              </a:rPr>
              <a:t>Strengthening the local economy and local labor market</a:t>
            </a:r>
          </a:p>
          <a:p>
            <a:pPr eaLnBrk="1" hangingPunct="1">
              <a:lnSpc>
                <a:spcPct val="110000"/>
              </a:lnSpc>
              <a:spcBef>
                <a:spcPct val="0"/>
              </a:spcBef>
            </a:pPr>
            <a:r>
              <a:rPr lang="en-US" sz="2000" smtClean="0">
                <a:latin typeface="Verdana" pitchFamily="34" charset="0"/>
              </a:rPr>
              <a:t>Proactive education and training policies for children and young people</a:t>
            </a:r>
          </a:p>
          <a:p>
            <a:pPr eaLnBrk="1" hangingPunct="1">
              <a:lnSpc>
                <a:spcPct val="110000"/>
              </a:lnSpc>
              <a:spcBef>
                <a:spcPct val="0"/>
              </a:spcBef>
            </a:pPr>
            <a:r>
              <a:rPr lang="en-US" sz="2000" smtClean="0">
                <a:latin typeface="Verdana" pitchFamily="34" charset="0"/>
              </a:rPr>
              <a:t>Promotion of efficient and affordable housing</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685800" y="609600"/>
            <a:ext cx="7772400" cy="1163638"/>
          </a:xfrm>
        </p:spPr>
        <p:txBody>
          <a:bodyPr/>
          <a:lstStyle/>
          <a:p>
            <a:pPr eaLnBrk="1" hangingPunct="1"/>
            <a:r>
              <a:rPr lang="en-US" sz="2800" dirty="0" smtClean="0">
                <a:solidFill>
                  <a:srgbClr val="085495"/>
                </a:solidFill>
                <a:latin typeface="Verdana" pitchFamily="34" charset="0"/>
              </a:rPr>
              <a:t>Leipzig Charter on </a:t>
            </a:r>
            <a:br>
              <a:rPr lang="en-US" sz="2800" dirty="0" smtClean="0">
                <a:solidFill>
                  <a:srgbClr val="085495"/>
                </a:solidFill>
                <a:latin typeface="Verdana" pitchFamily="34" charset="0"/>
              </a:rPr>
            </a:br>
            <a:r>
              <a:rPr lang="en-US" sz="2800" dirty="0" smtClean="0">
                <a:solidFill>
                  <a:srgbClr val="085495"/>
                </a:solidFill>
                <a:latin typeface="Verdana" pitchFamily="34" charset="0"/>
              </a:rPr>
              <a:t>Sustainable European Cities (2007)</a:t>
            </a:r>
            <a:br>
              <a:rPr lang="en-US" sz="2800" dirty="0" smtClean="0">
                <a:solidFill>
                  <a:srgbClr val="085495"/>
                </a:solidFill>
                <a:latin typeface="Verdana" pitchFamily="34" charset="0"/>
              </a:rPr>
            </a:br>
            <a:endParaRPr lang="en-US" sz="2800" dirty="0" smtClean="0">
              <a:solidFill>
                <a:srgbClr val="085495"/>
              </a:solidFill>
            </a:endParaRPr>
          </a:p>
        </p:txBody>
      </p:sp>
      <p:sp>
        <p:nvSpPr>
          <p:cNvPr id="62467" name="Rectangle 3"/>
          <p:cNvSpPr>
            <a:spLocks noGrp="1" noChangeArrowheads="1"/>
          </p:cNvSpPr>
          <p:nvPr>
            <p:ph type="body" idx="4294967295"/>
          </p:nvPr>
        </p:nvSpPr>
        <p:spPr>
          <a:xfrm>
            <a:off x="685800" y="1906588"/>
            <a:ext cx="8229600" cy="3683000"/>
          </a:xfrm>
        </p:spPr>
        <p:txBody>
          <a:bodyPr/>
          <a:lstStyle/>
          <a:p>
            <a:pPr eaLnBrk="1" hangingPunct="1">
              <a:lnSpc>
                <a:spcPct val="110000"/>
              </a:lnSpc>
              <a:spcBef>
                <a:spcPct val="0"/>
              </a:spcBef>
              <a:buFontTx/>
              <a:buNone/>
            </a:pPr>
            <a:r>
              <a:rPr lang="en-US" sz="2000" b="1" smtClean="0">
                <a:latin typeface="Verdana" pitchFamily="34" charset="0"/>
              </a:rPr>
              <a:t>II. Special attention to deprived neighborhoods</a:t>
            </a:r>
          </a:p>
          <a:p>
            <a:pPr eaLnBrk="1" hangingPunct="1">
              <a:lnSpc>
                <a:spcPct val="110000"/>
              </a:lnSpc>
              <a:spcBef>
                <a:spcPct val="0"/>
              </a:spcBef>
              <a:buFontTx/>
              <a:buNone/>
            </a:pPr>
            <a:endParaRPr lang="en-US" sz="2000" b="1" smtClean="0">
              <a:latin typeface="Verdana" pitchFamily="34" charset="0"/>
            </a:endParaRPr>
          </a:p>
          <a:p>
            <a:pPr eaLnBrk="1" hangingPunct="1">
              <a:lnSpc>
                <a:spcPct val="110000"/>
              </a:lnSpc>
              <a:spcBef>
                <a:spcPct val="0"/>
              </a:spcBef>
              <a:buFontTx/>
              <a:buNone/>
            </a:pPr>
            <a:r>
              <a:rPr lang="en-US" sz="2000" smtClean="0">
                <a:latin typeface="Verdana" pitchFamily="34" charset="0"/>
              </a:rPr>
              <a:t>Social cohesion and integration as a goal</a:t>
            </a:r>
          </a:p>
          <a:p>
            <a:pPr eaLnBrk="1" hangingPunct="1">
              <a:lnSpc>
                <a:spcPct val="110000"/>
              </a:lnSpc>
              <a:spcBef>
                <a:spcPct val="0"/>
              </a:spcBef>
              <a:buFontTx/>
              <a:buNone/>
            </a:pPr>
            <a:endParaRPr lang="en-US" sz="2000" smtClean="0">
              <a:latin typeface="Verdana" pitchFamily="34" charset="0"/>
            </a:endParaRPr>
          </a:p>
          <a:p>
            <a:pPr eaLnBrk="1" hangingPunct="1">
              <a:lnSpc>
                <a:spcPct val="110000"/>
              </a:lnSpc>
              <a:spcBef>
                <a:spcPct val="0"/>
              </a:spcBef>
              <a:buFontTx/>
              <a:buNone/>
            </a:pPr>
            <a:r>
              <a:rPr lang="en-US" sz="2000" smtClean="0">
                <a:latin typeface="Verdana" pitchFamily="34" charset="0"/>
              </a:rPr>
              <a:t>Strategies for action:</a:t>
            </a:r>
          </a:p>
          <a:p>
            <a:pPr eaLnBrk="1" hangingPunct="1">
              <a:lnSpc>
                <a:spcPct val="110000"/>
              </a:lnSpc>
              <a:spcBef>
                <a:spcPct val="0"/>
              </a:spcBef>
            </a:pPr>
            <a:r>
              <a:rPr lang="en-US" sz="2000" smtClean="0">
                <a:latin typeface="Verdana" pitchFamily="34" charset="0"/>
              </a:rPr>
              <a:t>Pursuing strategies for upgrading the physical environment</a:t>
            </a:r>
          </a:p>
          <a:p>
            <a:pPr eaLnBrk="1" hangingPunct="1">
              <a:lnSpc>
                <a:spcPct val="110000"/>
              </a:lnSpc>
              <a:spcBef>
                <a:spcPct val="0"/>
              </a:spcBef>
            </a:pPr>
            <a:r>
              <a:rPr lang="en-US" sz="2000" smtClean="0">
                <a:latin typeface="Verdana" pitchFamily="34" charset="0"/>
              </a:rPr>
              <a:t>Strengthening the local economy and local labor market</a:t>
            </a:r>
          </a:p>
          <a:p>
            <a:pPr eaLnBrk="1" hangingPunct="1">
              <a:lnSpc>
                <a:spcPct val="110000"/>
              </a:lnSpc>
              <a:spcBef>
                <a:spcPct val="0"/>
              </a:spcBef>
            </a:pPr>
            <a:r>
              <a:rPr lang="en-US" sz="2000" smtClean="0">
                <a:latin typeface="Verdana" pitchFamily="34" charset="0"/>
              </a:rPr>
              <a:t>Proactive education and training policies for children and young people</a:t>
            </a:r>
          </a:p>
          <a:p>
            <a:pPr eaLnBrk="1" hangingPunct="1">
              <a:lnSpc>
                <a:spcPct val="110000"/>
              </a:lnSpc>
              <a:spcBef>
                <a:spcPct val="0"/>
              </a:spcBef>
            </a:pPr>
            <a:r>
              <a:rPr lang="en-US" sz="2000" smtClean="0">
                <a:latin typeface="Verdana" pitchFamily="34" charset="0"/>
              </a:rPr>
              <a:t>Promotion of efficient and affordable housing</a:t>
            </a:r>
          </a:p>
        </p:txBody>
      </p:sp>
      <p:sp>
        <p:nvSpPr>
          <p:cNvPr id="4" name="Textfeld 3"/>
          <p:cNvSpPr txBox="1"/>
          <p:nvPr/>
        </p:nvSpPr>
        <p:spPr>
          <a:xfrm rot="19875321">
            <a:off x="1225900" y="2820551"/>
            <a:ext cx="6493252" cy="1323439"/>
          </a:xfrm>
          <a:prstGeom prst="rect">
            <a:avLst/>
          </a:prstGeom>
          <a:noFill/>
        </p:spPr>
        <p:txBody>
          <a:bodyPr wrap="none" rtlCol="0">
            <a:spAutoFit/>
          </a:bodyPr>
          <a:lstStyle/>
          <a:p>
            <a:r>
              <a:rPr lang="en-US" sz="8000" b="1" dirty="0" smtClean="0">
                <a:solidFill>
                  <a:srgbClr val="FF0000"/>
                </a:solidFill>
              </a:rPr>
              <a:t>Technology?</a:t>
            </a:r>
            <a:endParaRPr lang="en-US" sz="8000" b="1" dirty="0">
              <a:solidFill>
                <a:srgbClr val="FF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179512" y="692696"/>
            <a:ext cx="4500261" cy="3006829"/>
          </a:xfrm>
          <a:prstGeom prst="rect">
            <a:avLst/>
          </a:prstGeom>
          <a:noFill/>
          <a:ln w="9525">
            <a:noFill/>
            <a:miter lim="800000"/>
            <a:headEnd/>
            <a:tailEnd/>
          </a:ln>
          <a:effectLst/>
        </p:spPr>
      </p:pic>
      <p:pic>
        <p:nvPicPr>
          <p:cNvPr id="10" name="Picture 2" descr="File:Masdar city under construction 2012.jpg"/>
          <p:cNvPicPr>
            <a:picLocks noChangeAspect="1" noChangeArrowheads="1"/>
          </p:cNvPicPr>
          <p:nvPr/>
        </p:nvPicPr>
        <p:blipFill>
          <a:blip r:embed="rId3" cstate="print"/>
          <a:srcRect l="17578" t="20090" r="7086" b="2900"/>
          <a:stretch>
            <a:fillRect/>
          </a:stretch>
        </p:blipFill>
        <p:spPr bwMode="auto">
          <a:xfrm>
            <a:off x="179512" y="3861048"/>
            <a:ext cx="2442010" cy="1872208"/>
          </a:xfrm>
          <a:prstGeom prst="rect">
            <a:avLst/>
          </a:prstGeom>
          <a:noFill/>
        </p:spPr>
      </p:pic>
      <p:pic>
        <p:nvPicPr>
          <p:cNvPr id="11" name="Picture 2" descr="Masdar City’s Pod Car Makers – The Interview"/>
          <p:cNvPicPr>
            <a:picLocks noChangeAspect="1" noChangeArrowheads="1"/>
          </p:cNvPicPr>
          <p:nvPr/>
        </p:nvPicPr>
        <p:blipFill>
          <a:blip r:embed="rId4" cstate="print"/>
          <a:srcRect l="52272" t="11380" b="26622"/>
          <a:stretch>
            <a:fillRect/>
          </a:stretch>
        </p:blipFill>
        <p:spPr bwMode="auto">
          <a:xfrm>
            <a:off x="6813055" y="3861048"/>
            <a:ext cx="2223441" cy="1872208"/>
          </a:xfrm>
          <a:prstGeom prst="rect">
            <a:avLst/>
          </a:prstGeom>
          <a:noFill/>
        </p:spPr>
      </p:pic>
      <p:pic>
        <p:nvPicPr>
          <p:cNvPr id="197634" name="Picture 2" descr="http://www.masdar.ae/assets/images/content/279/siemens_building_in_masdar_city__cover.jpg"/>
          <p:cNvPicPr>
            <a:picLocks noChangeAspect="1" noChangeArrowheads="1"/>
          </p:cNvPicPr>
          <p:nvPr/>
        </p:nvPicPr>
        <p:blipFill>
          <a:blip r:embed="rId5" cstate="print"/>
          <a:srcRect l="9814" t="399" r="16405" b="11402"/>
          <a:stretch>
            <a:fillRect/>
          </a:stretch>
        </p:blipFill>
        <p:spPr bwMode="auto">
          <a:xfrm>
            <a:off x="2771800" y="3861048"/>
            <a:ext cx="2088232" cy="1872208"/>
          </a:xfrm>
          <a:prstGeom prst="rect">
            <a:avLst/>
          </a:prstGeom>
          <a:noFill/>
        </p:spPr>
      </p:pic>
      <p:pic>
        <p:nvPicPr>
          <p:cNvPr id="197636" name="Picture 4" descr="http://upload.wikimedia.org/wikipedia/commons/thumb/a/a8/Masdar_City.JPG/220px-Masdar_City.JPG"/>
          <p:cNvPicPr>
            <a:picLocks noChangeAspect="1" noChangeArrowheads="1"/>
          </p:cNvPicPr>
          <p:nvPr/>
        </p:nvPicPr>
        <p:blipFill>
          <a:blip r:embed="rId6" cstate="print"/>
          <a:srcRect l="20894" r="14958"/>
          <a:stretch>
            <a:fillRect/>
          </a:stretch>
        </p:blipFill>
        <p:spPr bwMode="auto">
          <a:xfrm>
            <a:off x="4932040" y="3887645"/>
            <a:ext cx="1800200" cy="1862385"/>
          </a:xfrm>
          <a:prstGeom prst="rect">
            <a:avLst/>
          </a:prstGeom>
          <a:noFill/>
        </p:spPr>
      </p:pic>
      <p:pic>
        <p:nvPicPr>
          <p:cNvPr id="197638" name="Picture 6" descr="http://www.masdar.ae/assets/images/content/236/10_mw_solar_plant_in_masdar_city__slideshow.jpg"/>
          <p:cNvPicPr>
            <a:picLocks noChangeAspect="1" noChangeArrowheads="1"/>
          </p:cNvPicPr>
          <p:nvPr/>
        </p:nvPicPr>
        <p:blipFill>
          <a:blip r:embed="rId7" cstate="print"/>
          <a:srcRect/>
          <a:stretch>
            <a:fillRect/>
          </a:stretch>
        </p:blipFill>
        <p:spPr bwMode="auto">
          <a:xfrm>
            <a:off x="3275856" y="2893441"/>
            <a:ext cx="1403375" cy="789398"/>
          </a:xfrm>
          <a:prstGeom prst="rect">
            <a:avLst/>
          </a:prstGeom>
          <a:noFill/>
        </p:spPr>
      </p:pic>
      <p:sp>
        <p:nvSpPr>
          <p:cNvPr id="14" name="Ellipse 13"/>
          <p:cNvSpPr/>
          <p:nvPr/>
        </p:nvSpPr>
        <p:spPr bwMode="auto">
          <a:xfrm>
            <a:off x="2411760" y="1916832"/>
            <a:ext cx="576064" cy="50405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5" name="Textfeld 9"/>
          <p:cNvSpPr txBox="1">
            <a:spLocks noChangeArrowheads="1"/>
          </p:cNvSpPr>
          <p:nvPr/>
        </p:nvSpPr>
        <p:spPr bwMode="auto">
          <a:xfrm>
            <a:off x="4752950" y="730439"/>
            <a:ext cx="3873881" cy="2554545"/>
          </a:xfrm>
          <a:prstGeom prst="rect">
            <a:avLst/>
          </a:prstGeom>
          <a:noFill/>
          <a:ln w="9525">
            <a:noFill/>
            <a:miter lim="800000"/>
            <a:headEnd/>
            <a:tailEnd/>
          </a:ln>
        </p:spPr>
        <p:txBody>
          <a:bodyPr wrap="none">
            <a:spAutoFit/>
          </a:bodyPr>
          <a:lstStyle/>
          <a:p>
            <a:r>
              <a:rPr lang="de-DE" sz="1800" b="1" dirty="0" err="1">
                <a:solidFill>
                  <a:srgbClr val="085495"/>
                </a:solidFill>
              </a:rPr>
              <a:t>Masdar</a:t>
            </a:r>
            <a:r>
              <a:rPr lang="de-DE" sz="1800" b="1" dirty="0">
                <a:solidFill>
                  <a:srgbClr val="085495"/>
                </a:solidFill>
              </a:rPr>
              <a:t> </a:t>
            </a:r>
            <a:r>
              <a:rPr lang="de-DE" sz="1800" b="1" dirty="0" smtClean="0">
                <a:solidFill>
                  <a:srgbClr val="085495"/>
                </a:solidFill>
              </a:rPr>
              <a:t>City, Abu </a:t>
            </a:r>
            <a:r>
              <a:rPr lang="de-DE" sz="1800" b="1" dirty="0">
                <a:solidFill>
                  <a:srgbClr val="085495"/>
                </a:solidFill>
              </a:rPr>
              <a:t>Dhabi</a:t>
            </a:r>
          </a:p>
          <a:p>
            <a:endParaRPr lang="de-DE" sz="1600" dirty="0" smtClean="0">
              <a:solidFill>
                <a:srgbClr val="0B2A51"/>
              </a:solidFill>
            </a:endParaRPr>
          </a:p>
          <a:p>
            <a:r>
              <a:rPr lang="de-DE" sz="1800" dirty="0" smtClean="0">
                <a:solidFill>
                  <a:srgbClr val="0B2A51"/>
                </a:solidFill>
              </a:rPr>
              <a:t>Eco-</a:t>
            </a:r>
            <a:r>
              <a:rPr lang="de-DE" sz="1800" dirty="0" err="1" smtClean="0">
                <a:solidFill>
                  <a:srgbClr val="0B2A51"/>
                </a:solidFill>
              </a:rPr>
              <a:t>city</a:t>
            </a:r>
            <a:r>
              <a:rPr lang="de-DE" sz="1800" dirty="0" smtClean="0">
                <a:solidFill>
                  <a:srgbClr val="0B2A51"/>
                </a:solidFill>
              </a:rPr>
              <a:t> in </a:t>
            </a:r>
            <a:r>
              <a:rPr lang="de-DE" sz="1800" dirty="0" err="1" smtClean="0">
                <a:solidFill>
                  <a:srgbClr val="0B2A51"/>
                </a:solidFill>
              </a:rPr>
              <a:t>the</a:t>
            </a:r>
            <a:r>
              <a:rPr lang="de-DE" sz="1800" dirty="0" smtClean="0">
                <a:solidFill>
                  <a:srgbClr val="0B2A51"/>
                </a:solidFill>
              </a:rPr>
              <a:t> </a:t>
            </a:r>
            <a:r>
              <a:rPr lang="de-DE" sz="1800" dirty="0" err="1" smtClean="0">
                <a:solidFill>
                  <a:srgbClr val="0B2A51"/>
                </a:solidFill>
              </a:rPr>
              <a:t>making</a:t>
            </a:r>
            <a:endParaRPr lang="de-DE" sz="1800" dirty="0" smtClean="0">
              <a:solidFill>
                <a:srgbClr val="0B2A51"/>
              </a:solidFill>
            </a:endParaRPr>
          </a:p>
          <a:p>
            <a:r>
              <a:rPr lang="de-DE" sz="1800" dirty="0" smtClean="0">
                <a:solidFill>
                  <a:srgbClr val="0B2A51"/>
                </a:solidFill>
              </a:rPr>
              <a:t>Initial </a:t>
            </a:r>
            <a:r>
              <a:rPr lang="de-DE" sz="1800" dirty="0" err="1" smtClean="0">
                <a:solidFill>
                  <a:srgbClr val="0B2A51"/>
                </a:solidFill>
              </a:rPr>
              <a:t>cost</a:t>
            </a:r>
            <a:r>
              <a:rPr lang="de-DE" sz="1800" dirty="0" smtClean="0">
                <a:solidFill>
                  <a:srgbClr val="0B2A51"/>
                </a:solidFill>
              </a:rPr>
              <a:t> </a:t>
            </a:r>
            <a:r>
              <a:rPr lang="de-DE" sz="1800" dirty="0" err="1" smtClean="0">
                <a:solidFill>
                  <a:srgbClr val="0B2A51"/>
                </a:solidFill>
              </a:rPr>
              <a:t>estimate</a:t>
            </a:r>
            <a:r>
              <a:rPr lang="de-DE" sz="1800" dirty="0" smtClean="0">
                <a:solidFill>
                  <a:srgbClr val="0B2A51"/>
                </a:solidFill>
              </a:rPr>
              <a:t>: 24 </a:t>
            </a:r>
            <a:r>
              <a:rPr lang="de-DE" sz="1800" dirty="0" err="1" smtClean="0">
                <a:solidFill>
                  <a:srgbClr val="0B2A51"/>
                </a:solidFill>
              </a:rPr>
              <a:t>bn</a:t>
            </a:r>
            <a:r>
              <a:rPr lang="de-DE" sz="1800" dirty="0" smtClean="0">
                <a:solidFill>
                  <a:srgbClr val="0B2A51"/>
                </a:solidFill>
              </a:rPr>
              <a:t> US$</a:t>
            </a:r>
          </a:p>
          <a:p>
            <a:r>
              <a:rPr lang="de-DE" sz="1800" dirty="0" smtClean="0">
                <a:solidFill>
                  <a:srgbClr val="0B2A51"/>
                </a:solidFill>
              </a:rPr>
              <a:t>Initial time </a:t>
            </a:r>
            <a:r>
              <a:rPr lang="de-DE" sz="1800" dirty="0" err="1" smtClean="0">
                <a:solidFill>
                  <a:srgbClr val="0B2A51"/>
                </a:solidFill>
              </a:rPr>
              <a:t>frame</a:t>
            </a:r>
            <a:r>
              <a:rPr lang="de-DE" sz="1800" dirty="0" smtClean="0">
                <a:solidFill>
                  <a:srgbClr val="0B2A51"/>
                </a:solidFill>
              </a:rPr>
              <a:t>: 2016; </a:t>
            </a:r>
            <a:r>
              <a:rPr lang="de-DE" sz="1800" dirty="0" err="1" smtClean="0">
                <a:solidFill>
                  <a:srgbClr val="0B2A51"/>
                </a:solidFill>
              </a:rPr>
              <a:t>now</a:t>
            </a:r>
            <a:r>
              <a:rPr lang="de-DE" sz="1800" dirty="0" smtClean="0">
                <a:solidFill>
                  <a:srgbClr val="0B2A51"/>
                </a:solidFill>
              </a:rPr>
              <a:t>: 2025</a:t>
            </a:r>
          </a:p>
          <a:p>
            <a:r>
              <a:rPr lang="de-DE" sz="1800" dirty="0" smtClean="0">
                <a:solidFill>
                  <a:srgbClr val="0B2A51"/>
                </a:solidFill>
              </a:rPr>
              <a:t>Initial </a:t>
            </a:r>
            <a:r>
              <a:rPr lang="de-DE" sz="1800" dirty="0" err="1" smtClean="0">
                <a:solidFill>
                  <a:srgbClr val="0B2A51"/>
                </a:solidFill>
              </a:rPr>
              <a:t>transport</a:t>
            </a:r>
            <a:r>
              <a:rPr lang="de-DE" sz="1800" dirty="0" smtClean="0">
                <a:solidFill>
                  <a:srgbClr val="0B2A51"/>
                </a:solidFill>
              </a:rPr>
              <a:t> </a:t>
            </a:r>
            <a:r>
              <a:rPr lang="de-DE" sz="1800" dirty="0" err="1" smtClean="0">
                <a:solidFill>
                  <a:srgbClr val="0B2A51"/>
                </a:solidFill>
              </a:rPr>
              <a:t>concept</a:t>
            </a:r>
            <a:r>
              <a:rPr lang="de-DE" sz="1800" dirty="0" smtClean="0">
                <a:solidFill>
                  <a:srgbClr val="0B2A51"/>
                </a:solidFill>
              </a:rPr>
              <a:t>: </a:t>
            </a:r>
            <a:br>
              <a:rPr lang="de-DE" sz="1800" dirty="0" smtClean="0">
                <a:solidFill>
                  <a:srgbClr val="0B2A51"/>
                </a:solidFill>
              </a:rPr>
            </a:br>
            <a:r>
              <a:rPr lang="de-DE" sz="1800" dirty="0" smtClean="0">
                <a:solidFill>
                  <a:srgbClr val="0B2A51"/>
                </a:solidFill>
              </a:rPr>
              <a:t>Personal Rapid Transit (PRT)-Net</a:t>
            </a:r>
          </a:p>
          <a:p>
            <a:r>
              <a:rPr lang="de-DE" sz="1800" dirty="0" smtClean="0">
                <a:solidFill>
                  <a:srgbClr val="0B2A51"/>
                </a:solidFill>
              </a:rPr>
              <a:t>Research </a:t>
            </a:r>
            <a:r>
              <a:rPr lang="de-DE" sz="1800" dirty="0" err="1" smtClean="0">
                <a:solidFill>
                  <a:srgbClr val="0B2A51"/>
                </a:solidFill>
              </a:rPr>
              <a:t>and</a:t>
            </a:r>
            <a:r>
              <a:rPr lang="de-DE" sz="1800" dirty="0" smtClean="0">
                <a:solidFill>
                  <a:srgbClr val="0B2A51"/>
                </a:solidFill>
              </a:rPr>
              <a:t> </a:t>
            </a:r>
            <a:r>
              <a:rPr lang="de-DE" sz="1800" dirty="0" err="1" smtClean="0">
                <a:solidFill>
                  <a:srgbClr val="0B2A51"/>
                </a:solidFill>
              </a:rPr>
              <a:t>education</a:t>
            </a:r>
            <a:r>
              <a:rPr lang="de-DE" sz="1800" dirty="0" smtClean="0">
                <a:solidFill>
                  <a:srgbClr val="0B2A51"/>
                </a:solidFill>
              </a:rPr>
              <a:t>: </a:t>
            </a:r>
            <a:r>
              <a:rPr lang="de-DE" sz="1800" dirty="0" err="1" smtClean="0">
                <a:solidFill>
                  <a:srgbClr val="0B2A51"/>
                </a:solidFill>
              </a:rPr>
              <a:t>Masdar</a:t>
            </a:r>
            <a:r>
              <a:rPr lang="de-DE" sz="1800" dirty="0" smtClean="0">
                <a:solidFill>
                  <a:srgbClr val="0B2A51"/>
                </a:solidFill>
              </a:rPr>
              <a:t> </a:t>
            </a:r>
            <a:br>
              <a:rPr lang="de-DE" sz="1800" dirty="0" smtClean="0">
                <a:solidFill>
                  <a:srgbClr val="0B2A51"/>
                </a:solidFill>
              </a:rPr>
            </a:br>
            <a:r>
              <a:rPr lang="de-DE" sz="1800" dirty="0" smtClean="0">
                <a:solidFill>
                  <a:srgbClr val="0B2A51"/>
                </a:solidFill>
              </a:rPr>
              <a:t>Institute </a:t>
            </a:r>
            <a:r>
              <a:rPr lang="de-DE" sz="1800" dirty="0" err="1" smtClean="0">
                <a:solidFill>
                  <a:srgbClr val="0B2A51"/>
                </a:solidFill>
              </a:rPr>
              <a:t>of</a:t>
            </a:r>
            <a:r>
              <a:rPr lang="de-DE" sz="1800" dirty="0" smtClean="0">
                <a:solidFill>
                  <a:srgbClr val="0B2A51"/>
                </a:solidFill>
              </a:rPr>
              <a:t> Science </a:t>
            </a:r>
            <a:r>
              <a:rPr lang="de-DE" sz="1800" dirty="0" err="1" smtClean="0">
                <a:solidFill>
                  <a:srgbClr val="0B2A51"/>
                </a:solidFill>
              </a:rPr>
              <a:t>and</a:t>
            </a:r>
            <a:r>
              <a:rPr lang="de-DE" sz="1800" dirty="0" smtClean="0">
                <a:solidFill>
                  <a:srgbClr val="0B2A51"/>
                </a:solidFill>
              </a:rPr>
              <a:t> Technology </a:t>
            </a:r>
          </a:p>
        </p:txBody>
      </p:sp>
      <p:sp>
        <p:nvSpPr>
          <p:cNvPr id="16" name="Rechteck 15"/>
          <p:cNvSpPr/>
          <p:nvPr/>
        </p:nvSpPr>
        <p:spPr>
          <a:xfrm>
            <a:off x="4788024" y="3356992"/>
            <a:ext cx="2028119" cy="246221"/>
          </a:xfrm>
          <a:prstGeom prst="rect">
            <a:avLst/>
          </a:prstGeom>
        </p:spPr>
        <p:txBody>
          <a:bodyPr wrap="none">
            <a:spAutoFit/>
          </a:bodyPr>
          <a:lstStyle/>
          <a:p>
            <a:r>
              <a:rPr lang="de-DE" sz="1000" b="0" dirty="0" smtClean="0">
                <a:solidFill>
                  <a:schemeClr val="accent6">
                    <a:lumMod val="50000"/>
                  </a:schemeClr>
                </a:solidFill>
              </a:rPr>
              <a:t>Source: http://www.masdarcity.a</a:t>
            </a:r>
            <a:endParaRPr lang="de-DE" sz="1000" b="0"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11560" y="1268760"/>
            <a:ext cx="7772400" cy="3557598"/>
          </a:xfrm>
        </p:spPr>
        <p:txBody>
          <a:bodyPr/>
          <a:lstStyle/>
          <a:p>
            <a:pPr>
              <a:buNone/>
            </a:pPr>
            <a:r>
              <a:rPr lang="en-US" sz="1800" dirty="0" smtClean="0"/>
              <a:t>1713 – 300 years of sustainability discussion</a:t>
            </a:r>
          </a:p>
          <a:p>
            <a:pPr>
              <a:buNone/>
            </a:pPr>
            <a:r>
              <a:rPr lang="en-US" sz="1800" dirty="0" smtClean="0"/>
              <a:t>1992 – Rio Conference</a:t>
            </a:r>
          </a:p>
          <a:p>
            <a:pPr>
              <a:buNone/>
            </a:pPr>
            <a:r>
              <a:rPr lang="en-US" sz="1800" dirty="0" smtClean="0"/>
              <a:t>1994 – Aalborg Charter</a:t>
            </a:r>
          </a:p>
          <a:p>
            <a:pPr>
              <a:buNone/>
            </a:pPr>
            <a:r>
              <a:rPr lang="en-US" sz="1800" b="1" dirty="0" smtClean="0">
                <a:solidFill>
                  <a:srgbClr val="4E60AA"/>
                </a:solidFill>
              </a:rPr>
              <a:t>1994 – German Constitution / Basic Law</a:t>
            </a:r>
          </a:p>
          <a:p>
            <a:pPr>
              <a:buNone/>
            </a:pPr>
            <a:r>
              <a:rPr lang="en-US" sz="1800" b="1" dirty="0" smtClean="0">
                <a:solidFill>
                  <a:srgbClr val="4E60AA"/>
                </a:solidFill>
              </a:rPr>
              <a:t>1998 – Building and Spatial Planning Laws </a:t>
            </a:r>
          </a:p>
          <a:p>
            <a:pPr>
              <a:buNone/>
            </a:pPr>
            <a:r>
              <a:rPr lang="en-US" sz="1800" dirty="0" smtClean="0"/>
              <a:t>2000 – Urban 21</a:t>
            </a:r>
          </a:p>
          <a:p>
            <a:pPr>
              <a:buNone/>
            </a:pPr>
            <a:r>
              <a:rPr lang="en-US" sz="1800" dirty="0" smtClean="0"/>
              <a:t>2007 – Leipzig Charter</a:t>
            </a:r>
          </a:p>
          <a:p>
            <a:endParaRPr lang="en-US" dirty="0"/>
          </a:p>
        </p:txBody>
      </p:sp>
      <p:pic>
        <p:nvPicPr>
          <p:cNvPr id="5" name="Grafik 3" descr="Hans_Carl_von_Carlowitz.jpg"/>
          <p:cNvPicPr>
            <a:picLocks noChangeAspect="1"/>
          </p:cNvPicPr>
          <p:nvPr/>
        </p:nvPicPr>
        <p:blipFill>
          <a:blip r:embed="rId2" cstate="print"/>
          <a:srcRect/>
          <a:stretch>
            <a:fillRect/>
          </a:stretch>
        </p:blipFill>
        <p:spPr bwMode="auto">
          <a:xfrm>
            <a:off x="7740352" y="1124744"/>
            <a:ext cx="1152128" cy="1612545"/>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t="12903" b="19355"/>
          <a:stretch>
            <a:fillRect/>
          </a:stretch>
        </p:blipFill>
        <p:spPr bwMode="auto">
          <a:xfrm>
            <a:off x="7092280" y="2924944"/>
            <a:ext cx="1792563" cy="1512168"/>
          </a:xfrm>
          <a:prstGeom prst="rect">
            <a:avLst/>
          </a:prstGeom>
          <a:noFill/>
          <a:ln w="9525">
            <a:solidFill>
              <a:schemeClr val="bg1">
                <a:lumMod val="75000"/>
              </a:schemeClr>
            </a:solid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3241665" y="3878250"/>
            <a:ext cx="2122423" cy="1638982"/>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a:stretch>
            <a:fillRect/>
          </a:stretch>
        </p:blipFill>
        <p:spPr bwMode="auto">
          <a:xfrm>
            <a:off x="395536" y="4005064"/>
            <a:ext cx="2592288" cy="1723871"/>
          </a:xfrm>
          <a:prstGeom prst="rect">
            <a:avLst/>
          </a:prstGeom>
          <a:noFill/>
          <a:ln w="9525">
            <a:noFill/>
            <a:miter lim="800000"/>
            <a:headEnd/>
            <a:tailEnd/>
          </a:ln>
        </p:spPr>
      </p:pic>
      <p:sp>
        <p:nvSpPr>
          <p:cNvPr id="9" name="Textfeld 8"/>
          <p:cNvSpPr txBox="1"/>
          <p:nvPr/>
        </p:nvSpPr>
        <p:spPr>
          <a:xfrm>
            <a:off x="251520" y="5718448"/>
            <a:ext cx="2808312" cy="230832"/>
          </a:xfrm>
          <a:prstGeom prst="rect">
            <a:avLst/>
          </a:prstGeom>
          <a:noFill/>
        </p:spPr>
        <p:txBody>
          <a:bodyPr wrap="square" rtlCol="0">
            <a:spAutoFit/>
          </a:bodyPr>
          <a:lstStyle/>
          <a:p>
            <a:pPr algn="r"/>
            <a:r>
              <a:rPr lang="de-DE" sz="900" dirty="0" smtClean="0">
                <a:latin typeface="Verdana" pitchFamily="34" charset="0"/>
                <a:ea typeface="Verdana" pitchFamily="34" charset="0"/>
                <a:cs typeface="Verdana" pitchFamily="34" charset="0"/>
              </a:rPr>
              <a:t>(Source: Agentur für Stadtentwicklung 2007)</a:t>
            </a:r>
            <a:endParaRPr lang="de-DE" sz="900" dirty="0">
              <a:latin typeface="Verdana" pitchFamily="34" charset="0"/>
              <a:ea typeface="Verdana" pitchFamily="34" charset="0"/>
              <a:cs typeface="Verdana" pitchFamily="34" charset="0"/>
            </a:endParaRPr>
          </a:p>
        </p:txBody>
      </p:sp>
      <p:pic>
        <p:nvPicPr>
          <p:cNvPr id="10" name="Grafik 6" descr="books_002.jpg"/>
          <p:cNvPicPr>
            <a:picLocks noChangeAspect="1"/>
          </p:cNvPicPr>
          <p:nvPr/>
        </p:nvPicPr>
        <p:blipFill>
          <a:blip r:embed="rId6" cstate="print"/>
          <a:srcRect/>
          <a:stretch>
            <a:fillRect/>
          </a:stretch>
        </p:blipFill>
        <p:spPr bwMode="auto">
          <a:xfrm>
            <a:off x="5580112" y="3175069"/>
            <a:ext cx="1296144" cy="2054131"/>
          </a:xfrm>
          <a:prstGeom prst="rect">
            <a:avLst/>
          </a:prstGeom>
          <a:noFill/>
          <a:ln w="9525">
            <a:noFill/>
            <a:miter lim="800000"/>
            <a:headEnd/>
            <a:tailEnd/>
          </a:ln>
        </p:spPr>
      </p:pic>
      <p:sp>
        <p:nvSpPr>
          <p:cNvPr id="12" name="Titel 1"/>
          <p:cNvSpPr>
            <a:spLocks noGrp="1"/>
          </p:cNvSpPr>
          <p:nvPr>
            <p:ph type="title"/>
          </p:nvPr>
        </p:nvSpPr>
        <p:spPr>
          <a:xfrm>
            <a:off x="685800" y="609600"/>
            <a:ext cx="7772400" cy="685800"/>
          </a:xfrm>
        </p:spPr>
        <p:txBody>
          <a:bodyPr/>
          <a:lstStyle/>
          <a:p>
            <a:r>
              <a:rPr lang="en-US" sz="2800" dirty="0" smtClean="0"/>
              <a:t>Sustainability Frameworks</a:t>
            </a:r>
            <a:endParaRPr lang="en-US" sz="28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ext Box 10"/>
          <p:cNvSpPr txBox="1">
            <a:spLocks noChangeArrowheads="1"/>
          </p:cNvSpPr>
          <p:nvPr/>
        </p:nvSpPr>
        <p:spPr bwMode="auto">
          <a:xfrm>
            <a:off x="611188" y="1185863"/>
            <a:ext cx="4896916" cy="1477328"/>
          </a:xfrm>
          <a:prstGeom prst="rect">
            <a:avLst/>
          </a:prstGeom>
          <a:noFill/>
          <a:ln w="9525">
            <a:noFill/>
            <a:miter lim="800000"/>
            <a:headEnd/>
            <a:tailEnd/>
          </a:ln>
        </p:spPr>
        <p:txBody>
          <a:bodyPr wrap="square">
            <a:spAutoFit/>
          </a:bodyPr>
          <a:lstStyle/>
          <a:p>
            <a:r>
              <a:rPr lang="en-US" b="1" dirty="0">
                <a:solidFill>
                  <a:srgbClr val="4E60AA"/>
                </a:solidFill>
                <a:latin typeface="Verdana" pitchFamily="34" charset="0"/>
              </a:rPr>
              <a:t>National Council for </a:t>
            </a:r>
            <a:br>
              <a:rPr lang="en-US" b="1" dirty="0">
                <a:solidFill>
                  <a:srgbClr val="4E60AA"/>
                </a:solidFill>
                <a:latin typeface="Verdana" pitchFamily="34" charset="0"/>
              </a:rPr>
            </a:br>
            <a:r>
              <a:rPr lang="en-US" b="1" dirty="0">
                <a:solidFill>
                  <a:srgbClr val="4E60AA"/>
                </a:solidFill>
                <a:latin typeface="Verdana" pitchFamily="34" charset="0"/>
              </a:rPr>
              <a:t>Sustainable </a:t>
            </a:r>
            <a:r>
              <a:rPr lang="en-US" b="1" dirty="0" smtClean="0">
                <a:solidFill>
                  <a:srgbClr val="4E60AA"/>
                </a:solidFill>
                <a:latin typeface="Verdana" pitchFamily="34" charset="0"/>
              </a:rPr>
              <a:t>Development</a:t>
            </a:r>
          </a:p>
          <a:p>
            <a:r>
              <a:rPr lang="en-US" b="1" dirty="0" smtClean="0">
                <a:solidFill>
                  <a:srgbClr val="4E60AA"/>
                </a:solidFill>
                <a:latin typeface="Verdana" pitchFamily="34" charset="0"/>
              </a:rPr>
              <a:t>(since 2001, 15 members)</a:t>
            </a:r>
            <a:endParaRPr lang="en-US" b="1" dirty="0">
              <a:solidFill>
                <a:srgbClr val="4E60AA"/>
              </a:solidFill>
              <a:latin typeface="Verdana" pitchFamily="34" charset="0"/>
            </a:endParaRPr>
          </a:p>
          <a:p>
            <a:endParaRPr lang="en-US" sz="1800" b="1" dirty="0">
              <a:latin typeface="Verdana"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ext Box 10"/>
          <p:cNvSpPr txBox="1">
            <a:spLocks noChangeArrowheads="1"/>
          </p:cNvSpPr>
          <p:nvPr/>
        </p:nvSpPr>
        <p:spPr bwMode="auto">
          <a:xfrm>
            <a:off x="611188" y="1185863"/>
            <a:ext cx="4896916" cy="4801314"/>
          </a:xfrm>
          <a:prstGeom prst="rect">
            <a:avLst/>
          </a:prstGeom>
          <a:noFill/>
          <a:ln w="9525">
            <a:noFill/>
            <a:miter lim="800000"/>
            <a:headEnd/>
            <a:tailEnd/>
          </a:ln>
        </p:spPr>
        <p:txBody>
          <a:bodyPr wrap="square">
            <a:spAutoFit/>
          </a:bodyPr>
          <a:lstStyle/>
          <a:p>
            <a:r>
              <a:rPr lang="en-US" dirty="0">
                <a:latin typeface="Verdana" pitchFamily="34" charset="0"/>
              </a:rPr>
              <a:t>National Council for </a:t>
            </a:r>
            <a:br>
              <a:rPr lang="en-US" dirty="0">
                <a:latin typeface="Verdana" pitchFamily="34" charset="0"/>
              </a:rPr>
            </a:br>
            <a:r>
              <a:rPr lang="en-US" dirty="0">
                <a:latin typeface="Verdana" pitchFamily="34" charset="0"/>
              </a:rPr>
              <a:t>Sustainable </a:t>
            </a:r>
            <a:r>
              <a:rPr lang="en-US" dirty="0" smtClean="0">
                <a:latin typeface="Verdana" pitchFamily="34" charset="0"/>
              </a:rPr>
              <a:t>Development</a:t>
            </a:r>
          </a:p>
          <a:p>
            <a:r>
              <a:rPr lang="en-US" dirty="0" smtClean="0">
                <a:latin typeface="Verdana" pitchFamily="34" charset="0"/>
              </a:rPr>
              <a:t>(since 2001, 15 members)</a:t>
            </a:r>
            <a:endParaRPr lang="en-US" dirty="0">
              <a:latin typeface="Verdana" pitchFamily="34" charset="0"/>
            </a:endParaRPr>
          </a:p>
          <a:p>
            <a:endParaRPr lang="en-US" sz="1800" b="1" dirty="0">
              <a:latin typeface="Verdana" pitchFamily="34" charset="0"/>
            </a:endParaRPr>
          </a:p>
          <a:p>
            <a:r>
              <a:rPr lang="en-US" sz="1800" dirty="0">
                <a:latin typeface="Verdana" pitchFamily="34" charset="0"/>
              </a:rPr>
              <a:t>Potentials of elderly </a:t>
            </a:r>
            <a:br>
              <a:rPr lang="en-US" sz="1800" dirty="0">
                <a:latin typeface="Verdana" pitchFamily="34" charset="0"/>
              </a:rPr>
            </a:br>
            <a:r>
              <a:rPr lang="en-US" sz="1800" dirty="0">
                <a:latin typeface="Verdana" pitchFamily="34" charset="0"/>
              </a:rPr>
              <a:t>in development</a:t>
            </a:r>
          </a:p>
          <a:p>
            <a:endParaRPr lang="en-US" sz="1800" dirty="0">
              <a:latin typeface="Verdana" pitchFamily="34" charset="0"/>
            </a:endParaRPr>
          </a:p>
          <a:p>
            <a:r>
              <a:rPr lang="en-US" sz="1800" dirty="0">
                <a:latin typeface="Verdana" pitchFamily="34" charset="0"/>
              </a:rPr>
              <a:t>New ways of energy provision</a:t>
            </a:r>
          </a:p>
          <a:p>
            <a:endParaRPr lang="en-US" sz="1800" dirty="0">
              <a:latin typeface="Verdana" pitchFamily="34" charset="0"/>
            </a:endParaRPr>
          </a:p>
          <a:p>
            <a:r>
              <a:rPr lang="en-US" sz="1800" dirty="0">
                <a:latin typeface="Verdana" pitchFamily="34" charset="0"/>
              </a:rPr>
              <a:t>Resources efficient construction</a:t>
            </a:r>
          </a:p>
          <a:p>
            <a:endParaRPr lang="en-US" sz="1800" dirty="0">
              <a:latin typeface="Verdana" pitchFamily="34" charset="0"/>
            </a:endParaRPr>
          </a:p>
          <a:p>
            <a:r>
              <a:rPr lang="en-US" sz="1800" dirty="0">
                <a:latin typeface="Verdana" pitchFamily="34" charset="0"/>
              </a:rPr>
              <a:t>Reduction of </a:t>
            </a:r>
            <a:r>
              <a:rPr lang="en-US" sz="1800" dirty="0" smtClean="0">
                <a:latin typeface="Verdana" pitchFamily="34" charset="0"/>
              </a:rPr>
              <a:t>“consumption” </a:t>
            </a:r>
            <a:r>
              <a:rPr lang="en-US" sz="1800" dirty="0">
                <a:latin typeface="Verdana" pitchFamily="34" charset="0"/>
              </a:rPr>
              <a:t>of </a:t>
            </a:r>
            <a:br>
              <a:rPr lang="en-US" sz="1800" dirty="0">
                <a:latin typeface="Verdana" pitchFamily="34" charset="0"/>
              </a:rPr>
            </a:br>
            <a:r>
              <a:rPr lang="en-US" sz="1800" dirty="0">
                <a:latin typeface="Verdana" pitchFamily="34" charset="0"/>
              </a:rPr>
              <a:t>space for urban development </a:t>
            </a:r>
            <a:br>
              <a:rPr lang="en-US" sz="1800" dirty="0">
                <a:latin typeface="Verdana" pitchFamily="34" charset="0"/>
              </a:rPr>
            </a:br>
            <a:r>
              <a:rPr lang="en-US" sz="1800" dirty="0">
                <a:latin typeface="Verdana" pitchFamily="34" charset="0"/>
              </a:rPr>
              <a:t>and </a:t>
            </a:r>
            <a:r>
              <a:rPr lang="en-US" sz="1800" dirty="0" smtClean="0">
                <a:latin typeface="Verdana" pitchFamily="34" charset="0"/>
              </a:rPr>
              <a:t>transportation</a:t>
            </a:r>
          </a:p>
          <a:p>
            <a:endParaRPr lang="en-US" sz="1800" dirty="0" smtClean="0">
              <a:latin typeface="Verdana" pitchFamily="34" charset="0"/>
            </a:endParaRPr>
          </a:p>
          <a:p>
            <a:r>
              <a:rPr lang="en-US" sz="1800" dirty="0" smtClean="0">
                <a:latin typeface="Verdana" pitchFamily="34" charset="0"/>
              </a:rPr>
              <a:t>…</a:t>
            </a:r>
            <a:endParaRPr lang="en-US" sz="1800" dirty="0">
              <a:latin typeface="Verdana" pitchFamily="34" charset="0"/>
            </a:endParaRPr>
          </a:p>
        </p:txBody>
      </p:sp>
      <p:sp>
        <p:nvSpPr>
          <p:cNvPr id="3" name="Textfeld 2"/>
          <p:cNvSpPr txBox="1"/>
          <p:nvPr/>
        </p:nvSpPr>
        <p:spPr>
          <a:xfrm>
            <a:off x="5148064" y="2551544"/>
            <a:ext cx="3567002" cy="3046988"/>
          </a:xfrm>
          <a:prstGeom prst="rect">
            <a:avLst/>
          </a:prstGeom>
          <a:noFill/>
        </p:spPr>
        <p:txBody>
          <a:bodyPr wrap="none" rtlCol="0">
            <a:spAutoFit/>
          </a:bodyPr>
          <a:lstStyle/>
          <a:p>
            <a:r>
              <a:rPr lang="en-US" b="1" dirty="0" smtClean="0">
                <a:solidFill>
                  <a:srgbClr val="4E60AA"/>
                </a:solidFill>
              </a:rPr>
              <a:t>National Sustainability </a:t>
            </a:r>
            <a:br>
              <a:rPr lang="en-US" b="1" dirty="0" smtClean="0">
                <a:solidFill>
                  <a:srgbClr val="4E60AA"/>
                </a:solidFill>
              </a:rPr>
            </a:br>
            <a:r>
              <a:rPr lang="en-US" b="1" dirty="0" smtClean="0">
                <a:solidFill>
                  <a:srgbClr val="4E60AA"/>
                </a:solidFill>
              </a:rPr>
              <a:t>Strategy (since </a:t>
            </a:r>
            <a:r>
              <a:rPr lang="en-US" b="1" dirty="0" smtClean="0">
                <a:solidFill>
                  <a:srgbClr val="4E60AA"/>
                </a:solidFill>
              </a:rPr>
              <a:t>2002;</a:t>
            </a:r>
          </a:p>
          <a:p>
            <a:r>
              <a:rPr lang="en-US" b="1" dirty="0" smtClean="0">
                <a:solidFill>
                  <a:srgbClr val="4E60AA"/>
                </a:solidFill>
              </a:rPr>
              <a:t>l</a:t>
            </a:r>
            <a:r>
              <a:rPr lang="en-US" b="1" dirty="0" smtClean="0">
                <a:solidFill>
                  <a:srgbClr val="4E60AA"/>
                </a:solidFill>
              </a:rPr>
              <a:t>atest update 2012</a:t>
            </a:r>
            <a:r>
              <a:rPr lang="en-US" b="1" dirty="0" smtClean="0">
                <a:solidFill>
                  <a:srgbClr val="4E60AA"/>
                </a:solidFill>
              </a:rPr>
              <a:t>)</a:t>
            </a:r>
            <a:endParaRPr lang="en-US" b="1" dirty="0" smtClean="0">
              <a:solidFill>
                <a:srgbClr val="4E60AA"/>
              </a:solidFill>
            </a:endParaRPr>
          </a:p>
          <a:p>
            <a:endParaRPr lang="en-US" b="1" dirty="0" smtClean="0">
              <a:solidFill>
                <a:srgbClr val="4E60AA"/>
              </a:solidFill>
            </a:endParaRPr>
          </a:p>
          <a:p>
            <a:r>
              <a:rPr lang="en-US" b="1" dirty="0" smtClean="0">
                <a:solidFill>
                  <a:srgbClr val="4E60AA"/>
                </a:solidFill>
              </a:rPr>
              <a:t>Assessment Reports </a:t>
            </a:r>
            <a:br>
              <a:rPr lang="en-US" b="1" dirty="0" smtClean="0">
                <a:solidFill>
                  <a:srgbClr val="4E60AA"/>
                </a:solidFill>
              </a:rPr>
            </a:br>
            <a:r>
              <a:rPr lang="en-US" b="1" dirty="0" smtClean="0">
                <a:solidFill>
                  <a:srgbClr val="4E60AA"/>
                </a:solidFill>
              </a:rPr>
              <a:t>(“Indicator Reports”, </a:t>
            </a:r>
            <a:br>
              <a:rPr lang="en-US" b="1" dirty="0" smtClean="0">
                <a:solidFill>
                  <a:srgbClr val="4E60AA"/>
                </a:solidFill>
              </a:rPr>
            </a:br>
            <a:r>
              <a:rPr lang="en-US" b="1" dirty="0" smtClean="0">
                <a:solidFill>
                  <a:srgbClr val="4E60AA"/>
                </a:solidFill>
              </a:rPr>
              <a:t>since 2006, </a:t>
            </a:r>
            <a:br>
              <a:rPr lang="en-US" b="1" dirty="0" smtClean="0">
                <a:solidFill>
                  <a:srgbClr val="4E60AA"/>
                </a:solidFill>
              </a:rPr>
            </a:br>
            <a:r>
              <a:rPr lang="en-US" b="1" dirty="0" smtClean="0">
                <a:solidFill>
                  <a:srgbClr val="4E60AA"/>
                </a:solidFill>
              </a:rPr>
              <a:t>every 2 years)</a:t>
            </a:r>
            <a:endParaRPr lang="en-US" b="1" dirty="0">
              <a:solidFill>
                <a:srgbClr val="4E60AA"/>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type="body" idx="4294967295"/>
          </p:nvPr>
        </p:nvSpPr>
        <p:spPr>
          <a:xfrm>
            <a:off x="539552" y="1196752"/>
            <a:ext cx="8229600" cy="4752528"/>
          </a:xfrm>
        </p:spPr>
        <p:txBody>
          <a:bodyPr/>
          <a:lstStyle/>
          <a:p>
            <a:pPr eaLnBrk="1" hangingPunct="1">
              <a:lnSpc>
                <a:spcPct val="110000"/>
              </a:lnSpc>
              <a:spcBef>
                <a:spcPct val="0"/>
              </a:spcBef>
              <a:buFontTx/>
              <a:buNone/>
            </a:pPr>
            <a:r>
              <a:rPr lang="en-US" sz="2000" dirty="0" smtClean="0">
                <a:latin typeface="Verdana" pitchFamily="34" charset="0"/>
              </a:rPr>
              <a:t>Opening the debate in the 1990s: </a:t>
            </a:r>
            <a:r>
              <a:rPr lang="en-US" sz="2000" b="1" dirty="0" smtClean="0">
                <a:latin typeface="Verdana" pitchFamily="34" charset="0"/>
              </a:rPr>
              <a:t>„Cities of the future“</a:t>
            </a:r>
            <a:r>
              <a:rPr lang="en-US" sz="2000" dirty="0" smtClean="0">
                <a:latin typeface="Verdana" pitchFamily="34" charset="0"/>
              </a:rPr>
              <a:t> </a:t>
            </a:r>
            <a:endParaRPr lang="en-US" sz="2000" dirty="0" smtClean="0"/>
          </a:p>
          <a:p>
            <a:pPr eaLnBrk="1" hangingPunct="1">
              <a:lnSpc>
                <a:spcPct val="110000"/>
              </a:lnSpc>
              <a:spcBef>
                <a:spcPct val="0"/>
              </a:spcBef>
              <a:buFontTx/>
              <a:buNone/>
            </a:pPr>
            <a:r>
              <a:rPr lang="en-US" sz="2000" dirty="0" smtClean="0">
                <a:latin typeface="Verdana" pitchFamily="34" charset="0"/>
              </a:rPr>
              <a:t>(in 4 model cities, 7 reference cities, tests in 50 further cities)</a:t>
            </a:r>
          </a:p>
          <a:p>
            <a:pPr eaLnBrk="1" hangingPunct="1">
              <a:lnSpc>
                <a:spcPct val="110000"/>
              </a:lnSpc>
              <a:spcBef>
                <a:spcPct val="0"/>
              </a:spcBef>
              <a:buFontTx/>
              <a:buNone/>
            </a:pPr>
            <a:endParaRPr lang="en-US" sz="2000" dirty="0" smtClean="0">
              <a:latin typeface="Verdana" pitchFamily="34" charset="0"/>
            </a:endParaRPr>
          </a:p>
        </p:txBody>
      </p:sp>
      <p:sp>
        <p:nvSpPr>
          <p:cNvPr id="55299" name="Rectangle 2"/>
          <p:cNvSpPr>
            <a:spLocks noChangeArrowheads="1"/>
          </p:cNvSpPr>
          <p:nvPr/>
        </p:nvSpPr>
        <p:spPr bwMode="auto">
          <a:xfrm>
            <a:off x="468313" y="609600"/>
            <a:ext cx="8458200" cy="685800"/>
          </a:xfrm>
          <a:prstGeom prst="rect">
            <a:avLst/>
          </a:prstGeom>
          <a:noFill/>
          <a:ln w="9525">
            <a:noFill/>
            <a:miter lim="800000"/>
            <a:headEnd/>
            <a:tailEnd/>
          </a:ln>
        </p:spPr>
        <p:txBody>
          <a:bodyPr/>
          <a:lstStyle/>
          <a:p>
            <a:pPr eaLnBrk="1" hangingPunct="1"/>
            <a:r>
              <a:rPr lang="en-US" sz="2800" dirty="0">
                <a:solidFill>
                  <a:srgbClr val="085495"/>
                </a:solidFill>
                <a:latin typeface="Verdana" pitchFamily="34" charset="0"/>
              </a:rPr>
              <a:t>Germany: Competition for sustainability</a:t>
            </a:r>
            <a:endParaRPr lang="en-US" sz="2800" dirty="0">
              <a:solidFill>
                <a:srgbClr val="085495"/>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type="body" idx="4294967295"/>
          </p:nvPr>
        </p:nvSpPr>
        <p:spPr>
          <a:xfrm>
            <a:off x="539552" y="1196752"/>
            <a:ext cx="8229600" cy="4752528"/>
          </a:xfrm>
        </p:spPr>
        <p:txBody>
          <a:bodyPr/>
          <a:lstStyle/>
          <a:p>
            <a:pPr eaLnBrk="1" hangingPunct="1">
              <a:lnSpc>
                <a:spcPct val="110000"/>
              </a:lnSpc>
              <a:spcBef>
                <a:spcPct val="0"/>
              </a:spcBef>
              <a:buFontTx/>
              <a:buNone/>
            </a:pPr>
            <a:r>
              <a:rPr lang="en-US" sz="2000" dirty="0" smtClean="0">
                <a:latin typeface="Verdana" pitchFamily="34" charset="0"/>
              </a:rPr>
              <a:t>Opening the debate in the 1990s: </a:t>
            </a:r>
            <a:r>
              <a:rPr lang="en-US" sz="2000" b="1" dirty="0" smtClean="0">
                <a:latin typeface="Verdana" pitchFamily="34" charset="0"/>
              </a:rPr>
              <a:t>„Cities of the future“</a:t>
            </a:r>
            <a:r>
              <a:rPr lang="en-US" sz="2000" dirty="0" smtClean="0">
                <a:latin typeface="Verdana" pitchFamily="34" charset="0"/>
              </a:rPr>
              <a:t> </a:t>
            </a:r>
            <a:endParaRPr lang="en-US" sz="2000" dirty="0" smtClean="0"/>
          </a:p>
          <a:p>
            <a:pPr eaLnBrk="1" hangingPunct="1">
              <a:lnSpc>
                <a:spcPct val="110000"/>
              </a:lnSpc>
              <a:spcBef>
                <a:spcPct val="0"/>
              </a:spcBef>
              <a:buFontTx/>
              <a:buNone/>
            </a:pPr>
            <a:r>
              <a:rPr lang="en-US" sz="2000" dirty="0" smtClean="0">
                <a:latin typeface="Verdana" pitchFamily="34" charset="0"/>
              </a:rPr>
              <a:t>(in 4 model cities, 7 reference cities, tests in 50 further cities)</a:t>
            </a:r>
          </a:p>
          <a:p>
            <a:pPr eaLnBrk="1" hangingPunct="1">
              <a:lnSpc>
                <a:spcPct val="110000"/>
              </a:lnSpc>
              <a:spcBef>
                <a:spcPct val="0"/>
              </a:spcBef>
              <a:buFontTx/>
              <a:buNone/>
            </a:pPr>
            <a:endParaRPr lang="en-US" sz="2000" dirty="0" smtClean="0">
              <a:latin typeface="Verdana" pitchFamily="34" charset="0"/>
            </a:endParaRPr>
          </a:p>
          <a:p>
            <a:pPr eaLnBrk="1" hangingPunct="1">
              <a:lnSpc>
                <a:spcPct val="110000"/>
              </a:lnSpc>
              <a:spcBef>
                <a:spcPct val="0"/>
              </a:spcBef>
              <a:buFontTx/>
              <a:buNone/>
            </a:pPr>
            <a:r>
              <a:rPr lang="en-US" sz="2000" b="1" dirty="0" smtClean="0">
                <a:latin typeface="Verdana" pitchFamily="34" charset="0"/>
              </a:rPr>
              <a:t>Five dimensions</a:t>
            </a:r>
            <a:r>
              <a:rPr lang="en-US" sz="2000" dirty="0" smtClean="0">
                <a:latin typeface="Verdana" pitchFamily="34" charset="0"/>
              </a:rPr>
              <a:t> related to urban planning / development:</a:t>
            </a:r>
          </a:p>
          <a:p>
            <a:pPr eaLnBrk="1" hangingPunct="1">
              <a:lnSpc>
                <a:spcPct val="110000"/>
              </a:lnSpc>
              <a:spcBef>
                <a:spcPct val="0"/>
              </a:spcBef>
            </a:pPr>
            <a:r>
              <a:rPr lang="en-US" sz="2000" dirty="0" smtClean="0">
                <a:solidFill>
                  <a:srgbClr val="085495"/>
                </a:solidFill>
                <a:latin typeface="Verdana" pitchFamily="34" charset="0"/>
              </a:rPr>
              <a:t>Land management</a:t>
            </a:r>
            <a:endParaRPr lang="en-US" sz="2000" dirty="0" smtClean="0">
              <a:latin typeface="Verdana" pitchFamily="34" charset="0"/>
            </a:endParaRPr>
          </a:p>
          <a:p>
            <a:pPr eaLnBrk="1" hangingPunct="1">
              <a:lnSpc>
                <a:spcPct val="110000"/>
              </a:lnSpc>
              <a:spcBef>
                <a:spcPct val="0"/>
              </a:spcBef>
            </a:pPr>
            <a:r>
              <a:rPr lang="en-US" sz="2000" dirty="0" smtClean="0">
                <a:solidFill>
                  <a:srgbClr val="085495"/>
                </a:solidFill>
                <a:latin typeface="Verdana" pitchFamily="34" charset="0"/>
              </a:rPr>
              <a:t>Mobility</a:t>
            </a:r>
            <a:endParaRPr lang="en-US" sz="2000" dirty="0" smtClean="0">
              <a:latin typeface="Verdana" pitchFamily="34" charset="0"/>
            </a:endParaRPr>
          </a:p>
          <a:p>
            <a:pPr>
              <a:lnSpc>
                <a:spcPct val="110000"/>
              </a:lnSpc>
              <a:spcBef>
                <a:spcPct val="0"/>
              </a:spcBef>
            </a:pPr>
            <a:r>
              <a:rPr lang="en-US" sz="2000" dirty="0" smtClean="0">
                <a:solidFill>
                  <a:srgbClr val="085495"/>
                </a:solidFill>
              </a:rPr>
              <a:t>Environment</a:t>
            </a:r>
            <a:endParaRPr lang="en-US" sz="2000" dirty="0" smtClean="0"/>
          </a:p>
          <a:p>
            <a:pPr>
              <a:lnSpc>
                <a:spcPct val="110000"/>
              </a:lnSpc>
              <a:spcBef>
                <a:spcPct val="0"/>
              </a:spcBef>
            </a:pPr>
            <a:r>
              <a:rPr lang="en-US" sz="2000" dirty="0" smtClean="0">
                <a:solidFill>
                  <a:srgbClr val="085495"/>
                </a:solidFill>
              </a:rPr>
              <a:t>Housing</a:t>
            </a:r>
            <a:endParaRPr lang="en-US" sz="2000" dirty="0" smtClean="0"/>
          </a:p>
          <a:p>
            <a:pPr eaLnBrk="1" hangingPunct="1">
              <a:lnSpc>
                <a:spcPct val="110000"/>
              </a:lnSpc>
              <a:spcBef>
                <a:spcPct val="0"/>
              </a:spcBef>
            </a:pPr>
            <a:r>
              <a:rPr lang="en-US" sz="2000" dirty="0" smtClean="0">
                <a:solidFill>
                  <a:srgbClr val="085495"/>
                </a:solidFill>
                <a:latin typeface="Verdana" pitchFamily="34" charset="0"/>
              </a:rPr>
              <a:t>Economy</a:t>
            </a:r>
            <a:endParaRPr lang="en-US" sz="2000" dirty="0" smtClean="0">
              <a:latin typeface="Verdana" pitchFamily="34" charset="0"/>
            </a:endParaRPr>
          </a:p>
          <a:p>
            <a:pPr eaLnBrk="1" hangingPunct="1">
              <a:lnSpc>
                <a:spcPct val="110000"/>
              </a:lnSpc>
              <a:spcBef>
                <a:spcPct val="0"/>
              </a:spcBef>
            </a:pPr>
            <a:endParaRPr lang="en-US" sz="2000" dirty="0" smtClean="0"/>
          </a:p>
        </p:txBody>
      </p:sp>
      <p:sp>
        <p:nvSpPr>
          <p:cNvPr id="55299" name="Rectangle 2"/>
          <p:cNvSpPr>
            <a:spLocks noChangeArrowheads="1"/>
          </p:cNvSpPr>
          <p:nvPr/>
        </p:nvSpPr>
        <p:spPr bwMode="auto">
          <a:xfrm>
            <a:off x="468313" y="609600"/>
            <a:ext cx="8458200" cy="685800"/>
          </a:xfrm>
          <a:prstGeom prst="rect">
            <a:avLst/>
          </a:prstGeom>
          <a:noFill/>
          <a:ln w="9525">
            <a:noFill/>
            <a:miter lim="800000"/>
            <a:headEnd/>
            <a:tailEnd/>
          </a:ln>
        </p:spPr>
        <p:txBody>
          <a:bodyPr/>
          <a:lstStyle/>
          <a:p>
            <a:pPr eaLnBrk="1" hangingPunct="1"/>
            <a:r>
              <a:rPr lang="en-US" sz="2800" dirty="0">
                <a:solidFill>
                  <a:srgbClr val="085495"/>
                </a:solidFill>
                <a:latin typeface="Verdana" pitchFamily="34" charset="0"/>
              </a:rPr>
              <a:t>Germany: Competition for sustainability</a:t>
            </a:r>
            <a:endParaRPr lang="en-US" sz="2800" dirty="0">
              <a:solidFill>
                <a:srgbClr val="085495"/>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type="body" idx="4294967295"/>
          </p:nvPr>
        </p:nvSpPr>
        <p:spPr>
          <a:xfrm>
            <a:off x="539552" y="1196752"/>
            <a:ext cx="8229600" cy="4752528"/>
          </a:xfrm>
        </p:spPr>
        <p:txBody>
          <a:bodyPr/>
          <a:lstStyle/>
          <a:p>
            <a:pPr eaLnBrk="1" hangingPunct="1">
              <a:lnSpc>
                <a:spcPct val="110000"/>
              </a:lnSpc>
              <a:spcBef>
                <a:spcPct val="0"/>
              </a:spcBef>
              <a:buFontTx/>
              <a:buNone/>
            </a:pPr>
            <a:r>
              <a:rPr lang="en-US" sz="2000" dirty="0" smtClean="0">
                <a:latin typeface="Verdana" pitchFamily="34" charset="0"/>
              </a:rPr>
              <a:t>Opening the debate in the 1990s: </a:t>
            </a:r>
            <a:r>
              <a:rPr lang="en-US" sz="2000" b="1" dirty="0" smtClean="0">
                <a:latin typeface="Verdana" pitchFamily="34" charset="0"/>
              </a:rPr>
              <a:t>„Cities of the future“</a:t>
            </a:r>
            <a:r>
              <a:rPr lang="en-US" sz="2000" dirty="0" smtClean="0">
                <a:latin typeface="Verdana" pitchFamily="34" charset="0"/>
              </a:rPr>
              <a:t> </a:t>
            </a:r>
            <a:endParaRPr lang="en-US" sz="2000" dirty="0" smtClean="0"/>
          </a:p>
          <a:p>
            <a:pPr eaLnBrk="1" hangingPunct="1">
              <a:lnSpc>
                <a:spcPct val="110000"/>
              </a:lnSpc>
              <a:spcBef>
                <a:spcPct val="0"/>
              </a:spcBef>
              <a:buFontTx/>
              <a:buNone/>
            </a:pPr>
            <a:r>
              <a:rPr lang="en-US" sz="2000" dirty="0" smtClean="0">
                <a:latin typeface="Verdana" pitchFamily="34" charset="0"/>
              </a:rPr>
              <a:t>(in 4 model cities, 7 reference cities, tests in 50 further cities)</a:t>
            </a:r>
          </a:p>
          <a:p>
            <a:pPr eaLnBrk="1" hangingPunct="1">
              <a:lnSpc>
                <a:spcPct val="110000"/>
              </a:lnSpc>
              <a:spcBef>
                <a:spcPct val="0"/>
              </a:spcBef>
              <a:buFontTx/>
              <a:buNone/>
            </a:pPr>
            <a:endParaRPr lang="en-US" sz="2000" dirty="0" smtClean="0">
              <a:latin typeface="Verdana" pitchFamily="34" charset="0"/>
            </a:endParaRPr>
          </a:p>
          <a:p>
            <a:pPr eaLnBrk="1" hangingPunct="1">
              <a:lnSpc>
                <a:spcPct val="110000"/>
              </a:lnSpc>
              <a:spcBef>
                <a:spcPct val="0"/>
              </a:spcBef>
              <a:buFontTx/>
              <a:buNone/>
            </a:pPr>
            <a:r>
              <a:rPr lang="en-US" sz="2000" b="1" dirty="0" smtClean="0">
                <a:latin typeface="Verdana" pitchFamily="34" charset="0"/>
              </a:rPr>
              <a:t>Five dimensions</a:t>
            </a:r>
            <a:r>
              <a:rPr lang="en-US" sz="2000" dirty="0" smtClean="0">
                <a:latin typeface="Verdana" pitchFamily="34" charset="0"/>
              </a:rPr>
              <a:t> related to urban planning / development:</a:t>
            </a:r>
          </a:p>
          <a:p>
            <a:pPr eaLnBrk="1" hangingPunct="1">
              <a:lnSpc>
                <a:spcPct val="110000"/>
              </a:lnSpc>
              <a:spcBef>
                <a:spcPct val="0"/>
              </a:spcBef>
            </a:pPr>
            <a:r>
              <a:rPr lang="en-US" sz="2000" dirty="0" smtClean="0">
                <a:solidFill>
                  <a:srgbClr val="085495"/>
                </a:solidFill>
                <a:latin typeface="Verdana" pitchFamily="34" charset="0"/>
              </a:rPr>
              <a:t>Land management</a:t>
            </a:r>
            <a:endParaRPr lang="en-US" sz="2000" dirty="0" smtClean="0">
              <a:latin typeface="Verdana" pitchFamily="34" charset="0"/>
            </a:endParaRPr>
          </a:p>
          <a:p>
            <a:pPr eaLnBrk="1" hangingPunct="1">
              <a:lnSpc>
                <a:spcPct val="110000"/>
              </a:lnSpc>
              <a:spcBef>
                <a:spcPct val="0"/>
              </a:spcBef>
            </a:pPr>
            <a:r>
              <a:rPr lang="en-US" sz="2000" dirty="0" smtClean="0">
                <a:solidFill>
                  <a:srgbClr val="085495"/>
                </a:solidFill>
                <a:latin typeface="Verdana" pitchFamily="34" charset="0"/>
              </a:rPr>
              <a:t>Mobility</a:t>
            </a:r>
            <a:endParaRPr lang="en-US" sz="2000" dirty="0" smtClean="0">
              <a:latin typeface="Verdana" pitchFamily="34" charset="0"/>
            </a:endParaRPr>
          </a:p>
          <a:p>
            <a:pPr>
              <a:lnSpc>
                <a:spcPct val="110000"/>
              </a:lnSpc>
              <a:spcBef>
                <a:spcPct val="0"/>
              </a:spcBef>
            </a:pPr>
            <a:r>
              <a:rPr lang="en-US" sz="2000" dirty="0" smtClean="0">
                <a:solidFill>
                  <a:srgbClr val="085495"/>
                </a:solidFill>
              </a:rPr>
              <a:t>Environment</a:t>
            </a:r>
            <a:endParaRPr lang="en-US" sz="2000" dirty="0" smtClean="0"/>
          </a:p>
          <a:p>
            <a:pPr>
              <a:lnSpc>
                <a:spcPct val="110000"/>
              </a:lnSpc>
              <a:spcBef>
                <a:spcPct val="0"/>
              </a:spcBef>
            </a:pPr>
            <a:r>
              <a:rPr lang="en-US" sz="2000" dirty="0" smtClean="0">
                <a:solidFill>
                  <a:srgbClr val="085495"/>
                </a:solidFill>
              </a:rPr>
              <a:t>Housing</a:t>
            </a:r>
            <a:endParaRPr lang="en-US" sz="2000" dirty="0" smtClean="0"/>
          </a:p>
          <a:p>
            <a:pPr eaLnBrk="1" hangingPunct="1">
              <a:lnSpc>
                <a:spcPct val="110000"/>
              </a:lnSpc>
              <a:spcBef>
                <a:spcPct val="0"/>
              </a:spcBef>
            </a:pPr>
            <a:r>
              <a:rPr lang="en-US" sz="2000" dirty="0" smtClean="0">
                <a:solidFill>
                  <a:srgbClr val="085495"/>
                </a:solidFill>
                <a:latin typeface="Verdana" pitchFamily="34" charset="0"/>
              </a:rPr>
              <a:t>Economy</a:t>
            </a:r>
            <a:endParaRPr lang="en-US" sz="2000" dirty="0" smtClean="0">
              <a:latin typeface="Verdana" pitchFamily="34" charset="0"/>
            </a:endParaRPr>
          </a:p>
          <a:p>
            <a:pPr eaLnBrk="1" hangingPunct="1">
              <a:lnSpc>
                <a:spcPct val="110000"/>
              </a:lnSpc>
              <a:spcBef>
                <a:spcPct val="0"/>
              </a:spcBef>
            </a:pPr>
            <a:endParaRPr lang="en-US" sz="2000" dirty="0" smtClean="0"/>
          </a:p>
          <a:p>
            <a:pPr eaLnBrk="1" hangingPunct="1">
              <a:lnSpc>
                <a:spcPct val="110000"/>
              </a:lnSpc>
              <a:spcBef>
                <a:spcPct val="0"/>
              </a:spcBef>
              <a:buNone/>
            </a:pPr>
            <a:r>
              <a:rPr lang="en-US" sz="2000" b="1" dirty="0" smtClean="0">
                <a:latin typeface="Verdana" pitchFamily="34" charset="0"/>
              </a:rPr>
              <a:t>Characteristics</a:t>
            </a:r>
          </a:p>
          <a:p>
            <a:pPr eaLnBrk="1" hangingPunct="1">
              <a:lnSpc>
                <a:spcPct val="110000"/>
              </a:lnSpc>
              <a:spcBef>
                <a:spcPct val="0"/>
              </a:spcBef>
            </a:pPr>
            <a:r>
              <a:rPr lang="en-US" sz="2000" dirty="0" smtClean="0">
                <a:latin typeface="Verdana" pitchFamily="34" charset="0"/>
              </a:rPr>
              <a:t>Oriented towards</a:t>
            </a:r>
            <a:r>
              <a:rPr lang="en-US" sz="2000" dirty="0" smtClean="0">
                <a:solidFill>
                  <a:srgbClr val="4E60AA"/>
                </a:solidFill>
                <a:latin typeface="Verdana" pitchFamily="34" charset="0"/>
              </a:rPr>
              <a:t> </a:t>
            </a:r>
            <a:r>
              <a:rPr lang="en-US" sz="2000" dirty="0" smtClean="0">
                <a:latin typeface="Verdana" pitchFamily="34" charset="0"/>
              </a:rPr>
              <a:t>integrated urban planning / development</a:t>
            </a:r>
          </a:p>
          <a:p>
            <a:pPr eaLnBrk="1" hangingPunct="1">
              <a:lnSpc>
                <a:spcPct val="110000"/>
              </a:lnSpc>
              <a:spcBef>
                <a:spcPct val="0"/>
              </a:spcBef>
            </a:pPr>
            <a:r>
              <a:rPr lang="en-US" sz="2000" dirty="0" smtClean="0"/>
              <a:t>“Top-down”: Assessment of local sustainability</a:t>
            </a:r>
          </a:p>
          <a:p>
            <a:pPr eaLnBrk="1" hangingPunct="1">
              <a:lnSpc>
                <a:spcPct val="110000"/>
              </a:lnSpc>
              <a:spcBef>
                <a:spcPct val="0"/>
              </a:spcBef>
            </a:pPr>
            <a:r>
              <a:rPr lang="en-US" sz="2000" dirty="0" smtClean="0">
                <a:latin typeface="Verdana" pitchFamily="34" charset="0"/>
              </a:rPr>
              <a:t>Government driven</a:t>
            </a:r>
          </a:p>
          <a:p>
            <a:pPr eaLnBrk="1" hangingPunct="1">
              <a:lnSpc>
                <a:spcPct val="110000"/>
              </a:lnSpc>
              <a:spcBef>
                <a:spcPct val="0"/>
              </a:spcBef>
            </a:pPr>
            <a:endParaRPr lang="en-US" sz="2000" dirty="0" smtClean="0">
              <a:latin typeface="Verdana" pitchFamily="34" charset="0"/>
            </a:endParaRPr>
          </a:p>
          <a:p>
            <a:pPr eaLnBrk="1" hangingPunct="1">
              <a:lnSpc>
                <a:spcPct val="110000"/>
              </a:lnSpc>
              <a:spcBef>
                <a:spcPct val="0"/>
              </a:spcBef>
              <a:buFontTx/>
              <a:buNone/>
            </a:pPr>
            <a:endParaRPr lang="de-DE" sz="2000" dirty="0" smtClean="0">
              <a:latin typeface="Verdana" pitchFamily="34" charset="0"/>
            </a:endParaRPr>
          </a:p>
        </p:txBody>
      </p:sp>
      <p:sp>
        <p:nvSpPr>
          <p:cNvPr id="55299" name="Rectangle 2"/>
          <p:cNvSpPr>
            <a:spLocks noChangeArrowheads="1"/>
          </p:cNvSpPr>
          <p:nvPr/>
        </p:nvSpPr>
        <p:spPr bwMode="auto">
          <a:xfrm>
            <a:off x="468313" y="609600"/>
            <a:ext cx="8458200" cy="685800"/>
          </a:xfrm>
          <a:prstGeom prst="rect">
            <a:avLst/>
          </a:prstGeom>
          <a:noFill/>
          <a:ln w="9525">
            <a:noFill/>
            <a:miter lim="800000"/>
            <a:headEnd/>
            <a:tailEnd/>
          </a:ln>
        </p:spPr>
        <p:txBody>
          <a:bodyPr/>
          <a:lstStyle/>
          <a:p>
            <a:pPr eaLnBrk="1" hangingPunct="1"/>
            <a:r>
              <a:rPr lang="en-US" sz="2800" dirty="0">
                <a:solidFill>
                  <a:srgbClr val="085495"/>
                </a:solidFill>
                <a:latin typeface="Verdana" pitchFamily="34" charset="0"/>
              </a:rPr>
              <a:t>Germany: Competition for sustainability</a:t>
            </a:r>
            <a:endParaRPr lang="en-US" sz="2800" dirty="0">
              <a:solidFill>
                <a:srgbClr val="085495"/>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nvPr>
        </p:nvGraphicFramePr>
        <p:xfrm>
          <a:off x="971600" y="476672"/>
          <a:ext cx="7488832" cy="5544616"/>
        </p:xfrm>
        <a:graphic>
          <a:graphicData uri="http://schemas.openxmlformats.org/drawingml/2006/table">
            <a:tbl>
              <a:tblPr/>
              <a:tblGrid>
                <a:gridCol w="3744416"/>
                <a:gridCol w="3744416"/>
              </a:tblGrid>
              <a:tr h="492618">
                <a:tc>
                  <a:txBody>
                    <a:bodyPr/>
                    <a:lstStyle/>
                    <a:p>
                      <a:pPr marL="226695" indent="-226695">
                        <a:lnSpc>
                          <a:spcPct val="100000"/>
                        </a:lnSpc>
                        <a:spcAft>
                          <a:spcPts val="0"/>
                        </a:spcAft>
                      </a:pPr>
                      <a:r>
                        <a:rPr lang="en-US" sz="1600" b="1" dirty="0">
                          <a:solidFill>
                            <a:srgbClr val="4E60AA"/>
                          </a:solidFill>
                          <a:latin typeface="Calibri"/>
                          <a:ea typeface="Calibri"/>
                          <a:cs typeface="Times New Roman"/>
                        </a:rPr>
                        <a:t>12 Standard </a:t>
                      </a:r>
                      <a:r>
                        <a:rPr lang="en-US" sz="1600" b="1" dirty="0" smtClean="0">
                          <a:solidFill>
                            <a:srgbClr val="4E60AA"/>
                          </a:solidFill>
                          <a:latin typeface="Calibri"/>
                          <a:ea typeface="Calibri"/>
                          <a:cs typeface="Times New Roman"/>
                        </a:rPr>
                        <a:t>indicators</a:t>
                      </a:r>
                      <a:r>
                        <a:rPr lang="en-US" sz="1600" b="1" baseline="0" dirty="0" smtClean="0">
                          <a:solidFill>
                            <a:srgbClr val="4E60AA"/>
                          </a:solidFill>
                          <a:latin typeface="Calibri"/>
                          <a:ea typeface="Calibri"/>
                          <a:cs typeface="Times New Roman"/>
                        </a:rPr>
                        <a:t> </a:t>
                      </a:r>
                    </a:p>
                    <a:p>
                      <a:pPr marL="226695" indent="-226695">
                        <a:lnSpc>
                          <a:spcPct val="100000"/>
                        </a:lnSpc>
                        <a:spcAft>
                          <a:spcPts val="0"/>
                        </a:spcAft>
                      </a:pPr>
                      <a:r>
                        <a:rPr lang="en-US" sz="1600" b="1" dirty="0" smtClean="0">
                          <a:solidFill>
                            <a:srgbClr val="4E60AA"/>
                          </a:solidFill>
                          <a:latin typeface="Calibri"/>
                          <a:ea typeface="Calibri"/>
                          <a:cs typeface="Times New Roman"/>
                        </a:rPr>
                        <a:t>(relatively </a:t>
                      </a:r>
                      <a:r>
                        <a:rPr lang="en-US" sz="1600" b="1" dirty="0">
                          <a:solidFill>
                            <a:srgbClr val="4E60AA"/>
                          </a:solidFill>
                          <a:latin typeface="Calibri"/>
                          <a:ea typeface="Calibri"/>
                          <a:cs typeface="Times New Roman"/>
                        </a:rPr>
                        <a:t>easily accessible)</a:t>
                      </a:r>
                      <a:endParaRPr lang="de-DE" sz="1600" b="1" dirty="0">
                        <a:solidFill>
                          <a:srgbClr val="4E60AA"/>
                        </a:solidFill>
                        <a:latin typeface="Calibri"/>
                        <a:ea typeface="Calibri"/>
                        <a:cs typeface="Times New Roman"/>
                      </a:endParaRPr>
                    </a:p>
                  </a:txBody>
                  <a:tcPr marL="34652" marR="34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nSpc>
                          <a:spcPct val="100000"/>
                        </a:lnSpc>
                        <a:spcAft>
                          <a:spcPts val="0"/>
                        </a:spcAft>
                      </a:pPr>
                      <a:r>
                        <a:rPr lang="en-US" sz="1600" b="1" dirty="0">
                          <a:solidFill>
                            <a:srgbClr val="4E60AA"/>
                          </a:solidFill>
                          <a:latin typeface="Calibri"/>
                          <a:ea typeface="Calibri"/>
                          <a:cs typeface="Times New Roman"/>
                        </a:rPr>
                        <a:t>12 Additional </a:t>
                      </a:r>
                      <a:r>
                        <a:rPr lang="en-US" sz="1600" b="1" dirty="0" smtClean="0">
                          <a:solidFill>
                            <a:srgbClr val="4E60AA"/>
                          </a:solidFill>
                          <a:latin typeface="Calibri"/>
                          <a:ea typeface="Calibri"/>
                          <a:cs typeface="Times New Roman"/>
                        </a:rPr>
                        <a:t>indicators </a:t>
                      </a:r>
                    </a:p>
                    <a:p>
                      <a:pPr marL="226695" indent="-226695">
                        <a:lnSpc>
                          <a:spcPct val="100000"/>
                        </a:lnSpc>
                        <a:spcAft>
                          <a:spcPts val="0"/>
                        </a:spcAft>
                      </a:pPr>
                      <a:r>
                        <a:rPr lang="en-US" sz="1600" b="1" dirty="0" smtClean="0">
                          <a:solidFill>
                            <a:srgbClr val="4E60AA"/>
                          </a:solidFill>
                          <a:latin typeface="Calibri"/>
                          <a:ea typeface="Calibri"/>
                          <a:cs typeface="Times New Roman"/>
                        </a:rPr>
                        <a:t>(relatively </a:t>
                      </a:r>
                      <a:r>
                        <a:rPr lang="en-US" sz="1600" b="1" dirty="0">
                          <a:solidFill>
                            <a:srgbClr val="4E60AA"/>
                          </a:solidFill>
                          <a:latin typeface="Calibri"/>
                          <a:ea typeface="Calibri"/>
                          <a:cs typeface="Times New Roman"/>
                        </a:rPr>
                        <a:t>difficult to collect)</a:t>
                      </a:r>
                      <a:endParaRPr lang="de-DE" sz="1600" b="1" dirty="0">
                        <a:solidFill>
                          <a:srgbClr val="4E60AA"/>
                        </a:solidFill>
                        <a:latin typeface="Calibri"/>
                        <a:ea typeface="Calibri"/>
                        <a:cs typeface="Times New Roman"/>
                      </a:endParaRPr>
                    </a:p>
                  </a:txBody>
                  <a:tcPr marL="34652" marR="34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29473">
                <a:tc>
                  <a:txBody>
                    <a:bodyPr/>
                    <a:lstStyle/>
                    <a:p>
                      <a:pPr marL="226695" indent="-226695">
                        <a:lnSpc>
                          <a:spcPct val="100000"/>
                        </a:lnSpc>
                        <a:spcAft>
                          <a:spcPts val="0"/>
                        </a:spcAft>
                      </a:pPr>
                      <a:r>
                        <a:rPr lang="en-US" sz="1400" b="1" dirty="0">
                          <a:latin typeface="Calibri"/>
                          <a:ea typeface="Calibri"/>
                          <a:cs typeface="Times New Roman"/>
                        </a:rPr>
                        <a:t>Land management</a:t>
                      </a:r>
                      <a:endParaRPr lang="de-DE" sz="1400" dirty="0">
                        <a:latin typeface="Calibri"/>
                        <a:ea typeface="Calibri"/>
                        <a:cs typeface="Times New Roman"/>
                      </a:endParaRPr>
                    </a:p>
                    <a:p>
                      <a:pPr marL="226695" indent="-226695">
                        <a:lnSpc>
                          <a:spcPct val="100000"/>
                        </a:lnSpc>
                        <a:spcAft>
                          <a:spcPts val="0"/>
                        </a:spcAft>
                      </a:pPr>
                      <a:r>
                        <a:rPr lang="en-US" sz="1400" dirty="0">
                          <a:solidFill>
                            <a:srgbClr val="FF0000"/>
                          </a:solidFill>
                          <a:latin typeface="Calibri"/>
                          <a:ea typeface="Calibri"/>
                          <a:cs typeface="Times New Roman"/>
                        </a:rPr>
                        <a:t>Area for settlements and transport purposes</a:t>
                      </a:r>
                      <a:endParaRPr lang="de-DE" sz="1400" dirty="0">
                        <a:solidFill>
                          <a:srgbClr val="FF0000"/>
                        </a:solidFill>
                        <a:latin typeface="Calibri"/>
                        <a:ea typeface="Calibri"/>
                        <a:cs typeface="Times New Roman"/>
                      </a:endParaRPr>
                    </a:p>
                    <a:p>
                      <a:pPr marL="226695" indent="-226695">
                        <a:lnSpc>
                          <a:spcPct val="100000"/>
                        </a:lnSpc>
                        <a:spcAft>
                          <a:spcPts val="0"/>
                        </a:spcAft>
                      </a:pPr>
                      <a:r>
                        <a:rPr lang="en-US" sz="1400" dirty="0">
                          <a:latin typeface="Calibri"/>
                          <a:ea typeface="Calibri"/>
                          <a:cs typeface="Times New Roman"/>
                        </a:rPr>
                        <a:t>Intensity of land use</a:t>
                      </a:r>
                      <a:endParaRPr lang="de-DE" sz="1400" dirty="0">
                        <a:latin typeface="Calibri"/>
                        <a:ea typeface="Calibri"/>
                        <a:cs typeface="Times New Roman"/>
                      </a:endParaRPr>
                    </a:p>
                    <a:p>
                      <a:pPr marL="226695" indent="-226695">
                        <a:lnSpc>
                          <a:spcPct val="100000"/>
                        </a:lnSpc>
                        <a:spcAft>
                          <a:spcPts val="0"/>
                        </a:spcAft>
                      </a:pPr>
                      <a:r>
                        <a:rPr lang="en-US" sz="1400" dirty="0">
                          <a:latin typeface="Calibri"/>
                          <a:ea typeface="Calibri"/>
                          <a:cs typeface="Times New Roman"/>
                        </a:rPr>
                        <a:t>Protected area</a:t>
                      </a:r>
                      <a:endParaRPr lang="de-DE" sz="1400" dirty="0">
                        <a:latin typeface="Calibri"/>
                        <a:ea typeface="Calibri"/>
                        <a:cs typeface="Times New Roman"/>
                      </a:endParaRPr>
                    </a:p>
                    <a:p>
                      <a:pPr marL="226695" indent="-226695">
                        <a:lnSpc>
                          <a:spcPct val="100000"/>
                        </a:lnSpc>
                        <a:spcAft>
                          <a:spcPts val="0"/>
                        </a:spcAft>
                      </a:pPr>
                      <a:r>
                        <a:rPr lang="en-US" sz="1400" dirty="0">
                          <a:solidFill>
                            <a:srgbClr val="FF0000"/>
                          </a:solidFill>
                          <a:latin typeface="Calibri"/>
                          <a:ea typeface="Calibri"/>
                          <a:cs typeface="Times New Roman"/>
                        </a:rPr>
                        <a:t>Re-use of derelict/waste land</a:t>
                      </a:r>
                      <a:endParaRPr lang="de-DE" sz="1400" dirty="0">
                        <a:solidFill>
                          <a:srgbClr val="FF0000"/>
                        </a:solidFill>
                        <a:latin typeface="Calibri"/>
                        <a:ea typeface="Calibri"/>
                        <a:cs typeface="Times New Roman"/>
                      </a:endParaRPr>
                    </a:p>
                  </a:txBody>
                  <a:tcPr marL="34652" marR="34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nSpc>
                          <a:spcPct val="100000"/>
                        </a:lnSpc>
                        <a:spcAft>
                          <a:spcPts val="0"/>
                        </a:spcAft>
                      </a:pPr>
                      <a:r>
                        <a:rPr lang="en-US" sz="1400" b="1" dirty="0">
                          <a:latin typeface="Calibri"/>
                          <a:ea typeface="Calibri"/>
                          <a:cs typeface="Times New Roman"/>
                        </a:rPr>
                        <a:t>Land management</a:t>
                      </a:r>
                      <a:endParaRPr lang="de-DE" sz="1400" dirty="0">
                        <a:latin typeface="Calibri"/>
                        <a:ea typeface="Calibri"/>
                        <a:cs typeface="Times New Roman"/>
                      </a:endParaRPr>
                    </a:p>
                    <a:p>
                      <a:pPr marL="226695" indent="-226695">
                        <a:lnSpc>
                          <a:spcPct val="100000"/>
                        </a:lnSpc>
                        <a:spcAft>
                          <a:spcPts val="0"/>
                        </a:spcAft>
                      </a:pPr>
                      <a:r>
                        <a:rPr lang="en-US" sz="1400" dirty="0">
                          <a:latin typeface="Calibri"/>
                          <a:ea typeface="Calibri"/>
                          <a:cs typeface="Times New Roman"/>
                        </a:rPr>
                        <a:t>Relation of urban development area </a:t>
                      </a:r>
                      <a:endParaRPr lang="en-US" sz="1400" dirty="0" smtClean="0">
                        <a:latin typeface="Calibri"/>
                        <a:ea typeface="Calibri"/>
                        <a:cs typeface="Times New Roman"/>
                      </a:endParaRPr>
                    </a:p>
                    <a:p>
                      <a:pPr marL="226695" indent="-226695">
                        <a:lnSpc>
                          <a:spcPct val="100000"/>
                        </a:lnSpc>
                        <a:spcAft>
                          <a:spcPts val="0"/>
                        </a:spcAft>
                      </a:pPr>
                      <a:r>
                        <a:rPr lang="en-US" sz="1400" dirty="0" smtClean="0">
                          <a:latin typeface="Calibri"/>
                          <a:ea typeface="Calibri"/>
                          <a:cs typeface="Times New Roman"/>
                        </a:rPr>
                        <a:t>within/outside </a:t>
                      </a:r>
                      <a:r>
                        <a:rPr lang="en-US" sz="1400" dirty="0">
                          <a:latin typeface="Calibri"/>
                          <a:ea typeface="Calibri"/>
                          <a:cs typeface="Times New Roman"/>
                        </a:rPr>
                        <a:t>of existing built-up area</a:t>
                      </a:r>
                      <a:endParaRPr lang="de-DE" sz="1400" dirty="0">
                        <a:latin typeface="Calibri"/>
                        <a:ea typeface="Calibri"/>
                        <a:cs typeface="Times New Roman"/>
                      </a:endParaRPr>
                    </a:p>
                    <a:p>
                      <a:pPr marL="226695" indent="-226695">
                        <a:lnSpc>
                          <a:spcPct val="100000"/>
                        </a:lnSpc>
                        <a:spcAft>
                          <a:spcPts val="0"/>
                        </a:spcAft>
                      </a:pPr>
                      <a:r>
                        <a:rPr lang="en-US" sz="1400" dirty="0" err="1">
                          <a:latin typeface="Calibri"/>
                          <a:ea typeface="Calibri"/>
                          <a:cs typeface="Times New Roman"/>
                        </a:rPr>
                        <a:t>Mobilisation</a:t>
                      </a:r>
                      <a:r>
                        <a:rPr lang="en-US" sz="1400" dirty="0">
                          <a:latin typeface="Calibri"/>
                          <a:ea typeface="Calibri"/>
                          <a:cs typeface="Times New Roman"/>
                        </a:rPr>
                        <a:t> of new development areas within </a:t>
                      </a:r>
                      <a:endParaRPr lang="en-US" sz="1400" dirty="0" smtClean="0">
                        <a:latin typeface="Calibri"/>
                        <a:ea typeface="Calibri"/>
                        <a:cs typeface="Times New Roman"/>
                      </a:endParaRPr>
                    </a:p>
                    <a:p>
                      <a:pPr marL="226695" indent="-226695">
                        <a:lnSpc>
                          <a:spcPct val="100000"/>
                        </a:lnSpc>
                        <a:spcAft>
                          <a:spcPts val="0"/>
                        </a:spcAft>
                      </a:pPr>
                      <a:r>
                        <a:rPr lang="en-US" sz="1400" dirty="0" smtClean="0">
                          <a:latin typeface="Calibri"/>
                          <a:ea typeface="Calibri"/>
                          <a:cs typeface="Times New Roman"/>
                        </a:rPr>
                        <a:t>existing </a:t>
                      </a:r>
                      <a:r>
                        <a:rPr lang="en-US" sz="1400" dirty="0">
                          <a:latin typeface="Calibri"/>
                          <a:ea typeface="Calibri"/>
                          <a:cs typeface="Times New Roman"/>
                        </a:rPr>
                        <a:t>built-up area </a:t>
                      </a:r>
                      <a:endParaRPr lang="de-DE" sz="1400" dirty="0">
                        <a:latin typeface="Calibri"/>
                        <a:ea typeface="Calibri"/>
                        <a:cs typeface="Times New Roman"/>
                      </a:endParaRPr>
                    </a:p>
                  </a:txBody>
                  <a:tcPr marL="34652" marR="34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29473">
                <a:tc>
                  <a:txBody>
                    <a:bodyPr/>
                    <a:lstStyle/>
                    <a:p>
                      <a:pPr marL="226695" indent="-226695">
                        <a:lnSpc>
                          <a:spcPct val="100000"/>
                        </a:lnSpc>
                        <a:spcAft>
                          <a:spcPts val="0"/>
                        </a:spcAft>
                      </a:pPr>
                      <a:r>
                        <a:rPr lang="en-US" sz="1400" b="1" dirty="0">
                          <a:latin typeface="Calibri"/>
                          <a:ea typeface="Calibri"/>
                          <a:cs typeface="Times New Roman"/>
                        </a:rPr>
                        <a:t>Mobility</a:t>
                      </a:r>
                      <a:endParaRPr lang="de-DE" sz="1400" dirty="0">
                        <a:latin typeface="Calibri"/>
                        <a:ea typeface="Calibri"/>
                        <a:cs typeface="Times New Roman"/>
                      </a:endParaRPr>
                    </a:p>
                    <a:p>
                      <a:pPr marL="226695" indent="-226695">
                        <a:lnSpc>
                          <a:spcPct val="100000"/>
                        </a:lnSpc>
                        <a:spcAft>
                          <a:spcPts val="0"/>
                        </a:spcAft>
                      </a:pPr>
                      <a:r>
                        <a:rPr lang="en-US" sz="1400" dirty="0">
                          <a:latin typeface="Calibri"/>
                          <a:ea typeface="Calibri"/>
                          <a:cs typeface="Times New Roman"/>
                        </a:rPr>
                        <a:t>Kilometers driven by </a:t>
                      </a:r>
                      <a:r>
                        <a:rPr lang="en-US" sz="1400" dirty="0">
                          <a:solidFill>
                            <a:srgbClr val="FF0000"/>
                          </a:solidFill>
                          <a:latin typeface="Calibri"/>
                          <a:ea typeface="Calibri"/>
                          <a:cs typeface="Times New Roman"/>
                        </a:rPr>
                        <a:t>buses</a:t>
                      </a:r>
                      <a:r>
                        <a:rPr lang="en-US" sz="1400" dirty="0">
                          <a:latin typeface="Calibri"/>
                          <a:ea typeface="Calibri"/>
                          <a:cs typeface="Times New Roman"/>
                        </a:rPr>
                        <a:t> and </a:t>
                      </a:r>
                      <a:r>
                        <a:rPr lang="en-US" sz="1400" dirty="0">
                          <a:solidFill>
                            <a:srgbClr val="FF0000"/>
                          </a:solidFill>
                          <a:latin typeface="Calibri"/>
                          <a:ea typeface="Calibri"/>
                          <a:cs typeface="Times New Roman"/>
                        </a:rPr>
                        <a:t>trains/trams</a:t>
                      </a:r>
                      <a:endParaRPr lang="de-DE" sz="1400" dirty="0">
                        <a:solidFill>
                          <a:srgbClr val="FF0000"/>
                        </a:solidFill>
                        <a:latin typeface="Calibri"/>
                        <a:ea typeface="Calibri"/>
                        <a:cs typeface="Times New Roman"/>
                      </a:endParaRPr>
                    </a:p>
                    <a:p>
                      <a:pPr marL="226695" indent="-226695">
                        <a:lnSpc>
                          <a:spcPct val="100000"/>
                        </a:lnSpc>
                        <a:spcAft>
                          <a:spcPts val="0"/>
                        </a:spcAft>
                      </a:pPr>
                      <a:r>
                        <a:rPr lang="en-US" sz="1400" dirty="0">
                          <a:latin typeface="Calibri"/>
                          <a:ea typeface="Calibri"/>
                          <a:cs typeface="Times New Roman"/>
                        </a:rPr>
                        <a:t>Car density</a:t>
                      </a:r>
                      <a:endParaRPr lang="de-DE" sz="1400" dirty="0">
                        <a:latin typeface="Calibri"/>
                        <a:ea typeface="Calibri"/>
                        <a:cs typeface="Times New Roman"/>
                      </a:endParaRPr>
                    </a:p>
                  </a:txBody>
                  <a:tcPr marL="34652" marR="34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nSpc>
                          <a:spcPct val="100000"/>
                        </a:lnSpc>
                        <a:spcAft>
                          <a:spcPts val="0"/>
                        </a:spcAft>
                      </a:pPr>
                      <a:r>
                        <a:rPr lang="en-US" sz="1400" b="1" dirty="0">
                          <a:latin typeface="Calibri"/>
                          <a:ea typeface="Calibri"/>
                          <a:cs typeface="Times New Roman"/>
                        </a:rPr>
                        <a:t>Mobility</a:t>
                      </a:r>
                      <a:endParaRPr lang="de-DE" sz="1400" dirty="0">
                        <a:latin typeface="Calibri"/>
                        <a:ea typeface="Calibri"/>
                        <a:cs typeface="Times New Roman"/>
                      </a:endParaRPr>
                    </a:p>
                    <a:p>
                      <a:pPr marL="226695" indent="-226695">
                        <a:lnSpc>
                          <a:spcPct val="100000"/>
                        </a:lnSpc>
                        <a:spcAft>
                          <a:spcPts val="0"/>
                        </a:spcAft>
                      </a:pPr>
                      <a:r>
                        <a:rPr lang="en-US" sz="1400" dirty="0">
                          <a:latin typeface="Calibri"/>
                          <a:ea typeface="Calibri"/>
                          <a:cs typeface="Times New Roman"/>
                        </a:rPr>
                        <a:t>Length of bikeways network</a:t>
                      </a:r>
                      <a:endParaRPr lang="de-DE" sz="1400" dirty="0">
                        <a:latin typeface="Calibri"/>
                        <a:ea typeface="Calibri"/>
                        <a:cs typeface="Times New Roman"/>
                      </a:endParaRPr>
                    </a:p>
                    <a:p>
                      <a:pPr marL="226695" indent="-226695">
                        <a:lnSpc>
                          <a:spcPct val="100000"/>
                        </a:lnSpc>
                        <a:spcAft>
                          <a:spcPts val="0"/>
                        </a:spcAft>
                      </a:pPr>
                      <a:r>
                        <a:rPr lang="en-US" sz="1400" dirty="0">
                          <a:latin typeface="Calibri"/>
                          <a:ea typeface="Calibri"/>
                          <a:cs typeface="Times New Roman"/>
                        </a:rPr>
                        <a:t>Modal split: use of cars in the city</a:t>
                      </a:r>
                      <a:endParaRPr lang="de-DE" sz="1400" dirty="0">
                        <a:latin typeface="Calibri"/>
                        <a:ea typeface="Calibri"/>
                        <a:cs typeface="Times New Roman"/>
                      </a:endParaRPr>
                    </a:p>
                    <a:p>
                      <a:pPr marL="226695" indent="-226695">
                        <a:lnSpc>
                          <a:spcPct val="100000"/>
                        </a:lnSpc>
                        <a:spcAft>
                          <a:spcPts val="0"/>
                        </a:spcAft>
                      </a:pPr>
                      <a:r>
                        <a:rPr lang="en-US" sz="1400" dirty="0">
                          <a:latin typeface="Calibri"/>
                          <a:ea typeface="Calibri"/>
                          <a:cs typeface="Times New Roman"/>
                        </a:rPr>
                        <a:t>Settlement area accessible by public transport</a:t>
                      </a:r>
                      <a:endParaRPr lang="de-DE" sz="1400" dirty="0">
                        <a:latin typeface="Calibri"/>
                        <a:ea typeface="Calibri"/>
                        <a:cs typeface="Times New Roman"/>
                      </a:endParaRPr>
                    </a:p>
                    <a:p>
                      <a:pPr marL="226695" indent="-226695">
                        <a:lnSpc>
                          <a:spcPct val="100000"/>
                        </a:lnSpc>
                        <a:spcAft>
                          <a:spcPts val="0"/>
                        </a:spcAft>
                      </a:pPr>
                      <a:r>
                        <a:rPr lang="en-US" sz="1400" dirty="0">
                          <a:latin typeface="Calibri"/>
                          <a:ea typeface="Calibri"/>
                          <a:cs typeface="Times New Roman"/>
                        </a:rPr>
                        <a:t>Safety / victims of accidents</a:t>
                      </a:r>
                      <a:endParaRPr lang="de-DE" sz="1400" dirty="0">
                        <a:latin typeface="Calibri"/>
                        <a:ea typeface="Calibri"/>
                        <a:cs typeface="Times New Roman"/>
                      </a:endParaRPr>
                    </a:p>
                  </a:txBody>
                  <a:tcPr marL="34652" marR="34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7684">
                <a:tc>
                  <a:txBody>
                    <a:bodyPr/>
                    <a:lstStyle/>
                    <a:p>
                      <a:pPr marL="226695" indent="-226695">
                        <a:lnSpc>
                          <a:spcPct val="100000"/>
                        </a:lnSpc>
                        <a:spcAft>
                          <a:spcPts val="0"/>
                        </a:spcAft>
                      </a:pPr>
                      <a:r>
                        <a:rPr lang="en-US" sz="1400" b="1" dirty="0">
                          <a:latin typeface="Calibri"/>
                          <a:ea typeface="Calibri"/>
                          <a:cs typeface="Times New Roman"/>
                        </a:rPr>
                        <a:t>Environment</a:t>
                      </a:r>
                      <a:endParaRPr lang="de-DE" sz="1400" dirty="0">
                        <a:latin typeface="Calibri"/>
                        <a:ea typeface="Calibri"/>
                        <a:cs typeface="Times New Roman"/>
                      </a:endParaRPr>
                    </a:p>
                    <a:p>
                      <a:pPr marL="226695" indent="-226695">
                        <a:lnSpc>
                          <a:spcPct val="100000"/>
                        </a:lnSpc>
                        <a:spcAft>
                          <a:spcPts val="0"/>
                        </a:spcAft>
                      </a:pPr>
                      <a:r>
                        <a:rPr lang="en-US" sz="1400" dirty="0">
                          <a:latin typeface="Calibri"/>
                          <a:ea typeface="Calibri"/>
                          <a:cs typeface="Times New Roman"/>
                        </a:rPr>
                        <a:t>Non-recycled garbage</a:t>
                      </a:r>
                      <a:endParaRPr lang="de-DE" sz="1400" dirty="0">
                        <a:latin typeface="Calibri"/>
                        <a:ea typeface="Calibri"/>
                        <a:cs typeface="Times New Roman"/>
                      </a:endParaRPr>
                    </a:p>
                    <a:p>
                      <a:pPr marL="226695" indent="-226695">
                        <a:lnSpc>
                          <a:spcPct val="100000"/>
                        </a:lnSpc>
                        <a:spcAft>
                          <a:spcPts val="0"/>
                        </a:spcAft>
                      </a:pPr>
                      <a:r>
                        <a:rPr lang="en-US" sz="1400" dirty="0">
                          <a:latin typeface="Calibri"/>
                          <a:ea typeface="Calibri"/>
                          <a:cs typeface="Times New Roman"/>
                        </a:rPr>
                        <a:t>Consumption of drinking water</a:t>
                      </a:r>
                      <a:endParaRPr lang="de-DE" sz="1400" dirty="0">
                        <a:latin typeface="Calibri"/>
                        <a:ea typeface="Calibri"/>
                        <a:cs typeface="Times New Roman"/>
                      </a:endParaRPr>
                    </a:p>
                  </a:txBody>
                  <a:tcPr marL="34652" marR="34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nSpc>
                          <a:spcPct val="100000"/>
                        </a:lnSpc>
                        <a:spcAft>
                          <a:spcPts val="0"/>
                        </a:spcAft>
                      </a:pPr>
                      <a:r>
                        <a:rPr lang="en-US" sz="1400" b="1" dirty="0">
                          <a:latin typeface="Calibri"/>
                          <a:ea typeface="Calibri"/>
                          <a:cs typeface="Times New Roman"/>
                        </a:rPr>
                        <a:t>Environment</a:t>
                      </a:r>
                      <a:endParaRPr lang="de-DE" sz="1400" dirty="0">
                        <a:latin typeface="Calibri"/>
                        <a:ea typeface="Calibri"/>
                        <a:cs typeface="Times New Roman"/>
                      </a:endParaRPr>
                    </a:p>
                    <a:p>
                      <a:pPr marL="226695" indent="-226695">
                        <a:lnSpc>
                          <a:spcPct val="100000"/>
                        </a:lnSpc>
                        <a:spcAft>
                          <a:spcPts val="0"/>
                        </a:spcAft>
                      </a:pPr>
                      <a:r>
                        <a:rPr lang="en-US" sz="1400" dirty="0">
                          <a:latin typeface="Calibri"/>
                          <a:ea typeface="Calibri"/>
                          <a:cs typeface="Times New Roman"/>
                        </a:rPr>
                        <a:t>CO2 emissions</a:t>
                      </a:r>
                      <a:endParaRPr lang="de-DE" sz="1400" dirty="0">
                        <a:latin typeface="Calibri"/>
                        <a:ea typeface="Calibri"/>
                        <a:cs typeface="Times New Roman"/>
                      </a:endParaRPr>
                    </a:p>
                    <a:p>
                      <a:pPr marL="226695" indent="-226695">
                        <a:lnSpc>
                          <a:spcPct val="100000"/>
                        </a:lnSpc>
                        <a:spcAft>
                          <a:spcPts val="0"/>
                        </a:spcAft>
                      </a:pPr>
                      <a:r>
                        <a:rPr lang="en-US" sz="1400" dirty="0">
                          <a:latin typeface="Calibri"/>
                          <a:ea typeface="Calibri"/>
                          <a:cs typeface="Times New Roman"/>
                        </a:rPr>
                        <a:t>Energy consumption</a:t>
                      </a:r>
                      <a:endParaRPr lang="de-DE" sz="1400" dirty="0">
                        <a:latin typeface="Calibri"/>
                        <a:ea typeface="Calibri"/>
                        <a:cs typeface="Times New Roman"/>
                      </a:endParaRPr>
                    </a:p>
                  </a:txBody>
                  <a:tcPr marL="34652" marR="34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7684">
                <a:tc>
                  <a:txBody>
                    <a:bodyPr/>
                    <a:lstStyle/>
                    <a:p>
                      <a:pPr marL="226695" indent="-226695">
                        <a:lnSpc>
                          <a:spcPct val="100000"/>
                        </a:lnSpc>
                        <a:spcAft>
                          <a:spcPts val="0"/>
                        </a:spcAft>
                      </a:pPr>
                      <a:r>
                        <a:rPr lang="en-US" sz="1400" b="1" dirty="0">
                          <a:latin typeface="Calibri"/>
                          <a:ea typeface="Calibri"/>
                          <a:cs typeface="Times New Roman"/>
                        </a:rPr>
                        <a:t>Housing</a:t>
                      </a:r>
                      <a:endParaRPr lang="de-DE" sz="1400" dirty="0">
                        <a:latin typeface="Calibri"/>
                        <a:ea typeface="Calibri"/>
                        <a:cs typeface="Times New Roman"/>
                      </a:endParaRPr>
                    </a:p>
                    <a:p>
                      <a:pPr marL="226695" indent="-226695">
                        <a:lnSpc>
                          <a:spcPct val="100000"/>
                        </a:lnSpc>
                        <a:spcAft>
                          <a:spcPts val="0"/>
                        </a:spcAft>
                      </a:pPr>
                      <a:r>
                        <a:rPr lang="en-US" sz="1400" dirty="0">
                          <a:solidFill>
                            <a:srgbClr val="FF0000"/>
                          </a:solidFill>
                          <a:latin typeface="Calibri"/>
                          <a:ea typeface="Calibri"/>
                          <a:cs typeface="Times New Roman"/>
                        </a:rPr>
                        <a:t>Relocation </a:t>
                      </a:r>
                      <a:r>
                        <a:rPr lang="en-US" sz="1400" dirty="0" smtClean="0">
                          <a:solidFill>
                            <a:srgbClr val="FF0000"/>
                          </a:solidFill>
                          <a:latin typeface="Calibri"/>
                          <a:ea typeface="Calibri"/>
                          <a:cs typeface="Times New Roman"/>
                        </a:rPr>
                        <a:t>from </a:t>
                      </a:r>
                      <a:r>
                        <a:rPr lang="en-US" sz="1400" dirty="0">
                          <a:solidFill>
                            <a:srgbClr val="FF0000"/>
                          </a:solidFill>
                          <a:latin typeface="Calibri"/>
                          <a:ea typeface="Calibri"/>
                          <a:cs typeface="Times New Roman"/>
                        </a:rPr>
                        <a:t>suburbia</a:t>
                      </a:r>
                      <a:endParaRPr lang="de-DE" sz="1400" dirty="0">
                        <a:solidFill>
                          <a:srgbClr val="FF0000"/>
                        </a:solidFill>
                        <a:latin typeface="Calibri"/>
                        <a:ea typeface="Calibri"/>
                        <a:cs typeface="Times New Roman"/>
                      </a:endParaRPr>
                    </a:p>
                    <a:p>
                      <a:pPr marL="226695" indent="-226695">
                        <a:lnSpc>
                          <a:spcPct val="100000"/>
                        </a:lnSpc>
                        <a:spcAft>
                          <a:spcPts val="0"/>
                        </a:spcAft>
                      </a:pPr>
                      <a:r>
                        <a:rPr lang="en-US" sz="1400" dirty="0">
                          <a:latin typeface="Calibri"/>
                          <a:ea typeface="Calibri"/>
                          <a:cs typeface="Times New Roman"/>
                        </a:rPr>
                        <a:t>Financial support of individuals for housing</a:t>
                      </a:r>
                      <a:endParaRPr lang="de-DE" sz="1400" dirty="0">
                        <a:latin typeface="Calibri"/>
                        <a:ea typeface="Calibri"/>
                        <a:cs typeface="Times New Roman"/>
                      </a:endParaRPr>
                    </a:p>
                  </a:txBody>
                  <a:tcPr marL="34652" marR="34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nSpc>
                          <a:spcPct val="100000"/>
                        </a:lnSpc>
                        <a:spcAft>
                          <a:spcPts val="0"/>
                        </a:spcAft>
                      </a:pPr>
                      <a:r>
                        <a:rPr lang="en-US" sz="1400" b="1" dirty="0">
                          <a:latin typeface="Calibri"/>
                          <a:ea typeface="Calibri"/>
                          <a:cs typeface="Times New Roman"/>
                        </a:rPr>
                        <a:t>Housing</a:t>
                      </a:r>
                      <a:endParaRPr lang="de-DE" sz="1400" dirty="0">
                        <a:latin typeface="Calibri"/>
                        <a:ea typeface="Calibri"/>
                        <a:cs typeface="Times New Roman"/>
                      </a:endParaRPr>
                    </a:p>
                    <a:p>
                      <a:pPr marL="226695" indent="-226695">
                        <a:lnSpc>
                          <a:spcPct val="100000"/>
                        </a:lnSpc>
                        <a:spcAft>
                          <a:spcPts val="0"/>
                        </a:spcAft>
                      </a:pPr>
                      <a:r>
                        <a:rPr lang="en-US" sz="1400" dirty="0">
                          <a:latin typeface="Calibri"/>
                          <a:ea typeface="Calibri"/>
                          <a:cs typeface="Times New Roman"/>
                        </a:rPr>
                        <a:t>Basic supply</a:t>
                      </a:r>
                      <a:endParaRPr lang="de-DE" sz="1400" dirty="0">
                        <a:latin typeface="Calibri"/>
                        <a:ea typeface="Calibri"/>
                        <a:cs typeface="Times New Roman"/>
                      </a:endParaRPr>
                    </a:p>
                    <a:p>
                      <a:pPr marL="226695" indent="-226695">
                        <a:lnSpc>
                          <a:spcPct val="100000"/>
                        </a:lnSpc>
                        <a:spcAft>
                          <a:spcPts val="0"/>
                        </a:spcAft>
                      </a:pPr>
                      <a:r>
                        <a:rPr lang="en-US" sz="1400" dirty="0">
                          <a:latin typeface="Calibri"/>
                          <a:ea typeface="Calibri"/>
                          <a:cs typeface="Times New Roman"/>
                        </a:rPr>
                        <a:t>Burglary / housebreaking</a:t>
                      </a:r>
                      <a:endParaRPr lang="de-DE" sz="1400" dirty="0">
                        <a:latin typeface="Calibri"/>
                        <a:ea typeface="Calibri"/>
                        <a:cs typeface="Times New Roman"/>
                      </a:endParaRPr>
                    </a:p>
                  </a:txBody>
                  <a:tcPr marL="34652" marR="34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7684">
                <a:tc>
                  <a:txBody>
                    <a:bodyPr/>
                    <a:lstStyle/>
                    <a:p>
                      <a:pPr marL="226695" indent="-226695">
                        <a:lnSpc>
                          <a:spcPct val="100000"/>
                        </a:lnSpc>
                        <a:spcAft>
                          <a:spcPts val="0"/>
                        </a:spcAft>
                      </a:pPr>
                      <a:r>
                        <a:rPr lang="en-US" sz="1400" b="1" dirty="0">
                          <a:latin typeface="Calibri"/>
                          <a:ea typeface="Calibri"/>
                          <a:cs typeface="Times New Roman"/>
                        </a:rPr>
                        <a:t>Economy</a:t>
                      </a:r>
                      <a:endParaRPr lang="de-DE" sz="1400" dirty="0">
                        <a:latin typeface="Calibri"/>
                        <a:ea typeface="Calibri"/>
                        <a:cs typeface="Times New Roman"/>
                      </a:endParaRPr>
                    </a:p>
                    <a:p>
                      <a:pPr marL="226695" indent="-226695">
                        <a:lnSpc>
                          <a:spcPct val="100000"/>
                        </a:lnSpc>
                        <a:spcAft>
                          <a:spcPts val="0"/>
                        </a:spcAft>
                      </a:pPr>
                      <a:r>
                        <a:rPr lang="en-US" sz="1400" dirty="0">
                          <a:latin typeface="Calibri"/>
                          <a:ea typeface="Calibri"/>
                          <a:cs typeface="Times New Roman"/>
                        </a:rPr>
                        <a:t>Unemployment rate</a:t>
                      </a:r>
                      <a:endParaRPr lang="de-DE" sz="1400" dirty="0">
                        <a:latin typeface="Calibri"/>
                        <a:ea typeface="Calibri"/>
                        <a:cs typeface="Times New Roman"/>
                      </a:endParaRPr>
                    </a:p>
                    <a:p>
                      <a:pPr marL="226695" indent="-226695">
                        <a:lnSpc>
                          <a:spcPct val="100000"/>
                        </a:lnSpc>
                        <a:spcAft>
                          <a:spcPts val="0"/>
                        </a:spcAft>
                      </a:pPr>
                      <a:r>
                        <a:rPr lang="en-US" sz="1400" dirty="0">
                          <a:latin typeface="Calibri"/>
                          <a:ea typeface="Calibri"/>
                          <a:cs typeface="Times New Roman"/>
                        </a:rPr>
                        <a:t>Number of commuters</a:t>
                      </a:r>
                      <a:endParaRPr lang="de-DE" sz="1400" dirty="0">
                        <a:latin typeface="Calibri"/>
                        <a:ea typeface="Calibri"/>
                        <a:cs typeface="Times New Roman"/>
                      </a:endParaRPr>
                    </a:p>
                  </a:txBody>
                  <a:tcPr marL="34652" marR="34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6695" indent="-226695">
                        <a:lnSpc>
                          <a:spcPct val="100000"/>
                        </a:lnSpc>
                        <a:spcAft>
                          <a:spcPts val="0"/>
                        </a:spcAft>
                      </a:pPr>
                      <a:r>
                        <a:rPr lang="en-US" sz="1400" b="1" dirty="0">
                          <a:latin typeface="Calibri"/>
                          <a:ea typeface="Calibri"/>
                          <a:cs typeface="Times New Roman"/>
                        </a:rPr>
                        <a:t>Economy</a:t>
                      </a:r>
                      <a:endParaRPr lang="de-DE" sz="1400" dirty="0">
                        <a:latin typeface="Calibri"/>
                        <a:ea typeface="Calibri"/>
                        <a:cs typeface="Times New Roman"/>
                      </a:endParaRPr>
                    </a:p>
                    <a:p>
                      <a:pPr marL="226695" indent="-226695">
                        <a:lnSpc>
                          <a:spcPct val="100000"/>
                        </a:lnSpc>
                        <a:spcAft>
                          <a:spcPts val="0"/>
                        </a:spcAft>
                      </a:pPr>
                      <a:r>
                        <a:rPr lang="en-US" sz="1400" dirty="0">
                          <a:latin typeface="Calibri"/>
                          <a:ea typeface="Calibri"/>
                          <a:cs typeface="Times New Roman"/>
                        </a:rPr>
                        <a:t>“Consumption” of space to provide employment</a:t>
                      </a:r>
                      <a:endParaRPr lang="de-DE" sz="1400" dirty="0">
                        <a:latin typeface="Calibri"/>
                        <a:ea typeface="Calibri"/>
                        <a:cs typeface="Times New Roman"/>
                      </a:endParaRPr>
                    </a:p>
                    <a:p>
                      <a:pPr marL="226695" indent="-226695">
                        <a:lnSpc>
                          <a:spcPct val="100000"/>
                        </a:lnSpc>
                        <a:spcAft>
                          <a:spcPts val="0"/>
                        </a:spcAft>
                      </a:pPr>
                      <a:r>
                        <a:rPr lang="en-US" sz="1400" dirty="0">
                          <a:latin typeface="Calibri"/>
                          <a:ea typeface="Calibri"/>
                          <a:cs typeface="Times New Roman"/>
                        </a:rPr>
                        <a:t>Structure of local economy</a:t>
                      </a:r>
                      <a:endParaRPr lang="de-DE" sz="1400" dirty="0">
                        <a:latin typeface="Calibri"/>
                        <a:ea typeface="Calibri"/>
                        <a:cs typeface="Times New Roman"/>
                      </a:endParaRPr>
                    </a:p>
                  </a:txBody>
                  <a:tcPr marL="34652" marR="34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Inhaltsplatzhalter 5"/>
          <p:cNvSpPr>
            <a:spLocks noGrp="1"/>
          </p:cNvSpPr>
          <p:nvPr>
            <p:ph idx="1"/>
          </p:nvPr>
        </p:nvSpPr>
        <p:spPr>
          <a:xfrm>
            <a:off x="683568" y="1916832"/>
            <a:ext cx="4104456" cy="3528392"/>
          </a:xfrm>
        </p:spPr>
        <p:txBody>
          <a:bodyPr/>
          <a:lstStyle/>
          <a:p>
            <a:pPr>
              <a:buNone/>
            </a:pPr>
            <a:r>
              <a:rPr lang="de-DE" sz="2000" dirty="0" smtClean="0"/>
              <a:t>In Germany (</a:t>
            </a:r>
            <a:r>
              <a:rPr lang="de-DE" sz="2000" dirty="0" err="1" smtClean="0"/>
              <a:t>selection</a:t>
            </a:r>
            <a:r>
              <a:rPr lang="de-DE" sz="2000" dirty="0" smtClean="0"/>
              <a:t>)</a:t>
            </a:r>
          </a:p>
          <a:p>
            <a:pPr>
              <a:buNone/>
            </a:pPr>
            <a:endParaRPr lang="de-DE" sz="2000" dirty="0" smtClean="0"/>
          </a:p>
          <a:p>
            <a:r>
              <a:rPr lang="de-DE" sz="1800" dirty="0" smtClean="0"/>
              <a:t>„Cities </a:t>
            </a:r>
            <a:r>
              <a:rPr lang="de-DE" sz="1800" dirty="0" err="1" smtClean="0"/>
              <a:t>of</a:t>
            </a:r>
            <a:r>
              <a:rPr lang="de-DE" sz="1800" dirty="0" smtClean="0"/>
              <a:t> </a:t>
            </a:r>
            <a:r>
              <a:rPr lang="de-DE" sz="1800" dirty="0" err="1" smtClean="0"/>
              <a:t>the</a:t>
            </a:r>
            <a:r>
              <a:rPr lang="de-DE" sz="1800" dirty="0" smtClean="0"/>
              <a:t> Future“ („Städte der Zukunft“, Federal </a:t>
            </a:r>
            <a:r>
              <a:rPr lang="de-DE" sz="1800" dirty="0" err="1" smtClean="0"/>
              <a:t>Gvt</a:t>
            </a:r>
            <a:r>
              <a:rPr lang="de-DE" sz="1800" dirty="0" smtClean="0"/>
              <a:t>. initiative)</a:t>
            </a:r>
          </a:p>
          <a:p>
            <a:r>
              <a:rPr lang="de-DE" sz="1800" b="1" dirty="0" smtClean="0"/>
              <a:t>North </a:t>
            </a:r>
            <a:r>
              <a:rPr lang="de-DE" sz="1800" b="1" dirty="0" smtClean="0"/>
              <a:t>Rhine–</a:t>
            </a:r>
            <a:r>
              <a:rPr lang="de-DE" sz="1800" b="1" dirty="0" err="1" smtClean="0"/>
              <a:t>Westphalia</a:t>
            </a:r>
            <a:r>
              <a:rPr lang="de-DE" sz="1800" b="1" dirty="0" smtClean="0"/>
              <a:t>: </a:t>
            </a:r>
            <a:r>
              <a:rPr lang="de-DE" sz="1800" b="1" dirty="0" err="1" smtClean="0"/>
              <a:t>Indicators</a:t>
            </a:r>
            <a:r>
              <a:rPr lang="de-DE" sz="1800" b="1" dirty="0" smtClean="0"/>
              <a:t> </a:t>
            </a:r>
            <a:r>
              <a:rPr lang="de-DE" sz="1800" b="1" dirty="0" err="1" smtClean="0"/>
              <a:t>for</a:t>
            </a:r>
            <a:r>
              <a:rPr lang="de-DE" sz="1800" b="1" dirty="0" smtClean="0"/>
              <a:t> </a:t>
            </a:r>
            <a:r>
              <a:rPr lang="de-DE" sz="1800" b="1" dirty="0" err="1" smtClean="0"/>
              <a:t>Sustainable</a:t>
            </a:r>
            <a:r>
              <a:rPr lang="de-DE" sz="1800" b="1" dirty="0" smtClean="0"/>
              <a:t> Development (regional </a:t>
            </a:r>
            <a:r>
              <a:rPr lang="de-DE" sz="1800" b="1" dirty="0" err="1" smtClean="0"/>
              <a:t>comparison</a:t>
            </a:r>
            <a:r>
              <a:rPr lang="de-DE" sz="1800" b="1" dirty="0" smtClean="0"/>
              <a:t> </a:t>
            </a:r>
            <a:r>
              <a:rPr lang="de-DE" sz="1800" b="1" dirty="0" err="1" smtClean="0"/>
              <a:t>of</a:t>
            </a:r>
            <a:r>
              <a:rPr lang="de-DE" sz="1800" b="1" dirty="0" smtClean="0"/>
              <a:t> </a:t>
            </a:r>
            <a:r>
              <a:rPr lang="de-DE" sz="1800" b="1" dirty="0" err="1" smtClean="0"/>
              <a:t>cities</a:t>
            </a:r>
            <a:r>
              <a:rPr lang="de-DE" sz="1800" b="1" dirty="0" smtClean="0"/>
              <a:t>)</a:t>
            </a:r>
          </a:p>
          <a:p>
            <a:r>
              <a:rPr lang="de-DE" sz="1800" b="1" dirty="0" smtClean="0"/>
              <a:t>„Zukunftsfähige Kommune“ (DUH</a:t>
            </a:r>
            <a:r>
              <a:rPr lang="de-DE" sz="1800" b="1" dirty="0" smtClean="0"/>
              <a:t>)</a:t>
            </a:r>
            <a:br>
              <a:rPr lang="de-DE" sz="1800" b="1" dirty="0" smtClean="0"/>
            </a:br>
            <a:r>
              <a:rPr lang="de-DE" sz="1800" dirty="0" smtClean="0"/>
              <a:t>(</a:t>
            </a:r>
            <a:r>
              <a:rPr lang="de-DE" sz="1800" dirty="0" smtClean="0"/>
              <a:t>F</a:t>
            </a:r>
            <a:r>
              <a:rPr lang="de-DE" sz="1800" dirty="0" smtClean="0"/>
              <a:t>uture </a:t>
            </a:r>
            <a:r>
              <a:rPr lang="de-DE" sz="1800" dirty="0" err="1" smtClean="0"/>
              <a:t>oriented</a:t>
            </a:r>
            <a:r>
              <a:rPr lang="de-DE" sz="1800" dirty="0" smtClean="0"/>
              <a:t> </a:t>
            </a:r>
            <a:r>
              <a:rPr lang="de-DE" sz="1800" dirty="0" err="1" smtClean="0"/>
              <a:t>municipality</a:t>
            </a:r>
            <a:r>
              <a:rPr lang="de-DE" sz="1800" dirty="0" smtClean="0"/>
              <a:t>)</a:t>
            </a:r>
            <a:endParaRPr lang="de-DE" sz="1800" dirty="0" smtClean="0"/>
          </a:p>
          <a:p>
            <a:pPr>
              <a:buNone/>
            </a:pPr>
            <a:endParaRPr lang="de-DE" sz="1600" dirty="0" smtClean="0"/>
          </a:p>
        </p:txBody>
      </p:sp>
      <p:sp>
        <p:nvSpPr>
          <p:cNvPr id="4" name="Textfeld 3"/>
          <p:cNvSpPr txBox="1"/>
          <p:nvPr/>
        </p:nvSpPr>
        <p:spPr>
          <a:xfrm>
            <a:off x="323528" y="509771"/>
            <a:ext cx="8496944" cy="461665"/>
          </a:xfrm>
          <a:prstGeom prst="rect">
            <a:avLst/>
          </a:prstGeom>
          <a:noFill/>
        </p:spPr>
        <p:txBody>
          <a:bodyPr wrap="square" rtlCol="0">
            <a:spAutoFit/>
          </a:bodyPr>
          <a:lstStyle/>
          <a:p>
            <a:pPr lvl="0" algn="ctr" eaLnBrk="0" hangingPunct="0">
              <a:defRPr/>
            </a:pPr>
            <a:r>
              <a:rPr lang="de-DE" kern="0" dirty="0" smtClean="0">
                <a:solidFill>
                  <a:srgbClr val="4E60AA"/>
                </a:solidFill>
                <a:latin typeface="Verdana" pitchFamily="34" charset="0"/>
              </a:rPr>
              <a:t>Sets of Indicators </a:t>
            </a:r>
            <a:r>
              <a:rPr lang="de-DE" kern="0" dirty="0" err="1" smtClean="0">
                <a:solidFill>
                  <a:srgbClr val="4E60AA"/>
                </a:solidFill>
                <a:latin typeface="Verdana" pitchFamily="34" charset="0"/>
              </a:rPr>
              <a:t>and</a:t>
            </a:r>
            <a:r>
              <a:rPr lang="de-DE" kern="0" dirty="0" smtClean="0">
                <a:solidFill>
                  <a:srgbClr val="4E60AA"/>
                </a:solidFill>
                <a:latin typeface="Verdana" pitchFamily="34" charset="0"/>
              </a:rPr>
              <a:t> Evaluation Tools </a:t>
            </a:r>
            <a:r>
              <a:rPr lang="de-DE" kern="0" dirty="0" err="1" smtClean="0">
                <a:solidFill>
                  <a:srgbClr val="4E60AA"/>
                </a:solidFill>
                <a:latin typeface="Verdana" pitchFamily="34" charset="0"/>
              </a:rPr>
              <a:t>for</a:t>
            </a:r>
            <a:r>
              <a:rPr lang="de-DE" kern="0" dirty="0" smtClean="0">
                <a:solidFill>
                  <a:srgbClr val="4E60AA"/>
                </a:solidFill>
                <a:latin typeface="Verdana" pitchFamily="34" charset="0"/>
              </a:rPr>
              <a:t> Cities</a:t>
            </a:r>
          </a:p>
        </p:txBody>
      </p:sp>
      <p:pic>
        <p:nvPicPr>
          <p:cNvPr id="2050" name="Picture 2" descr="http://www.indikatoren-nrw.de/_images/kreiskarte.gif"/>
          <p:cNvPicPr>
            <a:picLocks noChangeAspect="1" noChangeArrowheads="1"/>
          </p:cNvPicPr>
          <p:nvPr/>
        </p:nvPicPr>
        <p:blipFill>
          <a:blip r:embed="rId3" cstate="print"/>
          <a:srcRect/>
          <a:stretch>
            <a:fillRect/>
          </a:stretch>
        </p:blipFill>
        <p:spPr bwMode="auto">
          <a:xfrm>
            <a:off x="4893890" y="1484784"/>
            <a:ext cx="3638550" cy="3438526"/>
          </a:xfrm>
          <a:prstGeom prst="rect">
            <a:avLst/>
          </a:prstGeom>
          <a:noFill/>
        </p:spPr>
      </p:pic>
      <p:sp>
        <p:nvSpPr>
          <p:cNvPr id="6" name="Textfeld 5"/>
          <p:cNvSpPr txBox="1"/>
          <p:nvPr/>
        </p:nvSpPr>
        <p:spPr>
          <a:xfrm>
            <a:off x="4572000" y="4725144"/>
            <a:ext cx="4248472" cy="230832"/>
          </a:xfrm>
          <a:prstGeom prst="rect">
            <a:avLst/>
          </a:prstGeom>
          <a:noFill/>
        </p:spPr>
        <p:txBody>
          <a:bodyPr wrap="square" rtlCol="0">
            <a:spAutoFit/>
          </a:bodyPr>
          <a:lstStyle/>
          <a:p>
            <a:pPr algn="r"/>
            <a:r>
              <a:rPr lang="de-DE" sz="900" dirty="0" smtClean="0">
                <a:latin typeface="Verdana" pitchFamily="34" charset="0"/>
                <a:ea typeface="Verdana" pitchFamily="34" charset="0"/>
                <a:cs typeface="Verdana" pitchFamily="34" charset="0"/>
              </a:rPr>
              <a:t>(Source: Energieagentur NRW 2006)</a:t>
            </a:r>
            <a:endParaRPr lang="de-DE" sz="900" dirty="0">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476672"/>
            <a:ext cx="8640960" cy="685800"/>
          </a:xfrm>
        </p:spPr>
        <p:txBody>
          <a:bodyPr/>
          <a:lstStyle/>
          <a:p>
            <a:pPr lvl="0" eaLnBrk="0" hangingPunct="0">
              <a:defRPr/>
            </a:pPr>
            <a:r>
              <a:rPr lang="de-DE" sz="2000" b="1" dirty="0" smtClean="0"/>
              <a:t>North </a:t>
            </a:r>
            <a:r>
              <a:rPr lang="de-DE" sz="2000" b="1" dirty="0" smtClean="0"/>
              <a:t>Rhine–</a:t>
            </a:r>
            <a:r>
              <a:rPr lang="de-DE" sz="2000" b="1" dirty="0" err="1" smtClean="0"/>
              <a:t>Westphalia</a:t>
            </a:r>
            <a:r>
              <a:rPr lang="de-DE" sz="2000" b="1" dirty="0" smtClean="0"/>
              <a:t>: </a:t>
            </a:r>
            <a:r>
              <a:rPr lang="de-DE" sz="2000" b="1" dirty="0" err="1" smtClean="0"/>
              <a:t>Indicators</a:t>
            </a:r>
            <a:r>
              <a:rPr lang="de-DE" sz="2000" b="1" dirty="0" smtClean="0"/>
              <a:t> </a:t>
            </a:r>
            <a:r>
              <a:rPr lang="de-DE" sz="2000" b="1" dirty="0" err="1" smtClean="0"/>
              <a:t>for</a:t>
            </a:r>
            <a:r>
              <a:rPr lang="de-DE" sz="2000" b="1" dirty="0" smtClean="0"/>
              <a:t> </a:t>
            </a:r>
            <a:r>
              <a:rPr lang="de-DE" sz="2000" b="1" dirty="0" err="1" smtClean="0"/>
              <a:t>Sustainable</a:t>
            </a:r>
            <a:r>
              <a:rPr lang="de-DE" sz="2000" b="1" dirty="0" smtClean="0"/>
              <a:t> Development</a:t>
            </a:r>
          </a:p>
        </p:txBody>
      </p:sp>
      <p:grpSp>
        <p:nvGrpSpPr>
          <p:cNvPr id="3" name="Gruppieren 20"/>
          <p:cNvGrpSpPr/>
          <p:nvPr/>
        </p:nvGrpSpPr>
        <p:grpSpPr>
          <a:xfrm>
            <a:off x="323528" y="1340768"/>
            <a:ext cx="8352928" cy="4536504"/>
            <a:chOff x="323528" y="1412776"/>
            <a:chExt cx="8352928" cy="4536504"/>
          </a:xfrm>
        </p:grpSpPr>
        <p:grpSp>
          <p:nvGrpSpPr>
            <p:cNvPr id="4" name="Gruppieren 55"/>
            <p:cNvGrpSpPr/>
            <p:nvPr/>
          </p:nvGrpSpPr>
          <p:grpSpPr>
            <a:xfrm>
              <a:off x="323528" y="1412776"/>
              <a:ext cx="4464496" cy="4536504"/>
              <a:chOff x="1763688" y="1484784"/>
              <a:chExt cx="3019544" cy="4536504"/>
            </a:xfrm>
          </p:grpSpPr>
          <p:grpSp>
            <p:nvGrpSpPr>
              <p:cNvPr id="8" name="Gruppieren 54"/>
              <p:cNvGrpSpPr/>
              <p:nvPr/>
            </p:nvGrpSpPr>
            <p:grpSpPr>
              <a:xfrm>
                <a:off x="1763688" y="1484784"/>
                <a:ext cx="3019544" cy="4536504"/>
                <a:chOff x="467544" y="1484784"/>
                <a:chExt cx="3019544" cy="4536504"/>
              </a:xfrm>
            </p:grpSpPr>
            <p:sp>
              <p:nvSpPr>
                <p:cNvPr id="5" name="Rechteck 4"/>
                <p:cNvSpPr/>
                <p:nvPr/>
              </p:nvSpPr>
              <p:spPr bwMode="auto">
                <a:xfrm>
                  <a:off x="467544" y="1484784"/>
                  <a:ext cx="2716091" cy="4536504"/>
                </a:xfrm>
                <a:prstGeom prst="rect">
                  <a:avLst/>
                </a:prstGeom>
                <a:solidFill>
                  <a:srgbClr val="4E60AA">
                    <a:alpha val="20000"/>
                  </a:srgbClr>
                </a:solidFill>
                <a:ln w="9525" cap="flat" cmpd="sng" algn="ctr">
                  <a:solidFill>
                    <a:srgbClr val="4E60A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600" b="1" i="0" u="none" strike="noStrike" cap="none" normalizeH="0" baseline="0" dirty="0" err="1" smtClean="0">
                      <a:ln>
                        <a:noFill/>
                      </a:ln>
                      <a:solidFill>
                        <a:schemeClr val="bg2">
                          <a:lumMod val="75000"/>
                        </a:schemeClr>
                      </a:solidFill>
                      <a:effectLst/>
                      <a:latin typeface="Verdana" pitchFamily="34" charset="0"/>
                      <a:ea typeface="Verdana" pitchFamily="34" charset="0"/>
                      <a:cs typeface="Verdana" pitchFamily="34" charset="0"/>
                    </a:rPr>
                    <a:t>Categories</a:t>
                  </a:r>
                  <a:endParaRPr kumimoji="0" lang="de-DE" sz="1600" b="1" i="0" u="none" strike="noStrike" cap="none" normalizeH="0" baseline="0" dirty="0" smtClean="0">
                    <a:ln>
                      <a:noFill/>
                    </a:ln>
                    <a:solidFill>
                      <a:schemeClr val="bg2">
                        <a:lumMod val="75000"/>
                      </a:schemeClr>
                    </a:solidFill>
                    <a:effectLst/>
                    <a:latin typeface="Verdana" pitchFamily="34" charset="0"/>
                    <a:ea typeface="Verdana" pitchFamily="34" charset="0"/>
                    <a:cs typeface="Verdana" pitchFamily="34" charset="0"/>
                  </a:endParaRPr>
                </a:p>
              </p:txBody>
            </p:sp>
            <p:grpSp>
              <p:nvGrpSpPr>
                <p:cNvPr id="9" name="Gruppieren 53"/>
                <p:cNvGrpSpPr/>
                <p:nvPr/>
              </p:nvGrpSpPr>
              <p:grpSpPr>
                <a:xfrm>
                  <a:off x="516246" y="1844824"/>
                  <a:ext cx="2970842" cy="3960440"/>
                  <a:chOff x="516246" y="1844824"/>
                  <a:chExt cx="2970842" cy="3960440"/>
                </a:xfrm>
              </p:grpSpPr>
              <p:sp>
                <p:nvSpPr>
                  <p:cNvPr id="7" name="Rechteck 6"/>
                  <p:cNvSpPr/>
                  <p:nvPr/>
                </p:nvSpPr>
                <p:spPr bwMode="auto">
                  <a:xfrm>
                    <a:off x="516246" y="1844824"/>
                    <a:ext cx="2629925" cy="648072"/>
                  </a:xfrm>
                  <a:prstGeom prst="rect">
                    <a:avLst/>
                  </a:prstGeom>
                  <a:solidFill>
                    <a:srgbClr val="4E60AA">
                      <a:alpha val="50000"/>
                    </a:srgbClr>
                  </a:solidFill>
                  <a:ln w="12700" cap="flat" cmpd="sng" algn="ctr">
                    <a:solidFill>
                      <a:srgbClr val="4E60AA"/>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de-DE" sz="1400" dirty="0" smtClean="0">
                        <a:latin typeface="Verdana" pitchFamily="34" charset="0"/>
                        <a:ea typeface="Verdana" pitchFamily="34" charset="0"/>
                        <a:cs typeface="Verdana" pitchFamily="34" charset="0"/>
                      </a:rPr>
                      <a:t>Material Flow</a:t>
                    </a:r>
                  </a:p>
                </p:txBody>
              </p:sp>
              <p:sp>
                <p:nvSpPr>
                  <p:cNvPr id="19" name="Rechteck 18"/>
                  <p:cNvSpPr/>
                  <p:nvPr/>
                </p:nvSpPr>
                <p:spPr bwMode="auto">
                  <a:xfrm>
                    <a:off x="516246" y="4149080"/>
                    <a:ext cx="2629926" cy="648072"/>
                  </a:xfrm>
                  <a:prstGeom prst="rect">
                    <a:avLst/>
                  </a:prstGeom>
                  <a:solidFill>
                    <a:srgbClr val="4E60AA">
                      <a:alpha val="50000"/>
                    </a:srgbClr>
                  </a:solidFill>
                  <a:ln w="12700" cap="flat" cmpd="sng" algn="ctr">
                    <a:solidFill>
                      <a:srgbClr val="4E60AA"/>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err="1" smtClean="0">
                        <a:ln>
                          <a:noFill/>
                        </a:ln>
                        <a:solidFill>
                          <a:schemeClr val="tx1"/>
                        </a:solidFill>
                        <a:effectLst/>
                        <a:latin typeface="Verdana" pitchFamily="34" charset="0"/>
                        <a:ea typeface="Verdana" pitchFamily="34" charset="0"/>
                        <a:cs typeface="Verdana" pitchFamily="34" charset="0"/>
                      </a:rPr>
                      <a:t>Social</a:t>
                    </a:r>
                    <a:r>
                      <a:rPr kumimoji="0" lang="de-DE" sz="1400" b="0" i="0" u="none" strike="noStrike" cap="none" normalizeH="0" baseline="0" dirty="0" smtClean="0">
                        <a:ln>
                          <a:noFill/>
                        </a:ln>
                        <a:solidFill>
                          <a:schemeClr val="tx1"/>
                        </a:solidFill>
                        <a:effectLst/>
                        <a:latin typeface="Verdana" pitchFamily="34" charset="0"/>
                        <a:ea typeface="Verdana" pitchFamily="34" charset="0"/>
                        <a:cs typeface="Verdana" pitchFamily="34" charset="0"/>
                      </a:rPr>
                      <a:t> Life</a:t>
                    </a:r>
                  </a:p>
                </p:txBody>
              </p:sp>
              <p:sp>
                <p:nvSpPr>
                  <p:cNvPr id="20" name="Rechteck 19"/>
                  <p:cNvSpPr/>
                  <p:nvPr/>
                </p:nvSpPr>
                <p:spPr bwMode="auto">
                  <a:xfrm>
                    <a:off x="516246" y="5157192"/>
                    <a:ext cx="2629926" cy="648072"/>
                  </a:xfrm>
                  <a:prstGeom prst="rect">
                    <a:avLst/>
                  </a:prstGeom>
                  <a:solidFill>
                    <a:srgbClr val="4E60AA">
                      <a:alpha val="50000"/>
                    </a:srgbClr>
                  </a:solidFill>
                  <a:ln w="12700" cap="flat" cmpd="sng" algn="ctr">
                    <a:solidFill>
                      <a:srgbClr val="4E60AA"/>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de-DE" sz="1400" dirty="0" smtClean="0">
                        <a:latin typeface="Verdana" pitchFamily="34" charset="0"/>
                        <a:ea typeface="Verdana" pitchFamily="34" charset="0"/>
                        <a:cs typeface="Verdana" pitchFamily="34" charset="0"/>
                      </a:rPr>
                      <a:t>Urban Development &amp; Resources</a:t>
                    </a:r>
                  </a:p>
                </p:txBody>
              </p:sp>
              <p:sp>
                <p:nvSpPr>
                  <p:cNvPr id="49" name="Pfeil nach rechts 48"/>
                  <p:cNvSpPr/>
                  <p:nvPr/>
                </p:nvSpPr>
                <p:spPr bwMode="auto">
                  <a:xfrm>
                    <a:off x="3146172" y="2996952"/>
                    <a:ext cx="340916" cy="648072"/>
                  </a:xfrm>
                  <a:prstGeom prst="rightArrow">
                    <a:avLst>
                      <a:gd name="adj1" fmla="val 50000"/>
                      <a:gd name="adj2" fmla="val 47795"/>
                    </a:avLst>
                  </a:prstGeom>
                  <a:solidFill>
                    <a:srgbClr val="4E60AA">
                      <a:alpha val="70000"/>
                    </a:srgbClr>
                  </a:solidFill>
                  <a:ln w="9525" cap="flat" cmpd="sng" algn="ctr">
                    <a:solidFill>
                      <a:srgbClr val="4E60AA"/>
                    </a:solidFill>
                    <a:prstDash val="solid"/>
                    <a:round/>
                    <a:headEnd type="none" w="med" len="med"/>
                    <a:tailEnd type="none" w="med" len="med"/>
                  </a:ln>
                  <a:effectLst/>
                  <a:scene3d>
                    <a:camera prst="orthographicFront"/>
                    <a:lightRig rig="threePt" dir="t"/>
                  </a:scene3d>
                  <a:sp3d>
                    <a:bevelT/>
                    <a:bevelB/>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a typeface="ＭＳ Ｐゴシック" pitchFamily="1" charset="-128"/>
                    </a:endParaRPr>
                  </a:p>
                </p:txBody>
              </p:sp>
            </p:grpSp>
          </p:grpSp>
          <p:sp>
            <p:nvSpPr>
              <p:cNvPr id="6" name="Rechteck 5"/>
              <p:cNvSpPr/>
              <p:nvPr/>
            </p:nvSpPr>
            <p:spPr bwMode="auto">
              <a:xfrm>
                <a:off x="1812390" y="2852936"/>
                <a:ext cx="2629925" cy="936104"/>
              </a:xfrm>
              <a:prstGeom prst="rect">
                <a:avLst/>
              </a:prstGeom>
              <a:solidFill>
                <a:srgbClr val="4E60AA">
                  <a:alpha val="50000"/>
                </a:srgbClr>
              </a:solidFill>
              <a:ln w="57150" cap="flat" cmpd="sng" algn="ctr">
                <a:noFill/>
                <a:prstDash val="solid"/>
                <a:round/>
                <a:headEnd type="none" w="med" len="med"/>
                <a:tailEnd type="none" w="med" len="med"/>
              </a:ln>
              <a:effectLst/>
              <a:scene3d>
                <a:camera prst="orthographicFront"/>
                <a:lightRig rig="flood" dir="t"/>
              </a:scene3d>
              <a:sp3d extrusionH="76200" contourW="12700" prstMaterial="matte">
                <a:bevelT/>
                <a:bevelB/>
                <a:extrusionClr>
                  <a:schemeClr val="accent6">
                    <a:lumMod val="50000"/>
                  </a:schemeClr>
                </a:extrusionClr>
                <a:contourClr>
                  <a:srgbClr val="4E45AA"/>
                </a:contourClr>
              </a:sp3d>
            </p:spPr>
            <p:txBody>
              <a:bodyPr vert="horz" wrap="square" lIns="91440" tIns="45720" rIns="91440" bIns="45720" numCol="1" rtlCol="0" anchor="ctr" anchorCtr="0" compatLnSpc="1">
                <a:prstTxWarp prst="textNoShape">
                  <a:avLst/>
                </a:prstTxWarp>
              </a:bodyPr>
              <a:lstStyle/>
              <a:p>
                <a:pPr algn="ctr" eaLnBrk="0" hangingPunct="0"/>
                <a:r>
                  <a:rPr lang="de-DE" sz="1400" b="1" dirty="0" err="1" smtClean="0">
                    <a:latin typeface="Verdana" pitchFamily="34" charset="0"/>
                    <a:ea typeface="Verdana" pitchFamily="34" charset="0"/>
                    <a:cs typeface="Verdana" pitchFamily="34" charset="0"/>
                  </a:rPr>
                  <a:t>Energy</a:t>
                </a:r>
                <a:endParaRPr kumimoji="0" lang="de-DE" sz="1400" i="0" u="none" strike="noStrike" cap="none" normalizeH="0" baseline="0" dirty="0" smtClean="0">
                  <a:ln>
                    <a:noFill/>
                  </a:ln>
                  <a:solidFill>
                    <a:schemeClr val="tx1"/>
                  </a:solidFill>
                  <a:effectLst/>
                  <a:latin typeface="Verdana" pitchFamily="34" charset="0"/>
                  <a:ea typeface="Verdana" pitchFamily="34" charset="0"/>
                  <a:cs typeface="Verdana" pitchFamily="34" charset="0"/>
                </a:endParaRPr>
              </a:p>
            </p:txBody>
          </p:sp>
        </p:grpSp>
        <p:grpSp>
          <p:nvGrpSpPr>
            <p:cNvPr id="10" name="Gruppieren 75"/>
            <p:cNvGrpSpPr/>
            <p:nvPr/>
          </p:nvGrpSpPr>
          <p:grpSpPr>
            <a:xfrm>
              <a:off x="4788024" y="1412776"/>
              <a:ext cx="3888432" cy="4536504"/>
              <a:chOff x="5868144" y="1351516"/>
              <a:chExt cx="2448272" cy="3250032"/>
            </a:xfrm>
          </p:grpSpPr>
          <p:sp>
            <p:nvSpPr>
              <p:cNvPr id="15" name="Rechteck 14"/>
              <p:cNvSpPr/>
              <p:nvPr/>
            </p:nvSpPr>
            <p:spPr bwMode="auto">
              <a:xfrm>
                <a:off x="5868144" y="1351516"/>
                <a:ext cx="2448272" cy="3250032"/>
              </a:xfrm>
              <a:prstGeom prst="rect">
                <a:avLst/>
              </a:prstGeom>
              <a:solidFill>
                <a:srgbClr val="8CB91B">
                  <a:alpha val="20000"/>
                </a:srgbClr>
              </a:solidFill>
              <a:ln w="9525" cap="flat" cmpd="sng" algn="ctr">
                <a:solidFill>
                  <a:srgbClr val="8CB91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600" b="1" i="0" u="none" strike="noStrike" cap="none" normalizeH="0" baseline="0" dirty="0" err="1" smtClean="0">
                    <a:ln>
                      <a:noFill/>
                    </a:ln>
                    <a:solidFill>
                      <a:schemeClr val="bg2">
                        <a:lumMod val="75000"/>
                      </a:schemeClr>
                    </a:solidFill>
                    <a:effectLst/>
                    <a:latin typeface="Verdana" pitchFamily="34" charset="0"/>
                    <a:ea typeface="Verdana" pitchFamily="34" charset="0"/>
                    <a:cs typeface="Verdana" pitchFamily="34" charset="0"/>
                  </a:rPr>
                  <a:t>Indicators</a:t>
                </a:r>
                <a:endParaRPr kumimoji="0" lang="de-DE" sz="1600" b="1" i="0" u="none" strike="noStrike" cap="none" normalizeH="0" baseline="0" dirty="0" smtClean="0">
                  <a:ln>
                    <a:noFill/>
                  </a:ln>
                  <a:solidFill>
                    <a:schemeClr val="bg2">
                      <a:lumMod val="75000"/>
                    </a:schemeClr>
                  </a:solidFill>
                  <a:effectLst/>
                  <a:latin typeface="Verdana" pitchFamily="34" charset="0"/>
                  <a:ea typeface="Verdana" pitchFamily="34" charset="0"/>
                  <a:cs typeface="Verdana" pitchFamily="34" charset="0"/>
                </a:endParaRPr>
              </a:p>
            </p:txBody>
          </p:sp>
          <p:sp>
            <p:nvSpPr>
              <p:cNvPr id="30" name="Rechteck 29"/>
              <p:cNvSpPr/>
              <p:nvPr/>
            </p:nvSpPr>
            <p:spPr bwMode="auto">
              <a:xfrm>
                <a:off x="5913482" y="2022157"/>
                <a:ext cx="2357595" cy="368638"/>
              </a:xfrm>
              <a:prstGeom prst="rect">
                <a:avLst/>
              </a:prstGeom>
              <a:solidFill>
                <a:srgbClr val="8CB91B">
                  <a:alpha val="50000"/>
                </a:srgbClr>
              </a:solidFill>
              <a:ln w="12700" cap="flat" cmpd="sng" algn="ctr">
                <a:solidFill>
                  <a:srgbClr val="8CB91B"/>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Aft>
                    <a:spcPts val="600"/>
                  </a:spcAft>
                </a:pPr>
                <a:r>
                  <a:rPr lang="de-DE" sz="1100" dirty="0" smtClean="0">
                    <a:latin typeface="Verdana" pitchFamily="34" charset="0"/>
                    <a:ea typeface="Verdana" pitchFamily="34" charset="0"/>
                    <a:cs typeface="Verdana" pitchFamily="34" charset="0"/>
                  </a:rPr>
                  <a:t>solar-</a:t>
                </a:r>
                <a:r>
                  <a:rPr lang="de-DE" sz="1100" dirty="0" err="1" smtClean="0">
                    <a:latin typeface="Verdana" pitchFamily="34" charset="0"/>
                    <a:ea typeface="Verdana" pitchFamily="34" charset="0"/>
                    <a:cs typeface="Verdana" pitchFamily="34" charset="0"/>
                  </a:rPr>
                  <a:t>powered</a:t>
                </a:r>
                <a:r>
                  <a:rPr lang="de-DE" sz="1100" dirty="0" smtClean="0">
                    <a:latin typeface="Verdana" pitchFamily="34" charset="0"/>
                    <a:ea typeface="Verdana" pitchFamily="34" charset="0"/>
                    <a:cs typeface="Verdana" pitchFamily="34" charset="0"/>
                  </a:rPr>
                  <a:t> </a:t>
                </a:r>
                <a:r>
                  <a:rPr lang="de-DE" sz="1100" dirty="0" err="1" smtClean="0">
                    <a:latin typeface="Verdana" pitchFamily="34" charset="0"/>
                    <a:ea typeface="Verdana" pitchFamily="34" charset="0"/>
                    <a:cs typeface="Verdana" pitchFamily="34" charset="0"/>
                  </a:rPr>
                  <a:t>supplies</a:t>
                </a:r>
                <a:r>
                  <a:rPr lang="de-DE" sz="1100" dirty="0" smtClean="0">
                    <a:latin typeface="Verdana" pitchFamily="34" charset="0"/>
                    <a:ea typeface="Verdana" pitchFamily="34" charset="0"/>
                    <a:cs typeface="Verdana" pitchFamily="34" charset="0"/>
                  </a:rPr>
                  <a:t> of warm </a:t>
                </a:r>
                <a:r>
                  <a:rPr lang="de-DE" sz="1100" dirty="0" err="1" smtClean="0">
                    <a:latin typeface="Verdana" pitchFamily="34" charset="0"/>
                    <a:ea typeface="Verdana" pitchFamily="34" charset="0"/>
                    <a:cs typeface="Verdana" pitchFamily="34" charset="0"/>
                  </a:rPr>
                  <a:t>water</a:t>
                </a:r>
                <a:endParaRPr lang="de-DE" sz="1100" dirty="0" smtClean="0">
                  <a:latin typeface="Verdana" pitchFamily="34" charset="0"/>
                  <a:ea typeface="Verdana" pitchFamily="34" charset="0"/>
                  <a:cs typeface="Verdana" pitchFamily="34" charset="0"/>
                </a:endParaRPr>
              </a:p>
            </p:txBody>
          </p:sp>
          <p:sp>
            <p:nvSpPr>
              <p:cNvPr id="31" name="Rechteck 30"/>
              <p:cNvSpPr/>
              <p:nvPr/>
            </p:nvSpPr>
            <p:spPr bwMode="auto">
              <a:xfrm>
                <a:off x="5913482" y="2434860"/>
                <a:ext cx="2357595" cy="361114"/>
              </a:xfrm>
              <a:prstGeom prst="rect">
                <a:avLst/>
              </a:prstGeom>
              <a:solidFill>
                <a:srgbClr val="8CB91B">
                  <a:alpha val="50000"/>
                </a:srgbClr>
              </a:solidFill>
              <a:ln w="12700" cap="flat" cmpd="sng" algn="ctr">
                <a:solidFill>
                  <a:srgbClr val="8CB91B"/>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Aft>
                    <a:spcPts val="600"/>
                  </a:spcAft>
                </a:pPr>
                <a:r>
                  <a:rPr lang="en-US" sz="1100" dirty="0" smtClean="0">
                    <a:latin typeface="Verdana" pitchFamily="34" charset="0"/>
                    <a:ea typeface="Verdana" pitchFamily="34" charset="0"/>
                    <a:cs typeface="Verdana" pitchFamily="34" charset="0"/>
                  </a:rPr>
                  <a:t>decentralized combined heat and power plant</a:t>
                </a:r>
                <a:endParaRPr lang="de-DE" sz="1100" dirty="0" smtClean="0">
                  <a:latin typeface="Verdana" pitchFamily="34" charset="0"/>
                  <a:ea typeface="Verdana" pitchFamily="34" charset="0"/>
                  <a:cs typeface="Verdana" pitchFamily="34" charset="0"/>
                </a:endParaRPr>
              </a:p>
            </p:txBody>
          </p:sp>
          <p:sp>
            <p:nvSpPr>
              <p:cNvPr id="32" name="Rechteck 31"/>
              <p:cNvSpPr/>
              <p:nvPr/>
            </p:nvSpPr>
            <p:spPr bwMode="auto">
              <a:xfrm>
                <a:off x="5913482" y="1609455"/>
                <a:ext cx="2357595" cy="362189"/>
              </a:xfrm>
              <a:prstGeom prst="rect">
                <a:avLst/>
              </a:prstGeom>
              <a:solidFill>
                <a:srgbClr val="8CB91B">
                  <a:alpha val="50000"/>
                </a:srgbClr>
              </a:solidFill>
              <a:ln w="12700" cap="flat" cmpd="sng" algn="ctr">
                <a:solidFill>
                  <a:srgbClr val="8CB91B"/>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Aft>
                    <a:spcPts val="600"/>
                  </a:spcAft>
                </a:pPr>
                <a:r>
                  <a:rPr lang="de-DE" sz="1100" dirty="0" smtClean="0">
                    <a:latin typeface="Verdana" pitchFamily="34" charset="0"/>
                    <a:ea typeface="Verdana" pitchFamily="34" charset="0"/>
                    <a:cs typeface="Verdana" pitchFamily="34" charset="0"/>
                  </a:rPr>
                  <a:t>passive </a:t>
                </a:r>
                <a:r>
                  <a:rPr lang="de-DE" sz="1100" dirty="0" err="1" smtClean="0">
                    <a:latin typeface="Verdana" pitchFamily="34" charset="0"/>
                    <a:ea typeface="Verdana" pitchFamily="34" charset="0"/>
                    <a:cs typeface="Verdana" pitchFamily="34" charset="0"/>
                  </a:rPr>
                  <a:t>houses</a:t>
                </a:r>
                <a:endParaRPr lang="de-DE" sz="1100" dirty="0" smtClean="0">
                  <a:latin typeface="Verdana" pitchFamily="34" charset="0"/>
                  <a:ea typeface="Verdana" pitchFamily="34" charset="0"/>
                  <a:cs typeface="Verdana" pitchFamily="34" charset="0"/>
                </a:endParaRPr>
              </a:p>
            </p:txBody>
          </p:sp>
          <p:sp>
            <p:nvSpPr>
              <p:cNvPr id="33" name="Rechteck 32"/>
              <p:cNvSpPr/>
              <p:nvPr/>
            </p:nvSpPr>
            <p:spPr bwMode="auto">
              <a:xfrm>
                <a:off x="5913482" y="2847562"/>
                <a:ext cx="2357595" cy="361115"/>
              </a:xfrm>
              <a:prstGeom prst="rect">
                <a:avLst/>
              </a:prstGeom>
              <a:solidFill>
                <a:srgbClr val="8CB91B">
                  <a:alpha val="50000"/>
                </a:srgbClr>
              </a:solidFill>
              <a:ln w="12700" cap="flat" cmpd="sng" algn="ctr">
                <a:solidFill>
                  <a:srgbClr val="8CB91B"/>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Aft>
                    <a:spcPts val="600"/>
                  </a:spcAft>
                </a:pPr>
                <a:r>
                  <a:rPr lang="de-DE" sz="1100" dirty="0" err="1" smtClean="0">
                    <a:latin typeface="Verdana" pitchFamily="34" charset="0"/>
                    <a:ea typeface="Verdana" pitchFamily="34" charset="0"/>
                    <a:cs typeface="Verdana" pitchFamily="34" charset="0"/>
                  </a:rPr>
                  <a:t>energy-focused</a:t>
                </a:r>
                <a:r>
                  <a:rPr lang="de-DE" sz="1100" dirty="0" smtClean="0">
                    <a:latin typeface="Verdana" pitchFamily="34" charset="0"/>
                    <a:ea typeface="Verdana" pitchFamily="34" charset="0"/>
                    <a:cs typeface="Verdana" pitchFamily="34" charset="0"/>
                  </a:rPr>
                  <a:t> </a:t>
                </a:r>
                <a:r>
                  <a:rPr lang="de-DE" sz="1100" dirty="0" err="1" smtClean="0">
                    <a:latin typeface="Verdana" pitchFamily="34" charset="0"/>
                    <a:ea typeface="Verdana" pitchFamily="34" charset="0"/>
                    <a:cs typeface="Verdana" pitchFamily="34" charset="0"/>
                  </a:rPr>
                  <a:t>building</a:t>
                </a:r>
                <a:r>
                  <a:rPr lang="de-DE" sz="1100" dirty="0" smtClean="0">
                    <a:latin typeface="Verdana" pitchFamily="34" charset="0"/>
                    <a:ea typeface="Verdana" pitchFamily="34" charset="0"/>
                    <a:cs typeface="Verdana" pitchFamily="34" charset="0"/>
                  </a:rPr>
                  <a:t> </a:t>
                </a:r>
                <a:r>
                  <a:rPr lang="de-DE" sz="1100" dirty="0" err="1" smtClean="0">
                    <a:latin typeface="Verdana" pitchFamily="34" charset="0"/>
                    <a:ea typeface="Verdana" pitchFamily="34" charset="0"/>
                    <a:cs typeface="Verdana" pitchFamily="34" charset="0"/>
                  </a:rPr>
                  <a:t>refurbishment</a:t>
                </a:r>
                <a:endParaRPr lang="de-DE" sz="1100" dirty="0" smtClean="0">
                  <a:latin typeface="Verdana" pitchFamily="34" charset="0"/>
                  <a:ea typeface="Verdana" pitchFamily="34" charset="0"/>
                  <a:cs typeface="Verdana" pitchFamily="34" charset="0"/>
                </a:endParaRPr>
              </a:p>
            </p:txBody>
          </p:sp>
          <p:sp>
            <p:nvSpPr>
              <p:cNvPr id="34" name="Rechteck 33"/>
              <p:cNvSpPr/>
              <p:nvPr/>
            </p:nvSpPr>
            <p:spPr bwMode="auto">
              <a:xfrm>
                <a:off x="5913482" y="3261339"/>
                <a:ext cx="2357595" cy="360041"/>
              </a:xfrm>
              <a:prstGeom prst="rect">
                <a:avLst/>
              </a:prstGeom>
              <a:solidFill>
                <a:srgbClr val="8CB91B">
                  <a:alpha val="50000"/>
                </a:srgbClr>
              </a:solidFill>
              <a:ln w="12700" cap="flat" cmpd="sng" algn="ctr">
                <a:solidFill>
                  <a:srgbClr val="8CB91B"/>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Aft>
                    <a:spcPts val="600"/>
                  </a:spcAft>
                </a:pPr>
                <a:r>
                  <a:rPr lang="en-US" sz="1100" dirty="0" smtClean="0">
                    <a:latin typeface="Verdana" pitchFamily="34" charset="0"/>
                    <a:ea typeface="Verdana" pitchFamily="34" charset="0"/>
                    <a:cs typeface="Verdana" pitchFamily="34" charset="0"/>
                  </a:rPr>
                  <a:t>decentralized combined heat and power plant using biomass</a:t>
                </a:r>
                <a:endParaRPr lang="de-DE" sz="1100" dirty="0" smtClean="0">
                  <a:latin typeface="Verdana" pitchFamily="34" charset="0"/>
                  <a:ea typeface="Verdana" pitchFamily="34" charset="0"/>
                  <a:cs typeface="Verdana" pitchFamily="34" charset="0"/>
                </a:endParaRPr>
              </a:p>
            </p:txBody>
          </p:sp>
          <p:sp>
            <p:nvSpPr>
              <p:cNvPr id="35" name="Rechteck 34"/>
              <p:cNvSpPr/>
              <p:nvPr/>
            </p:nvSpPr>
            <p:spPr bwMode="auto">
              <a:xfrm>
                <a:off x="5913482" y="4085670"/>
                <a:ext cx="2357595" cy="361115"/>
              </a:xfrm>
              <a:prstGeom prst="rect">
                <a:avLst/>
              </a:prstGeom>
              <a:solidFill>
                <a:srgbClr val="8CB91B">
                  <a:alpha val="50000"/>
                </a:srgbClr>
              </a:solidFill>
              <a:ln w="12700" cap="flat" cmpd="sng" algn="ctr">
                <a:solidFill>
                  <a:srgbClr val="8CB91B"/>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Aft>
                    <a:spcPts val="600"/>
                  </a:spcAft>
                </a:pPr>
                <a:r>
                  <a:rPr lang="en-US" sz="1100" dirty="0" smtClean="0">
                    <a:latin typeface="Verdana" pitchFamily="34" charset="0"/>
                    <a:ea typeface="Verdana" pitchFamily="34" charset="0"/>
                    <a:cs typeface="Verdana" pitchFamily="34" charset="0"/>
                  </a:rPr>
                  <a:t>electricity generation from renewable energy sources</a:t>
                </a:r>
                <a:endParaRPr lang="de-DE" sz="1100" dirty="0" smtClean="0">
                  <a:latin typeface="Verdana" pitchFamily="34" charset="0"/>
                  <a:ea typeface="Verdana" pitchFamily="34" charset="0"/>
                  <a:cs typeface="Verdana" pitchFamily="34" charset="0"/>
                </a:endParaRPr>
              </a:p>
            </p:txBody>
          </p:sp>
          <p:sp>
            <p:nvSpPr>
              <p:cNvPr id="36" name="Rechteck 35"/>
              <p:cNvSpPr/>
              <p:nvPr/>
            </p:nvSpPr>
            <p:spPr bwMode="auto">
              <a:xfrm>
                <a:off x="5913482" y="3672967"/>
                <a:ext cx="2357595" cy="361115"/>
              </a:xfrm>
              <a:prstGeom prst="rect">
                <a:avLst/>
              </a:prstGeom>
              <a:solidFill>
                <a:srgbClr val="8CB91B">
                  <a:alpha val="50000"/>
                </a:srgbClr>
              </a:solidFill>
              <a:ln w="12700" cap="flat" cmpd="sng" algn="ctr">
                <a:solidFill>
                  <a:srgbClr val="8CB91B"/>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Aft>
                    <a:spcPts val="600"/>
                  </a:spcAft>
                </a:pPr>
                <a:r>
                  <a:rPr lang="en-US" sz="1100" dirty="0" smtClean="0">
                    <a:latin typeface="Verdana" pitchFamily="34" charset="0"/>
                    <a:ea typeface="Verdana" pitchFamily="34" charset="0"/>
                    <a:cs typeface="Verdana" pitchFamily="34" charset="0"/>
                  </a:rPr>
                  <a:t>electricity consumption</a:t>
                </a:r>
                <a:endParaRPr lang="de-DE" sz="1100" dirty="0" smtClean="0">
                  <a:latin typeface="Verdana" pitchFamily="34" charset="0"/>
                  <a:ea typeface="Verdana" pitchFamily="34" charset="0"/>
                  <a:cs typeface="Verdana" pitchFamily="34" charset="0"/>
                </a:endParaRPr>
              </a:p>
            </p:txBody>
          </p:sp>
        </p:grpSp>
      </p:grpSp>
      <p:sp>
        <p:nvSpPr>
          <p:cNvPr id="22" name="Textfeld 21"/>
          <p:cNvSpPr txBox="1"/>
          <p:nvPr/>
        </p:nvSpPr>
        <p:spPr>
          <a:xfrm>
            <a:off x="7082217" y="5877272"/>
            <a:ext cx="2061783" cy="230832"/>
          </a:xfrm>
          <a:prstGeom prst="rect">
            <a:avLst/>
          </a:prstGeom>
          <a:noFill/>
        </p:spPr>
        <p:txBody>
          <a:bodyPr wrap="none" rtlCol="0">
            <a:spAutoFit/>
          </a:bodyPr>
          <a:lstStyle/>
          <a:p>
            <a:pPr algn="r"/>
            <a:r>
              <a:rPr lang="de-DE" sz="900" dirty="0" smtClean="0">
                <a:latin typeface="Verdana" pitchFamily="34" charset="0"/>
                <a:ea typeface="Verdana" pitchFamily="34" charset="0"/>
                <a:cs typeface="Verdana" pitchFamily="34" charset="0"/>
              </a:rPr>
              <a:t>(Source: Energie Agentur 2006)</a:t>
            </a:r>
            <a:endParaRPr lang="de-DE" sz="900" dirty="0">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476672"/>
            <a:ext cx="7772400" cy="685800"/>
          </a:xfrm>
        </p:spPr>
        <p:txBody>
          <a:bodyPr/>
          <a:lstStyle/>
          <a:p>
            <a:r>
              <a:rPr lang="de-DE" sz="2400" dirty="0" err="1" smtClean="0"/>
              <a:t>Application</a:t>
            </a:r>
            <a:r>
              <a:rPr lang="de-DE" sz="2400" dirty="0" smtClean="0"/>
              <a:t> of NRW-Indicators</a:t>
            </a:r>
            <a:endParaRPr lang="de-DE" sz="2400" dirty="0"/>
          </a:p>
        </p:txBody>
      </p:sp>
      <p:graphicFrame>
        <p:nvGraphicFramePr>
          <p:cNvPr id="4" name="Inhaltsplatzhalter 3"/>
          <p:cNvGraphicFramePr>
            <a:graphicFrameLocks noGrp="1"/>
          </p:cNvGraphicFramePr>
          <p:nvPr>
            <p:ph idx="1"/>
          </p:nvPr>
        </p:nvGraphicFramePr>
        <p:xfrm>
          <a:off x="539552" y="1124744"/>
          <a:ext cx="5328591" cy="4425288"/>
        </p:xfrm>
        <a:graphic>
          <a:graphicData uri="http://schemas.openxmlformats.org/drawingml/2006/table">
            <a:tbl>
              <a:tblPr firstRow="1" bandRow="1">
                <a:tableStyleId>{5C22544A-7EE6-4342-B048-85BDC9FD1C3A}</a:tableStyleId>
              </a:tblPr>
              <a:tblGrid>
                <a:gridCol w="948926"/>
                <a:gridCol w="1605876"/>
                <a:gridCol w="1251333"/>
                <a:gridCol w="1522456"/>
              </a:tblGrid>
              <a:tr h="297203">
                <a:tc>
                  <a:txBody>
                    <a:bodyPr/>
                    <a:lstStyle/>
                    <a:p>
                      <a:r>
                        <a:rPr lang="de-DE" sz="1200" dirty="0" smtClean="0">
                          <a:solidFill>
                            <a:schemeClr val="tx1"/>
                          </a:solidFill>
                          <a:latin typeface="Verdana" pitchFamily="34" charset="0"/>
                          <a:ea typeface="Verdana" pitchFamily="34" charset="0"/>
                          <a:cs typeface="Verdana" pitchFamily="34" charset="0"/>
                        </a:rPr>
                        <a:t>City</a:t>
                      </a:r>
                      <a:endParaRPr lang="de-DE" sz="1200" dirty="0">
                        <a:solidFill>
                          <a:schemeClr val="tx1"/>
                        </a:solidFill>
                        <a:latin typeface="Verdana" pitchFamily="34" charset="0"/>
                        <a:ea typeface="Verdana" pitchFamily="34" charset="0"/>
                        <a:cs typeface="Verdana" pitchFamily="34" charset="0"/>
                      </a:endParaRPr>
                    </a:p>
                  </a:txBody>
                  <a:tcPr/>
                </a:tc>
                <a:tc>
                  <a:txBody>
                    <a:bodyPr/>
                    <a:lstStyle/>
                    <a:p>
                      <a:r>
                        <a:rPr lang="de-DE" sz="1200" dirty="0" smtClean="0">
                          <a:solidFill>
                            <a:schemeClr val="tx1"/>
                          </a:solidFill>
                          <a:latin typeface="Verdana" pitchFamily="34" charset="0"/>
                          <a:ea typeface="Verdana" pitchFamily="34" charset="0"/>
                          <a:cs typeface="Verdana" pitchFamily="34" charset="0"/>
                        </a:rPr>
                        <a:t>Indicators</a:t>
                      </a:r>
                      <a:endParaRPr lang="de-DE" sz="1200" dirty="0">
                        <a:solidFill>
                          <a:schemeClr val="tx1"/>
                        </a:solidFill>
                        <a:latin typeface="Verdana" pitchFamily="34" charset="0"/>
                        <a:ea typeface="Verdana" pitchFamily="34" charset="0"/>
                        <a:cs typeface="Verdana" pitchFamily="34" charset="0"/>
                      </a:endParaRPr>
                    </a:p>
                  </a:txBody>
                  <a:tcPr/>
                </a:tc>
                <a:tc>
                  <a:txBody>
                    <a:bodyPr/>
                    <a:lstStyle/>
                    <a:p>
                      <a:r>
                        <a:rPr lang="de-DE" sz="1200" dirty="0" smtClean="0">
                          <a:solidFill>
                            <a:schemeClr val="tx1"/>
                          </a:solidFill>
                          <a:latin typeface="Verdana" pitchFamily="34" charset="0"/>
                          <a:ea typeface="Verdana" pitchFamily="34" charset="0"/>
                          <a:cs typeface="Verdana" pitchFamily="34" charset="0"/>
                        </a:rPr>
                        <a:t>City</a:t>
                      </a:r>
                      <a:endParaRPr lang="de-DE" sz="1200" dirty="0">
                        <a:solidFill>
                          <a:schemeClr val="tx1"/>
                        </a:solidFill>
                        <a:latin typeface="Verdana" pitchFamily="34" charset="0"/>
                        <a:ea typeface="Verdana" pitchFamily="34" charset="0"/>
                        <a:cs typeface="Verdana" pitchFamily="34" charset="0"/>
                      </a:endParaRPr>
                    </a:p>
                  </a:txBody>
                  <a:tcPr/>
                </a:tc>
                <a:tc>
                  <a:txBody>
                    <a:bodyPr/>
                    <a:lstStyle/>
                    <a:p>
                      <a:r>
                        <a:rPr lang="de-DE" sz="1200" dirty="0" smtClean="0">
                          <a:solidFill>
                            <a:schemeClr val="tx1"/>
                          </a:solidFill>
                          <a:latin typeface="Verdana" pitchFamily="34" charset="0"/>
                          <a:ea typeface="Verdana" pitchFamily="34" charset="0"/>
                          <a:cs typeface="Verdana" pitchFamily="34" charset="0"/>
                        </a:rPr>
                        <a:t>Indicators</a:t>
                      </a:r>
                      <a:endParaRPr lang="de-DE" sz="1200" dirty="0">
                        <a:solidFill>
                          <a:schemeClr val="tx1"/>
                        </a:solidFill>
                        <a:latin typeface="Verdana" pitchFamily="34" charset="0"/>
                        <a:ea typeface="Verdana" pitchFamily="34" charset="0"/>
                        <a:cs typeface="Verdana" pitchFamily="34" charset="0"/>
                      </a:endParaRPr>
                    </a:p>
                  </a:txBody>
                  <a:tcPr/>
                </a:tc>
              </a:tr>
              <a:tr h="208042">
                <a:tc>
                  <a:txBody>
                    <a:bodyPr/>
                    <a:lstStyle/>
                    <a:p>
                      <a:r>
                        <a:rPr lang="de-DE" sz="800" dirty="0" smtClean="0">
                          <a:latin typeface="Verdana" pitchFamily="34" charset="0"/>
                          <a:ea typeface="Verdana" pitchFamily="34" charset="0"/>
                          <a:cs typeface="Verdana" pitchFamily="34" charset="0"/>
                        </a:rPr>
                        <a:t>Aachen</a:t>
                      </a:r>
                      <a:endParaRPr lang="de-DE" sz="800" dirty="0">
                        <a:latin typeface="Verdana" pitchFamily="34" charset="0"/>
                        <a:ea typeface="Verdana" pitchFamily="34" charset="0"/>
                        <a:cs typeface="Verdana" pitchFamily="34" charset="0"/>
                      </a:endParaRPr>
                    </a:p>
                  </a:txBody>
                  <a:tcPr/>
                </a:tc>
                <a:tc>
                  <a:txBody>
                    <a:bodyPr/>
                    <a:lstStyle/>
                    <a:p>
                      <a:r>
                        <a:rPr lang="de-DE" sz="800" dirty="0" smtClean="0">
                          <a:latin typeface="Verdana" pitchFamily="34" charset="0"/>
                          <a:ea typeface="Verdana" pitchFamily="34" charset="0"/>
                          <a:cs typeface="Verdana" pitchFamily="34" charset="0"/>
                        </a:rPr>
                        <a:t>none</a:t>
                      </a:r>
                      <a:endParaRPr lang="de-DE" sz="800" dirty="0">
                        <a:latin typeface="Verdana" pitchFamily="34" charset="0"/>
                        <a:ea typeface="Verdana" pitchFamily="34" charset="0"/>
                        <a:cs typeface="Verdana" pitchFamily="34" charset="0"/>
                      </a:endParaRPr>
                    </a:p>
                  </a:txBody>
                  <a:tcPr/>
                </a:tc>
                <a:tc>
                  <a:txBody>
                    <a:bodyPr/>
                    <a:lstStyle/>
                    <a:p>
                      <a:r>
                        <a:rPr lang="de-DE" sz="800" dirty="0" smtClean="0">
                          <a:latin typeface="Verdana" pitchFamily="34" charset="0"/>
                          <a:ea typeface="Verdana" pitchFamily="34" charset="0"/>
                          <a:cs typeface="Verdana" pitchFamily="34" charset="0"/>
                        </a:rPr>
                        <a:t>Lippstadt</a:t>
                      </a:r>
                      <a:endParaRPr lang="de-DE" sz="800" dirty="0">
                        <a:latin typeface="Verdana" pitchFamily="34" charset="0"/>
                        <a:ea typeface="Verdana" pitchFamily="34" charset="0"/>
                        <a:cs typeface="Verdana" pitchFamily="34" charset="0"/>
                      </a:endParaRPr>
                    </a:p>
                  </a:txBody>
                  <a:tcPr/>
                </a:tc>
                <a:tc>
                  <a:txBody>
                    <a:bodyPr/>
                    <a:lstStyle/>
                    <a:p>
                      <a:r>
                        <a:rPr lang="de-DE" sz="800" dirty="0" smtClean="0">
                          <a:latin typeface="Verdana" pitchFamily="34" charset="0"/>
                          <a:ea typeface="Verdana" pitchFamily="34" charset="0"/>
                          <a:cs typeface="Verdana" pitchFamily="34" charset="0"/>
                        </a:rPr>
                        <a:t>none</a:t>
                      </a:r>
                      <a:endParaRPr lang="de-DE" sz="800" dirty="0">
                        <a:latin typeface="Verdana" pitchFamily="34" charset="0"/>
                        <a:ea typeface="Verdana" pitchFamily="34" charset="0"/>
                        <a:cs typeface="Verdana" pitchFamily="34" charset="0"/>
                      </a:endParaRPr>
                    </a:p>
                  </a:txBody>
                  <a:tcPr/>
                </a:tc>
              </a:tr>
              <a:tr h="208042">
                <a:tc>
                  <a:txBody>
                    <a:bodyPr/>
                    <a:lstStyle/>
                    <a:p>
                      <a:r>
                        <a:rPr lang="de-DE" sz="800" dirty="0" smtClean="0">
                          <a:latin typeface="Verdana" pitchFamily="34" charset="0"/>
                          <a:ea typeface="Verdana" pitchFamily="34" charset="0"/>
                          <a:cs typeface="Verdana" pitchFamily="34" charset="0"/>
                        </a:rPr>
                        <a:t>Ahlen</a:t>
                      </a:r>
                      <a:endParaRPr lang="de-DE" sz="800" dirty="0">
                        <a:latin typeface="Verdana" pitchFamily="34" charset="0"/>
                        <a:ea typeface="Verdana" pitchFamily="34" charset="0"/>
                        <a:cs typeface="Verdana" pitchFamily="34" charset="0"/>
                      </a:endParaRPr>
                    </a:p>
                  </a:txBody>
                  <a:tcPr/>
                </a:tc>
                <a:tc>
                  <a:txBody>
                    <a:bodyPr/>
                    <a:lstStyle/>
                    <a:p>
                      <a:r>
                        <a:rPr lang="de-DE" sz="800" dirty="0" smtClean="0">
                          <a:latin typeface="Verdana" pitchFamily="34" charset="0"/>
                          <a:ea typeface="Verdana" pitchFamily="34" charset="0"/>
                          <a:cs typeface="Verdana" pitchFamily="34" charset="0"/>
                        </a:rPr>
                        <a:t>none</a:t>
                      </a:r>
                      <a:endParaRPr lang="de-DE" sz="800" dirty="0">
                        <a:latin typeface="Verdana" pitchFamily="34" charset="0"/>
                        <a:ea typeface="Verdana" pitchFamily="34" charset="0"/>
                        <a:cs typeface="Verdana" pitchFamily="34" charset="0"/>
                      </a:endParaRPr>
                    </a:p>
                  </a:txBody>
                  <a:tcPr/>
                </a:tc>
                <a:tc>
                  <a:txBody>
                    <a:bodyPr/>
                    <a:lstStyle/>
                    <a:p>
                      <a:r>
                        <a:rPr lang="de-DE" sz="800" dirty="0" smtClean="0">
                          <a:latin typeface="Verdana" pitchFamily="34" charset="0"/>
                          <a:ea typeface="Verdana" pitchFamily="34" charset="0"/>
                          <a:cs typeface="Verdana" pitchFamily="34" charset="0"/>
                        </a:rPr>
                        <a:t>Löhne</a:t>
                      </a:r>
                      <a:endParaRPr lang="de-DE" sz="800" dirty="0">
                        <a:latin typeface="Verdana" pitchFamily="34" charset="0"/>
                        <a:ea typeface="Verdana" pitchFamily="34" charset="0"/>
                        <a:cs typeface="Verdana" pitchFamily="34" charset="0"/>
                      </a:endParaRPr>
                    </a:p>
                  </a:txBody>
                  <a:tcPr/>
                </a:tc>
                <a:tc>
                  <a:txBody>
                    <a:bodyPr/>
                    <a:lstStyle/>
                    <a:p>
                      <a:r>
                        <a:rPr lang="de-DE" sz="800" dirty="0" smtClean="0">
                          <a:latin typeface="Verdana" pitchFamily="34" charset="0"/>
                          <a:ea typeface="Verdana" pitchFamily="34" charset="0"/>
                          <a:cs typeface="Verdana" pitchFamily="34" charset="0"/>
                        </a:rPr>
                        <a:t>none</a:t>
                      </a:r>
                      <a:endParaRPr lang="de-DE" sz="800" dirty="0">
                        <a:latin typeface="Verdana" pitchFamily="34" charset="0"/>
                        <a:ea typeface="Verdana" pitchFamily="34" charset="0"/>
                        <a:cs typeface="Verdana" pitchFamily="34" charset="0"/>
                      </a:endParaRPr>
                    </a:p>
                  </a:txBody>
                  <a:tcPr/>
                </a:tc>
              </a:tr>
              <a:tr h="208042">
                <a:tc>
                  <a:txBody>
                    <a:bodyPr/>
                    <a:lstStyle/>
                    <a:p>
                      <a:r>
                        <a:rPr lang="de-DE" sz="800" kern="1200" dirty="0" smtClean="0">
                          <a:solidFill>
                            <a:schemeClr val="dk1"/>
                          </a:solidFill>
                          <a:latin typeface="Verdana" pitchFamily="34" charset="0"/>
                          <a:ea typeface="Verdana" pitchFamily="34" charset="0"/>
                          <a:cs typeface="Verdana" pitchFamily="34" charset="0"/>
                        </a:rPr>
                        <a:t>Arnsberg</a:t>
                      </a:r>
                    </a:p>
                  </a:txBody>
                  <a:tcPr/>
                </a:tc>
                <a:tc>
                  <a:txBody>
                    <a:bodyPr/>
                    <a:lstStyle/>
                    <a:p>
                      <a:r>
                        <a:rPr lang="de-DE" sz="800" kern="1200" dirty="0" smtClean="0">
                          <a:solidFill>
                            <a:schemeClr val="dk1"/>
                          </a:solidFill>
                          <a:latin typeface="Verdana" pitchFamily="34" charset="0"/>
                          <a:ea typeface="Verdana" pitchFamily="34" charset="0"/>
                          <a:cs typeface="Verdana" pitchFamily="34" charset="0"/>
                        </a:rPr>
                        <a:t>none</a:t>
                      </a:r>
                    </a:p>
                  </a:txBody>
                  <a:tcPr/>
                </a:tc>
                <a:tc>
                  <a:txBody>
                    <a:bodyPr/>
                    <a:lstStyle/>
                    <a:p>
                      <a:r>
                        <a:rPr lang="de-DE" sz="800" kern="1200" dirty="0" smtClean="0">
                          <a:solidFill>
                            <a:schemeClr val="dk1"/>
                          </a:solidFill>
                          <a:latin typeface="Verdana" pitchFamily="34" charset="0"/>
                          <a:ea typeface="Verdana" pitchFamily="34" charset="0"/>
                          <a:cs typeface="Verdana" pitchFamily="34" charset="0"/>
                        </a:rPr>
                        <a:t>Mettmann</a:t>
                      </a:r>
                    </a:p>
                  </a:txBody>
                  <a:tcPr/>
                </a:tc>
                <a:tc>
                  <a:txBody>
                    <a:bodyPr/>
                    <a:lstStyle/>
                    <a:p>
                      <a:r>
                        <a:rPr lang="de-DE" sz="800" kern="1200" dirty="0" smtClean="0">
                          <a:solidFill>
                            <a:schemeClr val="dk1"/>
                          </a:solidFill>
                          <a:latin typeface="Verdana" pitchFamily="34" charset="0"/>
                          <a:ea typeface="Verdana" pitchFamily="34" charset="0"/>
                          <a:cs typeface="Verdana" pitchFamily="34" charset="0"/>
                        </a:rPr>
                        <a:t>none</a:t>
                      </a:r>
                    </a:p>
                  </a:txBody>
                  <a:tcPr/>
                </a:tc>
              </a:tr>
              <a:tr h="574885">
                <a:tc>
                  <a:txBody>
                    <a:bodyPr/>
                    <a:lstStyle/>
                    <a:p>
                      <a:r>
                        <a:rPr lang="de-DE" sz="1000" b="1" kern="1200" dirty="0" smtClean="0">
                          <a:solidFill>
                            <a:srgbClr val="4E60AA"/>
                          </a:solidFill>
                          <a:latin typeface="Verdana" pitchFamily="34" charset="0"/>
                          <a:ea typeface="Verdana" pitchFamily="34" charset="0"/>
                          <a:cs typeface="Verdana" pitchFamily="34" charset="0"/>
                        </a:rPr>
                        <a:t>Bielefeld</a:t>
                      </a:r>
                    </a:p>
                  </a:txBody>
                  <a:tcPr/>
                </a:tc>
                <a:tc>
                  <a:txBody>
                    <a:bodyPr/>
                    <a:lstStyle/>
                    <a:p>
                      <a:r>
                        <a:rPr lang="de-DE" sz="1000" b="1" kern="1200" dirty="0" err="1" smtClean="0">
                          <a:solidFill>
                            <a:srgbClr val="4E60AA"/>
                          </a:solidFill>
                          <a:latin typeface="Verdana" pitchFamily="34" charset="0"/>
                          <a:ea typeface="Verdana" pitchFamily="34" charset="0"/>
                          <a:cs typeface="Verdana" pitchFamily="34" charset="0"/>
                        </a:rPr>
                        <a:t>municipal</a:t>
                      </a:r>
                      <a:r>
                        <a:rPr lang="de-DE" sz="1000" b="1" kern="1200" dirty="0" smtClean="0">
                          <a:solidFill>
                            <a:srgbClr val="4E60AA"/>
                          </a:solidFill>
                          <a:latin typeface="Verdana" pitchFamily="34" charset="0"/>
                          <a:ea typeface="Verdana" pitchFamily="34" charset="0"/>
                          <a:cs typeface="Verdana" pitchFamily="34" charset="0"/>
                        </a:rPr>
                        <a:t> environmental </a:t>
                      </a:r>
                      <a:r>
                        <a:rPr lang="de-DE" sz="1000" b="1" kern="1200" dirty="0" err="1" smtClean="0">
                          <a:solidFill>
                            <a:srgbClr val="4E60AA"/>
                          </a:solidFill>
                          <a:latin typeface="Verdana" pitchFamily="34" charset="0"/>
                          <a:ea typeface="Verdana" pitchFamily="34" charset="0"/>
                          <a:cs typeface="Verdana" pitchFamily="34" charset="0"/>
                        </a:rPr>
                        <a:t>budgeting</a:t>
                      </a:r>
                      <a:endParaRPr lang="de-DE" sz="1000" b="1" kern="1200" dirty="0" smtClean="0">
                        <a:solidFill>
                          <a:srgbClr val="4E60AA"/>
                        </a:solidFill>
                        <a:latin typeface="Verdana" pitchFamily="34" charset="0"/>
                        <a:ea typeface="Verdana" pitchFamily="34" charset="0"/>
                        <a:cs typeface="Verdana" pitchFamily="34" charset="0"/>
                      </a:endParaRPr>
                    </a:p>
                  </a:txBody>
                  <a:tcPr/>
                </a:tc>
                <a:tc>
                  <a:txBody>
                    <a:bodyPr/>
                    <a:lstStyle/>
                    <a:p>
                      <a:r>
                        <a:rPr lang="de-DE" sz="1000" b="1" kern="1200" dirty="0" smtClean="0">
                          <a:solidFill>
                            <a:srgbClr val="4E60AA"/>
                          </a:solidFill>
                          <a:latin typeface="Verdana" pitchFamily="34" charset="0"/>
                          <a:ea typeface="Verdana" pitchFamily="34" charset="0"/>
                          <a:cs typeface="Verdana" pitchFamily="34" charset="0"/>
                        </a:rPr>
                        <a:t>Münster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000" b="1" kern="1200" dirty="0" err="1" smtClean="0">
                          <a:solidFill>
                            <a:srgbClr val="4E60AA"/>
                          </a:solidFill>
                          <a:latin typeface="Verdana" pitchFamily="34" charset="0"/>
                          <a:ea typeface="Verdana" pitchFamily="34" charset="0"/>
                          <a:cs typeface="Verdana" pitchFamily="34" charset="0"/>
                        </a:rPr>
                        <a:t>synthesis</a:t>
                      </a:r>
                      <a:r>
                        <a:rPr lang="de-DE" sz="1000" b="1" kern="1200" dirty="0" smtClean="0">
                          <a:solidFill>
                            <a:srgbClr val="4E60AA"/>
                          </a:solidFill>
                          <a:latin typeface="Verdana" pitchFamily="34" charset="0"/>
                          <a:ea typeface="Verdana" pitchFamily="34" charset="0"/>
                          <a:cs typeface="Verdana" pitchFamily="34" charset="0"/>
                        </a:rPr>
                        <a:t> of 3 different </a:t>
                      </a:r>
                      <a:r>
                        <a:rPr lang="de-DE" sz="1000" b="1" kern="1200" dirty="0" err="1" smtClean="0">
                          <a:solidFill>
                            <a:srgbClr val="4E60AA"/>
                          </a:solidFill>
                          <a:latin typeface="Verdana" pitchFamily="34" charset="0"/>
                          <a:ea typeface="Verdana" pitchFamily="34" charset="0"/>
                          <a:cs typeface="Verdana" pitchFamily="34" charset="0"/>
                        </a:rPr>
                        <a:t>indicator</a:t>
                      </a:r>
                      <a:r>
                        <a:rPr lang="de-DE" sz="1000" b="1" kern="1200" dirty="0" smtClean="0">
                          <a:solidFill>
                            <a:srgbClr val="4E60AA"/>
                          </a:solidFill>
                          <a:latin typeface="Verdana" pitchFamily="34" charset="0"/>
                          <a:ea typeface="Verdana" pitchFamily="34" charset="0"/>
                          <a:cs typeface="Verdana" pitchFamily="34" charset="0"/>
                        </a:rPr>
                        <a:t> </a:t>
                      </a:r>
                      <a:r>
                        <a:rPr lang="de-DE" sz="1000" b="1" kern="1200" dirty="0" err="1" smtClean="0">
                          <a:solidFill>
                            <a:srgbClr val="4E60AA"/>
                          </a:solidFill>
                          <a:latin typeface="Verdana" pitchFamily="34" charset="0"/>
                          <a:ea typeface="Verdana" pitchFamily="34" charset="0"/>
                          <a:cs typeface="Verdana" pitchFamily="34" charset="0"/>
                        </a:rPr>
                        <a:t>systems</a:t>
                      </a:r>
                      <a:endParaRPr lang="de-DE" sz="1000" b="1" kern="1200" dirty="0" smtClean="0">
                        <a:solidFill>
                          <a:srgbClr val="4E60AA"/>
                        </a:solidFill>
                        <a:latin typeface="Verdana" pitchFamily="34" charset="0"/>
                        <a:ea typeface="Verdana" pitchFamily="34" charset="0"/>
                        <a:cs typeface="Verdana" pitchFamily="34" charset="0"/>
                      </a:endParaRPr>
                    </a:p>
                  </a:txBody>
                  <a:tcPr/>
                </a:tc>
              </a:tr>
              <a:tr h="237763">
                <a:tc>
                  <a:txBody>
                    <a:bodyPr/>
                    <a:lstStyle/>
                    <a:p>
                      <a:r>
                        <a:rPr lang="de-DE" sz="1000" b="1" kern="1200" dirty="0" smtClean="0">
                          <a:solidFill>
                            <a:srgbClr val="4E60AA"/>
                          </a:solidFill>
                          <a:latin typeface="Verdana" pitchFamily="34" charset="0"/>
                          <a:ea typeface="Verdana" pitchFamily="34" charset="0"/>
                          <a:cs typeface="Verdana" pitchFamily="34" charset="0"/>
                        </a:rPr>
                        <a:t>Bonn</a:t>
                      </a:r>
                    </a:p>
                  </a:txBody>
                  <a:tcPr/>
                </a:tc>
                <a:tc>
                  <a:txBody>
                    <a:bodyPr/>
                    <a:lstStyle/>
                    <a:p>
                      <a:r>
                        <a:rPr lang="de-DE" sz="1000" b="1" kern="1200" dirty="0" smtClean="0">
                          <a:solidFill>
                            <a:srgbClr val="4E60AA"/>
                          </a:solidFill>
                          <a:latin typeface="Verdana" pitchFamily="34" charset="0"/>
                          <a:ea typeface="Verdana" pitchFamily="34" charset="0"/>
                          <a:cs typeface="Verdana" pitchFamily="34" charset="0"/>
                        </a:rPr>
                        <a:t>DUH- Indicators</a:t>
                      </a:r>
                    </a:p>
                  </a:txBody>
                  <a:tcPr/>
                </a:tc>
                <a:tc>
                  <a:txBody>
                    <a:bodyPr/>
                    <a:lstStyle/>
                    <a:p>
                      <a:r>
                        <a:rPr lang="de-DE" sz="800" kern="1200" dirty="0" smtClean="0">
                          <a:solidFill>
                            <a:schemeClr val="dk1"/>
                          </a:solidFill>
                          <a:latin typeface="Verdana" pitchFamily="34" charset="0"/>
                          <a:ea typeface="Verdana" pitchFamily="34" charset="0"/>
                          <a:cs typeface="Verdana" pitchFamily="34" charset="0"/>
                        </a:rPr>
                        <a:t>Minden</a:t>
                      </a:r>
                    </a:p>
                  </a:txBody>
                  <a:tcPr/>
                </a:tc>
                <a:tc>
                  <a:txBody>
                    <a:bodyPr/>
                    <a:lstStyle/>
                    <a:p>
                      <a:r>
                        <a:rPr lang="de-DE" sz="800" kern="1200" dirty="0" smtClean="0">
                          <a:solidFill>
                            <a:schemeClr val="dk1"/>
                          </a:solidFill>
                          <a:latin typeface="Verdana" pitchFamily="34" charset="0"/>
                          <a:ea typeface="Verdana" pitchFamily="34" charset="0"/>
                          <a:cs typeface="Verdana" pitchFamily="34" charset="0"/>
                        </a:rPr>
                        <a:t>none</a:t>
                      </a:r>
                    </a:p>
                  </a:txBody>
                  <a:tcPr/>
                </a:tc>
              </a:tr>
              <a:tr h="326924">
                <a:tc>
                  <a:txBody>
                    <a:bodyPr/>
                    <a:lstStyle/>
                    <a:p>
                      <a:r>
                        <a:rPr lang="de-DE" sz="800" kern="1200" dirty="0" smtClean="0">
                          <a:solidFill>
                            <a:schemeClr val="dk1"/>
                          </a:solidFill>
                          <a:latin typeface="Verdana" pitchFamily="34" charset="0"/>
                          <a:ea typeface="Verdana" pitchFamily="34" charset="0"/>
                          <a:cs typeface="Verdana" pitchFamily="34" charset="0"/>
                        </a:rPr>
                        <a:t>Dorsten</a:t>
                      </a:r>
                    </a:p>
                  </a:txBody>
                  <a:tcPr/>
                </a:tc>
                <a:tc>
                  <a:txBody>
                    <a:bodyPr/>
                    <a:lstStyle/>
                    <a:p>
                      <a:r>
                        <a:rPr lang="de-DE" sz="800" kern="1200" dirty="0" smtClean="0">
                          <a:solidFill>
                            <a:schemeClr val="dk1"/>
                          </a:solidFill>
                          <a:latin typeface="Verdana" pitchFamily="34" charset="0"/>
                          <a:ea typeface="Verdana" pitchFamily="34" charset="0"/>
                          <a:cs typeface="Verdana" pitchFamily="34" charset="0"/>
                        </a:rPr>
                        <a:t>none</a:t>
                      </a:r>
                    </a:p>
                  </a:txBody>
                  <a:tcPr/>
                </a:tc>
                <a:tc>
                  <a:txBody>
                    <a:bodyPr/>
                    <a:lstStyle/>
                    <a:p>
                      <a:r>
                        <a:rPr lang="de-DE" sz="800" kern="1200" dirty="0" smtClean="0">
                          <a:solidFill>
                            <a:schemeClr val="dk1"/>
                          </a:solidFill>
                          <a:latin typeface="Verdana" pitchFamily="34" charset="0"/>
                          <a:ea typeface="Verdana" pitchFamily="34" charset="0"/>
                          <a:cs typeface="Verdana" pitchFamily="34" charset="0"/>
                        </a:rPr>
                        <a:t>Neunkirchen-Seelscheid</a:t>
                      </a:r>
                    </a:p>
                  </a:txBody>
                  <a:tcPr/>
                </a:tc>
                <a:tc>
                  <a:txBody>
                    <a:bodyPr/>
                    <a:lstStyle/>
                    <a:p>
                      <a:r>
                        <a:rPr lang="de-DE" sz="800" kern="1200" dirty="0" smtClean="0">
                          <a:solidFill>
                            <a:schemeClr val="dk1"/>
                          </a:solidFill>
                          <a:latin typeface="Verdana" pitchFamily="34" charset="0"/>
                          <a:ea typeface="Verdana" pitchFamily="34" charset="0"/>
                          <a:cs typeface="Verdana" pitchFamily="34" charset="0"/>
                        </a:rPr>
                        <a:t>none</a:t>
                      </a:r>
                    </a:p>
                  </a:txBody>
                  <a:tcPr/>
                </a:tc>
              </a:tr>
              <a:tr h="208042">
                <a:tc>
                  <a:txBody>
                    <a:bodyPr/>
                    <a:lstStyle/>
                    <a:p>
                      <a:r>
                        <a:rPr lang="de-DE" sz="800" b="0" kern="1200" dirty="0" smtClean="0">
                          <a:solidFill>
                            <a:schemeClr val="tx1"/>
                          </a:solidFill>
                          <a:latin typeface="Verdana" pitchFamily="34" charset="0"/>
                          <a:ea typeface="Verdana" pitchFamily="34" charset="0"/>
                          <a:cs typeface="Verdana" pitchFamily="34" charset="0"/>
                        </a:rPr>
                        <a:t>Dortmund</a:t>
                      </a:r>
                    </a:p>
                  </a:txBody>
                  <a:tcPr/>
                </a:tc>
                <a:tc>
                  <a:txBody>
                    <a:bodyPr/>
                    <a:lstStyle/>
                    <a:p>
                      <a:r>
                        <a:rPr lang="de-DE" sz="800" b="0" kern="1200" dirty="0" smtClean="0">
                          <a:solidFill>
                            <a:schemeClr val="tx1"/>
                          </a:solidFill>
                          <a:latin typeface="Verdana" pitchFamily="34" charset="0"/>
                          <a:ea typeface="Verdana" pitchFamily="34" charset="0"/>
                          <a:cs typeface="Verdana" pitchFamily="34" charset="0"/>
                        </a:rPr>
                        <a:t>none</a:t>
                      </a:r>
                    </a:p>
                  </a:txBody>
                  <a:tcPr/>
                </a:tc>
                <a:tc>
                  <a:txBody>
                    <a:bodyPr/>
                    <a:lstStyle/>
                    <a:p>
                      <a:r>
                        <a:rPr lang="de-DE" sz="800" kern="1200" dirty="0" smtClean="0">
                          <a:solidFill>
                            <a:schemeClr val="dk1"/>
                          </a:solidFill>
                          <a:latin typeface="Verdana" pitchFamily="34" charset="0"/>
                          <a:ea typeface="Verdana" pitchFamily="34" charset="0"/>
                          <a:cs typeface="Verdana" pitchFamily="34" charset="0"/>
                        </a:rPr>
                        <a:t>Oer-Erkenschwick</a:t>
                      </a:r>
                    </a:p>
                  </a:txBody>
                  <a:tcPr/>
                </a:tc>
                <a:tc>
                  <a:txBody>
                    <a:bodyPr/>
                    <a:lstStyle/>
                    <a:p>
                      <a:r>
                        <a:rPr lang="de-DE" sz="800" kern="1200" dirty="0" smtClean="0">
                          <a:solidFill>
                            <a:schemeClr val="dk1"/>
                          </a:solidFill>
                          <a:latin typeface="Verdana" pitchFamily="34" charset="0"/>
                          <a:ea typeface="Verdana" pitchFamily="34" charset="0"/>
                          <a:cs typeface="Verdana" pitchFamily="34" charset="0"/>
                        </a:rPr>
                        <a:t>none</a:t>
                      </a:r>
                    </a:p>
                  </a:txBody>
                  <a:tcPr/>
                </a:tc>
              </a:tr>
              <a:tr h="534966">
                <a:tc>
                  <a:txBody>
                    <a:bodyPr/>
                    <a:lstStyle/>
                    <a:p>
                      <a:r>
                        <a:rPr lang="de-DE" sz="1000" b="1" kern="1200" dirty="0" smtClean="0">
                          <a:solidFill>
                            <a:srgbClr val="4E60AA"/>
                          </a:solidFill>
                          <a:latin typeface="Verdana" pitchFamily="34" charset="0"/>
                          <a:ea typeface="Verdana" pitchFamily="34" charset="0"/>
                          <a:cs typeface="Verdana" pitchFamily="34" charset="0"/>
                        </a:rPr>
                        <a:t>Düren</a:t>
                      </a:r>
                    </a:p>
                  </a:txBody>
                  <a:tcPr/>
                </a:tc>
                <a:tc>
                  <a:txBody>
                    <a:bodyPr/>
                    <a:lstStyle/>
                    <a:p>
                      <a:r>
                        <a:rPr lang="de-DE" sz="1000" b="1" kern="1200" dirty="0" err="1" smtClean="0">
                          <a:solidFill>
                            <a:srgbClr val="4E60AA"/>
                          </a:solidFill>
                          <a:latin typeface="Verdana" pitchFamily="34" charset="0"/>
                          <a:ea typeface="Verdana" pitchFamily="34" charset="0"/>
                          <a:cs typeface="Verdana" pitchFamily="34" charset="0"/>
                        </a:rPr>
                        <a:t>synthesis</a:t>
                      </a:r>
                      <a:r>
                        <a:rPr lang="de-DE" sz="1000" b="1" kern="1200" dirty="0" smtClean="0">
                          <a:solidFill>
                            <a:srgbClr val="4E60AA"/>
                          </a:solidFill>
                          <a:latin typeface="Verdana" pitchFamily="34" charset="0"/>
                          <a:ea typeface="Verdana" pitchFamily="34" charset="0"/>
                          <a:cs typeface="Verdana" pitchFamily="34" charset="0"/>
                        </a:rPr>
                        <a:t> of 3 different </a:t>
                      </a:r>
                      <a:r>
                        <a:rPr lang="de-DE" sz="1000" b="1" kern="1200" dirty="0" err="1" smtClean="0">
                          <a:solidFill>
                            <a:srgbClr val="4E60AA"/>
                          </a:solidFill>
                          <a:latin typeface="Verdana" pitchFamily="34" charset="0"/>
                          <a:ea typeface="Verdana" pitchFamily="34" charset="0"/>
                          <a:cs typeface="Verdana" pitchFamily="34" charset="0"/>
                        </a:rPr>
                        <a:t>indicator</a:t>
                      </a:r>
                      <a:r>
                        <a:rPr lang="de-DE" sz="1000" b="1" kern="1200" dirty="0" smtClean="0">
                          <a:solidFill>
                            <a:srgbClr val="4E60AA"/>
                          </a:solidFill>
                          <a:latin typeface="Verdana" pitchFamily="34" charset="0"/>
                          <a:ea typeface="Verdana" pitchFamily="34" charset="0"/>
                          <a:cs typeface="Verdana" pitchFamily="34" charset="0"/>
                        </a:rPr>
                        <a:t> </a:t>
                      </a:r>
                      <a:r>
                        <a:rPr lang="de-DE" sz="1000" b="1" kern="1200" dirty="0" err="1" smtClean="0">
                          <a:solidFill>
                            <a:srgbClr val="4E60AA"/>
                          </a:solidFill>
                          <a:latin typeface="Verdana" pitchFamily="34" charset="0"/>
                          <a:ea typeface="Verdana" pitchFamily="34" charset="0"/>
                          <a:cs typeface="Verdana" pitchFamily="34" charset="0"/>
                        </a:rPr>
                        <a:t>systems</a:t>
                      </a:r>
                      <a:endParaRPr lang="de-DE" sz="1000" b="1" kern="1200" dirty="0" smtClean="0">
                        <a:solidFill>
                          <a:srgbClr val="4E60AA"/>
                        </a:solidFill>
                        <a:latin typeface="Verdana" pitchFamily="34" charset="0"/>
                        <a:ea typeface="Verdana" pitchFamily="34" charset="0"/>
                        <a:cs typeface="Verdana" pitchFamily="34" charset="0"/>
                      </a:endParaRPr>
                    </a:p>
                  </a:txBody>
                  <a:tcPr/>
                </a:tc>
                <a:tc>
                  <a:txBody>
                    <a:bodyPr/>
                    <a:lstStyle/>
                    <a:p>
                      <a:r>
                        <a:rPr lang="de-DE" sz="800" kern="1200" dirty="0" smtClean="0">
                          <a:solidFill>
                            <a:schemeClr val="dk1"/>
                          </a:solidFill>
                          <a:latin typeface="Verdana" pitchFamily="34" charset="0"/>
                          <a:ea typeface="Verdana" pitchFamily="34" charset="0"/>
                          <a:cs typeface="Verdana" pitchFamily="34" charset="0"/>
                        </a:rPr>
                        <a:t>Remscheid</a:t>
                      </a:r>
                    </a:p>
                  </a:txBody>
                  <a:tcPr/>
                </a:tc>
                <a:tc>
                  <a:txBody>
                    <a:bodyPr/>
                    <a:lstStyle/>
                    <a:p>
                      <a:r>
                        <a:rPr lang="de-DE" sz="800" kern="1200" dirty="0" smtClean="0">
                          <a:solidFill>
                            <a:schemeClr val="dk1"/>
                          </a:solidFill>
                          <a:latin typeface="Verdana" pitchFamily="34" charset="0"/>
                          <a:ea typeface="Verdana" pitchFamily="34" charset="0"/>
                          <a:cs typeface="Verdana" pitchFamily="34" charset="0"/>
                        </a:rPr>
                        <a:t>none</a:t>
                      </a:r>
                    </a:p>
                  </a:txBody>
                  <a:tcPr/>
                </a:tc>
              </a:tr>
              <a:tr h="326924">
                <a:tc>
                  <a:txBody>
                    <a:bodyPr/>
                    <a:lstStyle/>
                    <a:p>
                      <a:r>
                        <a:rPr lang="de-DE" sz="800" kern="1200" dirty="0" smtClean="0">
                          <a:solidFill>
                            <a:schemeClr val="dk1"/>
                          </a:solidFill>
                          <a:latin typeface="Verdana" pitchFamily="34" charset="0"/>
                          <a:ea typeface="Verdana" pitchFamily="34" charset="0"/>
                          <a:cs typeface="Verdana" pitchFamily="34" charset="0"/>
                        </a:rPr>
                        <a:t>Gelsenkirchen</a:t>
                      </a:r>
                    </a:p>
                  </a:txBody>
                  <a:tcPr/>
                </a:tc>
                <a:tc>
                  <a:txBody>
                    <a:bodyPr/>
                    <a:lstStyle/>
                    <a:p>
                      <a:r>
                        <a:rPr lang="de-DE" sz="800" kern="1200" dirty="0" smtClean="0">
                          <a:solidFill>
                            <a:schemeClr val="dk1"/>
                          </a:solidFill>
                          <a:latin typeface="Verdana" pitchFamily="34" charset="0"/>
                          <a:ea typeface="Verdana" pitchFamily="34" charset="0"/>
                          <a:cs typeface="Verdana" pitchFamily="34" charset="0"/>
                        </a:rPr>
                        <a:t>none</a:t>
                      </a:r>
                    </a:p>
                  </a:txBody>
                  <a:tcPr/>
                </a:tc>
                <a:tc>
                  <a:txBody>
                    <a:bodyPr/>
                    <a:lstStyle/>
                    <a:p>
                      <a:r>
                        <a:rPr lang="de-DE" sz="800" kern="1200" dirty="0" smtClean="0">
                          <a:solidFill>
                            <a:schemeClr val="dk1"/>
                          </a:solidFill>
                          <a:latin typeface="Verdana" pitchFamily="34" charset="0"/>
                          <a:ea typeface="Verdana" pitchFamily="34" charset="0"/>
                          <a:cs typeface="Verdana" pitchFamily="34" charset="0"/>
                        </a:rPr>
                        <a:t>Rheinisch-Bergischer Kreis</a:t>
                      </a:r>
                    </a:p>
                  </a:txBody>
                  <a:tcPr/>
                </a:tc>
                <a:tc>
                  <a:txBody>
                    <a:bodyPr/>
                    <a:lstStyle/>
                    <a:p>
                      <a:r>
                        <a:rPr lang="de-DE" sz="800" kern="1200" dirty="0" smtClean="0">
                          <a:solidFill>
                            <a:schemeClr val="dk1"/>
                          </a:solidFill>
                          <a:latin typeface="Verdana" pitchFamily="34" charset="0"/>
                          <a:ea typeface="Verdana" pitchFamily="34" charset="0"/>
                          <a:cs typeface="Verdana" pitchFamily="34" charset="0"/>
                        </a:rPr>
                        <a:t>none</a:t>
                      </a:r>
                    </a:p>
                  </a:txBody>
                  <a:tcPr/>
                </a:tc>
              </a:tr>
              <a:tr h="386365">
                <a:tc>
                  <a:txBody>
                    <a:bodyPr/>
                    <a:lstStyle/>
                    <a:p>
                      <a:pPr marL="0" algn="l" defTabSz="914400" rtl="0" eaLnBrk="1" latinLnBrk="0" hangingPunct="1"/>
                      <a:r>
                        <a:rPr lang="de-DE" sz="1000" b="1" kern="1200" dirty="0" smtClean="0">
                          <a:solidFill>
                            <a:srgbClr val="4E60AA"/>
                          </a:solidFill>
                          <a:latin typeface="Verdana" pitchFamily="34" charset="0"/>
                          <a:ea typeface="Verdana" pitchFamily="34" charset="0"/>
                          <a:cs typeface="Verdana" pitchFamily="34" charset="0"/>
                        </a:rPr>
                        <a:t>Gütersloh</a:t>
                      </a:r>
                    </a:p>
                  </a:txBody>
                  <a:tcPr/>
                </a:tc>
                <a:tc>
                  <a:txBody>
                    <a:bodyPr/>
                    <a:lstStyle/>
                    <a:p>
                      <a:pPr marL="0" algn="l" defTabSz="914400" rtl="0" eaLnBrk="1" latinLnBrk="0" hangingPunct="1"/>
                      <a:r>
                        <a:rPr lang="de-DE" sz="1000" b="1" kern="1200" dirty="0" err="1" smtClean="0">
                          <a:solidFill>
                            <a:srgbClr val="4E60AA"/>
                          </a:solidFill>
                          <a:latin typeface="Verdana" pitchFamily="34" charset="0"/>
                          <a:ea typeface="Verdana" pitchFamily="34" charset="0"/>
                          <a:cs typeface="Verdana" pitchFamily="34" charset="0"/>
                        </a:rPr>
                        <a:t>indicator</a:t>
                      </a:r>
                      <a:r>
                        <a:rPr lang="de-DE" sz="1000" b="1" kern="1200" baseline="0" dirty="0" smtClean="0">
                          <a:solidFill>
                            <a:srgbClr val="4E60AA"/>
                          </a:solidFill>
                          <a:latin typeface="Verdana" pitchFamily="34" charset="0"/>
                          <a:ea typeface="Verdana" pitchFamily="34" charset="0"/>
                          <a:cs typeface="Verdana" pitchFamily="34" charset="0"/>
                        </a:rPr>
                        <a:t> </a:t>
                      </a:r>
                      <a:r>
                        <a:rPr lang="de-DE" sz="1000" b="1" kern="1200" baseline="0" dirty="0" err="1" smtClean="0">
                          <a:solidFill>
                            <a:srgbClr val="4E60AA"/>
                          </a:solidFill>
                          <a:latin typeface="Verdana" pitchFamily="34" charset="0"/>
                          <a:ea typeface="Verdana" pitchFamily="34" charset="0"/>
                          <a:cs typeface="Verdana" pitchFamily="34" charset="0"/>
                        </a:rPr>
                        <a:t>set</a:t>
                      </a:r>
                      <a:r>
                        <a:rPr lang="de-DE" sz="1000" b="1" kern="1200" baseline="0" dirty="0" smtClean="0">
                          <a:solidFill>
                            <a:srgbClr val="4E60AA"/>
                          </a:solidFill>
                          <a:latin typeface="Verdana" pitchFamily="34" charset="0"/>
                          <a:ea typeface="Verdana" pitchFamily="34" charset="0"/>
                          <a:cs typeface="Verdana" pitchFamily="34" charset="0"/>
                        </a:rPr>
                        <a:t> </a:t>
                      </a:r>
                      <a:r>
                        <a:rPr lang="de-DE" sz="1000" b="1" kern="1200" baseline="0" dirty="0" err="1" smtClean="0">
                          <a:solidFill>
                            <a:srgbClr val="4E60AA"/>
                          </a:solidFill>
                          <a:latin typeface="Verdana" pitchFamily="34" charset="0"/>
                          <a:ea typeface="Verdana" pitchFamily="34" charset="0"/>
                          <a:cs typeface="Verdana" pitchFamily="34" charset="0"/>
                        </a:rPr>
                        <a:t>developed</a:t>
                      </a:r>
                      <a:r>
                        <a:rPr lang="de-DE" sz="1000" b="1" kern="1200" baseline="0" dirty="0" smtClean="0">
                          <a:solidFill>
                            <a:srgbClr val="4E60AA"/>
                          </a:solidFill>
                          <a:latin typeface="Verdana" pitchFamily="34" charset="0"/>
                          <a:ea typeface="Verdana" pitchFamily="34" charset="0"/>
                          <a:cs typeface="Verdana" pitchFamily="34" charset="0"/>
                        </a:rPr>
                        <a:t> </a:t>
                      </a:r>
                      <a:r>
                        <a:rPr lang="de-DE" sz="1000" b="1" kern="1200" baseline="0" dirty="0" err="1" smtClean="0">
                          <a:solidFill>
                            <a:srgbClr val="4E60AA"/>
                          </a:solidFill>
                          <a:latin typeface="Verdana" pitchFamily="34" charset="0"/>
                          <a:ea typeface="Verdana" pitchFamily="34" charset="0"/>
                          <a:cs typeface="Verdana" pitchFamily="34" charset="0"/>
                        </a:rPr>
                        <a:t>by</a:t>
                      </a:r>
                      <a:r>
                        <a:rPr lang="de-DE" sz="1000" b="1" kern="1200" baseline="0" dirty="0" smtClean="0">
                          <a:solidFill>
                            <a:srgbClr val="4E60AA"/>
                          </a:solidFill>
                          <a:latin typeface="Verdana" pitchFamily="34" charset="0"/>
                          <a:ea typeface="Verdana" pitchFamily="34" charset="0"/>
                          <a:cs typeface="Verdana" pitchFamily="34" charset="0"/>
                        </a:rPr>
                        <a:t> </a:t>
                      </a:r>
                      <a:r>
                        <a:rPr lang="de-DE" sz="1000" b="1" kern="1200" baseline="0" dirty="0" err="1" smtClean="0">
                          <a:solidFill>
                            <a:srgbClr val="4E60AA"/>
                          </a:solidFill>
                          <a:latin typeface="Verdana" pitchFamily="34" charset="0"/>
                          <a:ea typeface="Verdana" pitchFamily="34" charset="0"/>
                          <a:cs typeface="Verdana" pitchFamily="34" charset="0"/>
                        </a:rPr>
                        <a:t>municipality</a:t>
                      </a:r>
                      <a:endParaRPr lang="de-DE" sz="1000" b="1" kern="1200" baseline="0" dirty="0" smtClean="0">
                        <a:solidFill>
                          <a:srgbClr val="4E60AA"/>
                        </a:solidFill>
                        <a:latin typeface="Verdana" pitchFamily="34" charset="0"/>
                        <a:ea typeface="Verdana" pitchFamily="34" charset="0"/>
                        <a:cs typeface="Verdana" pitchFamily="34" charset="0"/>
                      </a:endParaRPr>
                    </a:p>
                  </a:txBody>
                  <a:tcPr/>
                </a:tc>
                <a:tc>
                  <a:txBody>
                    <a:bodyPr/>
                    <a:lstStyle/>
                    <a:p>
                      <a:r>
                        <a:rPr lang="de-DE" sz="800" kern="1200" dirty="0" smtClean="0">
                          <a:solidFill>
                            <a:schemeClr val="dk1"/>
                          </a:solidFill>
                          <a:latin typeface="Verdana" pitchFamily="34" charset="0"/>
                          <a:ea typeface="Verdana" pitchFamily="34" charset="0"/>
                          <a:cs typeface="Verdana" pitchFamily="34" charset="0"/>
                        </a:rPr>
                        <a:t>Schwelm</a:t>
                      </a:r>
                    </a:p>
                  </a:txBody>
                  <a:tcPr/>
                </a:tc>
                <a:tc>
                  <a:txBody>
                    <a:bodyPr/>
                    <a:lstStyle/>
                    <a:p>
                      <a:r>
                        <a:rPr lang="de-DE" sz="800" kern="1200" dirty="0" smtClean="0">
                          <a:solidFill>
                            <a:schemeClr val="dk1"/>
                          </a:solidFill>
                          <a:latin typeface="Verdana" pitchFamily="34" charset="0"/>
                          <a:ea typeface="Verdana" pitchFamily="34" charset="0"/>
                          <a:cs typeface="Verdana" pitchFamily="34" charset="0"/>
                        </a:rPr>
                        <a:t>none</a:t>
                      </a:r>
                    </a:p>
                  </a:txBody>
                  <a:tcPr/>
                </a:tc>
              </a:tr>
              <a:tr h="208042">
                <a:tc>
                  <a:txBody>
                    <a:bodyPr/>
                    <a:lstStyle/>
                    <a:p>
                      <a:r>
                        <a:rPr lang="de-DE" sz="800" kern="1200" dirty="0" smtClean="0">
                          <a:solidFill>
                            <a:schemeClr val="dk1"/>
                          </a:solidFill>
                          <a:latin typeface="Verdana" pitchFamily="34" charset="0"/>
                          <a:ea typeface="Verdana" pitchFamily="34" charset="0"/>
                          <a:cs typeface="Verdana" pitchFamily="34" charset="0"/>
                        </a:rPr>
                        <a:t>Herdecke</a:t>
                      </a:r>
                    </a:p>
                  </a:txBody>
                  <a:tcPr/>
                </a:tc>
                <a:tc>
                  <a:txBody>
                    <a:bodyPr/>
                    <a:lstStyle/>
                    <a:p>
                      <a:r>
                        <a:rPr lang="de-DE" sz="800" kern="1200" dirty="0" smtClean="0">
                          <a:solidFill>
                            <a:schemeClr val="dk1"/>
                          </a:solidFill>
                          <a:latin typeface="Verdana" pitchFamily="34" charset="0"/>
                          <a:ea typeface="Verdana" pitchFamily="34" charset="0"/>
                          <a:cs typeface="Verdana" pitchFamily="34" charset="0"/>
                        </a:rPr>
                        <a:t>none</a:t>
                      </a:r>
                    </a:p>
                  </a:txBody>
                  <a:tcPr/>
                </a:tc>
                <a:tc>
                  <a:txBody>
                    <a:bodyPr/>
                    <a:lstStyle/>
                    <a:p>
                      <a:r>
                        <a:rPr lang="de-DE" sz="800" kern="1200" dirty="0" err="1" smtClean="0">
                          <a:solidFill>
                            <a:schemeClr val="dk1"/>
                          </a:solidFill>
                          <a:latin typeface="Verdana" pitchFamily="34" charset="0"/>
                          <a:ea typeface="Verdana" pitchFamily="34" charset="0"/>
                          <a:cs typeface="Verdana" pitchFamily="34" charset="0"/>
                        </a:rPr>
                        <a:t>Sendenhorst</a:t>
                      </a:r>
                      <a:endParaRPr lang="de-DE" sz="800" kern="1200" dirty="0" smtClean="0">
                        <a:solidFill>
                          <a:schemeClr val="dk1"/>
                        </a:solidFill>
                        <a:latin typeface="Verdana" pitchFamily="34" charset="0"/>
                        <a:ea typeface="Verdana" pitchFamily="34" charset="0"/>
                        <a:cs typeface="Verdana" pitchFamily="34" charset="0"/>
                      </a:endParaRPr>
                    </a:p>
                  </a:txBody>
                  <a:tcPr/>
                </a:tc>
                <a:tc>
                  <a:txBody>
                    <a:bodyPr/>
                    <a:lstStyle/>
                    <a:p>
                      <a:r>
                        <a:rPr lang="de-DE" sz="800" kern="1200" dirty="0" smtClean="0">
                          <a:solidFill>
                            <a:schemeClr val="dk1"/>
                          </a:solidFill>
                          <a:latin typeface="Verdana" pitchFamily="34" charset="0"/>
                          <a:ea typeface="Verdana" pitchFamily="34" charset="0"/>
                          <a:cs typeface="Verdana" pitchFamily="34" charset="0"/>
                        </a:rPr>
                        <a:t>none</a:t>
                      </a:r>
                    </a:p>
                  </a:txBody>
                  <a:tcPr/>
                </a:tc>
              </a:tr>
              <a:tr h="208042">
                <a:tc>
                  <a:txBody>
                    <a:bodyPr/>
                    <a:lstStyle/>
                    <a:p>
                      <a:r>
                        <a:rPr lang="de-DE" sz="800" kern="1200" dirty="0" err="1" smtClean="0">
                          <a:solidFill>
                            <a:schemeClr val="dk1"/>
                          </a:solidFill>
                          <a:latin typeface="Verdana" pitchFamily="34" charset="0"/>
                          <a:ea typeface="Verdana" pitchFamily="34" charset="0"/>
                          <a:cs typeface="Verdana" pitchFamily="34" charset="0"/>
                        </a:rPr>
                        <a:t>Ladbergen</a:t>
                      </a:r>
                      <a:endParaRPr lang="de-DE" sz="800" kern="1200" dirty="0" smtClean="0">
                        <a:solidFill>
                          <a:schemeClr val="dk1"/>
                        </a:solidFill>
                        <a:latin typeface="Verdana" pitchFamily="34" charset="0"/>
                        <a:ea typeface="Verdana" pitchFamily="34" charset="0"/>
                        <a:cs typeface="Verdana" pitchFamily="34" charset="0"/>
                      </a:endParaRPr>
                    </a:p>
                  </a:txBody>
                  <a:tcPr/>
                </a:tc>
                <a:tc>
                  <a:txBody>
                    <a:bodyPr/>
                    <a:lstStyle/>
                    <a:p>
                      <a:r>
                        <a:rPr lang="de-DE" sz="800" kern="1200" dirty="0" smtClean="0">
                          <a:solidFill>
                            <a:schemeClr val="dk1"/>
                          </a:solidFill>
                          <a:latin typeface="Verdana" pitchFamily="34" charset="0"/>
                          <a:ea typeface="Verdana" pitchFamily="34" charset="0"/>
                          <a:cs typeface="Verdana" pitchFamily="34" charset="0"/>
                        </a:rPr>
                        <a:t>none</a:t>
                      </a:r>
                    </a:p>
                  </a:txBody>
                  <a:tcPr/>
                </a:tc>
                <a:tc>
                  <a:txBody>
                    <a:bodyPr/>
                    <a:lstStyle/>
                    <a:p>
                      <a:r>
                        <a:rPr lang="de-DE" sz="800" kern="1200" dirty="0" smtClean="0">
                          <a:solidFill>
                            <a:schemeClr val="dk1"/>
                          </a:solidFill>
                          <a:latin typeface="Verdana" pitchFamily="34" charset="0"/>
                          <a:ea typeface="Verdana" pitchFamily="34" charset="0"/>
                          <a:cs typeface="Verdana" pitchFamily="34" charset="0"/>
                        </a:rPr>
                        <a:t>Siegen</a:t>
                      </a:r>
                    </a:p>
                  </a:txBody>
                  <a:tcPr/>
                </a:tc>
                <a:tc>
                  <a:txBody>
                    <a:bodyPr/>
                    <a:lstStyle/>
                    <a:p>
                      <a:r>
                        <a:rPr lang="de-DE" sz="800" kern="1200" dirty="0" smtClean="0">
                          <a:solidFill>
                            <a:schemeClr val="dk1"/>
                          </a:solidFill>
                          <a:latin typeface="Verdana" pitchFamily="34" charset="0"/>
                          <a:ea typeface="Verdana" pitchFamily="34" charset="0"/>
                          <a:cs typeface="Verdana" pitchFamily="34" charset="0"/>
                        </a:rPr>
                        <a:t>none</a:t>
                      </a:r>
                    </a:p>
                  </a:txBody>
                  <a:tcPr/>
                </a:tc>
              </a:tr>
              <a:tr h="261360">
                <a:tc>
                  <a:txBody>
                    <a:bodyPr/>
                    <a:lstStyle/>
                    <a:p>
                      <a:r>
                        <a:rPr lang="de-DE" sz="800" kern="1200" dirty="0" smtClean="0">
                          <a:solidFill>
                            <a:schemeClr val="dk1"/>
                          </a:solidFill>
                          <a:latin typeface="Verdana" pitchFamily="34" charset="0"/>
                          <a:ea typeface="Verdana" pitchFamily="34" charset="0"/>
                          <a:cs typeface="Verdana" pitchFamily="34" charset="0"/>
                        </a:rPr>
                        <a:t>Lemgo</a:t>
                      </a:r>
                    </a:p>
                  </a:txBody>
                  <a:tcPr/>
                </a:tc>
                <a:tc>
                  <a:txBody>
                    <a:bodyPr/>
                    <a:lstStyle/>
                    <a:p>
                      <a:r>
                        <a:rPr lang="de-DE" sz="800" kern="1200" dirty="0" smtClean="0">
                          <a:solidFill>
                            <a:schemeClr val="dk1"/>
                          </a:solidFill>
                          <a:latin typeface="Verdana" pitchFamily="34" charset="0"/>
                          <a:ea typeface="Verdana" pitchFamily="34" charset="0"/>
                          <a:cs typeface="Verdana" pitchFamily="34" charset="0"/>
                        </a:rPr>
                        <a:t>none</a:t>
                      </a:r>
                    </a:p>
                  </a:txBody>
                  <a:tcPr/>
                </a:tc>
                <a:tc>
                  <a:txBody>
                    <a:bodyPr/>
                    <a:lstStyle/>
                    <a:p>
                      <a:endParaRPr lang="de-DE" sz="800" dirty="0"/>
                    </a:p>
                  </a:txBody>
                  <a:tcPr/>
                </a:tc>
                <a:tc>
                  <a:txBody>
                    <a:bodyPr/>
                    <a:lstStyle/>
                    <a:p>
                      <a:endParaRPr lang="de-DE" sz="800" dirty="0"/>
                    </a:p>
                  </a:txBody>
                  <a:tcPr/>
                </a:tc>
              </a:tr>
            </a:tbl>
          </a:graphicData>
        </a:graphic>
      </p:graphicFrame>
      <p:graphicFrame>
        <p:nvGraphicFramePr>
          <p:cNvPr id="6" name="Diagramm 5"/>
          <p:cNvGraphicFramePr/>
          <p:nvPr/>
        </p:nvGraphicFramePr>
        <p:xfrm>
          <a:off x="5004048" y="2348880"/>
          <a:ext cx="3888432" cy="295232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feld 7"/>
          <p:cNvSpPr txBox="1"/>
          <p:nvPr/>
        </p:nvSpPr>
        <p:spPr>
          <a:xfrm>
            <a:off x="4895528" y="5877272"/>
            <a:ext cx="4248472" cy="230832"/>
          </a:xfrm>
          <a:prstGeom prst="rect">
            <a:avLst/>
          </a:prstGeom>
          <a:noFill/>
        </p:spPr>
        <p:txBody>
          <a:bodyPr wrap="square" rtlCol="0">
            <a:spAutoFit/>
          </a:bodyPr>
          <a:lstStyle/>
          <a:p>
            <a:pPr algn="r"/>
            <a:r>
              <a:rPr lang="de-DE" sz="900" dirty="0" smtClean="0">
                <a:latin typeface="Verdana" pitchFamily="34" charset="0"/>
                <a:ea typeface="Verdana" pitchFamily="34" charset="0"/>
                <a:cs typeface="Verdana" pitchFamily="34" charset="0"/>
              </a:rPr>
              <a:t>(Source: Plappert 2012)</a:t>
            </a:r>
            <a:endParaRPr lang="de-DE" sz="900" dirty="0">
              <a:latin typeface="Verdana" pitchFamily="34" charset="0"/>
              <a:ea typeface="Verdana" pitchFamily="34" charset="0"/>
              <a:cs typeface="Verdana" pitchFamily="34" charset="0"/>
            </a:endParaRPr>
          </a:p>
        </p:txBody>
      </p:sp>
      <p:sp>
        <p:nvSpPr>
          <p:cNvPr id="9" name="Ellipse 8"/>
          <p:cNvSpPr/>
          <p:nvPr/>
        </p:nvSpPr>
        <p:spPr bwMode="auto">
          <a:xfrm>
            <a:off x="467544" y="2564904"/>
            <a:ext cx="2448272" cy="36004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a typeface="ＭＳ Ｐゴシック" pitchFamily="1" charset="-128"/>
            </a:endParaRPr>
          </a:p>
        </p:txBody>
      </p:sp>
      <p:sp>
        <p:nvSpPr>
          <p:cNvPr id="7" name="Textfeld 6"/>
          <p:cNvSpPr txBox="1"/>
          <p:nvPr/>
        </p:nvSpPr>
        <p:spPr>
          <a:xfrm>
            <a:off x="6084168" y="1628800"/>
            <a:ext cx="2520280" cy="461665"/>
          </a:xfrm>
          <a:prstGeom prst="rect">
            <a:avLst/>
          </a:prstGeom>
          <a:noFill/>
        </p:spPr>
        <p:txBody>
          <a:bodyPr wrap="square" rtlCol="0">
            <a:spAutoFit/>
          </a:bodyPr>
          <a:lstStyle/>
          <a:p>
            <a:r>
              <a:rPr lang="de-DE" dirty="0" err="1" smtClean="0">
                <a:solidFill>
                  <a:srgbClr val="FF0000"/>
                </a:solidFill>
                <a:latin typeface="Verdana" pitchFamily="34" charset="0"/>
                <a:ea typeface="Verdana" pitchFamily="34" charset="0"/>
                <a:cs typeface="Verdana" pitchFamily="34" charset="0"/>
              </a:rPr>
              <a:t>Comparability</a:t>
            </a:r>
            <a:r>
              <a:rPr lang="de-DE" dirty="0" smtClean="0">
                <a:solidFill>
                  <a:srgbClr val="FF0000"/>
                </a:solidFill>
              </a:rPr>
              <a:t>!</a:t>
            </a:r>
            <a:endParaRPr lang="de-DE" dirty="0">
              <a:solidFill>
                <a:srgbClr val="FF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bwMode="auto">
          <a:xfrm>
            <a:off x="827584" y="4797152"/>
            <a:ext cx="2232248" cy="428600"/>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effectLst/>
                <a:uLnTx/>
                <a:uFillTx/>
                <a:latin typeface="+mj-lt"/>
                <a:ea typeface="+mj-ea"/>
                <a:cs typeface="+mj-cs"/>
              </a:rPr>
              <a:t>Gothenburg</a:t>
            </a:r>
            <a:endParaRPr kumimoji="0" lang="en-US" sz="2400" b="0" i="0" u="none" strike="noStrike" kern="0" cap="none" spc="0" normalizeH="0" baseline="0" noProof="0" dirty="0">
              <a:ln>
                <a:noFill/>
              </a:ln>
              <a:effectLst/>
              <a:uLnTx/>
              <a:uFillTx/>
              <a:latin typeface="+mj-lt"/>
              <a:ea typeface="+mj-ea"/>
              <a:cs typeface="+mj-cs"/>
            </a:endParaRPr>
          </a:p>
        </p:txBody>
      </p:sp>
      <p:sp>
        <p:nvSpPr>
          <p:cNvPr id="6" name="Titel 1"/>
          <p:cNvSpPr txBox="1">
            <a:spLocks/>
          </p:cNvSpPr>
          <p:nvPr/>
        </p:nvSpPr>
        <p:spPr bwMode="auto">
          <a:xfrm>
            <a:off x="827584" y="404664"/>
            <a:ext cx="7848872" cy="716632"/>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4E60AA"/>
                </a:solidFill>
                <a:effectLst/>
                <a:uLnTx/>
                <a:uFillTx/>
                <a:latin typeface="+mj-lt"/>
                <a:ea typeface="+mj-ea"/>
                <a:cs typeface="+mj-cs"/>
              </a:rPr>
              <a:t>Urban laboratories</a:t>
            </a:r>
            <a:r>
              <a:rPr kumimoji="0" lang="en-US" sz="2400" b="1" i="0" u="none" strike="noStrike" kern="0" cap="none" spc="0" normalizeH="0" noProof="0" dirty="0" smtClean="0">
                <a:ln>
                  <a:noFill/>
                </a:ln>
                <a:solidFill>
                  <a:srgbClr val="4E60AA"/>
                </a:solidFill>
                <a:effectLst/>
                <a:uLnTx/>
                <a:uFillTx/>
                <a:latin typeface="+mj-lt"/>
                <a:ea typeface="+mj-ea"/>
                <a:cs typeface="+mj-cs"/>
              </a:rPr>
              <a:t> – </a:t>
            </a:r>
            <a:r>
              <a:rPr lang="en-US" b="1" kern="0" dirty="0" smtClean="0">
                <a:solidFill>
                  <a:srgbClr val="4E60AA"/>
                </a:solidFill>
                <a:latin typeface="+mj-lt"/>
                <a:ea typeface="+mj-ea"/>
                <a:cs typeface="+mj-cs"/>
              </a:rPr>
              <a:t>e</a:t>
            </a:r>
            <a:r>
              <a:rPr kumimoji="0" lang="en-US" sz="2400" b="1" i="0" u="none" strike="noStrike" kern="0" cap="none" spc="0" normalizeH="0" noProof="0" dirty="0" smtClean="0">
                <a:ln>
                  <a:noFill/>
                </a:ln>
                <a:solidFill>
                  <a:srgbClr val="4E60AA"/>
                </a:solidFill>
                <a:effectLst/>
                <a:uLnTx/>
                <a:uFillTx/>
                <a:latin typeface="+mj-lt"/>
                <a:ea typeface="+mj-ea"/>
                <a:cs typeface="+mj-cs"/>
              </a:rPr>
              <a:t>co-cities flourishing worldwide  </a:t>
            </a:r>
            <a:endParaRPr kumimoji="0" lang="en-US" sz="2400" b="1" i="0" u="none" strike="noStrike" kern="0" cap="none" spc="0" normalizeH="0" baseline="0" noProof="0" dirty="0">
              <a:ln>
                <a:noFill/>
              </a:ln>
              <a:solidFill>
                <a:srgbClr val="4E60AA"/>
              </a:solidFill>
              <a:effectLst/>
              <a:uLnTx/>
              <a:uFillTx/>
              <a:latin typeface="+mj-lt"/>
              <a:ea typeface="+mj-ea"/>
              <a:cs typeface="+mj-cs"/>
            </a:endParaRPr>
          </a:p>
        </p:txBody>
      </p:sp>
      <p:sp>
        <p:nvSpPr>
          <p:cNvPr id="7" name="Titel 1"/>
          <p:cNvSpPr txBox="1">
            <a:spLocks/>
          </p:cNvSpPr>
          <p:nvPr/>
        </p:nvSpPr>
        <p:spPr bwMode="auto">
          <a:xfrm>
            <a:off x="4067944" y="1916832"/>
            <a:ext cx="1584176" cy="1080120"/>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effectLst/>
                <a:uLnTx/>
                <a:uFillTx/>
                <a:latin typeface="+mj-lt"/>
                <a:ea typeface="+mj-ea"/>
                <a:cs typeface="+mj-cs"/>
              </a:rPr>
              <a:t>Vancouver</a:t>
            </a:r>
          </a:p>
          <a:p>
            <a:pPr eaLnBrk="0" hangingPunct="0">
              <a:defRPr/>
            </a:pPr>
            <a:endParaRPr lang="en-US" kern="0" dirty="0" smtClean="0">
              <a:solidFill>
                <a:schemeClr val="bg2"/>
              </a:solidFill>
            </a:endParaRPr>
          </a:p>
          <a:p>
            <a:pPr eaLnBrk="0" hangingPunct="0">
              <a:defRPr/>
            </a:pPr>
            <a:r>
              <a:rPr lang="en-US" kern="0" dirty="0" smtClean="0"/>
              <a:t>Toronto</a:t>
            </a:r>
            <a:endParaRPr lang="en-US" kern="0" dirty="0" smtClean="0"/>
          </a:p>
        </p:txBody>
      </p:sp>
      <p:sp>
        <p:nvSpPr>
          <p:cNvPr id="8" name="Titel 1"/>
          <p:cNvSpPr txBox="1">
            <a:spLocks/>
          </p:cNvSpPr>
          <p:nvPr/>
        </p:nvSpPr>
        <p:spPr bwMode="auto">
          <a:xfrm>
            <a:off x="5724128" y="1628800"/>
            <a:ext cx="1296144" cy="1080120"/>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effectLst/>
                <a:uLnTx/>
                <a:uFillTx/>
                <a:latin typeface="+mj-lt"/>
                <a:ea typeface="+mj-ea"/>
                <a:cs typeface="+mj-cs"/>
              </a:rPr>
              <a:t>Portland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smtClean="0">
              <a:ln>
                <a:noFill/>
              </a:ln>
              <a:effectLst/>
              <a:uLnTx/>
              <a:uFillTx/>
              <a:latin typeface="+mj-lt"/>
              <a:ea typeface="+mj-ea"/>
              <a:cs typeface="+mj-cs"/>
            </a:endParaRPr>
          </a:p>
          <a:p>
            <a:pPr eaLnBrk="0" hangingPunct="0">
              <a:defRPr/>
            </a:pPr>
            <a:r>
              <a:rPr lang="en-US" kern="0" dirty="0" smtClean="0"/>
              <a:t>Seattle</a:t>
            </a:r>
            <a:endParaRPr lang="en-US" kern="0" dirty="0" smtClean="0"/>
          </a:p>
        </p:txBody>
      </p:sp>
      <p:sp>
        <p:nvSpPr>
          <p:cNvPr id="9" name="Titel 1"/>
          <p:cNvSpPr txBox="1">
            <a:spLocks/>
          </p:cNvSpPr>
          <p:nvPr/>
        </p:nvSpPr>
        <p:spPr bwMode="auto">
          <a:xfrm>
            <a:off x="5580112" y="4149080"/>
            <a:ext cx="864096" cy="356592"/>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effectLst/>
                <a:uLnTx/>
                <a:uFillTx/>
                <a:latin typeface="+mj-lt"/>
                <a:ea typeface="+mj-ea"/>
                <a:cs typeface="+mj-cs"/>
              </a:rPr>
              <a:t>Oslo</a:t>
            </a:r>
            <a:endParaRPr kumimoji="0" lang="en-US" sz="2400" b="0" i="0" u="none" strike="noStrike" kern="0" cap="none" spc="0" normalizeH="0" baseline="0" noProof="0" dirty="0">
              <a:ln>
                <a:noFill/>
              </a:ln>
              <a:effectLst/>
              <a:uLnTx/>
              <a:uFillTx/>
              <a:latin typeface="+mj-lt"/>
              <a:ea typeface="+mj-ea"/>
              <a:cs typeface="+mj-cs"/>
            </a:endParaRPr>
          </a:p>
        </p:txBody>
      </p:sp>
      <p:sp>
        <p:nvSpPr>
          <p:cNvPr id="10" name="Titel 1"/>
          <p:cNvSpPr txBox="1">
            <a:spLocks/>
          </p:cNvSpPr>
          <p:nvPr/>
        </p:nvSpPr>
        <p:spPr bwMode="auto">
          <a:xfrm>
            <a:off x="899592" y="3140968"/>
            <a:ext cx="1505868" cy="356592"/>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err="1" smtClean="0">
                <a:ln>
                  <a:noFill/>
                </a:ln>
                <a:effectLst/>
                <a:uLnTx/>
                <a:uFillTx/>
                <a:latin typeface="+mj-lt"/>
                <a:ea typeface="+mj-ea"/>
                <a:cs typeface="+mj-cs"/>
              </a:rPr>
              <a:t>Masdar</a:t>
            </a:r>
            <a:endParaRPr kumimoji="0" lang="en-US" sz="2400" b="0" i="0" u="none" strike="noStrike" kern="0" cap="none" spc="0" normalizeH="0" baseline="0" noProof="0" dirty="0">
              <a:ln>
                <a:noFill/>
              </a:ln>
              <a:effectLst/>
              <a:uLnTx/>
              <a:uFillTx/>
              <a:latin typeface="+mj-lt"/>
              <a:ea typeface="+mj-ea"/>
              <a:cs typeface="+mj-cs"/>
            </a:endParaRPr>
          </a:p>
        </p:txBody>
      </p:sp>
      <p:sp>
        <p:nvSpPr>
          <p:cNvPr id="11" name="Titel 1"/>
          <p:cNvSpPr txBox="1">
            <a:spLocks/>
          </p:cNvSpPr>
          <p:nvPr/>
        </p:nvSpPr>
        <p:spPr bwMode="auto">
          <a:xfrm>
            <a:off x="2706092" y="1412776"/>
            <a:ext cx="1505868" cy="356592"/>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effectLst/>
                <a:uLnTx/>
                <a:uFillTx/>
                <a:latin typeface="+mj-lt"/>
                <a:ea typeface="+mj-ea"/>
                <a:cs typeface="+mj-cs"/>
              </a:rPr>
              <a:t>Freiburg</a:t>
            </a:r>
            <a:endParaRPr kumimoji="0" lang="en-US" sz="2400" b="0" i="0" u="none" strike="noStrike" kern="0" cap="none" spc="0" normalizeH="0" baseline="0" noProof="0" dirty="0">
              <a:ln>
                <a:noFill/>
              </a:ln>
              <a:effectLst/>
              <a:uLnTx/>
              <a:uFillTx/>
              <a:latin typeface="+mj-lt"/>
              <a:ea typeface="+mj-ea"/>
              <a:cs typeface="+mj-cs"/>
            </a:endParaRPr>
          </a:p>
        </p:txBody>
      </p:sp>
      <p:sp>
        <p:nvSpPr>
          <p:cNvPr id="12" name="Titel 1"/>
          <p:cNvSpPr txBox="1">
            <a:spLocks/>
          </p:cNvSpPr>
          <p:nvPr/>
        </p:nvSpPr>
        <p:spPr bwMode="auto">
          <a:xfrm>
            <a:off x="1115616" y="4005064"/>
            <a:ext cx="2160240" cy="428600"/>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err="1" smtClean="0">
                <a:ln>
                  <a:noFill/>
                </a:ln>
                <a:effectLst/>
                <a:uLnTx/>
                <a:uFillTx/>
                <a:latin typeface="+mj-lt"/>
                <a:ea typeface="+mj-ea"/>
                <a:cs typeface="+mj-cs"/>
              </a:rPr>
              <a:t>Kopenhagen</a:t>
            </a:r>
            <a:endParaRPr kumimoji="0" lang="en-US" sz="2400" b="0" i="0" u="none" strike="noStrike" kern="0" cap="none" spc="0" normalizeH="0" baseline="0" noProof="0" dirty="0">
              <a:ln>
                <a:noFill/>
              </a:ln>
              <a:effectLst/>
              <a:uLnTx/>
              <a:uFillTx/>
              <a:latin typeface="+mj-lt"/>
              <a:ea typeface="+mj-ea"/>
              <a:cs typeface="+mj-cs"/>
            </a:endParaRPr>
          </a:p>
        </p:txBody>
      </p:sp>
      <p:sp>
        <p:nvSpPr>
          <p:cNvPr id="13" name="Titel 1"/>
          <p:cNvSpPr txBox="1">
            <a:spLocks/>
          </p:cNvSpPr>
          <p:nvPr/>
        </p:nvSpPr>
        <p:spPr bwMode="auto">
          <a:xfrm>
            <a:off x="5508104" y="3284984"/>
            <a:ext cx="1505868" cy="356592"/>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effectLst/>
                <a:uLnTx/>
                <a:uFillTx/>
                <a:latin typeface="+mj-lt"/>
                <a:ea typeface="+mj-ea"/>
                <a:cs typeface="+mj-cs"/>
              </a:rPr>
              <a:t>Curitiba</a:t>
            </a:r>
            <a:endParaRPr kumimoji="0" lang="en-US" sz="2400" b="0" i="0" u="none" strike="noStrike" kern="0" cap="none" spc="0" normalizeH="0" baseline="0" noProof="0" dirty="0">
              <a:ln>
                <a:noFill/>
              </a:ln>
              <a:effectLst/>
              <a:uLnTx/>
              <a:uFillTx/>
              <a:latin typeface="+mj-lt"/>
              <a:ea typeface="+mj-ea"/>
              <a:cs typeface="+mj-cs"/>
            </a:endParaRPr>
          </a:p>
        </p:txBody>
      </p:sp>
      <p:sp>
        <p:nvSpPr>
          <p:cNvPr id="14" name="Titel 1"/>
          <p:cNvSpPr txBox="1">
            <a:spLocks/>
          </p:cNvSpPr>
          <p:nvPr/>
        </p:nvSpPr>
        <p:spPr bwMode="auto">
          <a:xfrm>
            <a:off x="6012160" y="2204864"/>
            <a:ext cx="1505868" cy="356592"/>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chemeClr val="bg2"/>
              </a:solidFill>
              <a:effectLst/>
              <a:uLnTx/>
              <a:uFillTx/>
              <a:latin typeface="+mj-lt"/>
              <a:ea typeface="+mj-ea"/>
              <a:cs typeface="+mj-cs"/>
            </a:endParaRPr>
          </a:p>
        </p:txBody>
      </p:sp>
      <p:sp>
        <p:nvSpPr>
          <p:cNvPr id="15" name="Titel 1"/>
          <p:cNvSpPr txBox="1">
            <a:spLocks/>
          </p:cNvSpPr>
          <p:nvPr/>
        </p:nvSpPr>
        <p:spPr bwMode="auto">
          <a:xfrm>
            <a:off x="7164288" y="1196752"/>
            <a:ext cx="1728192" cy="4752528"/>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effectLst/>
                <a:uLnTx/>
                <a:uFillTx/>
                <a:latin typeface="+mj-lt"/>
                <a:ea typeface="+mj-ea"/>
                <a:cs typeface="+mj-cs"/>
              </a:rPr>
              <a:t>Tianjin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smtClean="0">
              <a:ln>
                <a:noFill/>
              </a:ln>
              <a:effectLst/>
              <a:uLnTx/>
              <a:uFillTx/>
              <a:latin typeface="+mj-lt"/>
              <a:ea typeface="+mj-ea"/>
              <a:cs typeface="+mj-cs"/>
            </a:endParaRPr>
          </a:p>
          <a:p>
            <a:pPr lvl="0" eaLnBrk="0" hangingPunct="0">
              <a:defRPr/>
            </a:pPr>
            <a:r>
              <a:rPr lang="en-US" dirty="0" err="1" smtClean="0"/>
              <a:t>Dongtan</a:t>
            </a:r>
            <a:endParaRPr lang="en-US" dirty="0" smtClean="0"/>
          </a:p>
          <a:p>
            <a:pPr lvl="0" eaLnBrk="0" hangingPunct="0">
              <a:defRPr/>
            </a:pPr>
            <a:r>
              <a:rPr lang="en-US" dirty="0" smtClean="0">
                <a:solidFill>
                  <a:schemeClr val="bg1">
                    <a:lumMod val="50000"/>
                  </a:schemeClr>
                </a:solidFill>
              </a:rPr>
              <a:t/>
            </a:r>
            <a:br>
              <a:rPr lang="en-US" dirty="0" smtClean="0">
                <a:solidFill>
                  <a:schemeClr val="bg1">
                    <a:lumMod val="50000"/>
                  </a:schemeClr>
                </a:solidFill>
              </a:rPr>
            </a:br>
            <a:r>
              <a:rPr lang="en-US" dirty="0" smtClean="0"/>
              <a:t>Nanjing </a:t>
            </a:r>
          </a:p>
          <a:p>
            <a:pPr lvl="0" eaLnBrk="0" hangingPunct="0">
              <a:defRPr/>
            </a:pPr>
            <a:endParaRPr lang="en-US" dirty="0" smtClean="0"/>
          </a:p>
          <a:p>
            <a:pPr lvl="0" eaLnBrk="0" hangingPunct="0">
              <a:defRPr/>
            </a:pPr>
            <a:r>
              <a:rPr lang="en-US" dirty="0" err="1" smtClean="0"/>
              <a:t>Yinggehai</a:t>
            </a:r>
            <a:endParaRPr lang="en-US" dirty="0" smtClean="0"/>
          </a:p>
          <a:p>
            <a:pPr lvl="0" eaLnBrk="0" hangingPunct="0">
              <a:defRPr/>
            </a:pPr>
            <a:endParaRPr lang="en-US" dirty="0" smtClean="0"/>
          </a:p>
          <a:p>
            <a:pPr lvl="0" eaLnBrk="0" hangingPunct="0">
              <a:defRPr/>
            </a:pPr>
            <a:r>
              <a:rPr lang="en-US" dirty="0" err="1" smtClean="0"/>
              <a:t>Caofeidian</a:t>
            </a:r>
            <a:endParaRPr lang="en-US" dirty="0" smtClean="0"/>
          </a:p>
          <a:p>
            <a:pPr lvl="0" eaLnBrk="0" hangingPunct="0">
              <a:defRPr/>
            </a:pPr>
            <a:endParaRPr lang="en-US" dirty="0" smtClean="0"/>
          </a:p>
          <a:p>
            <a:pPr lvl="0" eaLnBrk="0" hangingPunct="0">
              <a:defRPr/>
            </a:pPr>
            <a:r>
              <a:rPr lang="en-US" dirty="0" smtClean="0"/>
              <a:t>Chengdu</a:t>
            </a:r>
          </a:p>
          <a:p>
            <a:pPr lvl="0" eaLnBrk="0" hangingPunct="0">
              <a:defRPr/>
            </a:pPr>
            <a:endParaRPr lang="en-US" dirty="0" smtClean="0"/>
          </a:p>
          <a:p>
            <a:pPr lvl="0" eaLnBrk="0" hangingPunct="0">
              <a:defRPr/>
            </a:pPr>
            <a:r>
              <a:rPr lang="en-US" dirty="0" smtClean="0"/>
              <a:t>Chongqing</a:t>
            </a:r>
          </a:p>
        </p:txBody>
      </p:sp>
      <p:sp>
        <p:nvSpPr>
          <p:cNvPr id="17" name="Rechteck 16"/>
          <p:cNvSpPr/>
          <p:nvPr/>
        </p:nvSpPr>
        <p:spPr>
          <a:xfrm>
            <a:off x="3491880" y="3356992"/>
            <a:ext cx="2304256" cy="2677656"/>
          </a:xfrm>
          <a:prstGeom prst="rect">
            <a:avLst/>
          </a:prstGeom>
        </p:spPr>
        <p:txBody>
          <a:bodyPr wrap="square">
            <a:spAutoFit/>
          </a:bodyPr>
          <a:lstStyle/>
          <a:p>
            <a:r>
              <a:rPr lang="en-US" dirty="0" err="1" smtClean="0"/>
              <a:t>Changodar</a:t>
            </a:r>
            <a:endParaRPr lang="en-US" dirty="0" smtClean="0"/>
          </a:p>
          <a:p>
            <a:r>
              <a:rPr lang="en-US" dirty="0" smtClean="0"/>
              <a:t> </a:t>
            </a:r>
          </a:p>
          <a:p>
            <a:r>
              <a:rPr lang="en-US" dirty="0" err="1" smtClean="0"/>
              <a:t>Dahej</a:t>
            </a:r>
            <a:endParaRPr lang="en-US" dirty="0" smtClean="0"/>
          </a:p>
          <a:p>
            <a:endParaRPr lang="en-US" dirty="0" smtClean="0"/>
          </a:p>
          <a:p>
            <a:r>
              <a:rPr lang="en-US" dirty="0" err="1" smtClean="0"/>
              <a:t>Manesar</a:t>
            </a:r>
            <a:r>
              <a:rPr lang="en-US" dirty="0" smtClean="0"/>
              <a:t> </a:t>
            </a:r>
            <a:r>
              <a:rPr lang="en-US" dirty="0" err="1" smtClean="0"/>
              <a:t>Bawal</a:t>
            </a:r>
            <a:endParaRPr lang="en-US" dirty="0" smtClean="0"/>
          </a:p>
          <a:p>
            <a:endParaRPr lang="en-US" dirty="0" smtClean="0"/>
          </a:p>
          <a:p>
            <a:r>
              <a:rPr lang="en-US" dirty="0" err="1" smtClean="0"/>
              <a:t>Shendra</a:t>
            </a:r>
            <a:endParaRPr lang="en-US" dirty="0"/>
          </a:p>
        </p:txBody>
      </p:sp>
      <p:sp>
        <p:nvSpPr>
          <p:cNvPr id="18" name="Rechteck 17"/>
          <p:cNvSpPr/>
          <p:nvPr/>
        </p:nvSpPr>
        <p:spPr>
          <a:xfrm>
            <a:off x="899592" y="1436583"/>
            <a:ext cx="1368152" cy="1200329"/>
          </a:xfrm>
          <a:prstGeom prst="rect">
            <a:avLst/>
          </a:prstGeom>
        </p:spPr>
        <p:txBody>
          <a:bodyPr wrap="square">
            <a:spAutoFit/>
          </a:bodyPr>
          <a:lstStyle/>
          <a:p>
            <a:r>
              <a:rPr lang="en-US" dirty="0" err="1" smtClean="0"/>
              <a:t>Sejoing</a:t>
            </a:r>
            <a:endParaRPr lang="en-US" dirty="0" smtClean="0"/>
          </a:p>
          <a:p>
            <a:endParaRPr lang="en-US" dirty="0" smtClean="0"/>
          </a:p>
          <a:p>
            <a:r>
              <a:rPr lang="en-US" dirty="0" err="1" smtClean="0"/>
              <a:t>Songdo</a:t>
            </a:r>
            <a:endParaRPr lang="en-US" dirty="0"/>
          </a:p>
        </p:txBody>
      </p:sp>
      <p:sp>
        <p:nvSpPr>
          <p:cNvPr id="19" name="Textfeld 18"/>
          <p:cNvSpPr txBox="1"/>
          <p:nvPr/>
        </p:nvSpPr>
        <p:spPr>
          <a:xfrm>
            <a:off x="2627784" y="2204864"/>
            <a:ext cx="851515" cy="1200329"/>
          </a:xfrm>
          <a:prstGeom prst="rect">
            <a:avLst/>
          </a:prstGeom>
          <a:noFill/>
        </p:spPr>
        <p:txBody>
          <a:bodyPr wrap="none" rtlCol="0">
            <a:spAutoFit/>
          </a:bodyPr>
          <a:lstStyle/>
          <a:p>
            <a:r>
              <a:rPr lang="en-US" dirty="0" smtClean="0"/>
              <a:t>Linz</a:t>
            </a:r>
          </a:p>
          <a:p>
            <a:endParaRPr lang="en-US" dirty="0" smtClean="0"/>
          </a:p>
          <a:p>
            <a:r>
              <a:rPr lang="en-US" dirty="0" smtClean="0"/>
              <a:t>Graz</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bwMode="auto">
          <a:xfrm>
            <a:off x="467544" y="1196752"/>
            <a:ext cx="2448272" cy="4824536"/>
          </a:xfrm>
          <a:prstGeom prst="rect">
            <a:avLst/>
          </a:prstGeom>
          <a:solidFill>
            <a:srgbClr val="4E60AA">
              <a:alpha val="20000"/>
            </a:srgbClr>
          </a:solidFill>
          <a:ln w="9525" cap="flat" cmpd="sng" algn="ctr">
            <a:solidFill>
              <a:srgbClr val="4E60A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600" b="1" i="0" u="none" strike="noStrike" cap="none" normalizeH="0" baseline="0" dirty="0" err="1" smtClean="0">
                <a:ln>
                  <a:noFill/>
                </a:ln>
                <a:solidFill>
                  <a:schemeClr val="bg2">
                    <a:lumMod val="75000"/>
                  </a:schemeClr>
                </a:solidFill>
                <a:effectLst/>
                <a:latin typeface="Verdana" pitchFamily="34" charset="0"/>
                <a:ea typeface="Verdana" pitchFamily="34" charset="0"/>
                <a:cs typeface="Verdana" pitchFamily="34" charset="0"/>
              </a:rPr>
              <a:t>Categories</a:t>
            </a:r>
            <a:endParaRPr kumimoji="0" lang="de-DE" sz="1600" b="1" i="0" u="none" strike="noStrike" cap="none" normalizeH="0" baseline="0" dirty="0" smtClean="0">
              <a:ln>
                <a:noFill/>
              </a:ln>
              <a:solidFill>
                <a:schemeClr val="bg2">
                  <a:lumMod val="75000"/>
                </a:schemeClr>
              </a:solidFill>
              <a:effectLst/>
              <a:latin typeface="Verdana" pitchFamily="34" charset="0"/>
              <a:ea typeface="Verdana" pitchFamily="34" charset="0"/>
              <a:cs typeface="Verdana" pitchFamily="34" charset="0"/>
            </a:endParaRPr>
          </a:p>
        </p:txBody>
      </p:sp>
      <p:sp>
        <p:nvSpPr>
          <p:cNvPr id="2" name="Titel 1"/>
          <p:cNvSpPr>
            <a:spLocks noGrp="1"/>
          </p:cNvSpPr>
          <p:nvPr>
            <p:ph type="title"/>
          </p:nvPr>
        </p:nvSpPr>
        <p:spPr/>
        <p:txBody>
          <a:bodyPr/>
          <a:lstStyle/>
          <a:p>
            <a:pPr lvl="0"/>
            <a:r>
              <a:rPr lang="de-DE" sz="2000" b="1" dirty="0" smtClean="0"/>
              <a:t>DUH-Indicators „Zukunftsfähige Kommune“ </a:t>
            </a:r>
            <a:endParaRPr lang="de-DE" sz="2000" dirty="0"/>
          </a:p>
        </p:txBody>
      </p:sp>
      <p:sp>
        <p:nvSpPr>
          <p:cNvPr id="6" name="Rechteck 5"/>
          <p:cNvSpPr/>
          <p:nvPr/>
        </p:nvSpPr>
        <p:spPr bwMode="auto">
          <a:xfrm>
            <a:off x="539552" y="2708920"/>
            <a:ext cx="2304256" cy="936104"/>
          </a:xfrm>
          <a:prstGeom prst="rect">
            <a:avLst/>
          </a:prstGeom>
          <a:solidFill>
            <a:srgbClr val="4E60AA">
              <a:alpha val="50000"/>
            </a:srgbClr>
          </a:solidFill>
          <a:ln w="57150" cap="flat" cmpd="sng" algn="ctr">
            <a:noFill/>
            <a:prstDash val="solid"/>
            <a:round/>
            <a:headEnd type="none" w="med" len="med"/>
            <a:tailEnd type="none" w="med" len="med"/>
          </a:ln>
          <a:effectLst/>
          <a:scene3d>
            <a:camera prst="orthographicFront"/>
            <a:lightRig rig="flood" dir="t"/>
          </a:scene3d>
          <a:sp3d extrusionH="76200" contourW="12700" prstMaterial="matte">
            <a:bevelT/>
            <a:bevelB/>
            <a:extrusionClr>
              <a:schemeClr val="accent6">
                <a:lumMod val="50000"/>
              </a:schemeClr>
            </a:extrusionClr>
            <a:contourClr>
              <a:srgbClr val="4E45AA"/>
            </a:contourClr>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400" b="1" i="0" u="none" strike="noStrike" cap="none" normalizeH="0" baseline="0" dirty="0" smtClean="0">
                <a:ln>
                  <a:noFill/>
                </a:ln>
                <a:solidFill>
                  <a:schemeClr val="tx1"/>
                </a:solidFill>
                <a:effectLst/>
                <a:latin typeface="Verdana" pitchFamily="34" charset="0"/>
                <a:ea typeface="Verdana" pitchFamily="34" charset="0"/>
                <a:cs typeface="Verdana" pitchFamily="34" charset="0"/>
              </a:rPr>
              <a:t>Environment </a:t>
            </a:r>
            <a:r>
              <a:rPr kumimoji="0" lang="de-DE" sz="1400" b="1" i="0" u="none" strike="noStrike" cap="none" normalizeH="0" baseline="0" dirty="0" err="1" smtClean="0">
                <a:ln>
                  <a:noFill/>
                </a:ln>
                <a:solidFill>
                  <a:schemeClr val="tx1"/>
                </a:solidFill>
                <a:effectLst/>
                <a:latin typeface="Verdana" pitchFamily="34" charset="0"/>
                <a:ea typeface="Verdana" pitchFamily="34" charset="0"/>
                <a:cs typeface="Verdana" pitchFamily="34" charset="0"/>
              </a:rPr>
              <a:t>and</a:t>
            </a:r>
            <a:r>
              <a:rPr kumimoji="0" lang="de-DE" sz="1400" b="1" i="0" u="none" strike="noStrike" cap="none" normalizeH="0" baseline="0" dirty="0" smtClean="0">
                <a:ln>
                  <a:noFill/>
                </a:ln>
                <a:solidFill>
                  <a:schemeClr val="tx1"/>
                </a:solidFill>
                <a:effectLst/>
                <a:latin typeface="Verdana" pitchFamily="34" charset="0"/>
                <a:ea typeface="Verdana" pitchFamily="34" charset="0"/>
                <a:cs typeface="Verdana" pitchFamily="34" charset="0"/>
              </a:rPr>
              <a:t> </a:t>
            </a:r>
            <a:r>
              <a:rPr kumimoji="0" lang="de-DE" sz="1400" b="1" i="0" u="none" strike="noStrike" cap="none" normalizeH="0" baseline="0" dirty="0" err="1" smtClean="0">
                <a:ln>
                  <a:noFill/>
                </a:ln>
                <a:solidFill>
                  <a:schemeClr val="tx1"/>
                </a:solidFill>
                <a:effectLst/>
                <a:latin typeface="Verdana" pitchFamily="34" charset="0"/>
                <a:ea typeface="Verdana" pitchFamily="34" charset="0"/>
                <a:cs typeface="Verdana" pitchFamily="34" charset="0"/>
              </a:rPr>
              <a:t>Resource</a:t>
            </a:r>
            <a:r>
              <a:rPr kumimoji="0" lang="de-DE" sz="1400" b="1" i="0" u="none" strike="noStrike" cap="none" normalizeH="0" dirty="0" smtClean="0">
                <a:ln>
                  <a:noFill/>
                </a:ln>
                <a:solidFill>
                  <a:schemeClr val="tx1"/>
                </a:solidFill>
                <a:effectLst/>
                <a:latin typeface="Verdana" pitchFamily="34" charset="0"/>
                <a:ea typeface="Verdana" pitchFamily="34" charset="0"/>
                <a:cs typeface="Verdana" pitchFamily="34" charset="0"/>
              </a:rPr>
              <a:t> </a:t>
            </a:r>
            <a:r>
              <a:rPr kumimoji="0" lang="de-DE" sz="1400" b="1" i="0" u="none" strike="noStrike" cap="none" normalizeH="0" dirty="0" err="1" smtClean="0">
                <a:ln>
                  <a:noFill/>
                </a:ln>
                <a:solidFill>
                  <a:schemeClr val="tx1"/>
                </a:solidFill>
                <a:effectLst/>
                <a:latin typeface="Verdana" pitchFamily="34" charset="0"/>
                <a:ea typeface="Verdana" pitchFamily="34" charset="0"/>
                <a:cs typeface="Verdana" pitchFamily="34" charset="0"/>
              </a:rPr>
              <a:t>Effenciency</a:t>
            </a:r>
            <a:endParaRPr kumimoji="0" lang="de-DE" sz="1400" b="1" i="0" u="none" strike="noStrike" cap="none" normalizeH="0" baseline="0" dirty="0" smtClean="0">
              <a:ln>
                <a:noFill/>
              </a:ln>
              <a:solidFill>
                <a:schemeClr val="tx1"/>
              </a:solidFill>
              <a:effectLst/>
              <a:latin typeface="Verdana" pitchFamily="34" charset="0"/>
              <a:ea typeface="Verdana" pitchFamily="34" charset="0"/>
              <a:cs typeface="Verdana" pitchFamily="34" charset="0"/>
            </a:endParaRPr>
          </a:p>
        </p:txBody>
      </p:sp>
      <p:sp>
        <p:nvSpPr>
          <p:cNvPr id="7" name="Rechteck 6"/>
          <p:cNvSpPr/>
          <p:nvPr/>
        </p:nvSpPr>
        <p:spPr bwMode="auto">
          <a:xfrm>
            <a:off x="539552" y="1556792"/>
            <a:ext cx="2304256" cy="648072"/>
          </a:xfrm>
          <a:prstGeom prst="rect">
            <a:avLst/>
          </a:prstGeom>
          <a:solidFill>
            <a:srgbClr val="4E60AA">
              <a:alpha val="50000"/>
            </a:srgbClr>
          </a:solidFill>
          <a:ln w="12700" cap="flat" cmpd="sng" algn="ctr">
            <a:solidFill>
              <a:srgbClr val="4E60AA"/>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tx1"/>
                </a:solidFill>
                <a:effectLst/>
                <a:latin typeface="Verdana" pitchFamily="34" charset="0"/>
                <a:ea typeface="Verdana" pitchFamily="34" charset="0"/>
                <a:cs typeface="Verdana" pitchFamily="34" charset="0"/>
              </a:rPr>
              <a:t>Welfare</a:t>
            </a:r>
          </a:p>
        </p:txBody>
      </p:sp>
      <p:sp>
        <p:nvSpPr>
          <p:cNvPr id="14" name="Rechteck 13"/>
          <p:cNvSpPr/>
          <p:nvPr/>
        </p:nvSpPr>
        <p:spPr bwMode="auto">
          <a:xfrm>
            <a:off x="3275856" y="1196752"/>
            <a:ext cx="2448272" cy="4824536"/>
          </a:xfrm>
          <a:prstGeom prst="rect">
            <a:avLst/>
          </a:prstGeom>
          <a:solidFill>
            <a:srgbClr val="1890A8">
              <a:alpha val="20000"/>
            </a:srgbClr>
          </a:solidFill>
          <a:ln w="9525" cap="flat" cmpd="sng" algn="ctr">
            <a:solidFill>
              <a:srgbClr val="1890A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600" b="1" i="0" u="none" strike="noStrike" cap="none" normalizeH="0" baseline="0" dirty="0" err="1" smtClean="0">
                <a:ln>
                  <a:noFill/>
                </a:ln>
                <a:solidFill>
                  <a:schemeClr val="bg2">
                    <a:lumMod val="75000"/>
                  </a:schemeClr>
                </a:solidFill>
                <a:effectLst/>
                <a:latin typeface="Verdana" pitchFamily="34" charset="0"/>
                <a:ea typeface="Verdana" pitchFamily="34" charset="0"/>
                <a:cs typeface="Verdana" pitchFamily="34" charset="0"/>
              </a:rPr>
              <a:t>Aspects</a:t>
            </a:r>
            <a:endParaRPr kumimoji="0" lang="de-DE" sz="1600" b="1" i="0" u="none" strike="noStrike" cap="none" normalizeH="0" baseline="0" dirty="0" smtClean="0">
              <a:ln>
                <a:noFill/>
              </a:ln>
              <a:solidFill>
                <a:schemeClr val="bg2">
                  <a:lumMod val="75000"/>
                </a:schemeClr>
              </a:solidFill>
              <a:effectLst/>
              <a:latin typeface="Verdana" pitchFamily="34" charset="0"/>
              <a:ea typeface="Verdana" pitchFamily="34" charset="0"/>
              <a:cs typeface="Verdana" pitchFamily="34" charset="0"/>
            </a:endParaRPr>
          </a:p>
        </p:txBody>
      </p:sp>
      <p:sp>
        <p:nvSpPr>
          <p:cNvPr id="16" name="Rechteck 15"/>
          <p:cNvSpPr/>
          <p:nvPr/>
        </p:nvSpPr>
        <p:spPr bwMode="auto">
          <a:xfrm>
            <a:off x="3347864" y="2564904"/>
            <a:ext cx="2304256" cy="864096"/>
          </a:xfrm>
          <a:prstGeom prst="rect">
            <a:avLst/>
          </a:prstGeom>
          <a:solidFill>
            <a:srgbClr val="1890A8">
              <a:alpha val="50000"/>
            </a:srgbClr>
          </a:solidFill>
          <a:ln w="57150" cap="flat" cmpd="sng" algn="ctr">
            <a:noFill/>
            <a:prstDash val="solid"/>
            <a:round/>
            <a:headEnd type="none" w="med" len="med"/>
            <a:tailEnd type="none" w="med" len="med"/>
          </a:ln>
          <a:effectLst/>
          <a:scene3d>
            <a:camera prst="orthographicFront"/>
            <a:lightRig rig="threePt" dir="t"/>
          </a:scene3d>
          <a:sp3d extrusionH="76200" contourW="12700">
            <a:bevelT/>
            <a:bevelB/>
            <a:extrusionClr>
              <a:schemeClr val="accent5">
                <a:lumMod val="25000"/>
              </a:schemeClr>
            </a:extrusionClr>
            <a:contourClr>
              <a:schemeClr val="accent5">
                <a:lumMod val="50000"/>
              </a:schemeClr>
            </a:contourClr>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400" b="1" i="0" u="none" strike="noStrike" cap="none" normalizeH="0" baseline="0" dirty="0" smtClean="0">
                <a:ln>
                  <a:noFill/>
                </a:ln>
                <a:solidFill>
                  <a:schemeClr val="tx1"/>
                </a:solidFill>
                <a:effectLst/>
                <a:latin typeface="Verdana" pitchFamily="34" charset="0"/>
                <a:ea typeface="Verdana" pitchFamily="34" charset="0"/>
                <a:cs typeface="Verdana" pitchFamily="34" charset="0"/>
              </a:rPr>
              <a:t>Environmental </a:t>
            </a:r>
            <a:r>
              <a:rPr kumimoji="0" lang="de-DE" sz="1400" b="1" i="0" u="none" strike="noStrike" cap="none" normalizeH="0" baseline="0" dirty="0" err="1" smtClean="0">
                <a:ln>
                  <a:noFill/>
                </a:ln>
                <a:solidFill>
                  <a:schemeClr val="tx1"/>
                </a:solidFill>
                <a:effectLst/>
                <a:latin typeface="Verdana" pitchFamily="34" charset="0"/>
                <a:ea typeface="Verdana" pitchFamily="34" charset="0"/>
                <a:cs typeface="Verdana" pitchFamily="34" charset="0"/>
              </a:rPr>
              <a:t>and</a:t>
            </a:r>
            <a:r>
              <a:rPr kumimoji="0" lang="de-DE" sz="1400" b="1" i="0" u="none" strike="noStrike" cap="none" normalizeH="0" baseline="0" dirty="0" smtClean="0">
                <a:ln>
                  <a:noFill/>
                </a:ln>
                <a:solidFill>
                  <a:schemeClr val="tx1"/>
                </a:solidFill>
                <a:effectLst/>
                <a:latin typeface="Verdana" pitchFamily="34" charset="0"/>
                <a:ea typeface="Verdana" pitchFamily="34" charset="0"/>
                <a:cs typeface="Verdana" pitchFamily="34" charset="0"/>
              </a:rPr>
              <a:t> </a:t>
            </a:r>
            <a:r>
              <a:rPr lang="de-DE" sz="1400" b="1" dirty="0" err="1" smtClean="0">
                <a:latin typeface="Verdana" pitchFamily="34" charset="0"/>
                <a:ea typeface="Verdana" pitchFamily="34" charset="0"/>
                <a:cs typeface="Verdana" pitchFamily="34" charset="0"/>
              </a:rPr>
              <a:t>R</a:t>
            </a:r>
            <a:r>
              <a:rPr kumimoji="0" lang="de-DE" sz="1400" b="1" i="0" u="none" strike="noStrike" cap="none" normalizeH="0" baseline="0" dirty="0" err="1" smtClean="0">
                <a:ln>
                  <a:noFill/>
                </a:ln>
                <a:solidFill>
                  <a:schemeClr val="tx1"/>
                </a:solidFill>
                <a:effectLst/>
                <a:latin typeface="Verdana" pitchFamily="34" charset="0"/>
                <a:ea typeface="Verdana" pitchFamily="34" charset="0"/>
                <a:cs typeface="Verdana" pitchFamily="34" charset="0"/>
              </a:rPr>
              <a:t>esource</a:t>
            </a:r>
            <a:r>
              <a:rPr lang="de-DE" sz="1400" b="1" dirty="0" err="1" smtClean="0">
                <a:latin typeface="Verdana" pitchFamily="34" charset="0"/>
                <a:ea typeface="Verdana" pitchFamily="34" charset="0"/>
                <a:cs typeface="Verdana" pitchFamily="34" charset="0"/>
              </a:rPr>
              <a:t>-Saving</a:t>
            </a:r>
            <a:r>
              <a:rPr lang="de-DE" sz="1400" b="1" dirty="0" smtClean="0">
                <a:latin typeface="Verdana" pitchFamily="34" charset="0"/>
                <a:ea typeface="Verdana" pitchFamily="34" charset="0"/>
                <a:cs typeface="Verdana" pitchFamily="34" charset="0"/>
              </a:rPr>
              <a:t> </a:t>
            </a:r>
            <a:r>
              <a:rPr lang="de-DE" sz="1400" b="1" dirty="0" err="1" smtClean="0">
                <a:latin typeface="Verdana" pitchFamily="34" charset="0"/>
                <a:ea typeface="Verdana" pitchFamily="34" charset="0"/>
                <a:cs typeface="Verdana" pitchFamily="34" charset="0"/>
              </a:rPr>
              <a:t>Energy</a:t>
            </a:r>
            <a:r>
              <a:rPr lang="de-DE" sz="1400" b="1" dirty="0" smtClean="0">
                <a:latin typeface="Verdana" pitchFamily="34" charset="0"/>
                <a:ea typeface="Verdana" pitchFamily="34" charset="0"/>
                <a:cs typeface="Verdana" pitchFamily="34" charset="0"/>
              </a:rPr>
              <a:t> </a:t>
            </a:r>
            <a:r>
              <a:rPr lang="de-DE" sz="1400" b="1" dirty="0" err="1" smtClean="0">
                <a:latin typeface="Verdana" pitchFamily="34" charset="0"/>
                <a:ea typeface="Verdana" pitchFamily="34" charset="0"/>
                <a:cs typeface="Verdana" pitchFamily="34" charset="0"/>
              </a:rPr>
              <a:t>Production</a:t>
            </a:r>
            <a:endParaRPr kumimoji="0" lang="de-DE" sz="1400" b="1" i="0" u="none" strike="noStrike" cap="none" normalizeH="0" baseline="0" dirty="0" smtClean="0">
              <a:ln>
                <a:noFill/>
              </a:ln>
              <a:solidFill>
                <a:schemeClr val="tx1"/>
              </a:solidFill>
              <a:effectLst/>
              <a:latin typeface="Verdana" pitchFamily="34" charset="0"/>
              <a:ea typeface="Verdana" pitchFamily="34" charset="0"/>
              <a:cs typeface="Verdana" pitchFamily="34" charset="0"/>
            </a:endParaRPr>
          </a:p>
        </p:txBody>
      </p:sp>
      <p:sp>
        <p:nvSpPr>
          <p:cNvPr id="17" name="Rechteck 16"/>
          <p:cNvSpPr/>
          <p:nvPr/>
        </p:nvSpPr>
        <p:spPr bwMode="auto">
          <a:xfrm>
            <a:off x="3347864" y="5013176"/>
            <a:ext cx="2304256" cy="432048"/>
          </a:xfrm>
          <a:prstGeom prst="rect">
            <a:avLst/>
          </a:prstGeom>
          <a:solidFill>
            <a:srgbClr val="1890A8">
              <a:alpha val="50000"/>
            </a:srgbClr>
          </a:solidFill>
          <a:ln w="57150" cap="flat" cmpd="sng" algn="ctr">
            <a:noFill/>
            <a:prstDash val="solid"/>
            <a:round/>
            <a:headEnd type="none" w="med" len="med"/>
            <a:tailEnd type="none" w="med" len="med"/>
          </a:ln>
          <a:effectLst/>
          <a:scene3d>
            <a:camera prst="orthographicFront"/>
            <a:lightRig rig="threePt" dir="t"/>
          </a:scene3d>
          <a:sp3d extrusionH="76200" contourW="12700">
            <a:bevelT/>
            <a:bevelB/>
            <a:extrusionClr>
              <a:schemeClr val="accent5">
                <a:lumMod val="75000"/>
              </a:schemeClr>
            </a:extrusionClr>
            <a:contourClr>
              <a:schemeClr val="accent5">
                <a:lumMod val="25000"/>
              </a:schemeClr>
            </a:contourClr>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400" b="1" i="0" u="none" strike="noStrike" cap="none" normalizeH="0" baseline="0" dirty="0" smtClean="0">
                <a:ln>
                  <a:noFill/>
                </a:ln>
                <a:solidFill>
                  <a:schemeClr val="tx1"/>
                </a:solidFill>
                <a:effectLst/>
                <a:latin typeface="Verdana" pitchFamily="34" charset="0"/>
                <a:ea typeface="Verdana" pitchFamily="34" charset="0"/>
                <a:cs typeface="Verdana" pitchFamily="34" charset="0"/>
              </a:rPr>
              <a:t>Low </a:t>
            </a:r>
            <a:r>
              <a:rPr kumimoji="0" lang="de-DE" sz="1400" b="1" i="0" u="none" strike="noStrike" cap="none" normalizeH="0" baseline="0" dirty="0" err="1" smtClean="0">
                <a:ln>
                  <a:noFill/>
                </a:ln>
                <a:solidFill>
                  <a:schemeClr val="tx1"/>
                </a:solidFill>
                <a:effectLst/>
                <a:latin typeface="Verdana" pitchFamily="34" charset="0"/>
                <a:ea typeface="Verdana" pitchFamily="34" charset="0"/>
                <a:cs typeface="Verdana" pitchFamily="34" charset="0"/>
              </a:rPr>
              <a:t>energy</a:t>
            </a:r>
            <a:r>
              <a:rPr kumimoji="0" lang="de-DE" sz="1400" b="1" i="0" u="none" strike="noStrike" cap="none" normalizeH="0" baseline="0" dirty="0" smtClean="0">
                <a:ln>
                  <a:noFill/>
                </a:ln>
                <a:solidFill>
                  <a:schemeClr val="tx1"/>
                </a:solidFill>
                <a:effectLst/>
                <a:latin typeface="Verdana" pitchFamily="34" charset="0"/>
                <a:ea typeface="Verdana" pitchFamily="34" charset="0"/>
                <a:cs typeface="Verdana" pitchFamily="34" charset="0"/>
              </a:rPr>
              <a:t> </a:t>
            </a:r>
            <a:r>
              <a:rPr kumimoji="0" lang="de-DE" sz="1400" b="1" i="0" u="none" strike="noStrike" cap="none" normalizeH="0" baseline="0" dirty="0" err="1" smtClean="0">
                <a:ln>
                  <a:noFill/>
                </a:ln>
                <a:solidFill>
                  <a:schemeClr val="tx1"/>
                </a:solidFill>
                <a:effectLst/>
                <a:latin typeface="Verdana" pitchFamily="34" charset="0"/>
                <a:ea typeface="Verdana" pitchFamily="34" charset="0"/>
                <a:cs typeface="Verdana" pitchFamily="34" charset="0"/>
              </a:rPr>
              <a:t>input</a:t>
            </a:r>
            <a:endParaRPr kumimoji="0" lang="de-DE" sz="1400" b="1" i="0" u="none" strike="noStrike" cap="none" normalizeH="0" baseline="0" dirty="0" smtClean="0">
              <a:ln>
                <a:noFill/>
              </a:ln>
              <a:solidFill>
                <a:schemeClr val="tx1"/>
              </a:solidFill>
              <a:effectLst/>
              <a:latin typeface="Verdana" pitchFamily="34" charset="0"/>
              <a:ea typeface="Verdana" pitchFamily="34" charset="0"/>
              <a:cs typeface="Verdana" pitchFamily="34" charset="0"/>
            </a:endParaRPr>
          </a:p>
        </p:txBody>
      </p:sp>
      <p:sp>
        <p:nvSpPr>
          <p:cNvPr id="18" name="Rechteck 17"/>
          <p:cNvSpPr/>
          <p:nvPr/>
        </p:nvSpPr>
        <p:spPr bwMode="auto">
          <a:xfrm>
            <a:off x="3347864" y="3645024"/>
            <a:ext cx="2304256" cy="360040"/>
          </a:xfrm>
          <a:prstGeom prst="rect">
            <a:avLst/>
          </a:prstGeom>
          <a:solidFill>
            <a:srgbClr val="1890A8">
              <a:alpha val="50000"/>
            </a:srgbClr>
          </a:solidFill>
          <a:ln w="12700" cap="flat" cmpd="sng" algn="ctr">
            <a:solidFill>
              <a:srgbClr val="1890A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DE" sz="1200" dirty="0" smtClean="0">
                <a:latin typeface="Verdana" pitchFamily="34" charset="0"/>
                <a:ea typeface="Verdana" pitchFamily="34" charset="0"/>
                <a:cs typeface="Verdana" pitchFamily="34" charset="0"/>
              </a:rPr>
              <a:t> </a:t>
            </a:r>
            <a:r>
              <a:rPr lang="de-DE" sz="1100" dirty="0" smtClean="0">
                <a:latin typeface="Verdana" pitchFamily="34" charset="0"/>
                <a:ea typeface="Verdana" pitchFamily="34" charset="0"/>
                <a:cs typeface="Verdana" pitchFamily="34" charset="0"/>
              </a:rPr>
              <a:t>Choice </a:t>
            </a:r>
            <a:r>
              <a:rPr lang="de-DE" sz="1100" dirty="0" err="1" smtClean="0">
                <a:latin typeface="Verdana" pitchFamily="34" charset="0"/>
                <a:ea typeface="Verdana" pitchFamily="34" charset="0"/>
                <a:cs typeface="Verdana" pitchFamily="34" charset="0"/>
              </a:rPr>
              <a:t>of</a:t>
            </a:r>
            <a:r>
              <a:rPr lang="de-DE" sz="1100" dirty="0" smtClean="0">
                <a:latin typeface="Verdana" pitchFamily="34" charset="0"/>
                <a:ea typeface="Verdana" pitchFamily="34" charset="0"/>
                <a:cs typeface="Verdana" pitchFamily="34" charset="0"/>
              </a:rPr>
              <a:t> </a:t>
            </a:r>
            <a:r>
              <a:rPr lang="de-DE" sz="1100" dirty="0" err="1" smtClean="0">
                <a:latin typeface="Verdana" pitchFamily="34" charset="0"/>
                <a:ea typeface="Verdana" pitchFamily="34" charset="0"/>
                <a:cs typeface="Verdana" pitchFamily="34" charset="0"/>
              </a:rPr>
              <a:t>Means</a:t>
            </a:r>
            <a:r>
              <a:rPr lang="de-DE" sz="1100" dirty="0" smtClean="0">
                <a:latin typeface="Verdana" pitchFamily="34" charset="0"/>
                <a:ea typeface="Verdana" pitchFamily="34" charset="0"/>
                <a:cs typeface="Verdana" pitchFamily="34" charset="0"/>
              </a:rPr>
              <a:t> </a:t>
            </a:r>
            <a:r>
              <a:rPr lang="de-DE" sz="1100" dirty="0" err="1" smtClean="0">
                <a:latin typeface="Verdana" pitchFamily="34" charset="0"/>
                <a:ea typeface="Verdana" pitchFamily="34" charset="0"/>
                <a:cs typeface="Verdana" pitchFamily="34" charset="0"/>
              </a:rPr>
              <a:t>of</a:t>
            </a:r>
            <a:r>
              <a:rPr lang="de-DE" sz="1100" dirty="0" smtClean="0">
                <a:latin typeface="Verdana" pitchFamily="34" charset="0"/>
                <a:ea typeface="Verdana" pitchFamily="34" charset="0"/>
                <a:cs typeface="Verdana" pitchFamily="34" charset="0"/>
              </a:rPr>
              <a:t> Transport</a:t>
            </a:r>
            <a:endParaRPr kumimoji="0" lang="de-DE" sz="1100" b="0" i="0" u="none" strike="noStrike" cap="none" normalizeH="0" baseline="0" dirty="0" smtClean="0">
              <a:ln>
                <a:noFill/>
              </a:ln>
              <a:solidFill>
                <a:schemeClr val="tx1"/>
              </a:solidFill>
              <a:effectLst/>
              <a:latin typeface="Verdana" pitchFamily="34" charset="0"/>
              <a:ea typeface="Verdana" pitchFamily="34" charset="0"/>
              <a:cs typeface="Verdana" pitchFamily="34" charset="0"/>
            </a:endParaRPr>
          </a:p>
        </p:txBody>
      </p:sp>
      <p:sp>
        <p:nvSpPr>
          <p:cNvPr id="19" name="Rechteck 18"/>
          <p:cNvSpPr/>
          <p:nvPr/>
        </p:nvSpPr>
        <p:spPr bwMode="auto">
          <a:xfrm>
            <a:off x="539552" y="4149080"/>
            <a:ext cx="2304256" cy="648072"/>
          </a:xfrm>
          <a:prstGeom prst="rect">
            <a:avLst/>
          </a:prstGeom>
          <a:solidFill>
            <a:srgbClr val="4E60AA">
              <a:alpha val="50000"/>
            </a:srgbClr>
          </a:solidFill>
          <a:ln w="12700" cap="flat" cmpd="sng" algn="ctr">
            <a:solidFill>
              <a:srgbClr val="4E60AA"/>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err="1" smtClean="0">
                <a:ln>
                  <a:noFill/>
                </a:ln>
                <a:solidFill>
                  <a:schemeClr val="tx1"/>
                </a:solidFill>
                <a:effectLst/>
                <a:latin typeface="Verdana" pitchFamily="34" charset="0"/>
                <a:ea typeface="Verdana" pitchFamily="34" charset="0"/>
                <a:cs typeface="Verdana" pitchFamily="34" charset="0"/>
              </a:rPr>
              <a:t>Social</a:t>
            </a:r>
            <a:r>
              <a:rPr kumimoji="0" lang="de-DE" sz="1400" b="0" i="0" u="none" strike="noStrike" cap="none" normalizeH="0" baseline="0" dirty="0" smtClean="0">
                <a:ln>
                  <a:noFill/>
                </a:ln>
                <a:solidFill>
                  <a:schemeClr val="tx1"/>
                </a:solidFill>
                <a:effectLst/>
                <a:latin typeface="Verdana" pitchFamily="34" charset="0"/>
                <a:ea typeface="Verdana" pitchFamily="34" charset="0"/>
                <a:cs typeface="Verdana" pitchFamily="34" charset="0"/>
              </a:rPr>
              <a:t> Justice</a:t>
            </a:r>
          </a:p>
        </p:txBody>
      </p:sp>
      <p:sp>
        <p:nvSpPr>
          <p:cNvPr id="20" name="Rechteck 19"/>
          <p:cNvSpPr/>
          <p:nvPr/>
        </p:nvSpPr>
        <p:spPr bwMode="auto">
          <a:xfrm>
            <a:off x="539552" y="5301208"/>
            <a:ext cx="2304256" cy="648072"/>
          </a:xfrm>
          <a:prstGeom prst="rect">
            <a:avLst/>
          </a:prstGeom>
          <a:solidFill>
            <a:srgbClr val="4E60AA">
              <a:alpha val="50000"/>
            </a:srgbClr>
          </a:solidFill>
          <a:ln w="12700" cap="flat" cmpd="sng" algn="ctr">
            <a:solidFill>
              <a:srgbClr val="4E60AA"/>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err="1" smtClean="0">
                <a:ln>
                  <a:noFill/>
                </a:ln>
                <a:solidFill>
                  <a:schemeClr val="tx1"/>
                </a:solidFill>
                <a:effectLst/>
                <a:latin typeface="Verdana" pitchFamily="34" charset="0"/>
                <a:ea typeface="Verdana" pitchFamily="34" charset="0"/>
                <a:cs typeface="Verdana" pitchFamily="34" charset="0"/>
              </a:rPr>
              <a:t>Economic</a:t>
            </a:r>
            <a:r>
              <a:rPr kumimoji="0" lang="de-DE" sz="1400" b="0" i="0" u="none" strike="noStrike" cap="none" normalizeH="0" baseline="0" dirty="0" smtClean="0">
                <a:ln>
                  <a:noFill/>
                </a:ln>
                <a:solidFill>
                  <a:schemeClr val="tx1"/>
                </a:solidFill>
                <a:effectLst/>
                <a:latin typeface="Verdana" pitchFamily="34" charset="0"/>
                <a:ea typeface="Verdana" pitchFamily="34" charset="0"/>
                <a:cs typeface="Verdana" pitchFamily="34" charset="0"/>
              </a:rPr>
              <a:t> </a:t>
            </a:r>
            <a:r>
              <a:rPr kumimoji="0" lang="de-DE" sz="1400" b="0" i="0" u="none" strike="noStrike" cap="none" normalizeH="0" baseline="0" dirty="0" err="1" smtClean="0">
                <a:ln>
                  <a:noFill/>
                </a:ln>
                <a:solidFill>
                  <a:schemeClr val="tx1"/>
                </a:solidFill>
                <a:effectLst/>
                <a:latin typeface="Verdana" pitchFamily="34" charset="0"/>
                <a:ea typeface="Verdana" pitchFamily="34" charset="0"/>
                <a:cs typeface="Verdana" pitchFamily="34" charset="0"/>
              </a:rPr>
              <a:t>Effenciency</a:t>
            </a:r>
            <a:endParaRPr kumimoji="0" lang="de-DE" sz="1400" b="0" i="0" u="none" strike="noStrike" cap="none" normalizeH="0" baseline="0" dirty="0" smtClean="0">
              <a:ln>
                <a:noFill/>
              </a:ln>
              <a:solidFill>
                <a:schemeClr val="tx1"/>
              </a:solidFill>
              <a:effectLst/>
              <a:latin typeface="Verdana" pitchFamily="34" charset="0"/>
              <a:ea typeface="Verdana" pitchFamily="34" charset="0"/>
              <a:cs typeface="Verdana" pitchFamily="34" charset="0"/>
            </a:endParaRPr>
          </a:p>
        </p:txBody>
      </p:sp>
      <p:sp>
        <p:nvSpPr>
          <p:cNvPr id="21" name="Rechteck 20"/>
          <p:cNvSpPr/>
          <p:nvPr/>
        </p:nvSpPr>
        <p:spPr bwMode="auto">
          <a:xfrm>
            <a:off x="3347864" y="1988840"/>
            <a:ext cx="2304256" cy="360040"/>
          </a:xfrm>
          <a:prstGeom prst="rect">
            <a:avLst/>
          </a:prstGeom>
          <a:solidFill>
            <a:srgbClr val="1890A8">
              <a:alpha val="50000"/>
            </a:srgbClr>
          </a:solidFill>
          <a:ln w="12700" cap="flat" cmpd="sng" algn="ctr">
            <a:solidFill>
              <a:srgbClr val="1890A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100" b="0" i="0" u="none" strike="noStrike" cap="none" normalizeH="0" baseline="0" dirty="0" smtClean="0">
                <a:ln>
                  <a:noFill/>
                </a:ln>
                <a:solidFill>
                  <a:schemeClr val="tx1"/>
                </a:solidFill>
                <a:effectLst/>
                <a:latin typeface="Verdana" pitchFamily="34" charset="0"/>
                <a:ea typeface="Verdana" pitchFamily="34" charset="0"/>
                <a:cs typeface="Verdana" pitchFamily="34" charset="0"/>
              </a:rPr>
              <a:t>Presence of House</a:t>
            </a:r>
            <a:r>
              <a:rPr kumimoji="0" lang="de-DE" sz="1100" b="0" i="0" u="none" strike="noStrike" cap="none" normalizeH="0" dirty="0" smtClean="0">
                <a:ln>
                  <a:noFill/>
                </a:ln>
                <a:solidFill>
                  <a:schemeClr val="tx1"/>
                </a:solidFill>
                <a:effectLst/>
                <a:latin typeface="Verdana" pitchFamily="34" charset="0"/>
                <a:ea typeface="Verdana" pitchFamily="34" charset="0"/>
                <a:cs typeface="Verdana" pitchFamily="34" charset="0"/>
              </a:rPr>
              <a:t> Martins (</a:t>
            </a:r>
            <a:r>
              <a:rPr kumimoji="0" lang="de-DE" sz="1100" b="0" i="1" u="none" strike="noStrike" cap="none" normalizeH="0" dirty="0" err="1" smtClean="0">
                <a:ln>
                  <a:noFill/>
                </a:ln>
                <a:solidFill>
                  <a:schemeClr val="tx1"/>
                </a:solidFill>
                <a:effectLst/>
                <a:latin typeface="Verdana" pitchFamily="34" charset="0"/>
                <a:ea typeface="Verdana" pitchFamily="34" charset="0"/>
                <a:cs typeface="Verdana" pitchFamily="34" charset="0"/>
              </a:rPr>
              <a:t>Delichon</a:t>
            </a:r>
            <a:r>
              <a:rPr kumimoji="0" lang="de-DE" sz="1100" b="0" i="1" u="none" strike="noStrike" cap="none" normalizeH="0" dirty="0" smtClean="0">
                <a:ln>
                  <a:noFill/>
                </a:ln>
                <a:solidFill>
                  <a:schemeClr val="tx1"/>
                </a:solidFill>
                <a:effectLst/>
                <a:latin typeface="Verdana" pitchFamily="34" charset="0"/>
                <a:ea typeface="Verdana" pitchFamily="34" charset="0"/>
                <a:cs typeface="Verdana" pitchFamily="34" charset="0"/>
              </a:rPr>
              <a:t> </a:t>
            </a:r>
            <a:r>
              <a:rPr kumimoji="0" lang="de-DE" sz="1100" b="0" i="1" u="none" strike="noStrike" cap="none" normalizeH="0" dirty="0" err="1" smtClean="0">
                <a:ln>
                  <a:noFill/>
                </a:ln>
                <a:solidFill>
                  <a:schemeClr val="tx1"/>
                </a:solidFill>
                <a:effectLst/>
                <a:latin typeface="Verdana" pitchFamily="34" charset="0"/>
                <a:ea typeface="Verdana" pitchFamily="34" charset="0"/>
                <a:cs typeface="Verdana" pitchFamily="34" charset="0"/>
              </a:rPr>
              <a:t>urbica</a:t>
            </a:r>
            <a:r>
              <a:rPr kumimoji="0" lang="de-DE" sz="1100" b="0" i="0" u="none" strike="noStrike" cap="none" normalizeH="0" dirty="0" smtClean="0">
                <a:ln>
                  <a:noFill/>
                </a:ln>
                <a:solidFill>
                  <a:schemeClr val="tx1"/>
                </a:solidFill>
                <a:effectLst/>
                <a:latin typeface="Verdana" pitchFamily="34" charset="0"/>
                <a:ea typeface="Verdana" pitchFamily="34" charset="0"/>
                <a:cs typeface="Verdana" pitchFamily="34" charset="0"/>
              </a:rPr>
              <a:t>)</a:t>
            </a:r>
            <a:endParaRPr kumimoji="0" lang="de-DE" sz="1100" b="0" i="0" u="none" strike="noStrike" cap="none" normalizeH="0" baseline="0" dirty="0" smtClean="0">
              <a:ln>
                <a:noFill/>
              </a:ln>
              <a:solidFill>
                <a:schemeClr val="tx1"/>
              </a:solidFill>
              <a:effectLst/>
              <a:latin typeface="Verdana" pitchFamily="34" charset="0"/>
              <a:ea typeface="Verdana" pitchFamily="34" charset="0"/>
              <a:cs typeface="Verdana" pitchFamily="34" charset="0"/>
            </a:endParaRPr>
          </a:p>
        </p:txBody>
      </p:sp>
      <p:sp>
        <p:nvSpPr>
          <p:cNvPr id="23" name="Rechteck 22"/>
          <p:cNvSpPr/>
          <p:nvPr/>
        </p:nvSpPr>
        <p:spPr bwMode="auto">
          <a:xfrm>
            <a:off x="3347864" y="4077072"/>
            <a:ext cx="1296144" cy="360040"/>
          </a:xfrm>
          <a:prstGeom prst="rect">
            <a:avLst/>
          </a:prstGeom>
          <a:solidFill>
            <a:srgbClr val="1890A8">
              <a:alpha val="50000"/>
            </a:srgbClr>
          </a:solidFill>
          <a:ln w="12700" cap="flat" cmpd="sng" algn="ctr">
            <a:solidFill>
              <a:srgbClr val="1890A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100" b="0" i="0" u="none" strike="noStrike" cap="none" normalizeH="0" baseline="0" dirty="0" err="1" smtClean="0">
                <a:ln>
                  <a:noFill/>
                </a:ln>
                <a:solidFill>
                  <a:schemeClr val="tx1"/>
                </a:solidFill>
                <a:effectLst/>
                <a:latin typeface="Verdana" pitchFamily="34" charset="0"/>
                <a:ea typeface="Verdana" pitchFamily="34" charset="0"/>
                <a:cs typeface="Verdana" pitchFamily="34" charset="0"/>
              </a:rPr>
              <a:t>Usage</a:t>
            </a:r>
            <a:r>
              <a:rPr kumimoji="0" lang="de-DE" sz="1100" b="0" i="0" u="none" strike="noStrike" cap="none" normalizeH="0" baseline="0" dirty="0" smtClean="0">
                <a:ln>
                  <a:noFill/>
                </a:ln>
                <a:solidFill>
                  <a:schemeClr val="tx1"/>
                </a:solidFill>
                <a:effectLst/>
                <a:latin typeface="Verdana" pitchFamily="34" charset="0"/>
                <a:ea typeface="Verdana" pitchFamily="34" charset="0"/>
                <a:cs typeface="Verdana" pitchFamily="34" charset="0"/>
              </a:rPr>
              <a:t> of </a:t>
            </a:r>
            <a:r>
              <a:rPr lang="de-DE" sz="1100" dirty="0" err="1" smtClean="0">
                <a:latin typeface="Verdana" pitchFamily="34" charset="0"/>
                <a:ea typeface="Verdana" pitchFamily="34" charset="0"/>
                <a:cs typeface="Verdana" pitchFamily="34" charset="0"/>
              </a:rPr>
              <a:t>D</a:t>
            </a:r>
            <a:r>
              <a:rPr kumimoji="0" lang="de-DE" sz="1100" b="0" i="0" u="none" strike="noStrike" cap="none" normalizeH="0" baseline="0" dirty="0" err="1" smtClean="0">
                <a:ln>
                  <a:noFill/>
                </a:ln>
                <a:solidFill>
                  <a:schemeClr val="tx1"/>
                </a:solidFill>
                <a:effectLst/>
                <a:latin typeface="Verdana" pitchFamily="34" charset="0"/>
                <a:ea typeface="Verdana" pitchFamily="34" charset="0"/>
                <a:cs typeface="Verdana" pitchFamily="34" charset="0"/>
              </a:rPr>
              <a:t>rinking</a:t>
            </a:r>
            <a:r>
              <a:rPr kumimoji="0" lang="de-DE" sz="1100" b="0" i="0" u="none" strike="noStrike" cap="none" normalizeH="0" baseline="0" dirty="0" smtClean="0">
                <a:ln>
                  <a:noFill/>
                </a:ln>
                <a:solidFill>
                  <a:schemeClr val="tx1"/>
                </a:solidFill>
                <a:effectLst/>
                <a:latin typeface="Verdana" pitchFamily="34" charset="0"/>
                <a:ea typeface="Verdana" pitchFamily="34" charset="0"/>
                <a:cs typeface="Verdana" pitchFamily="34" charset="0"/>
              </a:rPr>
              <a:t> </a:t>
            </a:r>
            <a:r>
              <a:rPr lang="de-DE" sz="1100" dirty="0" smtClean="0">
                <a:latin typeface="Verdana" pitchFamily="34" charset="0"/>
                <a:ea typeface="Verdana" pitchFamily="34" charset="0"/>
                <a:cs typeface="Verdana" pitchFamily="34" charset="0"/>
              </a:rPr>
              <a:t>W</a:t>
            </a:r>
            <a:r>
              <a:rPr kumimoji="0" lang="de-DE" sz="1100" b="0" i="0" u="none" strike="noStrike" cap="none" normalizeH="0" baseline="0" dirty="0" smtClean="0">
                <a:ln>
                  <a:noFill/>
                </a:ln>
                <a:solidFill>
                  <a:schemeClr val="tx1"/>
                </a:solidFill>
                <a:effectLst/>
                <a:latin typeface="Verdana" pitchFamily="34" charset="0"/>
                <a:ea typeface="Verdana" pitchFamily="34" charset="0"/>
                <a:cs typeface="Verdana" pitchFamily="34" charset="0"/>
              </a:rPr>
              <a:t>ater</a:t>
            </a:r>
          </a:p>
        </p:txBody>
      </p:sp>
      <p:sp>
        <p:nvSpPr>
          <p:cNvPr id="24" name="Rechteck 23"/>
          <p:cNvSpPr/>
          <p:nvPr/>
        </p:nvSpPr>
        <p:spPr bwMode="auto">
          <a:xfrm>
            <a:off x="3347864" y="1556792"/>
            <a:ext cx="2304256" cy="360040"/>
          </a:xfrm>
          <a:prstGeom prst="rect">
            <a:avLst/>
          </a:prstGeom>
          <a:solidFill>
            <a:srgbClr val="1890A8">
              <a:alpha val="50000"/>
            </a:srgbClr>
          </a:solidFill>
          <a:ln w="12700" cap="flat" cmpd="sng" algn="ctr">
            <a:solidFill>
              <a:srgbClr val="1890A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100" b="0" i="0" u="none" strike="noStrike" cap="none" normalizeH="0" baseline="0" dirty="0" err="1" smtClean="0">
                <a:ln>
                  <a:noFill/>
                </a:ln>
                <a:solidFill>
                  <a:schemeClr val="tx1"/>
                </a:solidFill>
                <a:effectLst/>
                <a:latin typeface="Verdana" pitchFamily="34" charset="0"/>
                <a:ea typeface="Verdana" pitchFamily="34" charset="0"/>
                <a:cs typeface="Verdana" pitchFamily="34" charset="0"/>
              </a:rPr>
              <a:t>Trees</a:t>
            </a:r>
            <a:r>
              <a:rPr kumimoji="0" lang="de-DE" sz="1100" b="0" i="0" u="none" strike="noStrike" cap="none" normalizeH="0" baseline="0" dirty="0" smtClean="0">
                <a:ln>
                  <a:noFill/>
                </a:ln>
                <a:solidFill>
                  <a:schemeClr val="tx1"/>
                </a:solidFill>
                <a:effectLst/>
                <a:latin typeface="Verdana" pitchFamily="34" charset="0"/>
                <a:ea typeface="Verdana" pitchFamily="34" charset="0"/>
                <a:cs typeface="Verdana" pitchFamily="34" charset="0"/>
              </a:rPr>
              <a:t> on </a:t>
            </a:r>
            <a:r>
              <a:rPr lang="de-DE" sz="1100" dirty="0" smtClean="0">
                <a:latin typeface="Verdana" pitchFamily="34" charset="0"/>
                <a:ea typeface="Verdana" pitchFamily="34" charset="0"/>
                <a:cs typeface="Verdana" pitchFamily="34" charset="0"/>
              </a:rPr>
              <a:t>S</a:t>
            </a:r>
            <a:r>
              <a:rPr kumimoji="0" lang="de-DE" sz="1100" b="0" i="0" u="none" strike="noStrike" cap="none" normalizeH="0" baseline="0" dirty="0" smtClean="0">
                <a:ln>
                  <a:noFill/>
                </a:ln>
                <a:solidFill>
                  <a:schemeClr val="tx1"/>
                </a:solidFill>
                <a:effectLst/>
                <a:latin typeface="Verdana" pitchFamily="34" charset="0"/>
                <a:ea typeface="Verdana" pitchFamily="34" charset="0"/>
                <a:cs typeface="Verdana" pitchFamily="34" charset="0"/>
              </a:rPr>
              <a:t>ettlement </a:t>
            </a:r>
            <a:r>
              <a:rPr lang="de-DE" sz="1100" dirty="0" smtClean="0">
                <a:latin typeface="Verdana" pitchFamily="34" charset="0"/>
                <a:ea typeface="Verdana" pitchFamily="34" charset="0"/>
                <a:cs typeface="Verdana" pitchFamily="34" charset="0"/>
              </a:rPr>
              <a:t>A</a:t>
            </a:r>
            <a:r>
              <a:rPr kumimoji="0" lang="de-DE" sz="1100" b="0" i="0" u="none" strike="noStrike" cap="none" normalizeH="0" baseline="0" dirty="0" smtClean="0">
                <a:ln>
                  <a:noFill/>
                </a:ln>
                <a:solidFill>
                  <a:schemeClr val="tx1"/>
                </a:solidFill>
                <a:effectLst/>
                <a:latin typeface="Verdana" pitchFamily="34" charset="0"/>
                <a:ea typeface="Verdana" pitchFamily="34" charset="0"/>
                <a:cs typeface="Verdana" pitchFamily="34" charset="0"/>
              </a:rPr>
              <a:t>rea</a:t>
            </a:r>
          </a:p>
        </p:txBody>
      </p:sp>
      <p:sp>
        <p:nvSpPr>
          <p:cNvPr id="25" name="Rechteck 24"/>
          <p:cNvSpPr/>
          <p:nvPr/>
        </p:nvSpPr>
        <p:spPr bwMode="auto">
          <a:xfrm>
            <a:off x="4283968" y="5589240"/>
            <a:ext cx="1368152" cy="360040"/>
          </a:xfrm>
          <a:prstGeom prst="rect">
            <a:avLst/>
          </a:prstGeom>
          <a:solidFill>
            <a:srgbClr val="1890A8">
              <a:alpha val="50000"/>
            </a:srgbClr>
          </a:solidFill>
          <a:ln w="12700" cap="flat" cmpd="sng" algn="ctr">
            <a:solidFill>
              <a:srgbClr val="1890A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100" b="0" i="0" u="none" strike="noStrike" cap="none" normalizeH="0" baseline="0" dirty="0" err="1" smtClean="0">
                <a:ln>
                  <a:noFill/>
                </a:ln>
                <a:solidFill>
                  <a:schemeClr val="tx1"/>
                </a:solidFill>
                <a:effectLst/>
                <a:latin typeface="Verdana" pitchFamily="34" charset="0"/>
                <a:ea typeface="Verdana" pitchFamily="34" charset="0"/>
                <a:cs typeface="Verdana" pitchFamily="34" charset="0"/>
              </a:rPr>
              <a:t>Economical</a:t>
            </a:r>
            <a:r>
              <a:rPr kumimoji="0" lang="de-DE" sz="1100" b="0" i="0" u="none" strike="noStrike" cap="none" normalizeH="0" baseline="0" dirty="0" smtClean="0">
                <a:ln>
                  <a:noFill/>
                </a:ln>
                <a:solidFill>
                  <a:schemeClr val="tx1"/>
                </a:solidFill>
                <a:effectLst/>
                <a:latin typeface="Verdana" pitchFamily="34" charset="0"/>
                <a:ea typeface="Verdana" pitchFamily="34" charset="0"/>
                <a:cs typeface="Verdana" pitchFamily="34" charset="0"/>
              </a:rPr>
              <a:t> </a:t>
            </a:r>
            <a:r>
              <a:rPr lang="de-DE" sz="1100" dirty="0" smtClean="0">
                <a:latin typeface="Verdana" pitchFamily="34" charset="0"/>
                <a:ea typeface="Verdana" pitchFamily="34" charset="0"/>
                <a:cs typeface="Verdana" pitchFamily="34" charset="0"/>
              </a:rPr>
              <a:t>L</a:t>
            </a:r>
            <a:r>
              <a:rPr kumimoji="0" lang="de-DE" sz="1100" b="0" i="0" u="none" strike="noStrike" cap="none" normalizeH="0" baseline="0" dirty="0" smtClean="0">
                <a:ln>
                  <a:noFill/>
                </a:ln>
                <a:solidFill>
                  <a:schemeClr val="tx1"/>
                </a:solidFill>
                <a:effectLst/>
                <a:latin typeface="Verdana" pitchFamily="34" charset="0"/>
                <a:ea typeface="Verdana" pitchFamily="34" charset="0"/>
                <a:cs typeface="Verdana" pitchFamily="34" charset="0"/>
              </a:rPr>
              <a:t>and Consumption</a:t>
            </a:r>
          </a:p>
        </p:txBody>
      </p:sp>
      <p:sp>
        <p:nvSpPr>
          <p:cNvPr id="26" name="Rechteck 25"/>
          <p:cNvSpPr/>
          <p:nvPr/>
        </p:nvSpPr>
        <p:spPr bwMode="auto">
          <a:xfrm>
            <a:off x="3347864" y="4509120"/>
            <a:ext cx="1296144" cy="360040"/>
          </a:xfrm>
          <a:prstGeom prst="rect">
            <a:avLst/>
          </a:prstGeom>
          <a:solidFill>
            <a:srgbClr val="1890A8">
              <a:alpha val="50000"/>
            </a:srgbClr>
          </a:solidFill>
          <a:ln w="12700" cap="flat" cmpd="sng" algn="ctr">
            <a:solidFill>
              <a:srgbClr val="1890A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100" b="0" i="0" u="none" strike="noStrike" cap="none" normalizeH="0" baseline="0" dirty="0" smtClean="0">
                <a:ln>
                  <a:noFill/>
                </a:ln>
                <a:solidFill>
                  <a:schemeClr val="tx1"/>
                </a:solidFill>
                <a:effectLst/>
                <a:latin typeface="Verdana" pitchFamily="34" charset="0"/>
                <a:ea typeface="Verdana" pitchFamily="34" charset="0"/>
                <a:cs typeface="Verdana" pitchFamily="34" charset="0"/>
              </a:rPr>
              <a:t>Land </a:t>
            </a:r>
            <a:r>
              <a:rPr lang="de-DE" sz="1100" dirty="0" err="1" smtClean="0">
                <a:latin typeface="Verdana" pitchFamily="34" charset="0"/>
                <a:ea typeface="Verdana" pitchFamily="34" charset="0"/>
                <a:cs typeface="Verdana" pitchFamily="34" charset="0"/>
              </a:rPr>
              <a:t>U</a:t>
            </a:r>
            <a:r>
              <a:rPr kumimoji="0" lang="de-DE" sz="1100" b="0" i="0" u="none" strike="noStrike" cap="none" normalizeH="0" baseline="0" dirty="0" err="1" smtClean="0">
                <a:ln>
                  <a:noFill/>
                </a:ln>
                <a:solidFill>
                  <a:schemeClr val="tx1"/>
                </a:solidFill>
                <a:effectLst/>
                <a:latin typeface="Verdana" pitchFamily="34" charset="0"/>
                <a:ea typeface="Verdana" pitchFamily="34" charset="0"/>
                <a:cs typeface="Verdana" pitchFamily="34" charset="0"/>
              </a:rPr>
              <a:t>se</a:t>
            </a:r>
            <a:r>
              <a:rPr kumimoji="0" lang="de-DE" sz="1100" b="0" i="0" u="none" strike="noStrike" cap="none" normalizeH="0" baseline="0" dirty="0" smtClean="0">
                <a:ln>
                  <a:noFill/>
                </a:ln>
                <a:solidFill>
                  <a:schemeClr val="tx1"/>
                </a:solidFill>
                <a:effectLst/>
                <a:latin typeface="Verdana" pitchFamily="34" charset="0"/>
                <a:ea typeface="Verdana" pitchFamily="34" charset="0"/>
                <a:cs typeface="Verdana" pitchFamily="34" charset="0"/>
              </a:rPr>
              <a:t> </a:t>
            </a:r>
            <a:r>
              <a:rPr lang="de-DE" sz="1100" dirty="0" smtClean="0">
                <a:latin typeface="Verdana" pitchFamily="34" charset="0"/>
                <a:ea typeface="Verdana" pitchFamily="34" charset="0"/>
                <a:cs typeface="Verdana" pitchFamily="34" charset="0"/>
              </a:rPr>
              <a:t>D</a:t>
            </a:r>
            <a:r>
              <a:rPr kumimoji="0" lang="de-DE" sz="1100" b="0" i="0" u="none" strike="noStrike" cap="none" normalizeH="0" baseline="0" dirty="0" smtClean="0">
                <a:ln>
                  <a:noFill/>
                </a:ln>
                <a:solidFill>
                  <a:schemeClr val="tx1"/>
                </a:solidFill>
                <a:effectLst/>
                <a:latin typeface="Verdana" pitchFamily="34" charset="0"/>
                <a:ea typeface="Verdana" pitchFamily="34" charset="0"/>
                <a:cs typeface="Verdana" pitchFamily="34" charset="0"/>
              </a:rPr>
              <a:t>esignation</a:t>
            </a:r>
          </a:p>
        </p:txBody>
      </p:sp>
      <p:sp>
        <p:nvSpPr>
          <p:cNvPr id="27" name="Rechteck 26"/>
          <p:cNvSpPr/>
          <p:nvPr/>
        </p:nvSpPr>
        <p:spPr bwMode="auto">
          <a:xfrm>
            <a:off x="4716016" y="4509120"/>
            <a:ext cx="936104" cy="360040"/>
          </a:xfrm>
          <a:prstGeom prst="rect">
            <a:avLst/>
          </a:prstGeom>
          <a:solidFill>
            <a:srgbClr val="1890A8">
              <a:alpha val="50000"/>
            </a:srgbClr>
          </a:solidFill>
          <a:ln w="12700" cap="flat" cmpd="sng" algn="ctr">
            <a:solidFill>
              <a:srgbClr val="1890A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100" b="0" i="0" u="none" strike="noStrike" cap="none" normalizeH="0" baseline="0" dirty="0" err="1" smtClean="0">
                <a:ln>
                  <a:noFill/>
                </a:ln>
                <a:solidFill>
                  <a:schemeClr val="tx1"/>
                </a:solidFill>
                <a:effectLst/>
                <a:latin typeface="Verdana" pitchFamily="34" charset="0"/>
                <a:ea typeface="Verdana" pitchFamily="34" charset="0"/>
                <a:cs typeface="Verdana" pitchFamily="34" charset="0"/>
              </a:rPr>
              <a:t>Protected</a:t>
            </a:r>
            <a:r>
              <a:rPr kumimoji="0" lang="de-DE" sz="1100" b="0" i="0" u="none" strike="noStrike" cap="none" normalizeH="0" baseline="0" dirty="0" smtClean="0">
                <a:ln>
                  <a:noFill/>
                </a:ln>
                <a:solidFill>
                  <a:schemeClr val="tx1"/>
                </a:solidFill>
                <a:effectLst/>
                <a:latin typeface="Verdana" pitchFamily="34" charset="0"/>
                <a:ea typeface="Verdana" pitchFamily="34" charset="0"/>
                <a:cs typeface="Verdana" pitchFamily="34" charset="0"/>
              </a:rPr>
              <a:t> </a:t>
            </a:r>
            <a:r>
              <a:rPr lang="de-DE" sz="1100" dirty="0" smtClean="0">
                <a:latin typeface="Verdana" pitchFamily="34" charset="0"/>
                <a:ea typeface="Verdana" pitchFamily="34" charset="0"/>
                <a:cs typeface="Verdana" pitchFamily="34" charset="0"/>
              </a:rPr>
              <a:t>N</a:t>
            </a:r>
            <a:r>
              <a:rPr kumimoji="0" lang="de-DE" sz="1100" b="0" i="0" u="none" strike="noStrike" cap="none" normalizeH="0" baseline="0" dirty="0" smtClean="0">
                <a:ln>
                  <a:noFill/>
                </a:ln>
                <a:solidFill>
                  <a:schemeClr val="tx1"/>
                </a:solidFill>
                <a:effectLst/>
                <a:latin typeface="Verdana" pitchFamily="34" charset="0"/>
                <a:ea typeface="Verdana" pitchFamily="34" charset="0"/>
                <a:cs typeface="Verdana" pitchFamily="34" charset="0"/>
              </a:rPr>
              <a:t>ature</a:t>
            </a:r>
          </a:p>
        </p:txBody>
      </p:sp>
      <p:sp>
        <p:nvSpPr>
          <p:cNvPr id="28" name="Rechteck 27"/>
          <p:cNvSpPr/>
          <p:nvPr/>
        </p:nvSpPr>
        <p:spPr bwMode="auto">
          <a:xfrm>
            <a:off x="3347864" y="5589240"/>
            <a:ext cx="864096" cy="360040"/>
          </a:xfrm>
          <a:prstGeom prst="rect">
            <a:avLst/>
          </a:prstGeom>
          <a:solidFill>
            <a:srgbClr val="1890A8">
              <a:alpha val="50000"/>
            </a:srgbClr>
          </a:solidFill>
          <a:ln w="12700" cap="flat" cmpd="sng" algn="ctr">
            <a:solidFill>
              <a:srgbClr val="1890A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100" b="0" i="0" u="none" strike="noStrike" cap="none" normalizeH="0" baseline="0" dirty="0" smtClean="0">
                <a:ln>
                  <a:noFill/>
                </a:ln>
                <a:solidFill>
                  <a:schemeClr val="tx1"/>
                </a:solidFill>
                <a:effectLst/>
                <a:latin typeface="Verdana" pitchFamily="34" charset="0"/>
                <a:ea typeface="Verdana" pitchFamily="34" charset="0"/>
                <a:cs typeface="Verdana" pitchFamily="34" charset="0"/>
              </a:rPr>
              <a:t>Quality</a:t>
            </a:r>
            <a:r>
              <a:rPr kumimoji="0" lang="de-DE" sz="1100" b="0" i="0" u="none" strike="noStrike" cap="none" normalizeH="0" dirty="0" smtClean="0">
                <a:ln>
                  <a:noFill/>
                </a:ln>
                <a:solidFill>
                  <a:schemeClr val="tx1"/>
                </a:solidFill>
                <a:effectLst/>
                <a:latin typeface="Verdana" pitchFamily="34" charset="0"/>
                <a:ea typeface="Verdana" pitchFamily="34" charset="0"/>
                <a:cs typeface="Verdana" pitchFamily="34" charset="0"/>
              </a:rPr>
              <a:t> </a:t>
            </a:r>
            <a:r>
              <a:rPr kumimoji="0" lang="de-DE" sz="1100" b="0" i="0" u="none" strike="noStrike" cap="none" normalizeH="0" dirty="0" err="1" smtClean="0">
                <a:ln>
                  <a:noFill/>
                </a:ln>
                <a:solidFill>
                  <a:schemeClr val="tx1"/>
                </a:solidFill>
                <a:effectLst/>
                <a:latin typeface="Verdana" pitchFamily="34" charset="0"/>
                <a:ea typeface="Verdana" pitchFamily="34" charset="0"/>
                <a:cs typeface="Verdana" pitchFamily="34" charset="0"/>
              </a:rPr>
              <a:t>of</a:t>
            </a:r>
            <a:r>
              <a:rPr kumimoji="0" lang="de-DE" sz="1100" b="0" i="0" u="none" strike="noStrike" cap="none" normalizeH="0" dirty="0" smtClean="0">
                <a:ln>
                  <a:noFill/>
                </a:ln>
                <a:solidFill>
                  <a:schemeClr val="tx1"/>
                </a:solidFill>
                <a:effectLst/>
                <a:latin typeface="Verdana" pitchFamily="34" charset="0"/>
                <a:ea typeface="Verdana" pitchFamily="34" charset="0"/>
                <a:cs typeface="Verdana" pitchFamily="34" charset="0"/>
              </a:rPr>
              <a:t> </a:t>
            </a:r>
            <a:r>
              <a:rPr lang="de-DE" sz="1100" dirty="0" smtClean="0">
                <a:latin typeface="Verdana" pitchFamily="34" charset="0"/>
                <a:ea typeface="Verdana" pitchFamily="34" charset="0"/>
                <a:cs typeface="Verdana" pitchFamily="34" charset="0"/>
              </a:rPr>
              <a:t>R</a:t>
            </a:r>
            <a:r>
              <a:rPr kumimoji="0" lang="de-DE" sz="1100" b="0" i="0" u="none" strike="noStrike" cap="none" normalizeH="0" dirty="0" smtClean="0">
                <a:ln>
                  <a:noFill/>
                </a:ln>
                <a:solidFill>
                  <a:schemeClr val="tx1"/>
                </a:solidFill>
                <a:effectLst/>
                <a:latin typeface="Verdana" pitchFamily="34" charset="0"/>
                <a:ea typeface="Verdana" pitchFamily="34" charset="0"/>
                <a:cs typeface="Verdana" pitchFamily="34" charset="0"/>
              </a:rPr>
              <a:t>ivers</a:t>
            </a:r>
            <a:endParaRPr kumimoji="0" lang="de-DE" sz="1100" b="0" i="0" u="none" strike="noStrike" cap="none" normalizeH="0" baseline="0" dirty="0" smtClean="0">
              <a:ln>
                <a:noFill/>
              </a:ln>
              <a:solidFill>
                <a:schemeClr val="tx1"/>
              </a:solidFill>
              <a:effectLst/>
              <a:latin typeface="Verdana" pitchFamily="34" charset="0"/>
              <a:ea typeface="Verdana" pitchFamily="34" charset="0"/>
              <a:cs typeface="Verdana" pitchFamily="34" charset="0"/>
            </a:endParaRPr>
          </a:p>
        </p:txBody>
      </p:sp>
      <p:sp>
        <p:nvSpPr>
          <p:cNvPr id="29" name="Rechteck 28"/>
          <p:cNvSpPr/>
          <p:nvPr/>
        </p:nvSpPr>
        <p:spPr bwMode="auto">
          <a:xfrm>
            <a:off x="4716016" y="4077072"/>
            <a:ext cx="936104" cy="360040"/>
          </a:xfrm>
          <a:prstGeom prst="rect">
            <a:avLst/>
          </a:prstGeom>
          <a:solidFill>
            <a:srgbClr val="1890A8">
              <a:alpha val="50000"/>
            </a:srgbClr>
          </a:solidFill>
          <a:ln w="12700" cap="flat" cmpd="sng" algn="ctr">
            <a:solidFill>
              <a:srgbClr val="1890A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100" b="0" i="0" u="none" strike="noStrike" cap="none" normalizeH="0" baseline="0" dirty="0" err="1" smtClean="0">
                <a:ln>
                  <a:noFill/>
                </a:ln>
                <a:solidFill>
                  <a:schemeClr val="tx1"/>
                </a:solidFill>
                <a:effectLst/>
                <a:latin typeface="Verdana" pitchFamily="34" charset="0"/>
                <a:ea typeface="Verdana" pitchFamily="34" charset="0"/>
                <a:cs typeface="Verdana" pitchFamily="34" charset="0"/>
              </a:rPr>
              <a:t>Waste</a:t>
            </a:r>
            <a:endParaRPr kumimoji="0" lang="de-DE" sz="1100" b="0" i="0" u="none" strike="noStrike" cap="none" normalizeH="0" baseline="0" dirty="0" smtClean="0">
              <a:ln>
                <a:noFill/>
              </a:ln>
              <a:solidFill>
                <a:schemeClr val="tx1"/>
              </a:solidFill>
              <a:effectLst/>
              <a:latin typeface="Verdana" pitchFamily="34" charset="0"/>
              <a:ea typeface="Verdana" pitchFamily="34" charset="0"/>
              <a:cs typeface="Verdana" pitchFamily="34" charset="0"/>
            </a:endParaRPr>
          </a:p>
        </p:txBody>
      </p:sp>
      <p:grpSp>
        <p:nvGrpSpPr>
          <p:cNvPr id="3" name="Gruppieren 75"/>
          <p:cNvGrpSpPr/>
          <p:nvPr/>
        </p:nvGrpSpPr>
        <p:grpSpPr>
          <a:xfrm>
            <a:off x="6084168" y="1196752"/>
            <a:ext cx="2448272" cy="3456384"/>
            <a:chOff x="5868144" y="1196752"/>
            <a:chExt cx="2448272" cy="3456384"/>
          </a:xfrm>
        </p:grpSpPr>
        <p:sp>
          <p:nvSpPr>
            <p:cNvPr id="15" name="Rechteck 14"/>
            <p:cNvSpPr/>
            <p:nvPr/>
          </p:nvSpPr>
          <p:spPr bwMode="auto">
            <a:xfrm>
              <a:off x="5868144" y="1196752"/>
              <a:ext cx="2448272" cy="3456384"/>
            </a:xfrm>
            <a:prstGeom prst="rect">
              <a:avLst/>
            </a:prstGeom>
            <a:solidFill>
              <a:srgbClr val="8CB91B">
                <a:alpha val="20000"/>
              </a:srgbClr>
            </a:solidFill>
            <a:ln w="9525" cap="flat" cmpd="sng" algn="ctr">
              <a:solidFill>
                <a:srgbClr val="8CB91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600" b="1" i="0" u="none" strike="noStrike" cap="none" normalizeH="0" baseline="0" dirty="0" err="1" smtClean="0">
                  <a:ln>
                    <a:noFill/>
                  </a:ln>
                  <a:solidFill>
                    <a:schemeClr val="bg2">
                      <a:lumMod val="75000"/>
                    </a:schemeClr>
                  </a:solidFill>
                  <a:effectLst/>
                  <a:latin typeface="Verdana" pitchFamily="34" charset="0"/>
                  <a:ea typeface="Verdana" pitchFamily="34" charset="0"/>
                  <a:cs typeface="Verdana" pitchFamily="34" charset="0"/>
                </a:rPr>
                <a:t>Indicators</a:t>
              </a:r>
              <a:endParaRPr kumimoji="0" lang="de-DE" sz="1600" b="1" i="0" u="none" strike="noStrike" cap="none" normalizeH="0" baseline="0" dirty="0" smtClean="0">
                <a:ln>
                  <a:noFill/>
                </a:ln>
                <a:solidFill>
                  <a:schemeClr val="bg2">
                    <a:lumMod val="75000"/>
                  </a:schemeClr>
                </a:solidFill>
                <a:effectLst/>
                <a:latin typeface="Verdana" pitchFamily="34" charset="0"/>
                <a:ea typeface="Verdana" pitchFamily="34" charset="0"/>
                <a:cs typeface="Verdana" pitchFamily="34" charset="0"/>
              </a:endParaRPr>
            </a:p>
          </p:txBody>
        </p:sp>
        <p:sp>
          <p:nvSpPr>
            <p:cNvPr id="30" name="Rechteck 29"/>
            <p:cNvSpPr/>
            <p:nvPr/>
          </p:nvSpPr>
          <p:spPr bwMode="auto">
            <a:xfrm>
              <a:off x="5940152" y="1556792"/>
              <a:ext cx="1080120" cy="576064"/>
            </a:xfrm>
            <a:prstGeom prst="rect">
              <a:avLst/>
            </a:prstGeom>
            <a:solidFill>
              <a:srgbClr val="8CB91B">
                <a:alpha val="50000"/>
              </a:srgbClr>
            </a:solidFill>
            <a:ln w="12700" cap="flat" cmpd="sng" algn="ctr">
              <a:solidFill>
                <a:srgbClr val="8CB91B"/>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Aft>
                  <a:spcPts val="600"/>
                </a:spcAft>
              </a:pPr>
              <a:r>
                <a:rPr lang="de-DE" sz="1100" dirty="0" smtClean="0">
                  <a:latin typeface="Verdana" pitchFamily="34" charset="0"/>
                  <a:ea typeface="Verdana" pitchFamily="34" charset="0"/>
                  <a:cs typeface="Verdana" pitchFamily="34" charset="0"/>
                </a:rPr>
                <a:t>Installed </a:t>
              </a:r>
              <a:r>
                <a:rPr lang="de-DE" sz="1100" dirty="0" err="1" smtClean="0">
                  <a:latin typeface="Verdana" pitchFamily="34" charset="0"/>
                  <a:ea typeface="Verdana" pitchFamily="34" charset="0"/>
                  <a:cs typeface="Verdana" pitchFamily="34" charset="0"/>
                </a:rPr>
                <a:t>capacity</a:t>
              </a:r>
              <a:r>
                <a:rPr lang="de-DE" sz="1100" dirty="0" smtClean="0">
                  <a:latin typeface="Verdana" pitchFamily="34" charset="0"/>
                  <a:ea typeface="Verdana" pitchFamily="34" charset="0"/>
                  <a:cs typeface="Verdana" pitchFamily="34" charset="0"/>
                </a:rPr>
                <a:t> of wind power*</a:t>
              </a:r>
            </a:p>
          </p:txBody>
        </p:sp>
        <p:sp>
          <p:nvSpPr>
            <p:cNvPr id="31" name="Rechteck 30"/>
            <p:cNvSpPr/>
            <p:nvPr/>
          </p:nvSpPr>
          <p:spPr bwMode="auto">
            <a:xfrm>
              <a:off x="7092280" y="2204864"/>
              <a:ext cx="1152128" cy="720080"/>
            </a:xfrm>
            <a:prstGeom prst="rect">
              <a:avLst/>
            </a:prstGeom>
            <a:solidFill>
              <a:srgbClr val="8CB91B">
                <a:alpha val="50000"/>
              </a:srgbClr>
            </a:solidFill>
            <a:ln w="12700" cap="flat" cmpd="sng" algn="ctr">
              <a:solidFill>
                <a:srgbClr val="8CB91B"/>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Aft>
                  <a:spcPts val="600"/>
                </a:spcAft>
              </a:pPr>
              <a:r>
                <a:rPr lang="de-DE" sz="1100" dirty="0" smtClean="0">
                  <a:latin typeface="Verdana" pitchFamily="34" charset="0"/>
                  <a:ea typeface="Verdana" pitchFamily="34" charset="0"/>
                  <a:cs typeface="Verdana" pitchFamily="34" charset="0"/>
                </a:rPr>
                <a:t>Area of solar-thermal </a:t>
              </a:r>
              <a:r>
                <a:rPr lang="de-DE" sz="1100" dirty="0" err="1" smtClean="0">
                  <a:latin typeface="Verdana" pitchFamily="34" charset="0"/>
                  <a:ea typeface="Verdana" pitchFamily="34" charset="0"/>
                  <a:cs typeface="Verdana" pitchFamily="34" charset="0"/>
                </a:rPr>
                <a:t>plants</a:t>
              </a:r>
              <a:r>
                <a:rPr lang="de-DE" sz="1100" dirty="0" smtClean="0">
                  <a:latin typeface="Verdana" pitchFamily="34" charset="0"/>
                  <a:ea typeface="Verdana" pitchFamily="34" charset="0"/>
                  <a:cs typeface="Verdana" pitchFamily="34" charset="0"/>
                </a:rPr>
                <a:t>*</a:t>
              </a:r>
            </a:p>
          </p:txBody>
        </p:sp>
        <p:sp>
          <p:nvSpPr>
            <p:cNvPr id="32" name="Rechteck 31"/>
            <p:cNvSpPr/>
            <p:nvPr/>
          </p:nvSpPr>
          <p:spPr bwMode="auto">
            <a:xfrm>
              <a:off x="7092280" y="1556792"/>
              <a:ext cx="1152128" cy="576064"/>
            </a:xfrm>
            <a:prstGeom prst="rect">
              <a:avLst/>
            </a:prstGeom>
            <a:solidFill>
              <a:srgbClr val="8CB91B">
                <a:alpha val="50000"/>
              </a:srgbClr>
            </a:solidFill>
            <a:ln w="12700" cap="flat" cmpd="sng" algn="ctr">
              <a:solidFill>
                <a:srgbClr val="8CB91B"/>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Aft>
                  <a:spcPts val="600"/>
                </a:spcAft>
              </a:pPr>
              <a:r>
                <a:rPr lang="de-DE" sz="1100" dirty="0" smtClean="0">
                  <a:latin typeface="Verdana" pitchFamily="34" charset="0"/>
                  <a:ea typeface="Verdana" pitchFamily="34" charset="0"/>
                  <a:cs typeface="Verdana" pitchFamily="34" charset="0"/>
                </a:rPr>
                <a:t>Installed </a:t>
              </a:r>
              <a:r>
                <a:rPr lang="de-DE" sz="1100" dirty="0" err="1" smtClean="0">
                  <a:latin typeface="Verdana" pitchFamily="34" charset="0"/>
                  <a:ea typeface="Verdana" pitchFamily="34" charset="0"/>
                  <a:cs typeface="Verdana" pitchFamily="34" charset="0"/>
                </a:rPr>
                <a:t>capacity</a:t>
              </a:r>
              <a:r>
                <a:rPr lang="de-DE" sz="1100" dirty="0" smtClean="0">
                  <a:latin typeface="Verdana" pitchFamily="34" charset="0"/>
                  <a:ea typeface="Verdana" pitchFamily="34" charset="0"/>
                  <a:cs typeface="Verdana" pitchFamily="34" charset="0"/>
                </a:rPr>
                <a:t> of </a:t>
              </a:r>
              <a:r>
                <a:rPr lang="de-DE" sz="1100" dirty="0" err="1" smtClean="0">
                  <a:latin typeface="Verdana" pitchFamily="34" charset="0"/>
                  <a:ea typeface="Verdana" pitchFamily="34" charset="0"/>
                  <a:cs typeface="Verdana" pitchFamily="34" charset="0"/>
                </a:rPr>
                <a:t>photovoltaic</a:t>
              </a:r>
              <a:r>
                <a:rPr lang="de-DE" sz="1100" dirty="0" smtClean="0">
                  <a:latin typeface="Verdana" pitchFamily="34" charset="0"/>
                  <a:ea typeface="Verdana" pitchFamily="34" charset="0"/>
                  <a:cs typeface="Verdana" pitchFamily="34" charset="0"/>
                </a:rPr>
                <a:t>*</a:t>
              </a:r>
            </a:p>
          </p:txBody>
        </p:sp>
        <p:sp>
          <p:nvSpPr>
            <p:cNvPr id="33" name="Rechteck 32"/>
            <p:cNvSpPr/>
            <p:nvPr/>
          </p:nvSpPr>
          <p:spPr bwMode="auto">
            <a:xfrm>
              <a:off x="5940152" y="2204864"/>
              <a:ext cx="1080120" cy="720080"/>
            </a:xfrm>
            <a:prstGeom prst="rect">
              <a:avLst/>
            </a:prstGeom>
            <a:solidFill>
              <a:srgbClr val="8CB91B">
                <a:alpha val="50000"/>
              </a:srgbClr>
            </a:solidFill>
            <a:ln w="12700" cap="flat" cmpd="sng" algn="ctr">
              <a:solidFill>
                <a:srgbClr val="8CB91B"/>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Aft>
                  <a:spcPts val="600"/>
                </a:spcAft>
              </a:pPr>
              <a:r>
                <a:rPr lang="de-DE" sz="1100" dirty="0" smtClean="0">
                  <a:latin typeface="Verdana" pitchFamily="34" charset="0"/>
                  <a:ea typeface="Verdana" pitchFamily="34" charset="0"/>
                  <a:cs typeface="Verdana" pitchFamily="34" charset="0"/>
                </a:rPr>
                <a:t>Installed </a:t>
              </a:r>
              <a:r>
                <a:rPr lang="de-DE" sz="1100" dirty="0" err="1" smtClean="0">
                  <a:latin typeface="Verdana" pitchFamily="34" charset="0"/>
                  <a:ea typeface="Verdana" pitchFamily="34" charset="0"/>
                  <a:cs typeface="Verdana" pitchFamily="34" charset="0"/>
                </a:rPr>
                <a:t>capacity</a:t>
              </a:r>
              <a:r>
                <a:rPr lang="de-DE" sz="1100" dirty="0" smtClean="0">
                  <a:latin typeface="Verdana" pitchFamily="34" charset="0"/>
                  <a:ea typeface="Verdana" pitchFamily="34" charset="0"/>
                  <a:cs typeface="Verdana" pitchFamily="34" charset="0"/>
                </a:rPr>
                <a:t> of </a:t>
              </a:r>
              <a:r>
                <a:rPr lang="de-DE" sz="1100" dirty="0" err="1" smtClean="0">
                  <a:latin typeface="Verdana" pitchFamily="34" charset="0"/>
                  <a:ea typeface="Verdana" pitchFamily="34" charset="0"/>
                  <a:cs typeface="Verdana" pitchFamily="34" charset="0"/>
                </a:rPr>
                <a:t>water</a:t>
              </a:r>
              <a:r>
                <a:rPr lang="de-DE" sz="1100" dirty="0" smtClean="0">
                  <a:latin typeface="Verdana" pitchFamily="34" charset="0"/>
                  <a:ea typeface="Verdana" pitchFamily="34" charset="0"/>
                  <a:cs typeface="Verdana" pitchFamily="34" charset="0"/>
                </a:rPr>
                <a:t> power*</a:t>
              </a:r>
            </a:p>
          </p:txBody>
        </p:sp>
        <p:sp>
          <p:nvSpPr>
            <p:cNvPr id="34" name="Rechteck 33"/>
            <p:cNvSpPr/>
            <p:nvPr/>
          </p:nvSpPr>
          <p:spPr bwMode="auto">
            <a:xfrm>
              <a:off x="5940152" y="2996952"/>
              <a:ext cx="2304256" cy="360040"/>
            </a:xfrm>
            <a:prstGeom prst="rect">
              <a:avLst/>
            </a:prstGeom>
            <a:solidFill>
              <a:srgbClr val="8CB91B">
                <a:alpha val="50000"/>
              </a:srgbClr>
            </a:solidFill>
            <a:ln w="12700" cap="flat" cmpd="sng" algn="ctr">
              <a:solidFill>
                <a:srgbClr val="8CB91B"/>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Aft>
                  <a:spcPts val="600"/>
                </a:spcAft>
              </a:pPr>
              <a:r>
                <a:rPr lang="de-DE" sz="1100" dirty="0" smtClean="0">
                  <a:latin typeface="Verdana" pitchFamily="34" charset="0"/>
                  <a:ea typeface="Verdana" pitchFamily="34" charset="0"/>
                  <a:cs typeface="Verdana" pitchFamily="34" charset="0"/>
                </a:rPr>
                <a:t>Energy </a:t>
              </a:r>
              <a:r>
                <a:rPr lang="de-DE" sz="1100" dirty="0" err="1" smtClean="0">
                  <a:latin typeface="Verdana" pitchFamily="34" charset="0"/>
                  <a:ea typeface="Verdana" pitchFamily="34" charset="0"/>
                  <a:cs typeface="Verdana" pitchFamily="34" charset="0"/>
                </a:rPr>
                <a:t>production</a:t>
              </a:r>
              <a:r>
                <a:rPr lang="de-DE" sz="1100" dirty="0" smtClean="0">
                  <a:latin typeface="Verdana" pitchFamily="34" charset="0"/>
                  <a:ea typeface="Verdana" pitchFamily="34" charset="0"/>
                  <a:cs typeface="Verdana" pitchFamily="34" charset="0"/>
                </a:rPr>
                <a:t> of CHP </a:t>
              </a:r>
              <a:r>
                <a:rPr lang="de-DE" sz="1100" dirty="0" err="1" smtClean="0">
                  <a:latin typeface="Verdana" pitchFamily="34" charset="0"/>
                  <a:ea typeface="Verdana" pitchFamily="34" charset="0"/>
                  <a:cs typeface="Verdana" pitchFamily="34" charset="0"/>
                </a:rPr>
                <a:t>plants</a:t>
              </a:r>
              <a:r>
                <a:rPr lang="de-DE" sz="1100" dirty="0" smtClean="0">
                  <a:latin typeface="Verdana" pitchFamily="34" charset="0"/>
                  <a:ea typeface="Verdana" pitchFamily="34" charset="0"/>
                  <a:cs typeface="Verdana" pitchFamily="34" charset="0"/>
                </a:rPr>
                <a:t> (</a:t>
              </a:r>
              <a:r>
                <a:rPr lang="de-DE" sz="1100" dirty="0" err="1" smtClean="0">
                  <a:latin typeface="Verdana" pitchFamily="34" charset="0"/>
                  <a:ea typeface="Verdana" pitchFamily="34" charset="0"/>
                  <a:cs typeface="Verdana" pitchFamily="34" charset="0"/>
                </a:rPr>
                <a:t>electricity</a:t>
              </a:r>
              <a:r>
                <a:rPr lang="de-DE" sz="1100" dirty="0" smtClean="0">
                  <a:latin typeface="Verdana" pitchFamily="34" charset="0"/>
                  <a:ea typeface="Verdana" pitchFamily="34" charset="0"/>
                  <a:cs typeface="Verdana" pitchFamily="34" charset="0"/>
                </a:rPr>
                <a:t>)*</a:t>
              </a:r>
            </a:p>
          </p:txBody>
        </p:sp>
        <p:sp>
          <p:nvSpPr>
            <p:cNvPr id="35" name="Rechteck 34"/>
            <p:cNvSpPr/>
            <p:nvPr/>
          </p:nvSpPr>
          <p:spPr bwMode="auto">
            <a:xfrm>
              <a:off x="5940152" y="3429000"/>
              <a:ext cx="1080120" cy="720080"/>
            </a:xfrm>
            <a:prstGeom prst="rect">
              <a:avLst/>
            </a:prstGeom>
            <a:solidFill>
              <a:srgbClr val="8CB91B">
                <a:alpha val="50000"/>
              </a:srgbClr>
            </a:solidFill>
            <a:ln w="12700" cap="flat" cmpd="sng" algn="ctr">
              <a:solidFill>
                <a:srgbClr val="8CB91B"/>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Aft>
                  <a:spcPts val="600"/>
                </a:spcAft>
              </a:pPr>
              <a:r>
                <a:rPr lang="de-DE" sz="1100" dirty="0" smtClean="0">
                  <a:latin typeface="Verdana" pitchFamily="34" charset="0"/>
                  <a:ea typeface="Verdana" pitchFamily="34" charset="0"/>
                  <a:cs typeface="Verdana" pitchFamily="34" charset="0"/>
                </a:rPr>
                <a:t>Installed </a:t>
              </a:r>
              <a:r>
                <a:rPr lang="de-DE" sz="1100" dirty="0" err="1" smtClean="0">
                  <a:latin typeface="Verdana" pitchFamily="34" charset="0"/>
                  <a:ea typeface="Verdana" pitchFamily="34" charset="0"/>
                  <a:cs typeface="Verdana" pitchFamily="34" charset="0"/>
                </a:rPr>
                <a:t>capacity</a:t>
              </a:r>
              <a:r>
                <a:rPr lang="de-DE" sz="1100" dirty="0" smtClean="0">
                  <a:latin typeface="Verdana" pitchFamily="34" charset="0"/>
                  <a:ea typeface="Verdana" pitchFamily="34" charset="0"/>
                  <a:cs typeface="Verdana" pitchFamily="34" charset="0"/>
                </a:rPr>
                <a:t> of </a:t>
              </a:r>
              <a:r>
                <a:rPr lang="de-DE" sz="1100" dirty="0" err="1" smtClean="0">
                  <a:latin typeface="Verdana" pitchFamily="34" charset="0"/>
                  <a:ea typeface="Verdana" pitchFamily="34" charset="0"/>
                  <a:cs typeface="Verdana" pitchFamily="34" charset="0"/>
                </a:rPr>
                <a:t>biomass</a:t>
              </a:r>
              <a:r>
                <a:rPr lang="de-DE" sz="1100" dirty="0" smtClean="0">
                  <a:latin typeface="Verdana" pitchFamily="34" charset="0"/>
                  <a:ea typeface="Verdana" pitchFamily="34" charset="0"/>
                  <a:cs typeface="Verdana" pitchFamily="34" charset="0"/>
                </a:rPr>
                <a:t> (</a:t>
              </a:r>
              <a:r>
                <a:rPr lang="de-DE" sz="1100" dirty="0" err="1" smtClean="0">
                  <a:latin typeface="Verdana" pitchFamily="34" charset="0"/>
                  <a:ea typeface="Verdana" pitchFamily="34" charset="0"/>
                  <a:cs typeface="Verdana" pitchFamily="34" charset="0"/>
                </a:rPr>
                <a:t>heat</a:t>
              </a:r>
              <a:r>
                <a:rPr lang="de-DE" sz="1100" dirty="0" smtClean="0">
                  <a:latin typeface="Verdana" pitchFamily="34" charset="0"/>
                  <a:ea typeface="Verdana" pitchFamily="34" charset="0"/>
                  <a:cs typeface="Verdana" pitchFamily="34" charset="0"/>
                </a:rPr>
                <a:t>)*</a:t>
              </a:r>
            </a:p>
          </p:txBody>
        </p:sp>
        <p:sp>
          <p:nvSpPr>
            <p:cNvPr id="36" name="Rechteck 35"/>
            <p:cNvSpPr/>
            <p:nvPr/>
          </p:nvSpPr>
          <p:spPr bwMode="auto">
            <a:xfrm>
              <a:off x="7092280" y="3429000"/>
              <a:ext cx="1152128" cy="720080"/>
            </a:xfrm>
            <a:prstGeom prst="rect">
              <a:avLst/>
            </a:prstGeom>
            <a:solidFill>
              <a:srgbClr val="8CB91B">
                <a:alpha val="50000"/>
              </a:srgbClr>
            </a:solidFill>
            <a:ln w="12700" cap="flat" cmpd="sng" algn="ctr">
              <a:solidFill>
                <a:srgbClr val="8CB91B"/>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Aft>
                  <a:spcPts val="600"/>
                </a:spcAft>
              </a:pPr>
              <a:r>
                <a:rPr lang="de-DE" sz="1100" dirty="0" smtClean="0">
                  <a:latin typeface="Verdana" pitchFamily="34" charset="0"/>
                  <a:ea typeface="Verdana" pitchFamily="34" charset="0"/>
                  <a:cs typeface="Verdana" pitchFamily="34" charset="0"/>
                </a:rPr>
                <a:t>Installed </a:t>
              </a:r>
              <a:r>
                <a:rPr lang="de-DE" sz="1100" dirty="0" err="1" smtClean="0">
                  <a:latin typeface="Verdana" pitchFamily="34" charset="0"/>
                  <a:ea typeface="Verdana" pitchFamily="34" charset="0"/>
                  <a:cs typeface="Verdana" pitchFamily="34" charset="0"/>
                </a:rPr>
                <a:t>capacity</a:t>
              </a:r>
              <a:r>
                <a:rPr lang="de-DE" sz="1100" dirty="0" smtClean="0">
                  <a:latin typeface="Verdana" pitchFamily="34" charset="0"/>
                  <a:ea typeface="Verdana" pitchFamily="34" charset="0"/>
                  <a:cs typeface="Verdana" pitchFamily="34" charset="0"/>
                </a:rPr>
                <a:t> of </a:t>
              </a:r>
              <a:r>
                <a:rPr lang="de-DE" sz="1100" dirty="0" err="1" smtClean="0">
                  <a:latin typeface="Verdana" pitchFamily="34" charset="0"/>
                  <a:ea typeface="Verdana" pitchFamily="34" charset="0"/>
                  <a:cs typeface="Verdana" pitchFamily="34" charset="0"/>
                </a:rPr>
                <a:t>biomass</a:t>
              </a:r>
              <a:r>
                <a:rPr lang="de-DE" sz="1100" dirty="0" smtClean="0">
                  <a:latin typeface="Verdana" pitchFamily="34" charset="0"/>
                  <a:ea typeface="Verdana" pitchFamily="34" charset="0"/>
                  <a:cs typeface="Verdana" pitchFamily="34" charset="0"/>
                </a:rPr>
                <a:t> (</a:t>
              </a:r>
              <a:r>
                <a:rPr lang="de-DE" sz="1100" dirty="0" err="1" smtClean="0">
                  <a:latin typeface="Verdana" pitchFamily="34" charset="0"/>
                  <a:ea typeface="Verdana" pitchFamily="34" charset="0"/>
                  <a:cs typeface="Verdana" pitchFamily="34" charset="0"/>
                </a:rPr>
                <a:t>electricity</a:t>
              </a:r>
              <a:r>
                <a:rPr lang="de-DE" sz="1100" dirty="0" smtClean="0">
                  <a:latin typeface="Verdana" pitchFamily="34" charset="0"/>
                  <a:ea typeface="Verdana" pitchFamily="34" charset="0"/>
                  <a:cs typeface="Verdana" pitchFamily="34" charset="0"/>
                </a:rPr>
                <a:t>)*</a:t>
              </a:r>
            </a:p>
          </p:txBody>
        </p:sp>
        <p:sp>
          <p:nvSpPr>
            <p:cNvPr id="37" name="Rechteck 36"/>
            <p:cNvSpPr/>
            <p:nvPr/>
          </p:nvSpPr>
          <p:spPr bwMode="auto">
            <a:xfrm>
              <a:off x="5940152" y="4221088"/>
              <a:ext cx="2304256" cy="360040"/>
            </a:xfrm>
            <a:prstGeom prst="rect">
              <a:avLst/>
            </a:prstGeom>
            <a:solidFill>
              <a:srgbClr val="8CB91B">
                <a:alpha val="50000"/>
              </a:srgbClr>
            </a:solidFill>
            <a:ln w="12700" cap="flat" cmpd="sng" algn="ctr">
              <a:solidFill>
                <a:srgbClr val="8CB91B"/>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Aft>
                  <a:spcPts val="600"/>
                </a:spcAft>
              </a:pPr>
              <a:r>
                <a:rPr lang="de-DE" sz="1100" dirty="0" smtClean="0">
                  <a:latin typeface="Verdana" pitchFamily="34" charset="0"/>
                  <a:ea typeface="Verdana" pitchFamily="34" charset="0"/>
                  <a:cs typeface="Verdana" pitchFamily="34" charset="0"/>
                </a:rPr>
                <a:t>Energy </a:t>
              </a:r>
              <a:r>
                <a:rPr lang="de-DE" sz="1100" dirty="0" err="1" smtClean="0">
                  <a:latin typeface="Verdana" pitchFamily="34" charset="0"/>
                  <a:ea typeface="Verdana" pitchFamily="34" charset="0"/>
                  <a:cs typeface="Verdana" pitchFamily="34" charset="0"/>
                </a:rPr>
                <a:t>production</a:t>
              </a:r>
              <a:r>
                <a:rPr lang="de-DE" sz="1100" dirty="0" smtClean="0">
                  <a:latin typeface="Verdana" pitchFamily="34" charset="0"/>
                  <a:ea typeface="Verdana" pitchFamily="34" charset="0"/>
                  <a:cs typeface="Verdana" pitchFamily="34" charset="0"/>
                </a:rPr>
                <a:t> of CHP </a:t>
              </a:r>
              <a:r>
                <a:rPr lang="de-DE" sz="1100" dirty="0" err="1" smtClean="0">
                  <a:latin typeface="Verdana" pitchFamily="34" charset="0"/>
                  <a:ea typeface="Verdana" pitchFamily="34" charset="0"/>
                  <a:cs typeface="Verdana" pitchFamily="34" charset="0"/>
                </a:rPr>
                <a:t>plants</a:t>
              </a:r>
              <a:r>
                <a:rPr lang="de-DE" sz="1100" dirty="0" smtClean="0">
                  <a:latin typeface="Verdana" pitchFamily="34" charset="0"/>
                  <a:ea typeface="Verdana" pitchFamily="34" charset="0"/>
                  <a:cs typeface="Verdana" pitchFamily="34" charset="0"/>
                </a:rPr>
                <a:t> (</a:t>
              </a:r>
              <a:r>
                <a:rPr lang="de-DE" sz="1100" dirty="0" err="1" smtClean="0">
                  <a:latin typeface="Verdana" pitchFamily="34" charset="0"/>
                  <a:ea typeface="Verdana" pitchFamily="34" charset="0"/>
                  <a:cs typeface="Verdana" pitchFamily="34" charset="0"/>
                </a:rPr>
                <a:t>heat</a:t>
              </a:r>
              <a:r>
                <a:rPr lang="de-DE" sz="1100" dirty="0" smtClean="0">
                  <a:latin typeface="Verdana" pitchFamily="34" charset="0"/>
                  <a:ea typeface="Verdana" pitchFamily="34" charset="0"/>
                  <a:cs typeface="Verdana" pitchFamily="34" charset="0"/>
                </a:rPr>
                <a:t>)*</a:t>
              </a:r>
            </a:p>
          </p:txBody>
        </p:sp>
      </p:grpSp>
      <p:grpSp>
        <p:nvGrpSpPr>
          <p:cNvPr id="4" name="Gruppieren 76"/>
          <p:cNvGrpSpPr/>
          <p:nvPr/>
        </p:nvGrpSpPr>
        <p:grpSpPr>
          <a:xfrm>
            <a:off x="6084168" y="4797152"/>
            <a:ext cx="2448272" cy="1224136"/>
            <a:chOff x="5868144" y="4933168"/>
            <a:chExt cx="2448272" cy="1088121"/>
          </a:xfrm>
        </p:grpSpPr>
        <p:sp>
          <p:nvSpPr>
            <p:cNvPr id="40" name="Rechteck 39"/>
            <p:cNvSpPr/>
            <p:nvPr/>
          </p:nvSpPr>
          <p:spPr bwMode="auto">
            <a:xfrm>
              <a:off x="5868144" y="4933168"/>
              <a:ext cx="2448272" cy="1088121"/>
            </a:xfrm>
            <a:prstGeom prst="rect">
              <a:avLst/>
            </a:prstGeom>
            <a:solidFill>
              <a:srgbClr val="8CB91B">
                <a:alpha val="20000"/>
              </a:srgbClr>
            </a:solidFill>
            <a:ln w="9525" cap="flat" cmpd="sng" algn="ctr">
              <a:solidFill>
                <a:srgbClr val="8CB91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800" b="1" i="0" u="none" strike="noStrike" cap="none" normalizeH="0" baseline="0" dirty="0" smtClean="0">
                <a:ln>
                  <a:noFill/>
                </a:ln>
                <a:solidFill>
                  <a:schemeClr val="bg2">
                    <a:lumMod val="50000"/>
                  </a:schemeClr>
                </a:solidFill>
                <a:effectLst/>
                <a:latin typeface="Verdana" pitchFamily="34" charset="0"/>
                <a:ea typeface="Verdana" pitchFamily="34" charset="0"/>
                <a:cs typeface="Verdana" pitchFamily="34" charset="0"/>
              </a:endParaRPr>
            </a:p>
          </p:txBody>
        </p:sp>
        <p:sp>
          <p:nvSpPr>
            <p:cNvPr id="38" name="Rechteck 37"/>
            <p:cNvSpPr/>
            <p:nvPr/>
          </p:nvSpPr>
          <p:spPr bwMode="auto">
            <a:xfrm>
              <a:off x="5940152" y="5013176"/>
              <a:ext cx="2304256" cy="432048"/>
            </a:xfrm>
            <a:prstGeom prst="rect">
              <a:avLst/>
            </a:prstGeom>
            <a:solidFill>
              <a:srgbClr val="8CB91B">
                <a:alpha val="50000"/>
              </a:srgbClr>
            </a:solidFill>
            <a:ln w="12700" cap="flat" cmpd="sng" algn="ctr">
              <a:solidFill>
                <a:srgbClr val="8CB91B"/>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Aft>
                  <a:spcPts val="600"/>
                </a:spcAft>
              </a:pPr>
              <a:r>
                <a:rPr lang="de-DE" sz="1100" dirty="0" smtClean="0">
                  <a:latin typeface="Verdana" pitchFamily="34" charset="0"/>
                  <a:ea typeface="Verdana" pitchFamily="34" charset="0"/>
                  <a:cs typeface="Verdana" pitchFamily="34" charset="0"/>
                </a:rPr>
                <a:t>Energy </a:t>
              </a:r>
              <a:r>
                <a:rPr lang="de-DE" sz="1100" dirty="0" err="1" smtClean="0">
                  <a:latin typeface="Verdana" pitchFamily="34" charset="0"/>
                  <a:ea typeface="Verdana" pitchFamily="34" charset="0"/>
                  <a:cs typeface="Verdana" pitchFamily="34" charset="0"/>
                </a:rPr>
                <a:t>consumption</a:t>
              </a:r>
              <a:r>
                <a:rPr lang="de-DE" sz="1100" dirty="0" smtClean="0">
                  <a:latin typeface="Verdana" pitchFamily="34" charset="0"/>
                  <a:ea typeface="Verdana" pitchFamily="34" charset="0"/>
                  <a:cs typeface="Verdana" pitchFamily="34" charset="0"/>
                </a:rPr>
                <a:t> of </a:t>
              </a:r>
              <a:r>
                <a:rPr lang="de-DE" sz="1100" dirty="0" err="1" smtClean="0">
                  <a:latin typeface="Verdana" pitchFamily="34" charset="0"/>
                  <a:ea typeface="Verdana" pitchFamily="34" charset="0"/>
                  <a:cs typeface="Verdana" pitchFamily="34" charset="0"/>
                </a:rPr>
                <a:t>municipal</a:t>
              </a:r>
              <a:r>
                <a:rPr lang="de-DE" sz="1100" dirty="0" smtClean="0">
                  <a:latin typeface="Verdana" pitchFamily="34" charset="0"/>
                  <a:ea typeface="Verdana" pitchFamily="34" charset="0"/>
                  <a:cs typeface="Verdana" pitchFamily="34" charset="0"/>
                </a:rPr>
                <a:t> </a:t>
              </a:r>
              <a:r>
                <a:rPr lang="de-DE" sz="1100" dirty="0" err="1" smtClean="0">
                  <a:latin typeface="Verdana" pitchFamily="34" charset="0"/>
                  <a:ea typeface="Verdana" pitchFamily="34" charset="0"/>
                  <a:cs typeface="Verdana" pitchFamily="34" charset="0"/>
                </a:rPr>
                <a:t>properties</a:t>
              </a:r>
              <a:r>
                <a:rPr lang="de-DE" sz="1100" dirty="0" smtClean="0">
                  <a:latin typeface="Verdana" pitchFamily="34" charset="0"/>
                  <a:ea typeface="Verdana" pitchFamily="34" charset="0"/>
                  <a:cs typeface="Verdana" pitchFamily="34" charset="0"/>
                </a:rPr>
                <a:t>*</a:t>
              </a:r>
            </a:p>
          </p:txBody>
        </p:sp>
        <p:sp>
          <p:nvSpPr>
            <p:cNvPr id="39" name="Rechteck 38"/>
            <p:cNvSpPr/>
            <p:nvPr/>
          </p:nvSpPr>
          <p:spPr bwMode="auto">
            <a:xfrm>
              <a:off x="5940152" y="5525234"/>
              <a:ext cx="2304256" cy="432048"/>
            </a:xfrm>
            <a:prstGeom prst="rect">
              <a:avLst/>
            </a:prstGeom>
            <a:solidFill>
              <a:srgbClr val="8CB91B">
                <a:alpha val="50000"/>
              </a:srgbClr>
            </a:solidFill>
            <a:ln w="12700" cap="flat" cmpd="sng" algn="ctr">
              <a:solidFill>
                <a:srgbClr val="8CB91B"/>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Aft>
                  <a:spcPts val="600"/>
                </a:spcAft>
              </a:pPr>
              <a:r>
                <a:rPr lang="de-DE" sz="1100" dirty="0" smtClean="0">
                  <a:latin typeface="Verdana" pitchFamily="34" charset="0"/>
                  <a:ea typeface="Verdana" pitchFamily="34" charset="0"/>
                  <a:cs typeface="Verdana" pitchFamily="34" charset="0"/>
                </a:rPr>
                <a:t>Private </a:t>
              </a:r>
              <a:r>
                <a:rPr lang="de-DE" sz="1100" dirty="0" err="1" smtClean="0">
                  <a:latin typeface="Verdana" pitchFamily="34" charset="0"/>
                  <a:ea typeface="Verdana" pitchFamily="34" charset="0"/>
                  <a:cs typeface="Verdana" pitchFamily="34" charset="0"/>
                </a:rPr>
                <a:t>electricity</a:t>
              </a:r>
              <a:r>
                <a:rPr lang="de-DE" sz="1100" dirty="0" smtClean="0">
                  <a:latin typeface="Verdana" pitchFamily="34" charset="0"/>
                  <a:ea typeface="Verdana" pitchFamily="34" charset="0"/>
                  <a:cs typeface="Verdana" pitchFamily="34" charset="0"/>
                </a:rPr>
                <a:t> </a:t>
              </a:r>
              <a:r>
                <a:rPr lang="de-DE" sz="1100" dirty="0" err="1" smtClean="0">
                  <a:latin typeface="Verdana" pitchFamily="34" charset="0"/>
                  <a:ea typeface="Verdana" pitchFamily="34" charset="0"/>
                  <a:cs typeface="Verdana" pitchFamily="34" charset="0"/>
                </a:rPr>
                <a:t>consumption</a:t>
              </a:r>
              <a:r>
                <a:rPr lang="de-DE" sz="1100" dirty="0" smtClean="0">
                  <a:latin typeface="Verdana" pitchFamily="34" charset="0"/>
                  <a:ea typeface="Verdana" pitchFamily="34" charset="0"/>
                  <a:cs typeface="Verdana" pitchFamily="34" charset="0"/>
                </a:rPr>
                <a:t>*</a:t>
              </a:r>
            </a:p>
          </p:txBody>
        </p:sp>
      </p:grpSp>
      <p:sp>
        <p:nvSpPr>
          <p:cNvPr id="49" name="Pfeil nach rechts 48"/>
          <p:cNvSpPr/>
          <p:nvPr/>
        </p:nvSpPr>
        <p:spPr bwMode="auto">
          <a:xfrm>
            <a:off x="2843808" y="2852936"/>
            <a:ext cx="432048" cy="648072"/>
          </a:xfrm>
          <a:prstGeom prst="rightArrow">
            <a:avLst>
              <a:gd name="adj1" fmla="val 50000"/>
              <a:gd name="adj2" fmla="val 47795"/>
            </a:avLst>
          </a:prstGeom>
          <a:solidFill>
            <a:srgbClr val="4E60AA">
              <a:alpha val="70000"/>
            </a:srgbClr>
          </a:solidFill>
          <a:ln w="9525" cap="flat" cmpd="sng" algn="ctr">
            <a:solidFill>
              <a:srgbClr val="4E60AA"/>
            </a:solidFill>
            <a:prstDash val="solid"/>
            <a:round/>
            <a:headEnd type="none" w="med" len="med"/>
            <a:tailEnd type="none" w="med" len="med"/>
          </a:ln>
          <a:effectLst/>
          <a:scene3d>
            <a:camera prst="orthographicFront"/>
            <a:lightRig rig="threePt" dir="t"/>
          </a:scene3d>
          <a:sp3d>
            <a:bevelT/>
            <a:bevelB/>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a typeface="ＭＳ Ｐゴシック" pitchFamily="1" charset="-128"/>
            </a:endParaRPr>
          </a:p>
        </p:txBody>
      </p:sp>
      <p:sp>
        <p:nvSpPr>
          <p:cNvPr id="51" name="Pfeil nach rechts 50"/>
          <p:cNvSpPr/>
          <p:nvPr/>
        </p:nvSpPr>
        <p:spPr bwMode="auto">
          <a:xfrm>
            <a:off x="5652120" y="2780928"/>
            <a:ext cx="432048" cy="432048"/>
          </a:xfrm>
          <a:prstGeom prst="rightArrow">
            <a:avLst>
              <a:gd name="adj1" fmla="val 50000"/>
              <a:gd name="adj2" fmla="val 47354"/>
            </a:avLst>
          </a:prstGeom>
          <a:solidFill>
            <a:srgbClr val="1890A8">
              <a:alpha val="70000"/>
            </a:srgbClr>
          </a:solidFill>
          <a:ln w="9525" cap="flat" cmpd="sng" algn="ctr">
            <a:solidFill>
              <a:srgbClr val="1890A8"/>
            </a:solidFill>
            <a:prstDash val="solid"/>
            <a:round/>
            <a:headEnd type="none" w="med" len="med"/>
            <a:tailEnd type="none" w="med" len="med"/>
          </a:ln>
          <a:effectLst/>
          <a:scene3d>
            <a:camera prst="orthographicFront"/>
            <a:lightRig rig="threePt" dir="t"/>
          </a:scene3d>
          <a:sp3d>
            <a:bevelT/>
            <a:bevelB/>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a typeface="ＭＳ Ｐゴシック" pitchFamily="1" charset="-128"/>
            </a:endParaRPr>
          </a:p>
        </p:txBody>
      </p:sp>
      <p:sp>
        <p:nvSpPr>
          <p:cNvPr id="52" name="Pfeil nach rechts 51"/>
          <p:cNvSpPr/>
          <p:nvPr/>
        </p:nvSpPr>
        <p:spPr bwMode="auto">
          <a:xfrm>
            <a:off x="5652120" y="5013176"/>
            <a:ext cx="432048" cy="432048"/>
          </a:xfrm>
          <a:prstGeom prst="rightArrow">
            <a:avLst>
              <a:gd name="adj1" fmla="val 50000"/>
              <a:gd name="adj2" fmla="val 47354"/>
            </a:avLst>
          </a:prstGeom>
          <a:solidFill>
            <a:srgbClr val="1890A8">
              <a:alpha val="70000"/>
            </a:srgbClr>
          </a:solidFill>
          <a:ln w="9525" cap="flat" cmpd="sng" algn="ctr">
            <a:solidFill>
              <a:srgbClr val="1890A8"/>
            </a:solidFill>
            <a:prstDash val="solid"/>
            <a:round/>
            <a:headEnd type="none" w="med" len="med"/>
            <a:tailEnd type="none" w="med" len="med"/>
          </a:ln>
          <a:effectLst/>
          <a:scene3d>
            <a:camera prst="orthographicFront"/>
            <a:lightRig rig="threePt" dir="t"/>
          </a:scene3d>
          <a:sp3d>
            <a:bevelT/>
            <a:bevelB/>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a typeface="ＭＳ Ｐゴシック" pitchFamily="1" charset="-128"/>
            </a:endParaRPr>
          </a:p>
        </p:txBody>
      </p:sp>
      <p:sp>
        <p:nvSpPr>
          <p:cNvPr id="53" name="Textfeld 52"/>
          <p:cNvSpPr txBox="1"/>
          <p:nvPr/>
        </p:nvSpPr>
        <p:spPr>
          <a:xfrm rot="16200000">
            <a:off x="8071792" y="5047293"/>
            <a:ext cx="1440160" cy="507831"/>
          </a:xfrm>
          <a:prstGeom prst="rect">
            <a:avLst/>
          </a:prstGeom>
          <a:noFill/>
        </p:spPr>
        <p:txBody>
          <a:bodyPr wrap="square" rtlCol="0">
            <a:spAutoFit/>
          </a:bodyPr>
          <a:lstStyle/>
          <a:p>
            <a:r>
              <a:rPr lang="de-DE" sz="900" dirty="0" smtClean="0">
                <a:latin typeface="Verdana" pitchFamily="34" charset="0"/>
                <a:ea typeface="Verdana" pitchFamily="34" charset="0"/>
                <a:cs typeface="Verdana" pitchFamily="34" charset="0"/>
              </a:rPr>
              <a:t>* per </a:t>
            </a:r>
            <a:r>
              <a:rPr lang="de-DE" sz="900" dirty="0" err="1" smtClean="0">
                <a:latin typeface="Verdana" pitchFamily="34" charset="0"/>
                <a:ea typeface="Verdana" pitchFamily="34" charset="0"/>
                <a:cs typeface="Verdana" pitchFamily="34" charset="0"/>
              </a:rPr>
              <a:t>inhabitant</a:t>
            </a:r>
            <a:endParaRPr lang="de-DE" sz="900" dirty="0" smtClean="0">
              <a:latin typeface="Verdana" pitchFamily="34" charset="0"/>
              <a:ea typeface="Verdana" pitchFamily="34" charset="0"/>
              <a:cs typeface="Verdana" pitchFamily="34" charset="0"/>
            </a:endParaRPr>
          </a:p>
          <a:p>
            <a:pPr>
              <a:buFont typeface="Arial" charset="0"/>
              <a:buChar char="•"/>
            </a:pPr>
            <a:endParaRPr lang="de-DE" sz="900" dirty="0" smtClean="0">
              <a:latin typeface="Verdana" pitchFamily="34" charset="0"/>
              <a:ea typeface="Verdana" pitchFamily="34" charset="0"/>
              <a:cs typeface="Verdana" pitchFamily="34" charset="0"/>
            </a:endParaRPr>
          </a:p>
          <a:p>
            <a:r>
              <a:rPr lang="de-DE" sz="900" dirty="0" smtClean="0">
                <a:latin typeface="Verdana" pitchFamily="34" charset="0"/>
                <a:ea typeface="Verdana" pitchFamily="34" charset="0"/>
                <a:cs typeface="Verdana" pitchFamily="34" charset="0"/>
              </a:rPr>
              <a:t>(Source: DUH 2004)</a:t>
            </a:r>
            <a:endParaRPr lang="de-DE" sz="900" dirty="0">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79512" y="509771"/>
            <a:ext cx="8496944" cy="830997"/>
          </a:xfrm>
          <a:prstGeom prst="rect">
            <a:avLst/>
          </a:prstGeom>
          <a:noFill/>
        </p:spPr>
        <p:txBody>
          <a:bodyPr wrap="square" rtlCol="0">
            <a:spAutoFit/>
          </a:bodyPr>
          <a:lstStyle/>
          <a:p>
            <a:pPr lvl="0" algn="ctr" eaLnBrk="0" hangingPunct="0">
              <a:defRPr/>
            </a:pPr>
            <a:r>
              <a:rPr lang="de-DE" kern="0" dirty="0" smtClean="0">
                <a:solidFill>
                  <a:srgbClr val="4E60AA"/>
                </a:solidFill>
                <a:latin typeface="Verdana" pitchFamily="34" charset="0"/>
              </a:rPr>
              <a:t>Monitoring </a:t>
            </a:r>
            <a:r>
              <a:rPr lang="de-DE" kern="0" dirty="0" err="1" smtClean="0">
                <a:solidFill>
                  <a:srgbClr val="4E60AA"/>
                </a:solidFill>
                <a:latin typeface="Verdana" pitchFamily="34" charset="0"/>
              </a:rPr>
              <a:t>with</a:t>
            </a:r>
            <a:r>
              <a:rPr lang="de-DE" kern="0" dirty="0" smtClean="0">
                <a:solidFill>
                  <a:srgbClr val="4E60AA"/>
                </a:solidFill>
                <a:latin typeface="Verdana" pitchFamily="34" charset="0"/>
              </a:rPr>
              <a:t> DUH-Indicators </a:t>
            </a:r>
          </a:p>
          <a:p>
            <a:pPr lvl="0" algn="ctr" eaLnBrk="0" hangingPunct="0">
              <a:defRPr/>
            </a:pPr>
            <a:r>
              <a:rPr lang="de-DE" kern="0" dirty="0" smtClean="0">
                <a:solidFill>
                  <a:srgbClr val="4E60AA"/>
                </a:solidFill>
                <a:latin typeface="Verdana" pitchFamily="34" charset="0"/>
              </a:rPr>
              <a:t>City of Bonn, Germany</a:t>
            </a:r>
          </a:p>
        </p:txBody>
      </p:sp>
      <p:sp>
        <p:nvSpPr>
          <p:cNvPr id="10" name="Inhaltsplatzhalter 5"/>
          <p:cNvSpPr txBox="1">
            <a:spLocks/>
          </p:cNvSpPr>
          <p:nvPr/>
        </p:nvSpPr>
        <p:spPr bwMode="auto">
          <a:xfrm>
            <a:off x="683568" y="1556792"/>
            <a:ext cx="4248472" cy="22014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hangingPunct="0">
              <a:spcBef>
                <a:spcPts val="0"/>
              </a:spcBef>
              <a:spcAft>
                <a:spcPts val="600"/>
              </a:spcAft>
              <a:buBlip>
                <a:blip r:embed="rId3"/>
              </a:buBlip>
              <a:defRPr/>
            </a:pPr>
            <a:r>
              <a:rPr lang="en-US" sz="1600" dirty="0" smtClean="0">
                <a:latin typeface="Verdana" pitchFamily="34" charset="0"/>
                <a:ea typeface="Verdana" pitchFamily="34" charset="0"/>
                <a:cs typeface="Verdana" pitchFamily="34" charset="0"/>
              </a:rPr>
              <a:t>Objective: making sustainable development measurable</a:t>
            </a:r>
          </a:p>
          <a:p>
            <a:pPr marL="342900" lvl="0" indent="-342900" eaLnBrk="0" hangingPunct="0">
              <a:spcBef>
                <a:spcPts val="0"/>
              </a:spcBef>
              <a:spcAft>
                <a:spcPts val="600"/>
              </a:spcAft>
              <a:buBlip>
                <a:blip r:embed="rId3"/>
              </a:buBlip>
              <a:defRPr/>
            </a:pPr>
            <a:r>
              <a:rPr lang="en-US" sz="1600" dirty="0" smtClean="0">
                <a:latin typeface="Verdana" pitchFamily="34" charset="0"/>
                <a:ea typeface="Verdana" pitchFamily="34" charset="0"/>
                <a:cs typeface="Verdana" pitchFamily="34" charset="0"/>
              </a:rPr>
              <a:t>4 guiding categories</a:t>
            </a:r>
          </a:p>
          <a:p>
            <a:pPr marL="800100" lvl="1" indent="-342900" eaLnBrk="0" hangingPunct="0">
              <a:spcBef>
                <a:spcPts val="0"/>
              </a:spcBef>
              <a:spcAft>
                <a:spcPts val="600"/>
              </a:spcAft>
              <a:buBlip>
                <a:blip r:embed="rId3"/>
              </a:buBlip>
              <a:defRPr/>
            </a:pPr>
            <a:r>
              <a:rPr lang="en-US" sz="1400" dirty="0" smtClean="0">
                <a:latin typeface="Verdana" pitchFamily="34" charset="0"/>
                <a:ea typeface="Verdana" pitchFamily="34" charset="0"/>
                <a:cs typeface="Verdana" pitchFamily="34" charset="0"/>
              </a:rPr>
              <a:t>welfare</a:t>
            </a:r>
          </a:p>
          <a:p>
            <a:pPr marL="800100" lvl="1" indent="-342900" eaLnBrk="0" hangingPunct="0">
              <a:spcBef>
                <a:spcPts val="0"/>
              </a:spcBef>
              <a:spcAft>
                <a:spcPts val="600"/>
              </a:spcAft>
              <a:buBlip>
                <a:blip r:embed="rId3"/>
              </a:buBlip>
              <a:defRPr/>
            </a:pPr>
            <a:r>
              <a:rPr lang="en-US" sz="1400" kern="0" dirty="0" smtClean="0">
                <a:latin typeface="Verdana" pitchFamily="34" charset="0"/>
                <a:ea typeface="Verdana" pitchFamily="34" charset="0"/>
                <a:cs typeface="Verdana" pitchFamily="34" charset="0"/>
              </a:rPr>
              <a:t>s</a:t>
            </a:r>
            <a:r>
              <a:rPr kumimoji="0" lang="en-US" sz="1400" b="0" i="0" u="none" strike="noStrike" kern="0" cap="none" spc="0" normalizeH="0" baseline="0" noProof="0" dirty="0" err="1" smtClean="0">
                <a:ln>
                  <a:noFill/>
                </a:ln>
                <a:solidFill>
                  <a:schemeClr val="tx1"/>
                </a:solidFill>
                <a:effectLst/>
                <a:uLnTx/>
                <a:uFillTx/>
                <a:latin typeface="Verdana" pitchFamily="34" charset="0"/>
                <a:ea typeface="Verdana" pitchFamily="34" charset="0"/>
                <a:cs typeface="Verdana" pitchFamily="34" charset="0"/>
              </a:rPr>
              <a:t>ocial</a:t>
            </a:r>
            <a:r>
              <a:rPr kumimoji="0" lang="en-US" sz="1400" b="0" i="0" u="none" strike="noStrike" kern="0" cap="none" spc="0" normalizeH="0" baseline="0" noProof="0" dirty="0" smtClean="0">
                <a:ln>
                  <a:noFill/>
                </a:ln>
                <a:solidFill>
                  <a:schemeClr val="tx1"/>
                </a:solidFill>
                <a:effectLst/>
                <a:uLnTx/>
                <a:uFillTx/>
                <a:latin typeface="Verdana" pitchFamily="34" charset="0"/>
                <a:ea typeface="Verdana" pitchFamily="34" charset="0"/>
                <a:cs typeface="Verdana" pitchFamily="34" charset="0"/>
              </a:rPr>
              <a:t> justice</a:t>
            </a:r>
          </a:p>
          <a:p>
            <a:pPr marL="800100" lvl="1" indent="-342900" eaLnBrk="0" hangingPunct="0">
              <a:spcBef>
                <a:spcPts val="0"/>
              </a:spcBef>
              <a:spcAft>
                <a:spcPts val="600"/>
              </a:spcAft>
              <a:buBlip>
                <a:blip r:embed="rId3"/>
              </a:buBlip>
              <a:defRPr/>
            </a:pPr>
            <a:r>
              <a:rPr lang="en-US" sz="1400" kern="0" dirty="0" smtClean="0">
                <a:latin typeface="Verdana" pitchFamily="34" charset="0"/>
                <a:ea typeface="Verdana" pitchFamily="34" charset="0"/>
                <a:cs typeface="Verdana" pitchFamily="34" charset="0"/>
              </a:rPr>
              <a:t>environment and resource efficiency</a:t>
            </a:r>
          </a:p>
          <a:p>
            <a:pPr marL="800100" lvl="1" indent="-342900" eaLnBrk="0" hangingPunct="0">
              <a:spcBef>
                <a:spcPts val="0"/>
              </a:spcBef>
              <a:spcAft>
                <a:spcPts val="600"/>
              </a:spcAft>
              <a:buBlip>
                <a:blip r:embed="rId3"/>
              </a:buBlip>
              <a:defRPr/>
            </a:pPr>
            <a:r>
              <a:rPr lang="en-US" sz="1400" kern="0" dirty="0" smtClean="0">
                <a:latin typeface="Verdana" pitchFamily="34" charset="0"/>
                <a:ea typeface="Verdana" pitchFamily="34" charset="0"/>
                <a:cs typeface="Verdana" pitchFamily="34" charset="0"/>
              </a:rPr>
              <a:t>e</a:t>
            </a:r>
            <a:r>
              <a:rPr kumimoji="0" lang="en-US" sz="1400" b="0" i="0" u="none" strike="noStrike" kern="0" cap="none" spc="0" normalizeH="0" baseline="0" noProof="0" dirty="0" err="1" smtClean="0">
                <a:ln>
                  <a:noFill/>
                </a:ln>
                <a:solidFill>
                  <a:schemeClr val="tx1"/>
                </a:solidFill>
                <a:effectLst/>
                <a:uLnTx/>
                <a:uFillTx/>
                <a:latin typeface="Verdana" pitchFamily="34" charset="0"/>
                <a:ea typeface="Verdana" pitchFamily="34" charset="0"/>
                <a:cs typeface="Verdana" pitchFamily="34" charset="0"/>
              </a:rPr>
              <a:t>conomic</a:t>
            </a:r>
            <a:r>
              <a:rPr kumimoji="0" lang="en-US" sz="1400" b="0" i="0" u="none" strike="noStrike" kern="0" cap="none" spc="0" normalizeH="0" baseline="0" noProof="0" dirty="0" smtClean="0">
                <a:ln>
                  <a:noFill/>
                </a:ln>
                <a:solidFill>
                  <a:schemeClr val="tx1"/>
                </a:solidFill>
                <a:effectLst/>
                <a:uLnTx/>
                <a:uFillTx/>
                <a:latin typeface="Verdana" pitchFamily="34" charset="0"/>
                <a:ea typeface="Verdana" pitchFamily="34" charset="0"/>
                <a:cs typeface="Verdana" pitchFamily="34" charset="0"/>
              </a:rPr>
              <a:t> efficiency</a:t>
            </a:r>
          </a:p>
          <a:p>
            <a:pPr marL="342900" indent="-342900" eaLnBrk="0" hangingPunct="0">
              <a:spcBef>
                <a:spcPts val="0"/>
              </a:spcBef>
              <a:spcAft>
                <a:spcPts val="600"/>
              </a:spcAft>
              <a:buBlip>
                <a:blip r:embed="rId3"/>
              </a:buBlip>
              <a:defRPr/>
            </a:pPr>
            <a:r>
              <a:rPr lang="en-US" sz="1600" kern="0" dirty="0" smtClean="0">
                <a:latin typeface="Verdana" pitchFamily="34" charset="0"/>
                <a:ea typeface="Verdana" pitchFamily="34" charset="0"/>
                <a:cs typeface="Verdana" pitchFamily="34" charset="0"/>
              </a:rPr>
              <a:t>Monitoring since 2002</a:t>
            </a:r>
            <a:endParaRPr kumimoji="0" lang="en-US" sz="1600" b="0" i="0" u="none" strike="noStrike" kern="0" cap="none" spc="0" normalizeH="0" baseline="0" noProof="0" dirty="0" smtClean="0">
              <a:ln>
                <a:noFill/>
              </a:ln>
              <a:solidFill>
                <a:schemeClr val="tx1"/>
              </a:solidFill>
              <a:effectLst/>
              <a:uLnTx/>
              <a:uFillTx/>
              <a:latin typeface="Verdana" pitchFamily="34" charset="0"/>
              <a:ea typeface="Verdana" pitchFamily="34" charset="0"/>
              <a:cs typeface="Verdana" pitchFamily="34" charset="0"/>
            </a:endParaRPr>
          </a:p>
        </p:txBody>
      </p:sp>
      <p:sp>
        <p:nvSpPr>
          <p:cNvPr id="11" name="Textfeld 10"/>
          <p:cNvSpPr txBox="1"/>
          <p:nvPr/>
        </p:nvSpPr>
        <p:spPr>
          <a:xfrm>
            <a:off x="5868144" y="5229200"/>
            <a:ext cx="2664296" cy="230832"/>
          </a:xfrm>
          <a:prstGeom prst="rect">
            <a:avLst/>
          </a:prstGeom>
          <a:noFill/>
        </p:spPr>
        <p:txBody>
          <a:bodyPr wrap="square" rtlCol="0">
            <a:spAutoFit/>
          </a:bodyPr>
          <a:lstStyle/>
          <a:p>
            <a:pPr algn="r"/>
            <a:r>
              <a:rPr lang="de-DE" sz="900" dirty="0" smtClean="0">
                <a:latin typeface="Verdana" pitchFamily="34" charset="0"/>
                <a:ea typeface="Verdana" pitchFamily="34" charset="0"/>
                <a:cs typeface="Verdana" pitchFamily="34" charset="0"/>
              </a:rPr>
              <a:t>(Source: City of Bonn 2012)</a:t>
            </a:r>
            <a:endParaRPr lang="de-DE" sz="900" dirty="0">
              <a:latin typeface="Verdana" pitchFamily="34" charset="0"/>
              <a:ea typeface="Verdana" pitchFamily="34" charset="0"/>
              <a:cs typeface="Verdana" pitchFamily="34" charset="0"/>
            </a:endParaRPr>
          </a:p>
        </p:txBody>
      </p:sp>
      <p:pic>
        <p:nvPicPr>
          <p:cNvPr id="12" name="Grafik 11"/>
          <p:cNvPicPr/>
          <p:nvPr/>
        </p:nvPicPr>
        <p:blipFill>
          <a:blip r:embed="rId4" cstate="print"/>
          <a:srcRect b="10788"/>
          <a:stretch>
            <a:fillRect/>
          </a:stretch>
        </p:blipFill>
        <p:spPr bwMode="auto">
          <a:xfrm>
            <a:off x="1187624" y="4077072"/>
            <a:ext cx="2880320" cy="1798701"/>
          </a:xfrm>
          <a:prstGeom prst="rect">
            <a:avLst/>
          </a:prstGeom>
          <a:noFill/>
          <a:ln w="9525">
            <a:noFill/>
            <a:miter lim="800000"/>
            <a:headEnd/>
            <a:tailEnd/>
          </a:ln>
        </p:spPr>
      </p:pic>
      <p:pic>
        <p:nvPicPr>
          <p:cNvPr id="13" name="Grafik 12" descr="Solar_Energy_Bonn.JPG"/>
          <p:cNvPicPr>
            <a:picLocks noChangeAspect="1"/>
          </p:cNvPicPr>
          <p:nvPr/>
        </p:nvPicPr>
        <p:blipFill>
          <a:blip r:embed="rId5" cstate="print"/>
          <a:stretch>
            <a:fillRect/>
          </a:stretch>
        </p:blipFill>
        <p:spPr>
          <a:xfrm>
            <a:off x="5508104" y="2636912"/>
            <a:ext cx="3066671" cy="1942902"/>
          </a:xfrm>
          <a:prstGeom prst="rect">
            <a:avLst/>
          </a:prstGeom>
        </p:spPr>
      </p:pic>
      <p:sp>
        <p:nvSpPr>
          <p:cNvPr id="14" name="Textfeld 13"/>
          <p:cNvSpPr txBox="1"/>
          <p:nvPr/>
        </p:nvSpPr>
        <p:spPr>
          <a:xfrm>
            <a:off x="5940152" y="2276872"/>
            <a:ext cx="2106667" cy="246221"/>
          </a:xfrm>
          <a:prstGeom prst="rect">
            <a:avLst/>
          </a:prstGeom>
          <a:noFill/>
        </p:spPr>
        <p:txBody>
          <a:bodyPr wrap="square" rtlCol="0">
            <a:spAutoFit/>
          </a:bodyPr>
          <a:lstStyle/>
          <a:p>
            <a:r>
              <a:rPr lang="de-DE" sz="1000" b="1" dirty="0" smtClean="0">
                <a:latin typeface="Verdana" pitchFamily="34" charset="0"/>
                <a:ea typeface="Verdana" pitchFamily="34" charset="0"/>
                <a:cs typeface="Verdana" pitchFamily="34" charset="0"/>
              </a:rPr>
              <a:t>Solar </a:t>
            </a:r>
            <a:r>
              <a:rPr lang="de-DE" sz="1000" b="1" dirty="0" err="1" smtClean="0">
                <a:latin typeface="Verdana" pitchFamily="34" charset="0"/>
                <a:ea typeface="Verdana" pitchFamily="34" charset="0"/>
                <a:cs typeface="Verdana" pitchFamily="34" charset="0"/>
              </a:rPr>
              <a:t>Energy</a:t>
            </a:r>
            <a:r>
              <a:rPr lang="de-DE" sz="1000" b="1" dirty="0" smtClean="0">
                <a:latin typeface="Verdana" pitchFamily="34" charset="0"/>
                <a:ea typeface="Verdana" pitchFamily="34" charset="0"/>
                <a:cs typeface="Verdana" pitchFamily="34" charset="0"/>
              </a:rPr>
              <a:t> (PV</a:t>
            </a:r>
            <a:r>
              <a:rPr lang="de-DE" sz="1000" b="1" dirty="0" smtClean="0"/>
              <a:t>)</a:t>
            </a:r>
            <a:endParaRPr lang="de-DE" sz="1000" b="1" dirty="0"/>
          </a:p>
        </p:txBody>
      </p:sp>
      <p:sp>
        <p:nvSpPr>
          <p:cNvPr id="15" name="Textfeld 14"/>
          <p:cNvSpPr txBox="1"/>
          <p:nvPr/>
        </p:nvSpPr>
        <p:spPr>
          <a:xfrm>
            <a:off x="5436096" y="4725144"/>
            <a:ext cx="1440160" cy="507831"/>
          </a:xfrm>
          <a:prstGeom prst="rect">
            <a:avLst/>
          </a:prstGeom>
          <a:noFill/>
        </p:spPr>
        <p:txBody>
          <a:bodyPr wrap="square" rtlCol="0">
            <a:spAutoFit/>
          </a:bodyPr>
          <a:lstStyle/>
          <a:p>
            <a:r>
              <a:rPr lang="de-DE" sz="900" b="1" dirty="0" smtClean="0">
                <a:latin typeface="Verdana" pitchFamily="34" charset="0"/>
                <a:ea typeface="Verdana" pitchFamily="34" charset="0"/>
                <a:cs typeface="Verdana" pitchFamily="34" charset="0"/>
              </a:rPr>
              <a:t>Definition: </a:t>
            </a:r>
            <a:r>
              <a:rPr lang="de-DE" sz="900" dirty="0" err="1" smtClean="0">
                <a:latin typeface="Verdana" pitchFamily="34" charset="0"/>
                <a:ea typeface="Verdana" pitchFamily="34" charset="0"/>
                <a:cs typeface="Verdana" pitchFamily="34" charset="0"/>
              </a:rPr>
              <a:t>Installed</a:t>
            </a:r>
            <a:r>
              <a:rPr lang="de-DE" sz="900" dirty="0" smtClean="0">
                <a:latin typeface="Verdana" pitchFamily="34" charset="0"/>
                <a:ea typeface="Verdana" pitchFamily="34" charset="0"/>
                <a:cs typeface="Verdana" pitchFamily="34" charset="0"/>
              </a:rPr>
              <a:t>  power  </a:t>
            </a:r>
            <a:r>
              <a:rPr lang="de-DE" sz="900" dirty="0" err="1" smtClean="0">
                <a:latin typeface="Verdana" pitchFamily="34" charset="0"/>
                <a:ea typeface="Verdana" pitchFamily="34" charset="0"/>
                <a:cs typeface="Verdana" pitchFamily="34" charset="0"/>
              </a:rPr>
              <a:t>kWh</a:t>
            </a:r>
            <a:r>
              <a:rPr lang="de-DE" sz="900" dirty="0" smtClean="0">
                <a:latin typeface="Verdana" pitchFamily="34" charset="0"/>
                <a:ea typeface="Verdana" pitchFamily="34" charset="0"/>
                <a:cs typeface="Verdana" pitchFamily="34" charset="0"/>
              </a:rPr>
              <a:t> per 1,000 </a:t>
            </a:r>
            <a:r>
              <a:rPr lang="de-DE" sz="900" dirty="0" err="1" smtClean="0">
                <a:latin typeface="Verdana" pitchFamily="34" charset="0"/>
                <a:ea typeface="Verdana" pitchFamily="34" charset="0"/>
                <a:cs typeface="Verdana" pitchFamily="34" charset="0"/>
              </a:rPr>
              <a:t>inhabitants</a:t>
            </a:r>
            <a:endParaRPr lang="de-DE" sz="900" dirty="0">
              <a:latin typeface="Verdana" pitchFamily="34" charset="0"/>
              <a:ea typeface="Verdana" pitchFamily="34" charset="0"/>
              <a:cs typeface="Verdana" pitchFamily="34" charset="0"/>
            </a:endParaRPr>
          </a:p>
        </p:txBody>
      </p:sp>
      <p:sp>
        <p:nvSpPr>
          <p:cNvPr id="17" name="Textfeld 16"/>
          <p:cNvSpPr txBox="1"/>
          <p:nvPr/>
        </p:nvSpPr>
        <p:spPr>
          <a:xfrm>
            <a:off x="2555776" y="5877272"/>
            <a:ext cx="1512168" cy="230832"/>
          </a:xfrm>
          <a:prstGeom prst="rect">
            <a:avLst/>
          </a:prstGeom>
          <a:noFill/>
        </p:spPr>
        <p:txBody>
          <a:bodyPr wrap="square" rtlCol="0">
            <a:spAutoFit/>
          </a:bodyPr>
          <a:lstStyle/>
          <a:p>
            <a:pPr algn="r"/>
            <a:r>
              <a:rPr lang="de-DE" sz="900" dirty="0" smtClean="0">
                <a:latin typeface="Verdana" pitchFamily="34" charset="0"/>
                <a:ea typeface="Verdana" pitchFamily="34" charset="0"/>
                <a:cs typeface="Verdana" pitchFamily="34" charset="0"/>
              </a:rPr>
              <a:t>(Source: ECS 2012)</a:t>
            </a:r>
            <a:endParaRPr lang="de-DE" sz="900" dirty="0">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63216"/>
          </a:xfrm>
        </p:spPr>
        <p:txBody>
          <a:bodyPr/>
          <a:lstStyle/>
          <a:p>
            <a:r>
              <a:rPr lang="en-US" dirty="0" smtClean="0"/>
              <a:t>Rather isolated contests for sustainability and competitiveness </a:t>
            </a:r>
            <a:endParaRPr lang="en-US" dirty="0"/>
          </a:p>
        </p:txBody>
      </p:sp>
      <p:sp>
        <p:nvSpPr>
          <p:cNvPr id="3" name="Inhaltsplatzhalter 2"/>
          <p:cNvSpPr>
            <a:spLocks noGrp="1"/>
          </p:cNvSpPr>
          <p:nvPr>
            <p:ph sz="half" idx="1"/>
          </p:nvPr>
        </p:nvSpPr>
        <p:spPr>
          <a:xfrm>
            <a:off x="685800" y="2147106"/>
            <a:ext cx="3958208" cy="2506030"/>
          </a:xfrm>
        </p:spPr>
        <p:txBody>
          <a:bodyPr/>
          <a:lstStyle/>
          <a:p>
            <a:pPr>
              <a:buNone/>
            </a:pPr>
            <a:r>
              <a:rPr lang="en-US" dirty="0" smtClean="0">
                <a:solidFill>
                  <a:srgbClr val="0070C0"/>
                </a:solidFill>
              </a:rPr>
              <a:t>Urban / regional issues</a:t>
            </a:r>
          </a:p>
          <a:p>
            <a:endParaRPr lang="en-US" dirty="0" smtClean="0"/>
          </a:p>
          <a:p>
            <a:r>
              <a:rPr lang="en-US" dirty="0" smtClean="0"/>
              <a:t>Cities of the future</a:t>
            </a:r>
          </a:p>
          <a:p>
            <a:r>
              <a:rPr lang="en-US" dirty="0" smtClean="0"/>
              <a:t>Socially integrative city</a:t>
            </a:r>
          </a:p>
          <a:p>
            <a:r>
              <a:rPr lang="en-US" dirty="0" smtClean="0"/>
              <a:t>Urban transformation East/West</a:t>
            </a:r>
          </a:p>
          <a:p>
            <a:r>
              <a:rPr lang="en-US" dirty="0" smtClean="0"/>
              <a:t>…</a:t>
            </a:r>
          </a:p>
        </p:txBody>
      </p:sp>
      <p:sp>
        <p:nvSpPr>
          <p:cNvPr id="4" name="Inhaltsplatzhalter 3"/>
          <p:cNvSpPr>
            <a:spLocks noGrp="1"/>
          </p:cNvSpPr>
          <p:nvPr>
            <p:ph sz="half" idx="2"/>
          </p:nvPr>
        </p:nvSpPr>
        <p:spPr>
          <a:xfrm>
            <a:off x="4648200" y="2147106"/>
            <a:ext cx="3956248" cy="2434022"/>
          </a:xfrm>
        </p:spPr>
        <p:txBody>
          <a:bodyPr/>
          <a:lstStyle/>
          <a:p>
            <a:pPr>
              <a:buNone/>
            </a:pPr>
            <a:r>
              <a:rPr lang="en-US" dirty="0" smtClean="0">
                <a:solidFill>
                  <a:srgbClr val="0070C0"/>
                </a:solidFill>
              </a:rPr>
              <a:t>Innovation / technology</a:t>
            </a:r>
          </a:p>
          <a:p>
            <a:endParaRPr lang="en-US" dirty="0" smtClean="0"/>
          </a:p>
          <a:p>
            <a:r>
              <a:rPr lang="en-US" dirty="0" err="1" smtClean="0"/>
              <a:t>Bioregio</a:t>
            </a:r>
            <a:endParaRPr lang="en-US" dirty="0" smtClean="0"/>
          </a:p>
          <a:p>
            <a:r>
              <a:rPr lang="en-US" dirty="0" err="1" smtClean="0"/>
              <a:t>Innoregio</a:t>
            </a:r>
            <a:endParaRPr lang="en-US" dirty="0" smtClean="0"/>
          </a:p>
          <a:p>
            <a:r>
              <a:rPr lang="en-US" dirty="0" smtClean="0"/>
              <a:t>Health regions of the future</a:t>
            </a:r>
          </a:p>
          <a:p>
            <a:r>
              <a:rPr lang="en-US" dirty="0" smtClean="0"/>
              <a:t>Energy efficient city </a:t>
            </a:r>
            <a:endParaRPr lang="en-US" dirty="0" smtClean="0"/>
          </a:p>
          <a:p>
            <a:r>
              <a:rPr lang="en-US" dirty="0" smtClean="0"/>
              <a:t>…</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feld 10"/>
          <p:cNvSpPr txBox="1">
            <a:spLocks noChangeArrowheads="1"/>
          </p:cNvSpPr>
          <p:nvPr/>
        </p:nvSpPr>
        <p:spPr bwMode="auto">
          <a:xfrm>
            <a:off x="89297" y="4005064"/>
            <a:ext cx="3330575" cy="461962"/>
          </a:xfrm>
          <a:prstGeom prst="rect">
            <a:avLst/>
          </a:prstGeom>
          <a:noFill/>
          <a:ln w="9525">
            <a:noFill/>
            <a:miter lim="800000"/>
            <a:headEnd/>
            <a:tailEnd/>
          </a:ln>
        </p:spPr>
        <p:txBody>
          <a:bodyPr wrap="none">
            <a:spAutoFit/>
          </a:bodyPr>
          <a:lstStyle/>
          <a:p>
            <a:r>
              <a:rPr lang="de-DE" dirty="0"/>
              <a:t>Freiburg-Vauban 1992 </a:t>
            </a:r>
          </a:p>
        </p:txBody>
      </p:sp>
      <p:pic>
        <p:nvPicPr>
          <p:cNvPr id="58371" name="Grafik 12" descr="Vauban-Luftbild-2006.jpg"/>
          <p:cNvPicPr>
            <a:picLocks noChangeAspect="1"/>
          </p:cNvPicPr>
          <p:nvPr/>
        </p:nvPicPr>
        <p:blipFill>
          <a:blip r:embed="rId2" cstate="print"/>
          <a:srcRect/>
          <a:stretch>
            <a:fillRect/>
          </a:stretch>
        </p:blipFill>
        <p:spPr bwMode="auto">
          <a:xfrm>
            <a:off x="4524375" y="2674938"/>
            <a:ext cx="4414838" cy="3397250"/>
          </a:xfrm>
          <a:prstGeom prst="rect">
            <a:avLst/>
          </a:prstGeom>
          <a:noFill/>
          <a:ln w="9525">
            <a:noFill/>
            <a:miter lim="800000"/>
            <a:headEnd/>
            <a:tailEnd/>
          </a:ln>
        </p:spPr>
      </p:pic>
      <p:pic>
        <p:nvPicPr>
          <p:cNvPr id="58372" name="Grafik 13" descr="Vauban-Luftbild-1992.jpg"/>
          <p:cNvPicPr>
            <a:picLocks noChangeAspect="1"/>
          </p:cNvPicPr>
          <p:nvPr/>
        </p:nvPicPr>
        <p:blipFill>
          <a:blip r:embed="rId3" cstate="print"/>
          <a:srcRect/>
          <a:stretch>
            <a:fillRect/>
          </a:stretch>
        </p:blipFill>
        <p:spPr bwMode="auto">
          <a:xfrm>
            <a:off x="173038" y="571500"/>
            <a:ext cx="4370387" cy="3448050"/>
          </a:xfrm>
          <a:prstGeom prst="rect">
            <a:avLst/>
          </a:prstGeom>
          <a:noFill/>
          <a:ln w="9525">
            <a:noFill/>
            <a:miter lim="800000"/>
            <a:headEnd/>
            <a:tailEnd/>
          </a:ln>
        </p:spPr>
      </p:pic>
      <p:sp>
        <p:nvSpPr>
          <p:cNvPr id="58373" name="Textfeld 6"/>
          <p:cNvSpPr txBox="1">
            <a:spLocks noChangeArrowheads="1"/>
          </p:cNvSpPr>
          <p:nvPr/>
        </p:nvSpPr>
        <p:spPr bwMode="auto">
          <a:xfrm>
            <a:off x="1241425" y="5643563"/>
            <a:ext cx="3330575" cy="461962"/>
          </a:xfrm>
          <a:prstGeom prst="rect">
            <a:avLst/>
          </a:prstGeom>
          <a:noFill/>
          <a:ln w="9525">
            <a:noFill/>
            <a:miter lim="800000"/>
            <a:headEnd/>
            <a:tailEnd/>
          </a:ln>
        </p:spPr>
        <p:txBody>
          <a:bodyPr wrap="none">
            <a:spAutoFit/>
          </a:bodyPr>
          <a:lstStyle/>
          <a:p>
            <a:r>
              <a:rPr lang="de-DE"/>
              <a:t>Freiburg-Vauban 2006 </a:t>
            </a:r>
          </a:p>
        </p:txBody>
      </p:sp>
      <p:sp>
        <p:nvSpPr>
          <p:cNvPr id="6" name="Textfeld 5"/>
          <p:cNvSpPr txBox="1"/>
          <p:nvPr/>
        </p:nvSpPr>
        <p:spPr>
          <a:xfrm>
            <a:off x="5724128" y="1023119"/>
            <a:ext cx="2221506" cy="523220"/>
          </a:xfrm>
          <a:prstGeom prst="rect">
            <a:avLst/>
          </a:prstGeom>
          <a:noFill/>
        </p:spPr>
        <p:txBody>
          <a:bodyPr wrap="none" rtlCol="0">
            <a:spAutoFit/>
          </a:bodyPr>
          <a:lstStyle/>
          <a:p>
            <a:r>
              <a:rPr lang="en-US" sz="2800" b="1" dirty="0" smtClean="0">
                <a:solidFill>
                  <a:srgbClr val="FF0000"/>
                </a:solidFill>
              </a:rPr>
              <a:t>However, …</a:t>
            </a:r>
            <a:endParaRPr lang="en-US" sz="2800" b="1" dirty="0">
              <a:solidFill>
                <a:srgbClr val="FF00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79512" y="509771"/>
            <a:ext cx="8496944" cy="830997"/>
          </a:xfrm>
          <a:prstGeom prst="rect">
            <a:avLst/>
          </a:prstGeom>
          <a:noFill/>
        </p:spPr>
        <p:txBody>
          <a:bodyPr wrap="square" rtlCol="0">
            <a:spAutoFit/>
          </a:bodyPr>
          <a:lstStyle/>
          <a:p>
            <a:pPr lvl="0" algn="ctr" eaLnBrk="0" hangingPunct="0">
              <a:defRPr/>
            </a:pPr>
            <a:r>
              <a:rPr lang="de-DE" kern="0" dirty="0" err="1" smtClean="0">
                <a:solidFill>
                  <a:srgbClr val="4E60AA"/>
                </a:solidFill>
                <a:latin typeface="Verdana" pitchFamily="34" charset="0"/>
              </a:rPr>
              <a:t>Example</a:t>
            </a:r>
            <a:r>
              <a:rPr lang="de-DE" kern="0" dirty="0" smtClean="0">
                <a:solidFill>
                  <a:srgbClr val="4E60AA"/>
                </a:solidFill>
                <a:latin typeface="Verdana" pitchFamily="34" charset="0"/>
              </a:rPr>
              <a:t> of a </a:t>
            </a:r>
            <a:r>
              <a:rPr lang="de-DE" kern="0" dirty="0" err="1" smtClean="0">
                <a:solidFill>
                  <a:srgbClr val="4E60AA"/>
                </a:solidFill>
                <a:latin typeface="Verdana" pitchFamily="34" charset="0"/>
              </a:rPr>
              <a:t>Bottom</a:t>
            </a:r>
            <a:r>
              <a:rPr lang="de-DE" kern="0" dirty="0" smtClean="0">
                <a:solidFill>
                  <a:srgbClr val="4E60AA"/>
                </a:solidFill>
                <a:latin typeface="Verdana" pitchFamily="34" charset="0"/>
              </a:rPr>
              <a:t>-</a:t>
            </a:r>
            <a:r>
              <a:rPr lang="de-DE" kern="0" dirty="0" err="1" smtClean="0">
                <a:solidFill>
                  <a:srgbClr val="4E60AA"/>
                </a:solidFill>
                <a:latin typeface="Verdana" pitchFamily="34" charset="0"/>
              </a:rPr>
              <a:t>Up</a:t>
            </a:r>
            <a:r>
              <a:rPr lang="de-DE" kern="0" dirty="0" smtClean="0">
                <a:solidFill>
                  <a:srgbClr val="4E60AA"/>
                </a:solidFill>
                <a:latin typeface="Verdana" pitchFamily="34" charset="0"/>
              </a:rPr>
              <a:t> </a:t>
            </a:r>
            <a:r>
              <a:rPr lang="de-DE" kern="0" dirty="0" err="1" smtClean="0">
                <a:solidFill>
                  <a:srgbClr val="4E60AA"/>
                </a:solidFill>
                <a:latin typeface="Verdana" pitchFamily="34" charset="0"/>
              </a:rPr>
              <a:t>Process</a:t>
            </a:r>
            <a:r>
              <a:rPr lang="de-DE" kern="0" dirty="0" smtClean="0">
                <a:solidFill>
                  <a:srgbClr val="4E60AA"/>
                </a:solidFill>
                <a:latin typeface="Verdana" pitchFamily="34" charset="0"/>
              </a:rPr>
              <a:t>: </a:t>
            </a:r>
          </a:p>
          <a:p>
            <a:pPr lvl="0" algn="ctr" eaLnBrk="0" hangingPunct="0">
              <a:defRPr/>
            </a:pPr>
            <a:r>
              <a:rPr lang="de-DE" kern="0" dirty="0" smtClean="0">
                <a:solidFill>
                  <a:srgbClr val="4E60AA"/>
                </a:solidFill>
                <a:latin typeface="Verdana" pitchFamily="34" charset="0"/>
              </a:rPr>
              <a:t>Vauban, Freiburg, Germany</a:t>
            </a:r>
          </a:p>
        </p:txBody>
      </p:sp>
      <p:sp>
        <p:nvSpPr>
          <p:cNvPr id="9" name="Inhaltsplatzhalter 5"/>
          <p:cNvSpPr>
            <a:spLocks noGrp="1"/>
          </p:cNvSpPr>
          <p:nvPr>
            <p:ph idx="1"/>
          </p:nvPr>
        </p:nvSpPr>
        <p:spPr>
          <a:xfrm>
            <a:off x="4067944" y="1700808"/>
            <a:ext cx="5256584" cy="1584176"/>
          </a:xfrm>
        </p:spPr>
        <p:txBody>
          <a:bodyPr/>
          <a:lstStyle/>
          <a:p>
            <a:pPr eaLnBrk="0" hangingPunct="0">
              <a:spcAft>
                <a:spcPts val="600"/>
              </a:spcAft>
              <a:defRPr/>
            </a:pPr>
            <a:r>
              <a:rPr lang="de-DE" sz="1600" dirty="0" smtClean="0">
                <a:ea typeface="Verdana" pitchFamily="34" charset="0"/>
                <a:cs typeface="Verdana" pitchFamily="34" charset="0"/>
              </a:rPr>
              <a:t>Area </a:t>
            </a:r>
            <a:r>
              <a:rPr lang="de-DE" sz="1600" dirty="0" err="1" smtClean="0">
                <a:ea typeface="Verdana" pitchFamily="34" charset="0"/>
                <a:cs typeface="Verdana" pitchFamily="34" charset="0"/>
              </a:rPr>
              <a:t>formerly</a:t>
            </a:r>
            <a:r>
              <a:rPr lang="de-DE" sz="1600" dirty="0" smtClean="0">
                <a:ea typeface="Verdana" pitchFamily="34" charset="0"/>
                <a:cs typeface="Verdana" pitchFamily="34" charset="0"/>
              </a:rPr>
              <a:t> in </a:t>
            </a:r>
            <a:r>
              <a:rPr lang="de-DE" sz="1600" dirty="0" err="1" smtClean="0">
                <a:ea typeface="Verdana" pitchFamily="34" charset="0"/>
                <a:cs typeface="Verdana" pitchFamily="34" charset="0"/>
              </a:rPr>
              <a:t>military</a:t>
            </a:r>
            <a:r>
              <a:rPr lang="de-DE" sz="1600" dirty="0" smtClean="0">
                <a:ea typeface="Verdana" pitchFamily="34" charset="0"/>
                <a:cs typeface="Verdana" pitchFamily="34" charset="0"/>
              </a:rPr>
              <a:t> </a:t>
            </a:r>
            <a:r>
              <a:rPr lang="de-DE" sz="1600" dirty="0" err="1" smtClean="0">
                <a:ea typeface="Verdana" pitchFamily="34" charset="0"/>
                <a:cs typeface="Verdana" pitchFamily="34" charset="0"/>
              </a:rPr>
              <a:t>use</a:t>
            </a:r>
            <a:r>
              <a:rPr lang="de-DE" sz="1600" dirty="0" smtClean="0">
                <a:ea typeface="Verdana" pitchFamily="34" charset="0"/>
                <a:cs typeface="Verdana" pitchFamily="34" charset="0"/>
              </a:rPr>
              <a:t> </a:t>
            </a:r>
          </a:p>
          <a:p>
            <a:pPr eaLnBrk="0" hangingPunct="0">
              <a:spcAft>
                <a:spcPts val="600"/>
              </a:spcAft>
              <a:defRPr/>
            </a:pPr>
            <a:r>
              <a:rPr lang="de-DE" sz="1600" dirty="0" smtClean="0">
                <a:ea typeface="Verdana" pitchFamily="34" charset="0"/>
                <a:cs typeface="Verdana" pitchFamily="34" charset="0"/>
              </a:rPr>
              <a:t>1990 initiative </a:t>
            </a:r>
            <a:r>
              <a:rPr lang="de-DE" sz="1600" dirty="0" err="1" smtClean="0">
                <a:ea typeface="Verdana" pitchFamily="34" charset="0"/>
                <a:cs typeface="Verdana" pitchFamily="34" charset="0"/>
              </a:rPr>
              <a:t>founded</a:t>
            </a:r>
            <a:r>
              <a:rPr lang="de-DE" sz="1600" dirty="0" smtClean="0">
                <a:ea typeface="Verdana" pitchFamily="34" charset="0"/>
                <a:cs typeface="Verdana" pitchFamily="34" charset="0"/>
              </a:rPr>
              <a:t> </a:t>
            </a:r>
            <a:r>
              <a:rPr lang="de-DE" sz="1600" dirty="0" err="1" smtClean="0">
                <a:ea typeface="Verdana" pitchFamily="34" charset="0"/>
                <a:cs typeface="Verdana" pitchFamily="34" charset="0"/>
              </a:rPr>
              <a:t>by</a:t>
            </a:r>
            <a:r>
              <a:rPr lang="de-DE" sz="1600" dirty="0" smtClean="0">
                <a:ea typeface="Verdana" pitchFamily="34" charset="0"/>
                <a:cs typeface="Verdana" pitchFamily="34" charset="0"/>
              </a:rPr>
              <a:t> </a:t>
            </a:r>
            <a:r>
              <a:rPr lang="de-DE" sz="1600" dirty="0" err="1" smtClean="0">
                <a:ea typeface="Verdana" pitchFamily="34" charset="0"/>
                <a:cs typeface="Verdana" pitchFamily="34" charset="0"/>
              </a:rPr>
              <a:t>citizens</a:t>
            </a:r>
            <a:endParaRPr lang="de-DE" sz="1600" dirty="0" smtClean="0">
              <a:ea typeface="Verdana" pitchFamily="34" charset="0"/>
              <a:cs typeface="Verdana" pitchFamily="34" charset="0"/>
            </a:endParaRPr>
          </a:p>
          <a:p>
            <a:pPr eaLnBrk="0" hangingPunct="0">
              <a:spcAft>
                <a:spcPts val="600"/>
              </a:spcAft>
              <a:defRPr/>
            </a:pPr>
            <a:r>
              <a:rPr lang="de-DE" sz="1600" dirty="0" smtClean="0">
                <a:ea typeface="Verdana" pitchFamily="34" charset="0"/>
                <a:cs typeface="Verdana" pitchFamily="34" charset="0"/>
              </a:rPr>
              <a:t>1992 – 1999 </a:t>
            </a:r>
            <a:r>
              <a:rPr lang="de-DE" sz="1600" dirty="0" err="1" smtClean="0">
                <a:ea typeface="Verdana" pitchFamily="34" charset="0"/>
                <a:cs typeface="Verdana" pitchFamily="34" charset="0"/>
              </a:rPr>
              <a:t>transition</a:t>
            </a:r>
            <a:r>
              <a:rPr lang="de-DE" sz="1600" dirty="0" smtClean="0">
                <a:ea typeface="Verdana" pitchFamily="34" charset="0"/>
                <a:cs typeface="Verdana" pitchFamily="34" charset="0"/>
              </a:rPr>
              <a:t> </a:t>
            </a:r>
            <a:r>
              <a:rPr lang="de-DE" sz="1600" dirty="0" err="1" smtClean="0">
                <a:ea typeface="Verdana" pitchFamily="34" charset="0"/>
                <a:cs typeface="Verdana" pitchFamily="34" charset="0"/>
              </a:rPr>
              <a:t>phase</a:t>
            </a:r>
            <a:endParaRPr lang="de-DE" sz="1600" dirty="0" smtClean="0">
              <a:ea typeface="Verdana" pitchFamily="34" charset="0"/>
              <a:cs typeface="Verdana" pitchFamily="34" charset="0"/>
            </a:endParaRPr>
          </a:p>
          <a:p>
            <a:pPr lvl="0" eaLnBrk="0" hangingPunct="0">
              <a:defRPr/>
            </a:pPr>
            <a:endParaRPr lang="en-US" sz="2000" dirty="0" smtClean="0"/>
          </a:p>
        </p:txBody>
      </p:sp>
      <p:sp>
        <p:nvSpPr>
          <p:cNvPr id="10" name="Inhaltsplatzhalter 5"/>
          <p:cNvSpPr txBox="1">
            <a:spLocks/>
          </p:cNvSpPr>
          <p:nvPr/>
        </p:nvSpPr>
        <p:spPr bwMode="auto">
          <a:xfrm>
            <a:off x="539552" y="3573016"/>
            <a:ext cx="4032448" cy="25202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hangingPunct="0">
              <a:spcBef>
                <a:spcPts val="0"/>
              </a:spcBef>
              <a:spcAft>
                <a:spcPts val="600"/>
              </a:spcAft>
              <a:defRPr/>
            </a:pPr>
            <a:r>
              <a:rPr lang="en-US" sz="1600" dirty="0" smtClean="0">
                <a:latin typeface="Verdana" pitchFamily="34" charset="0"/>
                <a:ea typeface="Verdana" pitchFamily="34" charset="0"/>
                <a:cs typeface="Verdana" pitchFamily="34" charset="0"/>
              </a:rPr>
              <a:t>Emphasis on:</a:t>
            </a:r>
          </a:p>
          <a:p>
            <a:pPr marL="342900" indent="-342900" eaLnBrk="0" hangingPunct="0">
              <a:spcBef>
                <a:spcPts val="0"/>
              </a:spcBef>
              <a:spcAft>
                <a:spcPts val="600"/>
              </a:spcAft>
              <a:buBlip>
                <a:blip r:embed="rId3"/>
              </a:buBlip>
              <a:defRPr/>
            </a:pPr>
            <a:r>
              <a:rPr lang="en-US" sz="1400" dirty="0" smtClean="0">
                <a:latin typeface="Verdana" pitchFamily="34" charset="0"/>
                <a:ea typeface="Verdana" pitchFamily="34" charset="0"/>
                <a:cs typeface="Verdana" pitchFamily="34" charset="0"/>
              </a:rPr>
              <a:t>a strongly car reduced mobility concept </a:t>
            </a:r>
          </a:p>
          <a:p>
            <a:pPr marL="342900" indent="-342900" eaLnBrk="0" hangingPunct="0">
              <a:spcBef>
                <a:spcPts val="0"/>
              </a:spcBef>
              <a:spcAft>
                <a:spcPts val="600"/>
              </a:spcAft>
              <a:buBlip>
                <a:blip r:embed="rId3"/>
              </a:buBlip>
              <a:defRPr/>
            </a:pPr>
            <a:r>
              <a:rPr lang="en-US" sz="1400" dirty="0" smtClean="0">
                <a:latin typeface="Verdana" pitchFamily="34" charset="0"/>
                <a:ea typeface="Verdana" pitchFamily="34" charset="0"/>
                <a:cs typeface="Verdana" pitchFamily="34" charset="0"/>
              </a:rPr>
              <a:t>the creation of a </a:t>
            </a:r>
            <a:r>
              <a:rPr lang="en-US" sz="1400" dirty="0" err="1" smtClean="0">
                <a:latin typeface="Verdana" pitchFamily="34" charset="0"/>
                <a:ea typeface="Verdana" pitchFamily="34" charset="0"/>
                <a:cs typeface="Verdana" pitchFamily="34" charset="0"/>
              </a:rPr>
              <a:t>neighbourhood</a:t>
            </a:r>
            <a:r>
              <a:rPr lang="en-US" sz="1400" dirty="0" smtClean="0">
                <a:latin typeface="Verdana" pitchFamily="34" charset="0"/>
                <a:ea typeface="Verdana" pitchFamily="34" charset="0"/>
                <a:cs typeface="Verdana" pitchFamily="34" charset="0"/>
              </a:rPr>
              <a:t> of short distances</a:t>
            </a:r>
          </a:p>
          <a:p>
            <a:pPr marL="342900" indent="-342900" eaLnBrk="0" hangingPunct="0">
              <a:spcBef>
                <a:spcPts val="0"/>
              </a:spcBef>
              <a:spcAft>
                <a:spcPts val="600"/>
              </a:spcAft>
              <a:buBlip>
                <a:blip r:embed="rId3"/>
              </a:buBlip>
              <a:defRPr/>
            </a:pPr>
            <a:r>
              <a:rPr lang="en-US" sz="1400" dirty="0" smtClean="0">
                <a:latin typeface="Verdana" pitchFamily="34" charset="0"/>
                <a:ea typeface="Verdana" pitchFamily="34" charset="0"/>
                <a:cs typeface="Verdana" pitchFamily="34" charset="0"/>
              </a:rPr>
              <a:t>installation of local heat</a:t>
            </a:r>
          </a:p>
          <a:p>
            <a:pPr marL="342900" indent="-342900" eaLnBrk="0" hangingPunct="0">
              <a:spcBef>
                <a:spcPts val="0"/>
              </a:spcBef>
              <a:spcAft>
                <a:spcPts val="600"/>
              </a:spcAft>
              <a:buBlip>
                <a:blip r:embed="rId3"/>
              </a:buBlip>
              <a:defRPr/>
            </a:pPr>
            <a:r>
              <a:rPr lang="en-US" sz="1400" dirty="0" smtClean="0">
                <a:latin typeface="Verdana" pitchFamily="34" charset="0"/>
                <a:ea typeface="Verdana" pitchFamily="34" charset="0"/>
                <a:cs typeface="Verdana" pitchFamily="34" charset="0"/>
              </a:rPr>
              <a:t>social integration</a:t>
            </a:r>
          </a:p>
          <a:p>
            <a:pPr marL="342900" indent="-342900" eaLnBrk="0" hangingPunct="0">
              <a:spcBef>
                <a:spcPts val="0"/>
              </a:spcBef>
              <a:spcAft>
                <a:spcPts val="600"/>
              </a:spcAft>
              <a:buBlip>
                <a:blip r:embed="rId3"/>
              </a:buBlip>
              <a:defRPr/>
            </a:pPr>
            <a:r>
              <a:rPr lang="en-US" sz="1400" kern="0" dirty="0" smtClean="0">
                <a:latin typeface="Verdana" pitchFamily="34" charset="0"/>
                <a:ea typeface="Verdana" pitchFamily="34" charset="0"/>
                <a:cs typeface="Verdana" pitchFamily="34" charset="0"/>
              </a:rPr>
              <a:t>p</a:t>
            </a:r>
            <a:r>
              <a:rPr kumimoji="0" lang="en-US" sz="1400" b="0" i="0" u="none" strike="noStrike" kern="0" cap="none" spc="0" normalizeH="0" baseline="0" noProof="0" dirty="0" err="1" smtClean="0">
                <a:ln>
                  <a:noFill/>
                </a:ln>
                <a:solidFill>
                  <a:schemeClr val="tx1"/>
                </a:solidFill>
                <a:effectLst/>
                <a:uLnTx/>
                <a:uFillTx/>
                <a:latin typeface="Verdana" pitchFamily="34" charset="0"/>
                <a:ea typeface="Verdana" pitchFamily="34" charset="0"/>
                <a:cs typeface="Verdana" pitchFamily="34" charset="0"/>
              </a:rPr>
              <a:t>riority</a:t>
            </a:r>
            <a:r>
              <a:rPr kumimoji="0" lang="en-US" sz="1400" b="0" i="0" u="none" strike="noStrike" kern="0" cap="none" spc="0" normalizeH="0" baseline="0" noProof="0" dirty="0" smtClean="0">
                <a:ln>
                  <a:noFill/>
                </a:ln>
                <a:solidFill>
                  <a:schemeClr val="tx1"/>
                </a:solidFill>
                <a:effectLst/>
                <a:uLnTx/>
                <a:uFillTx/>
                <a:latin typeface="Verdana" pitchFamily="34" charset="0"/>
                <a:ea typeface="Verdana" pitchFamily="34" charset="0"/>
                <a:cs typeface="Verdana" pitchFamily="34" charset="0"/>
              </a:rPr>
              <a:t> of private and cooperative groups over investors</a:t>
            </a:r>
          </a:p>
        </p:txBody>
      </p:sp>
      <p:pic>
        <p:nvPicPr>
          <p:cNvPr id="2050" name="Picture 2"/>
          <p:cNvPicPr>
            <a:picLocks noChangeAspect="1" noChangeArrowheads="1"/>
          </p:cNvPicPr>
          <p:nvPr/>
        </p:nvPicPr>
        <p:blipFill>
          <a:blip r:embed="rId4" cstate="print"/>
          <a:srcRect/>
          <a:stretch>
            <a:fillRect/>
          </a:stretch>
        </p:blipFill>
        <p:spPr bwMode="auto">
          <a:xfrm>
            <a:off x="683568" y="1484784"/>
            <a:ext cx="2921636" cy="1944216"/>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srcRect/>
          <a:stretch>
            <a:fillRect/>
          </a:stretch>
        </p:blipFill>
        <p:spPr bwMode="auto">
          <a:xfrm>
            <a:off x="5004048" y="3427920"/>
            <a:ext cx="3545637" cy="2214193"/>
          </a:xfrm>
          <a:prstGeom prst="rect">
            <a:avLst/>
          </a:prstGeom>
          <a:noFill/>
          <a:ln w="9525">
            <a:noFill/>
            <a:miter lim="800000"/>
            <a:headEnd/>
            <a:tailEnd/>
          </a:ln>
        </p:spPr>
      </p:pic>
      <p:sp>
        <p:nvSpPr>
          <p:cNvPr id="7" name="Textfeld 6"/>
          <p:cNvSpPr txBox="1"/>
          <p:nvPr/>
        </p:nvSpPr>
        <p:spPr>
          <a:xfrm>
            <a:off x="5976664" y="5733256"/>
            <a:ext cx="2699792" cy="230832"/>
          </a:xfrm>
          <a:prstGeom prst="rect">
            <a:avLst/>
          </a:prstGeom>
          <a:noFill/>
        </p:spPr>
        <p:txBody>
          <a:bodyPr wrap="square" rtlCol="0">
            <a:spAutoFit/>
          </a:bodyPr>
          <a:lstStyle/>
          <a:p>
            <a:pPr algn="r"/>
            <a:r>
              <a:rPr lang="de-DE" sz="900" dirty="0" smtClean="0">
                <a:latin typeface="Verdana" pitchFamily="34" charset="0"/>
                <a:ea typeface="Verdana" pitchFamily="34" charset="0"/>
                <a:cs typeface="Verdana" pitchFamily="34" charset="0"/>
              </a:rPr>
              <a:t>(Source: Vauban 2012)</a:t>
            </a:r>
            <a:endParaRPr lang="de-DE" sz="900" dirty="0">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cd-brennen\20080428_Kdf_Klimawandel\Klimawandel_Veroeff_SSG\Abb_klein\abb_18.jpg"/>
          <p:cNvPicPr>
            <a:picLocks noChangeAspect="1" noChangeArrowheads="1"/>
          </p:cNvPicPr>
          <p:nvPr/>
        </p:nvPicPr>
        <p:blipFill>
          <a:blip r:embed="rId2" cstate="print"/>
          <a:srcRect/>
          <a:stretch>
            <a:fillRect/>
          </a:stretch>
        </p:blipFill>
        <p:spPr bwMode="auto">
          <a:xfrm>
            <a:off x="3248397" y="764704"/>
            <a:ext cx="2609764" cy="1680795"/>
          </a:xfrm>
          <a:prstGeom prst="rect">
            <a:avLst/>
          </a:prstGeom>
          <a:noFill/>
          <a:ln w="9525">
            <a:noFill/>
            <a:miter lim="800000"/>
            <a:headEnd/>
            <a:tailEnd/>
          </a:ln>
        </p:spPr>
      </p:pic>
      <p:pic>
        <p:nvPicPr>
          <p:cNvPr id="4" name="Picture 2" descr="C:\Dokumente und Einstellungen\Notebook\Eigene Dateien\Amica\overheating\drewag\KaelteNetze.jpg"/>
          <p:cNvPicPr>
            <a:picLocks noChangeAspect="1" noChangeArrowheads="1"/>
          </p:cNvPicPr>
          <p:nvPr/>
        </p:nvPicPr>
        <p:blipFill>
          <a:blip r:embed="rId3" cstate="print"/>
          <a:srcRect/>
          <a:stretch>
            <a:fillRect/>
          </a:stretch>
        </p:blipFill>
        <p:spPr bwMode="auto">
          <a:xfrm>
            <a:off x="6084168" y="764704"/>
            <a:ext cx="2682195" cy="2423200"/>
          </a:xfrm>
          <a:prstGeom prst="rect">
            <a:avLst/>
          </a:prstGeom>
          <a:noFill/>
          <a:ln w="9525">
            <a:noFill/>
            <a:miter lim="800000"/>
            <a:headEnd/>
            <a:tailEnd/>
          </a:ln>
        </p:spPr>
      </p:pic>
      <p:pic>
        <p:nvPicPr>
          <p:cNvPr id="5" name="Picture 3" descr="C:\Dokumente und Einstellungen\Notebook\Eigene Dateien\Amica\overheating\drewag\AnzAnlagen.jpg"/>
          <p:cNvPicPr>
            <a:picLocks noChangeAspect="1" noChangeArrowheads="1"/>
          </p:cNvPicPr>
          <p:nvPr/>
        </p:nvPicPr>
        <p:blipFill>
          <a:blip r:embed="rId4" cstate="print"/>
          <a:srcRect/>
          <a:stretch>
            <a:fillRect/>
          </a:stretch>
        </p:blipFill>
        <p:spPr bwMode="auto">
          <a:xfrm>
            <a:off x="6084168" y="3284984"/>
            <a:ext cx="2676329" cy="2438420"/>
          </a:xfrm>
          <a:prstGeom prst="rect">
            <a:avLst/>
          </a:prstGeom>
          <a:noFill/>
          <a:ln w="9525">
            <a:noFill/>
            <a:miter lim="800000"/>
            <a:headEnd/>
            <a:tailEnd/>
          </a:ln>
        </p:spPr>
      </p:pic>
      <p:grpSp>
        <p:nvGrpSpPr>
          <p:cNvPr id="6" name="Group 4"/>
          <p:cNvGrpSpPr>
            <a:grpSpLocks/>
          </p:cNvGrpSpPr>
          <p:nvPr/>
        </p:nvGrpSpPr>
        <p:grpSpPr bwMode="auto">
          <a:xfrm>
            <a:off x="2843808" y="2564904"/>
            <a:ext cx="3014353" cy="3194837"/>
            <a:chOff x="3168" y="1152"/>
            <a:chExt cx="2352" cy="2557"/>
          </a:xfrm>
        </p:grpSpPr>
        <p:pic>
          <p:nvPicPr>
            <p:cNvPr id="7" name="Picture 5"/>
            <p:cNvPicPr>
              <a:picLocks noChangeAspect="1" noChangeArrowheads="1"/>
            </p:cNvPicPr>
            <p:nvPr/>
          </p:nvPicPr>
          <p:blipFill>
            <a:blip r:embed="rId5" cstate="print"/>
            <a:srcRect/>
            <a:stretch>
              <a:fillRect/>
            </a:stretch>
          </p:blipFill>
          <p:spPr bwMode="auto">
            <a:xfrm>
              <a:off x="3168" y="1152"/>
              <a:ext cx="2352" cy="1295"/>
            </a:xfrm>
            <a:prstGeom prst="rect">
              <a:avLst/>
            </a:prstGeom>
            <a:noFill/>
            <a:ln w="9525">
              <a:noFill/>
              <a:miter lim="800000"/>
              <a:headEnd/>
              <a:tailEnd/>
            </a:ln>
          </p:spPr>
        </p:pic>
        <p:pic>
          <p:nvPicPr>
            <p:cNvPr id="8" name="Picture 6"/>
            <p:cNvPicPr>
              <a:picLocks noChangeAspect="1" noChangeArrowheads="1"/>
            </p:cNvPicPr>
            <p:nvPr/>
          </p:nvPicPr>
          <p:blipFill>
            <a:blip r:embed="rId6" cstate="print"/>
            <a:srcRect/>
            <a:stretch>
              <a:fillRect/>
            </a:stretch>
          </p:blipFill>
          <p:spPr bwMode="auto">
            <a:xfrm>
              <a:off x="3168" y="2351"/>
              <a:ext cx="2352" cy="1358"/>
            </a:xfrm>
            <a:prstGeom prst="rect">
              <a:avLst/>
            </a:prstGeom>
            <a:noFill/>
            <a:ln w="9525">
              <a:noFill/>
              <a:miter lim="800000"/>
              <a:headEnd/>
              <a:tailEnd/>
            </a:ln>
          </p:spPr>
        </p:pic>
      </p:grpSp>
      <p:sp>
        <p:nvSpPr>
          <p:cNvPr id="9" name="Textfeld 8"/>
          <p:cNvSpPr txBox="1"/>
          <p:nvPr/>
        </p:nvSpPr>
        <p:spPr>
          <a:xfrm>
            <a:off x="896789" y="4653136"/>
            <a:ext cx="1851789" cy="1200329"/>
          </a:xfrm>
          <a:prstGeom prst="rect">
            <a:avLst/>
          </a:prstGeom>
          <a:noFill/>
        </p:spPr>
        <p:txBody>
          <a:bodyPr wrap="none" rtlCol="0">
            <a:spAutoFit/>
          </a:bodyPr>
          <a:lstStyle/>
          <a:p>
            <a:pPr algn="r"/>
            <a:r>
              <a:rPr lang="en-US" sz="1800" dirty="0" smtClean="0"/>
              <a:t>Dresden:</a:t>
            </a:r>
          </a:p>
          <a:p>
            <a:pPr algn="r"/>
            <a:r>
              <a:rPr lang="en-US" sz="1800" dirty="0" smtClean="0"/>
              <a:t>Energy concept,</a:t>
            </a:r>
          </a:p>
          <a:p>
            <a:pPr algn="r"/>
            <a:r>
              <a:rPr lang="en-US" sz="1800" dirty="0" smtClean="0"/>
              <a:t>district cooling,</a:t>
            </a:r>
          </a:p>
          <a:p>
            <a:pPr algn="r"/>
            <a:r>
              <a:rPr lang="en-US" sz="1800" dirty="0" smtClean="0"/>
              <a:t>groundwater</a:t>
            </a:r>
            <a:endParaRPr lang="en-US" sz="1800" dirty="0"/>
          </a:p>
        </p:txBody>
      </p:sp>
      <p:sp>
        <p:nvSpPr>
          <p:cNvPr id="10" name="Textfeld 9"/>
          <p:cNvSpPr txBox="1"/>
          <p:nvPr/>
        </p:nvSpPr>
        <p:spPr>
          <a:xfrm>
            <a:off x="251520" y="692696"/>
            <a:ext cx="2771913" cy="1200329"/>
          </a:xfrm>
          <a:prstGeom prst="rect">
            <a:avLst/>
          </a:prstGeom>
          <a:noFill/>
        </p:spPr>
        <p:txBody>
          <a:bodyPr wrap="none" rtlCol="0">
            <a:spAutoFit/>
          </a:bodyPr>
          <a:lstStyle/>
          <a:p>
            <a:r>
              <a:rPr lang="en-US" dirty="0" smtClean="0"/>
              <a:t>New technological </a:t>
            </a:r>
            <a:br>
              <a:rPr lang="en-US" dirty="0" smtClean="0"/>
            </a:br>
            <a:r>
              <a:rPr lang="en-US" dirty="0" smtClean="0"/>
              <a:t>solutions almost </a:t>
            </a:r>
            <a:br>
              <a:rPr lang="en-US" dirty="0" smtClean="0"/>
            </a:br>
            <a:r>
              <a:rPr lang="en-US" dirty="0" smtClean="0"/>
              <a:t>everywhere</a:t>
            </a:r>
            <a:endParaRPr lang="en-US" dirty="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897632"/>
            <a:ext cx="7772400" cy="875184"/>
          </a:xfrm>
        </p:spPr>
        <p:txBody>
          <a:bodyPr/>
          <a:lstStyle/>
          <a:p>
            <a:r>
              <a:rPr lang="en-US" sz="2400" b="1" dirty="0" smtClean="0"/>
              <a:t>Demographic change:</a:t>
            </a:r>
            <a:br>
              <a:rPr lang="en-US" sz="2400" b="1" dirty="0" smtClean="0"/>
            </a:br>
            <a:r>
              <a:rPr lang="en-US" sz="2400" b="1" dirty="0" smtClean="0"/>
              <a:t>Ambient assisted living</a:t>
            </a:r>
            <a:endParaRPr lang="en-US" sz="2400" b="1" dirty="0"/>
          </a:p>
        </p:txBody>
      </p:sp>
      <p:pic>
        <p:nvPicPr>
          <p:cNvPr id="3" name="Picture 2"/>
          <p:cNvPicPr>
            <a:picLocks noChangeAspect="1" noChangeArrowheads="1"/>
          </p:cNvPicPr>
          <p:nvPr/>
        </p:nvPicPr>
        <p:blipFill>
          <a:blip r:embed="rId2" cstate="print"/>
          <a:srcRect/>
          <a:stretch>
            <a:fillRect/>
          </a:stretch>
        </p:blipFill>
        <p:spPr bwMode="auto">
          <a:xfrm>
            <a:off x="3059832" y="2163667"/>
            <a:ext cx="3152030" cy="2705493"/>
          </a:xfrm>
          <a:prstGeom prst="rect">
            <a:avLst/>
          </a:prstGeom>
          <a:noFill/>
          <a:ln w="9525">
            <a:noFill/>
            <a:miter lim="800000"/>
            <a:headEnd/>
            <a:tailEnd/>
          </a:ln>
          <a:effectLst>
            <a:softEdge rad="31750"/>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897632"/>
            <a:ext cx="7772400" cy="875184"/>
          </a:xfrm>
        </p:spPr>
        <p:txBody>
          <a:bodyPr/>
          <a:lstStyle/>
          <a:p>
            <a:r>
              <a:rPr lang="en-US" sz="2400" b="1" dirty="0" smtClean="0"/>
              <a:t>Demographic change:</a:t>
            </a:r>
            <a:br>
              <a:rPr lang="en-US" sz="2400" b="1" dirty="0" smtClean="0"/>
            </a:br>
            <a:r>
              <a:rPr lang="en-US" sz="2400" b="1" dirty="0" smtClean="0"/>
              <a:t>Ambient assisted living</a:t>
            </a:r>
            <a:endParaRPr lang="en-US" sz="2400" b="1" dirty="0"/>
          </a:p>
        </p:txBody>
      </p:sp>
      <p:pic>
        <p:nvPicPr>
          <p:cNvPr id="3" name="Picture 2"/>
          <p:cNvPicPr>
            <a:picLocks noChangeAspect="1" noChangeArrowheads="1"/>
          </p:cNvPicPr>
          <p:nvPr/>
        </p:nvPicPr>
        <p:blipFill>
          <a:blip r:embed="rId2" cstate="print"/>
          <a:srcRect/>
          <a:stretch>
            <a:fillRect/>
          </a:stretch>
        </p:blipFill>
        <p:spPr bwMode="auto">
          <a:xfrm>
            <a:off x="3059832" y="2163667"/>
            <a:ext cx="3152030" cy="2705493"/>
          </a:xfrm>
          <a:prstGeom prst="rect">
            <a:avLst/>
          </a:prstGeom>
          <a:noFill/>
          <a:ln w="9525">
            <a:noFill/>
            <a:miter lim="800000"/>
            <a:headEnd/>
            <a:tailEnd/>
          </a:ln>
          <a:effectLst>
            <a:softEdge rad="31750"/>
          </a:effectLst>
        </p:spPr>
      </p:pic>
      <p:sp>
        <p:nvSpPr>
          <p:cNvPr id="4" name="Textfeld 3"/>
          <p:cNvSpPr txBox="1"/>
          <p:nvPr/>
        </p:nvSpPr>
        <p:spPr>
          <a:xfrm>
            <a:off x="6835125" y="2253059"/>
            <a:ext cx="2273379" cy="2616101"/>
          </a:xfrm>
          <a:prstGeom prst="rect">
            <a:avLst/>
          </a:prstGeom>
          <a:noFill/>
        </p:spPr>
        <p:txBody>
          <a:bodyPr wrap="none" rtlCol="0">
            <a:spAutoFit/>
          </a:bodyPr>
          <a:lstStyle/>
          <a:p>
            <a:pPr>
              <a:spcAft>
                <a:spcPts val="600"/>
              </a:spcAft>
            </a:pPr>
            <a:r>
              <a:rPr lang="en-US" dirty="0" smtClean="0"/>
              <a:t>Health care</a:t>
            </a:r>
          </a:p>
          <a:p>
            <a:pPr>
              <a:spcAft>
                <a:spcPts val="600"/>
              </a:spcAft>
            </a:pPr>
            <a:endParaRPr lang="en-US" dirty="0" smtClean="0"/>
          </a:p>
          <a:p>
            <a:pPr>
              <a:spcAft>
                <a:spcPts val="600"/>
              </a:spcAft>
            </a:pPr>
            <a:r>
              <a:rPr lang="en-US" dirty="0" smtClean="0"/>
              <a:t>Mobility</a:t>
            </a:r>
          </a:p>
          <a:p>
            <a:pPr>
              <a:spcAft>
                <a:spcPts val="600"/>
              </a:spcAft>
            </a:pPr>
            <a:endParaRPr lang="en-US" dirty="0" smtClean="0"/>
          </a:p>
          <a:p>
            <a:pPr>
              <a:spcAft>
                <a:spcPts val="600"/>
              </a:spcAft>
            </a:pPr>
            <a:r>
              <a:rPr lang="en-US" dirty="0" smtClean="0"/>
              <a:t>Accessibility</a:t>
            </a:r>
            <a:br>
              <a:rPr lang="en-US" dirty="0" smtClean="0"/>
            </a:br>
            <a:r>
              <a:rPr lang="en-US" dirty="0" smtClean="0"/>
              <a:t>of open spaces</a:t>
            </a:r>
            <a:endParaRPr lang="en-US" dirty="0"/>
          </a:p>
        </p:txBody>
      </p:sp>
      <p:sp>
        <p:nvSpPr>
          <p:cNvPr id="6" name="Textfeld 5"/>
          <p:cNvSpPr txBox="1"/>
          <p:nvPr/>
        </p:nvSpPr>
        <p:spPr>
          <a:xfrm>
            <a:off x="971600" y="2267287"/>
            <a:ext cx="1399807" cy="2169825"/>
          </a:xfrm>
          <a:prstGeom prst="rect">
            <a:avLst/>
          </a:prstGeom>
          <a:noFill/>
        </p:spPr>
        <p:txBody>
          <a:bodyPr wrap="none" rtlCol="0">
            <a:spAutoFit/>
          </a:bodyPr>
          <a:lstStyle/>
          <a:p>
            <a:pPr algn="r">
              <a:spcAft>
                <a:spcPts val="600"/>
              </a:spcAft>
            </a:pPr>
            <a:r>
              <a:rPr lang="en-US" dirty="0" smtClean="0"/>
              <a:t>Energy</a:t>
            </a:r>
          </a:p>
          <a:p>
            <a:pPr algn="r">
              <a:spcAft>
                <a:spcPts val="600"/>
              </a:spcAft>
            </a:pPr>
            <a:endParaRPr lang="en-US" dirty="0" smtClean="0"/>
          </a:p>
          <a:p>
            <a:pPr algn="r">
              <a:spcAft>
                <a:spcPts val="600"/>
              </a:spcAft>
            </a:pPr>
            <a:r>
              <a:rPr lang="en-US" dirty="0" smtClean="0"/>
              <a:t>Life style</a:t>
            </a:r>
            <a:br>
              <a:rPr lang="en-US" dirty="0" smtClean="0"/>
            </a:br>
            <a:endParaRPr lang="en-US" dirty="0" smtClean="0"/>
          </a:p>
          <a:p>
            <a:pPr algn="r">
              <a:spcAft>
                <a:spcPts val="600"/>
              </a:spcAft>
            </a:pPr>
            <a:r>
              <a:rPr lang="en-US" dirty="0" smtClean="0"/>
              <a:t>…</a:t>
            </a:r>
          </a:p>
        </p:txBody>
      </p:sp>
      <p:sp>
        <p:nvSpPr>
          <p:cNvPr id="7" name="Pfeil nach rechts 6"/>
          <p:cNvSpPr/>
          <p:nvPr/>
        </p:nvSpPr>
        <p:spPr bwMode="auto">
          <a:xfrm>
            <a:off x="6228184" y="2276872"/>
            <a:ext cx="504056" cy="360040"/>
          </a:xfrm>
          <a:prstGeom prst="rightArrow">
            <a:avLst/>
          </a:prstGeom>
          <a:solidFill>
            <a:srgbClr val="FF0000"/>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8" name="Pfeil nach rechts 7"/>
          <p:cNvSpPr/>
          <p:nvPr/>
        </p:nvSpPr>
        <p:spPr bwMode="auto">
          <a:xfrm>
            <a:off x="6228184" y="3284984"/>
            <a:ext cx="504056" cy="360040"/>
          </a:xfrm>
          <a:prstGeom prst="rightArrow">
            <a:avLst/>
          </a:prstGeom>
          <a:solidFill>
            <a:srgbClr val="FF0000"/>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9" name="Pfeil nach rechts 8"/>
          <p:cNvSpPr/>
          <p:nvPr/>
        </p:nvSpPr>
        <p:spPr bwMode="auto">
          <a:xfrm>
            <a:off x="6228184" y="4221088"/>
            <a:ext cx="504056" cy="360040"/>
          </a:xfrm>
          <a:prstGeom prst="rightArrow">
            <a:avLst/>
          </a:prstGeom>
          <a:solidFill>
            <a:srgbClr val="FF0000"/>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0" name="Pfeil nach rechts 9"/>
          <p:cNvSpPr/>
          <p:nvPr/>
        </p:nvSpPr>
        <p:spPr bwMode="auto">
          <a:xfrm rot="10800000">
            <a:off x="2483768" y="2276872"/>
            <a:ext cx="504056" cy="360040"/>
          </a:xfrm>
          <a:prstGeom prst="rightArrow">
            <a:avLst/>
          </a:prstGeom>
          <a:solidFill>
            <a:srgbClr val="FF0000"/>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1" name="Pfeil nach rechts 10"/>
          <p:cNvSpPr/>
          <p:nvPr/>
        </p:nvSpPr>
        <p:spPr bwMode="auto">
          <a:xfrm rot="10800000">
            <a:off x="2483768" y="3284984"/>
            <a:ext cx="504056" cy="360040"/>
          </a:xfrm>
          <a:prstGeom prst="rightArrow">
            <a:avLst/>
          </a:prstGeom>
          <a:solidFill>
            <a:srgbClr val="FF0000"/>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2" name="Pfeil nach rechts 11"/>
          <p:cNvSpPr/>
          <p:nvPr/>
        </p:nvSpPr>
        <p:spPr bwMode="auto">
          <a:xfrm rot="10800000">
            <a:off x="2483768" y="4221088"/>
            <a:ext cx="504056" cy="360040"/>
          </a:xfrm>
          <a:prstGeom prst="rightArrow">
            <a:avLst/>
          </a:prstGeom>
          <a:solidFill>
            <a:srgbClr val="FF0000"/>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897632"/>
            <a:ext cx="7772400" cy="875184"/>
          </a:xfrm>
        </p:spPr>
        <p:txBody>
          <a:bodyPr/>
          <a:lstStyle/>
          <a:p>
            <a:r>
              <a:rPr lang="en-US" sz="2400" b="1" dirty="0" smtClean="0"/>
              <a:t>Demographic change:</a:t>
            </a:r>
            <a:br>
              <a:rPr lang="en-US" sz="2400" b="1" dirty="0" smtClean="0"/>
            </a:br>
            <a:r>
              <a:rPr lang="en-US" sz="2400" b="1" dirty="0" smtClean="0"/>
              <a:t>Ambient assisted living</a:t>
            </a:r>
            <a:endParaRPr lang="en-US" sz="2400" b="1" dirty="0"/>
          </a:p>
        </p:txBody>
      </p:sp>
      <p:pic>
        <p:nvPicPr>
          <p:cNvPr id="3" name="Picture 2"/>
          <p:cNvPicPr>
            <a:picLocks noChangeAspect="1" noChangeArrowheads="1"/>
          </p:cNvPicPr>
          <p:nvPr/>
        </p:nvPicPr>
        <p:blipFill>
          <a:blip r:embed="rId2" cstate="print"/>
          <a:srcRect/>
          <a:stretch>
            <a:fillRect/>
          </a:stretch>
        </p:blipFill>
        <p:spPr bwMode="auto">
          <a:xfrm>
            <a:off x="3059832" y="2163667"/>
            <a:ext cx="3152030" cy="2705493"/>
          </a:xfrm>
          <a:prstGeom prst="rect">
            <a:avLst/>
          </a:prstGeom>
          <a:noFill/>
          <a:ln w="9525">
            <a:noFill/>
            <a:miter lim="800000"/>
            <a:headEnd/>
            <a:tailEnd/>
          </a:ln>
          <a:effectLst>
            <a:softEdge rad="31750"/>
          </a:effectLst>
        </p:spPr>
      </p:pic>
      <p:sp>
        <p:nvSpPr>
          <p:cNvPr id="4" name="Textfeld 3"/>
          <p:cNvSpPr txBox="1"/>
          <p:nvPr/>
        </p:nvSpPr>
        <p:spPr>
          <a:xfrm>
            <a:off x="6835125" y="2253059"/>
            <a:ext cx="2273379" cy="2616101"/>
          </a:xfrm>
          <a:prstGeom prst="rect">
            <a:avLst/>
          </a:prstGeom>
          <a:noFill/>
        </p:spPr>
        <p:txBody>
          <a:bodyPr wrap="none" rtlCol="0">
            <a:spAutoFit/>
          </a:bodyPr>
          <a:lstStyle/>
          <a:p>
            <a:pPr>
              <a:spcAft>
                <a:spcPts val="600"/>
              </a:spcAft>
            </a:pPr>
            <a:r>
              <a:rPr lang="en-US" dirty="0" smtClean="0"/>
              <a:t>Health care</a:t>
            </a:r>
          </a:p>
          <a:p>
            <a:pPr>
              <a:spcAft>
                <a:spcPts val="600"/>
              </a:spcAft>
            </a:pPr>
            <a:endParaRPr lang="en-US" dirty="0" smtClean="0"/>
          </a:p>
          <a:p>
            <a:pPr>
              <a:spcAft>
                <a:spcPts val="600"/>
              </a:spcAft>
            </a:pPr>
            <a:r>
              <a:rPr lang="en-US" dirty="0" smtClean="0"/>
              <a:t>Mobility</a:t>
            </a:r>
          </a:p>
          <a:p>
            <a:pPr>
              <a:spcAft>
                <a:spcPts val="600"/>
              </a:spcAft>
            </a:pPr>
            <a:endParaRPr lang="en-US" dirty="0" smtClean="0"/>
          </a:p>
          <a:p>
            <a:pPr>
              <a:spcAft>
                <a:spcPts val="600"/>
              </a:spcAft>
            </a:pPr>
            <a:r>
              <a:rPr lang="en-US" dirty="0" smtClean="0"/>
              <a:t>Accessibility</a:t>
            </a:r>
            <a:br>
              <a:rPr lang="en-US" dirty="0" smtClean="0"/>
            </a:br>
            <a:r>
              <a:rPr lang="en-US" dirty="0" smtClean="0"/>
              <a:t>of open spaces</a:t>
            </a:r>
            <a:endParaRPr lang="en-US" dirty="0"/>
          </a:p>
        </p:txBody>
      </p:sp>
      <p:sp>
        <p:nvSpPr>
          <p:cNvPr id="6" name="Textfeld 5"/>
          <p:cNvSpPr txBox="1"/>
          <p:nvPr/>
        </p:nvSpPr>
        <p:spPr>
          <a:xfrm>
            <a:off x="971600" y="2267287"/>
            <a:ext cx="1399807" cy="2169825"/>
          </a:xfrm>
          <a:prstGeom prst="rect">
            <a:avLst/>
          </a:prstGeom>
          <a:noFill/>
        </p:spPr>
        <p:txBody>
          <a:bodyPr wrap="none" rtlCol="0">
            <a:spAutoFit/>
          </a:bodyPr>
          <a:lstStyle/>
          <a:p>
            <a:pPr algn="r">
              <a:spcAft>
                <a:spcPts val="600"/>
              </a:spcAft>
            </a:pPr>
            <a:r>
              <a:rPr lang="en-US" dirty="0" smtClean="0"/>
              <a:t>Energy</a:t>
            </a:r>
          </a:p>
          <a:p>
            <a:pPr algn="r">
              <a:spcAft>
                <a:spcPts val="600"/>
              </a:spcAft>
            </a:pPr>
            <a:endParaRPr lang="en-US" dirty="0" smtClean="0"/>
          </a:p>
          <a:p>
            <a:pPr algn="r">
              <a:spcAft>
                <a:spcPts val="600"/>
              </a:spcAft>
            </a:pPr>
            <a:r>
              <a:rPr lang="en-US" dirty="0" smtClean="0"/>
              <a:t>Life style</a:t>
            </a:r>
            <a:br>
              <a:rPr lang="en-US" dirty="0" smtClean="0"/>
            </a:br>
            <a:endParaRPr lang="en-US" dirty="0" smtClean="0"/>
          </a:p>
          <a:p>
            <a:pPr algn="r">
              <a:spcAft>
                <a:spcPts val="600"/>
              </a:spcAft>
            </a:pPr>
            <a:r>
              <a:rPr lang="en-US" dirty="0" smtClean="0"/>
              <a:t>…</a:t>
            </a:r>
          </a:p>
        </p:txBody>
      </p:sp>
      <p:sp>
        <p:nvSpPr>
          <p:cNvPr id="7" name="Pfeil nach rechts 6"/>
          <p:cNvSpPr/>
          <p:nvPr/>
        </p:nvSpPr>
        <p:spPr bwMode="auto">
          <a:xfrm>
            <a:off x="6228184" y="2276872"/>
            <a:ext cx="504056" cy="360040"/>
          </a:xfrm>
          <a:prstGeom prst="rightArrow">
            <a:avLst/>
          </a:prstGeom>
          <a:solidFill>
            <a:srgbClr val="FF0000"/>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8" name="Pfeil nach rechts 7"/>
          <p:cNvSpPr/>
          <p:nvPr/>
        </p:nvSpPr>
        <p:spPr bwMode="auto">
          <a:xfrm>
            <a:off x="6228184" y="3284984"/>
            <a:ext cx="504056" cy="360040"/>
          </a:xfrm>
          <a:prstGeom prst="rightArrow">
            <a:avLst/>
          </a:prstGeom>
          <a:solidFill>
            <a:srgbClr val="FF0000"/>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9" name="Pfeil nach rechts 8"/>
          <p:cNvSpPr/>
          <p:nvPr/>
        </p:nvSpPr>
        <p:spPr bwMode="auto">
          <a:xfrm>
            <a:off x="6228184" y="4221088"/>
            <a:ext cx="504056" cy="360040"/>
          </a:xfrm>
          <a:prstGeom prst="rightArrow">
            <a:avLst/>
          </a:prstGeom>
          <a:solidFill>
            <a:srgbClr val="FF0000"/>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0" name="Pfeil nach rechts 9"/>
          <p:cNvSpPr/>
          <p:nvPr/>
        </p:nvSpPr>
        <p:spPr bwMode="auto">
          <a:xfrm rot="10800000">
            <a:off x="2483768" y="2276872"/>
            <a:ext cx="504056" cy="360040"/>
          </a:xfrm>
          <a:prstGeom prst="rightArrow">
            <a:avLst/>
          </a:prstGeom>
          <a:solidFill>
            <a:srgbClr val="FF0000"/>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1" name="Pfeil nach rechts 10"/>
          <p:cNvSpPr/>
          <p:nvPr/>
        </p:nvSpPr>
        <p:spPr bwMode="auto">
          <a:xfrm rot="10800000">
            <a:off x="2483768" y="3284984"/>
            <a:ext cx="504056" cy="360040"/>
          </a:xfrm>
          <a:prstGeom prst="rightArrow">
            <a:avLst/>
          </a:prstGeom>
          <a:solidFill>
            <a:srgbClr val="FF0000"/>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2" name="Pfeil nach rechts 11"/>
          <p:cNvSpPr/>
          <p:nvPr/>
        </p:nvSpPr>
        <p:spPr bwMode="auto">
          <a:xfrm rot="10800000">
            <a:off x="2483768" y="4221088"/>
            <a:ext cx="504056" cy="360040"/>
          </a:xfrm>
          <a:prstGeom prst="rightArrow">
            <a:avLst/>
          </a:prstGeom>
          <a:solidFill>
            <a:srgbClr val="FF0000"/>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3" name="Textfeld 12"/>
          <p:cNvSpPr txBox="1"/>
          <p:nvPr/>
        </p:nvSpPr>
        <p:spPr>
          <a:xfrm>
            <a:off x="2217608" y="5157192"/>
            <a:ext cx="4658648" cy="400110"/>
          </a:xfrm>
          <a:prstGeom prst="rect">
            <a:avLst/>
          </a:prstGeom>
          <a:noFill/>
        </p:spPr>
        <p:txBody>
          <a:bodyPr wrap="none" rtlCol="0">
            <a:spAutoFit/>
          </a:bodyPr>
          <a:lstStyle/>
          <a:p>
            <a:r>
              <a:rPr lang="en-US" sz="2000" b="1" dirty="0" smtClean="0">
                <a:solidFill>
                  <a:srgbClr val="4E60AA"/>
                </a:solidFill>
              </a:rPr>
              <a:t>Ageing sensitive urban development</a:t>
            </a:r>
            <a:endParaRPr lang="en-US" sz="2000" b="1" dirty="0">
              <a:solidFill>
                <a:srgbClr val="4E60AA"/>
              </a:solidFill>
            </a:endParaRPr>
          </a:p>
        </p:txBody>
      </p:sp>
      <p:pic>
        <p:nvPicPr>
          <p:cNvPr id="14" name="Grafik 13"/>
          <p:cNvPicPr>
            <a:picLocks noChangeAspect="1"/>
          </p:cNvPicPr>
          <p:nvPr/>
        </p:nvPicPr>
        <p:blipFill rotWithShape="1">
          <a:blip r:embed="rId3" cstate="print"/>
          <a:srcRect l="2432" t="1393" r="2456" b="1494"/>
          <a:stretch/>
        </p:blipFill>
        <p:spPr>
          <a:xfrm rot="19767937">
            <a:off x="433749" y="3810003"/>
            <a:ext cx="1338884" cy="1933207"/>
          </a:xfrm>
          <a:prstGeom prst="rect">
            <a:avLst/>
          </a:prstGeom>
          <a:ln>
            <a:solidFill>
              <a:schemeClr val="bg1">
                <a:lumMod val="65000"/>
              </a:schemeClr>
            </a:solid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What do I want to talk about?</a:t>
            </a:r>
            <a:endParaRPr lang="en-US" dirty="0"/>
          </a:p>
        </p:txBody>
      </p:sp>
      <p:sp>
        <p:nvSpPr>
          <p:cNvPr id="3" name="Inhaltsplatzhalter 2"/>
          <p:cNvSpPr>
            <a:spLocks noGrp="1"/>
          </p:cNvSpPr>
          <p:nvPr>
            <p:ph idx="1"/>
          </p:nvPr>
        </p:nvSpPr>
        <p:spPr>
          <a:xfrm>
            <a:off x="1621904" y="1844824"/>
            <a:ext cx="5974432" cy="2652326"/>
          </a:xfrm>
        </p:spPr>
        <p:txBody>
          <a:bodyPr/>
          <a:lstStyle/>
          <a:p>
            <a:r>
              <a:rPr lang="en-US" dirty="0" smtClean="0">
                <a:solidFill>
                  <a:schemeClr val="bg1">
                    <a:lumMod val="50000"/>
                  </a:schemeClr>
                </a:solidFill>
              </a:rPr>
              <a:t>A</a:t>
            </a:r>
            <a:r>
              <a:rPr lang="en-US" dirty="0" smtClean="0">
                <a:solidFill>
                  <a:schemeClr val="bg1">
                    <a:lumMod val="50000"/>
                  </a:schemeClr>
                </a:solidFill>
              </a:rPr>
              <a:t>mbiguity of the eco-city</a:t>
            </a:r>
            <a:endParaRPr lang="en-US" dirty="0" smtClean="0">
              <a:solidFill>
                <a:schemeClr val="bg1">
                  <a:lumMod val="50000"/>
                </a:schemeClr>
              </a:solidFill>
            </a:endParaRPr>
          </a:p>
          <a:p>
            <a:r>
              <a:rPr lang="en-US" dirty="0" smtClean="0">
                <a:solidFill>
                  <a:schemeClr val="bg1">
                    <a:lumMod val="50000"/>
                  </a:schemeClr>
                </a:solidFill>
              </a:rPr>
              <a:t>Eco-city and sustainability</a:t>
            </a:r>
          </a:p>
          <a:p>
            <a:r>
              <a:rPr lang="en-US" b="1" dirty="0" smtClean="0">
                <a:solidFill>
                  <a:srgbClr val="4E60AA"/>
                </a:solidFill>
              </a:rPr>
              <a:t>The broader view:</a:t>
            </a:r>
            <a:br>
              <a:rPr lang="en-US" b="1" dirty="0" smtClean="0">
                <a:solidFill>
                  <a:srgbClr val="4E60AA"/>
                </a:solidFill>
              </a:rPr>
            </a:br>
            <a:r>
              <a:rPr lang="en-US" b="1" dirty="0" smtClean="0">
                <a:solidFill>
                  <a:srgbClr val="4E60AA"/>
                </a:solidFill>
              </a:rPr>
              <a:t>eco-city c</a:t>
            </a:r>
            <a:r>
              <a:rPr lang="en-US" b="1" dirty="0" smtClean="0">
                <a:solidFill>
                  <a:srgbClr val="4E60AA"/>
                </a:solidFill>
              </a:rPr>
              <a:t>ertification schemes</a:t>
            </a:r>
          </a:p>
          <a:p>
            <a:endParaRPr lang="en-US" dirty="0" smtClean="0"/>
          </a:p>
          <a:p>
            <a:r>
              <a:rPr lang="en-US" dirty="0" smtClean="0">
                <a:solidFill>
                  <a:schemeClr val="bg1">
                    <a:lumMod val="50000"/>
                  </a:schemeClr>
                </a:solidFill>
              </a:rPr>
              <a:t>Perspectives - outlook</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bwMode="auto">
          <a:xfrm>
            <a:off x="3779912" y="2204864"/>
            <a:ext cx="1656184" cy="2016224"/>
          </a:xfrm>
          <a:prstGeom prst="rect">
            <a:avLst/>
          </a:prstGeom>
          <a:solidFill>
            <a:schemeClr val="bg1">
              <a:lumMod val="7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0000"/>
                </a:solidFill>
                <a:effectLst/>
                <a:latin typeface="Arial" charset="0"/>
                <a:ea typeface="ＭＳ Ｐゴシック" pitchFamily="1" charset="-128"/>
              </a:rPr>
              <a:t>Eco-City</a:t>
            </a:r>
            <a:endParaRPr kumimoji="0" lang="en-US" sz="2400" b="0" i="0" u="none" strike="noStrike" cap="none" normalizeH="0" baseline="0" dirty="0" smtClean="0">
              <a:ln>
                <a:noFill/>
              </a:ln>
              <a:solidFill>
                <a:srgbClr val="FF0000"/>
              </a:solidFill>
              <a:effectLst/>
              <a:latin typeface="Arial" charset="0"/>
              <a:ea typeface="ＭＳ Ｐゴシック" pitchFamily="1" charset="-128"/>
            </a:endParaRPr>
          </a:p>
        </p:txBody>
      </p:sp>
      <p:sp>
        <p:nvSpPr>
          <p:cNvPr id="9" name="Textfeld 8"/>
          <p:cNvSpPr txBox="1"/>
          <p:nvPr/>
        </p:nvSpPr>
        <p:spPr>
          <a:xfrm>
            <a:off x="395536" y="548680"/>
            <a:ext cx="2720617" cy="461665"/>
          </a:xfrm>
          <a:prstGeom prst="rect">
            <a:avLst/>
          </a:prstGeom>
          <a:noFill/>
        </p:spPr>
        <p:txBody>
          <a:bodyPr wrap="none" rtlCol="0">
            <a:spAutoFit/>
          </a:bodyPr>
          <a:lstStyle/>
          <a:p>
            <a:r>
              <a:rPr lang="en-US" dirty="0" smtClean="0"/>
              <a:t>Urban laboratories</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Inhaltsplatzhalter 5"/>
          <p:cNvSpPr>
            <a:spLocks noGrp="1"/>
          </p:cNvSpPr>
          <p:nvPr>
            <p:ph idx="1"/>
          </p:nvPr>
        </p:nvSpPr>
        <p:spPr>
          <a:xfrm>
            <a:off x="539552" y="1916832"/>
            <a:ext cx="4464496" cy="3384376"/>
          </a:xfrm>
        </p:spPr>
        <p:txBody>
          <a:bodyPr/>
          <a:lstStyle/>
          <a:p>
            <a:pPr>
              <a:spcAft>
                <a:spcPts val="600"/>
              </a:spcAft>
              <a:buFontTx/>
              <a:buNone/>
            </a:pPr>
            <a:r>
              <a:rPr lang="de-DE" sz="1800" dirty="0" smtClean="0"/>
              <a:t>In </a:t>
            </a:r>
            <a:r>
              <a:rPr lang="de-DE" sz="1800" dirty="0" err="1" smtClean="0"/>
              <a:t>the</a:t>
            </a:r>
            <a:r>
              <a:rPr lang="de-DE" sz="1800" dirty="0" smtClean="0"/>
              <a:t> EU (</a:t>
            </a:r>
            <a:r>
              <a:rPr lang="de-DE" sz="1800" dirty="0" err="1" smtClean="0"/>
              <a:t>selection</a:t>
            </a:r>
            <a:r>
              <a:rPr lang="de-DE" sz="1800" dirty="0" smtClean="0"/>
              <a:t>)</a:t>
            </a:r>
          </a:p>
          <a:p>
            <a:pPr>
              <a:spcAft>
                <a:spcPts val="600"/>
              </a:spcAft>
              <a:buFontTx/>
              <a:buNone/>
            </a:pPr>
            <a:endParaRPr lang="de-DE" sz="1800" dirty="0" smtClean="0"/>
          </a:p>
          <a:p>
            <a:r>
              <a:rPr lang="de-DE" sz="1600" dirty="0" smtClean="0"/>
              <a:t>URBAN AUDIT (</a:t>
            </a:r>
            <a:r>
              <a:rPr lang="de-DE" sz="1600" dirty="0" err="1" smtClean="0"/>
              <a:t>Eurostat</a:t>
            </a:r>
            <a:r>
              <a:rPr lang="de-DE" sz="1600" dirty="0" smtClean="0"/>
              <a:t> – </a:t>
            </a:r>
            <a:br>
              <a:rPr lang="de-DE" sz="1600" dirty="0" smtClean="0"/>
            </a:br>
            <a:r>
              <a:rPr lang="de-DE" sz="1600" dirty="0" err="1" smtClean="0"/>
              <a:t>comparing</a:t>
            </a:r>
            <a:r>
              <a:rPr lang="de-DE" sz="1600" dirty="0" smtClean="0"/>
              <a:t> 321+36 </a:t>
            </a:r>
            <a:r>
              <a:rPr lang="de-DE" sz="1600" dirty="0" err="1" smtClean="0"/>
              <a:t>cities</a:t>
            </a:r>
            <a:r>
              <a:rPr lang="de-DE" sz="1600" dirty="0" smtClean="0"/>
              <a:t>, </a:t>
            </a:r>
            <a:br>
              <a:rPr lang="de-DE" sz="1600" dirty="0" smtClean="0"/>
            </a:br>
            <a:r>
              <a:rPr lang="de-DE" sz="1600" dirty="0" err="1" smtClean="0"/>
              <a:t>more</a:t>
            </a:r>
            <a:r>
              <a:rPr lang="de-DE" sz="1600" dirty="0" smtClean="0"/>
              <a:t> </a:t>
            </a:r>
            <a:r>
              <a:rPr lang="de-DE" sz="1600" dirty="0" err="1" smtClean="0"/>
              <a:t>than</a:t>
            </a:r>
            <a:r>
              <a:rPr lang="de-DE" sz="1600" dirty="0" smtClean="0"/>
              <a:t> 250 </a:t>
            </a:r>
            <a:r>
              <a:rPr lang="de-DE" sz="1600" dirty="0" err="1" smtClean="0"/>
              <a:t>indicators</a:t>
            </a:r>
            <a:r>
              <a:rPr lang="de-DE" sz="1600" dirty="0" smtClean="0"/>
              <a:t> </a:t>
            </a:r>
            <a:br>
              <a:rPr lang="de-DE" sz="1600" dirty="0" smtClean="0"/>
            </a:br>
            <a:r>
              <a:rPr lang="de-DE" sz="1600" dirty="0" smtClean="0"/>
              <a:t>in 9 </a:t>
            </a:r>
            <a:r>
              <a:rPr lang="de-DE" sz="1600" dirty="0" err="1" smtClean="0"/>
              <a:t>domains</a:t>
            </a:r>
            <a:r>
              <a:rPr lang="de-DE" sz="1600" dirty="0" smtClean="0"/>
              <a:t>)</a:t>
            </a:r>
          </a:p>
          <a:p>
            <a:pPr>
              <a:buNone/>
            </a:pPr>
            <a:endParaRPr lang="de-DE" sz="1600" dirty="0" smtClean="0"/>
          </a:p>
        </p:txBody>
      </p:sp>
      <p:sp>
        <p:nvSpPr>
          <p:cNvPr id="4" name="Textfeld 3"/>
          <p:cNvSpPr txBox="1"/>
          <p:nvPr/>
        </p:nvSpPr>
        <p:spPr>
          <a:xfrm>
            <a:off x="323528" y="509771"/>
            <a:ext cx="8496944" cy="461665"/>
          </a:xfrm>
          <a:prstGeom prst="rect">
            <a:avLst/>
          </a:prstGeom>
          <a:noFill/>
        </p:spPr>
        <p:txBody>
          <a:bodyPr wrap="square" rtlCol="0">
            <a:spAutoFit/>
          </a:bodyPr>
          <a:lstStyle/>
          <a:p>
            <a:pPr lvl="0" algn="ctr" eaLnBrk="0" hangingPunct="0">
              <a:defRPr/>
            </a:pPr>
            <a:r>
              <a:rPr lang="de-DE" kern="0" dirty="0" smtClean="0">
                <a:solidFill>
                  <a:srgbClr val="4E60AA"/>
                </a:solidFill>
                <a:latin typeface="Verdana" pitchFamily="34" charset="0"/>
              </a:rPr>
              <a:t>Sets of Indicators </a:t>
            </a:r>
            <a:r>
              <a:rPr lang="de-DE" kern="0" dirty="0" err="1" smtClean="0">
                <a:solidFill>
                  <a:srgbClr val="4E60AA"/>
                </a:solidFill>
                <a:latin typeface="Verdana" pitchFamily="34" charset="0"/>
              </a:rPr>
              <a:t>and</a:t>
            </a:r>
            <a:r>
              <a:rPr lang="de-DE" kern="0" dirty="0" smtClean="0">
                <a:solidFill>
                  <a:srgbClr val="4E60AA"/>
                </a:solidFill>
                <a:latin typeface="Verdana" pitchFamily="34" charset="0"/>
              </a:rPr>
              <a:t> Evaluation Tools for Cities</a:t>
            </a:r>
          </a:p>
        </p:txBody>
      </p:sp>
      <p:pic>
        <p:nvPicPr>
          <p:cNvPr id="70658" name="Picture 2"/>
          <p:cNvPicPr>
            <a:picLocks noChangeAspect="1" noChangeArrowheads="1"/>
          </p:cNvPicPr>
          <p:nvPr/>
        </p:nvPicPr>
        <p:blipFill>
          <a:blip r:embed="rId3" cstate="print"/>
          <a:srcRect/>
          <a:stretch>
            <a:fillRect/>
          </a:stretch>
        </p:blipFill>
        <p:spPr bwMode="auto">
          <a:xfrm>
            <a:off x="4834814" y="1471215"/>
            <a:ext cx="3985658" cy="39020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Inhaltsplatzhalter 5"/>
          <p:cNvSpPr>
            <a:spLocks noGrp="1"/>
          </p:cNvSpPr>
          <p:nvPr>
            <p:ph idx="1"/>
          </p:nvPr>
        </p:nvSpPr>
        <p:spPr>
          <a:xfrm>
            <a:off x="539552" y="1916832"/>
            <a:ext cx="4464496" cy="3384376"/>
          </a:xfrm>
        </p:spPr>
        <p:txBody>
          <a:bodyPr/>
          <a:lstStyle/>
          <a:p>
            <a:pPr>
              <a:spcAft>
                <a:spcPts val="600"/>
              </a:spcAft>
              <a:buFontTx/>
              <a:buNone/>
            </a:pPr>
            <a:r>
              <a:rPr lang="de-DE" sz="1800" dirty="0" smtClean="0"/>
              <a:t>In </a:t>
            </a:r>
            <a:r>
              <a:rPr lang="de-DE" sz="1800" dirty="0" err="1" smtClean="0"/>
              <a:t>the</a:t>
            </a:r>
            <a:r>
              <a:rPr lang="de-DE" sz="1800" dirty="0" smtClean="0"/>
              <a:t> EU (</a:t>
            </a:r>
            <a:r>
              <a:rPr lang="de-DE" sz="1800" dirty="0" err="1" smtClean="0"/>
              <a:t>selection</a:t>
            </a:r>
            <a:r>
              <a:rPr lang="de-DE" sz="1800" dirty="0" smtClean="0"/>
              <a:t>)</a:t>
            </a:r>
          </a:p>
          <a:p>
            <a:pPr>
              <a:spcAft>
                <a:spcPts val="600"/>
              </a:spcAft>
              <a:buFontTx/>
              <a:buNone/>
            </a:pPr>
            <a:endParaRPr lang="de-DE" sz="1800" dirty="0" smtClean="0"/>
          </a:p>
          <a:p>
            <a:r>
              <a:rPr lang="de-DE" sz="1600" dirty="0" smtClean="0"/>
              <a:t>URBAN AUDIT (</a:t>
            </a:r>
            <a:r>
              <a:rPr lang="de-DE" sz="1600" dirty="0" err="1" smtClean="0"/>
              <a:t>Eurostat</a:t>
            </a:r>
            <a:r>
              <a:rPr lang="de-DE" sz="1600" dirty="0" smtClean="0"/>
              <a:t> – </a:t>
            </a:r>
            <a:br>
              <a:rPr lang="de-DE" sz="1600" dirty="0" smtClean="0"/>
            </a:br>
            <a:r>
              <a:rPr lang="de-DE" sz="1600" dirty="0" err="1" smtClean="0"/>
              <a:t>comparing</a:t>
            </a:r>
            <a:r>
              <a:rPr lang="de-DE" sz="1600" dirty="0" smtClean="0"/>
              <a:t> 321+36 </a:t>
            </a:r>
            <a:r>
              <a:rPr lang="de-DE" sz="1600" dirty="0" err="1" smtClean="0"/>
              <a:t>cities</a:t>
            </a:r>
            <a:r>
              <a:rPr lang="de-DE" sz="1600" dirty="0" smtClean="0"/>
              <a:t>, </a:t>
            </a:r>
            <a:br>
              <a:rPr lang="de-DE" sz="1600" dirty="0" smtClean="0"/>
            </a:br>
            <a:r>
              <a:rPr lang="de-DE" sz="1600" dirty="0" err="1" smtClean="0"/>
              <a:t>more</a:t>
            </a:r>
            <a:r>
              <a:rPr lang="de-DE" sz="1600" dirty="0" smtClean="0"/>
              <a:t> </a:t>
            </a:r>
            <a:r>
              <a:rPr lang="de-DE" sz="1600" dirty="0" err="1" smtClean="0"/>
              <a:t>than</a:t>
            </a:r>
            <a:r>
              <a:rPr lang="de-DE" sz="1600" dirty="0" smtClean="0"/>
              <a:t> 250 </a:t>
            </a:r>
            <a:r>
              <a:rPr lang="de-DE" sz="1600" dirty="0" err="1" smtClean="0"/>
              <a:t>indicators</a:t>
            </a:r>
            <a:r>
              <a:rPr lang="de-DE" sz="1600" dirty="0" smtClean="0"/>
              <a:t> </a:t>
            </a:r>
            <a:br>
              <a:rPr lang="de-DE" sz="1600" dirty="0" smtClean="0"/>
            </a:br>
            <a:r>
              <a:rPr lang="de-DE" sz="1600" dirty="0" smtClean="0"/>
              <a:t>in 9 </a:t>
            </a:r>
            <a:r>
              <a:rPr lang="de-DE" sz="1600" dirty="0" err="1" smtClean="0"/>
              <a:t>domains</a:t>
            </a:r>
            <a:r>
              <a:rPr lang="de-DE" sz="1600" dirty="0" smtClean="0"/>
              <a:t>)</a:t>
            </a:r>
          </a:p>
          <a:p>
            <a:r>
              <a:rPr lang="de-DE" sz="1600" b="1" dirty="0" smtClean="0"/>
              <a:t>European Common </a:t>
            </a:r>
            <a:br>
              <a:rPr lang="de-DE" sz="1600" b="1" dirty="0" smtClean="0"/>
            </a:br>
            <a:r>
              <a:rPr lang="de-DE" sz="1600" b="1" dirty="0" err="1" smtClean="0"/>
              <a:t>Indicator</a:t>
            </a:r>
            <a:r>
              <a:rPr lang="de-DE" sz="1600" b="1" dirty="0" smtClean="0"/>
              <a:t> Initiative</a:t>
            </a:r>
            <a:br>
              <a:rPr lang="de-DE" sz="1600" b="1" dirty="0" smtClean="0"/>
            </a:br>
            <a:r>
              <a:rPr lang="de-DE" sz="1600" b="1" dirty="0" smtClean="0"/>
              <a:t>(GD Environment, </a:t>
            </a:r>
            <a:br>
              <a:rPr lang="de-DE" sz="1600" b="1" dirty="0" smtClean="0"/>
            </a:br>
            <a:r>
              <a:rPr lang="de-DE" sz="1600" b="1" dirty="0" err="1" smtClean="0"/>
              <a:t>since</a:t>
            </a:r>
            <a:r>
              <a:rPr lang="de-DE" sz="1600" b="1" dirty="0" smtClean="0"/>
              <a:t> 1999)</a:t>
            </a:r>
          </a:p>
          <a:p>
            <a:pPr>
              <a:buNone/>
            </a:pPr>
            <a:endParaRPr lang="de-DE" sz="1600" dirty="0" smtClean="0"/>
          </a:p>
        </p:txBody>
      </p:sp>
      <p:sp>
        <p:nvSpPr>
          <p:cNvPr id="4" name="Textfeld 3"/>
          <p:cNvSpPr txBox="1"/>
          <p:nvPr/>
        </p:nvSpPr>
        <p:spPr>
          <a:xfrm>
            <a:off x="323528" y="509771"/>
            <a:ext cx="8496944" cy="461665"/>
          </a:xfrm>
          <a:prstGeom prst="rect">
            <a:avLst/>
          </a:prstGeom>
          <a:noFill/>
        </p:spPr>
        <p:txBody>
          <a:bodyPr wrap="square" rtlCol="0">
            <a:spAutoFit/>
          </a:bodyPr>
          <a:lstStyle/>
          <a:p>
            <a:pPr lvl="0" algn="ctr" eaLnBrk="0" hangingPunct="0">
              <a:defRPr/>
            </a:pPr>
            <a:r>
              <a:rPr lang="de-DE" kern="0" dirty="0" smtClean="0">
                <a:solidFill>
                  <a:srgbClr val="4E60AA"/>
                </a:solidFill>
                <a:latin typeface="Verdana" pitchFamily="34" charset="0"/>
              </a:rPr>
              <a:t>Sets of Indicators </a:t>
            </a:r>
            <a:r>
              <a:rPr lang="de-DE" kern="0" dirty="0" err="1" smtClean="0">
                <a:solidFill>
                  <a:srgbClr val="4E60AA"/>
                </a:solidFill>
                <a:latin typeface="Verdana" pitchFamily="34" charset="0"/>
              </a:rPr>
              <a:t>and</a:t>
            </a:r>
            <a:r>
              <a:rPr lang="de-DE" kern="0" dirty="0" smtClean="0">
                <a:solidFill>
                  <a:srgbClr val="4E60AA"/>
                </a:solidFill>
                <a:latin typeface="Verdana" pitchFamily="34" charset="0"/>
              </a:rPr>
              <a:t> Evaluation Tools for Cities</a:t>
            </a:r>
          </a:p>
        </p:txBody>
      </p:sp>
      <p:pic>
        <p:nvPicPr>
          <p:cNvPr id="70658" name="Picture 2"/>
          <p:cNvPicPr>
            <a:picLocks noChangeAspect="1" noChangeArrowheads="1"/>
          </p:cNvPicPr>
          <p:nvPr/>
        </p:nvPicPr>
        <p:blipFill>
          <a:blip r:embed="rId3" cstate="print"/>
          <a:srcRect/>
          <a:stretch>
            <a:fillRect/>
          </a:stretch>
        </p:blipFill>
        <p:spPr bwMode="auto">
          <a:xfrm>
            <a:off x="4834814" y="1471215"/>
            <a:ext cx="3985658" cy="39020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476672"/>
            <a:ext cx="7772400" cy="685800"/>
          </a:xfrm>
        </p:spPr>
        <p:txBody>
          <a:bodyPr/>
          <a:lstStyle/>
          <a:p>
            <a:pPr lvl="0" eaLnBrk="0" hangingPunct="0">
              <a:defRPr/>
            </a:pPr>
            <a:r>
              <a:rPr lang="de-DE" sz="2000" dirty="0" smtClean="0"/>
              <a:t>European Common </a:t>
            </a:r>
            <a:r>
              <a:rPr lang="de-DE" sz="2000" dirty="0" err="1" smtClean="0"/>
              <a:t>Indicators</a:t>
            </a:r>
            <a:r>
              <a:rPr lang="de-DE" sz="2000" dirty="0" smtClean="0"/>
              <a:t> Initiative (GD Environment)</a:t>
            </a:r>
            <a:r>
              <a:rPr lang="de-DE" sz="2000" b="1" dirty="0" smtClean="0"/>
              <a:t> </a:t>
            </a:r>
            <a:br>
              <a:rPr lang="de-DE" sz="2000" b="1" dirty="0" smtClean="0"/>
            </a:br>
            <a:endParaRPr lang="de-DE" sz="2000" b="1" dirty="0" smtClean="0"/>
          </a:p>
        </p:txBody>
      </p:sp>
      <p:grpSp>
        <p:nvGrpSpPr>
          <p:cNvPr id="3" name="Gruppieren 67"/>
          <p:cNvGrpSpPr/>
          <p:nvPr/>
        </p:nvGrpSpPr>
        <p:grpSpPr>
          <a:xfrm>
            <a:off x="323528" y="908720"/>
            <a:ext cx="8352926" cy="4968552"/>
            <a:chOff x="323528" y="1052736"/>
            <a:chExt cx="8352926" cy="4968552"/>
          </a:xfrm>
        </p:grpSpPr>
        <p:sp>
          <p:nvSpPr>
            <p:cNvPr id="5" name="Rechteck 4"/>
            <p:cNvSpPr/>
            <p:nvPr/>
          </p:nvSpPr>
          <p:spPr bwMode="auto">
            <a:xfrm>
              <a:off x="323528" y="1052736"/>
              <a:ext cx="4025366" cy="4968552"/>
            </a:xfrm>
            <a:prstGeom prst="rect">
              <a:avLst/>
            </a:prstGeom>
            <a:solidFill>
              <a:srgbClr val="4E60AA">
                <a:alpha val="20000"/>
              </a:srgbClr>
            </a:solidFill>
            <a:ln w="9525" cap="flat" cmpd="sng" algn="ctr">
              <a:solidFill>
                <a:srgbClr val="4E60A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600" b="1" i="0" u="none" strike="noStrike" cap="none" normalizeH="0" baseline="0" dirty="0" smtClean="0">
                  <a:ln>
                    <a:noFill/>
                  </a:ln>
                  <a:solidFill>
                    <a:schemeClr val="bg2">
                      <a:lumMod val="75000"/>
                    </a:schemeClr>
                  </a:solidFill>
                  <a:effectLst/>
                  <a:latin typeface="Verdana" pitchFamily="34" charset="0"/>
                  <a:ea typeface="Verdana" pitchFamily="34" charset="0"/>
                  <a:cs typeface="Verdana" pitchFamily="34" charset="0"/>
                </a:rPr>
                <a:t>10 </a:t>
              </a:r>
              <a:r>
                <a:rPr kumimoji="0" lang="de-DE" sz="1600" b="1" i="0" u="none" strike="noStrike" cap="none" normalizeH="0" baseline="0" dirty="0" err="1" smtClean="0">
                  <a:ln>
                    <a:noFill/>
                  </a:ln>
                  <a:solidFill>
                    <a:schemeClr val="bg2">
                      <a:lumMod val="75000"/>
                    </a:schemeClr>
                  </a:solidFill>
                  <a:effectLst/>
                  <a:latin typeface="Verdana" pitchFamily="34" charset="0"/>
                  <a:ea typeface="Verdana" pitchFamily="34" charset="0"/>
                  <a:cs typeface="Verdana" pitchFamily="34" charset="0"/>
                </a:rPr>
                <a:t>Indicators</a:t>
              </a:r>
              <a:endParaRPr kumimoji="0" lang="de-DE" sz="1600" b="1" i="0" u="none" strike="noStrike" cap="none" normalizeH="0" baseline="0" dirty="0" smtClean="0">
                <a:ln>
                  <a:noFill/>
                </a:ln>
                <a:solidFill>
                  <a:schemeClr val="bg2">
                    <a:lumMod val="75000"/>
                  </a:schemeClr>
                </a:solidFill>
                <a:effectLst/>
                <a:latin typeface="Verdana" pitchFamily="34" charset="0"/>
                <a:ea typeface="Verdana" pitchFamily="34" charset="0"/>
                <a:cs typeface="Verdana" pitchFamily="34" charset="0"/>
              </a:endParaRPr>
            </a:p>
          </p:txBody>
        </p:sp>
        <p:sp>
          <p:nvSpPr>
            <p:cNvPr id="7" name="Rechteck 6"/>
            <p:cNvSpPr/>
            <p:nvPr/>
          </p:nvSpPr>
          <p:spPr bwMode="auto">
            <a:xfrm>
              <a:off x="395536" y="1340768"/>
              <a:ext cx="3888431" cy="288032"/>
            </a:xfrm>
            <a:prstGeom prst="rect">
              <a:avLst/>
            </a:prstGeom>
            <a:solidFill>
              <a:srgbClr val="4E60AA">
                <a:alpha val="50000"/>
              </a:srgbClr>
            </a:solidFill>
            <a:ln w="12700" cap="flat" cmpd="sng" algn="ctr">
              <a:solidFill>
                <a:srgbClr val="4E60AA"/>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de-DE" sz="1200" dirty="0" smtClean="0">
                  <a:latin typeface="Verdana" pitchFamily="34" charset="0"/>
                  <a:ea typeface="Verdana" pitchFamily="34" charset="0"/>
                  <a:cs typeface="Verdana" pitchFamily="34" charset="0"/>
                </a:rPr>
                <a:t>Products </a:t>
              </a:r>
              <a:r>
                <a:rPr lang="de-DE" sz="1200" dirty="0" err="1" smtClean="0">
                  <a:latin typeface="Verdana" pitchFamily="34" charset="0"/>
                  <a:ea typeface="Verdana" pitchFamily="34" charset="0"/>
                  <a:cs typeface="Verdana" pitchFamily="34" charset="0"/>
                </a:rPr>
                <a:t>promoting</a:t>
              </a:r>
              <a:r>
                <a:rPr lang="de-DE" sz="1200" dirty="0" smtClean="0">
                  <a:latin typeface="Verdana" pitchFamily="34" charset="0"/>
                  <a:ea typeface="Verdana" pitchFamily="34" charset="0"/>
                  <a:cs typeface="Verdana" pitchFamily="34" charset="0"/>
                </a:rPr>
                <a:t> </a:t>
              </a:r>
              <a:r>
                <a:rPr lang="de-DE" sz="1200" dirty="0" err="1" smtClean="0">
                  <a:latin typeface="Verdana" pitchFamily="34" charset="0"/>
                  <a:ea typeface="Verdana" pitchFamily="34" charset="0"/>
                  <a:cs typeface="Verdana" pitchFamily="34" charset="0"/>
                </a:rPr>
                <a:t>sustainability</a:t>
              </a:r>
              <a:endParaRPr lang="de-DE" sz="1200" dirty="0" smtClean="0">
                <a:latin typeface="Verdana" pitchFamily="34" charset="0"/>
                <a:ea typeface="Verdana" pitchFamily="34" charset="0"/>
                <a:cs typeface="Verdana" pitchFamily="34" charset="0"/>
              </a:endParaRPr>
            </a:p>
          </p:txBody>
        </p:sp>
        <p:sp>
          <p:nvSpPr>
            <p:cNvPr id="19" name="Rechteck 18"/>
            <p:cNvSpPr/>
            <p:nvPr/>
          </p:nvSpPr>
          <p:spPr bwMode="auto">
            <a:xfrm>
              <a:off x="395536" y="2996952"/>
              <a:ext cx="3888431" cy="432048"/>
            </a:xfrm>
            <a:prstGeom prst="rect">
              <a:avLst/>
            </a:prstGeom>
            <a:solidFill>
              <a:srgbClr val="4E60AA">
                <a:alpha val="50000"/>
              </a:srgbClr>
            </a:solidFill>
            <a:ln w="12700" cap="flat" cmpd="sng" algn="ctr">
              <a:solidFill>
                <a:srgbClr val="4E60AA"/>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de-DE" sz="1200" dirty="0" err="1" smtClean="0">
                  <a:latin typeface="Verdana" pitchFamily="34" charset="0"/>
                  <a:ea typeface="Verdana" pitchFamily="34" charset="0"/>
                  <a:cs typeface="Verdana" pitchFamily="34" charset="0"/>
                </a:rPr>
                <a:t>Availability</a:t>
              </a:r>
              <a:r>
                <a:rPr lang="de-DE" sz="1200" dirty="0" smtClean="0">
                  <a:latin typeface="Verdana" pitchFamily="34" charset="0"/>
                  <a:ea typeface="Verdana" pitchFamily="34" charset="0"/>
                  <a:cs typeface="Verdana" pitchFamily="34" charset="0"/>
                </a:rPr>
                <a:t> </a:t>
              </a:r>
              <a:r>
                <a:rPr lang="de-DE" sz="1200" dirty="0" err="1" smtClean="0">
                  <a:latin typeface="Verdana" pitchFamily="34" charset="0"/>
                  <a:ea typeface="Verdana" pitchFamily="34" charset="0"/>
                  <a:cs typeface="Verdana" pitchFamily="34" charset="0"/>
                </a:rPr>
                <a:t>of</a:t>
              </a:r>
              <a:r>
                <a:rPr lang="de-DE" sz="1200" dirty="0" smtClean="0">
                  <a:latin typeface="Verdana" pitchFamily="34" charset="0"/>
                  <a:ea typeface="Verdana" pitchFamily="34" charset="0"/>
                  <a:cs typeface="Verdana" pitchFamily="34" charset="0"/>
                </a:rPr>
                <a:t> </a:t>
              </a:r>
              <a:r>
                <a:rPr lang="de-DE" sz="1200" dirty="0" err="1" smtClean="0">
                  <a:latin typeface="Verdana" pitchFamily="34" charset="0"/>
                  <a:ea typeface="Verdana" pitchFamily="34" charset="0"/>
                  <a:cs typeface="Verdana" pitchFamily="34" charset="0"/>
                </a:rPr>
                <a:t>local</a:t>
              </a:r>
              <a:r>
                <a:rPr lang="de-DE" sz="1200" dirty="0" smtClean="0">
                  <a:latin typeface="Verdana" pitchFamily="34" charset="0"/>
                  <a:ea typeface="Verdana" pitchFamily="34" charset="0"/>
                  <a:cs typeface="Verdana" pitchFamily="34" charset="0"/>
                </a:rPr>
                <a:t> </a:t>
              </a:r>
              <a:r>
                <a:rPr lang="de-DE" sz="1200" dirty="0" err="1" smtClean="0">
                  <a:latin typeface="Verdana" pitchFamily="34" charset="0"/>
                  <a:ea typeface="Verdana" pitchFamily="34" charset="0"/>
                  <a:cs typeface="Verdana" pitchFamily="34" charset="0"/>
                </a:rPr>
                <a:t>public</a:t>
              </a:r>
              <a:r>
                <a:rPr lang="de-DE" sz="1200" dirty="0" smtClean="0">
                  <a:latin typeface="Verdana" pitchFamily="34" charset="0"/>
                  <a:ea typeface="Verdana" pitchFamily="34" charset="0"/>
                  <a:cs typeface="Verdana" pitchFamily="34" charset="0"/>
                </a:rPr>
                <a:t> open </a:t>
              </a:r>
              <a:r>
                <a:rPr lang="de-DE" sz="1200" dirty="0" err="1" smtClean="0">
                  <a:latin typeface="Verdana" pitchFamily="34" charset="0"/>
                  <a:ea typeface="Verdana" pitchFamily="34" charset="0"/>
                  <a:cs typeface="Verdana" pitchFamily="34" charset="0"/>
                </a:rPr>
                <a:t>areas</a:t>
              </a:r>
              <a:r>
                <a:rPr lang="de-DE" sz="1200" dirty="0" smtClean="0">
                  <a:latin typeface="Verdana" pitchFamily="34" charset="0"/>
                  <a:ea typeface="Verdana" pitchFamily="34" charset="0"/>
                  <a:cs typeface="Verdana" pitchFamily="34" charset="0"/>
                </a:rPr>
                <a:t> </a:t>
              </a:r>
              <a:r>
                <a:rPr lang="de-DE" sz="1200" dirty="0" err="1" smtClean="0">
                  <a:latin typeface="Verdana" pitchFamily="34" charset="0"/>
                  <a:ea typeface="Verdana" pitchFamily="34" charset="0"/>
                  <a:cs typeface="Verdana" pitchFamily="34" charset="0"/>
                </a:rPr>
                <a:t>and</a:t>
              </a:r>
              <a:r>
                <a:rPr lang="de-DE" sz="1200" dirty="0" smtClean="0">
                  <a:latin typeface="Verdana" pitchFamily="34" charset="0"/>
                  <a:ea typeface="Verdana" pitchFamily="34" charset="0"/>
                  <a:cs typeface="Verdana" pitchFamily="34" charset="0"/>
                </a:rPr>
                <a:t> </a:t>
              </a:r>
              <a:r>
                <a:rPr lang="de-DE" sz="1200" dirty="0" err="1" smtClean="0">
                  <a:latin typeface="Verdana" pitchFamily="34" charset="0"/>
                  <a:ea typeface="Verdana" pitchFamily="34" charset="0"/>
                  <a:cs typeface="Verdana" pitchFamily="34" charset="0"/>
                </a:rPr>
                <a:t>services</a:t>
              </a:r>
              <a:endParaRPr lang="de-DE" sz="1200" dirty="0" smtClean="0">
                <a:latin typeface="Verdana" pitchFamily="34" charset="0"/>
                <a:ea typeface="Verdana" pitchFamily="34" charset="0"/>
                <a:cs typeface="Verdana" pitchFamily="34" charset="0"/>
              </a:endParaRPr>
            </a:p>
          </p:txBody>
        </p:sp>
        <p:sp>
          <p:nvSpPr>
            <p:cNvPr id="20" name="Rechteck 19"/>
            <p:cNvSpPr/>
            <p:nvPr/>
          </p:nvSpPr>
          <p:spPr bwMode="auto">
            <a:xfrm>
              <a:off x="395536" y="3501008"/>
              <a:ext cx="3888431" cy="288032"/>
            </a:xfrm>
            <a:prstGeom prst="rect">
              <a:avLst/>
            </a:prstGeom>
            <a:solidFill>
              <a:srgbClr val="4E60AA">
                <a:alpha val="50000"/>
              </a:srgbClr>
            </a:solidFill>
            <a:ln w="12700" cap="flat" cmpd="sng" algn="ctr">
              <a:solidFill>
                <a:srgbClr val="4E60AA"/>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de-DE" sz="1200" dirty="0" err="1" smtClean="0">
                  <a:latin typeface="Verdana" pitchFamily="34" charset="0"/>
                  <a:ea typeface="Verdana" pitchFamily="34" charset="0"/>
                  <a:cs typeface="Verdana" pitchFamily="34" charset="0"/>
                </a:rPr>
                <a:t>Citizens</a:t>
              </a:r>
              <a:r>
                <a:rPr lang="de-DE" sz="1200" dirty="0" smtClean="0">
                  <a:latin typeface="Verdana" pitchFamily="34" charset="0"/>
                  <a:ea typeface="Verdana" pitchFamily="34" charset="0"/>
                  <a:cs typeface="Verdana" pitchFamily="34" charset="0"/>
                </a:rPr>
                <a:t>‘ </a:t>
              </a:r>
              <a:r>
                <a:rPr lang="de-DE" sz="1200" dirty="0" err="1" smtClean="0">
                  <a:latin typeface="Verdana" pitchFamily="34" charset="0"/>
                  <a:ea typeface="Verdana" pitchFamily="34" charset="0"/>
                  <a:cs typeface="Verdana" pitchFamily="34" charset="0"/>
                </a:rPr>
                <a:t>satisfaction</a:t>
              </a:r>
              <a:r>
                <a:rPr lang="de-DE" sz="1200" dirty="0" smtClean="0">
                  <a:latin typeface="Verdana" pitchFamily="34" charset="0"/>
                  <a:ea typeface="Verdana" pitchFamily="34" charset="0"/>
                  <a:cs typeface="Verdana" pitchFamily="34" charset="0"/>
                </a:rPr>
                <a:t> </a:t>
              </a:r>
              <a:r>
                <a:rPr lang="de-DE" sz="1200" dirty="0" err="1" smtClean="0">
                  <a:latin typeface="Verdana" pitchFamily="34" charset="0"/>
                  <a:ea typeface="Verdana" pitchFamily="34" charset="0"/>
                  <a:cs typeface="Verdana" pitchFamily="34" charset="0"/>
                </a:rPr>
                <a:t>with</a:t>
              </a:r>
              <a:r>
                <a:rPr lang="de-DE" sz="1200" dirty="0" smtClean="0">
                  <a:latin typeface="Verdana" pitchFamily="34" charset="0"/>
                  <a:ea typeface="Verdana" pitchFamily="34" charset="0"/>
                  <a:cs typeface="Verdana" pitchFamily="34" charset="0"/>
                </a:rPr>
                <a:t> </a:t>
              </a:r>
              <a:r>
                <a:rPr lang="de-DE" sz="1200" dirty="0" err="1" smtClean="0">
                  <a:latin typeface="Verdana" pitchFamily="34" charset="0"/>
                  <a:ea typeface="Verdana" pitchFamily="34" charset="0"/>
                  <a:cs typeface="Verdana" pitchFamily="34" charset="0"/>
                </a:rPr>
                <a:t>the</a:t>
              </a:r>
              <a:r>
                <a:rPr lang="de-DE" sz="1200" dirty="0" smtClean="0">
                  <a:latin typeface="Verdana" pitchFamily="34" charset="0"/>
                  <a:ea typeface="Verdana" pitchFamily="34" charset="0"/>
                  <a:cs typeface="Verdana" pitchFamily="34" charset="0"/>
                </a:rPr>
                <a:t> </a:t>
              </a:r>
              <a:r>
                <a:rPr lang="de-DE" sz="1200" dirty="0" err="1" smtClean="0">
                  <a:latin typeface="Verdana" pitchFamily="34" charset="0"/>
                  <a:ea typeface="Verdana" pitchFamily="34" charset="0"/>
                  <a:cs typeface="Verdana" pitchFamily="34" charset="0"/>
                </a:rPr>
                <a:t>local</a:t>
              </a:r>
              <a:r>
                <a:rPr lang="de-DE" sz="1200" dirty="0" smtClean="0">
                  <a:latin typeface="Verdana" pitchFamily="34" charset="0"/>
                  <a:ea typeface="Verdana" pitchFamily="34" charset="0"/>
                  <a:cs typeface="Verdana" pitchFamily="34" charset="0"/>
                </a:rPr>
                <a:t> </a:t>
              </a:r>
              <a:r>
                <a:rPr lang="de-DE" sz="1200" dirty="0" err="1" smtClean="0">
                  <a:latin typeface="Verdana" pitchFamily="34" charset="0"/>
                  <a:ea typeface="Verdana" pitchFamily="34" charset="0"/>
                  <a:cs typeface="Verdana" pitchFamily="34" charset="0"/>
                </a:rPr>
                <a:t>community</a:t>
              </a:r>
              <a:endParaRPr lang="de-DE" sz="1200" dirty="0" smtClean="0">
                <a:latin typeface="Verdana" pitchFamily="34" charset="0"/>
                <a:ea typeface="Verdana" pitchFamily="34" charset="0"/>
                <a:cs typeface="Verdana" pitchFamily="34" charset="0"/>
              </a:endParaRPr>
            </a:p>
          </p:txBody>
        </p:sp>
        <p:sp>
          <p:nvSpPr>
            <p:cNvPr id="49" name="Pfeil nach rechts 48"/>
            <p:cNvSpPr/>
            <p:nvPr/>
          </p:nvSpPr>
          <p:spPr bwMode="auto">
            <a:xfrm>
              <a:off x="4283968" y="2132856"/>
              <a:ext cx="504056" cy="648072"/>
            </a:xfrm>
            <a:prstGeom prst="rightArrow">
              <a:avLst>
                <a:gd name="adj1" fmla="val 50000"/>
                <a:gd name="adj2" fmla="val 47795"/>
              </a:avLst>
            </a:prstGeom>
            <a:solidFill>
              <a:srgbClr val="4E60AA">
                <a:alpha val="70000"/>
              </a:srgbClr>
            </a:solidFill>
            <a:ln w="9525" cap="flat" cmpd="sng" algn="ctr">
              <a:solidFill>
                <a:srgbClr val="4E60AA"/>
              </a:solidFill>
              <a:prstDash val="solid"/>
              <a:round/>
              <a:headEnd type="none" w="med" len="med"/>
              <a:tailEnd type="none" w="med" len="med"/>
            </a:ln>
            <a:effectLst/>
            <a:scene3d>
              <a:camera prst="orthographicFront"/>
              <a:lightRig rig="threePt" dir="t"/>
            </a:scene3d>
            <a:sp3d>
              <a:bevelT/>
              <a:bevelB/>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a typeface="ＭＳ Ｐゴシック" pitchFamily="1" charset="-128"/>
              </a:endParaRPr>
            </a:p>
          </p:txBody>
        </p:sp>
        <p:sp>
          <p:nvSpPr>
            <p:cNvPr id="6" name="Rechteck 5"/>
            <p:cNvSpPr/>
            <p:nvPr/>
          </p:nvSpPr>
          <p:spPr bwMode="auto">
            <a:xfrm>
              <a:off x="395536" y="2132856"/>
              <a:ext cx="3888432" cy="720080"/>
            </a:xfrm>
            <a:prstGeom prst="rect">
              <a:avLst/>
            </a:prstGeom>
            <a:solidFill>
              <a:srgbClr val="4E60AA">
                <a:alpha val="50000"/>
              </a:srgbClr>
            </a:solidFill>
            <a:ln w="57150" cap="flat" cmpd="sng" algn="ctr">
              <a:noFill/>
              <a:prstDash val="solid"/>
              <a:round/>
              <a:headEnd type="none" w="med" len="med"/>
              <a:tailEnd type="none" w="med" len="med"/>
            </a:ln>
            <a:effectLst/>
            <a:scene3d>
              <a:camera prst="orthographicFront"/>
              <a:lightRig rig="flood" dir="t"/>
            </a:scene3d>
            <a:sp3d extrusionH="76200" contourW="12700" prstMaterial="matte">
              <a:bevelT/>
              <a:bevelB/>
              <a:extrusionClr>
                <a:schemeClr val="accent6">
                  <a:lumMod val="50000"/>
                </a:schemeClr>
              </a:extrusionClr>
              <a:contourClr>
                <a:srgbClr val="4E45AA"/>
              </a:contourClr>
            </a:sp3d>
          </p:spPr>
          <p:txBody>
            <a:bodyPr vert="horz" wrap="square" lIns="91440" tIns="45720" rIns="91440" bIns="45720" numCol="1" rtlCol="0" anchor="ctr" anchorCtr="0" compatLnSpc="1">
              <a:prstTxWarp prst="textNoShape">
                <a:avLst/>
              </a:prstTxWarp>
            </a:bodyPr>
            <a:lstStyle/>
            <a:p>
              <a:pPr algn="ctr" eaLnBrk="0" hangingPunct="0"/>
              <a:r>
                <a:rPr lang="de-DE" sz="1400" b="1" dirty="0" err="1" smtClean="0">
                  <a:latin typeface="Verdana" pitchFamily="34" charset="0"/>
                  <a:ea typeface="Verdana" pitchFamily="34" charset="0"/>
                  <a:cs typeface="Verdana" pitchFamily="34" charset="0"/>
                </a:rPr>
                <a:t>Local</a:t>
              </a:r>
              <a:r>
                <a:rPr lang="de-DE" sz="1400" b="1" dirty="0" smtClean="0">
                  <a:latin typeface="Verdana" pitchFamily="34" charset="0"/>
                  <a:ea typeface="Verdana" pitchFamily="34" charset="0"/>
                  <a:cs typeface="Verdana" pitchFamily="34" charset="0"/>
                </a:rPr>
                <a:t> </a:t>
              </a:r>
              <a:r>
                <a:rPr lang="de-DE" sz="1400" b="1" dirty="0" err="1" smtClean="0">
                  <a:latin typeface="Verdana" pitchFamily="34" charset="0"/>
                  <a:ea typeface="Verdana" pitchFamily="34" charset="0"/>
                  <a:cs typeface="Verdana" pitchFamily="34" charset="0"/>
                </a:rPr>
                <a:t>contribution</a:t>
              </a:r>
              <a:r>
                <a:rPr lang="de-DE" sz="1400" b="1" dirty="0" smtClean="0">
                  <a:latin typeface="Verdana" pitchFamily="34" charset="0"/>
                  <a:ea typeface="Verdana" pitchFamily="34" charset="0"/>
                  <a:cs typeface="Verdana" pitchFamily="34" charset="0"/>
                </a:rPr>
                <a:t> </a:t>
              </a:r>
              <a:r>
                <a:rPr lang="de-DE" sz="1400" b="1" dirty="0" err="1" smtClean="0">
                  <a:latin typeface="Verdana" pitchFamily="34" charset="0"/>
                  <a:ea typeface="Verdana" pitchFamily="34" charset="0"/>
                  <a:cs typeface="Verdana" pitchFamily="34" charset="0"/>
                </a:rPr>
                <a:t>to</a:t>
              </a:r>
              <a:r>
                <a:rPr lang="de-DE" sz="1400" b="1" dirty="0" smtClean="0">
                  <a:latin typeface="Verdana" pitchFamily="34" charset="0"/>
                  <a:ea typeface="Verdana" pitchFamily="34" charset="0"/>
                  <a:cs typeface="Verdana" pitchFamily="34" charset="0"/>
                </a:rPr>
                <a:t> global </a:t>
              </a:r>
              <a:r>
                <a:rPr lang="de-DE" sz="1400" b="1" dirty="0" err="1" smtClean="0">
                  <a:latin typeface="Verdana" pitchFamily="34" charset="0"/>
                  <a:ea typeface="Verdana" pitchFamily="34" charset="0"/>
                  <a:cs typeface="Verdana" pitchFamily="34" charset="0"/>
                </a:rPr>
                <a:t>climate</a:t>
              </a:r>
              <a:r>
                <a:rPr lang="de-DE" sz="1400" b="1" dirty="0" smtClean="0">
                  <a:latin typeface="Verdana" pitchFamily="34" charset="0"/>
                  <a:ea typeface="Verdana" pitchFamily="34" charset="0"/>
                  <a:cs typeface="Verdana" pitchFamily="34" charset="0"/>
                </a:rPr>
                <a:t> </a:t>
              </a:r>
              <a:r>
                <a:rPr lang="de-DE" sz="1400" b="1" dirty="0" err="1" smtClean="0">
                  <a:latin typeface="Verdana" pitchFamily="34" charset="0"/>
                  <a:ea typeface="Verdana" pitchFamily="34" charset="0"/>
                  <a:cs typeface="Verdana" pitchFamily="34" charset="0"/>
                </a:rPr>
                <a:t>change</a:t>
              </a:r>
              <a:endParaRPr lang="de-DE" sz="1400" b="1" dirty="0" smtClean="0">
                <a:latin typeface="Verdana" pitchFamily="34" charset="0"/>
                <a:ea typeface="Verdana" pitchFamily="34" charset="0"/>
                <a:cs typeface="Verdana" pitchFamily="34" charset="0"/>
              </a:endParaRPr>
            </a:p>
          </p:txBody>
        </p:sp>
        <p:grpSp>
          <p:nvGrpSpPr>
            <p:cNvPr id="4" name="Gruppieren 75"/>
            <p:cNvGrpSpPr/>
            <p:nvPr/>
          </p:nvGrpSpPr>
          <p:grpSpPr>
            <a:xfrm>
              <a:off x="4788023" y="1052736"/>
              <a:ext cx="3888431" cy="4968552"/>
              <a:chOff x="5994698" y="1093576"/>
              <a:chExt cx="3416997" cy="3559559"/>
            </a:xfrm>
          </p:grpSpPr>
          <p:sp>
            <p:nvSpPr>
              <p:cNvPr id="15" name="Rechteck 14"/>
              <p:cNvSpPr/>
              <p:nvPr/>
            </p:nvSpPr>
            <p:spPr bwMode="auto">
              <a:xfrm>
                <a:off x="5994698" y="1093576"/>
                <a:ext cx="3416997" cy="3559559"/>
              </a:xfrm>
              <a:prstGeom prst="rect">
                <a:avLst/>
              </a:prstGeom>
              <a:solidFill>
                <a:srgbClr val="8CB91B">
                  <a:alpha val="20000"/>
                </a:srgbClr>
              </a:solidFill>
              <a:ln w="9525" cap="flat" cmpd="sng" algn="ctr">
                <a:solidFill>
                  <a:srgbClr val="8CB91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600" b="1" i="0" u="none" strike="noStrike" cap="none" normalizeH="0" baseline="0" dirty="0" smtClean="0">
                  <a:ln>
                    <a:noFill/>
                  </a:ln>
                  <a:solidFill>
                    <a:schemeClr val="bg2">
                      <a:lumMod val="75000"/>
                    </a:schemeClr>
                  </a:solidFill>
                  <a:effectLst/>
                  <a:latin typeface="Verdana" pitchFamily="34" charset="0"/>
                  <a:ea typeface="Verdana" pitchFamily="34" charset="0"/>
                  <a:cs typeface="Verdana" pitchFamily="34" charset="0"/>
                </a:endParaRPr>
              </a:p>
            </p:txBody>
          </p:sp>
          <p:sp>
            <p:nvSpPr>
              <p:cNvPr id="32" name="Rechteck 31"/>
              <p:cNvSpPr/>
              <p:nvPr/>
            </p:nvSpPr>
            <p:spPr bwMode="auto">
              <a:xfrm>
                <a:off x="6057976" y="1299927"/>
                <a:ext cx="3289292" cy="1496047"/>
              </a:xfrm>
              <a:prstGeom prst="rect">
                <a:avLst/>
              </a:prstGeom>
              <a:solidFill>
                <a:srgbClr val="8CB91B">
                  <a:alpha val="50000"/>
                </a:srgbClr>
              </a:solidFill>
              <a:ln w="12700" cap="flat" cmpd="sng" algn="ctr">
                <a:solidFill>
                  <a:srgbClr val="8CB91B"/>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Aft>
                    <a:spcPts val="600"/>
                  </a:spcAft>
                </a:pPr>
                <a:r>
                  <a:rPr lang="en-US" sz="1100" dirty="0" smtClean="0">
                    <a:latin typeface="Verdana" pitchFamily="34" charset="0"/>
                    <a:ea typeface="Verdana" pitchFamily="34" charset="0"/>
                    <a:cs typeface="Verdana" pitchFamily="34" charset="0"/>
                  </a:rPr>
                  <a:t>CO</a:t>
                </a:r>
                <a:r>
                  <a:rPr lang="en-US" sz="1100" baseline="-25000" dirty="0" smtClean="0">
                    <a:latin typeface="Verdana" pitchFamily="34" charset="0"/>
                    <a:ea typeface="Verdana" pitchFamily="34" charset="0"/>
                    <a:cs typeface="Verdana" pitchFamily="34" charset="0"/>
                  </a:rPr>
                  <a:t>2</a:t>
                </a:r>
                <a:r>
                  <a:rPr lang="en-US" sz="1100" baseline="30000" dirty="0" smtClean="0">
                    <a:latin typeface="Verdana" pitchFamily="34" charset="0"/>
                    <a:ea typeface="Verdana" pitchFamily="34" charset="0"/>
                    <a:cs typeface="Verdana" pitchFamily="34" charset="0"/>
                  </a:rPr>
                  <a:t> </a:t>
                </a:r>
                <a:r>
                  <a:rPr lang="en-US" sz="1100" dirty="0" smtClean="0">
                    <a:latin typeface="Verdana" pitchFamily="34" charset="0"/>
                    <a:ea typeface="Verdana" pitchFamily="34" charset="0"/>
                    <a:cs typeface="Verdana" pitchFamily="34" charset="0"/>
                  </a:rPr>
                  <a:t>emissions </a:t>
                </a:r>
              </a:p>
              <a:p>
                <a:pPr algn="ctr">
                  <a:spcAft>
                    <a:spcPts val="600"/>
                  </a:spcAft>
                </a:pPr>
                <a:r>
                  <a:rPr lang="en-US" sz="1100" dirty="0" smtClean="0">
                    <a:latin typeface="Verdana" pitchFamily="34" charset="0"/>
                    <a:ea typeface="Verdana" pitchFamily="34" charset="0"/>
                    <a:cs typeface="Verdana" pitchFamily="34" charset="0"/>
                  </a:rPr>
                  <a:t>due to local energy consumption</a:t>
                </a:r>
                <a:endParaRPr lang="de-DE" sz="1100" dirty="0" smtClean="0">
                  <a:latin typeface="Verdana" pitchFamily="34" charset="0"/>
                  <a:ea typeface="Verdana" pitchFamily="34" charset="0"/>
                  <a:cs typeface="Verdana" pitchFamily="34" charset="0"/>
                </a:endParaRPr>
              </a:p>
            </p:txBody>
          </p:sp>
          <p:sp>
            <p:nvSpPr>
              <p:cNvPr id="35" name="Rechteck 34"/>
              <p:cNvSpPr/>
              <p:nvPr/>
            </p:nvSpPr>
            <p:spPr bwMode="auto">
              <a:xfrm>
                <a:off x="6057977" y="2847562"/>
                <a:ext cx="3289292" cy="1753986"/>
              </a:xfrm>
              <a:prstGeom prst="rect">
                <a:avLst/>
              </a:prstGeom>
              <a:solidFill>
                <a:srgbClr val="8CB91B">
                  <a:alpha val="50000"/>
                </a:srgbClr>
              </a:solidFill>
              <a:ln w="12700" cap="flat" cmpd="sng" algn="ctr">
                <a:solidFill>
                  <a:srgbClr val="8CB91B"/>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Aft>
                    <a:spcPts val="600"/>
                  </a:spcAft>
                </a:pPr>
                <a:r>
                  <a:rPr lang="en-US" sz="1100" dirty="0" smtClean="0">
                    <a:latin typeface="Verdana" pitchFamily="34" charset="0"/>
                    <a:ea typeface="Verdana" pitchFamily="34" charset="0"/>
                    <a:cs typeface="Verdana" pitchFamily="34" charset="0"/>
                  </a:rPr>
                  <a:t>CH</a:t>
                </a:r>
                <a:r>
                  <a:rPr lang="en-US" sz="1100" baseline="-25000" dirty="0" smtClean="0">
                    <a:latin typeface="Verdana" pitchFamily="34" charset="0"/>
                    <a:ea typeface="Verdana" pitchFamily="34" charset="0"/>
                    <a:cs typeface="Verdana" pitchFamily="34" charset="0"/>
                  </a:rPr>
                  <a:t>4</a:t>
                </a:r>
                <a:r>
                  <a:rPr lang="en-US" sz="1100" baseline="30000" dirty="0" smtClean="0">
                    <a:latin typeface="Verdana" pitchFamily="34" charset="0"/>
                    <a:ea typeface="Verdana" pitchFamily="34" charset="0"/>
                    <a:cs typeface="Verdana" pitchFamily="34" charset="0"/>
                  </a:rPr>
                  <a:t> </a:t>
                </a:r>
                <a:r>
                  <a:rPr lang="en-US" sz="1100" dirty="0" smtClean="0">
                    <a:latin typeface="Verdana" pitchFamily="34" charset="0"/>
                    <a:ea typeface="Verdana" pitchFamily="34" charset="0"/>
                    <a:cs typeface="Verdana" pitchFamily="34" charset="0"/>
                  </a:rPr>
                  <a:t>emissions </a:t>
                </a:r>
              </a:p>
              <a:p>
                <a:pPr algn="ctr">
                  <a:spcAft>
                    <a:spcPts val="600"/>
                  </a:spcAft>
                </a:pPr>
                <a:r>
                  <a:rPr lang="en-US" sz="1100" dirty="0" smtClean="0">
                    <a:latin typeface="Verdana" pitchFamily="34" charset="0"/>
                    <a:ea typeface="Verdana" pitchFamily="34" charset="0"/>
                    <a:cs typeface="Verdana" pitchFamily="34" charset="0"/>
                  </a:rPr>
                  <a:t>due to local waste management activities</a:t>
                </a:r>
                <a:endParaRPr lang="de-DE" sz="1100" dirty="0" smtClean="0">
                  <a:latin typeface="Verdana" pitchFamily="34" charset="0"/>
                  <a:ea typeface="Verdana" pitchFamily="34" charset="0"/>
                  <a:cs typeface="Verdana" pitchFamily="34" charset="0"/>
                </a:endParaRPr>
              </a:p>
            </p:txBody>
          </p:sp>
        </p:grpSp>
        <p:sp>
          <p:nvSpPr>
            <p:cNvPr id="58" name="Rechteck 57"/>
            <p:cNvSpPr/>
            <p:nvPr/>
          </p:nvSpPr>
          <p:spPr bwMode="auto">
            <a:xfrm>
              <a:off x="395536" y="1700808"/>
              <a:ext cx="3888432" cy="288032"/>
            </a:xfrm>
            <a:prstGeom prst="rect">
              <a:avLst/>
            </a:prstGeom>
            <a:solidFill>
              <a:srgbClr val="4E60AA">
                <a:alpha val="50000"/>
              </a:srgbClr>
            </a:solidFill>
            <a:ln w="12700" cap="flat" cmpd="sng" algn="ctr">
              <a:solidFill>
                <a:srgbClr val="4E60AA"/>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de-DE" sz="1200" dirty="0" err="1" smtClean="0">
                  <a:latin typeface="Verdana" pitchFamily="34" charset="0"/>
                  <a:ea typeface="Verdana" pitchFamily="34" charset="0"/>
                  <a:cs typeface="Verdana" pitchFamily="34" charset="0"/>
                </a:rPr>
                <a:t>Children´s</a:t>
              </a:r>
              <a:r>
                <a:rPr lang="de-DE" sz="1200" dirty="0" smtClean="0">
                  <a:latin typeface="Verdana" pitchFamily="34" charset="0"/>
                  <a:ea typeface="Verdana" pitchFamily="34" charset="0"/>
                  <a:cs typeface="Verdana" pitchFamily="34" charset="0"/>
                </a:rPr>
                <a:t> </a:t>
              </a:r>
              <a:r>
                <a:rPr lang="de-DE" sz="1200" dirty="0" err="1" smtClean="0">
                  <a:latin typeface="Verdana" pitchFamily="34" charset="0"/>
                  <a:ea typeface="Verdana" pitchFamily="34" charset="0"/>
                  <a:cs typeface="Verdana" pitchFamily="34" charset="0"/>
                </a:rPr>
                <a:t>journeys</a:t>
              </a:r>
              <a:r>
                <a:rPr lang="de-DE" sz="1200" dirty="0" smtClean="0">
                  <a:latin typeface="Verdana" pitchFamily="34" charset="0"/>
                  <a:ea typeface="Verdana" pitchFamily="34" charset="0"/>
                  <a:cs typeface="Verdana" pitchFamily="34" charset="0"/>
                </a:rPr>
                <a:t> </a:t>
              </a:r>
              <a:r>
                <a:rPr lang="de-DE" sz="1200" dirty="0" err="1" smtClean="0">
                  <a:latin typeface="Verdana" pitchFamily="34" charset="0"/>
                  <a:ea typeface="Verdana" pitchFamily="34" charset="0"/>
                  <a:cs typeface="Verdana" pitchFamily="34" charset="0"/>
                </a:rPr>
                <a:t>from</a:t>
              </a:r>
              <a:r>
                <a:rPr lang="de-DE" sz="1200" dirty="0" smtClean="0">
                  <a:latin typeface="Verdana" pitchFamily="34" charset="0"/>
                  <a:ea typeface="Verdana" pitchFamily="34" charset="0"/>
                  <a:cs typeface="Verdana" pitchFamily="34" charset="0"/>
                </a:rPr>
                <a:t> </a:t>
              </a:r>
              <a:r>
                <a:rPr lang="de-DE" sz="1200" dirty="0" err="1" smtClean="0">
                  <a:latin typeface="Verdana" pitchFamily="34" charset="0"/>
                  <a:ea typeface="Verdana" pitchFamily="34" charset="0"/>
                  <a:cs typeface="Verdana" pitchFamily="34" charset="0"/>
                </a:rPr>
                <a:t>and</a:t>
              </a:r>
              <a:r>
                <a:rPr lang="de-DE" sz="1200" dirty="0" smtClean="0">
                  <a:latin typeface="Verdana" pitchFamily="34" charset="0"/>
                  <a:ea typeface="Verdana" pitchFamily="34" charset="0"/>
                  <a:cs typeface="Verdana" pitchFamily="34" charset="0"/>
                </a:rPr>
                <a:t> </a:t>
              </a:r>
              <a:r>
                <a:rPr lang="de-DE" sz="1200" dirty="0" err="1" smtClean="0">
                  <a:latin typeface="Verdana" pitchFamily="34" charset="0"/>
                  <a:ea typeface="Verdana" pitchFamily="34" charset="0"/>
                  <a:cs typeface="Verdana" pitchFamily="34" charset="0"/>
                </a:rPr>
                <a:t>to</a:t>
              </a:r>
              <a:r>
                <a:rPr lang="de-DE" sz="1200" dirty="0" smtClean="0">
                  <a:latin typeface="Verdana" pitchFamily="34" charset="0"/>
                  <a:ea typeface="Verdana" pitchFamily="34" charset="0"/>
                  <a:cs typeface="Verdana" pitchFamily="34" charset="0"/>
                </a:rPr>
                <a:t> </a:t>
              </a:r>
              <a:r>
                <a:rPr lang="de-DE" sz="1200" dirty="0" err="1" smtClean="0">
                  <a:latin typeface="Verdana" pitchFamily="34" charset="0"/>
                  <a:ea typeface="Verdana" pitchFamily="34" charset="0"/>
                  <a:cs typeface="Verdana" pitchFamily="34" charset="0"/>
                </a:rPr>
                <a:t>school</a:t>
              </a:r>
              <a:endParaRPr lang="de-DE" sz="1200" dirty="0" smtClean="0">
                <a:latin typeface="Verdana" pitchFamily="34" charset="0"/>
                <a:ea typeface="Verdana" pitchFamily="34" charset="0"/>
                <a:cs typeface="Verdana" pitchFamily="34" charset="0"/>
              </a:endParaRPr>
            </a:p>
          </p:txBody>
        </p:sp>
        <p:sp>
          <p:nvSpPr>
            <p:cNvPr id="60" name="Rechteck 59"/>
            <p:cNvSpPr/>
            <p:nvPr/>
          </p:nvSpPr>
          <p:spPr bwMode="auto">
            <a:xfrm>
              <a:off x="395536" y="3861048"/>
              <a:ext cx="3888432" cy="288032"/>
            </a:xfrm>
            <a:prstGeom prst="rect">
              <a:avLst/>
            </a:prstGeom>
            <a:solidFill>
              <a:srgbClr val="4E60AA">
                <a:alpha val="50000"/>
              </a:srgbClr>
            </a:solidFill>
            <a:ln w="12700" cap="flat" cmpd="sng" algn="ctr">
              <a:solidFill>
                <a:srgbClr val="4E60AA"/>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de-DE" sz="1200" dirty="0" smtClean="0">
                  <a:latin typeface="Verdana" pitchFamily="34" charset="0"/>
                  <a:ea typeface="Verdana" pitchFamily="34" charset="0"/>
                  <a:cs typeface="Verdana" pitchFamily="34" charset="0"/>
                </a:rPr>
                <a:t>Noise </a:t>
              </a:r>
              <a:r>
                <a:rPr lang="de-DE" sz="1200" dirty="0" err="1" smtClean="0">
                  <a:latin typeface="Verdana" pitchFamily="34" charset="0"/>
                  <a:ea typeface="Verdana" pitchFamily="34" charset="0"/>
                  <a:cs typeface="Verdana" pitchFamily="34" charset="0"/>
                </a:rPr>
                <a:t>pollution</a:t>
              </a:r>
              <a:endParaRPr lang="de-DE" sz="1200" dirty="0" smtClean="0">
                <a:latin typeface="Verdana" pitchFamily="34" charset="0"/>
                <a:ea typeface="Verdana" pitchFamily="34" charset="0"/>
                <a:cs typeface="Verdana" pitchFamily="34" charset="0"/>
              </a:endParaRPr>
            </a:p>
          </p:txBody>
        </p:sp>
        <p:sp>
          <p:nvSpPr>
            <p:cNvPr id="62" name="Rechteck 61"/>
            <p:cNvSpPr/>
            <p:nvPr/>
          </p:nvSpPr>
          <p:spPr bwMode="auto">
            <a:xfrm>
              <a:off x="395536" y="4221088"/>
              <a:ext cx="3888432" cy="360040"/>
            </a:xfrm>
            <a:prstGeom prst="rect">
              <a:avLst/>
            </a:prstGeom>
            <a:solidFill>
              <a:srgbClr val="4E60AA">
                <a:alpha val="50000"/>
              </a:srgbClr>
            </a:solidFill>
            <a:ln w="12700" cap="flat" cmpd="sng" algn="ctr">
              <a:solidFill>
                <a:srgbClr val="4E60AA"/>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de-DE" sz="1200" dirty="0" smtClean="0">
                  <a:latin typeface="Verdana" pitchFamily="34" charset="0"/>
                  <a:ea typeface="Verdana" pitchFamily="34" charset="0"/>
                  <a:cs typeface="Verdana" pitchFamily="34" charset="0"/>
                </a:rPr>
                <a:t>Quality </a:t>
              </a:r>
              <a:r>
                <a:rPr lang="de-DE" sz="1200" dirty="0" err="1" smtClean="0">
                  <a:latin typeface="Verdana" pitchFamily="34" charset="0"/>
                  <a:ea typeface="Verdana" pitchFamily="34" charset="0"/>
                  <a:cs typeface="Verdana" pitchFamily="34" charset="0"/>
                </a:rPr>
                <a:t>of</a:t>
              </a:r>
              <a:r>
                <a:rPr lang="de-DE" sz="1200" dirty="0" smtClean="0">
                  <a:latin typeface="Verdana" pitchFamily="34" charset="0"/>
                  <a:ea typeface="Verdana" pitchFamily="34" charset="0"/>
                  <a:cs typeface="Verdana" pitchFamily="34" charset="0"/>
                </a:rPr>
                <a:t> </a:t>
              </a:r>
              <a:r>
                <a:rPr lang="de-DE" sz="1200" dirty="0" err="1" smtClean="0">
                  <a:latin typeface="Verdana" pitchFamily="34" charset="0"/>
                  <a:ea typeface="Verdana" pitchFamily="34" charset="0"/>
                  <a:cs typeface="Verdana" pitchFamily="34" charset="0"/>
                </a:rPr>
                <a:t>local</a:t>
              </a:r>
              <a:r>
                <a:rPr lang="de-DE" sz="1200" dirty="0" smtClean="0">
                  <a:latin typeface="Verdana" pitchFamily="34" charset="0"/>
                  <a:ea typeface="Verdana" pitchFamily="34" charset="0"/>
                  <a:cs typeface="Verdana" pitchFamily="34" charset="0"/>
                </a:rPr>
                <a:t> </a:t>
              </a:r>
              <a:r>
                <a:rPr lang="de-DE" sz="1200" dirty="0" err="1" smtClean="0">
                  <a:latin typeface="Verdana" pitchFamily="34" charset="0"/>
                  <a:ea typeface="Verdana" pitchFamily="34" charset="0"/>
                  <a:cs typeface="Verdana" pitchFamily="34" charset="0"/>
                </a:rPr>
                <a:t>ambient</a:t>
              </a:r>
              <a:r>
                <a:rPr lang="de-DE" sz="1200" dirty="0" smtClean="0">
                  <a:latin typeface="Verdana" pitchFamily="34" charset="0"/>
                  <a:ea typeface="Verdana" pitchFamily="34" charset="0"/>
                  <a:cs typeface="Verdana" pitchFamily="34" charset="0"/>
                </a:rPr>
                <a:t> </a:t>
              </a:r>
              <a:r>
                <a:rPr lang="de-DE" sz="1200" dirty="0" err="1" smtClean="0">
                  <a:latin typeface="Verdana" pitchFamily="34" charset="0"/>
                  <a:ea typeface="Verdana" pitchFamily="34" charset="0"/>
                  <a:cs typeface="Verdana" pitchFamily="34" charset="0"/>
                </a:rPr>
                <a:t>air</a:t>
              </a:r>
              <a:endParaRPr lang="de-DE" sz="1200" dirty="0" smtClean="0">
                <a:latin typeface="Verdana" pitchFamily="34" charset="0"/>
                <a:ea typeface="Verdana" pitchFamily="34" charset="0"/>
                <a:cs typeface="Verdana" pitchFamily="34" charset="0"/>
              </a:endParaRPr>
            </a:p>
          </p:txBody>
        </p:sp>
        <p:sp>
          <p:nvSpPr>
            <p:cNvPr id="65" name="Rechteck 64"/>
            <p:cNvSpPr/>
            <p:nvPr/>
          </p:nvSpPr>
          <p:spPr bwMode="auto">
            <a:xfrm>
              <a:off x="395536" y="4653136"/>
              <a:ext cx="3888432" cy="360040"/>
            </a:xfrm>
            <a:prstGeom prst="rect">
              <a:avLst/>
            </a:prstGeom>
            <a:solidFill>
              <a:srgbClr val="4E60AA">
                <a:alpha val="50000"/>
              </a:srgbClr>
            </a:solidFill>
            <a:ln w="12700" cap="flat" cmpd="sng" algn="ctr">
              <a:solidFill>
                <a:srgbClr val="4E60AA"/>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de-DE" sz="1200" dirty="0" err="1" smtClean="0">
                  <a:latin typeface="Verdana" pitchFamily="34" charset="0"/>
                  <a:ea typeface="Verdana" pitchFamily="34" charset="0"/>
                  <a:cs typeface="Verdana" pitchFamily="34" charset="0"/>
                </a:rPr>
                <a:t>Sustainable</a:t>
              </a:r>
              <a:r>
                <a:rPr lang="de-DE" sz="1200" dirty="0" smtClean="0">
                  <a:latin typeface="Verdana" pitchFamily="34" charset="0"/>
                  <a:ea typeface="Verdana" pitchFamily="34" charset="0"/>
                  <a:cs typeface="Verdana" pitchFamily="34" charset="0"/>
                </a:rPr>
                <a:t> </a:t>
              </a:r>
              <a:r>
                <a:rPr lang="de-DE" sz="1200" dirty="0" err="1" smtClean="0">
                  <a:latin typeface="Verdana" pitchFamily="34" charset="0"/>
                  <a:ea typeface="Verdana" pitchFamily="34" charset="0"/>
                  <a:cs typeface="Verdana" pitchFamily="34" charset="0"/>
                </a:rPr>
                <a:t>land</a:t>
              </a:r>
              <a:r>
                <a:rPr lang="de-DE" sz="1200" dirty="0" smtClean="0">
                  <a:latin typeface="Verdana" pitchFamily="34" charset="0"/>
                  <a:ea typeface="Verdana" pitchFamily="34" charset="0"/>
                  <a:cs typeface="Verdana" pitchFamily="34" charset="0"/>
                </a:rPr>
                <a:t> </a:t>
              </a:r>
              <a:r>
                <a:rPr lang="de-DE" sz="1200" dirty="0" err="1" smtClean="0">
                  <a:latin typeface="Verdana" pitchFamily="34" charset="0"/>
                  <a:ea typeface="Verdana" pitchFamily="34" charset="0"/>
                  <a:cs typeface="Verdana" pitchFamily="34" charset="0"/>
                </a:rPr>
                <a:t>use</a:t>
              </a:r>
              <a:endParaRPr lang="de-DE" sz="1200" dirty="0" smtClean="0">
                <a:latin typeface="Verdana" pitchFamily="34" charset="0"/>
                <a:ea typeface="Verdana" pitchFamily="34" charset="0"/>
                <a:cs typeface="Verdana" pitchFamily="34" charset="0"/>
              </a:endParaRPr>
            </a:p>
          </p:txBody>
        </p:sp>
        <p:sp>
          <p:nvSpPr>
            <p:cNvPr id="66" name="Rechteck 65"/>
            <p:cNvSpPr/>
            <p:nvPr/>
          </p:nvSpPr>
          <p:spPr bwMode="auto">
            <a:xfrm>
              <a:off x="395536" y="5085184"/>
              <a:ext cx="3888431" cy="360040"/>
            </a:xfrm>
            <a:prstGeom prst="rect">
              <a:avLst/>
            </a:prstGeom>
            <a:solidFill>
              <a:srgbClr val="4E60AA">
                <a:alpha val="50000"/>
              </a:srgbClr>
            </a:solidFill>
            <a:ln w="12700" cap="flat" cmpd="sng" algn="ctr">
              <a:solidFill>
                <a:srgbClr val="4E60AA"/>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de-DE" sz="1200" dirty="0" err="1" smtClean="0">
                  <a:latin typeface="Verdana" pitchFamily="34" charset="0"/>
                  <a:ea typeface="Verdana" pitchFamily="34" charset="0"/>
                  <a:cs typeface="Verdana" pitchFamily="34" charset="0"/>
                </a:rPr>
                <a:t>Local</a:t>
              </a:r>
              <a:r>
                <a:rPr lang="de-DE" sz="1200" dirty="0" smtClean="0">
                  <a:latin typeface="Verdana" pitchFamily="34" charset="0"/>
                  <a:ea typeface="Verdana" pitchFamily="34" charset="0"/>
                  <a:cs typeface="Verdana" pitchFamily="34" charset="0"/>
                </a:rPr>
                <a:t> </a:t>
              </a:r>
              <a:r>
                <a:rPr lang="de-DE" sz="1200" dirty="0" err="1" smtClean="0">
                  <a:latin typeface="Verdana" pitchFamily="34" charset="0"/>
                  <a:ea typeface="Verdana" pitchFamily="34" charset="0"/>
                  <a:cs typeface="Verdana" pitchFamily="34" charset="0"/>
                </a:rPr>
                <a:t>mobility</a:t>
              </a:r>
              <a:r>
                <a:rPr lang="de-DE" sz="1200" dirty="0" smtClean="0">
                  <a:latin typeface="Verdana" pitchFamily="34" charset="0"/>
                  <a:ea typeface="Verdana" pitchFamily="34" charset="0"/>
                  <a:cs typeface="Verdana" pitchFamily="34" charset="0"/>
                </a:rPr>
                <a:t> </a:t>
              </a:r>
              <a:r>
                <a:rPr lang="de-DE" sz="1200" dirty="0" err="1" smtClean="0">
                  <a:latin typeface="Verdana" pitchFamily="34" charset="0"/>
                  <a:ea typeface="Verdana" pitchFamily="34" charset="0"/>
                  <a:cs typeface="Verdana" pitchFamily="34" charset="0"/>
                </a:rPr>
                <a:t>and</a:t>
              </a:r>
              <a:r>
                <a:rPr lang="de-DE" sz="1200" dirty="0" smtClean="0">
                  <a:latin typeface="Verdana" pitchFamily="34" charset="0"/>
                  <a:ea typeface="Verdana" pitchFamily="34" charset="0"/>
                  <a:cs typeface="Verdana" pitchFamily="34" charset="0"/>
                </a:rPr>
                <a:t> passenger </a:t>
              </a:r>
              <a:r>
                <a:rPr lang="de-DE" sz="1200" dirty="0" err="1" smtClean="0">
                  <a:latin typeface="Verdana" pitchFamily="34" charset="0"/>
                  <a:ea typeface="Verdana" pitchFamily="34" charset="0"/>
                  <a:cs typeface="Verdana" pitchFamily="34" charset="0"/>
                </a:rPr>
                <a:t>transportation</a:t>
              </a:r>
              <a:endParaRPr lang="de-DE" sz="1200" dirty="0" smtClean="0">
                <a:latin typeface="Verdana" pitchFamily="34" charset="0"/>
                <a:ea typeface="Verdana" pitchFamily="34" charset="0"/>
                <a:cs typeface="Verdana" pitchFamily="34" charset="0"/>
              </a:endParaRPr>
            </a:p>
          </p:txBody>
        </p:sp>
        <p:sp>
          <p:nvSpPr>
            <p:cNvPr id="67" name="Rechteck 66"/>
            <p:cNvSpPr/>
            <p:nvPr/>
          </p:nvSpPr>
          <p:spPr bwMode="auto">
            <a:xfrm>
              <a:off x="395536" y="5517232"/>
              <a:ext cx="3888431" cy="432048"/>
            </a:xfrm>
            <a:prstGeom prst="rect">
              <a:avLst/>
            </a:prstGeom>
            <a:solidFill>
              <a:srgbClr val="4E60AA">
                <a:alpha val="50000"/>
              </a:srgbClr>
            </a:solidFill>
            <a:ln w="12700" cap="flat" cmpd="sng" algn="ctr">
              <a:solidFill>
                <a:srgbClr val="4E60AA"/>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de-DE" sz="1200" dirty="0" err="1" smtClean="0">
                  <a:latin typeface="Verdana" pitchFamily="34" charset="0"/>
                  <a:ea typeface="Verdana" pitchFamily="34" charset="0"/>
                  <a:cs typeface="Verdana" pitchFamily="34" charset="0"/>
                </a:rPr>
                <a:t>Sustainable</a:t>
              </a:r>
              <a:r>
                <a:rPr lang="de-DE" sz="1200" dirty="0" smtClean="0">
                  <a:latin typeface="Verdana" pitchFamily="34" charset="0"/>
                  <a:ea typeface="Verdana" pitchFamily="34" charset="0"/>
                  <a:cs typeface="Verdana" pitchFamily="34" charset="0"/>
                </a:rPr>
                <a:t> </a:t>
              </a:r>
              <a:r>
                <a:rPr lang="de-DE" sz="1200" dirty="0" err="1" smtClean="0">
                  <a:latin typeface="Verdana" pitchFamily="34" charset="0"/>
                  <a:ea typeface="Verdana" pitchFamily="34" charset="0"/>
                  <a:cs typeface="Verdana" pitchFamily="34" charset="0"/>
                </a:rPr>
                <a:t>management</a:t>
              </a:r>
              <a:r>
                <a:rPr lang="de-DE" sz="1200" dirty="0" smtClean="0">
                  <a:latin typeface="Verdana" pitchFamily="34" charset="0"/>
                  <a:ea typeface="Verdana" pitchFamily="34" charset="0"/>
                  <a:cs typeface="Verdana" pitchFamily="34" charset="0"/>
                </a:rPr>
                <a:t> </a:t>
              </a:r>
              <a:r>
                <a:rPr lang="de-DE" sz="1200" dirty="0" err="1" smtClean="0">
                  <a:latin typeface="Verdana" pitchFamily="34" charset="0"/>
                  <a:ea typeface="Verdana" pitchFamily="34" charset="0"/>
                  <a:cs typeface="Verdana" pitchFamily="34" charset="0"/>
                </a:rPr>
                <a:t>of</a:t>
              </a:r>
              <a:r>
                <a:rPr lang="de-DE" sz="1200" dirty="0" smtClean="0">
                  <a:latin typeface="Verdana" pitchFamily="34" charset="0"/>
                  <a:ea typeface="Verdana" pitchFamily="34" charset="0"/>
                  <a:cs typeface="Verdana" pitchFamily="34" charset="0"/>
                </a:rPr>
                <a:t> </a:t>
              </a:r>
              <a:r>
                <a:rPr lang="de-DE" sz="1200" dirty="0" err="1" smtClean="0">
                  <a:latin typeface="Verdana" pitchFamily="34" charset="0"/>
                  <a:ea typeface="Verdana" pitchFamily="34" charset="0"/>
                  <a:cs typeface="Verdana" pitchFamily="34" charset="0"/>
                </a:rPr>
                <a:t>the</a:t>
              </a:r>
              <a:r>
                <a:rPr lang="de-DE" sz="1200" dirty="0" smtClean="0">
                  <a:latin typeface="Verdana" pitchFamily="34" charset="0"/>
                  <a:ea typeface="Verdana" pitchFamily="34" charset="0"/>
                  <a:cs typeface="Verdana" pitchFamily="34" charset="0"/>
                </a:rPr>
                <a:t> </a:t>
              </a:r>
              <a:r>
                <a:rPr lang="de-DE" sz="1200" dirty="0" err="1" smtClean="0">
                  <a:latin typeface="Verdana" pitchFamily="34" charset="0"/>
                  <a:ea typeface="Verdana" pitchFamily="34" charset="0"/>
                  <a:cs typeface="Verdana" pitchFamily="34" charset="0"/>
                </a:rPr>
                <a:t>local</a:t>
              </a:r>
              <a:r>
                <a:rPr lang="de-DE" sz="1200" dirty="0" smtClean="0">
                  <a:latin typeface="Verdana" pitchFamily="34" charset="0"/>
                  <a:ea typeface="Verdana" pitchFamily="34" charset="0"/>
                  <a:cs typeface="Verdana" pitchFamily="34" charset="0"/>
                </a:rPr>
                <a:t> </a:t>
              </a:r>
              <a:r>
                <a:rPr lang="de-DE" sz="1200" dirty="0" err="1" smtClean="0">
                  <a:latin typeface="Verdana" pitchFamily="34" charset="0"/>
                  <a:ea typeface="Verdana" pitchFamily="34" charset="0"/>
                  <a:cs typeface="Verdana" pitchFamily="34" charset="0"/>
                </a:rPr>
                <a:t>authorities</a:t>
              </a:r>
              <a:r>
                <a:rPr lang="de-DE" sz="1200" dirty="0" smtClean="0">
                  <a:latin typeface="Verdana" pitchFamily="34" charset="0"/>
                  <a:ea typeface="Verdana" pitchFamily="34" charset="0"/>
                  <a:cs typeface="Verdana" pitchFamily="34" charset="0"/>
                </a:rPr>
                <a:t> </a:t>
              </a:r>
              <a:r>
                <a:rPr lang="de-DE" sz="1200" dirty="0" err="1" smtClean="0">
                  <a:latin typeface="Verdana" pitchFamily="34" charset="0"/>
                  <a:ea typeface="Verdana" pitchFamily="34" charset="0"/>
                  <a:cs typeface="Verdana" pitchFamily="34" charset="0"/>
                </a:rPr>
                <a:t>and</a:t>
              </a:r>
              <a:r>
                <a:rPr lang="de-DE" sz="1200" dirty="0" smtClean="0">
                  <a:latin typeface="Verdana" pitchFamily="34" charset="0"/>
                  <a:ea typeface="Verdana" pitchFamily="34" charset="0"/>
                  <a:cs typeface="Verdana" pitchFamily="34" charset="0"/>
                </a:rPr>
                <a:t> </a:t>
              </a:r>
              <a:r>
                <a:rPr lang="de-DE" sz="1200" dirty="0" err="1" smtClean="0">
                  <a:latin typeface="Verdana" pitchFamily="34" charset="0"/>
                  <a:ea typeface="Verdana" pitchFamily="34" charset="0"/>
                  <a:cs typeface="Verdana" pitchFamily="34" charset="0"/>
                </a:rPr>
                <a:t>local</a:t>
              </a:r>
              <a:r>
                <a:rPr lang="de-DE" sz="1200" dirty="0" smtClean="0">
                  <a:latin typeface="Verdana" pitchFamily="34" charset="0"/>
                  <a:ea typeface="Verdana" pitchFamily="34" charset="0"/>
                  <a:cs typeface="Verdana" pitchFamily="34" charset="0"/>
                </a:rPr>
                <a:t> </a:t>
              </a:r>
              <a:r>
                <a:rPr lang="de-DE" sz="1200" dirty="0" err="1" smtClean="0">
                  <a:latin typeface="Verdana" pitchFamily="34" charset="0"/>
                  <a:ea typeface="Verdana" pitchFamily="34" charset="0"/>
                  <a:cs typeface="Verdana" pitchFamily="34" charset="0"/>
                </a:rPr>
                <a:t>businesses</a:t>
              </a:r>
              <a:endParaRPr lang="de-DE" sz="1200" dirty="0" smtClean="0">
                <a:latin typeface="Verdana" pitchFamily="34" charset="0"/>
                <a:ea typeface="Verdana" pitchFamily="34" charset="0"/>
                <a:cs typeface="Verdana" pitchFamily="34" charset="0"/>
              </a:endParaRPr>
            </a:p>
          </p:txBody>
        </p:sp>
      </p:grpSp>
      <p:sp>
        <p:nvSpPr>
          <p:cNvPr id="69" name="Textfeld 68"/>
          <p:cNvSpPr txBox="1"/>
          <p:nvPr/>
        </p:nvSpPr>
        <p:spPr>
          <a:xfrm>
            <a:off x="6228184" y="5877272"/>
            <a:ext cx="2555776" cy="230832"/>
          </a:xfrm>
          <a:prstGeom prst="rect">
            <a:avLst/>
          </a:prstGeom>
          <a:noFill/>
        </p:spPr>
        <p:txBody>
          <a:bodyPr wrap="square" rtlCol="0">
            <a:spAutoFit/>
          </a:bodyPr>
          <a:lstStyle/>
          <a:p>
            <a:pPr algn="r"/>
            <a:r>
              <a:rPr lang="de-DE" sz="900" dirty="0" smtClean="0">
                <a:latin typeface="Verdana" pitchFamily="34" charset="0"/>
                <a:ea typeface="Verdana" pitchFamily="34" charset="0"/>
                <a:cs typeface="Verdana" pitchFamily="34" charset="0"/>
              </a:rPr>
              <a:t>(Source: European </a:t>
            </a:r>
            <a:r>
              <a:rPr lang="de-DE" sz="900" dirty="0" err="1" smtClean="0">
                <a:latin typeface="Verdana" pitchFamily="34" charset="0"/>
                <a:ea typeface="Verdana" pitchFamily="34" charset="0"/>
                <a:cs typeface="Verdana" pitchFamily="34" charset="0"/>
              </a:rPr>
              <a:t>Commission</a:t>
            </a:r>
            <a:r>
              <a:rPr lang="de-DE" sz="900" dirty="0" smtClean="0">
                <a:latin typeface="Verdana" pitchFamily="34" charset="0"/>
                <a:ea typeface="Verdana" pitchFamily="34" charset="0"/>
                <a:cs typeface="Verdana" pitchFamily="34" charset="0"/>
              </a:rPr>
              <a:t> 2002)</a:t>
            </a:r>
            <a:endParaRPr lang="de-DE" sz="900" dirty="0">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691680" y="2399506"/>
            <a:ext cx="6667500" cy="3333750"/>
          </a:xfrm>
          <a:prstGeom prst="rect">
            <a:avLst/>
          </a:prstGeom>
          <a:noFill/>
          <a:ln w="9525">
            <a:noFill/>
            <a:miter lim="800000"/>
            <a:headEnd/>
            <a:tailEnd/>
          </a:ln>
        </p:spPr>
      </p:pic>
      <p:sp>
        <p:nvSpPr>
          <p:cNvPr id="6" name="Rechteck 5"/>
          <p:cNvSpPr/>
          <p:nvPr/>
        </p:nvSpPr>
        <p:spPr bwMode="auto">
          <a:xfrm>
            <a:off x="251520" y="2276872"/>
            <a:ext cx="3816424" cy="108012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pic>
        <p:nvPicPr>
          <p:cNvPr id="3" name="Picture 5"/>
          <p:cNvPicPr>
            <a:picLocks noChangeAspect="1" noChangeArrowheads="1"/>
          </p:cNvPicPr>
          <p:nvPr/>
        </p:nvPicPr>
        <p:blipFill>
          <a:blip r:embed="rId3" cstate="print"/>
          <a:srcRect/>
          <a:stretch>
            <a:fillRect/>
          </a:stretch>
        </p:blipFill>
        <p:spPr bwMode="auto">
          <a:xfrm>
            <a:off x="611560" y="692696"/>
            <a:ext cx="4875296" cy="1440160"/>
          </a:xfrm>
          <a:prstGeom prst="rect">
            <a:avLst/>
          </a:prstGeom>
          <a:noFill/>
          <a:ln w="9525">
            <a:noFill/>
            <a:miter lim="800000"/>
            <a:headEnd/>
            <a:tailEnd/>
          </a:ln>
        </p:spPr>
      </p:pic>
      <p:sp>
        <p:nvSpPr>
          <p:cNvPr id="4" name="Textfeld 3"/>
          <p:cNvSpPr txBox="1"/>
          <p:nvPr/>
        </p:nvSpPr>
        <p:spPr>
          <a:xfrm>
            <a:off x="5940152" y="620688"/>
            <a:ext cx="2957861" cy="1600438"/>
          </a:xfrm>
          <a:prstGeom prst="rect">
            <a:avLst/>
          </a:prstGeom>
          <a:noFill/>
        </p:spPr>
        <p:txBody>
          <a:bodyPr wrap="none" rtlCol="0">
            <a:spAutoFit/>
          </a:bodyPr>
          <a:lstStyle/>
          <a:p>
            <a:r>
              <a:rPr lang="en-US" sz="1400" dirty="0" smtClean="0"/>
              <a:t>Initiated in 2007 by a small group </a:t>
            </a:r>
            <a:br>
              <a:rPr lang="en-US" sz="1400" dirty="0" smtClean="0"/>
            </a:br>
            <a:r>
              <a:rPr lang="en-US" sz="1400" dirty="0" smtClean="0"/>
              <a:t>of stakeholders from real estate </a:t>
            </a:r>
            <a:br>
              <a:rPr lang="en-US" sz="1400" dirty="0" smtClean="0"/>
            </a:br>
            <a:r>
              <a:rPr lang="en-US" sz="1400" dirty="0" smtClean="0"/>
              <a:t>and building sectors</a:t>
            </a:r>
          </a:p>
          <a:p>
            <a:endParaRPr lang="en-US" sz="1400" dirty="0" smtClean="0"/>
          </a:p>
          <a:p>
            <a:r>
              <a:rPr lang="en-US" sz="1400" dirty="0" smtClean="0"/>
              <a:t>Membership 2012: 1050 </a:t>
            </a:r>
          </a:p>
          <a:p>
            <a:endParaRPr lang="en-US" sz="1400" dirty="0" smtClean="0"/>
          </a:p>
          <a:p>
            <a:r>
              <a:rPr lang="en-US" sz="1400" dirty="0" smtClean="0"/>
              <a:t>“Unique knowledge platform”</a:t>
            </a:r>
          </a:p>
        </p:txBody>
      </p:sp>
      <p:sp>
        <p:nvSpPr>
          <p:cNvPr id="5" name="Textfeld 4"/>
          <p:cNvSpPr txBox="1"/>
          <p:nvPr/>
        </p:nvSpPr>
        <p:spPr>
          <a:xfrm>
            <a:off x="488244" y="2420888"/>
            <a:ext cx="3456395" cy="830997"/>
          </a:xfrm>
          <a:prstGeom prst="rect">
            <a:avLst/>
          </a:prstGeom>
          <a:noFill/>
        </p:spPr>
        <p:txBody>
          <a:bodyPr wrap="none" rtlCol="0">
            <a:spAutoFit/>
          </a:bodyPr>
          <a:lstStyle/>
          <a:p>
            <a:r>
              <a:rPr lang="en-US" dirty="0" smtClean="0"/>
              <a:t>Certification system for</a:t>
            </a:r>
          </a:p>
          <a:p>
            <a:r>
              <a:rPr lang="en-US" dirty="0" smtClean="0"/>
              <a:t>new development areas</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9161" y="620688"/>
            <a:ext cx="7173239" cy="5246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12920" r="11587"/>
          <a:stretch>
            <a:fillRect/>
          </a:stretch>
        </p:blipFill>
        <p:spPr bwMode="auto">
          <a:xfrm>
            <a:off x="395536" y="548680"/>
            <a:ext cx="5256584" cy="4973538"/>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5148064" y="3140968"/>
            <a:ext cx="3810000" cy="2809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b="79389"/>
          <a:stretch>
            <a:fillRect/>
          </a:stretch>
        </p:blipFill>
        <p:spPr bwMode="auto">
          <a:xfrm>
            <a:off x="477983" y="836712"/>
            <a:ext cx="8441456" cy="4797152"/>
          </a:xfrm>
          <a:prstGeom prst="rect">
            <a:avLst/>
          </a:prstGeom>
          <a:noFill/>
          <a:ln w="9525">
            <a:noFill/>
            <a:miter lim="800000"/>
            <a:headEnd/>
            <a:tailEnd/>
          </a:ln>
        </p:spPr>
      </p:pic>
      <p:sp>
        <p:nvSpPr>
          <p:cNvPr id="3" name="Pfeil nach unten 2"/>
          <p:cNvSpPr/>
          <p:nvPr/>
        </p:nvSpPr>
        <p:spPr bwMode="auto">
          <a:xfrm>
            <a:off x="6588224" y="1484784"/>
            <a:ext cx="1080120" cy="108012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t="20611" b="70380"/>
          <a:stretch>
            <a:fillRect/>
          </a:stretch>
        </p:blipFill>
        <p:spPr bwMode="auto">
          <a:xfrm>
            <a:off x="368576" y="1556792"/>
            <a:ext cx="8406848" cy="2088232"/>
          </a:xfrm>
          <a:prstGeom prst="rect">
            <a:avLst/>
          </a:prstGeom>
          <a:noFill/>
          <a:ln w="9525">
            <a:noFill/>
            <a:miter lim="800000"/>
            <a:headEnd/>
            <a:tailEnd/>
          </a:ln>
        </p:spPr>
      </p:pic>
      <p:sp>
        <p:nvSpPr>
          <p:cNvPr id="3" name="Pfeil nach unten 2"/>
          <p:cNvSpPr/>
          <p:nvPr/>
        </p:nvSpPr>
        <p:spPr bwMode="auto">
          <a:xfrm>
            <a:off x="6588224" y="1484784"/>
            <a:ext cx="1080120" cy="108012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t="29621" b="49619"/>
          <a:stretch>
            <a:fillRect/>
          </a:stretch>
        </p:blipFill>
        <p:spPr bwMode="auto">
          <a:xfrm>
            <a:off x="325224" y="980728"/>
            <a:ext cx="8495247" cy="4862612"/>
          </a:xfrm>
          <a:prstGeom prst="rect">
            <a:avLst/>
          </a:prstGeom>
          <a:noFill/>
          <a:ln w="9525">
            <a:noFill/>
            <a:miter lim="800000"/>
            <a:headEnd/>
            <a:tailEnd/>
          </a:ln>
        </p:spPr>
      </p:pic>
      <p:sp>
        <p:nvSpPr>
          <p:cNvPr id="3" name="Pfeil nach unten 2"/>
          <p:cNvSpPr/>
          <p:nvPr/>
        </p:nvSpPr>
        <p:spPr bwMode="auto">
          <a:xfrm>
            <a:off x="6588224" y="620688"/>
            <a:ext cx="1080120" cy="108012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t="50381" b="32776"/>
          <a:stretch>
            <a:fillRect/>
          </a:stretch>
        </p:blipFill>
        <p:spPr bwMode="auto">
          <a:xfrm>
            <a:off x="318241" y="1412776"/>
            <a:ext cx="8528198" cy="3960440"/>
          </a:xfrm>
          <a:prstGeom prst="rect">
            <a:avLst/>
          </a:prstGeom>
          <a:noFill/>
          <a:ln w="9525">
            <a:noFill/>
            <a:miter lim="800000"/>
            <a:headEnd/>
            <a:tailEnd/>
          </a:ln>
        </p:spPr>
      </p:pic>
      <p:sp>
        <p:nvSpPr>
          <p:cNvPr id="3" name="Pfeil nach unten 2"/>
          <p:cNvSpPr/>
          <p:nvPr/>
        </p:nvSpPr>
        <p:spPr bwMode="auto">
          <a:xfrm>
            <a:off x="6588224" y="1052736"/>
            <a:ext cx="1080120" cy="108012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bwMode="auto">
          <a:xfrm>
            <a:off x="3779912" y="2204864"/>
            <a:ext cx="1656184" cy="2016224"/>
          </a:xfrm>
          <a:prstGeom prst="rect">
            <a:avLst/>
          </a:prstGeom>
          <a:solidFill>
            <a:schemeClr val="bg1">
              <a:lumMod val="7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0000"/>
                </a:solidFill>
                <a:effectLst/>
                <a:latin typeface="Arial" charset="0"/>
                <a:ea typeface="ＭＳ Ｐゴシック" pitchFamily="1" charset="-128"/>
              </a:rPr>
              <a:t>Eco-City</a:t>
            </a:r>
            <a:endParaRPr kumimoji="0" lang="en-US" sz="2400" b="0" i="0" u="none" strike="noStrike" cap="none" normalizeH="0" baseline="0" dirty="0" smtClean="0">
              <a:ln>
                <a:noFill/>
              </a:ln>
              <a:solidFill>
                <a:srgbClr val="FF0000"/>
              </a:solidFill>
              <a:effectLst/>
              <a:latin typeface="Arial" charset="0"/>
              <a:ea typeface="ＭＳ Ｐゴシック" pitchFamily="1" charset="-128"/>
            </a:endParaRPr>
          </a:p>
        </p:txBody>
      </p:sp>
      <p:sp>
        <p:nvSpPr>
          <p:cNvPr id="7" name="Textfeld 6"/>
          <p:cNvSpPr txBox="1"/>
          <p:nvPr/>
        </p:nvSpPr>
        <p:spPr>
          <a:xfrm>
            <a:off x="3712420" y="1268760"/>
            <a:ext cx="1795684" cy="461665"/>
          </a:xfrm>
          <a:prstGeom prst="rect">
            <a:avLst/>
          </a:prstGeom>
          <a:noFill/>
        </p:spPr>
        <p:txBody>
          <a:bodyPr wrap="none" rtlCol="0">
            <a:spAutoFit/>
          </a:bodyPr>
          <a:lstStyle/>
          <a:p>
            <a:r>
              <a:rPr lang="en-US" dirty="0" smtClean="0">
                <a:solidFill>
                  <a:srgbClr val="FF0000"/>
                </a:solidFill>
              </a:rPr>
              <a:t>Eco-Region</a:t>
            </a:r>
            <a:endParaRPr lang="en-US" dirty="0">
              <a:solidFill>
                <a:srgbClr val="FF0000"/>
              </a:solidFill>
            </a:endParaRPr>
          </a:p>
        </p:txBody>
      </p:sp>
      <p:sp>
        <p:nvSpPr>
          <p:cNvPr id="8" name="Textfeld 7"/>
          <p:cNvSpPr txBox="1"/>
          <p:nvPr/>
        </p:nvSpPr>
        <p:spPr>
          <a:xfrm>
            <a:off x="3749289" y="4551511"/>
            <a:ext cx="1758815" cy="461665"/>
          </a:xfrm>
          <a:prstGeom prst="rect">
            <a:avLst/>
          </a:prstGeom>
          <a:noFill/>
        </p:spPr>
        <p:txBody>
          <a:bodyPr wrap="none" rtlCol="0">
            <a:spAutoFit/>
          </a:bodyPr>
          <a:lstStyle/>
          <a:p>
            <a:r>
              <a:rPr lang="en-US" dirty="0" smtClean="0">
                <a:solidFill>
                  <a:srgbClr val="FF0000"/>
                </a:solidFill>
              </a:rPr>
              <a:t>Eco-District</a:t>
            </a:r>
            <a:endParaRPr lang="en-US" dirty="0">
              <a:solidFill>
                <a:srgbClr val="FF0000"/>
              </a:solidFill>
            </a:endParaRPr>
          </a:p>
        </p:txBody>
      </p:sp>
      <p:sp>
        <p:nvSpPr>
          <p:cNvPr id="9" name="Textfeld 8"/>
          <p:cNvSpPr txBox="1"/>
          <p:nvPr/>
        </p:nvSpPr>
        <p:spPr>
          <a:xfrm>
            <a:off x="395536" y="548680"/>
            <a:ext cx="2720617" cy="461665"/>
          </a:xfrm>
          <a:prstGeom prst="rect">
            <a:avLst/>
          </a:prstGeom>
          <a:noFill/>
        </p:spPr>
        <p:txBody>
          <a:bodyPr wrap="none" rtlCol="0">
            <a:spAutoFit/>
          </a:bodyPr>
          <a:lstStyle/>
          <a:p>
            <a:r>
              <a:rPr lang="en-US" dirty="0" smtClean="0"/>
              <a:t>Urban laboratories</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t="67224" b="17499"/>
          <a:stretch>
            <a:fillRect/>
          </a:stretch>
        </p:blipFill>
        <p:spPr bwMode="auto">
          <a:xfrm>
            <a:off x="332815" y="1916832"/>
            <a:ext cx="8548077" cy="3600400"/>
          </a:xfrm>
          <a:prstGeom prst="rect">
            <a:avLst/>
          </a:prstGeom>
          <a:noFill/>
          <a:ln w="9525">
            <a:noFill/>
            <a:miter lim="800000"/>
            <a:headEnd/>
            <a:tailEnd/>
          </a:ln>
        </p:spPr>
      </p:pic>
      <p:sp>
        <p:nvSpPr>
          <p:cNvPr id="3" name="Pfeil nach unten 2"/>
          <p:cNvSpPr/>
          <p:nvPr/>
        </p:nvSpPr>
        <p:spPr bwMode="auto">
          <a:xfrm>
            <a:off x="6588224" y="1484784"/>
            <a:ext cx="1080120" cy="108012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79512" y="509771"/>
            <a:ext cx="8496944" cy="830997"/>
          </a:xfrm>
          <a:prstGeom prst="rect">
            <a:avLst/>
          </a:prstGeom>
          <a:noFill/>
        </p:spPr>
        <p:txBody>
          <a:bodyPr wrap="square" rtlCol="0">
            <a:spAutoFit/>
          </a:bodyPr>
          <a:lstStyle/>
          <a:p>
            <a:pPr lvl="0" algn="ctr" eaLnBrk="0" hangingPunct="0">
              <a:defRPr/>
            </a:pPr>
            <a:r>
              <a:rPr lang="de-DE" kern="0" dirty="0" err="1" smtClean="0">
                <a:solidFill>
                  <a:srgbClr val="4E60AA"/>
                </a:solidFill>
                <a:latin typeface="Verdana" pitchFamily="34" charset="0"/>
              </a:rPr>
              <a:t>Example</a:t>
            </a:r>
            <a:r>
              <a:rPr lang="de-DE" kern="0" dirty="0" smtClean="0">
                <a:solidFill>
                  <a:srgbClr val="4E60AA"/>
                </a:solidFill>
                <a:latin typeface="Verdana" pitchFamily="34" charset="0"/>
              </a:rPr>
              <a:t> of a DGBN-Urban Area: </a:t>
            </a:r>
          </a:p>
          <a:p>
            <a:pPr lvl="0" algn="ctr" eaLnBrk="0" hangingPunct="0">
              <a:defRPr/>
            </a:pPr>
            <a:r>
              <a:rPr lang="de-DE" kern="0" dirty="0" smtClean="0">
                <a:solidFill>
                  <a:srgbClr val="4E60AA"/>
                </a:solidFill>
                <a:latin typeface="Verdana" pitchFamily="34" charset="0"/>
              </a:rPr>
              <a:t>Potsdamer Platz, Berlin, Germany</a:t>
            </a:r>
          </a:p>
        </p:txBody>
      </p:sp>
      <p:sp>
        <p:nvSpPr>
          <p:cNvPr id="9" name="Inhaltsplatzhalter 5"/>
          <p:cNvSpPr>
            <a:spLocks noGrp="1"/>
          </p:cNvSpPr>
          <p:nvPr>
            <p:ph idx="1"/>
          </p:nvPr>
        </p:nvSpPr>
        <p:spPr>
          <a:xfrm>
            <a:off x="3635896" y="1484784"/>
            <a:ext cx="3168352" cy="1584176"/>
          </a:xfrm>
        </p:spPr>
        <p:txBody>
          <a:bodyPr/>
          <a:lstStyle/>
          <a:p>
            <a:pPr eaLnBrk="0" hangingPunct="0">
              <a:spcAft>
                <a:spcPts val="600"/>
              </a:spcAft>
              <a:defRPr/>
            </a:pPr>
            <a:r>
              <a:rPr lang="de-DE" sz="1400" dirty="0" smtClean="0">
                <a:ea typeface="Verdana" pitchFamily="34" charset="0"/>
                <a:cs typeface="Verdana" pitchFamily="34" charset="0"/>
              </a:rPr>
              <a:t>Regeneration </a:t>
            </a:r>
            <a:r>
              <a:rPr lang="de-DE" sz="1400" dirty="0" err="1" smtClean="0">
                <a:ea typeface="Verdana" pitchFamily="34" charset="0"/>
                <a:cs typeface="Verdana" pitchFamily="34" charset="0"/>
              </a:rPr>
              <a:t>project</a:t>
            </a:r>
            <a:r>
              <a:rPr lang="de-DE" sz="1400" dirty="0" smtClean="0">
                <a:ea typeface="Verdana" pitchFamily="34" charset="0"/>
                <a:cs typeface="Verdana" pitchFamily="34" charset="0"/>
              </a:rPr>
              <a:t> of a brownfield </a:t>
            </a:r>
            <a:r>
              <a:rPr lang="de-DE" sz="1400" dirty="0" err="1" smtClean="0">
                <a:ea typeface="Verdana" pitchFamily="34" charset="0"/>
                <a:cs typeface="Verdana" pitchFamily="34" charset="0"/>
              </a:rPr>
              <a:t>into</a:t>
            </a:r>
            <a:r>
              <a:rPr lang="de-DE" sz="1400" dirty="0" smtClean="0">
                <a:ea typeface="Verdana" pitchFamily="34" charset="0"/>
                <a:cs typeface="Verdana" pitchFamily="34" charset="0"/>
              </a:rPr>
              <a:t> a </a:t>
            </a:r>
            <a:r>
              <a:rPr lang="de-DE" sz="1400" dirty="0" err="1" smtClean="0">
                <a:ea typeface="Verdana" pitchFamily="34" charset="0"/>
                <a:cs typeface="Verdana" pitchFamily="34" charset="0"/>
              </a:rPr>
              <a:t>mixed</a:t>
            </a:r>
            <a:r>
              <a:rPr lang="de-DE" sz="1400" dirty="0" smtClean="0">
                <a:ea typeface="Verdana" pitchFamily="34" charset="0"/>
                <a:cs typeface="Verdana" pitchFamily="34" charset="0"/>
              </a:rPr>
              <a:t> </a:t>
            </a:r>
            <a:r>
              <a:rPr lang="de-DE" sz="1400" dirty="0" err="1" smtClean="0">
                <a:ea typeface="Verdana" pitchFamily="34" charset="0"/>
                <a:cs typeface="Verdana" pitchFamily="34" charset="0"/>
              </a:rPr>
              <a:t>use</a:t>
            </a:r>
            <a:r>
              <a:rPr lang="de-DE" sz="1400" dirty="0" smtClean="0">
                <a:ea typeface="Verdana" pitchFamily="34" charset="0"/>
                <a:cs typeface="Verdana" pitchFamily="34" charset="0"/>
              </a:rPr>
              <a:t> </a:t>
            </a:r>
            <a:r>
              <a:rPr lang="de-DE" sz="1400" dirty="0" err="1" smtClean="0">
                <a:ea typeface="Verdana" pitchFamily="34" charset="0"/>
                <a:cs typeface="Verdana" pitchFamily="34" charset="0"/>
              </a:rPr>
              <a:t>development</a:t>
            </a:r>
            <a:r>
              <a:rPr lang="de-DE" sz="1400" dirty="0" smtClean="0">
                <a:ea typeface="Verdana" pitchFamily="34" charset="0"/>
                <a:cs typeface="Verdana" pitchFamily="34" charset="0"/>
              </a:rPr>
              <a:t> (1993 – 1998)</a:t>
            </a:r>
          </a:p>
          <a:p>
            <a:pPr eaLnBrk="0" hangingPunct="0">
              <a:spcAft>
                <a:spcPts val="600"/>
              </a:spcAft>
              <a:defRPr/>
            </a:pPr>
            <a:r>
              <a:rPr lang="de-DE" sz="1400" dirty="0" smtClean="0">
                <a:ea typeface="Verdana" pitchFamily="34" charset="0"/>
                <a:cs typeface="Verdana" pitchFamily="34" charset="0"/>
              </a:rPr>
              <a:t>Area: 68,000 </a:t>
            </a:r>
            <a:r>
              <a:rPr lang="de-DE" sz="1400" dirty="0" err="1" smtClean="0">
                <a:ea typeface="Verdana" pitchFamily="34" charset="0"/>
                <a:cs typeface="Verdana" pitchFamily="34" charset="0"/>
              </a:rPr>
              <a:t>sqm</a:t>
            </a:r>
            <a:endParaRPr lang="de-DE" sz="1400" dirty="0" smtClean="0">
              <a:ea typeface="Verdana" pitchFamily="34" charset="0"/>
              <a:cs typeface="Verdana" pitchFamily="34" charset="0"/>
            </a:endParaRPr>
          </a:p>
          <a:p>
            <a:pPr eaLnBrk="0" hangingPunct="0">
              <a:spcAft>
                <a:spcPts val="600"/>
              </a:spcAft>
              <a:defRPr/>
            </a:pPr>
            <a:r>
              <a:rPr lang="en-US" sz="1400" dirty="0" smtClean="0">
                <a:ea typeface="Verdana" pitchFamily="34" charset="0"/>
                <a:cs typeface="Verdana" pitchFamily="34" charset="0"/>
              </a:rPr>
              <a:t>400 companies, 10,000 jobs and 370 residential units</a:t>
            </a:r>
            <a:endParaRPr lang="en-US" sz="1400" dirty="0" smtClean="0"/>
          </a:p>
        </p:txBody>
      </p:sp>
      <p:sp>
        <p:nvSpPr>
          <p:cNvPr id="10" name="Inhaltsplatzhalter 5"/>
          <p:cNvSpPr txBox="1">
            <a:spLocks/>
          </p:cNvSpPr>
          <p:nvPr/>
        </p:nvSpPr>
        <p:spPr bwMode="auto">
          <a:xfrm>
            <a:off x="504056" y="3789040"/>
            <a:ext cx="4716016" cy="21602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hangingPunct="0">
              <a:spcBef>
                <a:spcPct val="20000"/>
              </a:spcBef>
              <a:spcAft>
                <a:spcPts val="600"/>
              </a:spcAft>
              <a:defRPr/>
            </a:pPr>
            <a:r>
              <a:rPr lang="en-US" sz="1400" dirty="0" smtClean="0">
                <a:latin typeface="Verdana" pitchFamily="34" charset="0"/>
                <a:ea typeface="Verdana" pitchFamily="34" charset="0"/>
                <a:cs typeface="Verdana" pitchFamily="34" charset="0"/>
              </a:rPr>
              <a:t>Sustainable energy and environmental concept:</a:t>
            </a:r>
          </a:p>
          <a:p>
            <a:pPr marL="342900" indent="-342900" eaLnBrk="0" hangingPunct="0">
              <a:spcBef>
                <a:spcPct val="20000"/>
              </a:spcBef>
              <a:spcAft>
                <a:spcPts val="600"/>
              </a:spcAft>
              <a:buBlip>
                <a:blip r:embed="rId3"/>
              </a:buBlip>
              <a:defRPr/>
            </a:pPr>
            <a:r>
              <a:rPr lang="en-US" sz="1300" dirty="0" smtClean="0">
                <a:latin typeface="Verdana" pitchFamily="34" charset="0"/>
                <a:ea typeface="Verdana" pitchFamily="34" charset="0"/>
                <a:cs typeface="Verdana" pitchFamily="34" charset="0"/>
              </a:rPr>
              <a:t>healthy and environmentally suitable </a:t>
            </a:r>
            <a:r>
              <a:rPr lang="en-US" sz="1300" dirty="0" smtClean="0">
                <a:latin typeface="Verdana" pitchFamily="34" charset="0"/>
                <a:ea typeface="Verdana" pitchFamily="34" charset="0"/>
                <a:cs typeface="Verdana" pitchFamily="34" charset="0"/>
              </a:rPr>
              <a:t>building </a:t>
            </a:r>
            <a:r>
              <a:rPr lang="en-US" sz="1300" dirty="0" smtClean="0">
                <a:latin typeface="Verdana" pitchFamily="34" charset="0"/>
                <a:ea typeface="Verdana" pitchFamily="34" charset="0"/>
                <a:cs typeface="Verdana" pitchFamily="34" charset="0"/>
              </a:rPr>
              <a:t>materials</a:t>
            </a:r>
          </a:p>
          <a:p>
            <a:pPr marL="342900" indent="-342900" eaLnBrk="0" hangingPunct="0">
              <a:spcBef>
                <a:spcPct val="20000"/>
              </a:spcBef>
              <a:spcAft>
                <a:spcPts val="600"/>
              </a:spcAft>
              <a:buBlip>
                <a:blip r:embed="rId3"/>
              </a:buBlip>
              <a:defRPr/>
            </a:pPr>
            <a:r>
              <a:rPr lang="en-US" sz="1300" dirty="0" smtClean="0">
                <a:latin typeface="Verdana" pitchFamily="34" charset="0"/>
                <a:ea typeface="Verdana" pitchFamily="34" charset="0"/>
                <a:cs typeface="Verdana" pitchFamily="34" charset="0"/>
              </a:rPr>
              <a:t>low energy consumption (e.g. ventilation systems instead of air conditioning) </a:t>
            </a:r>
          </a:p>
          <a:p>
            <a:pPr marL="342900" indent="-342900" eaLnBrk="0" hangingPunct="0">
              <a:spcBef>
                <a:spcPct val="20000"/>
              </a:spcBef>
              <a:spcAft>
                <a:spcPts val="600"/>
              </a:spcAft>
              <a:buBlip>
                <a:blip r:embed="rId3"/>
              </a:buBlip>
              <a:defRPr/>
            </a:pPr>
            <a:r>
              <a:rPr lang="en-US" sz="1300" kern="0" dirty="0" smtClean="0">
                <a:latin typeface="Verdana" pitchFamily="34" charset="0"/>
                <a:ea typeface="Verdana" pitchFamily="34" charset="0"/>
                <a:cs typeface="Verdana" pitchFamily="34" charset="0"/>
              </a:rPr>
              <a:t>minimized pollutant emission</a:t>
            </a:r>
          </a:p>
          <a:p>
            <a:pPr marL="342900" indent="-342900" eaLnBrk="0" hangingPunct="0">
              <a:spcBef>
                <a:spcPct val="20000"/>
              </a:spcBef>
              <a:spcAft>
                <a:spcPts val="600"/>
              </a:spcAft>
              <a:buBlip>
                <a:blip r:embed="rId3"/>
              </a:buBlip>
              <a:defRPr/>
            </a:pPr>
            <a:r>
              <a:rPr lang="en-US" sz="1300" kern="0" dirty="0" smtClean="0">
                <a:latin typeface="Verdana" pitchFamily="34" charset="0"/>
                <a:ea typeface="Verdana" pitchFamily="34" charset="0"/>
                <a:cs typeface="Verdana" pitchFamily="34" charset="0"/>
              </a:rPr>
              <a:t>rainwater management (e.g. 50,000 sq m green roofs, </a:t>
            </a:r>
            <a:r>
              <a:rPr lang="en-US" sz="1300" dirty="0" smtClean="0">
                <a:latin typeface="Verdana" pitchFamily="34" charset="0"/>
                <a:ea typeface="Verdana" pitchFamily="34" charset="0"/>
                <a:cs typeface="Verdana" pitchFamily="34" charset="0"/>
              </a:rPr>
              <a:t>rainwater is reused in toilets)</a:t>
            </a:r>
            <a:endParaRPr kumimoji="0" lang="en-US" sz="1300" i="0" u="none" strike="noStrike" kern="0" cap="none" spc="0" normalizeH="0" noProof="0" dirty="0" smtClean="0">
              <a:ln>
                <a:noFill/>
              </a:ln>
              <a:solidFill>
                <a:schemeClr val="tx1"/>
              </a:solidFill>
              <a:effectLst/>
              <a:uLnTx/>
              <a:uFillTx/>
              <a:latin typeface="Verdana" pitchFamily="34" charset="0"/>
              <a:ea typeface="Verdana" pitchFamily="34" charset="0"/>
              <a:cs typeface="Verdana" pitchFamily="34" charset="0"/>
            </a:endParaRPr>
          </a:p>
        </p:txBody>
      </p:sp>
      <p:sp>
        <p:nvSpPr>
          <p:cNvPr id="11" name="Textfeld 10"/>
          <p:cNvSpPr txBox="1"/>
          <p:nvPr/>
        </p:nvSpPr>
        <p:spPr>
          <a:xfrm>
            <a:off x="1403648" y="3429000"/>
            <a:ext cx="2232248" cy="230832"/>
          </a:xfrm>
          <a:prstGeom prst="rect">
            <a:avLst/>
          </a:prstGeom>
          <a:noFill/>
        </p:spPr>
        <p:txBody>
          <a:bodyPr wrap="square" rtlCol="0">
            <a:spAutoFit/>
          </a:bodyPr>
          <a:lstStyle/>
          <a:p>
            <a:pPr algn="r"/>
            <a:r>
              <a:rPr lang="de-DE" sz="900" dirty="0" smtClean="0">
                <a:latin typeface="Verdana" pitchFamily="34" charset="0"/>
                <a:ea typeface="Verdana" pitchFamily="34" charset="0"/>
                <a:cs typeface="Verdana" pitchFamily="34" charset="0"/>
              </a:rPr>
              <a:t>(Source: </a:t>
            </a:r>
            <a:r>
              <a:rPr lang="de-DE" sz="900" dirty="0" err="1" smtClean="0">
                <a:latin typeface="Verdana" pitchFamily="34" charset="0"/>
                <a:ea typeface="Verdana" pitchFamily="34" charset="0"/>
                <a:cs typeface="Verdana" pitchFamily="34" charset="0"/>
              </a:rPr>
              <a:t>greenIMMO</a:t>
            </a:r>
            <a:r>
              <a:rPr lang="de-DE" sz="900" dirty="0" smtClean="0">
                <a:latin typeface="Verdana" pitchFamily="34" charset="0"/>
                <a:ea typeface="Verdana" pitchFamily="34" charset="0"/>
                <a:cs typeface="Verdana" pitchFamily="34" charset="0"/>
              </a:rPr>
              <a:t> 2011)</a:t>
            </a:r>
            <a:endParaRPr lang="de-DE" sz="900" dirty="0">
              <a:latin typeface="Verdana" pitchFamily="34" charset="0"/>
              <a:ea typeface="Verdana" pitchFamily="34" charset="0"/>
              <a:cs typeface="Verdana" pitchFamily="34" charset="0"/>
            </a:endParaRPr>
          </a:p>
        </p:txBody>
      </p:sp>
      <p:pic>
        <p:nvPicPr>
          <p:cNvPr id="1026" name="Picture 2"/>
          <p:cNvPicPr>
            <a:picLocks noChangeAspect="1" noChangeArrowheads="1"/>
          </p:cNvPicPr>
          <p:nvPr/>
        </p:nvPicPr>
        <p:blipFill>
          <a:blip r:embed="rId4" cstate="print"/>
          <a:srcRect t="9449" b="5399"/>
          <a:stretch>
            <a:fillRect/>
          </a:stretch>
        </p:blipFill>
        <p:spPr bwMode="auto">
          <a:xfrm>
            <a:off x="539551" y="1484784"/>
            <a:ext cx="3024337" cy="1944216"/>
          </a:xfrm>
          <a:prstGeom prst="rect">
            <a:avLst/>
          </a:prstGeom>
          <a:noFill/>
          <a:ln w="9525">
            <a:noFill/>
            <a:miter lim="800000"/>
            <a:headEnd/>
            <a:tailEnd/>
          </a:ln>
        </p:spPr>
      </p:pic>
      <p:pic>
        <p:nvPicPr>
          <p:cNvPr id="3" name="Picture 4" descr="C:\Users\MaLu\Desktop\Tomorrows_city_today\Potsdamer_Platz.JPG"/>
          <p:cNvPicPr>
            <a:picLocks noChangeAspect="1" noChangeArrowheads="1"/>
          </p:cNvPicPr>
          <p:nvPr/>
        </p:nvPicPr>
        <p:blipFill>
          <a:blip r:embed="rId5" cstate="print"/>
          <a:srcRect/>
          <a:stretch>
            <a:fillRect/>
          </a:stretch>
        </p:blipFill>
        <p:spPr bwMode="auto">
          <a:xfrm>
            <a:off x="5508104" y="3645023"/>
            <a:ext cx="3384376" cy="2254047"/>
          </a:xfrm>
          <a:prstGeom prst="rect">
            <a:avLst/>
          </a:prstGeom>
          <a:noFill/>
        </p:spPr>
      </p:pic>
      <p:sp>
        <p:nvSpPr>
          <p:cNvPr id="12" name="Textfeld 11"/>
          <p:cNvSpPr txBox="1"/>
          <p:nvPr/>
        </p:nvSpPr>
        <p:spPr>
          <a:xfrm>
            <a:off x="4644008" y="5877272"/>
            <a:ext cx="4248472" cy="230832"/>
          </a:xfrm>
          <a:prstGeom prst="rect">
            <a:avLst/>
          </a:prstGeom>
          <a:noFill/>
        </p:spPr>
        <p:txBody>
          <a:bodyPr wrap="square" rtlCol="0">
            <a:spAutoFit/>
          </a:bodyPr>
          <a:lstStyle/>
          <a:p>
            <a:pPr algn="r"/>
            <a:r>
              <a:rPr lang="de-DE" sz="900" dirty="0" smtClean="0">
                <a:latin typeface="Verdana" pitchFamily="34" charset="0"/>
                <a:ea typeface="Verdana" pitchFamily="34" charset="0"/>
                <a:cs typeface="Verdana" pitchFamily="34" charset="0"/>
              </a:rPr>
              <a:t>(Source: </a:t>
            </a:r>
            <a:r>
              <a:rPr lang="de-DE" sz="900" dirty="0" err="1" smtClean="0">
                <a:latin typeface="Verdana" pitchFamily="34" charset="0"/>
                <a:ea typeface="Verdana" pitchFamily="34" charset="0"/>
                <a:cs typeface="Verdana" pitchFamily="34" charset="0"/>
              </a:rPr>
              <a:t>Drees</a:t>
            </a:r>
            <a:r>
              <a:rPr lang="de-DE" sz="900" dirty="0" smtClean="0">
                <a:latin typeface="Verdana" pitchFamily="34" charset="0"/>
                <a:ea typeface="Verdana" pitchFamily="34" charset="0"/>
                <a:cs typeface="Verdana" pitchFamily="34" charset="0"/>
              </a:rPr>
              <a:t> &amp; Sommer 2011)</a:t>
            </a:r>
            <a:endParaRPr lang="de-DE" sz="900" dirty="0">
              <a:latin typeface="Verdana" pitchFamily="34" charset="0"/>
              <a:ea typeface="Verdana" pitchFamily="34" charset="0"/>
              <a:cs typeface="Verdana" pitchFamily="34" charset="0"/>
            </a:endParaRPr>
          </a:p>
        </p:txBody>
      </p:sp>
      <p:grpSp>
        <p:nvGrpSpPr>
          <p:cNvPr id="19" name="Gruppieren 18"/>
          <p:cNvGrpSpPr/>
          <p:nvPr/>
        </p:nvGrpSpPr>
        <p:grpSpPr>
          <a:xfrm>
            <a:off x="4499992" y="1052736"/>
            <a:ext cx="4824536" cy="2535088"/>
            <a:chOff x="4572000" y="1052736"/>
            <a:chExt cx="4824536" cy="2535088"/>
          </a:xfrm>
        </p:grpSpPr>
        <p:graphicFrame>
          <p:nvGraphicFramePr>
            <p:cNvPr id="13" name="Diagramm 12"/>
            <p:cNvGraphicFramePr/>
            <p:nvPr/>
          </p:nvGraphicFramePr>
          <p:xfrm>
            <a:off x="6300192" y="1052736"/>
            <a:ext cx="3096344" cy="2376264"/>
          </p:xfrm>
          <a:graphic>
            <a:graphicData uri="http://schemas.openxmlformats.org/drawingml/2006/chart">
              <c:chart xmlns:c="http://schemas.openxmlformats.org/drawingml/2006/chart" xmlns:r="http://schemas.openxmlformats.org/officeDocument/2006/relationships" r:id="rId6"/>
            </a:graphicData>
          </a:graphic>
        </p:graphicFrame>
        <p:sp>
          <p:nvSpPr>
            <p:cNvPr id="15" name="Textfeld 14"/>
            <p:cNvSpPr txBox="1"/>
            <p:nvPr/>
          </p:nvSpPr>
          <p:spPr>
            <a:xfrm>
              <a:off x="4572000" y="3356992"/>
              <a:ext cx="4248472" cy="230832"/>
            </a:xfrm>
            <a:prstGeom prst="rect">
              <a:avLst/>
            </a:prstGeom>
            <a:noFill/>
          </p:spPr>
          <p:txBody>
            <a:bodyPr wrap="square" rtlCol="0">
              <a:spAutoFit/>
            </a:bodyPr>
            <a:lstStyle/>
            <a:p>
              <a:pPr algn="r"/>
              <a:r>
                <a:rPr lang="de-DE" sz="900" dirty="0" smtClean="0">
                  <a:latin typeface="Verdana" pitchFamily="34" charset="0"/>
                  <a:ea typeface="Verdana" pitchFamily="34" charset="0"/>
                  <a:cs typeface="Verdana" pitchFamily="34" charset="0"/>
                </a:rPr>
                <a:t>(Source: SEB 2011)</a:t>
              </a:r>
              <a:endParaRPr lang="de-DE" sz="900" dirty="0">
                <a:latin typeface="Verdana" pitchFamily="34" charset="0"/>
                <a:ea typeface="Verdana" pitchFamily="34" charset="0"/>
                <a:cs typeface="Verdana" pitchFamily="34" charset="0"/>
              </a:endParaRPr>
            </a:p>
          </p:txBody>
        </p:sp>
        <p:sp>
          <p:nvSpPr>
            <p:cNvPr id="14" name="Textfeld 13"/>
            <p:cNvSpPr txBox="1"/>
            <p:nvPr/>
          </p:nvSpPr>
          <p:spPr>
            <a:xfrm>
              <a:off x="7380312" y="1556792"/>
              <a:ext cx="792087" cy="338554"/>
            </a:xfrm>
            <a:prstGeom prst="rect">
              <a:avLst/>
            </a:prstGeom>
            <a:noFill/>
          </p:spPr>
          <p:txBody>
            <a:bodyPr wrap="square" rtlCol="0">
              <a:spAutoFit/>
            </a:bodyPr>
            <a:lstStyle/>
            <a:p>
              <a:pPr algn="ctr"/>
              <a:r>
                <a:rPr lang="de-DE" sz="800" dirty="0" smtClean="0">
                  <a:latin typeface="Verdana" pitchFamily="34" charset="0"/>
                  <a:ea typeface="Verdana" pitchFamily="34" charset="0"/>
                  <a:cs typeface="Verdana" pitchFamily="34" charset="0"/>
                </a:rPr>
                <a:t>Residential 9%</a:t>
              </a:r>
              <a:endParaRPr lang="de-DE" sz="800" dirty="0">
                <a:latin typeface="Verdana" pitchFamily="34" charset="0"/>
                <a:ea typeface="Verdana" pitchFamily="34" charset="0"/>
                <a:cs typeface="Verdana" pitchFamily="34" charset="0"/>
              </a:endParaRPr>
            </a:p>
          </p:txBody>
        </p:sp>
        <p:sp>
          <p:nvSpPr>
            <p:cNvPr id="16" name="Textfeld 15"/>
            <p:cNvSpPr txBox="1"/>
            <p:nvPr/>
          </p:nvSpPr>
          <p:spPr>
            <a:xfrm>
              <a:off x="6948264" y="1916832"/>
              <a:ext cx="936104" cy="338554"/>
            </a:xfrm>
            <a:prstGeom prst="rect">
              <a:avLst/>
            </a:prstGeom>
            <a:noFill/>
          </p:spPr>
          <p:txBody>
            <a:bodyPr wrap="square" rtlCol="0">
              <a:spAutoFit/>
            </a:bodyPr>
            <a:lstStyle/>
            <a:p>
              <a:pPr algn="ctr"/>
              <a:r>
                <a:rPr lang="de-DE" sz="800" dirty="0" smtClean="0">
                  <a:latin typeface="Verdana" pitchFamily="34" charset="0"/>
                  <a:ea typeface="Verdana" pitchFamily="34" charset="0"/>
                  <a:cs typeface="Verdana" pitchFamily="34" charset="0"/>
                </a:rPr>
                <a:t>Entertainment 15%</a:t>
              </a:r>
              <a:endParaRPr lang="de-DE" sz="800" dirty="0">
                <a:latin typeface="Verdana" pitchFamily="34" charset="0"/>
                <a:ea typeface="Verdana" pitchFamily="34" charset="0"/>
                <a:cs typeface="Verdana" pitchFamily="34" charset="0"/>
              </a:endParaRPr>
            </a:p>
          </p:txBody>
        </p:sp>
        <p:sp>
          <p:nvSpPr>
            <p:cNvPr id="17" name="Textfeld 16"/>
            <p:cNvSpPr txBox="1"/>
            <p:nvPr/>
          </p:nvSpPr>
          <p:spPr>
            <a:xfrm>
              <a:off x="7092280" y="2348880"/>
              <a:ext cx="504056" cy="338554"/>
            </a:xfrm>
            <a:prstGeom prst="rect">
              <a:avLst/>
            </a:prstGeom>
            <a:noFill/>
          </p:spPr>
          <p:txBody>
            <a:bodyPr wrap="square" rtlCol="0">
              <a:spAutoFit/>
            </a:bodyPr>
            <a:lstStyle/>
            <a:p>
              <a:pPr algn="ctr"/>
              <a:r>
                <a:rPr lang="de-DE" sz="800" dirty="0" smtClean="0">
                  <a:latin typeface="Verdana" pitchFamily="34" charset="0"/>
                  <a:ea typeface="Verdana" pitchFamily="34" charset="0"/>
                  <a:cs typeface="Verdana" pitchFamily="34" charset="0"/>
                </a:rPr>
                <a:t>Hotels 12%</a:t>
              </a:r>
              <a:endParaRPr lang="de-DE" sz="800" dirty="0">
                <a:latin typeface="Verdana" pitchFamily="34" charset="0"/>
                <a:ea typeface="Verdana" pitchFamily="34" charset="0"/>
                <a:cs typeface="Verdana" pitchFamily="34" charset="0"/>
              </a:endParaRPr>
            </a:p>
          </p:txBody>
        </p:sp>
        <p:sp>
          <p:nvSpPr>
            <p:cNvPr id="18" name="Textfeld 17"/>
            <p:cNvSpPr txBox="1"/>
            <p:nvPr/>
          </p:nvSpPr>
          <p:spPr>
            <a:xfrm>
              <a:off x="8028384" y="2204864"/>
              <a:ext cx="813043" cy="215444"/>
            </a:xfrm>
            <a:prstGeom prst="rect">
              <a:avLst/>
            </a:prstGeom>
            <a:noFill/>
          </p:spPr>
          <p:txBody>
            <a:bodyPr wrap="none" rtlCol="0">
              <a:spAutoFit/>
            </a:bodyPr>
            <a:lstStyle/>
            <a:p>
              <a:r>
                <a:rPr lang="de-DE" sz="800" dirty="0" smtClean="0">
                  <a:latin typeface="Verdana" pitchFamily="34" charset="0"/>
                  <a:ea typeface="Verdana" pitchFamily="34" charset="0"/>
                  <a:cs typeface="Verdana" pitchFamily="34" charset="0"/>
                </a:rPr>
                <a:t>Offices 46%</a:t>
              </a:r>
              <a:endParaRPr lang="de-DE" sz="800" dirty="0">
                <a:latin typeface="Verdana" pitchFamily="34" charset="0"/>
                <a:ea typeface="Verdana" pitchFamily="34" charset="0"/>
                <a:cs typeface="Verdana" pitchFamily="34" charset="0"/>
              </a:endParaRPr>
            </a:p>
          </p:txBody>
        </p:sp>
      </p:gr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79512" y="509771"/>
            <a:ext cx="8496944" cy="830997"/>
          </a:xfrm>
          <a:prstGeom prst="rect">
            <a:avLst/>
          </a:prstGeom>
          <a:noFill/>
        </p:spPr>
        <p:txBody>
          <a:bodyPr wrap="square" rtlCol="0">
            <a:spAutoFit/>
          </a:bodyPr>
          <a:lstStyle/>
          <a:p>
            <a:pPr lvl="0" algn="ctr" eaLnBrk="0" hangingPunct="0">
              <a:defRPr/>
            </a:pPr>
            <a:r>
              <a:rPr lang="de-DE" kern="0" dirty="0" err="1" smtClean="0">
                <a:solidFill>
                  <a:srgbClr val="4E60AA"/>
                </a:solidFill>
                <a:latin typeface="Verdana" pitchFamily="34" charset="0"/>
              </a:rPr>
              <a:t>Example</a:t>
            </a:r>
            <a:r>
              <a:rPr lang="de-DE" kern="0" dirty="0" smtClean="0">
                <a:solidFill>
                  <a:srgbClr val="4E60AA"/>
                </a:solidFill>
                <a:latin typeface="Verdana" pitchFamily="34" charset="0"/>
              </a:rPr>
              <a:t> of a DGBN-Urban Area: </a:t>
            </a:r>
          </a:p>
          <a:p>
            <a:pPr lvl="0" algn="ctr" eaLnBrk="0" hangingPunct="0">
              <a:defRPr/>
            </a:pPr>
            <a:r>
              <a:rPr lang="de-DE" kern="0" dirty="0" smtClean="0">
                <a:solidFill>
                  <a:srgbClr val="4E60AA"/>
                </a:solidFill>
                <a:latin typeface="Verdana" pitchFamily="34" charset="0"/>
              </a:rPr>
              <a:t>Potsdamer Platz, Berlin, Germany</a:t>
            </a:r>
          </a:p>
        </p:txBody>
      </p:sp>
      <p:sp>
        <p:nvSpPr>
          <p:cNvPr id="9" name="Inhaltsplatzhalter 5"/>
          <p:cNvSpPr>
            <a:spLocks noGrp="1"/>
          </p:cNvSpPr>
          <p:nvPr>
            <p:ph idx="1"/>
          </p:nvPr>
        </p:nvSpPr>
        <p:spPr>
          <a:xfrm>
            <a:off x="3635896" y="1484784"/>
            <a:ext cx="3168352" cy="1584176"/>
          </a:xfrm>
        </p:spPr>
        <p:txBody>
          <a:bodyPr/>
          <a:lstStyle/>
          <a:p>
            <a:pPr eaLnBrk="0" hangingPunct="0">
              <a:spcAft>
                <a:spcPts val="600"/>
              </a:spcAft>
              <a:defRPr/>
            </a:pPr>
            <a:r>
              <a:rPr lang="de-DE" sz="1400" dirty="0" smtClean="0">
                <a:ea typeface="Verdana" pitchFamily="34" charset="0"/>
                <a:cs typeface="Verdana" pitchFamily="34" charset="0"/>
              </a:rPr>
              <a:t>Regeneration </a:t>
            </a:r>
            <a:r>
              <a:rPr lang="de-DE" sz="1400" dirty="0" err="1" smtClean="0">
                <a:ea typeface="Verdana" pitchFamily="34" charset="0"/>
                <a:cs typeface="Verdana" pitchFamily="34" charset="0"/>
              </a:rPr>
              <a:t>project</a:t>
            </a:r>
            <a:r>
              <a:rPr lang="de-DE" sz="1400" dirty="0" smtClean="0">
                <a:ea typeface="Verdana" pitchFamily="34" charset="0"/>
                <a:cs typeface="Verdana" pitchFamily="34" charset="0"/>
              </a:rPr>
              <a:t> of a brownfield </a:t>
            </a:r>
            <a:r>
              <a:rPr lang="de-DE" sz="1400" dirty="0" err="1" smtClean="0">
                <a:ea typeface="Verdana" pitchFamily="34" charset="0"/>
                <a:cs typeface="Verdana" pitchFamily="34" charset="0"/>
              </a:rPr>
              <a:t>into</a:t>
            </a:r>
            <a:r>
              <a:rPr lang="de-DE" sz="1400" dirty="0" smtClean="0">
                <a:ea typeface="Verdana" pitchFamily="34" charset="0"/>
                <a:cs typeface="Verdana" pitchFamily="34" charset="0"/>
              </a:rPr>
              <a:t> a </a:t>
            </a:r>
            <a:r>
              <a:rPr lang="de-DE" sz="1400" dirty="0" err="1" smtClean="0">
                <a:ea typeface="Verdana" pitchFamily="34" charset="0"/>
                <a:cs typeface="Verdana" pitchFamily="34" charset="0"/>
              </a:rPr>
              <a:t>mixed</a:t>
            </a:r>
            <a:r>
              <a:rPr lang="de-DE" sz="1400" dirty="0" smtClean="0">
                <a:ea typeface="Verdana" pitchFamily="34" charset="0"/>
                <a:cs typeface="Verdana" pitchFamily="34" charset="0"/>
              </a:rPr>
              <a:t> </a:t>
            </a:r>
            <a:r>
              <a:rPr lang="de-DE" sz="1400" dirty="0" err="1" smtClean="0">
                <a:ea typeface="Verdana" pitchFamily="34" charset="0"/>
                <a:cs typeface="Verdana" pitchFamily="34" charset="0"/>
              </a:rPr>
              <a:t>use</a:t>
            </a:r>
            <a:r>
              <a:rPr lang="de-DE" sz="1400" dirty="0" smtClean="0">
                <a:ea typeface="Verdana" pitchFamily="34" charset="0"/>
                <a:cs typeface="Verdana" pitchFamily="34" charset="0"/>
              </a:rPr>
              <a:t> </a:t>
            </a:r>
            <a:r>
              <a:rPr lang="de-DE" sz="1400" dirty="0" err="1" smtClean="0">
                <a:ea typeface="Verdana" pitchFamily="34" charset="0"/>
                <a:cs typeface="Verdana" pitchFamily="34" charset="0"/>
              </a:rPr>
              <a:t>development</a:t>
            </a:r>
            <a:r>
              <a:rPr lang="de-DE" sz="1400" dirty="0" smtClean="0">
                <a:ea typeface="Verdana" pitchFamily="34" charset="0"/>
                <a:cs typeface="Verdana" pitchFamily="34" charset="0"/>
              </a:rPr>
              <a:t> (1993 – 1998)</a:t>
            </a:r>
          </a:p>
          <a:p>
            <a:pPr eaLnBrk="0" hangingPunct="0">
              <a:spcAft>
                <a:spcPts val="600"/>
              </a:spcAft>
              <a:defRPr/>
            </a:pPr>
            <a:r>
              <a:rPr lang="de-DE" sz="1400" dirty="0" smtClean="0">
                <a:ea typeface="Verdana" pitchFamily="34" charset="0"/>
                <a:cs typeface="Verdana" pitchFamily="34" charset="0"/>
              </a:rPr>
              <a:t>Area: 68,000 </a:t>
            </a:r>
            <a:r>
              <a:rPr lang="de-DE" sz="1400" dirty="0" err="1" smtClean="0">
                <a:ea typeface="Verdana" pitchFamily="34" charset="0"/>
                <a:cs typeface="Verdana" pitchFamily="34" charset="0"/>
              </a:rPr>
              <a:t>sqm</a:t>
            </a:r>
            <a:endParaRPr lang="de-DE" sz="1400" dirty="0" smtClean="0">
              <a:ea typeface="Verdana" pitchFamily="34" charset="0"/>
              <a:cs typeface="Verdana" pitchFamily="34" charset="0"/>
            </a:endParaRPr>
          </a:p>
          <a:p>
            <a:pPr eaLnBrk="0" hangingPunct="0">
              <a:spcAft>
                <a:spcPts val="600"/>
              </a:spcAft>
              <a:defRPr/>
            </a:pPr>
            <a:r>
              <a:rPr lang="en-US" sz="1400" dirty="0" smtClean="0">
                <a:ea typeface="Verdana" pitchFamily="34" charset="0"/>
                <a:cs typeface="Verdana" pitchFamily="34" charset="0"/>
              </a:rPr>
              <a:t>400 companies, 10,000 jobs and 370 residential units</a:t>
            </a:r>
            <a:endParaRPr lang="en-US" sz="1400" dirty="0" smtClean="0"/>
          </a:p>
        </p:txBody>
      </p:sp>
      <p:sp>
        <p:nvSpPr>
          <p:cNvPr id="10" name="Inhaltsplatzhalter 5"/>
          <p:cNvSpPr txBox="1">
            <a:spLocks/>
          </p:cNvSpPr>
          <p:nvPr/>
        </p:nvSpPr>
        <p:spPr bwMode="auto">
          <a:xfrm>
            <a:off x="504056" y="3789040"/>
            <a:ext cx="4716016" cy="21602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hangingPunct="0">
              <a:spcBef>
                <a:spcPct val="20000"/>
              </a:spcBef>
              <a:spcAft>
                <a:spcPts val="600"/>
              </a:spcAft>
              <a:defRPr/>
            </a:pPr>
            <a:r>
              <a:rPr lang="en-US" sz="1400" dirty="0" smtClean="0">
                <a:latin typeface="Verdana" pitchFamily="34" charset="0"/>
                <a:ea typeface="Verdana" pitchFamily="34" charset="0"/>
                <a:cs typeface="Verdana" pitchFamily="34" charset="0"/>
              </a:rPr>
              <a:t>Sustainable energy and environmental concept:</a:t>
            </a:r>
          </a:p>
          <a:p>
            <a:pPr marL="342900" indent="-342900" eaLnBrk="0" hangingPunct="0">
              <a:spcBef>
                <a:spcPct val="20000"/>
              </a:spcBef>
              <a:spcAft>
                <a:spcPts val="600"/>
              </a:spcAft>
              <a:buBlip>
                <a:blip r:embed="rId3"/>
              </a:buBlip>
              <a:defRPr/>
            </a:pPr>
            <a:r>
              <a:rPr lang="en-US" sz="1300" dirty="0" smtClean="0">
                <a:latin typeface="Verdana" pitchFamily="34" charset="0"/>
                <a:ea typeface="Verdana" pitchFamily="34" charset="0"/>
                <a:cs typeface="Verdana" pitchFamily="34" charset="0"/>
              </a:rPr>
              <a:t>healthy and environmentally suitable </a:t>
            </a:r>
            <a:r>
              <a:rPr lang="en-US" sz="1300" dirty="0" smtClean="0">
                <a:latin typeface="Verdana" pitchFamily="34" charset="0"/>
                <a:ea typeface="Verdana" pitchFamily="34" charset="0"/>
                <a:cs typeface="Verdana" pitchFamily="34" charset="0"/>
              </a:rPr>
              <a:t>building </a:t>
            </a:r>
            <a:r>
              <a:rPr lang="en-US" sz="1300" dirty="0" smtClean="0">
                <a:latin typeface="Verdana" pitchFamily="34" charset="0"/>
                <a:ea typeface="Verdana" pitchFamily="34" charset="0"/>
                <a:cs typeface="Verdana" pitchFamily="34" charset="0"/>
              </a:rPr>
              <a:t>materials</a:t>
            </a:r>
          </a:p>
          <a:p>
            <a:pPr marL="342900" indent="-342900" eaLnBrk="0" hangingPunct="0">
              <a:spcBef>
                <a:spcPct val="20000"/>
              </a:spcBef>
              <a:spcAft>
                <a:spcPts val="600"/>
              </a:spcAft>
              <a:buBlip>
                <a:blip r:embed="rId3"/>
              </a:buBlip>
              <a:defRPr/>
            </a:pPr>
            <a:r>
              <a:rPr lang="en-US" sz="1300" dirty="0" smtClean="0">
                <a:latin typeface="Verdana" pitchFamily="34" charset="0"/>
                <a:ea typeface="Verdana" pitchFamily="34" charset="0"/>
                <a:cs typeface="Verdana" pitchFamily="34" charset="0"/>
              </a:rPr>
              <a:t>low energy consumption (e.g. ventilation systems instead of air conditioning) </a:t>
            </a:r>
          </a:p>
          <a:p>
            <a:pPr marL="342900" indent="-342900" eaLnBrk="0" hangingPunct="0">
              <a:spcBef>
                <a:spcPct val="20000"/>
              </a:spcBef>
              <a:spcAft>
                <a:spcPts val="600"/>
              </a:spcAft>
              <a:buBlip>
                <a:blip r:embed="rId3"/>
              </a:buBlip>
              <a:defRPr/>
            </a:pPr>
            <a:r>
              <a:rPr lang="en-US" sz="1300" kern="0" dirty="0" smtClean="0">
                <a:latin typeface="Verdana" pitchFamily="34" charset="0"/>
                <a:ea typeface="Verdana" pitchFamily="34" charset="0"/>
                <a:cs typeface="Verdana" pitchFamily="34" charset="0"/>
              </a:rPr>
              <a:t>minimized pollutant emission</a:t>
            </a:r>
          </a:p>
          <a:p>
            <a:pPr marL="342900" indent="-342900" eaLnBrk="0" hangingPunct="0">
              <a:spcBef>
                <a:spcPct val="20000"/>
              </a:spcBef>
              <a:spcAft>
                <a:spcPts val="600"/>
              </a:spcAft>
              <a:buBlip>
                <a:blip r:embed="rId3"/>
              </a:buBlip>
              <a:defRPr/>
            </a:pPr>
            <a:r>
              <a:rPr lang="en-US" sz="1300" kern="0" dirty="0" smtClean="0">
                <a:latin typeface="Verdana" pitchFamily="34" charset="0"/>
                <a:ea typeface="Verdana" pitchFamily="34" charset="0"/>
                <a:cs typeface="Verdana" pitchFamily="34" charset="0"/>
              </a:rPr>
              <a:t>rainwater management (e.g. 50,000 sq m green roofs, </a:t>
            </a:r>
            <a:r>
              <a:rPr lang="en-US" sz="1300" dirty="0" smtClean="0">
                <a:latin typeface="Verdana" pitchFamily="34" charset="0"/>
                <a:ea typeface="Verdana" pitchFamily="34" charset="0"/>
                <a:cs typeface="Verdana" pitchFamily="34" charset="0"/>
              </a:rPr>
              <a:t>rainwater is reused in toilets)</a:t>
            </a:r>
            <a:endParaRPr kumimoji="0" lang="en-US" sz="1300" i="0" u="none" strike="noStrike" kern="0" cap="none" spc="0" normalizeH="0" noProof="0" dirty="0" smtClean="0">
              <a:ln>
                <a:noFill/>
              </a:ln>
              <a:solidFill>
                <a:schemeClr val="tx1"/>
              </a:solidFill>
              <a:effectLst/>
              <a:uLnTx/>
              <a:uFillTx/>
              <a:latin typeface="Verdana" pitchFamily="34" charset="0"/>
              <a:ea typeface="Verdana" pitchFamily="34" charset="0"/>
              <a:cs typeface="Verdana" pitchFamily="34" charset="0"/>
            </a:endParaRPr>
          </a:p>
        </p:txBody>
      </p:sp>
      <p:sp>
        <p:nvSpPr>
          <p:cNvPr id="11" name="Textfeld 10"/>
          <p:cNvSpPr txBox="1"/>
          <p:nvPr/>
        </p:nvSpPr>
        <p:spPr>
          <a:xfrm>
            <a:off x="1403648" y="3429000"/>
            <a:ext cx="2232248" cy="230832"/>
          </a:xfrm>
          <a:prstGeom prst="rect">
            <a:avLst/>
          </a:prstGeom>
          <a:noFill/>
        </p:spPr>
        <p:txBody>
          <a:bodyPr wrap="square" rtlCol="0">
            <a:spAutoFit/>
          </a:bodyPr>
          <a:lstStyle/>
          <a:p>
            <a:pPr algn="r"/>
            <a:r>
              <a:rPr lang="de-DE" sz="900" dirty="0" smtClean="0">
                <a:latin typeface="Verdana" pitchFamily="34" charset="0"/>
                <a:ea typeface="Verdana" pitchFamily="34" charset="0"/>
                <a:cs typeface="Verdana" pitchFamily="34" charset="0"/>
              </a:rPr>
              <a:t>(Source: </a:t>
            </a:r>
            <a:r>
              <a:rPr lang="de-DE" sz="900" dirty="0" err="1" smtClean="0">
                <a:latin typeface="Verdana" pitchFamily="34" charset="0"/>
                <a:ea typeface="Verdana" pitchFamily="34" charset="0"/>
                <a:cs typeface="Verdana" pitchFamily="34" charset="0"/>
              </a:rPr>
              <a:t>greenIMMO</a:t>
            </a:r>
            <a:r>
              <a:rPr lang="de-DE" sz="900" dirty="0" smtClean="0">
                <a:latin typeface="Verdana" pitchFamily="34" charset="0"/>
                <a:ea typeface="Verdana" pitchFamily="34" charset="0"/>
                <a:cs typeface="Verdana" pitchFamily="34" charset="0"/>
              </a:rPr>
              <a:t> 2011)</a:t>
            </a:r>
            <a:endParaRPr lang="de-DE" sz="900" dirty="0">
              <a:latin typeface="Verdana" pitchFamily="34" charset="0"/>
              <a:ea typeface="Verdana" pitchFamily="34" charset="0"/>
              <a:cs typeface="Verdana" pitchFamily="34" charset="0"/>
            </a:endParaRPr>
          </a:p>
        </p:txBody>
      </p:sp>
      <p:pic>
        <p:nvPicPr>
          <p:cNvPr id="1026" name="Picture 2"/>
          <p:cNvPicPr>
            <a:picLocks noChangeAspect="1" noChangeArrowheads="1"/>
          </p:cNvPicPr>
          <p:nvPr/>
        </p:nvPicPr>
        <p:blipFill>
          <a:blip r:embed="rId4" cstate="print"/>
          <a:srcRect t="9449" b="5399"/>
          <a:stretch>
            <a:fillRect/>
          </a:stretch>
        </p:blipFill>
        <p:spPr bwMode="auto">
          <a:xfrm>
            <a:off x="539551" y="1484784"/>
            <a:ext cx="3024337" cy="1944216"/>
          </a:xfrm>
          <a:prstGeom prst="rect">
            <a:avLst/>
          </a:prstGeom>
          <a:noFill/>
          <a:ln w="9525">
            <a:noFill/>
            <a:miter lim="800000"/>
            <a:headEnd/>
            <a:tailEnd/>
          </a:ln>
        </p:spPr>
      </p:pic>
      <p:pic>
        <p:nvPicPr>
          <p:cNvPr id="3" name="Picture 4" descr="C:\Users\MaLu\Desktop\Tomorrows_city_today\Potsdamer_Platz.JPG"/>
          <p:cNvPicPr>
            <a:picLocks noChangeAspect="1" noChangeArrowheads="1"/>
          </p:cNvPicPr>
          <p:nvPr/>
        </p:nvPicPr>
        <p:blipFill>
          <a:blip r:embed="rId5" cstate="print"/>
          <a:srcRect/>
          <a:stretch>
            <a:fillRect/>
          </a:stretch>
        </p:blipFill>
        <p:spPr bwMode="auto">
          <a:xfrm>
            <a:off x="5508104" y="3645023"/>
            <a:ext cx="3384376" cy="2254047"/>
          </a:xfrm>
          <a:prstGeom prst="rect">
            <a:avLst/>
          </a:prstGeom>
          <a:noFill/>
        </p:spPr>
      </p:pic>
      <p:sp>
        <p:nvSpPr>
          <p:cNvPr id="12" name="Textfeld 11"/>
          <p:cNvSpPr txBox="1"/>
          <p:nvPr/>
        </p:nvSpPr>
        <p:spPr>
          <a:xfrm>
            <a:off x="4644008" y="5877272"/>
            <a:ext cx="4248472" cy="230832"/>
          </a:xfrm>
          <a:prstGeom prst="rect">
            <a:avLst/>
          </a:prstGeom>
          <a:noFill/>
        </p:spPr>
        <p:txBody>
          <a:bodyPr wrap="square" rtlCol="0">
            <a:spAutoFit/>
          </a:bodyPr>
          <a:lstStyle/>
          <a:p>
            <a:pPr algn="r"/>
            <a:r>
              <a:rPr lang="de-DE" sz="900" dirty="0" smtClean="0">
                <a:latin typeface="Verdana" pitchFamily="34" charset="0"/>
                <a:ea typeface="Verdana" pitchFamily="34" charset="0"/>
                <a:cs typeface="Verdana" pitchFamily="34" charset="0"/>
              </a:rPr>
              <a:t>(Source: </a:t>
            </a:r>
            <a:r>
              <a:rPr lang="de-DE" sz="900" dirty="0" err="1" smtClean="0">
                <a:latin typeface="Verdana" pitchFamily="34" charset="0"/>
                <a:ea typeface="Verdana" pitchFamily="34" charset="0"/>
                <a:cs typeface="Verdana" pitchFamily="34" charset="0"/>
              </a:rPr>
              <a:t>Drees</a:t>
            </a:r>
            <a:r>
              <a:rPr lang="de-DE" sz="900" dirty="0" smtClean="0">
                <a:latin typeface="Verdana" pitchFamily="34" charset="0"/>
                <a:ea typeface="Verdana" pitchFamily="34" charset="0"/>
                <a:cs typeface="Verdana" pitchFamily="34" charset="0"/>
              </a:rPr>
              <a:t> &amp; Sommer 2011)</a:t>
            </a:r>
            <a:endParaRPr lang="de-DE" sz="900" dirty="0">
              <a:latin typeface="Verdana" pitchFamily="34" charset="0"/>
              <a:ea typeface="Verdana" pitchFamily="34" charset="0"/>
              <a:cs typeface="Verdana" pitchFamily="34" charset="0"/>
            </a:endParaRPr>
          </a:p>
        </p:txBody>
      </p:sp>
      <p:grpSp>
        <p:nvGrpSpPr>
          <p:cNvPr id="2" name="Gruppieren 18"/>
          <p:cNvGrpSpPr/>
          <p:nvPr/>
        </p:nvGrpSpPr>
        <p:grpSpPr>
          <a:xfrm>
            <a:off x="4499992" y="1052736"/>
            <a:ext cx="4824536" cy="2535088"/>
            <a:chOff x="4572000" y="1052736"/>
            <a:chExt cx="4824536" cy="2535088"/>
          </a:xfrm>
        </p:grpSpPr>
        <p:graphicFrame>
          <p:nvGraphicFramePr>
            <p:cNvPr id="13" name="Diagramm 12"/>
            <p:cNvGraphicFramePr/>
            <p:nvPr/>
          </p:nvGraphicFramePr>
          <p:xfrm>
            <a:off x="6300192" y="1052736"/>
            <a:ext cx="3096344" cy="2376264"/>
          </p:xfrm>
          <a:graphic>
            <a:graphicData uri="http://schemas.openxmlformats.org/drawingml/2006/chart">
              <c:chart xmlns:c="http://schemas.openxmlformats.org/drawingml/2006/chart" xmlns:r="http://schemas.openxmlformats.org/officeDocument/2006/relationships" r:id="rId6"/>
            </a:graphicData>
          </a:graphic>
        </p:graphicFrame>
        <p:sp>
          <p:nvSpPr>
            <p:cNvPr id="15" name="Textfeld 14"/>
            <p:cNvSpPr txBox="1"/>
            <p:nvPr/>
          </p:nvSpPr>
          <p:spPr>
            <a:xfrm>
              <a:off x="4572000" y="3356992"/>
              <a:ext cx="4248472" cy="230832"/>
            </a:xfrm>
            <a:prstGeom prst="rect">
              <a:avLst/>
            </a:prstGeom>
            <a:noFill/>
          </p:spPr>
          <p:txBody>
            <a:bodyPr wrap="square" rtlCol="0">
              <a:spAutoFit/>
            </a:bodyPr>
            <a:lstStyle/>
            <a:p>
              <a:pPr algn="r"/>
              <a:r>
                <a:rPr lang="de-DE" sz="900" dirty="0" smtClean="0">
                  <a:latin typeface="Verdana" pitchFamily="34" charset="0"/>
                  <a:ea typeface="Verdana" pitchFamily="34" charset="0"/>
                  <a:cs typeface="Verdana" pitchFamily="34" charset="0"/>
                </a:rPr>
                <a:t>(Source: SEB 2011)</a:t>
              </a:r>
              <a:endParaRPr lang="de-DE" sz="900" dirty="0">
                <a:latin typeface="Verdana" pitchFamily="34" charset="0"/>
                <a:ea typeface="Verdana" pitchFamily="34" charset="0"/>
                <a:cs typeface="Verdana" pitchFamily="34" charset="0"/>
              </a:endParaRPr>
            </a:p>
          </p:txBody>
        </p:sp>
        <p:sp>
          <p:nvSpPr>
            <p:cNvPr id="14" name="Textfeld 13"/>
            <p:cNvSpPr txBox="1"/>
            <p:nvPr/>
          </p:nvSpPr>
          <p:spPr>
            <a:xfrm>
              <a:off x="7380312" y="1556792"/>
              <a:ext cx="792087" cy="338554"/>
            </a:xfrm>
            <a:prstGeom prst="rect">
              <a:avLst/>
            </a:prstGeom>
            <a:noFill/>
          </p:spPr>
          <p:txBody>
            <a:bodyPr wrap="square" rtlCol="0">
              <a:spAutoFit/>
            </a:bodyPr>
            <a:lstStyle/>
            <a:p>
              <a:pPr algn="ctr"/>
              <a:r>
                <a:rPr lang="de-DE" sz="800" dirty="0" smtClean="0">
                  <a:latin typeface="Verdana" pitchFamily="34" charset="0"/>
                  <a:ea typeface="Verdana" pitchFamily="34" charset="0"/>
                  <a:cs typeface="Verdana" pitchFamily="34" charset="0"/>
                </a:rPr>
                <a:t>Residential 9%</a:t>
              </a:r>
              <a:endParaRPr lang="de-DE" sz="800" dirty="0">
                <a:latin typeface="Verdana" pitchFamily="34" charset="0"/>
                <a:ea typeface="Verdana" pitchFamily="34" charset="0"/>
                <a:cs typeface="Verdana" pitchFamily="34" charset="0"/>
              </a:endParaRPr>
            </a:p>
          </p:txBody>
        </p:sp>
        <p:sp>
          <p:nvSpPr>
            <p:cNvPr id="16" name="Textfeld 15"/>
            <p:cNvSpPr txBox="1"/>
            <p:nvPr/>
          </p:nvSpPr>
          <p:spPr>
            <a:xfrm>
              <a:off x="6948264" y="1916832"/>
              <a:ext cx="936104" cy="338554"/>
            </a:xfrm>
            <a:prstGeom prst="rect">
              <a:avLst/>
            </a:prstGeom>
            <a:noFill/>
          </p:spPr>
          <p:txBody>
            <a:bodyPr wrap="square" rtlCol="0">
              <a:spAutoFit/>
            </a:bodyPr>
            <a:lstStyle/>
            <a:p>
              <a:pPr algn="ctr"/>
              <a:r>
                <a:rPr lang="de-DE" sz="800" dirty="0" smtClean="0">
                  <a:latin typeface="Verdana" pitchFamily="34" charset="0"/>
                  <a:ea typeface="Verdana" pitchFamily="34" charset="0"/>
                  <a:cs typeface="Verdana" pitchFamily="34" charset="0"/>
                </a:rPr>
                <a:t>Entertainment 15%</a:t>
              </a:r>
              <a:endParaRPr lang="de-DE" sz="800" dirty="0">
                <a:latin typeface="Verdana" pitchFamily="34" charset="0"/>
                <a:ea typeface="Verdana" pitchFamily="34" charset="0"/>
                <a:cs typeface="Verdana" pitchFamily="34" charset="0"/>
              </a:endParaRPr>
            </a:p>
          </p:txBody>
        </p:sp>
        <p:sp>
          <p:nvSpPr>
            <p:cNvPr id="17" name="Textfeld 16"/>
            <p:cNvSpPr txBox="1"/>
            <p:nvPr/>
          </p:nvSpPr>
          <p:spPr>
            <a:xfrm>
              <a:off x="7092280" y="2348880"/>
              <a:ext cx="504056" cy="338554"/>
            </a:xfrm>
            <a:prstGeom prst="rect">
              <a:avLst/>
            </a:prstGeom>
            <a:noFill/>
          </p:spPr>
          <p:txBody>
            <a:bodyPr wrap="square" rtlCol="0">
              <a:spAutoFit/>
            </a:bodyPr>
            <a:lstStyle/>
            <a:p>
              <a:pPr algn="ctr"/>
              <a:r>
                <a:rPr lang="de-DE" sz="800" dirty="0" smtClean="0">
                  <a:latin typeface="Verdana" pitchFamily="34" charset="0"/>
                  <a:ea typeface="Verdana" pitchFamily="34" charset="0"/>
                  <a:cs typeface="Verdana" pitchFamily="34" charset="0"/>
                </a:rPr>
                <a:t>Hotels 12%</a:t>
              </a:r>
              <a:endParaRPr lang="de-DE" sz="800" dirty="0">
                <a:latin typeface="Verdana" pitchFamily="34" charset="0"/>
                <a:ea typeface="Verdana" pitchFamily="34" charset="0"/>
                <a:cs typeface="Verdana" pitchFamily="34" charset="0"/>
              </a:endParaRPr>
            </a:p>
          </p:txBody>
        </p:sp>
        <p:sp>
          <p:nvSpPr>
            <p:cNvPr id="18" name="Textfeld 17"/>
            <p:cNvSpPr txBox="1"/>
            <p:nvPr/>
          </p:nvSpPr>
          <p:spPr>
            <a:xfrm>
              <a:off x="8028384" y="2204864"/>
              <a:ext cx="813043" cy="215444"/>
            </a:xfrm>
            <a:prstGeom prst="rect">
              <a:avLst/>
            </a:prstGeom>
            <a:noFill/>
          </p:spPr>
          <p:txBody>
            <a:bodyPr wrap="none" rtlCol="0">
              <a:spAutoFit/>
            </a:bodyPr>
            <a:lstStyle/>
            <a:p>
              <a:r>
                <a:rPr lang="de-DE" sz="800" dirty="0" smtClean="0">
                  <a:latin typeface="Verdana" pitchFamily="34" charset="0"/>
                  <a:ea typeface="Verdana" pitchFamily="34" charset="0"/>
                  <a:cs typeface="Verdana" pitchFamily="34" charset="0"/>
                </a:rPr>
                <a:t>Offices 46%</a:t>
              </a:r>
              <a:endParaRPr lang="de-DE" sz="800" dirty="0">
                <a:latin typeface="Verdana" pitchFamily="34" charset="0"/>
                <a:ea typeface="Verdana" pitchFamily="34" charset="0"/>
                <a:cs typeface="Verdana" pitchFamily="34" charset="0"/>
              </a:endParaRPr>
            </a:p>
          </p:txBody>
        </p:sp>
      </p:grpSp>
      <p:sp>
        <p:nvSpPr>
          <p:cNvPr id="19" name="Textfeld 18"/>
          <p:cNvSpPr txBox="1"/>
          <p:nvPr/>
        </p:nvSpPr>
        <p:spPr>
          <a:xfrm rot="19743221">
            <a:off x="2240206" y="2891235"/>
            <a:ext cx="4156074" cy="1323439"/>
          </a:xfrm>
          <a:prstGeom prst="rect">
            <a:avLst/>
          </a:prstGeom>
          <a:noFill/>
        </p:spPr>
        <p:txBody>
          <a:bodyPr wrap="none" rtlCol="0">
            <a:spAutoFit/>
          </a:bodyPr>
          <a:lstStyle/>
          <a:p>
            <a:r>
              <a:rPr lang="en-US" sz="8000" b="1" dirty="0" smtClean="0">
                <a:solidFill>
                  <a:srgbClr val="FF0000"/>
                </a:solidFill>
              </a:rPr>
              <a:t>SILVER!</a:t>
            </a:r>
            <a:endParaRPr lang="en-US" sz="8000" b="1" dirty="0">
              <a:solidFill>
                <a:srgbClr val="FF0000"/>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85800" y="1700808"/>
            <a:ext cx="7772400" cy="4320480"/>
          </a:xfrm>
        </p:spPr>
        <p:txBody>
          <a:bodyPr/>
          <a:lstStyle/>
          <a:p>
            <a:r>
              <a:rPr lang="en-US" sz="2000" dirty="0" smtClean="0"/>
              <a:t>Private sector involvement as a strength</a:t>
            </a:r>
          </a:p>
        </p:txBody>
      </p:sp>
      <p:pic>
        <p:nvPicPr>
          <p:cNvPr id="4" name="Picture 5"/>
          <p:cNvPicPr>
            <a:picLocks noChangeAspect="1" noChangeArrowheads="1"/>
          </p:cNvPicPr>
          <p:nvPr/>
        </p:nvPicPr>
        <p:blipFill>
          <a:blip r:embed="rId2" cstate="print"/>
          <a:srcRect/>
          <a:stretch>
            <a:fillRect/>
          </a:stretch>
        </p:blipFill>
        <p:spPr bwMode="auto">
          <a:xfrm>
            <a:off x="683568" y="548680"/>
            <a:ext cx="3312368" cy="9784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85800" y="1700808"/>
            <a:ext cx="7772400" cy="4320480"/>
          </a:xfrm>
        </p:spPr>
        <p:txBody>
          <a:bodyPr/>
          <a:lstStyle/>
          <a:p>
            <a:r>
              <a:rPr lang="en-US" sz="2000" dirty="0" smtClean="0"/>
              <a:t>Private sector involvement as a strength</a:t>
            </a:r>
          </a:p>
          <a:p>
            <a:r>
              <a:rPr lang="en-US" sz="2000" dirty="0" smtClean="0"/>
              <a:t>Broadly based </a:t>
            </a:r>
            <a:r>
              <a:rPr lang="en-US" sz="2000" dirty="0" smtClean="0"/>
              <a:t>system, technology as criteria</a:t>
            </a:r>
            <a:endParaRPr lang="en-US" sz="2000" dirty="0" smtClean="0"/>
          </a:p>
          <a:p>
            <a:r>
              <a:rPr lang="en-US" sz="2000" dirty="0" smtClean="0"/>
              <a:t>Key sustainability aspects covered</a:t>
            </a:r>
          </a:p>
        </p:txBody>
      </p:sp>
      <p:pic>
        <p:nvPicPr>
          <p:cNvPr id="4" name="Picture 5"/>
          <p:cNvPicPr>
            <a:picLocks noChangeAspect="1" noChangeArrowheads="1"/>
          </p:cNvPicPr>
          <p:nvPr/>
        </p:nvPicPr>
        <p:blipFill>
          <a:blip r:embed="rId2" cstate="print"/>
          <a:srcRect/>
          <a:stretch>
            <a:fillRect/>
          </a:stretch>
        </p:blipFill>
        <p:spPr bwMode="auto">
          <a:xfrm>
            <a:off x="683568" y="548680"/>
            <a:ext cx="3312368" cy="9784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85800" y="1700808"/>
            <a:ext cx="7772400" cy="4320480"/>
          </a:xfrm>
        </p:spPr>
        <p:txBody>
          <a:bodyPr/>
          <a:lstStyle/>
          <a:p>
            <a:r>
              <a:rPr lang="en-US" sz="2000" dirty="0" smtClean="0"/>
              <a:t>Private sector involvement as a strength</a:t>
            </a:r>
          </a:p>
          <a:p>
            <a:r>
              <a:rPr lang="en-US" sz="2000" dirty="0" smtClean="0"/>
              <a:t>Broadly based </a:t>
            </a:r>
            <a:r>
              <a:rPr lang="en-US" sz="2000" dirty="0" smtClean="0"/>
              <a:t>system, technology as criteria</a:t>
            </a:r>
            <a:endParaRPr lang="en-US" sz="2000" dirty="0" smtClean="0"/>
          </a:p>
          <a:p>
            <a:r>
              <a:rPr lang="en-US" sz="2000" dirty="0" smtClean="0"/>
              <a:t>Key sustainability aspects covered</a:t>
            </a:r>
          </a:p>
          <a:p>
            <a:r>
              <a:rPr lang="en-US" sz="2000" dirty="0" smtClean="0"/>
              <a:t>Owners / users and their interests play </a:t>
            </a:r>
            <a:br>
              <a:rPr lang="en-US" sz="2000" dirty="0" smtClean="0"/>
            </a:br>
            <a:r>
              <a:rPr lang="en-US" sz="2000" dirty="0" smtClean="0"/>
              <a:t>an important role</a:t>
            </a:r>
          </a:p>
          <a:p>
            <a:r>
              <a:rPr lang="en-US" sz="2000" dirty="0" smtClean="0"/>
              <a:t>Problem of scales taken into consideration</a:t>
            </a:r>
          </a:p>
          <a:p>
            <a:r>
              <a:rPr lang="en-US" sz="2000" dirty="0" smtClean="0"/>
              <a:t>Life cycles taken into consideration</a:t>
            </a:r>
          </a:p>
          <a:p>
            <a:r>
              <a:rPr lang="en-US" sz="2000" dirty="0" smtClean="0"/>
              <a:t>Assessment of processes</a:t>
            </a:r>
          </a:p>
        </p:txBody>
      </p:sp>
      <p:pic>
        <p:nvPicPr>
          <p:cNvPr id="4" name="Picture 5"/>
          <p:cNvPicPr>
            <a:picLocks noChangeAspect="1" noChangeArrowheads="1"/>
          </p:cNvPicPr>
          <p:nvPr/>
        </p:nvPicPr>
        <p:blipFill>
          <a:blip r:embed="rId2" cstate="print"/>
          <a:srcRect/>
          <a:stretch>
            <a:fillRect/>
          </a:stretch>
        </p:blipFill>
        <p:spPr bwMode="auto">
          <a:xfrm>
            <a:off x="683568" y="548680"/>
            <a:ext cx="3312368" cy="9784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85800" y="1700808"/>
            <a:ext cx="7772400" cy="4320480"/>
          </a:xfrm>
        </p:spPr>
        <p:txBody>
          <a:bodyPr/>
          <a:lstStyle/>
          <a:p>
            <a:r>
              <a:rPr lang="en-US" sz="2000" dirty="0" smtClean="0"/>
              <a:t>Private sector involvement as a strength</a:t>
            </a:r>
          </a:p>
          <a:p>
            <a:r>
              <a:rPr lang="en-US" sz="2000" dirty="0" smtClean="0"/>
              <a:t>Broadly based </a:t>
            </a:r>
            <a:r>
              <a:rPr lang="en-US" sz="2000" dirty="0" smtClean="0"/>
              <a:t>system, technology as criteria</a:t>
            </a:r>
            <a:endParaRPr lang="en-US" sz="2000" dirty="0" smtClean="0"/>
          </a:p>
          <a:p>
            <a:r>
              <a:rPr lang="en-US" sz="2000" dirty="0" smtClean="0"/>
              <a:t>Key sustainability aspects covered</a:t>
            </a:r>
          </a:p>
          <a:p>
            <a:r>
              <a:rPr lang="en-US" sz="2000" dirty="0" smtClean="0"/>
              <a:t>Owners / users and their interests play </a:t>
            </a:r>
            <a:br>
              <a:rPr lang="en-US" sz="2000" dirty="0" smtClean="0"/>
            </a:br>
            <a:r>
              <a:rPr lang="en-US" sz="2000" dirty="0" smtClean="0"/>
              <a:t>an important role</a:t>
            </a:r>
          </a:p>
          <a:p>
            <a:r>
              <a:rPr lang="en-US" sz="2000" dirty="0" smtClean="0"/>
              <a:t>Problem of scales taken into consideration</a:t>
            </a:r>
          </a:p>
          <a:p>
            <a:r>
              <a:rPr lang="en-US" sz="2000" dirty="0" smtClean="0"/>
              <a:t>Life cycles taken into consideration</a:t>
            </a:r>
          </a:p>
          <a:p>
            <a:r>
              <a:rPr lang="en-US" sz="2000" dirty="0" smtClean="0"/>
              <a:t>Assessment of processes</a:t>
            </a:r>
          </a:p>
          <a:p>
            <a:pPr>
              <a:buNone/>
            </a:pPr>
            <a:r>
              <a:rPr lang="en-US" sz="2000" dirty="0" smtClean="0"/>
              <a:t>However:</a:t>
            </a:r>
          </a:p>
          <a:p>
            <a:r>
              <a:rPr lang="en-US" sz="2000" dirty="0" smtClean="0"/>
              <a:t>Too early to judge – international orientation</a:t>
            </a:r>
          </a:p>
          <a:p>
            <a:r>
              <a:rPr lang="en-US" sz="2000" dirty="0" smtClean="0"/>
              <a:t>Orientation of new urban areas – what about existing ones? What about retrofitting?</a:t>
            </a:r>
          </a:p>
          <a:p>
            <a:endParaRPr lang="en-US" sz="2000" dirty="0"/>
          </a:p>
        </p:txBody>
      </p:sp>
      <p:pic>
        <p:nvPicPr>
          <p:cNvPr id="4" name="Picture 5"/>
          <p:cNvPicPr>
            <a:picLocks noChangeAspect="1" noChangeArrowheads="1"/>
          </p:cNvPicPr>
          <p:nvPr/>
        </p:nvPicPr>
        <p:blipFill>
          <a:blip r:embed="rId2" cstate="print"/>
          <a:srcRect/>
          <a:stretch>
            <a:fillRect/>
          </a:stretch>
        </p:blipFill>
        <p:spPr bwMode="auto">
          <a:xfrm>
            <a:off x="683568" y="548680"/>
            <a:ext cx="3312368" cy="9784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What do I want to talk about?</a:t>
            </a:r>
            <a:endParaRPr lang="en-US" dirty="0"/>
          </a:p>
        </p:txBody>
      </p:sp>
      <p:sp>
        <p:nvSpPr>
          <p:cNvPr id="3" name="Inhaltsplatzhalter 2"/>
          <p:cNvSpPr>
            <a:spLocks noGrp="1"/>
          </p:cNvSpPr>
          <p:nvPr>
            <p:ph idx="1"/>
          </p:nvPr>
        </p:nvSpPr>
        <p:spPr>
          <a:xfrm>
            <a:off x="1621904" y="1844824"/>
            <a:ext cx="5974432" cy="2652326"/>
          </a:xfrm>
        </p:spPr>
        <p:txBody>
          <a:bodyPr/>
          <a:lstStyle/>
          <a:p>
            <a:r>
              <a:rPr lang="en-US" dirty="0" smtClean="0">
                <a:solidFill>
                  <a:schemeClr val="bg1">
                    <a:lumMod val="50000"/>
                  </a:schemeClr>
                </a:solidFill>
              </a:rPr>
              <a:t>A</a:t>
            </a:r>
            <a:r>
              <a:rPr lang="en-US" dirty="0" smtClean="0">
                <a:solidFill>
                  <a:schemeClr val="bg1">
                    <a:lumMod val="50000"/>
                  </a:schemeClr>
                </a:solidFill>
              </a:rPr>
              <a:t>mbiguity of the eco-city</a:t>
            </a:r>
            <a:endParaRPr lang="en-US" dirty="0" smtClean="0">
              <a:solidFill>
                <a:schemeClr val="bg1">
                  <a:lumMod val="50000"/>
                </a:schemeClr>
              </a:solidFill>
            </a:endParaRPr>
          </a:p>
          <a:p>
            <a:r>
              <a:rPr lang="en-US" dirty="0" smtClean="0">
                <a:solidFill>
                  <a:schemeClr val="bg1">
                    <a:lumMod val="50000"/>
                  </a:schemeClr>
                </a:solidFill>
              </a:rPr>
              <a:t>Eco-city and sustainability</a:t>
            </a:r>
          </a:p>
          <a:p>
            <a:r>
              <a:rPr lang="en-US" dirty="0" smtClean="0">
                <a:solidFill>
                  <a:schemeClr val="bg1">
                    <a:lumMod val="50000"/>
                  </a:schemeClr>
                </a:solidFill>
              </a:rPr>
              <a:t>The broader view:</a:t>
            </a:r>
            <a:br>
              <a:rPr lang="en-US" dirty="0" smtClean="0">
                <a:solidFill>
                  <a:schemeClr val="bg1">
                    <a:lumMod val="50000"/>
                  </a:schemeClr>
                </a:solidFill>
              </a:rPr>
            </a:br>
            <a:r>
              <a:rPr lang="en-US" dirty="0" smtClean="0">
                <a:solidFill>
                  <a:schemeClr val="bg1">
                    <a:lumMod val="50000"/>
                  </a:schemeClr>
                </a:solidFill>
              </a:rPr>
              <a:t>eco-city c</a:t>
            </a:r>
            <a:r>
              <a:rPr lang="en-US" dirty="0" smtClean="0">
                <a:solidFill>
                  <a:schemeClr val="bg1">
                    <a:lumMod val="50000"/>
                  </a:schemeClr>
                </a:solidFill>
              </a:rPr>
              <a:t>ertification schemes</a:t>
            </a:r>
          </a:p>
          <a:p>
            <a:endParaRPr lang="en-US" dirty="0" smtClean="0">
              <a:solidFill>
                <a:schemeClr val="bg1">
                  <a:lumMod val="50000"/>
                </a:schemeClr>
              </a:solidFill>
            </a:endParaRPr>
          </a:p>
          <a:p>
            <a:r>
              <a:rPr lang="en-US" b="1" dirty="0" smtClean="0">
                <a:solidFill>
                  <a:srgbClr val="4E60AA"/>
                </a:solidFill>
              </a:rPr>
              <a:t>Perspectives - outlook</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Perspectives - Outlook</a:t>
            </a:r>
            <a:endParaRPr lang="en-US" dirty="0"/>
          </a:p>
        </p:txBody>
      </p:sp>
      <p:sp>
        <p:nvSpPr>
          <p:cNvPr id="3" name="Inhaltsplatzhalter 2"/>
          <p:cNvSpPr>
            <a:spLocks noGrp="1"/>
          </p:cNvSpPr>
          <p:nvPr>
            <p:ph idx="1"/>
          </p:nvPr>
        </p:nvSpPr>
        <p:spPr>
          <a:xfrm>
            <a:off x="685800" y="1412776"/>
            <a:ext cx="7772400" cy="4464496"/>
          </a:xfrm>
        </p:spPr>
        <p:txBody>
          <a:bodyPr/>
          <a:lstStyle/>
          <a:p>
            <a:r>
              <a:rPr lang="en-US" sz="2000" dirty="0" smtClean="0">
                <a:solidFill>
                  <a:srgbClr val="4E60AA"/>
                </a:solidFill>
              </a:rPr>
              <a:t>There are many new challenges which urge technological change in cities in order to achieve sustainability, e.g. climate change, demographic change</a:t>
            </a:r>
            <a:endParaRPr lang="en-US" sz="2000" dirty="0" smtClean="0">
              <a:solidFill>
                <a:srgbClr val="4E60AA"/>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Perspectives - Outlook</a:t>
            </a:r>
            <a:endParaRPr lang="en-US" dirty="0"/>
          </a:p>
        </p:txBody>
      </p:sp>
      <p:sp>
        <p:nvSpPr>
          <p:cNvPr id="3" name="Inhaltsplatzhalter 2"/>
          <p:cNvSpPr>
            <a:spLocks noGrp="1"/>
          </p:cNvSpPr>
          <p:nvPr>
            <p:ph idx="1"/>
          </p:nvPr>
        </p:nvSpPr>
        <p:spPr>
          <a:xfrm>
            <a:off x="685800" y="1412776"/>
            <a:ext cx="7772400" cy="4464496"/>
          </a:xfrm>
        </p:spPr>
        <p:txBody>
          <a:bodyPr/>
          <a:lstStyle/>
          <a:p>
            <a:r>
              <a:rPr lang="en-US" sz="2000" dirty="0" smtClean="0"/>
              <a:t>There are many new challenges which urge technological change in cities in order to achieve sustainability, e.g. climate change, demographic </a:t>
            </a:r>
            <a:r>
              <a:rPr lang="en-US" sz="2000" dirty="0" smtClean="0"/>
              <a:t>change</a:t>
            </a:r>
          </a:p>
          <a:p>
            <a:r>
              <a:rPr lang="en-US" sz="2000" dirty="0" smtClean="0">
                <a:solidFill>
                  <a:srgbClr val="4E60AA"/>
                </a:solidFill>
              </a:rPr>
              <a:t>Smart/intelligent cities and eco-cities are not the same but there is a large overlap, and there are even more potentials – the eco-city is “more” than the smart city</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bwMode="auto">
          <a:xfrm>
            <a:off x="3779912" y="2204864"/>
            <a:ext cx="1656184" cy="2016224"/>
          </a:xfrm>
          <a:prstGeom prst="rect">
            <a:avLst/>
          </a:prstGeom>
          <a:solidFill>
            <a:schemeClr val="bg1">
              <a:lumMod val="7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0000"/>
                </a:solidFill>
                <a:effectLst/>
                <a:latin typeface="Arial" charset="0"/>
                <a:ea typeface="ＭＳ Ｐゴシック" pitchFamily="1" charset="-128"/>
              </a:rPr>
              <a:t>Eco-City</a:t>
            </a:r>
            <a:endParaRPr kumimoji="0" lang="en-US" sz="2400" b="0" i="0" u="none" strike="noStrike" cap="none" normalizeH="0" baseline="0" dirty="0" smtClean="0">
              <a:ln>
                <a:noFill/>
              </a:ln>
              <a:solidFill>
                <a:srgbClr val="FF0000"/>
              </a:solidFill>
              <a:effectLst/>
              <a:latin typeface="Arial" charset="0"/>
              <a:ea typeface="ＭＳ Ｐゴシック" pitchFamily="1" charset="-128"/>
            </a:endParaRPr>
          </a:p>
        </p:txBody>
      </p:sp>
      <p:sp>
        <p:nvSpPr>
          <p:cNvPr id="4" name="Rechteck 3"/>
          <p:cNvSpPr/>
          <p:nvPr/>
        </p:nvSpPr>
        <p:spPr bwMode="auto">
          <a:xfrm>
            <a:off x="6156176" y="1052736"/>
            <a:ext cx="1656184" cy="2016224"/>
          </a:xfrm>
          <a:prstGeom prst="rect">
            <a:avLst/>
          </a:prstGeom>
          <a:solidFill>
            <a:schemeClr val="bg1">
              <a:lumMod val="7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pitchFamily="1" charset="-128"/>
              </a:rPr>
              <a:t>Nature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pitchFamily="1" charset="-128"/>
              </a:rPr>
              <a:t>Urban Green</a:t>
            </a:r>
          </a:p>
        </p:txBody>
      </p:sp>
      <p:sp>
        <p:nvSpPr>
          <p:cNvPr id="5" name="Rechteck 4"/>
          <p:cNvSpPr/>
          <p:nvPr/>
        </p:nvSpPr>
        <p:spPr bwMode="auto">
          <a:xfrm>
            <a:off x="6156176" y="3356992"/>
            <a:ext cx="1656184" cy="2016224"/>
          </a:xfrm>
          <a:prstGeom prst="rect">
            <a:avLst/>
          </a:prstGeom>
          <a:solidFill>
            <a:schemeClr val="bg1">
              <a:lumMod val="7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pitchFamily="1" charset="-128"/>
              </a:rPr>
              <a:t>Techno-logy /</a:t>
            </a:r>
          </a:p>
          <a:p>
            <a:pPr marL="0" marR="0" indent="0" algn="ctr" defTabSz="914400" rtl="0" eaLnBrk="0" fontAlgn="base" latinLnBrk="0" hangingPunct="0">
              <a:lnSpc>
                <a:spcPct val="100000"/>
              </a:lnSpc>
              <a:spcBef>
                <a:spcPct val="0"/>
              </a:spcBef>
              <a:spcAft>
                <a:spcPct val="0"/>
              </a:spcAft>
              <a:buClrTx/>
              <a:buSzTx/>
              <a:buFontTx/>
              <a:buNone/>
              <a:tabLst/>
            </a:pPr>
            <a:r>
              <a:rPr lang="en-US" dirty="0" smtClean="0">
                <a:latin typeface="Arial" charset="0"/>
                <a:ea typeface="ＭＳ Ｐゴシック" pitchFamily="1" charset="-128"/>
              </a:rPr>
              <a:t>ICT</a:t>
            </a: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7" name="Textfeld 6"/>
          <p:cNvSpPr txBox="1"/>
          <p:nvPr/>
        </p:nvSpPr>
        <p:spPr>
          <a:xfrm>
            <a:off x="3712420" y="1268760"/>
            <a:ext cx="1795684" cy="461665"/>
          </a:xfrm>
          <a:prstGeom prst="rect">
            <a:avLst/>
          </a:prstGeom>
          <a:noFill/>
        </p:spPr>
        <p:txBody>
          <a:bodyPr wrap="none" rtlCol="0">
            <a:spAutoFit/>
          </a:bodyPr>
          <a:lstStyle/>
          <a:p>
            <a:r>
              <a:rPr lang="en-US" dirty="0" smtClean="0">
                <a:solidFill>
                  <a:srgbClr val="FF0000"/>
                </a:solidFill>
              </a:rPr>
              <a:t>Eco-Region</a:t>
            </a:r>
            <a:endParaRPr lang="en-US" dirty="0">
              <a:solidFill>
                <a:srgbClr val="FF0000"/>
              </a:solidFill>
            </a:endParaRPr>
          </a:p>
        </p:txBody>
      </p:sp>
      <p:sp>
        <p:nvSpPr>
          <p:cNvPr id="8" name="Textfeld 7"/>
          <p:cNvSpPr txBox="1"/>
          <p:nvPr/>
        </p:nvSpPr>
        <p:spPr>
          <a:xfrm>
            <a:off x="3749289" y="4551511"/>
            <a:ext cx="1758815" cy="461665"/>
          </a:xfrm>
          <a:prstGeom prst="rect">
            <a:avLst/>
          </a:prstGeom>
          <a:noFill/>
        </p:spPr>
        <p:txBody>
          <a:bodyPr wrap="none" rtlCol="0">
            <a:spAutoFit/>
          </a:bodyPr>
          <a:lstStyle/>
          <a:p>
            <a:r>
              <a:rPr lang="en-US" dirty="0" smtClean="0">
                <a:solidFill>
                  <a:srgbClr val="FF0000"/>
                </a:solidFill>
              </a:rPr>
              <a:t>Eco-District</a:t>
            </a:r>
            <a:endParaRPr lang="en-US" dirty="0">
              <a:solidFill>
                <a:srgbClr val="FF0000"/>
              </a:solidFill>
            </a:endParaRPr>
          </a:p>
        </p:txBody>
      </p:sp>
      <p:sp>
        <p:nvSpPr>
          <p:cNvPr id="9" name="Textfeld 8"/>
          <p:cNvSpPr txBox="1"/>
          <p:nvPr/>
        </p:nvSpPr>
        <p:spPr>
          <a:xfrm>
            <a:off x="395536" y="548680"/>
            <a:ext cx="2720617" cy="461665"/>
          </a:xfrm>
          <a:prstGeom prst="rect">
            <a:avLst/>
          </a:prstGeom>
          <a:noFill/>
        </p:spPr>
        <p:txBody>
          <a:bodyPr wrap="none" rtlCol="0">
            <a:spAutoFit/>
          </a:bodyPr>
          <a:lstStyle/>
          <a:p>
            <a:r>
              <a:rPr lang="en-US" dirty="0" smtClean="0"/>
              <a:t>Urban laboratories</a:t>
            </a:r>
            <a:endParaRPr lang="en-US" dirty="0"/>
          </a:p>
        </p:txBody>
      </p:sp>
      <p:sp>
        <p:nvSpPr>
          <p:cNvPr id="10" name="Gewitterblitz 9"/>
          <p:cNvSpPr/>
          <p:nvPr/>
        </p:nvSpPr>
        <p:spPr bwMode="auto">
          <a:xfrm>
            <a:off x="6588224" y="2564904"/>
            <a:ext cx="792088" cy="1224136"/>
          </a:xfrm>
          <a:prstGeom prst="lightningBolt">
            <a:avLst/>
          </a:prstGeom>
          <a:solidFill>
            <a:srgbClr val="FF0000"/>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0000"/>
              </a:solidFill>
              <a:effectLst/>
              <a:latin typeface="Arial" charset="0"/>
              <a:ea typeface="ＭＳ Ｐゴシック" pitchFamily="1" charset="-128"/>
            </a:endParaRPr>
          </a:p>
        </p:txBody>
      </p:sp>
      <p:sp>
        <p:nvSpPr>
          <p:cNvPr id="11" name="Pfeil nach rechts 10"/>
          <p:cNvSpPr/>
          <p:nvPr/>
        </p:nvSpPr>
        <p:spPr bwMode="auto">
          <a:xfrm>
            <a:off x="5580112" y="2492896"/>
            <a:ext cx="432048" cy="360040"/>
          </a:xfrm>
          <a:prstGeom prst="rightArrow">
            <a:avLst/>
          </a:prstGeom>
          <a:solidFill>
            <a:srgbClr val="FF0000"/>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2" name="Pfeil nach rechts 11"/>
          <p:cNvSpPr/>
          <p:nvPr/>
        </p:nvSpPr>
        <p:spPr bwMode="auto">
          <a:xfrm>
            <a:off x="5580112" y="3645024"/>
            <a:ext cx="432048" cy="360040"/>
          </a:xfrm>
          <a:prstGeom prst="rightArrow">
            <a:avLst/>
          </a:prstGeom>
          <a:solidFill>
            <a:srgbClr val="FF0000"/>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bwMode="auto">
          <a:xfrm>
            <a:off x="3779912" y="2204864"/>
            <a:ext cx="1656184" cy="2016224"/>
          </a:xfrm>
          <a:prstGeom prst="rect">
            <a:avLst/>
          </a:prstGeom>
          <a:solidFill>
            <a:schemeClr val="bg1">
              <a:lumMod val="7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pitchFamily="1" charset="-128"/>
              </a:rPr>
              <a:t>Eco-City</a:t>
            </a: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4" name="Rechteck 3"/>
          <p:cNvSpPr/>
          <p:nvPr/>
        </p:nvSpPr>
        <p:spPr bwMode="auto">
          <a:xfrm>
            <a:off x="6156176" y="1052736"/>
            <a:ext cx="1656184" cy="2016224"/>
          </a:xfrm>
          <a:prstGeom prst="rect">
            <a:avLst/>
          </a:prstGeom>
          <a:solidFill>
            <a:schemeClr val="bg1">
              <a:lumMod val="7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pitchFamily="1" charset="-128"/>
              </a:rPr>
              <a:t>Nature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pitchFamily="1" charset="-128"/>
              </a:rPr>
              <a:t>Urban Green</a:t>
            </a:r>
          </a:p>
        </p:txBody>
      </p:sp>
      <p:sp>
        <p:nvSpPr>
          <p:cNvPr id="5" name="Rechteck 4"/>
          <p:cNvSpPr/>
          <p:nvPr/>
        </p:nvSpPr>
        <p:spPr bwMode="auto">
          <a:xfrm>
            <a:off x="6156176" y="3356992"/>
            <a:ext cx="1656184" cy="2016224"/>
          </a:xfrm>
          <a:prstGeom prst="rect">
            <a:avLst/>
          </a:prstGeom>
          <a:solidFill>
            <a:schemeClr val="bg1">
              <a:lumMod val="7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pitchFamily="1" charset="-128"/>
              </a:rPr>
              <a:t>Techno-logy /</a:t>
            </a:r>
          </a:p>
          <a:p>
            <a:pPr marL="0" marR="0" indent="0" algn="ctr" defTabSz="914400" rtl="0" eaLnBrk="0" fontAlgn="base" latinLnBrk="0" hangingPunct="0">
              <a:lnSpc>
                <a:spcPct val="100000"/>
              </a:lnSpc>
              <a:spcBef>
                <a:spcPct val="0"/>
              </a:spcBef>
              <a:spcAft>
                <a:spcPct val="0"/>
              </a:spcAft>
              <a:buClrTx/>
              <a:buSzTx/>
              <a:buFontTx/>
              <a:buNone/>
              <a:tabLst/>
            </a:pPr>
            <a:r>
              <a:rPr lang="en-US" dirty="0" smtClean="0">
                <a:latin typeface="Arial" charset="0"/>
                <a:ea typeface="ＭＳ Ｐゴシック" pitchFamily="1" charset="-128"/>
              </a:rPr>
              <a:t>ICT</a:t>
            </a: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6" name="Rechteck 5"/>
          <p:cNvSpPr/>
          <p:nvPr/>
        </p:nvSpPr>
        <p:spPr bwMode="auto">
          <a:xfrm>
            <a:off x="1619672" y="2204864"/>
            <a:ext cx="1656184" cy="2016224"/>
          </a:xfrm>
          <a:prstGeom prst="rect">
            <a:avLst/>
          </a:prstGeom>
          <a:solidFill>
            <a:schemeClr val="bg1">
              <a:lumMod val="7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pitchFamily="1" charset="-128"/>
              </a:rPr>
              <a:t>Sustain-able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pitchFamily="1" charset="-128"/>
              </a:rPr>
              <a:t>City</a:t>
            </a: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7" name="Textfeld 6"/>
          <p:cNvSpPr txBox="1"/>
          <p:nvPr/>
        </p:nvSpPr>
        <p:spPr>
          <a:xfrm>
            <a:off x="3712420" y="1268760"/>
            <a:ext cx="1795684" cy="461665"/>
          </a:xfrm>
          <a:prstGeom prst="rect">
            <a:avLst/>
          </a:prstGeom>
          <a:noFill/>
        </p:spPr>
        <p:txBody>
          <a:bodyPr wrap="none" rtlCol="0">
            <a:spAutoFit/>
          </a:bodyPr>
          <a:lstStyle/>
          <a:p>
            <a:r>
              <a:rPr lang="en-US" dirty="0" smtClean="0"/>
              <a:t>Eco-Region</a:t>
            </a:r>
            <a:endParaRPr lang="en-US" dirty="0"/>
          </a:p>
        </p:txBody>
      </p:sp>
      <p:sp>
        <p:nvSpPr>
          <p:cNvPr id="8" name="Textfeld 7"/>
          <p:cNvSpPr txBox="1"/>
          <p:nvPr/>
        </p:nvSpPr>
        <p:spPr>
          <a:xfrm>
            <a:off x="3749289" y="4551511"/>
            <a:ext cx="1758815" cy="461665"/>
          </a:xfrm>
          <a:prstGeom prst="rect">
            <a:avLst/>
          </a:prstGeom>
          <a:noFill/>
        </p:spPr>
        <p:txBody>
          <a:bodyPr wrap="none" rtlCol="0">
            <a:spAutoFit/>
          </a:bodyPr>
          <a:lstStyle/>
          <a:p>
            <a:r>
              <a:rPr lang="en-US" dirty="0" smtClean="0"/>
              <a:t>Eco-District</a:t>
            </a:r>
            <a:endParaRPr lang="en-US" dirty="0"/>
          </a:p>
        </p:txBody>
      </p:sp>
      <p:sp>
        <p:nvSpPr>
          <p:cNvPr id="9" name="Textfeld 8"/>
          <p:cNvSpPr txBox="1"/>
          <p:nvPr/>
        </p:nvSpPr>
        <p:spPr>
          <a:xfrm>
            <a:off x="395536" y="548680"/>
            <a:ext cx="2720617" cy="461665"/>
          </a:xfrm>
          <a:prstGeom prst="rect">
            <a:avLst/>
          </a:prstGeom>
          <a:noFill/>
        </p:spPr>
        <p:txBody>
          <a:bodyPr wrap="none" rtlCol="0">
            <a:spAutoFit/>
          </a:bodyPr>
          <a:lstStyle/>
          <a:p>
            <a:r>
              <a:rPr lang="en-US" dirty="0" smtClean="0">
                <a:solidFill>
                  <a:srgbClr val="FF0000"/>
                </a:solidFill>
              </a:rPr>
              <a:t>Urban laboratories</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bwMode="auto">
          <a:xfrm>
            <a:off x="3779912" y="2204864"/>
            <a:ext cx="1656184" cy="2016224"/>
          </a:xfrm>
          <a:prstGeom prst="rect">
            <a:avLst/>
          </a:prstGeom>
          <a:solidFill>
            <a:schemeClr val="bg1">
              <a:lumMod val="7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pitchFamily="1" charset="-128"/>
              </a:rPr>
              <a:t>Eco-City</a:t>
            </a: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4" name="Rechteck 3"/>
          <p:cNvSpPr/>
          <p:nvPr/>
        </p:nvSpPr>
        <p:spPr bwMode="auto">
          <a:xfrm>
            <a:off x="6156176" y="1052736"/>
            <a:ext cx="1656184" cy="2016224"/>
          </a:xfrm>
          <a:prstGeom prst="rect">
            <a:avLst/>
          </a:prstGeom>
          <a:solidFill>
            <a:schemeClr val="bg1">
              <a:lumMod val="7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pitchFamily="1" charset="-128"/>
              </a:rPr>
              <a:t>Nature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pitchFamily="1" charset="-128"/>
              </a:rPr>
              <a:t>Urban Green</a:t>
            </a:r>
          </a:p>
        </p:txBody>
      </p:sp>
      <p:sp>
        <p:nvSpPr>
          <p:cNvPr id="5" name="Rechteck 4"/>
          <p:cNvSpPr/>
          <p:nvPr/>
        </p:nvSpPr>
        <p:spPr bwMode="auto">
          <a:xfrm>
            <a:off x="6156176" y="3356992"/>
            <a:ext cx="1656184" cy="2016224"/>
          </a:xfrm>
          <a:prstGeom prst="rect">
            <a:avLst/>
          </a:prstGeom>
          <a:solidFill>
            <a:schemeClr val="bg1">
              <a:lumMod val="7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pitchFamily="1" charset="-128"/>
              </a:rPr>
              <a:t>Techno-logy /</a:t>
            </a:r>
          </a:p>
          <a:p>
            <a:pPr marL="0" marR="0" indent="0" algn="ctr" defTabSz="914400" rtl="0" eaLnBrk="0" fontAlgn="base" latinLnBrk="0" hangingPunct="0">
              <a:lnSpc>
                <a:spcPct val="100000"/>
              </a:lnSpc>
              <a:spcBef>
                <a:spcPct val="0"/>
              </a:spcBef>
              <a:spcAft>
                <a:spcPct val="0"/>
              </a:spcAft>
              <a:buClrTx/>
              <a:buSzTx/>
              <a:buFontTx/>
              <a:buNone/>
              <a:tabLst/>
            </a:pPr>
            <a:r>
              <a:rPr lang="en-US" dirty="0" smtClean="0">
                <a:latin typeface="Arial" charset="0"/>
                <a:ea typeface="ＭＳ Ｐゴシック" pitchFamily="1" charset="-128"/>
              </a:rPr>
              <a:t>ICT</a:t>
            </a: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6" name="Rechteck 5"/>
          <p:cNvSpPr/>
          <p:nvPr/>
        </p:nvSpPr>
        <p:spPr bwMode="auto">
          <a:xfrm>
            <a:off x="1619672" y="2204864"/>
            <a:ext cx="1656184" cy="2016224"/>
          </a:xfrm>
          <a:prstGeom prst="rect">
            <a:avLst/>
          </a:prstGeom>
          <a:solidFill>
            <a:schemeClr val="bg1">
              <a:lumMod val="7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pitchFamily="1" charset="-128"/>
              </a:rPr>
              <a:t>Sustain-able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pitchFamily="1" charset="-128"/>
              </a:rPr>
              <a:t>City</a:t>
            </a: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7" name="Textfeld 6"/>
          <p:cNvSpPr txBox="1"/>
          <p:nvPr/>
        </p:nvSpPr>
        <p:spPr>
          <a:xfrm>
            <a:off x="3712420" y="1268760"/>
            <a:ext cx="1795684" cy="461665"/>
          </a:xfrm>
          <a:prstGeom prst="rect">
            <a:avLst/>
          </a:prstGeom>
          <a:noFill/>
        </p:spPr>
        <p:txBody>
          <a:bodyPr wrap="none" rtlCol="0">
            <a:spAutoFit/>
          </a:bodyPr>
          <a:lstStyle/>
          <a:p>
            <a:r>
              <a:rPr lang="en-US" dirty="0" smtClean="0"/>
              <a:t>Eco-Region</a:t>
            </a:r>
            <a:endParaRPr lang="en-US" dirty="0"/>
          </a:p>
        </p:txBody>
      </p:sp>
      <p:sp>
        <p:nvSpPr>
          <p:cNvPr id="8" name="Textfeld 7"/>
          <p:cNvSpPr txBox="1"/>
          <p:nvPr/>
        </p:nvSpPr>
        <p:spPr>
          <a:xfrm>
            <a:off x="3749289" y="4551511"/>
            <a:ext cx="1758815" cy="461665"/>
          </a:xfrm>
          <a:prstGeom prst="rect">
            <a:avLst/>
          </a:prstGeom>
          <a:noFill/>
        </p:spPr>
        <p:txBody>
          <a:bodyPr wrap="none" rtlCol="0">
            <a:spAutoFit/>
          </a:bodyPr>
          <a:lstStyle/>
          <a:p>
            <a:r>
              <a:rPr lang="en-US" dirty="0" smtClean="0"/>
              <a:t>Eco-District</a:t>
            </a:r>
            <a:endParaRPr lang="en-US" dirty="0"/>
          </a:p>
        </p:txBody>
      </p:sp>
      <p:sp>
        <p:nvSpPr>
          <p:cNvPr id="9" name="Textfeld 8"/>
          <p:cNvSpPr txBox="1"/>
          <p:nvPr/>
        </p:nvSpPr>
        <p:spPr>
          <a:xfrm>
            <a:off x="395536" y="548680"/>
            <a:ext cx="2720617" cy="461665"/>
          </a:xfrm>
          <a:prstGeom prst="rect">
            <a:avLst/>
          </a:prstGeom>
          <a:noFill/>
        </p:spPr>
        <p:txBody>
          <a:bodyPr wrap="none" rtlCol="0">
            <a:spAutoFit/>
          </a:bodyPr>
          <a:lstStyle/>
          <a:p>
            <a:r>
              <a:rPr lang="en-US" dirty="0" smtClean="0">
                <a:solidFill>
                  <a:srgbClr val="FF0000"/>
                </a:solidFill>
              </a:rPr>
              <a:t>Urban laboratories</a:t>
            </a:r>
            <a:endParaRPr lang="en-US" dirty="0">
              <a:solidFill>
                <a:srgbClr val="FF0000"/>
              </a:solidFill>
            </a:endParaRPr>
          </a:p>
        </p:txBody>
      </p:sp>
      <p:sp>
        <p:nvSpPr>
          <p:cNvPr id="10" name="Textfeld 9"/>
          <p:cNvSpPr txBox="1"/>
          <p:nvPr/>
        </p:nvSpPr>
        <p:spPr>
          <a:xfrm>
            <a:off x="1619672" y="5517232"/>
            <a:ext cx="6141425" cy="523220"/>
          </a:xfrm>
          <a:prstGeom prst="rect">
            <a:avLst/>
          </a:prstGeom>
          <a:noFill/>
        </p:spPr>
        <p:txBody>
          <a:bodyPr wrap="none" rtlCol="0">
            <a:spAutoFit/>
          </a:bodyPr>
          <a:lstStyle/>
          <a:p>
            <a:r>
              <a:rPr lang="en-US" sz="2800" b="1" dirty="0" smtClean="0">
                <a:solidFill>
                  <a:srgbClr val="FF0000"/>
                </a:solidFill>
              </a:rPr>
              <a:t>Inclusiveness 	with 		balance</a:t>
            </a:r>
            <a:endParaRPr lang="en-US" sz="2800" b="1" dirty="0">
              <a:solidFill>
                <a:srgbClr val="FF0000"/>
              </a:solidFill>
            </a:endParaRPr>
          </a:p>
        </p:txBody>
      </p:sp>
      <p:sp>
        <p:nvSpPr>
          <p:cNvPr id="11" name="Ellipse 10"/>
          <p:cNvSpPr/>
          <p:nvPr/>
        </p:nvSpPr>
        <p:spPr bwMode="auto">
          <a:xfrm>
            <a:off x="1763688" y="908720"/>
            <a:ext cx="4608512" cy="4608512"/>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2" name="Ellipse 11"/>
          <p:cNvSpPr/>
          <p:nvPr/>
        </p:nvSpPr>
        <p:spPr bwMode="auto">
          <a:xfrm>
            <a:off x="6084168" y="1124744"/>
            <a:ext cx="1800200" cy="4176464"/>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Perspectives - Outlook</a:t>
            </a:r>
            <a:endParaRPr lang="en-US" dirty="0"/>
          </a:p>
        </p:txBody>
      </p:sp>
      <p:sp>
        <p:nvSpPr>
          <p:cNvPr id="3" name="Inhaltsplatzhalter 2"/>
          <p:cNvSpPr>
            <a:spLocks noGrp="1"/>
          </p:cNvSpPr>
          <p:nvPr>
            <p:ph idx="1"/>
          </p:nvPr>
        </p:nvSpPr>
        <p:spPr>
          <a:xfrm>
            <a:off x="685800" y="1412776"/>
            <a:ext cx="7772400" cy="4464496"/>
          </a:xfrm>
        </p:spPr>
        <p:txBody>
          <a:bodyPr/>
          <a:lstStyle/>
          <a:p>
            <a:r>
              <a:rPr lang="en-US" sz="2000" dirty="0" smtClean="0"/>
              <a:t>There are many new challenges which urge technological change in cities in order to achieve sustainability, e.g. climate change, demographic </a:t>
            </a:r>
            <a:r>
              <a:rPr lang="en-US" sz="2000" dirty="0" smtClean="0"/>
              <a:t>change</a:t>
            </a:r>
          </a:p>
          <a:p>
            <a:r>
              <a:rPr lang="en-US" sz="2000" dirty="0" smtClean="0"/>
              <a:t>Smart/intelligent cities and eco-cities are not the same but there is a large overlap, and there are even more potentials – the eco-city is “more” than the smart city</a:t>
            </a:r>
          </a:p>
          <a:p>
            <a:r>
              <a:rPr lang="en-US" sz="2000" dirty="0" smtClean="0">
                <a:solidFill>
                  <a:srgbClr val="4E60AA"/>
                </a:solidFill>
              </a:rPr>
              <a:t>Eco-cities are prominent and suitable laboratories for smart technologies</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Perspectives - Outlook</a:t>
            </a:r>
            <a:endParaRPr lang="en-US" dirty="0"/>
          </a:p>
        </p:txBody>
      </p:sp>
      <p:sp>
        <p:nvSpPr>
          <p:cNvPr id="3" name="Inhaltsplatzhalter 2"/>
          <p:cNvSpPr>
            <a:spLocks noGrp="1"/>
          </p:cNvSpPr>
          <p:nvPr>
            <p:ph idx="1"/>
          </p:nvPr>
        </p:nvSpPr>
        <p:spPr>
          <a:xfrm>
            <a:off x="685800" y="1412776"/>
            <a:ext cx="7772400" cy="4464496"/>
          </a:xfrm>
        </p:spPr>
        <p:txBody>
          <a:bodyPr/>
          <a:lstStyle/>
          <a:p>
            <a:r>
              <a:rPr lang="en-US" sz="2000" dirty="0" smtClean="0"/>
              <a:t>There are many new challenges which urge technological change in cities in order to achieve sustainability, e.g. climate change, demographic </a:t>
            </a:r>
            <a:r>
              <a:rPr lang="en-US" sz="2000" dirty="0" smtClean="0"/>
              <a:t>change</a:t>
            </a:r>
          </a:p>
          <a:p>
            <a:r>
              <a:rPr lang="en-US" sz="2000" dirty="0" smtClean="0"/>
              <a:t>Smart/intelligent cities and eco-cities are not the same but there is a large overlap, and there are even more potentials – the eco-city is “more” than the smart city</a:t>
            </a:r>
          </a:p>
          <a:p>
            <a:r>
              <a:rPr lang="en-US" sz="2000" dirty="0" smtClean="0"/>
              <a:t>Eco-cities are prominent and suitable laboratories for smart technologies</a:t>
            </a:r>
          </a:p>
          <a:p>
            <a:r>
              <a:rPr lang="en-US" sz="2000" dirty="0" smtClean="0">
                <a:solidFill>
                  <a:srgbClr val="4E60AA"/>
                </a:solidFill>
              </a:rPr>
              <a:t>There are large market opportunities</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409" name="Group 17"/>
          <p:cNvGraphicFramePr>
            <a:graphicFrameLocks noGrp="1"/>
          </p:cNvGraphicFramePr>
          <p:nvPr/>
        </p:nvGraphicFramePr>
        <p:xfrm>
          <a:off x="467494" y="908720"/>
          <a:ext cx="8208962" cy="4821013"/>
        </p:xfrm>
        <a:graphic>
          <a:graphicData uri="http://schemas.openxmlformats.org/drawingml/2006/table">
            <a:tbl>
              <a:tblPr/>
              <a:tblGrid>
                <a:gridCol w="4104481"/>
                <a:gridCol w="4104481"/>
              </a:tblGrid>
              <a:tr h="3693269">
                <a:tc>
                  <a:txBody>
                    <a:bodyPr/>
                    <a:lstStyle/>
                    <a:p>
                      <a:pPr marL="0" lvl="0" indent="0">
                        <a:buFont typeface="Arial" pitchFamily="34" charset="0"/>
                        <a:buNone/>
                      </a:pPr>
                      <a:endParaRPr lang="en-US" sz="2000" kern="1200" dirty="0" smtClean="0">
                        <a:solidFill>
                          <a:schemeClr val="tx1"/>
                        </a:solidFill>
                        <a:effectLst/>
                        <a:latin typeface="+mn-lt"/>
                        <a:ea typeface="+mn-ea"/>
                        <a:cs typeface="+mn-cs"/>
                      </a:endParaRPr>
                    </a:p>
                  </a:txBody>
                  <a:tcPr marL="91441" marR="91441"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lvl="0" algn="l"/>
                      <a:r>
                        <a:rPr lang="en-GB" sz="2400" i="1" dirty="0" smtClean="0">
                          <a:latin typeface="Times New Roman" pitchFamily="18" charset="0"/>
                          <a:cs typeface="Times New Roman" pitchFamily="18" charset="0"/>
                        </a:rPr>
                        <a:t>“The development of smart cities in future is a crucial commercial </a:t>
                      </a:r>
                      <a:r>
                        <a:rPr lang="en-GB" sz="2400" i="1" dirty="0" smtClean="0">
                          <a:latin typeface="Times New Roman" pitchFamily="18" charset="0"/>
                          <a:cs typeface="Times New Roman" pitchFamily="18" charset="0"/>
                        </a:rPr>
                        <a:t>opportunity.”</a:t>
                      </a:r>
                      <a:endParaRPr lang="en-GB" sz="2400" i="1" dirty="0" smtClean="0">
                        <a:latin typeface="Times New Roman" pitchFamily="18" charset="0"/>
                        <a:cs typeface="Times New Roman" pitchFamily="18" charset="0"/>
                      </a:endParaRPr>
                    </a:p>
                    <a:p>
                      <a:pPr algn="l"/>
                      <a:r>
                        <a:rPr lang="en-GB" sz="2400" i="1" dirty="0" smtClean="0">
                          <a:latin typeface="Times New Roman" pitchFamily="18" charset="0"/>
                          <a:cs typeface="Times New Roman" pitchFamily="18" charset="0"/>
                        </a:rPr>
                        <a:t>"</a:t>
                      </a:r>
                      <a:r>
                        <a:rPr lang="en-GB" sz="2400" i="1" dirty="0" smtClean="0">
                          <a:latin typeface="Times New Roman" pitchFamily="18" charset="0"/>
                          <a:cs typeface="Times New Roman" pitchFamily="18" charset="0"/>
                        </a:rPr>
                        <a:t>We are entering a phase when everything becomes connected, from healthcare to transportation," </a:t>
                      </a:r>
                    </a:p>
                    <a:p>
                      <a:pPr algn="l"/>
                      <a:endParaRPr lang="en-GB" sz="800" i="1" dirty="0" smtClean="0">
                        <a:latin typeface="Times New Roman" pitchFamily="18" charset="0"/>
                        <a:cs typeface="Times New Roman" pitchFamily="18" charset="0"/>
                      </a:endParaRPr>
                    </a:p>
                    <a:p>
                      <a:pPr algn="l"/>
                      <a:r>
                        <a:rPr lang="en-GB" sz="1400" i="1" dirty="0" smtClean="0">
                          <a:latin typeface="Times New Roman" pitchFamily="18" charset="0"/>
                          <a:cs typeface="Times New Roman" pitchFamily="18" charset="0"/>
                        </a:rPr>
                        <a:t>Steve Lewis, </a:t>
                      </a:r>
                      <a:r>
                        <a:rPr lang="en-GB" sz="1400" i="1" dirty="0" err="1" smtClean="0">
                          <a:latin typeface="Times New Roman" pitchFamily="18" charset="0"/>
                          <a:cs typeface="Times New Roman" pitchFamily="18" charset="0"/>
                        </a:rPr>
                        <a:t>LivingPlan</a:t>
                      </a:r>
                      <a:r>
                        <a:rPr lang="en-GB" sz="1400" i="1" dirty="0" smtClean="0">
                          <a:latin typeface="Times New Roman" pitchFamily="18" charset="0"/>
                          <a:cs typeface="Times New Roman" pitchFamily="18" charset="0"/>
                        </a:rPr>
                        <a:t> IT, </a:t>
                      </a:r>
                      <a:r>
                        <a:rPr lang="en-GB" sz="1400" i="1" kern="1200" dirty="0" smtClean="0">
                          <a:solidFill>
                            <a:schemeClr val="tx1"/>
                          </a:solidFill>
                          <a:effectLst/>
                          <a:latin typeface="Times New Roman" pitchFamily="18" charset="0"/>
                          <a:ea typeface="+mn-ea"/>
                          <a:cs typeface="Times New Roman" pitchFamily="18" charset="0"/>
                        </a:rPr>
                        <a:t>BBC,</a:t>
                      </a:r>
                      <a:r>
                        <a:rPr lang="en-GB" sz="1400" i="1" kern="1200" baseline="0" dirty="0" smtClean="0">
                          <a:solidFill>
                            <a:schemeClr val="tx1"/>
                          </a:solidFill>
                          <a:effectLst/>
                          <a:latin typeface="Times New Roman" pitchFamily="18" charset="0"/>
                          <a:ea typeface="+mn-ea"/>
                          <a:cs typeface="Times New Roman" pitchFamily="18" charset="0"/>
                        </a:rPr>
                        <a:t> 4 May 2012</a:t>
                      </a:r>
                      <a:endParaRPr lang="en-GB" sz="1400" kern="1200" dirty="0" smtClean="0">
                        <a:solidFill>
                          <a:schemeClr val="tx1"/>
                        </a:solidFill>
                        <a:effectLst/>
                        <a:latin typeface="+mn-lt"/>
                        <a:ea typeface="+mn-ea"/>
                        <a:cs typeface="+mn-cs"/>
                      </a:endParaRPr>
                    </a:p>
                  </a:txBody>
                  <a:tcPr marL="91441" marR="91441"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r>
              <a:tr h="1127575">
                <a:tc gridSpan="2">
                  <a:txBody>
                    <a:bodyPr/>
                    <a:lstStyle/>
                    <a:p>
                      <a:pPr marL="34290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r>
                        <a:rPr lang="en-GB" sz="2400" kern="1200" dirty="0" smtClean="0">
                          <a:solidFill>
                            <a:schemeClr val="tx1"/>
                          </a:solidFill>
                          <a:effectLst/>
                          <a:latin typeface="+mn-lt"/>
                          <a:ea typeface="+mn-ea"/>
                          <a:cs typeface="+mn-cs"/>
                        </a:rPr>
                        <a:t>-&gt; Need</a:t>
                      </a:r>
                      <a:r>
                        <a:rPr lang="en-GB" sz="2400" kern="1200" baseline="0" dirty="0" smtClean="0">
                          <a:solidFill>
                            <a:schemeClr val="tx1"/>
                          </a:solidFill>
                          <a:effectLst/>
                          <a:latin typeface="+mn-lt"/>
                          <a:ea typeface="+mn-ea"/>
                          <a:cs typeface="+mn-cs"/>
                        </a:rPr>
                        <a:t> </a:t>
                      </a:r>
                      <a:r>
                        <a:rPr lang="en-GB" sz="2400" kern="1200" baseline="0" dirty="0" smtClean="0">
                          <a:solidFill>
                            <a:schemeClr val="tx1"/>
                          </a:solidFill>
                          <a:effectLst/>
                          <a:latin typeface="+mn-lt"/>
                          <a:ea typeface="+mn-ea"/>
                          <a:cs typeface="+mn-cs"/>
                        </a:rPr>
                        <a:t>to bring ‘eco-tech-city’ into question &amp; develop alternative discourses</a:t>
                      </a:r>
                      <a:endParaRPr lang="en-GB" sz="2400" kern="1200" dirty="0" smtClean="0">
                        <a:solidFill>
                          <a:schemeClr val="tx1"/>
                        </a:solidFill>
                        <a:effectLst/>
                        <a:latin typeface="+mn-lt"/>
                        <a:ea typeface="+mn-ea"/>
                        <a:cs typeface="+mn-cs"/>
                      </a:endParaRPr>
                    </a:p>
                    <a:p>
                      <a:pPr marL="0" lvl="0" indent="0">
                        <a:buFont typeface="Arial" pitchFamily="34" charset="0"/>
                        <a:buNone/>
                      </a:pPr>
                      <a:endParaRPr lang="en-US" sz="2000" kern="1200" dirty="0" smtClean="0">
                        <a:solidFill>
                          <a:schemeClr val="tx1"/>
                        </a:solidFill>
                        <a:effectLst/>
                        <a:latin typeface="+mn-lt"/>
                        <a:ea typeface="+mn-ea"/>
                        <a:cs typeface="+mn-cs"/>
                      </a:endParaRPr>
                    </a:p>
                  </a:txBody>
                  <a:tcPr marL="91441" marR="91441"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hMerge="1">
                  <a:txBody>
                    <a:bodyPr/>
                    <a:lstStyle/>
                    <a:p>
                      <a:pPr marL="0" lvl="0" indent="0">
                        <a:buFont typeface="Arial" pitchFamily="34" charset="0"/>
                        <a:buNone/>
                      </a:pPr>
                      <a:endParaRPr lang="en-US" sz="2000" kern="1200" dirty="0" smtClean="0">
                        <a:solidFill>
                          <a:schemeClr val="tx1"/>
                        </a:solidFill>
                        <a:effectLst/>
                        <a:latin typeface="+mn-lt"/>
                        <a:ea typeface="+mn-ea"/>
                        <a:cs typeface="+mn-cs"/>
                      </a:endParaRPr>
                    </a:p>
                  </a:txBody>
                  <a:tcPr marL="91441" marR="9144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r>
            </a:tbl>
          </a:graphicData>
        </a:graphic>
      </p:graphicFrame>
      <p:pic>
        <p:nvPicPr>
          <p:cNvPr id="28685" name="Picture 9"/>
          <p:cNvPicPr>
            <a:picLocks noChangeAspect="1" noChangeArrowheads="1"/>
          </p:cNvPicPr>
          <p:nvPr/>
        </p:nvPicPr>
        <p:blipFill>
          <a:blip r:embed="rId3" cstate="print"/>
          <a:srcRect/>
          <a:stretch>
            <a:fillRect/>
          </a:stretch>
        </p:blipFill>
        <p:spPr bwMode="auto">
          <a:xfrm>
            <a:off x="540519" y="977428"/>
            <a:ext cx="3970337" cy="3024188"/>
          </a:xfrm>
          <a:prstGeom prst="rect">
            <a:avLst/>
          </a:prstGeom>
          <a:noFill/>
          <a:ln w="9525">
            <a:noFill/>
            <a:miter lim="800000"/>
            <a:headEnd/>
            <a:tailEnd/>
          </a:ln>
          <a:effectLst/>
        </p:spPr>
      </p:pic>
      <p:sp>
        <p:nvSpPr>
          <p:cNvPr id="4" name="Textfeld 3"/>
          <p:cNvSpPr txBox="1"/>
          <p:nvPr/>
        </p:nvSpPr>
        <p:spPr>
          <a:xfrm>
            <a:off x="6937004" y="5425479"/>
            <a:ext cx="1667444" cy="307777"/>
          </a:xfrm>
          <a:prstGeom prst="rect">
            <a:avLst/>
          </a:prstGeom>
          <a:noFill/>
        </p:spPr>
        <p:txBody>
          <a:bodyPr wrap="none" rtlCol="0">
            <a:spAutoFit/>
          </a:bodyPr>
          <a:lstStyle/>
          <a:p>
            <a:r>
              <a:rPr lang="en-US" sz="1400" dirty="0" smtClean="0"/>
              <a:t>Source: Joss 2013</a:t>
            </a:r>
            <a:endParaRPr lang="en-US" sz="1400" dirty="0"/>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Perspectives - Outlook</a:t>
            </a:r>
            <a:endParaRPr lang="en-US" dirty="0"/>
          </a:p>
        </p:txBody>
      </p:sp>
      <p:sp>
        <p:nvSpPr>
          <p:cNvPr id="3" name="Inhaltsplatzhalter 2"/>
          <p:cNvSpPr>
            <a:spLocks noGrp="1"/>
          </p:cNvSpPr>
          <p:nvPr>
            <p:ph idx="1"/>
          </p:nvPr>
        </p:nvSpPr>
        <p:spPr>
          <a:xfrm>
            <a:off x="685800" y="1412776"/>
            <a:ext cx="7772400" cy="4464496"/>
          </a:xfrm>
        </p:spPr>
        <p:txBody>
          <a:bodyPr/>
          <a:lstStyle/>
          <a:p>
            <a:r>
              <a:rPr lang="en-US" sz="2000" dirty="0" smtClean="0"/>
              <a:t>There are many new challenges which urge technological change in cities in order to achieve sustainability, e.g. climate change, demographic </a:t>
            </a:r>
            <a:r>
              <a:rPr lang="en-US" sz="2000" dirty="0" smtClean="0"/>
              <a:t>change</a:t>
            </a:r>
          </a:p>
          <a:p>
            <a:r>
              <a:rPr lang="en-US" sz="2000" dirty="0" smtClean="0"/>
              <a:t>Smart/intelligent cities and eco-cities are not the same but there is a large overlap, and there are even more potentials – the eco-city is “more” than the smart city</a:t>
            </a:r>
          </a:p>
          <a:p>
            <a:r>
              <a:rPr lang="en-US" sz="2000" dirty="0" smtClean="0"/>
              <a:t>Eco-cities are prominent and suitable laboratories for smart technologies</a:t>
            </a:r>
          </a:p>
          <a:p>
            <a:r>
              <a:rPr lang="en-US" sz="2000" dirty="0" smtClean="0"/>
              <a:t>There are large market opportunities</a:t>
            </a:r>
          </a:p>
          <a:p>
            <a:r>
              <a:rPr lang="en-US" sz="2000" dirty="0" err="1" smtClean="0">
                <a:solidFill>
                  <a:srgbClr val="4E60AA"/>
                </a:solidFill>
              </a:rPr>
              <a:t>Industrie</a:t>
            </a:r>
            <a:r>
              <a:rPr lang="en-US" sz="2000" dirty="0" smtClean="0">
                <a:solidFill>
                  <a:srgbClr val="4E60AA"/>
                </a:solidFill>
              </a:rPr>
              <a:t> 4.0 is a big chance and challenge for </a:t>
            </a:r>
            <a:br>
              <a:rPr lang="en-US" sz="2000" dirty="0" smtClean="0">
                <a:solidFill>
                  <a:srgbClr val="4E60AA"/>
                </a:solidFill>
              </a:rPr>
            </a:br>
            <a:r>
              <a:rPr lang="en-US" sz="2000" dirty="0" smtClean="0">
                <a:solidFill>
                  <a:srgbClr val="4E60AA"/>
                </a:solidFill>
              </a:rPr>
              <a:t>urban development</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p:cNvPicPr>
            <a:picLocks noChangeAspect="1" noChangeArrowheads="1"/>
          </p:cNvPicPr>
          <p:nvPr/>
        </p:nvPicPr>
        <p:blipFill>
          <a:blip r:embed="rId2" cstate="print"/>
          <a:srcRect/>
          <a:stretch>
            <a:fillRect/>
          </a:stretch>
        </p:blipFill>
        <p:spPr bwMode="auto">
          <a:xfrm>
            <a:off x="5004048" y="692696"/>
            <a:ext cx="3494863" cy="5040560"/>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p:spPr>
      </p:pic>
      <p:pic>
        <p:nvPicPr>
          <p:cNvPr id="210947" name="Picture 3"/>
          <p:cNvPicPr>
            <a:picLocks noChangeAspect="1" noChangeArrowheads="1"/>
          </p:cNvPicPr>
          <p:nvPr/>
        </p:nvPicPr>
        <p:blipFill>
          <a:blip r:embed="rId3" cstate="print"/>
          <a:srcRect/>
          <a:stretch>
            <a:fillRect/>
          </a:stretch>
        </p:blipFill>
        <p:spPr bwMode="auto">
          <a:xfrm>
            <a:off x="626707" y="692696"/>
            <a:ext cx="3729269" cy="5061559"/>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Perspectives - Outlook</a:t>
            </a:r>
            <a:endParaRPr lang="en-US" dirty="0"/>
          </a:p>
        </p:txBody>
      </p:sp>
      <p:sp>
        <p:nvSpPr>
          <p:cNvPr id="3" name="Inhaltsplatzhalter 2"/>
          <p:cNvSpPr>
            <a:spLocks noGrp="1"/>
          </p:cNvSpPr>
          <p:nvPr>
            <p:ph idx="1"/>
          </p:nvPr>
        </p:nvSpPr>
        <p:spPr>
          <a:xfrm>
            <a:off x="685800" y="1412776"/>
            <a:ext cx="7772400" cy="4464496"/>
          </a:xfrm>
        </p:spPr>
        <p:txBody>
          <a:bodyPr/>
          <a:lstStyle/>
          <a:p>
            <a:r>
              <a:rPr lang="en-US" sz="2000" dirty="0" smtClean="0"/>
              <a:t>There are many new challenges which urge technological change in cities in order to achieve sustainability, e.g. climate change, demographic </a:t>
            </a:r>
            <a:r>
              <a:rPr lang="en-US" sz="2000" dirty="0" smtClean="0"/>
              <a:t>change</a:t>
            </a:r>
          </a:p>
          <a:p>
            <a:r>
              <a:rPr lang="en-US" sz="2000" dirty="0" smtClean="0"/>
              <a:t>Smart/intelligent cities and eco-cities are not the same but there is a large overlap, and there are even more potentials – the eco-city is “more” than the smart city</a:t>
            </a:r>
          </a:p>
          <a:p>
            <a:r>
              <a:rPr lang="en-US" sz="2000" dirty="0" smtClean="0"/>
              <a:t>Eco-cities are prominent and suitable laboratories for smart technologies</a:t>
            </a:r>
          </a:p>
          <a:p>
            <a:r>
              <a:rPr lang="en-US" sz="2000" dirty="0" smtClean="0"/>
              <a:t>There are large market opportunities</a:t>
            </a:r>
          </a:p>
          <a:p>
            <a:r>
              <a:rPr lang="en-US" sz="2000" dirty="0" err="1" smtClean="0"/>
              <a:t>Industrie</a:t>
            </a:r>
            <a:r>
              <a:rPr lang="en-US" sz="2000" dirty="0" smtClean="0"/>
              <a:t> 4.0 is a big chance and challenge for </a:t>
            </a:r>
            <a:br>
              <a:rPr lang="en-US" sz="2000" dirty="0" smtClean="0"/>
            </a:br>
            <a:r>
              <a:rPr lang="en-US" sz="2000" dirty="0" smtClean="0"/>
              <a:t>urban development</a:t>
            </a:r>
          </a:p>
          <a:p>
            <a:r>
              <a:rPr lang="en-US" sz="2000" dirty="0" smtClean="0">
                <a:solidFill>
                  <a:srgbClr val="4E60AA"/>
                </a:solidFill>
              </a:rPr>
              <a:t>We need a closer link between urban development policies and smart technologies policies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Perspectives - Outlook</a:t>
            </a:r>
            <a:endParaRPr lang="en-US" dirty="0"/>
          </a:p>
        </p:txBody>
      </p:sp>
      <p:sp>
        <p:nvSpPr>
          <p:cNvPr id="3" name="Inhaltsplatzhalter 2"/>
          <p:cNvSpPr>
            <a:spLocks noGrp="1"/>
          </p:cNvSpPr>
          <p:nvPr>
            <p:ph idx="1"/>
          </p:nvPr>
        </p:nvSpPr>
        <p:spPr>
          <a:xfrm>
            <a:off x="685800" y="1268760"/>
            <a:ext cx="7772400" cy="4968552"/>
          </a:xfrm>
        </p:spPr>
        <p:txBody>
          <a:bodyPr/>
          <a:lstStyle/>
          <a:p>
            <a:pPr>
              <a:buNone/>
            </a:pPr>
            <a:r>
              <a:rPr lang="en-US" sz="2000" dirty="0" smtClean="0">
                <a:solidFill>
                  <a:srgbClr val="4E60AA"/>
                </a:solidFill>
              </a:rPr>
              <a:t>Aspects to consider:</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Perspectives - Outlook</a:t>
            </a:r>
            <a:endParaRPr lang="en-US" dirty="0"/>
          </a:p>
        </p:txBody>
      </p:sp>
      <p:sp>
        <p:nvSpPr>
          <p:cNvPr id="3" name="Inhaltsplatzhalter 2"/>
          <p:cNvSpPr>
            <a:spLocks noGrp="1"/>
          </p:cNvSpPr>
          <p:nvPr>
            <p:ph idx="1"/>
          </p:nvPr>
        </p:nvSpPr>
        <p:spPr>
          <a:xfrm>
            <a:off x="685800" y="1268760"/>
            <a:ext cx="7772400" cy="4968552"/>
          </a:xfrm>
        </p:spPr>
        <p:txBody>
          <a:bodyPr/>
          <a:lstStyle/>
          <a:p>
            <a:pPr>
              <a:buNone/>
            </a:pPr>
            <a:r>
              <a:rPr lang="en-US" sz="2000" dirty="0" smtClean="0"/>
              <a:t>Aspects to consider:</a:t>
            </a:r>
          </a:p>
          <a:p>
            <a:r>
              <a:rPr lang="en-US" sz="2000" dirty="0" smtClean="0">
                <a:solidFill>
                  <a:srgbClr val="4E60AA"/>
                </a:solidFill>
              </a:rPr>
              <a:t>New urban districts versus retrofitting cities?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bwMode="auto">
          <a:xfrm>
            <a:off x="3779912" y="2204864"/>
            <a:ext cx="1656184" cy="2016224"/>
          </a:xfrm>
          <a:prstGeom prst="rect">
            <a:avLst/>
          </a:prstGeom>
          <a:solidFill>
            <a:schemeClr val="bg1">
              <a:lumMod val="7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0000"/>
                </a:solidFill>
                <a:effectLst/>
                <a:latin typeface="Arial" charset="0"/>
                <a:ea typeface="ＭＳ Ｐゴシック" pitchFamily="1" charset="-128"/>
              </a:rPr>
              <a:t>Eco-City</a:t>
            </a:r>
            <a:endParaRPr kumimoji="0" lang="en-US" sz="2400" b="0" i="0" u="none" strike="noStrike" cap="none" normalizeH="0" baseline="0" dirty="0" smtClean="0">
              <a:ln>
                <a:noFill/>
              </a:ln>
              <a:solidFill>
                <a:srgbClr val="FF0000"/>
              </a:solidFill>
              <a:effectLst/>
              <a:latin typeface="Arial" charset="0"/>
              <a:ea typeface="ＭＳ Ｐゴシック" pitchFamily="1" charset="-128"/>
            </a:endParaRPr>
          </a:p>
        </p:txBody>
      </p:sp>
      <p:sp>
        <p:nvSpPr>
          <p:cNvPr id="4" name="Rechteck 3"/>
          <p:cNvSpPr/>
          <p:nvPr/>
        </p:nvSpPr>
        <p:spPr bwMode="auto">
          <a:xfrm>
            <a:off x="6156176" y="1052736"/>
            <a:ext cx="1656184" cy="2016224"/>
          </a:xfrm>
          <a:prstGeom prst="rect">
            <a:avLst/>
          </a:prstGeom>
          <a:solidFill>
            <a:schemeClr val="bg1">
              <a:lumMod val="7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pitchFamily="1" charset="-128"/>
              </a:rPr>
              <a:t>Nature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pitchFamily="1" charset="-128"/>
              </a:rPr>
              <a:t>Urban Green</a:t>
            </a:r>
          </a:p>
        </p:txBody>
      </p:sp>
      <p:sp>
        <p:nvSpPr>
          <p:cNvPr id="5" name="Rechteck 4"/>
          <p:cNvSpPr/>
          <p:nvPr/>
        </p:nvSpPr>
        <p:spPr bwMode="auto">
          <a:xfrm>
            <a:off x="6156176" y="3356992"/>
            <a:ext cx="1656184" cy="2016224"/>
          </a:xfrm>
          <a:prstGeom prst="rect">
            <a:avLst/>
          </a:prstGeom>
          <a:solidFill>
            <a:schemeClr val="bg1">
              <a:lumMod val="7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pitchFamily="1" charset="-128"/>
              </a:rPr>
              <a:t>Techno-logy /</a:t>
            </a:r>
          </a:p>
          <a:p>
            <a:pPr marL="0" marR="0" indent="0" algn="ctr" defTabSz="914400" rtl="0" eaLnBrk="0" fontAlgn="base" latinLnBrk="0" hangingPunct="0">
              <a:lnSpc>
                <a:spcPct val="100000"/>
              </a:lnSpc>
              <a:spcBef>
                <a:spcPct val="0"/>
              </a:spcBef>
              <a:spcAft>
                <a:spcPct val="0"/>
              </a:spcAft>
              <a:buClrTx/>
              <a:buSzTx/>
              <a:buFontTx/>
              <a:buNone/>
              <a:tabLst/>
            </a:pPr>
            <a:r>
              <a:rPr lang="en-US" dirty="0" smtClean="0">
                <a:latin typeface="Arial" charset="0"/>
                <a:ea typeface="ＭＳ Ｐゴシック" pitchFamily="1" charset="-128"/>
              </a:rPr>
              <a:t>ICT</a:t>
            </a: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6" name="Rechteck 5"/>
          <p:cNvSpPr/>
          <p:nvPr/>
        </p:nvSpPr>
        <p:spPr bwMode="auto">
          <a:xfrm>
            <a:off x="1547664" y="2204864"/>
            <a:ext cx="1656184" cy="2016224"/>
          </a:xfrm>
          <a:prstGeom prst="rect">
            <a:avLst/>
          </a:prstGeom>
          <a:solidFill>
            <a:schemeClr val="bg1">
              <a:lumMod val="7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pitchFamily="1" charset="-128"/>
              </a:rPr>
              <a:t>Sustain-able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pitchFamily="1" charset="-128"/>
              </a:rPr>
              <a:t>City</a:t>
            </a: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7" name="Textfeld 6"/>
          <p:cNvSpPr txBox="1"/>
          <p:nvPr/>
        </p:nvSpPr>
        <p:spPr>
          <a:xfrm>
            <a:off x="3712420" y="1268760"/>
            <a:ext cx="1795684" cy="461665"/>
          </a:xfrm>
          <a:prstGeom prst="rect">
            <a:avLst/>
          </a:prstGeom>
          <a:noFill/>
        </p:spPr>
        <p:txBody>
          <a:bodyPr wrap="none" rtlCol="0">
            <a:spAutoFit/>
          </a:bodyPr>
          <a:lstStyle/>
          <a:p>
            <a:r>
              <a:rPr lang="en-US" dirty="0" smtClean="0">
                <a:solidFill>
                  <a:srgbClr val="FF0000"/>
                </a:solidFill>
              </a:rPr>
              <a:t>Eco-Region</a:t>
            </a:r>
            <a:endParaRPr lang="en-US" dirty="0">
              <a:solidFill>
                <a:srgbClr val="FF0000"/>
              </a:solidFill>
            </a:endParaRPr>
          </a:p>
        </p:txBody>
      </p:sp>
      <p:sp>
        <p:nvSpPr>
          <p:cNvPr id="8" name="Textfeld 7"/>
          <p:cNvSpPr txBox="1"/>
          <p:nvPr/>
        </p:nvSpPr>
        <p:spPr>
          <a:xfrm>
            <a:off x="3749289" y="4551511"/>
            <a:ext cx="1758815" cy="461665"/>
          </a:xfrm>
          <a:prstGeom prst="rect">
            <a:avLst/>
          </a:prstGeom>
          <a:noFill/>
        </p:spPr>
        <p:txBody>
          <a:bodyPr wrap="none" rtlCol="0">
            <a:spAutoFit/>
          </a:bodyPr>
          <a:lstStyle/>
          <a:p>
            <a:r>
              <a:rPr lang="en-US" dirty="0" smtClean="0">
                <a:solidFill>
                  <a:srgbClr val="FF0000"/>
                </a:solidFill>
              </a:rPr>
              <a:t>Eco-District</a:t>
            </a:r>
            <a:endParaRPr lang="en-US" dirty="0">
              <a:solidFill>
                <a:srgbClr val="FF0000"/>
              </a:solidFill>
            </a:endParaRPr>
          </a:p>
        </p:txBody>
      </p:sp>
      <p:sp>
        <p:nvSpPr>
          <p:cNvPr id="9" name="Textfeld 8"/>
          <p:cNvSpPr txBox="1"/>
          <p:nvPr/>
        </p:nvSpPr>
        <p:spPr>
          <a:xfrm>
            <a:off x="395536" y="548680"/>
            <a:ext cx="2720617" cy="461665"/>
          </a:xfrm>
          <a:prstGeom prst="rect">
            <a:avLst/>
          </a:prstGeom>
          <a:noFill/>
        </p:spPr>
        <p:txBody>
          <a:bodyPr wrap="none" rtlCol="0">
            <a:spAutoFit/>
          </a:bodyPr>
          <a:lstStyle/>
          <a:p>
            <a:r>
              <a:rPr lang="en-US" dirty="0" smtClean="0">
                <a:solidFill>
                  <a:srgbClr val="FF0000"/>
                </a:solidFill>
              </a:rPr>
              <a:t>Urban laboratories</a:t>
            </a:r>
            <a:endParaRPr lang="en-US" dirty="0">
              <a:solidFill>
                <a:srgbClr val="FF0000"/>
              </a:solidFill>
            </a:endParaRPr>
          </a:p>
        </p:txBody>
      </p:sp>
      <p:sp>
        <p:nvSpPr>
          <p:cNvPr id="10" name="Gewitterblitz 9"/>
          <p:cNvSpPr/>
          <p:nvPr/>
        </p:nvSpPr>
        <p:spPr bwMode="auto">
          <a:xfrm>
            <a:off x="6588224" y="2564904"/>
            <a:ext cx="792088" cy="1224136"/>
          </a:xfrm>
          <a:prstGeom prst="lightningBolt">
            <a:avLst/>
          </a:prstGeom>
          <a:solidFill>
            <a:srgbClr val="FF0000"/>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0000"/>
              </a:solidFill>
              <a:effectLst/>
              <a:latin typeface="Arial" charset="0"/>
              <a:ea typeface="ＭＳ Ｐゴシック" pitchFamily="1" charset="-128"/>
            </a:endParaRPr>
          </a:p>
        </p:txBody>
      </p:sp>
      <p:sp>
        <p:nvSpPr>
          <p:cNvPr id="11" name="Pfeil nach rechts 10"/>
          <p:cNvSpPr/>
          <p:nvPr/>
        </p:nvSpPr>
        <p:spPr bwMode="auto">
          <a:xfrm>
            <a:off x="5580112" y="2492896"/>
            <a:ext cx="432048" cy="360040"/>
          </a:xfrm>
          <a:prstGeom prst="rightArrow">
            <a:avLst/>
          </a:prstGeom>
          <a:solidFill>
            <a:srgbClr val="FF0000"/>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2" name="Pfeil nach rechts 11"/>
          <p:cNvSpPr/>
          <p:nvPr/>
        </p:nvSpPr>
        <p:spPr bwMode="auto">
          <a:xfrm>
            <a:off x="5580112" y="3645024"/>
            <a:ext cx="432048" cy="360040"/>
          </a:xfrm>
          <a:prstGeom prst="rightArrow">
            <a:avLst/>
          </a:prstGeom>
          <a:solidFill>
            <a:srgbClr val="FF0000"/>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3" name="Pfeil nach rechts 12"/>
          <p:cNvSpPr/>
          <p:nvPr/>
        </p:nvSpPr>
        <p:spPr bwMode="auto">
          <a:xfrm rot="10800000">
            <a:off x="3275857" y="2996952"/>
            <a:ext cx="432048" cy="360040"/>
          </a:xfrm>
          <a:prstGeom prst="rightArrow">
            <a:avLst/>
          </a:prstGeom>
          <a:solidFill>
            <a:srgbClr val="FF0000"/>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IMG_3727.JPG"/>
          <p:cNvPicPr>
            <a:picLocks noChangeAspect="1"/>
          </p:cNvPicPr>
          <p:nvPr/>
        </p:nvPicPr>
        <p:blipFill>
          <a:blip r:embed="rId2" cstate="print"/>
          <a:srcRect/>
          <a:stretch>
            <a:fillRect/>
          </a:stretch>
        </p:blipFill>
        <p:spPr bwMode="auto">
          <a:xfrm>
            <a:off x="1617390" y="1727201"/>
            <a:ext cx="3098626" cy="4130674"/>
          </a:xfrm>
          <a:prstGeom prst="rect">
            <a:avLst/>
          </a:prstGeom>
          <a:noFill/>
          <a:ln w="9525">
            <a:noFill/>
            <a:miter lim="800000"/>
            <a:headEnd/>
            <a:tailEnd/>
          </a:ln>
        </p:spPr>
      </p:pic>
      <p:sp>
        <p:nvSpPr>
          <p:cNvPr id="5" name="Textfeld 5"/>
          <p:cNvSpPr txBox="1">
            <a:spLocks noChangeArrowheads="1"/>
          </p:cNvSpPr>
          <p:nvPr/>
        </p:nvSpPr>
        <p:spPr bwMode="auto">
          <a:xfrm>
            <a:off x="1582464" y="5429250"/>
            <a:ext cx="973137" cy="461963"/>
          </a:xfrm>
          <a:prstGeom prst="rect">
            <a:avLst/>
          </a:prstGeom>
          <a:noFill/>
          <a:ln w="9525">
            <a:noFill/>
            <a:miter lim="800000"/>
            <a:headEnd/>
            <a:tailEnd/>
          </a:ln>
        </p:spPr>
        <p:txBody>
          <a:bodyPr wrap="none">
            <a:spAutoFit/>
          </a:bodyPr>
          <a:lstStyle/>
          <a:p>
            <a:r>
              <a:rPr lang="de-DE">
                <a:solidFill>
                  <a:schemeClr val="bg1"/>
                </a:solidFill>
              </a:rPr>
              <a:t>Berlin</a:t>
            </a:r>
          </a:p>
        </p:txBody>
      </p:sp>
      <p:pic>
        <p:nvPicPr>
          <p:cNvPr id="8" name="Grafik 5" descr="IMG_8202.JPG"/>
          <p:cNvPicPr>
            <a:picLocks noChangeAspect="1"/>
          </p:cNvPicPr>
          <p:nvPr/>
        </p:nvPicPr>
        <p:blipFill>
          <a:blip r:embed="rId3" cstate="print"/>
          <a:srcRect/>
          <a:stretch>
            <a:fillRect/>
          </a:stretch>
        </p:blipFill>
        <p:spPr bwMode="auto">
          <a:xfrm>
            <a:off x="4965445" y="1772816"/>
            <a:ext cx="3062939" cy="4083918"/>
          </a:xfrm>
          <a:prstGeom prst="rect">
            <a:avLst/>
          </a:prstGeom>
          <a:noFill/>
          <a:ln w="9525">
            <a:noFill/>
            <a:miter lim="800000"/>
            <a:headEnd/>
            <a:tailEnd/>
          </a:ln>
        </p:spPr>
      </p:pic>
      <p:sp>
        <p:nvSpPr>
          <p:cNvPr id="9" name="Textfeld 8"/>
          <p:cNvSpPr txBox="1">
            <a:spLocks noChangeArrowheads="1"/>
          </p:cNvSpPr>
          <p:nvPr/>
        </p:nvSpPr>
        <p:spPr bwMode="auto">
          <a:xfrm>
            <a:off x="4965445" y="5428109"/>
            <a:ext cx="1074738" cy="461963"/>
          </a:xfrm>
          <a:prstGeom prst="rect">
            <a:avLst/>
          </a:prstGeom>
          <a:noFill/>
          <a:ln w="9525">
            <a:noFill/>
            <a:miter lim="800000"/>
            <a:headEnd/>
            <a:tailEnd/>
          </a:ln>
        </p:spPr>
        <p:txBody>
          <a:bodyPr wrap="none">
            <a:spAutoFit/>
          </a:bodyPr>
          <a:lstStyle/>
          <a:p>
            <a:r>
              <a:rPr lang="de-DE">
                <a:solidFill>
                  <a:schemeClr val="bg1"/>
                </a:solidFill>
              </a:rPr>
              <a:t>Görlitz</a:t>
            </a:r>
          </a:p>
        </p:txBody>
      </p:sp>
      <p:sp>
        <p:nvSpPr>
          <p:cNvPr id="10" name="Textfeld 9"/>
          <p:cNvSpPr txBox="1"/>
          <p:nvPr/>
        </p:nvSpPr>
        <p:spPr>
          <a:xfrm>
            <a:off x="518548" y="704890"/>
            <a:ext cx="8073236" cy="707886"/>
          </a:xfrm>
          <a:prstGeom prst="rect">
            <a:avLst/>
          </a:prstGeom>
          <a:noFill/>
        </p:spPr>
        <p:txBody>
          <a:bodyPr wrap="none" rtlCol="0">
            <a:spAutoFit/>
          </a:bodyPr>
          <a:lstStyle/>
          <a:p>
            <a:pPr algn="ctr"/>
            <a:r>
              <a:rPr lang="en-US" sz="2000" dirty="0" smtClean="0"/>
              <a:t>We are strong: sustainability schemes regarding new developments</a:t>
            </a:r>
          </a:p>
          <a:p>
            <a:pPr algn="ctr"/>
            <a:r>
              <a:rPr lang="en-US" sz="2000" dirty="0" smtClean="0"/>
              <a:t>We are weak: sustainability approaches regarding  the </a:t>
            </a:r>
            <a:r>
              <a:rPr lang="en-US" sz="2000" dirty="0" smtClean="0">
                <a:solidFill>
                  <a:srgbClr val="4E60AA"/>
                </a:solidFill>
              </a:rPr>
              <a:t>existing cities</a:t>
            </a:r>
            <a:endParaRPr lang="en-US" sz="2000" dirty="0">
              <a:solidFill>
                <a:srgbClr val="4E60AA"/>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Perspectives - Outlook</a:t>
            </a:r>
            <a:endParaRPr lang="en-US" dirty="0"/>
          </a:p>
        </p:txBody>
      </p:sp>
      <p:sp>
        <p:nvSpPr>
          <p:cNvPr id="3" name="Inhaltsplatzhalter 2"/>
          <p:cNvSpPr>
            <a:spLocks noGrp="1"/>
          </p:cNvSpPr>
          <p:nvPr>
            <p:ph idx="1"/>
          </p:nvPr>
        </p:nvSpPr>
        <p:spPr>
          <a:xfrm>
            <a:off x="685800" y="1268760"/>
            <a:ext cx="7772400" cy="4968552"/>
          </a:xfrm>
        </p:spPr>
        <p:txBody>
          <a:bodyPr/>
          <a:lstStyle/>
          <a:p>
            <a:pPr>
              <a:buNone/>
            </a:pPr>
            <a:r>
              <a:rPr lang="en-US" sz="2000" dirty="0" smtClean="0"/>
              <a:t>Aspects to consider:</a:t>
            </a:r>
          </a:p>
          <a:p>
            <a:r>
              <a:rPr lang="en-US" sz="2000" dirty="0" smtClean="0"/>
              <a:t>New urban districts versus retrofitting cities?</a:t>
            </a:r>
          </a:p>
          <a:p>
            <a:r>
              <a:rPr lang="en-US" sz="2000" dirty="0" smtClean="0">
                <a:solidFill>
                  <a:srgbClr val="4E60AA"/>
                </a:solidFill>
              </a:rPr>
              <a:t>Eco-islands versus integrated urban </a:t>
            </a:r>
            <a:br>
              <a:rPr lang="en-US" sz="2000" dirty="0" smtClean="0">
                <a:solidFill>
                  <a:srgbClr val="4E60AA"/>
                </a:solidFill>
              </a:rPr>
            </a:br>
            <a:r>
              <a:rPr lang="en-US" sz="2000" dirty="0" smtClean="0">
                <a:solidFill>
                  <a:srgbClr val="4E60AA"/>
                </a:solidFill>
              </a:rPr>
              <a:t>and regional </a:t>
            </a:r>
            <a:r>
              <a:rPr lang="en-US" sz="2000" dirty="0" smtClean="0">
                <a:solidFill>
                  <a:srgbClr val="4E60AA"/>
                </a:solidFill>
              </a:rPr>
              <a:t>development?</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Caofedian Steel Works 1.jpg"/>
          <p:cNvPicPr>
            <a:picLocks noChangeAspect="1" noChangeArrowheads="1"/>
          </p:cNvPicPr>
          <p:nvPr/>
        </p:nvPicPr>
        <p:blipFill>
          <a:blip r:embed="rId2" cstate="print"/>
          <a:srcRect/>
          <a:stretch>
            <a:fillRect/>
          </a:stretch>
        </p:blipFill>
        <p:spPr bwMode="auto">
          <a:xfrm>
            <a:off x="5004048" y="620688"/>
            <a:ext cx="3922713" cy="2595562"/>
          </a:xfrm>
          <a:prstGeom prst="rect">
            <a:avLst/>
          </a:prstGeom>
          <a:noFill/>
          <a:ln w="9525">
            <a:noFill/>
            <a:miter lim="800000"/>
            <a:headEnd/>
            <a:tailEnd/>
          </a:ln>
        </p:spPr>
      </p:pic>
      <p:pic>
        <p:nvPicPr>
          <p:cNvPr id="5" name="Picture 2" descr="D:\Caofeidian Future Boulevard.JPG"/>
          <p:cNvPicPr>
            <a:picLocks noChangeAspect="1" noChangeArrowheads="1"/>
          </p:cNvPicPr>
          <p:nvPr/>
        </p:nvPicPr>
        <p:blipFill>
          <a:blip r:embed="rId3" cstate="print"/>
          <a:srcRect/>
          <a:stretch>
            <a:fillRect/>
          </a:stretch>
        </p:blipFill>
        <p:spPr bwMode="auto">
          <a:xfrm>
            <a:off x="539552" y="2636912"/>
            <a:ext cx="4307540" cy="3231167"/>
          </a:xfrm>
          <a:prstGeom prst="rect">
            <a:avLst/>
          </a:prstGeom>
          <a:noFill/>
          <a:ln w="9525">
            <a:noFill/>
            <a:miter lim="800000"/>
            <a:headEnd/>
            <a:tailEnd/>
          </a:ln>
        </p:spPr>
      </p:pic>
      <p:sp>
        <p:nvSpPr>
          <p:cNvPr id="6" name="Textfeld 5"/>
          <p:cNvSpPr txBox="1"/>
          <p:nvPr/>
        </p:nvSpPr>
        <p:spPr>
          <a:xfrm>
            <a:off x="517657" y="2031231"/>
            <a:ext cx="2254143" cy="461665"/>
          </a:xfrm>
          <a:prstGeom prst="rect">
            <a:avLst/>
          </a:prstGeom>
          <a:noFill/>
        </p:spPr>
        <p:txBody>
          <a:bodyPr wrap="none" rtlCol="0">
            <a:spAutoFit/>
          </a:bodyPr>
          <a:lstStyle/>
          <a:p>
            <a:r>
              <a:rPr lang="en-US" dirty="0" smtClean="0"/>
              <a:t>The eco-city …</a:t>
            </a:r>
            <a:endParaRPr lang="en-US" dirty="0"/>
          </a:p>
        </p:txBody>
      </p:sp>
      <p:sp>
        <p:nvSpPr>
          <p:cNvPr id="7" name="Textfeld 6"/>
          <p:cNvSpPr txBox="1"/>
          <p:nvPr/>
        </p:nvSpPr>
        <p:spPr>
          <a:xfrm>
            <a:off x="4932040" y="3429000"/>
            <a:ext cx="3815468" cy="830997"/>
          </a:xfrm>
          <a:prstGeom prst="rect">
            <a:avLst/>
          </a:prstGeom>
          <a:noFill/>
        </p:spPr>
        <p:txBody>
          <a:bodyPr wrap="none" rtlCol="0">
            <a:spAutoFit/>
          </a:bodyPr>
          <a:lstStyle/>
          <a:p>
            <a:pPr algn="r"/>
            <a:r>
              <a:rPr lang="en-US" dirty="0" smtClean="0"/>
              <a:t>… and polluting industries </a:t>
            </a:r>
            <a:br>
              <a:rPr lang="en-US" dirty="0" smtClean="0"/>
            </a:br>
            <a:r>
              <a:rPr lang="en-US" dirty="0" smtClean="0"/>
              <a:t>in the hinterland</a:t>
            </a:r>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Perspectives - Outlook</a:t>
            </a:r>
            <a:endParaRPr lang="en-US" dirty="0"/>
          </a:p>
        </p:txBody>
      </p:sp>
      <p:sp>
        <p:nvSpPr>
          <p:cNvPr id="3" name="Inhaltsplatzhalter 2"/>
          <p:cNvSpPr>
            <a:spLocks noGrp="1"/>
          </p:cNvSpPr>
          <p:nvPr>
            <p:ph idx="1"/>
          </p:nvPr>
        </p:nvSpPr>
        <p:spPr>
          <a:xfrm>
            <a:off x="685800" y="1268760"/>
            <a:ext cx="7772400" cy="4968552"/>
          </a:xfrm>
        </p:spPr>
        <p:txBody>
          <a:bodyPr/>
          <a:lstStyle/>
          <a:p>
            <a:pPr>
              <a:buNone/>
            </a:pPr>
            <a:r>
              <a:rPr lang="en-US" sz="2000" dirty="0" smtClean="0"/>
              <a:t>Aspects to consider:</a:t>
            </a:r>
          </a:p>
          <a:p>
            <a:r>
              <a:rPr lang="en-US" sz="2000" dirty="0" smtClean="0"/>
              <a:t>New urban districts versus retrofitting cities?</a:t>
            </a:r>
          </a:p>
          <a:p>
            <a:r>
              <a:rPr lang="en-US" sz="2000" dirty="0" smtClean="0"/>
              <a:t>Eco-islands versus integrated urban </a:t>
            </a:r>
            <a:br>
              <a:rPr lang="en-US" sz="2000" dirty="0" smtClean="0"/>
            </a:br>
            <a:r>
              <a:rPr lang="en-US" sz="2000" dirty="0" smtClean="0"/>
              <a:t>and regional </a:t>
            </a:r>
            <a:r>
              <a:rPr lang="en-US" sz="2000" dirty="0" smtClean="0"/>
              <a:t>development?</a:t>
            </a:r>
          </a:p>
          <a:p>
            <a:r>
              <a:rPr lang="en-US" sz="2000" dirty="0" smtClean="0">
                <a:solidFill>
                  <a:srgbClr val="4E60AA"/>
                </a:solidFill>
              </a:rPr>
              <a:t>How do we link the intelligent parts of cities with the less intelligent ones? </a:t>
            </a:r>
            <a:r>
              <a:rPr lang="en-US" sz="2000" dirty="0" smtClean="0">
                <a:solidFill>
                  <a:srgbClr val="4E60AA"/>
                </a:solidFill>
              </a:rPr>
              <a:t>-&gt; Competition</a:t>
            </a:r>
            <a:r>
              <a:rPr lang="en-US" sz="2000" dirty="0" smtClean="0">
                <a:solidFill>
                  <a:srgbClr val="4E60AA"/>
                </a:solidFill>
              </a:rPr>
              <a:t>? </a:t>
            </a:r>
            <a:r>
              <a:rPr lang="en-US" sz="2000" dirty="0" smtClean="0">
                <a:solidFill>
                  <a:srgbClr val="4E60AA"/>
                </a:solidFill>
              </a:rPr>
              <a:t>-&gt; </a:t>
            </a:r>
            <a:r>
              <a:rPr lang="en-US" sz="2000" dirty="0" smtClean="0">
                <a:solidFill>
                  <a:srgbClr val="4E60AA"/>
                </a:solidFill>
              </a:rPr>
              <a:t>Segregation</a:t>
            </a:r>
            <a:r>
              <a:rPr lang="en-US" sz="2000" dirty="0" smtClean="0">
                <a:solidFill>
                  <a:srgbClr val="4E60AA"/>
                </a:solidFill>
              </a:rPr>
              <a:t>?</a:t>
            </a:r>
            <a:endParaRPr lang="en-US" sz="2000" dirty="0" smtClean="0">
              <a:solidFill>
                <a:srgbClr val="4E60AA"/>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Perspectives - Outlook</a:t>
            </a:r>
            <a:endParaRPr lang="en-US" dirty="0"/>
          </a:p>
        </p:txBody>
      </p:sp>
      <p:sp>
        <p:nvSpPr>
          <p:cNvPr id="3" name="Inhaltsplatzhalter 2"/>
          <p:cNvSpPr>
            <a:spLocks noGrp="1"/>
          </p:cNvSpPr>
          <p:nvPr>
            <p:ph idx="1"/>
          </p:nvPr>
        </p:nvSpPr>
        <p:spPr>
          <a:xfrm>
            <a:off x="685800" y="1268760"/>
            <a:ext cx="7772400" cy="4968552"/>
          </a:xfrm>
        </p:spPr>
        <p:txBody>
          <a:bodyPr/>
          <a:lstStyle/>
          <a:p>
            <a:pPr>
              <a:buNone/>
            </a:pPr>
            <a:r>
              <a:rPr lang="en-US" sz="2000" dirty="0" smtClean="0"/>
              <a:t>Aspects to consider:</a:t>
            </a:r>
          </a:p>
          <a:p>
            <a:r>
              <a:rPr lang="en-US" sz="2000" dirty="0" smtClean="0"/>
              <a:t>New urban districts versus retrofitting cities?</a:t>
            </a:r>
          </a:p>
          <a:p>
            <a:r>
              <a:rPr lang="en-US" sz="2000" dirty="0" smtClean="0"/>
              <a:t>Eco-islands versus integrated urban </a:t>
            </a:r>
            <a:br>
              <a:rPr lang="en-US" sz="2000" dirty="0" smtClean="0"/>
            </a:br>
            <a:r>
              <a:rPr lang="en-US" sz="2000" dirty="0" smtClean="0"/>
              <a:t>and regional </a:t>
            </a:r>
            <a:r>
              <a:rPr lang="en-US" sz="2000" dirty="0" smtClean="0"/>
              <a:t>development?</a:t>
            </a:r>
          </a:p>
          <a:p>
            <a:r>
              <a:rPr lang="en-US" sz="2000" dirty="0" smtClean="0"/>
              <a:t>How do we link the intelligent parts of cities with the less intelligent ones? </a:t>
            </a:r>
            <a:r>
              <a:rPr lang="en-US" sz="2000" dirty="0" smtClean="0"/>
              <a:t>-&gt; Competition</a:t>
            </a:r>
            <a:r>
              <a:rPr lang="en-US" sz="2000" dirty="0" smtClean="0"/>
              <a:t>? </a:t>
            </a:r>
            <a:r>
              <a:rPr lang="en-US" sz="2000" dirty="0" smtClean="0"/>
              <a:t>-&gt; </a:t>
            </a:r>
            <a:r>
              <a:rPr lang="en-US" sz="2000" dirty="0" smtClean="0"/>
              <a:t>Segregation?</a:t>
            </a:r>
          </a:p>
          <a:p>
            <a:r>
              <a:rPr lang="en-US" sz="2000" dirty="0" smtClean="0">
                <a:solidFill>
                  <a:srgbClr val="4E60AA"/>
                </a:solidFill>
              </a:rPr>
              <a:t>Production of showcases versus “mass production”: </a:t>
            </a:r>
            <a:br>
              <a:rPr lang="en-US" sz="2000" dirty="0" smtClean="0">
                <a:solidFill>
                  <a:srgbClr val="4E60AA"/>
                </a:solidFill>
              </a:rPr>
            </a:br>
            <a:r>
              <a:rPr lang="en-US" sz="2000" dirty="0" smtClean="0">
                <a:solidFill>
                  <a:srgbClr val="4E60AA"/>
                </a:solidFill>
              </a:rPr>
              <a:t>Cost effectiveness and repeatability of solutions?</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4938464" y="2875756"/>
            <a:ext cx="3810000" cy="2857500"/>
          </a:xfrm>
          <a:prstGeom prst="rect">
            <a:avLst/>
          </a:prstGeom>
          <a:noFill/>
          <a:ln w="9525">
            <a:noFill/>
            <a:miter lim="800000"/>
            <a:headEnd/>
            <a:tailEnd/>
          </a:ln>
          <a:effectLst/>
        </p:spPr>
      </p:pic>
      <p:pic>
        <p:nvPicPr>
          <p:cNvPr id="5" name="Grafik 6" descr="Masdar City 0,1020,1092054,00.jpg"/>
          <p:cNvPicPr>
            <a:picLocks noChangeAspect="1"/>
          </p:cNvPicPr>
          <p:nvPr/>
        </p:nvPicPr>
        <p:blipFill>
          <a:blip r:embed="rId3" cstate="print"/>
          <a:srcRect/>
          <a:stretch>
            <a:fillRect/>
          </a:stretch>
        </p:blipFill>
        <p:spPr bwMode="auto">
          <a:xfrm>
            <a:off x="251521" y="692696"/>
            <a:ext cx="4464495" cy="2976331"/>
          </a:xfrm>
          <a:prstGeom prst="rect">
            <a:avLst/>
          </a:prstGeom>
          <a:noFill/>
          <a:ln w="9525">
            <a:noFill/>
            <a:miter lim="800000"/>
            <a:headEnd/>
            <a:tailEnd/>
          </a:ln>
        </p:spPr>
      </p:pic>
      <p:sp>
        <p:nvSpPr>
          <p:cNvPr id="6" name="Textfeld 5"/>
          <p:cNvSpPr txBox="1"/>
          <p:nvPr/>
        </p:nvSpPr>
        <p:spPr>
          <a:xfrm>
            <a:off x="251520" y="3933056"/>
            <a:ext cx="2836033" cy="461665"/>
          </a:xfrm>
          <a:prstGeom prst="rect">
            <a:avLst/>
          </a:prstGeom>
          <a:noFill/>
        </p:spPr>
        <p:txBody>
          <a:bodyPr wrap="none" rtlCol="0">
            <a:spAutoFit/>
          </a:bodyPr>
          <a:lstStyle/>
          <a:p>
            <a:r>
              <a:rPr lang="en-US" dirty="0" smtClean="0"/>
              <a:t>Dreams of today …</a:t>
            </a:r>
            <a:endParaRPr lang="en-US" dirty="0"/>
          </a:p>
        </p:txBody>
      </p:sp>
      <p:sp>
        <p:nvSpPr>
          <p:cNvPr id="7" name="Textfeld 6"/>
          <p:cNvSpPr txBox="1"/>
          <p:nvPr/>
        </p:nvSpPr>
        <p:spPr>
          <a:xfrm>
            <a:off x="6228184" y="1988840"/>
            <a:ext cx="2563522" cy="830997"/>
          </a:xfrm>
          <a:prstGeom prst="rect">
            <a:avLst/>
          </a:prstGeom>
          <a:noFill/>
        </p:spPr>
        <p:txBody>
          <a:bodyPr wrap="none" rtlCol="0">
            <a:spAutoFit/>
          </a:bodyPr>
          <a:lstStyle/>
          <a:p>
            <a:pPr algn="r"/>
            <a:r>
              <a:rPr lang="en-US" dirty="0" smtClean="0"/>
              <a:t>… may turn into </a:t>
            </a:r>
            <a:br>
              <a:rPr lang="en-US" dirty="0" smtClean="0"/>
            </a:br>
            <a:r>
              <a:rPr lang="en-US" dirty="0" smtClean="0"/>
              <a:t>ruins of tomorrow</a:t>
            </a:r>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Perspectives - Outlook</a:t>
            </a:r>
            <a:endParaRPr lang="en-US" dirty="0"/>
          </a:p>
        </p:txBody>
      </p:sp>
      <p:sp>
        <p:nvSpPr>
          <p:cNvPr id="3" name="Inhaltsplatzhalter 2"/>
          <p:cNvSpPr>
            <a:spLocks noGrp="1"/>
          </p:cNvSpPr>
          <p:nvPr>
            <p:ph idx="1"/>
          </p:nvPr>
        </p:nvSpPr>
        <p:spPr>
          <a:xfrm>
            <a:off x="685800" y="1268760"/>
            <a:ext cx="7772400" cy="4968552"/>
          </a:xfrm>
        </p:spPr>
        <p:txBody>
          <a:bodyPr/>
          <a:lstStyle/>
          <a:p>
            <a:pPr>
              <a:buNone/>
            </a:pPr>
            <a:r>
              <a:rPr lang="en-US" sz="2000" dirty="0" smtClean="0"/>
              <a:t>Aspects to consider:</a:t>
            </a:r>
          </a:p>
          <a:p>
            <a:r>
              <a:rPr lang="en-US" sz="2000" dirty="0" smtClean="0"/>
              <a:t>New urban districts versus retrofitting cities?</a:t>
            </a:r>
          </a:p>
          <a:p>
            <a:r>
              <a:rPr lang="en-US" sz="2000" dirty="0" smtClean="0"/>
              <a:t>Eco-islands versus integrated urban </a:t>
            </a:r>
            <a:br>
              <a:rPr lang="en-US" sz="2000" dirty="0" smtClean="0"/>
            </a:br>
            <a:r>
              <a:rPr lang="en-US" sz="2000" dirty="0" smtClean="0"/>
              <a:t>and regional </a:t>
            </a:r>
            <a:r>
              <a:rPr lang="en-US" sz="2000" dirty="0" smtClean="0"/>
              <a:t>development?</a:t>
            </a:r>
          </a:p>
          <a:p>
            <a:r>
              <a:rPr lang="en-US" sz="2000" dirty="0" smtClean="0"/>
              <a:t>How do we link the intelligent parts of cities with the less intelligent ones? </a:t>
            </a:r>
            <a:r>
              <a:rPr lang="en-US" sz="2000" dirty="0" smtClean="0"/>
              <a:t>-&gt; Competition</a:t>
            </a:r>
            <a:r>
              <a:rPr lang="en-US" sz="2000" dirty="0" smtClean="0"/>
              <a:t>? </a:t>
            </a:r>
            <a:r>
              <a:rPr lang="en-US" sz="2000" dirty="0" smtClean="0"/>
              <a:t>-&gt; </a:t>
            </a:r>
            <a:r>
              <a:rPr lang="en-US" sz="2000" dirty="0" smtClean="0"/>
              <a:t>Segregation?</a:t>
            </a:r>
          </a:p>
          <a:p>
            <a:r>
              <a:rPr lang="en-US" sz="2000" dirty="0" smtClean="0"/>
              <a:t>Production of showcases versus “mass production”: </a:t>
            </a:r>
            <a:br>
              <a:rPr lang="en-US" sz="2000" dirty="0" smtClean="0"/>
            </a:br>
            <a:r>
              <a:rPr lang="en-US" sz="2000" dirty="0" smtClean="0"/>
              <a:t>Cost effectiveness and repeatability of solutions?</a:t>
            </a:r>
          </a:p>
          <a:p>
            <a:r>
              <a:rPr lang="en-US" sz="2000" dirty="0" smtClean="0">
                <a:solidFill>
                  <a:srgbClr val="4E60AA"/>
                </a:solidFill>
              </a:rPr>
              <a:t>Adaptability and robustness: Will the innovation cheetahs of the present turn into the technological dinosaurs of tomorrow?</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Perspectives - Outlook</a:t>
            </a:r>
            <a:endParaRPr lang="en-US" dirty="0"/>
          </a:p>
        </p:txBody>
      </p:sp>
      <p:sp>
        <p:nvSpPr>
          <p:cNvPr id="3" name="Inhaltsplatzhalter 2"/>
          <p:cNvSpPr>
            <a:spLocks noGrp="1"/>
          </p:cNvSpPr>
          <p:nvPr>
            <p:ph idx="1"/>
          </p:nvPr>
        </p:nvSpPr>
        <p:spPr>
          <a:xfrm>
            <a:off x="685800" y="1268760"/>
            <a:ext cx="7772400" cy="4968552"/>
          </a:xfrm>
        </p:spPr>
        <p:txBody>
          <a:bodyPr/>
          <a:lstStyle/>
          <a:p>
            <a:pPr>
              <a:buNone/>
            </a:pPr>
            <a:r>
              <a:rPr lang="en-US" sz="2000" dirty="0" smtClean="0"/>
              <a:t>Aspects to consider:</a:t>
            </a:r>
          </a:p>
          <a:p>
            <a:r>
              <a:rPr lang="en-US" sz="2000" dirty="0" smtClean="0"/>
              <a:t>New urban districts versus retrofitting cities?</a:t>
            </a:r>
          </a:p>
          <a:p>
            <a:r>
              <a:rPr lang="en-US" sz="2000" dirty="0" smtClean="0"/>
              <a:t>Eco-islands versus integrated urban </a:t>
            </a:r>
            <a:br>
              <a:rPr lang="en-US" sz="2000" dirty="0" smtClean="0"/>
            </a:br>
            <a:r>
              <a:rPr lang="en-US" sz="2000" dirty="0" smtClean="0"/>
              <a:t>and regional </a:t>
            </a:r>
            <a:r>
              <a:rPr lang="en-US" sz="2000" dirty="0" smtClean="0"/>
              <a:t>development?</a:t>
            </a:r>
          </a:p>
          <a:p>
            <a:r>
              <a:rPr lang="en-US" sz="2000" dirty="0" smtClean="0"/>
              <a:t>How do we link the intelligent parts of cities with the less intelligent ones? </a:t>
            </a:r>
            <a:r>
              <a:rPr lang="en-US" sz="2000" dirty="0" smtClean="0"/>
              <a:t>-&gt; Competition</a:t>
            </a:r>
            <a:r>
              <a:rPr lang="en-US" sz="2000" dirty="0" smtClean="0"/>
              <a:t>? </a:t>
            </a:r>
            <a:r>
              <a:rPr lang="en-US" sz="2000" dirty="0" smtClean="0"/>
              <a:t>-&gt; </a:t>
            </a:r>
            <a:r>
              <a:rPr lang="en-US" sz="2000" dirty="0" smtClean="0"/>
              <a:t>Segregation?</a:t>
            </a:r>
          </a:p>
          <a:p>
            <a:r>
              <a:rPr lang="en-US" sz="2000" dirty="0" smtClean="0"/>
              <a:t>Production of showcases versus “mass production”: </a:t>
            </a:r>
            <a:br>
              <a:rPr lang="en-US" sz="2000" dirty="0" smtClean="0"/>
            </a:br>
            <a:r>
              <a:rPr lang="en-US" sz="2000" dirty="0" smtClean="0"/>
              <a:t>Cost effectiveness and repeatability of solutions?</a:t>
            </a:r>
          </a:p>
          <a:p>
            <a:r>
              <a:rPr lang="en-US" sz="2000" dirty="0" smtClean="0"/>
              <a:t>Adaptability and robustness: Will the innovation cheetahs of the present turn into the technological dinosaurs of tomorrow?</a:t>
            </a:r>
          </a:p>
          <a:p>
            <a:r>
              <a:rPr lang="en-US" sz="2000" dirty="0" smtClean="0">
                <a:solidFill>
                  <a:srgbClr val="4E60AA"/>
                </a:solidFill>
              </a:rPr>
              <a:t>Human dimension: Size, acceptance, governance, participation, willingness to participate?</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Perspectives - Outlook</a:t>
            </a:r>
            <a:endParaRPr lang="en-US" dirty="0"/>
          </a:p>
        </p:txBody>
      </p:sp>
      <p:sp>
        <p:nvSpPr>
          <p:cNvPr id="3" name="Inhaltsplatzhalter 2"/>
          <p:cNvSpPr>
            <a:spLocks noGrp="1"/>
          </p:cNvSpPr>
          <p:nvPr>
            <p:ph idx="1"/>
          </p:nvPr>
        </p:nvSpPr>
        <p:spPr>
          <a:xfrm>
            <a:off x="685800" y="1268760"/>
            <a:ext cx="7772400" cy="4968552"/>
          </a:xfrm>
        </p:spPr>
        <p:txBody>
          <a:bodyPr/>
          <a:lstStyle/>
          <a:p>
            <a:pPr>
              <a:buNone/>
            </a:pPr>
            <a:r>
              <a:rPr lang="en-US" sz="2000" dirty="0" smtClean="0"/>
              <a:t>Aspects to consider:</a:t>
            </a:r>
          </a:p>
          <a:p>
            <a:r>
              <a:rPr lang="en-US" sz="2000" dirty="0" smtClean="0"/>
              <a:t>New urban districts versus retrofitting cities?</a:t>
            </a:r>
          </a:p>
          <a:p>
            <a:r>
              <a:rPr lang="en-US" sz="2000" dirty="0" smtClean="0"/>
              <a:t>Eco-islands versus integrated urban </a:t>
            </a:r>
            <a:br>
              <a:rPr lang="en-US" sz="2000" dirty="0" smtClean="0"/>
            </a:br>
            <a:r>
              <a:rPr lang="en-US" sz="2000" dirty="0" smtClean="0"/>
              <a:t>and regional </a:t>
            </a:r>
            <a:r>
              <a:rPr lang="en-US" sz="2000" dirty="0" smtClean="0"/>
              <a:t>development?</a:t>
            </a:r>
          </a:p>
          <a:p>
            <a:r>
              <a:rPr lang="en-US" sz="2000" dirty="0" smtClean="0"/>
              <a:t>How do we link the intelligent parts of cities with the less intelligent ones? </a:t>
            </a:r>
            <a:r>
              <a:rPr lang="en-US" sz="2000" dirty="0" smtClean="0"/>
              <a:t>-&gt; Competition</a:t>
            </a:r>
            <a:r>
              <a:rPr lang="en-US" sz="2000" dirty="0" smtClean="0"/>
              <a:t>? </a:t>
            </a:r>
            <a:r>
              <a:rPr lang="en-US" sz="2000" dirty="0" smtClean="0"/>
              <a:t>-&gt; </a:t>
            </a:r>
            <a:r>
              <a:rPr lang="en-US" sz="2000" dirty="0" smtClean="0"/>
              <a:t>Segregation?</a:t>
            </a:r>
          </a:p>
          <a:p>
            <a:r>
              <a:rPr lang="en-US" sz="2000" dirty="0" smtClean="0"/>
              <a:t>Production of showcases versus “mass production”: </a:t>
            </a:r>
            <a:br>
              <a:rPr lang="en-US" sz="2000" dirty="0" smtClean="0"/>
            </a:br>
            <a:r>
              <a:rPr lang="en-US" sz="2000" dirty="0" smtClean="0"/>
              <a:t>Cost effectiveness and repeatability of solutions?</a:t>
            </a:r>
          </a:p>
          <a:p>
            <a:r>
              <a:rPr lang="en-US" sz="2000" dirty="0" smtClean="0"/>
              <a:t>Adaptability and robustness: Will the innovation cheetahs of the present turn into the technological dinosaurs of tomorrow?</a:t>
            </a:r>
          </a:p>
          <a:p>
            <a:r>
              <a:rPr lang="en-US" sz="2000" dirty="0" smtClean="0"/>
              <a:t>Human dimension: Size, acceptance, governance, participation, willingness to participate?</a:t>
            </a:r>
          </a:p>
          <a:p>
            <a:r>
              <a:rPr lang="en-US" sz="2000" dirty="0" smtClean="0">
                <a:solidFill>
                  <a:srgbClr val="4E60AA"/>
                </a:solidFill>
              </a:rPr>
              <a:t>The role of urban planning in the future?</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Grafik 6" descr="Masdar City 0,1020,1092054,00.jpg"/>
          <p:cNvPicPr>
            <a:picLocks noChangeAspect="1"/>
          </p:cNvPicPr>
          <p:nvPr/>
        </p:nvPicPr>
        <p:blipFill>
          <a:blip r:embed="rId2" cstate="print"/>
          <a:srcRect/>
          <a:stretch>
            <a:fillRect/>
          </a:stretch>
        </p:blipFill>
        <p:spPr bwMode="auto">
          <a:xfrm>
            <a:off x="251521" y="548680"/>
            <a:ext cx="3024335" cy="2016224"/>
          </a:xfrm>
          <a:prstGeom prst="rect">
            <a:avLst/>
          </a:prstGeom>
          <a:noFill/>
          <a:ln w="9525">
            <a:noFill/>
            <a:miter lim="800000"/>
            <a:headEnd/>
            <a:tailEnd/>
          </a:ln>
        </p:spPr>
      </p:pic>
      <p:sp>
        <p:nvSpPr>
          <p:cNvPr id="8" name="Rechteck 7"/>
          <p:cNvSpPr/>
          <p:nvPr/>
        </p:nvSpPr>
        <p:spPr>
          <a:xfrm>
            <a:off x="4788024" y="3356992"/>
            <a:ext cx="2028119" cy="246221"/>
          </a:xfrm>
          <a:prstGeom prst="rect">
            <a:avLst/>
          </a:prstGeom>
        </p:spPr>
        <p:txBody>
          <a:bodyPr wrap="none">
            <a:spAutoFit/>
          </a:bodyPr>
          <a:lstStyle/>
          <a:p>
            <a:r>
              <a:rPr lang="de-DE" sz="1000" b="0" dirty="0" smtClean="0">
                <a:solidFill>
                  <a:schemeClr val="accent6">
                    <a:lumMod val="50000"/>
                  </a:schemeClr>
                </a:solidFill>
              </a:rPr>
              <a:t>Source: http://www.masdarcity.a</a:t>
            </a:r>
            <a:endParaRPr lang="de-DE" sz="1000" b="0" dirty="0">
              <a:solidFill>
                <a:schemeClr val="accent6">
                  <a:lumMod val="50000"/>
                </a:schemeClr>
              </a:solidFill>
            </a:endParaRPr>
          </a:p>
        </p:txBody>
      </p:sp>
      <p:pic>
        <p:nvPicPr>
          <p:cNvPr id="9" name="Grafik 12" descr="Vauban-Luftbild-2006.jpg"/>
          <p:cNvPicPr>
            <a:picLocks noChangeAspect="1"/>
          </p:cNvPicPr>
          <p:nvPr/>
        </p:nvPicPr>
        <p:blipFill>
          <a:blip r:embed="rId3" cstate="print"/>
          <a:srcRect/>
          <a:stretch>
            <a:fillRect/>
          </a:stretch>
        </p:blipFill>
        <p:spPr bwMode="auto">
          <a:xfrm>
            <a:off x="217030" y="2708920"/>
            <a:ext cx="4210954" cy="3240360"/>
          </a:xfrm>
          <a:prstGeom prst="rect">
            <a:avLst/>
          </a:prstGeom>
          <a:noFill/>
          <a:ln w="9525">
            <a:noFill/>
            <a:miter lim="800000"/>
            <a:headEnd/>
            <a:tailEnd/>
          </a:ln>
        </p:spPr>
      </p:pic>
      <p:pic>
        <p:nvPicPr>
          <p:cNvPr id="10" name="Picture 2" descr="D:\Caofeidian Future Boulevard.JPG"/>
          <p:cNvPicPr>
            <a:picLocks noChangeAspect="1" noChangeArrowheads="1"/>
          </p:cNvPicPr>
          <p:nvPr/>
        </p:nvPicPr>
        <p:blipFill>
          <a:blip r:embed="rId4" cstate="print"/>
          <a:srcRect/>
          <a:stretch>
            <a:fillRect/>
          </a:stretch>
        </p:blipFill>
        <p:spPr bwMode="auto">
          <a:xfrm>
            <a:off x="4572000" y="2708920"/>
            <a:ext cx="4307540" cy="3231167"/>
          </a:xfrm>
          <a:prstGeom prst="rect">
            <a:avLst/>
          </a:prstGeom>
          <a:noFill/>
          <a:ln w="9525">
            <a:noFill/>
            <a:miter lim="800000"/>
            <a:headEnd/>
            <a:tailEnd/>
          </a:ln>
        </p:spPr>
      </p:pic>
      <p:sp>
        <p:nvSpPr>
          <p:cNvPr id="11" name="Inhaltsplatzhalter 2"/>
          <p:cNvSpPr>
            <a:spLocks noGrp="1"/>
          </p:cNvSpPr>
          <p:nvPr>
            <p:ph idx="1"/>
          </p:nvPr>
        </p:nvSpPr>
        <p:spPr>
          <a:xfrm>
            <a:off x="3203848" y="404664"/>
            <a:ext cx="5688632" cy="2376264"/>
          </a:xfrm>
        </p:spPr>
        <p:txBody>
          <a:bodyPr/>
          <a:lstStyle/>
          <a:p>
            <a:pPr algn="r">
              <a:buNone/>
            </a:pPr>
            <a:r>
              <a:rPr lang="en-US" dirty="0" smtClean="0"/>
              <a:t>	</a:t>
            </a:r>
            <a:r>
              <a:rPr lang="en-US" sz="1600" i="1" dirty="0" smtClean="0"/>
              <a:t>Philipp </a:t>
            </a:r>
            <a:r>
              <a:rPr lang="en-US" sz="1600" i="1" dirty="0" smtClean="0"/>
              <a:t>Rode </a:t>
            </a:r>
            <a:r>
              <a:rPr lang="en-US" sz="1600" i="1" dirty="0" smtClean="0"/>
              <a:t>(London </a:t>
            </a:r>
            <a:r>
              <a:rPr lang="en-US" sz="1600" i="1" dirty="0" smtClean="0"/>
              <a:t>School of </a:t>
            </a:r>
            <a:r>
              <a:rPr lang="en-US" sz="1600" i="1" dirty="0" smtClean="0"/>
              <a:t>Economics): </a:t>
            </a:r>
          </a:p>
          <a:p>
            <a:pPr algn="r">
              <a:buNone/>
            </a:pPr>
            <a:r>
              <a:rPr lang="en-US" sz="1600" dirty="0" smtClean="0"/>
              <a:t>	"</a:t>
            </a:r>
            <a:r>
              <a:rPr lang="en-US" sz="1600" dirty="0" smtClean="0"/>
              <a:t>What exactly is sustainable ecological urban development</a:t>
            </a:r>
            <a:r>
              <a:rPr lang="en-US" sz="1600" dirty="0" smtClean="0"/>
              <a:t>? … Does </a:t>
            </a:r>
            <a:r>
              <a:rPr lang="en-US" sz="1600" dirty="0" smtClean="0"/>
              <a:t>it refer to futuristic visions based solely on advanced technology—or is it more like ‘back to nature,’ where you live without electricity and artificial light? For me, sustainable ecological urban development means balancing proven elements with modern </a:t>
            </a:r>
            <a:r>
              <a:rPr lang="en-US" sz="1600" dirty="0" smtClean="0"/>
              <a:t>technology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What do I want to talk about?</a:t>
            </a:r>
            <a:endParaRPr lang="en-US" dirty="0"/>
          </a:p>
        </p:txBody>
      </p:sp>
      <p:sp>
        <p:nvSpPr>
          <p:cNvPr id="3" name="Inhaltsplatzhalter 2"/>
          <p:cNvSpPr>
            <a:spLocks noGrp="1"/>
          </p:cNvSpPr>
          <p:nvPr>
            <p:ph idx="1"/>
          </p:nvPr>
        </p:nvSpPr>
        <p:spPr>
          <a:xfrm>
            <a:off x="1621904" y="1844824"/>
            <a:ext cx="5974432" cy="2652326"/>
          </a:xfrm>
        </p:spPr>
        <p:txBody>
          <a:bodyPr/>
          <a:lstStyle/>
          <a:p>
            <a:r>
              <a:rPr lang="en-US" dirty="0" smtClean="0"/>
              <a:t>A</a:t>
            </a:r>
            <a:r>
              <a:rPr lang="en-US" dirty="0" smtClean="0"/>
              <a:t>mbiguity of the eco-city</a:t>
            </a:r>
            <a:endParaRPr lang="en-US" dirty="0"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4788024" y="3356992"/>
            <a:ext cx="2028119" cy="246221"/>
          </a:xfrm>
          <a:prstGeom prst="rect">
            <a:avLst/>
          </a:prstGeom>
        </p:spPr>
        <p:txBody>
          <a:bodyPr wrap="none">
            <a:spAutoFit/>
          </a:bodyPr>
          <a:lstStyle/>
          <a:p>
            <a:r>
              <a:rPr lang="de-DE" sz="1000" b="0" dirty="0" smtClean="0">
                <a:solidFill>
                  <a:schemeClr val="accent6">
                    <a:lumMod val="50000"/>
                  </a:schemeClr>
                </a:solidFill>
              </a:rPr>
              <a:t>Source: http://www.masdarcity.a</a:t>
            </a:r>
            <a:endParaRPr lang="de-DE" sz="1000" b="0" dirty="0">
              <a:solidFill>
                <a:schemeClr val="accent6">
                  <a:lumMod val="50000"/>
                </a:schemeClr>
              </a:solidFill>
            </a:endParaRPr>
          </a:p>
        </p:txBody>
      </p:sp>
      <p:pic>
        <p:nvPicPr>
          <p:cNvPr id="9" name="Grafik 12" descr="Vauban-Luftbild-2006.jpg"/>
          <p:cNvPicPr>
            <a:picLocks noChangeAspect="1"/>
          </p:cNvPicPr>
          <p:nvPr/>
        </p:nvPicPr>
        <p:blipFill>
          <a:blip r:embed="rId2" cstate="print"/>
          <a:srcRect/>
          <a:stretch>
            <a:fillRect/>
          </a:stretch>
        </p:blipFill>
        <p:spPr bwMode="auto">
          <a:xfrm>
            <a:off x="217030" y="2708920"/>
            <a:ext cx="4210954" cy="3240360"/>
          </a:xfrm>
          <a:prstGeom prst="rect">
            <a:avLst/>
          </a:prstGeom>
          <a:noFill/>
          <a:ln w="9525">
            <a:noFill/>
            <a:miter lim="800000"/>
            <a:headEnd/>
            <a:tailEnd/>
          </a:ln>
        </p:spPr>
      </p:pic>
      <p:pic>
        <p:nvPicPr>
          <p:cNvPr id="10" name="Picture 2" descr="D:\Caofeidian Future Boulevard.JPG"/>
          <p:cNvPicPr>
            <a:picLocks noChangeAspect="1" noChangeArrowheads="1"/>
          </p:cNvPicPr>
          <p:nvPr/>
        </p:nvPicPr>
        <p:blipFill>
          <a:blip r:embed="rId3" cstate="print"/>
          <a:srcRect/>
          <a:stretch>
            <a:fillRect/>
          </a:stretch>
        </p:blipFill>
        <p:spPr bwMode="auto">
          <a:xfrm>
            <a:off x="4572000" y="2708920"/>
            <a:ext cx="4307540" cy="3231167"/>
          </a:xfrm>
          <a:prstGeom prst="rect">
            <a:avLst/>
          </a:prstGeom>
          <a:noFill/>
          <a:ln w="9525">
            <a:noFill/>
            <a:miter lim="800000"/>
            <a:headEnd/>
            <a:tailEnd/>
          </a:ln>
        </p:spPr>
      </p:pic>
      <p:sp>
        <p:nvSpPr>
          <p:cNvPr id="11" name="Inhaltsplatzhalter 2"/>
          <p:cNvSpPr>
            <a:spLocks noGrp="1"/>
          </p:cNvSpPr>
          <p:nvPr>
            <p:ph idx="1"/>
          </p:nvPr>
        </p:nvSpPr>
        <p:spPr>
          <a:xfrm>
            <a:off x="3203848" y="404664"/>
            <a:ext cx="5688632" cy="2376264"/>
          </a:xfrm>
        </p:spPr>
        <p:txBody>
          <a:bodyPr/>
          <a:lstStyle/>
          <a:p>
            <a:pPr algn="r">
              <a:buNone/>
            </a:pPr>
            <a:r>
              <a:rPr lang="en-US" dirty="0" smtClean="0"/>
              <a:t>	</a:t>
            </a:r>
            <a:r>
              <a:rPr lang="en-US" sz="1600" i="1" dirty="0" smtClean="0"/>
              <a:t>Philipp </a:t>
            </a:r>
            <a:r>
              <a:rPr lang="en-US" sz="1600" i="1" dirty="0" smtClean="0"/>
              <a:t>Rode </a:t>
            </a:r>
            <a:r>
              <a:rPr lang="en-US" sz="1600" i="1" dirty="0" smtClean="0"/>
              <a:t>(London </a:t>
            </a:r>
            <a:r>
              <a:rPr lang="en-US" sz="1600" i="1" dirty="0" smtClean="0"/>
              <a:t>School of </a:t>
            </a:r>
            <a:r>
              <a:rPr lang="en-US" sz="1600" i="1" dirty="0" smtClean="0"/>
              <a:t>Economics): </a:t>
            </a:r>
          </a:p>
          <a:p>
            <a:pPr algn="r">
              <a:buNone/>
            </a:pPr>
            <a:r>
              <a:rPr lang="en-US" sz="1600" dirty="0" smtClean="0"/>
              <a:t>	"</a:t>
            </a:r>
            <a:r>
              <a:rPr lang="en-US" sz="1600" dirty="0" smtClean="0"/>
              <a:t>What exactly is sustainable ecological urban development</a:t>
            </a:r>
            <a:r>
              <a:rPr lang="en-US" sz="1600" dirty="0" smtClean="0"/>
              <a:t>? … Does </a:t>
            </a:r>
            <a:r>
              <a:rPr lang="en-US" sz="1600" dirty="0" smtClean="0"/>
              <a:t>it refer to futuristic visions based solely on advanced technology—or is it more like ‘back to nature,’ where you live without electricity and artificial light? For me, sustainable ecological urban development means balancing proven elements with modern </a:t>
            </a:r>
            <a:r>
              <a:rPr lang="en-US" sz="1600" dirty="0" smtClean="0"/>
              <a:t>technology ….“</a:t>
            </a:r>
          </a:p>
        </p:txBody>
      </p:sp>
      <p:sp>
        <p:nvSpPr>
          <p:cNvPr id="12" name="Rechteck 11"/>
          <p:cNvSpPr/>
          <p:nvPr/>
        </p:nvSpPr>
        <p:spPr bwMode="auto">
          <a:xfrm>
            <a:off x="0" y="404664"/>
            <a:ext cx="9144000" cy="5688632"/>
          </a:xfrm>
          <a:prstGeom prst="rect">
            <a:avLst/>
          </a:prstGeom>
          <a:solidFill>
            <a:srgbClr val="FFFFFF">
              <a:alpha val="74902"/>
            </a:srgbClr>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pic>
        <p:nvPicPr>
          <p:cNvPr id="7" name="Picture 2" descr="C:\MaLu\Bilder\Paul\DSC00101.JPG"/>
          <p:cNvPicPr>
            <a:picLocks noChangeAspect="1" noChangeArrowheads="1"/>
          </p:cNvPicPr>
          <p:nvPr/>
        </p:nvPicPr>
        <p:blipFill>
          <a:blip r:embed="rId4" cstate="print"/>
          <a:srcRect t="6999" b="2625"/>
          <a:stretch>
            <a:fillRect/>
          </a:stretch>
        </p:blipFill>
        <p:spPr bwMode="auto">
          <a:xfrm>
            <a:off x="251520" y="502921"/>
            <a:ext cx="3168352" cy="2147558"/>
          </a:xfrm>
          <a:prstGeom prst="rect">
            <a:avLst/>
          </a:prstGeom>
          <a:noFill/>
        </p:spPr>
      </p:pic>
      <p:sp>
        <p:nvSpPr>
          <p:cNvPr id="13" name="Textfeld 12"/>
          <p:cNvSpPr txBox="1"/>
          <p:nvPr/>
        </p:nvSpPr>
        <p:spPr>
          <a:xfrm>
            <a:off x="751016" y="3215878"/>
            <a:ext cx="7853432" cy="1569660"/>
          </a:xfrm>
          <a:prstGeom prst="rect">
            <a:avLst/>
          </a:prstGeom>
          <a:noFill/>
        </p:spPr>
        <p:txBody>
          <a:bodyPr wrap="none" rtlCol="0">
            <a:spAutoFit/>
          </a:bodyPr>
          <a:lstStyle/>
          <a:p>
            <a:r>
              <a:rPr lang="en-US" sz="3200" b="1" dirty="0" smtClean="0">
                <a:solidFill>
                  <a:srgbClr val="4E60AA"/>
                </a:solidFill>
              </a:rPr>
              <a:t>In city development,</a:t>
            </a:r>
          </a:p>
          <a:p>
            <a:r>
              <a:rPr lang="en-US" sz="3200" b="1" dirty="0" smtClean="0">
                <a:solidFill>
                  <a:srgbClr val="4E60AA"/>
                </a:solidFill>
              </a:rPr>
              <a:t>s</a:t>
            </a:r>
            <a:r>
              <a:rPr lang="en-US" sz="3200" b="1" dirty="0" smtClean="0">
                <a:solidFill>
                  <a:srgbClr val="4E60AA"/>
                </a:solidFill>
              </a:rPr>
              <a:t>mart is </a:t>
            </a:r>
            <a:r>
              <a:rPr lang="en-US" sz="3200" b="1" i="1" dirty="0" smtClean="0">
                <a:solidFill>
                  <a:srgbClr val="4E60AA"/>
                </a:solidFill>
              </a:rPr>
              <a:t>not</a:t>
            </a:r>
            <a:r>
              <a:rPr lang="en-US" sz="3200" b="1" dirty="0" smtClean="0">
                <a:solidFill>
                  <a:srgbClr val="4E60AA"/>
                </a:solidFill>
              </a:rPr>
              <a:t> the new green –</a:t>
            </a:r>
          </a:p>
          <a:p>
            <a:r>
              <a:rPr lang="en-US" sz="3200" b="1" dirty="0" smtClean="0">
                <a:solidFill>
                  <a:srgbClr val="4E60AA"/>
                </a:solidFill>
              </a:rPr>
              <a:t>b</a:t>
            </a:r>
            <a:r>
              <a:rPr lang="en-US" sz="3200" b="1" dirty="0" smtClean="0">
                <a:solidFill>
                  <a:srgbClr val="4E60AA"/>
                </a:solidFill>
              </a:rPr>
              <a:t>ut it can be an important element of it!</a:t>
            </a:r>
            <a:endParaRPr lang="en-US" dirty="0">
              <a:solidFill>
                <a:srgbClr val="4E60AA"/>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4788024" y="3356992"/>
            <a:ext cx="2028119" cy="246221"/>
          </a:xfrm>
          <a:prstGeom prst="rect">
            <a:avLst/>
          </a:prstGeom>
        </p:spPr>
        <p:txBody>
          <a:bodyPr wrap="none">
            <a:spAutoFit/>
          </a:bodyPr>
          <a:lstStyle/>
          <a:p>
            <a:r>
              <a:rPr lang="de-DE" sz="1000" b="0" dirty="0" smtClean="0">
                <a:solidFill>
                  <a:schemeClr val="accent6">
                    <a:lumMod val="50000"/>
                  </a:schemeClr>
                </a:solidFill>
              </a:rPr>
              <a:t>Source: http://www.masdarcity.a</a:t>
            </a:r>
            <a:endParaRPr lang="de-DE" sz="1000" b="0" dirty="0">
              <a:solidFill>
                <a:schemeClr val="accent6">
                  <a:lumMod val="50000"/>
                </a:schemeClr>
              </a:solidFill>
            </a:endParaRPr>
          </a:p>
        </p:txBody>
      </p:sp>
      <p:pic>
        <p:nvPicPr>
          <p:cNvPr id="9" name="Grafik 12" descr="Vauban-Luftbild-2006.jpg"/>
          <p:cNvPicPr>
            <a:picLocks noChangeAspect="1"/>
          </p:cNvPicPr>
          <p:nvPr/>
        </p:nvPicPr>
        <p:blipFill>
          <a:blip r:embed="rId2" cstate="print"/>
          <a:srcRect/>
          <a:stretch>
            <a:fillRect/>
          </a:stretch>
        </p:blipFill>
        <p:spPr bwMode="auto">
          <a:xfrm>
            <a:off x="217030" y="2708920"/>
            <a:ext cx="4210954" cy="3240360"/>
          </a:xfrm>
          <a:prstGeom prst="rect">
            <a:avLst/>
          </a:prstGeom>
          <a:noFill/>
          <a:ln w="9525">
            <a:noFill/>
            <a:miter lim="800000"/>
            <a:headEnd/>
            <a:tailEnd/>
          </a:ln>
        </p:spPr>
      </p:pic>
      <p:pic>
        <p:nvPicPr>
          <p:cNvPr id="10" name="Picture 2" descr="D:\Caofeidian Future Boulevard.JPG"/>
          <p:cNvPicPr>
            <a:picLocks noChangeAspect="1" noChangeArrowheads="1"/>
          </p:cNvPicPr>
          <p:nvPr/>
        </p:nvPicPr>
        <p:blipFill>
          <a:blip r:embed="rId3" cstate="print"/>
          <a:srcRect/>
          <a:stretch>
            <a:fillRect/>
          </a:stretch>
        </p:blipFill>
        <p:spPr bwMode="auto">
          <a:xfrm>
            <a:off x="4572000" y="2708920"/>
            <a:ext cx="4307540" cy="3231167"/>
          </a:xfrm>
          <a:prstGeom prst="rect">
            <a:avLst/>
          </a:prstGeom>
          <a:noFill/>
          <a:ln w="9525">
            <a:noFill/>
            <a:miter lim="800000"/>
            <a:headEnd/>
            <a:tailEnd/>
          </a:ln>
        </p:spPr>
      </p:pic>
      <p:sp>
        <p:nvSpPr>
          <p:cNvPr id="11" name="Inhaltsplatzhalter 2"/>
          <p:cNvSpPr>
            <a:spLocks noGrp="1"/>
          </p:cNvSpPr>
          <p:nvPr>
            <p:ph idx="1"/>
          </p:nvPr>
        </p:nvSpPr>
        <p:spPr>
          <a:xfrm>
            <a:off x="3203848" y="404664"/>
            <a:ext cx="5688632" cy="2376264"/>
          </a:xfrm>
        </p:spPr>
        <p:txBody>
          <a:bodyPr/>
          <a:lstStyle/>
          <a:p>
            <a:pPr algn="r">
              <a:buNone/>
            </a:pPr>
            <a:r>
              <a:rPr lang="en-US" dirty="0" smtClean="0"/>
              <a:t>	</a:t>
            </a:r>
            <a:r>
              <a:rPr lang="en-US" sz="1600" i="1" dirty="0" smtClean="0"/>
              <a:t>Philipp </a:t>
            </a:r>
            <a:r>
              <a:rPr lang="en-US" sz="1600" i="1" dirty="0" smtClean="0"/>
              <a:t>Rode </a:t>
            </a:r>
            <a:r>
              <a:rPr lang="en-US" sz="1600" i="1" dirty="0" smtClean="0"/>
              <a:t>(London </a:t>
            </a:r>
            <a:r>
              <a:rPr lang="en-US" sz="1600" i="1" dirty="0" smtClean="0"/>
              <a:t>School of </a:t>
            </a:r>
            <a:r>
              <a:rPr lang="en-US" sz="1600" i="1" dirty="0" smtClean="0"/>
              <a:t>Economics): </a:t>
            </a:r>
          </a:p>
          <a:p>
            <a:pPr algn="r">
              <a:buNone/>
            </a:pPr>
            <a:r>
              <a:rPr lang="en-US" sz="1600" dirty="0" smtClean="0"/>
              <a:t>	"</a:t>
            </a:r>
            <a:r>
              <a:rPr lang="en-US" sz="1600" dirty="0" smtClean="0"/>
              <a:t>What exactly is sustainable ecological urban development</a:t>
            </a:r>
            <a:r>
              <a:rPr lang="en-US" sz="1600" dirty="0" smtClean="0"/>
              <a:t>? … Does </a:t>
            </a:r>
            <a:r>
              <a:rPr lang="en-US" sz="1600" dirty="0" smtClean="0"/>
              <a:t>it refer to futuristic visions based solely on advanced technology—or is it more like ‘back to nature,’ where you live without electricity and artificial light? For me, sustainable ecological urban development means balancing proven elements with modern </a:t>
            </a:r>
            <a:r>
              <a:rPr lang="en-US" sz="1600" dirty="0" smtClean="0"/>
              <a:t>technology ….“</a:t>
            </a:r>
          </a:p>
        </p:txBody>
      </p:sp>
      <p:sp>
        <p:nvSpPr>
          <p:cNvPr id="12" name="Rechteck 11"/>
          <p:cNvSpPr/>
          <p:nvPr/>
        </p:nvSpPr>
        <p:spPr bwMode="auto">
          <a:xfrm>
            <a:off x="0" y="404664"/>
            <a:ext cx="9144000" cy="5688632"/>
          </a:xfrm>
          <a:prstGeom prst="rect">
            <a:avLst/>
          </a:prstGeom>
          <a:solidFill>
            <a:srgbClr val="FFFFFF">
              <a:alpha val="74902"/>
            </a:srgbClr>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pic>
        <p:nvPicPr>
          <p:cNvPr id="7" name="Picture 2" descr="C:\MaLu\Bilder\Paul\DSC00101.JPG"/>
          <p:cNvPicPr>
            <a:picLocks noChangeAspect="1" noChangeArrowheads="1"/>
          </p:cNvPicPr>
          <p:nvPr/>
        </p:nvPicPr>
        <p:blipFill>
          <a:blip r:embed="rId4" cstate="print"/>
          <a:srcRect t="6999" b="2625"/>
          <a:stretch>
            <a:fillRect/>
          </a:stretch>
        </p:blipFill>
        <p:spPr bwMode="auto">
          <a:xfrm>
            <a:off x="251520" y="502921"/>
            <a:ext cx="3168352" cy="2147558"/>
          </a:xfrm>
          <a:prstGeom prst="rect">
            <a:avLst/>
          </a:prstGeom>
          <a:noFill/>
        </p:spPr>
      </p:pic>
      <p:sp>
        <p:nvSpPr>
          <p:cNvPr id="13" name="Textfeld 12"/>
          <p:cNvSpPr txBox="1"/>
          <p:nvPr/>
        </p:nvSpPr>
        <p:spPr>
          <a:xfrm>
            <a:off x="539552" y="3068960"/>
            <a:ext cx="8036174" cy="2431435"/>
          </a:xfrm>
          <a:prstGeom prst="rect">
            <a:avLst/>
          </a:prstGeom>
          <a:noFill/>
        </p:spPr>
        <p:txBody>
          <a:bodyPr wrap="none" rtlCol="0">
            <a:spAutoFit/>
          </a:bodyPr>
          <a:lstStyle/>
          <a:p>
            <a:r>
              <a:rPr lang="en-US" sz="3200" b="1" dirty="0" smtClean="0">
                <a:solidFill>
                  <a:srgbClr val="4E60AA"/>
                </a:solidFill>
              </a:rPr>
              <a:t>Thank you very much for your attention!</a:t>
            </a:r>
          </a:p>
          <a:p>
            <a:endParaRPr lang="en-US" sz="3200" b="1" dirty="0" smtClean="0">
              <a:solidFill>
                <a:srgbClr val="4E60AA"/>
              </a:solidFill>
            </a:endParaRPr>
          </a:p>
          <a:p>
            <a:r>
              <a:rPr lang="en-US" sz="3200" b="1" dirty="0" smtClean="0">
                <a:solidFill>
                  <a:srgbClr val="4E60AA"/>
                </a:solidFill>
              </a:rPr>
              <a:t>Bernhard </a:t>
            </a:r>
            <a:r>
              <a:rPr lang="en-US" sz="3200" b="1" dirty="0" err="1" smtClean="0">
                <a:solidFill>
                  <a:srgbClr val="4E60AA"/>
                </a:solidFill>
              </a:rPr>
              <a:t>Müller</a:t>
            </a:r>
            <a:endParaRPr lang="en-US" sz="3200" b="1" dirty="0" smtClean="0">
              <a:solidFill>
                <a:srgbClr val="4E60AA"/>
              </a:solidFill>
            </a:endParaRPr>
          </a:p>
          <a:p>
            <a:r>
              <a:rPr lang="en-US" sz="3200" b="1" dirty="0" smtClean="0">
                <a:solidFill>
                  <a:srgbClr val="4E60AA"/>
                </a:solidFill>
              </a:rPr>
              <a:t>www.ioer.de</a:t>
            </a:r>
            <a:endParaRPr lang="en-US" sz="3200" b="1" dirty="0" smtClean="0">
              <a:solidFill>
                <a:srgbClr val="4E60AA"/>
              </a:solidFill>
            </a:endParaRPr>
          </a:p>
          <a:p>
            <a:r>
              <a:rPr lang="en-US" dirty="0" smtClean="0">
                <a:solidFill>
                  <a:srgbClr val="4E60AA"/>
                </a:solidFill>
              </a:rPr>
              <a:t>b.mueller@ioer.de</a:t>
            </a:r>
            <a:endParaRPr lang="en-US" dirty="0">
              <a:solidFill>
                <a:srgbClr val="4E60AA"/>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Vorlage_ENGLISCH mit TU Logo und  Dresden Concept Logo">
  <a:themeElements>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ere Präsentation">
      <a:majorFont>
        <a:latin typeface="Arial"/>
        <a:ea typeface="ＭＳ Ｐゴシック"/>
        <a:cs typeface=""/>
      </a:majorFont>
      <a:minorFont>
        <a:latin typeface="Arial"/>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75000"/>
          </a:schemeClr>
        </a:solidFill>
        <a:ln w="9525" cap="flat" cmpd="sng" algn="ctr">
          <a:solidFill>
            <a:schemeClr val="bg1">
              <a:lumMod val="75000"/>
            </a:schemeClr>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Vorlage_ENGLISCH mit TU Logo und  Dresden Concept Logo</Template>
  <TotalTime>0</TotalTime>
  <Words>3049</Words>
  <Application>Microsoft Office PowerPoint</Application>
  <PresentationFormat>Bildschirmpräsentation (4:3)</PresentationFormat>
  <Paragraphs>789</Paragraphs>
  <Slides>91</Slides>
  <Notes>18</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91</vt:i4>
      </vt:variant>
    </vt:vector>
  </HeadingPairs>
  <TitlesOfParts>
    <vt:vector size="93" baseType="lpstr">
      <vt:lpstr>Vorlage_ENGLISCH mit TU Logo und  Dresden Concept Logo</vt:lpstr>
      <vt:lpstr>Microsoft Office Excel 97-2003-Arbeitsblatt</vt:lpstr>
      <vt:lpstr>Folie 1</vt:lpstr>
      <vt:lpstr>Folie 2</vt:lpstr>
      <vt:lpstr>Folie 3</vt:lpstr>
      <vt:lpstr>Folie 4</vt:lpstr>
      <vt:lpstr>Folie 5</vt:lpstr>
      <vt:lpstr>Folie 6</vt:lpstr>
      <vt:lpstr>Folie 7</vt:lpstr>
      <vt:lpstr>Folie 8</vt:lpstr>
      <vt:lpstr>What do I want to talk about?</vt:lpstr>
      <vt:lpstr>What do I want to talk about?</vt:lpstr>
      <vt:lpstr>What do I want to talk about?</vt:lpstr>
      <vt:lpstr>What do I want to talk about?</vt:lpstr>
      <vt:lpstr>What do I want to talk about?</vt:lpstr>
      <vt:lpstr>Ambiguity - What is an eco-city?</vt:lpstr>
      <vt:lpstr>Folie 15</vt:lpstr>
      <vt:lpstr>Folie 16</vt:lpstr>
      <vt:lpstr>Ambiguity - What is an eco-city?</vt:lpstr>
      <vt:lpstr>The global rise of eco-cities as urban laboratories</vt:lpstr>
      <vt:lpstr>Ambiguity of the eco-city - Historical perspective</vt:lpstr>
      <vt:lpstr>Folie 20</vt:lpstr>
      <vt:lpstr>Folie 21</vt:lpstr>
      <vt:lpstr>Folie 22</vt:lpstr>
      <vt:lpstr>What do I want to talk about?</vt:lpstr>
      <vt:lpstr>Sustainability Frameworks</vt:lpstr>
      <vt:lpstr>Sustainability Frameworks</vt:lpstr>
      <vt:lpstr>Sustainability Frameworks</vt:lpstr>
      <vt:lpstr>Leipzig Charter on  Sustainable European Cities (2007)</vt:lpstr>
      <vt:lpstr>Leipzig Charter on  Sustainable European Cities (2007) </vt:lpstr>
      <vt:lpstr>Leipzig Charter on  Sustainable European Cities (2007) </vt:lpstr>
      <vt:lpstr>Sustainability Frameworks</vt:lpstr>
      <vt:lpstr>Folie 31</vt:lpstr>
      <vt:lpstr>Folie 32</vt:lpstr>
      <vt:lpstr>Folie 33</vt:lpstr>
      <vt:lpstr>Folie 34</vt:lpstr>
      <vt:lpstr>Folie 35</vt:lpstr>
      <vt:lpstr>Folie 36</vt:lpstr>
      <vt:lpstr>Folie 37</vt:lpstr>
      <vt:lpstr>North Rhine–Westphalia: Indicators for Sustainable Development</vt:lpstr>
      <vt:lpstr>Application of NRW-Indicators</vt:lpstr>
      <vt:lpstr>DUH-Indicators „Zukunftsfähige Kommune“ </vt:lpstr>
      <vt:lpstr>Folie 41</vt:lpstr>
      <vt:lpstr>Rather isolated contests for sustainability and competitiveness </vt:lpstr>
      <vt:lpstr>Folie 43</vt:lpstr>
      <vt:lpstr>Folie 44</vt:lpstr>
      <vt:lpstr>Folie 45</vt:lpstr>
      <vt:lpstr>Demographic change: Ambient assisted living</vt:lpstr>
      <vt:lpstr>Demographic change: Ambient assisted living</vt:lpstr>
      <vt:lpstr>Demographic change: Ambient assisted living</vt:lpstr>
      <vt:lpstr>What do I want to talk about?</vt:lpstr>
      <vt:lpstr>Folie 50</vt:lpstr>
      <vt:lpstr>Folie 51</vt:lpstr>
      <vt:lpstr>European Common Indicators Initiative (GD Environment)  </vt:lpstr>
      <vt:lpstr>Folie 53</vt:lpstr>
      <vt:lpstr>Folie 54</vt:lpstr>
      <vt:lpstr>Folie 55</vt:lpstr>
      <vt:lpstr>Folie 56</vt:lpstr>
      <vt:lpstr>Folie 57</vt:lpstr>
      <vt:lpstr>Folie 58</vt:lpstr>
      <vt:lpstr>Folie 59</vt:lpstr>
      <vt:lpstr>Folie 60</vt:lpstr>
      <vt:lpstr>Folie 61</vt:lpstr>
      <vt:lpstr>Folie 62</vt:lpstr>
      <vt:lpstr>Folie 63</vt:lpstr>
      <vt:lpstr>Folie 64</vt:lpstr>
      <vt:lpstr>Folie 65</vt:lpstr>
      <vt:lpstr>Folie 66</vt:lpstr>
      <vt:lpstr>What do I want to talk about?</vt:lpstr>
      <vt:lpstr>Perspectives - Outlook</vt:lpstr>
      <vt:lpstr>Perspectives - Outlook</vt:lpstr>
      <vt:lpstr>Folie 70</vt:lpstr>
      <vt:lpstr>Folie 71</vt:lpstr>
      <vt:lpstr>Perspectives - Outlook</vt:lpstr>
      <vt:lpstr>Perspectives - Outlook</vt:lpstr>
      <vt:lpstr>Folie 74</vt:lpstr>
      <vt:lpstr>Perspectives - Outlook</vt:lpstr>
      <vt:lpstr>Folie 76</vt:lpstr>
      <vt:lpstr>Perspectives - Outlook</vt:lpstr>
      <vt:lpstr>Perspectives - Outlook</vt:lpstr>
      <vt:lpstr>Perspectives - Outlook</vt:lpstr>
      <vt:lpstr>Folie 80</vt:lpstr>
      <vt:lpstr>Perspectives - Outlook</vt:lpstr>
      <vt:lpstr>Folie 82</vt:lpstr>
      <vt:lpstr>Perspectives - Outlook</vt:lpstr>
      <vt:lpstr>Perspectives - Outlook</vt:lpstr>
      <vt:lpstr>Folie 85</vt:lpstr>
      <vt:lpstr>Perspectives - Outlook</vt:lpstr>
      <vt:lpstr>Perspectives - Outlook</vt:lpstr>
      <vt:lpstr>Perspectives - Outlook</vt:lpstr>
      <vt:lpstr>Folie 89</vt:lpstr>
      <vt:lpstr>Folie 90</vt:lpstr>
      <vt:lpstr>Folie 91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Gast</dc:creator>
  <cp:lastModifiedBy>Bernhard Müller</cp:lastModifiedBy>
  <cp:revision>330</cp:revision>
  <dcterms:created xsi:type="dcterms:W3CDTF">2012-08-20T08:27:04Z</dcterms:created>
  <dcterms:modified xsi:type="dcterms:W3CDTF">2013-09-11T20:29:23Z</dcterms:modified>
</cp:coreProperties>
</file>