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82" r:id="rId2"/>
    <p:sldMasterId id="2147484091" r:id="rId3"/>
    <p:sldMasterId id="2147484103" r:id="rId4"/>
    <p:sldMasterId id="2147484180" r:id="rId5"/>
  </p:sldMasterIdLst>
  <p:notesMasterIdLst>
    <p:notesMasterId r:id="rId23"/>
  </p:notesMasterIdLst>
  <p:handoutMasterIdLst>
    <p:handoutMasterId r:id="rId24"/>
  </p:handoutMasterIdLst>
  <p:sldIdLst>
    <p:sldId id="578" r:id="rId6"/>
    <p:sldId id="544" r:id="rId7"/>
    <p:sldId id="545" r:id="rId8"/>
    <p:sldId id="546" r:id="rId9"/>
    <p:sldId id="547" r:id="rId10"/>
    <p:sldId id="548" r:id="rId11"/>
    <p:sldId id="584" r:id="rId12"/>
    <p:sldId id="580" r:id="rId13"/>
    <p:sldId id="581" r:id="rId14"/>
    <p:sldId id="582" r:id="rId15"/>
    <p:sldId id="585" r:id="rId16"/>
    <p:sldId id="587" r:id="rId17"/>
    <p:sldId id="586" r:id="rId18"/>
    <p:sldId id="588" r:id="rId19"/>
    <p:sldId id="589" r:id="rId20"/>
    <p:sldId id="583" r:id="rId21"/>
    <p:sldId id="590" r:id="rId22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CCFF"/>
    <a:srgbClr val="4DFF15"/>
    <a:srgbClr val="FFFF66"/>
    <a:srgbClr val="41FF05"/>
    <a:srgbClr val="3BF600"/>
    <a:srgbClr val="CC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874" autoAdjust="0"/>
    <p:restoredTop sz="82418" autoAdjust="0"/>
  </p:normalViewPr>
  <p:slideViewPr>
    <p:cSldViewPr>
      <p:cViewPr>
        <p:scale>
          <a:sx n="90" d="100"/>
          <a:sy n="90" d="100"/>
        </p:scale>
        <p:origin x="-152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42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76" cy="4943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15" tIns="46207" rIns="92415" bIns="4620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1"/>
            <a:ext cx="2946576" cy="4943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15" tIns="46207" rIns="92415" bIns="462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245"/>
            <a:ext cx="2946576" cy="4943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15" tIns="46207" rIns="92415" bIns="4620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32245"/>
            <a:ext cx="2946576" cy="4943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15" tIns="46207" rIns="92415" bIns="462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4175C491-7DB6-4B7B-A6D8-FF9F7BA6B87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069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76" cy="4943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15" tIns="46207" rIns="92415" bIns="4620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1"/>
            <a:ext cx="2946575" cy="4943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15" tIns="46207" rIns="92415" bIns="462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507"/>
            <a:ext cx="5438464" cy="44656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15" tIns="46207" rIns="92415" bIns="462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630"/>
            <a:ext cx="2946576" cy="4943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15" tIns="46207" rIns="92415" bIns="4620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430630"/>
            <a:ext cx="2946575" cy="4943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15" tIns="46207" rIns="92415" bIns="462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1538B79B-9640-4A8E-8E10-C974B6584AE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72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528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52990" indent="-289612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58447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21825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85203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48582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3011961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75340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938718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AA00083B-7F89-40DC-9B6C-96394EC37309}" type="slidenum">
              <a:rPr lang="en-GB" smtClean="0">
                <a:solidFill>
                  <a:schemeClr val="tx1"/>
                </a:solidFill>
                <a:latin typeface="Times" charset="0"/>
              </a:rPr>
              <a:pPr/>
              <a:t>1</a:t>
            </a:fld>
            <a:endParaRPr lang="en-GB" smtClean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52990" indent="-289612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58447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21825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85203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48582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3011961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75340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938718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846B10E-D531-4756-B398-9EE962DA11EE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10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B79B-9640-4A8E-8E10-C974B6584A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95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B79B-9640-4A8E-8E10-C974B6584A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95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B79B-9640-4A8E-8E10-C974B6584A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95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B79B-9640-4A8E-8E10-C974B6584A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95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B79B-9640-4A8E-8E10-C974B6584A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9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B79B-9640-4A8E-8E10-C974B6584A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9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2F66-67A7-4D3E-B996-6C3BE6FDC12A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49482" y="9427399"/>
            <a:ext cx="2946575" cy="4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7D8CAD5C-F6D8-4752-9B5E-F938E5C937FE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2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372E0C-7745-4218-AB56-F78626CF9379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49482" y="9427399"/>
            <a:ext cx="2946575" cy="4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30293596-800F-466A-A1E8-932BF0AD9A03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3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8FB6B-4693-4A30-951D-AF399933C35A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49482" y="9427399"/>
            <a:ext cx="2946575" cy="4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86A0106-6A86-4796-A533-CCC594A8F12E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4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47333" indent="-247333"/>
            <a:r>
              <a:rPr lang="en-US" dirty="0" smtClean="0">
                <a:latin typeface="Times"/>
              </a:rPr>
              <a:t>This initiative set up by </a:t>
            </a:r>
            <a:r>
              <a:rPr lang="en-US" dirty="0" err="1" smtClean="0">
                <a:latin typeface="Times"/>
              </a:rPr>
              <a:t>Eurocities</a:t>
            </a:r>
            <a:r>
              <a:rPr lang="en-US" dirty="0" smtClean="0">
                <a:latin typeface="Times"/>
              </a:rPr>
              <a:t> and the city of Manchester has put the EU’s energy and climate targets at the </a:t>
            </a:r>
            <a:r>
              <a:rPr lang="en-US" dirty="0" err="1" smtClean="0">
                <a:latin typeface="Times"/>
              </a:rPr>
              <a:t>centre</a:t>
            </a:r>
            <a:r>
              <a:rPr lang="en-US" dirty="0" smtClean="0">
                <a:latin typeface="Times"/>
              </a:rPr>
              <a:t> of its activities.</a:t>
            </a:r>
          </a:p>
          <a:p>
            <a:pPr marL="247333" indent="-247333"/>
            <a:endParaRPr lang="en-US" dirty="0" smtClean="0">
              <a:latin typeface="Times"/>
            </a:endParaRPr>
          </a:p>
          <a:p>
            <a:pPr marL="247333" indent="-247333"/>
            <a:r>
              <a:rPr lang="en-US" dirty="0" smtClean="0">
                <a:latin typeface="Times"/>
              </a:rPr>
              <a:t>It is hooked into the bigger and broader Covenant of Mayors Initiative, but:</a:t>
            </a:r>
          </a:p>
          <a:p>
            <a:pPr marL="247333" indent="-247333"/>
            <a:endParaRPr lang="en-US" dirty="0" smtClean="0">
              <a:latin typeface="Times"/>
            </a:endParaRPr>
          </a:p>
          <a:p>
            <a:pPr marL="247333" indent="-247333"/>
            <a:r>
              <a:rPr lang="en-US" dirty="0" smtClean="0">
                <a:latin typeface="Times"/>
              </a:rPr>
              <a:t>- It focuses specifically on the use of ICT to help achieve these targets (will say some more about this later when we come to address energy efficiency. ).</a:t>
            </a:r>
          </a:p>
          <a:p>
            <a:pPr marL="247333" indent="-247333"/>
            <a:endParaRPr lang="en-US" dirty="0" smtClean="0">
              <a:latin typeface="Times"/>
            </a:endParaRPr>
          </a:p>
          <a:p>
            <a:pPr marL="247333" indent="-247333"/>
            <a:r>
              <a:rPr lang="en-US" dirty="0" smtClean="0">
                <a:latin typeface="Times"/>
              </a:rPr>
              <a:t>- It also focuses on reducing the footprint of ICT in cities (through consolidation of large data-</a:t>
            </a:r>
            <a:r>
              <a:rPr lang="en-US" dirty="0" err="1" smtClean="0">
                <a:latin typeface="Times"/>
              </a:rPr>
              <a:t>centres</a:t>
            </a:r>
            <a:r>
              <a:rPr lang="en-US" dirty="0" smtClean="0">
                <a:latin typeface="Times"/>
              </a:rPr>
              <a:t> for example).</a:t>
            </a:r>
          </a:p>
          <a:p>
            <a:pPr marL="247333" indent="-247333"/>
            <a:endParaRPr lang="en-US" dirty="0" smtClean="0">
              <a:latin typeface="Times"/>
            </a:endParaRPr>
          </a:p>
          <a:p>
            <a:pPr marL="247333" indent="-247333"/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F2BEF-1A4D-45DC-8F8A-5CF9E4A46689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49482" y="9427399"/>
            <a:ext cx="2946575" cy="4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4CF5FB9C-1C42-4894-B08F-2CE4DB667F2D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5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/>
              </a:rPr>
              <a:t>As part of the Green Digital Charter, cities have made ambitious commitments. </a:t>
            </a:r>
          </a:p>
          <a:p>
            <a:endParaRPr lang="en-US" smtClean="0">
              <a:latin typeface="Times"/>
            </a:endParaRPr>
          </a:p>
          <a:p>
            <a:r>
              <a:rPr lang="en-US" smtClean="0">
                <a:latin typeface="Times"/>
              </a:rPr>
              <a:t>Nice should help stimulate action and make progress visible. It should enable cities to interact and share ideas, approaches,…</a:t>
            </a:r>
          </a:p>
          <a:p>
            <a:r>
              <a:rPr lang="en-US" smtClean="0">
                <a:latin typeface="Times"/>
              </a:rPr>
              <a:t>.</a:t>
            </a:r>
          </a:p>
          <a:p>
            <a:endParaRPr lang="en-US" smtClean="0">
              <a:latin typeface="Times"/>
            </a:endParaRPr>
          </a:p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E41AE-5CE2-4934-ABC3-64C64A3A452C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49482" y="9427399"/>
            <a:ext cx="2946575" cy="4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FEE68B9E-9AAD-4CA7-BFDC-0D3A1C173260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6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52990" indent="-289612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58447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21825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85203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48582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3011961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75340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938718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FB33E79B-97E9-4E04-BB61-CEA4B871030F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52990" indent="-289612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58447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21825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85203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48582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3011961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75340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938718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9FBF38C-6FE7-41EF-AEF3-B527A2C59060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B79B-9640-4A8E-8E10-C974B6584A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98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08348-CCCA-4D9C-936E-0D8C6093683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E794B-D645-46CD-A0CC-ECB9127799E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65075-7644-49AF-B860-FABDB8F920F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39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2387600"/>
            <a:ext cx="8229600" cy="3633788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6EE0-F045-44F8-908E-4B58A63A1E8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39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387600"/>
            <a:ext cx="4038600" cy="173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79900"/>
            <a:ext cx="4038600" cy="174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78F2E-D7C8-4B09-A7F1-174E8C3FB64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39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8559B-847E-4CB9-9240-3FD82193099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6" rIns="91410" bIns="45706" anchor="ctr"/>
          <a:lstStyle/>
          <a:p>
            <a:pPr algn="ctr" defTabSz="455613">
              <a:defRPr/>
            </a:pPr>
            <a:endParaRPr lang="en-US" sz="1800" b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/>
          <a:p>
            <a:pPr algn="ctr" defTabSz="457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3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1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6665625-B36A-42EB-A350-0EC4CC6C7A1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CA2E9-A27A-454C-83CF-29902C0B72A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25FD4F-7854-4E50-B448-A7D0D5697A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8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8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FAB87-03F1-41B8-850B-800751E3235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D21439-2E7E-4541-9426-53A103E924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F2D3-1BFB-44BE-90C3-51C1ED78C71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8BBBF8-D7D5-44D3-A70B-F8F1818EFE2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D60970-3CE8-45B3-99B5-FA89ABD7417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D85A17-1E9D-40B4-9659-A40ADFDDC85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ECB1BCF-0320-4D77-A200-34CD2E8BB81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F3998-FDA6-47E8-B4F9-3F44F6EC423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6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1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261E06E-8541-4EB5-A697-BC4269B5214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2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2492378"/>
            <a:ext cx="8229600" cy="352901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FA626-911B-41DA-B419-EEF9200806D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01_MS&amp;C_Logo_2c"/>
          <p:cNvPicPr>
            <a:picLocks noChangeAspect="1" noChangeArrowheads="1"/>
          </p:cNvPicPr>
          <p:nvPr/>
        </p:nvPicPr>
        <p:blipFill>
          <a:blip r:embed="rId3"/>
          <a:srcRect r="2307"/>
          <a:stretch>
            <a:fillRect/>
          </a:stretch>
        </p:blipFill>
        <p:spPr bwMode="auto">
          <a:xfrm>
            <a:off x="6269038" y="227013"/>
            <a:ext cx="25685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elle_N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8175" y="0"/>
            <a:ext cx="124571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21288" y="6537325"/>
            <a:ext cx="3598862" cy="196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r">
              <a:defRPr/>
            </a:pPr>
            <a:r>
              <a:rPr lang="de-DE" sz="800">
                <a:cs typeface="Arial" pitchFamily="34" charset="0"/>
              </a:rPr>
              <a:t>Köln, den 27. August 2009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221288" y="6418263"/>
            <a:ext cx="3598862" cy="196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r">
              <a:defRPr/>
            </a:pPr>
            <a:r>
              <a:rPr lang="de-DE" sz="800">
                <a:cs typeface="Arial" pitchFamily="34" charset="0"/>
              </a:rPr>
              <a:t>Strictly Confidential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21288" y="6648450"/>
            <a:ext cx="3598862" cy="196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r">
              <a:defRPr/>
            </a:pPr>
            <a:fld id="{8ACE4D0D-5626-435B-BB1C-7D8F99CBCCE6}" type="slidenum">
              <a:rPr lang="de-DE" sz="800">
                <a:cs typeface="Arial" pitchFamily="34" charset="0"/>
              </a:rPr>
              <a:pPr algn="r">
                <a:defRPr/>
              </a:pPr>
              <a:t>‹Nr.›</a:t>
            </a:fld>
            <a:endParaRPr lang="de-DE" sz="800"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284538"/>
            <a:ext cx="5543550" cy="1468437"/>
          </a:xfrm>
        </p:spPr>
        <p:txBody>
          <a:bodyPr/>
          <a:lstStyle>
            <a:lvl1pPr>
              <a:defRPr sz="300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868863"/>
            <a:ext cx="5543550" cy="1468437"/>
          </a:xfrm>
        </p:spPr>
        <p:txBody>
          <a:bodyPr tIns="0" bIns="0"/>
          <a:lstStyle>
            <a:lvl1pPr marL="0" indent="0">
              <a:buFont typeface="Wingdings" pitchFamily="2" charset="2"/>
              <a:buNone/>
              <a:defRPr sz="2400" smtClean="0">
                <a:solidFill>
                  <a:srgbClr val="259CD3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59CD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84BF-849A-436E-90BB-11BDE0868F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047750"/>
            <a:ext cx="2057400" cy="50784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047750"/>
            <a:ext cx="6019800" cy="50784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01_MS&amp;C_Logo_2c"/>
          <p:cNvPicPr>
            <a:picLocks noChangeAspect="1" noChangeArrowheads="1"/>
          </p:cNvPicPr>
          <p:nvPr/>
        </p:nvPicPr>
        <p:blipFill>
          <a:blip r:embed="rId3"/>
          <a:srcRect r="2307"/>
          <a:stretch>
            <a:fillRect/>
          </a:stretch>
        </p:blipFill>
        <p:spPr bwMode="auto">
          <a:xfrm>
            <a:off x="6269038" y="227013"/>
            <a:ext cx="25685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elle_N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8175" y="0"/>
            <a:ext cx="124571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21288" y="6537325"/>
            <a:ext cx="3598862" cy="196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r">
              <a:defRPr/>
            </a:pPr>
            <a:r>
              <a:rPr lang="de-DE" sz="800">
                <a:cs typeface="Arial" pitchFamily="34" charset="0"/>
              </a:rPr>
              <a:t>Köln, den 27. August 2009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221288" y="6418263"/>
            <a:ext cx="3598862" cy="196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r">
              <a:defRPr/>
            </a:pPr>
            <a:r>
              <a:rPr lang="de-DE" sz="800">
                <a:cs typeface="Arial" pitchFamily="34" charset="0"/>
              </a:rPr>
              <a:t>Strictly Confidential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21288" y="6648450"/>
            <a:ext cx="3598862" cy="196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r">
              <a:defRPr/>
            </a:pPr>
            <a:fld id="{EDDA43AF-AA65-49C9-BB8C-E59A1B160FAF}" type="slidenum">
              <a:rPr lang="de-DE" sz="800">
                <a:cs typeface="Arial" pitchFamily="34" charset="0"/>
              </a:rPr>
              <a:pPr algn="r">
                <a:defRPr/>
              </a:pPr>
              <a:t>‹Nr.›</a:t>
            </a:fld>
            <a:endParaRPr lang="de-DE" sz="800"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284538"/>
            <a:ext cx="5543550" cy="1468437"/>
          </a:xfrm>
        </p:spPr>
        <p:txBody>
          <a:bodyPr/>
          <a:lstStyle>
            <a:lvl1pPr>
              <a:defRPr sz="300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868863"/>
            <a:ext cx="5543550" cy="1468437"/>
          </a:xfrm>
        </p:spPr>
        <p:txBody>
          <a:bodyPr tIns="0" bIns="0"/>
          <a:lstStyle>
            <a:lvl1pPr marL="0" indent="0">
              <a:buFont typeface="Wingdings" pitchFamily="2" charset="2"/>
              <a:buNone/>
              <a:defRPr sz="2400" smtClean="0">
                <a:solidFill>
                  <a:srgbClr val="259CD3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199C2-8794-422E-8105-8F9BCCA21FF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59CD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047750"/>
            <a:ext cx="2057400" cy="50784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047750"/>
            <a:ext cx="6019800" cy="50784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 smtClean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900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900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406650" y="6245225"/>
            <a:ext cx="4321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b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B227F-D8E2-4969-BA8D-711F6D66EF2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6"/>
            <a:ext cx="7958517" cy="33257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09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73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15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7078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69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7234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5496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3673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46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9850"/>
            <a:ext cx="2057400" cy="505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9850"/>
            <a:ext cx="6019800" cy="505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91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CC689-2855-4C96-BE38-060C4E45612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339850"/>
            <a:ext cx="8229600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6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313D-64E0-4E7B-BA51-3E2DCA2E65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6D5D9-7E7A-44AC-A052-846CD0942D6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D5BE-C259-4F54-9890-6399907D58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/>
          <a:p>
            <a:pPr algn="ctr" defTabSz="457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27" name="Picture 5" descr="LOGO CE-EN-NEG-quadri.ai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/>
          <p:nvPr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/>
          <a:p>
            <a:pPr algn="ctr" defTabSz="457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84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F06B2E5-AFF9-4E70-83F7-E771CE6C723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6588125" y="6284913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6" rIns="91410" bIns="45706"/>
          <a:lstStyle/>
          <a:p>
            <a:pPr algn="r" eaLnBrk="0" hangingPunct="0">
              <a:defRPr/>
            </a:pPr>
            <a:r>
              <a:rPr lang="fr-FR" sz="1200">
                <a:solidFill>
                  <a:srgbClr val="FFCC66"/>
                </a:solidFill>
                <a:cs typeface="Arial" pitchFamily="34" charset="0"/>
              </a:rPr>
              <a:t>••• </a:t>
            </a:r>
            <a:fld id="{FEF507ED-97C9-4629-A861-2CB44894B1C7}" type="slidenum">
              <a:rPr lang="fr-FR" sz="1200">
                <a:solidFill>
                  <a:schemeClr val="tx1"/>
                </a:solidFill>
                <a:cs typeface="Arial" pitchFamily="34" charset="0"/>
              </a:rPr>
              <a:pPr algn="r" eaLnBrk="0" hangingPunct="0">
                <a:defRPr/>
              </a:pPr>
              <a:t>‹Nr.›</a:t>
            </a:fld>
            <a:endParaRPr lang="fr-FR" sz="120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1" r:id="rId2"/>
    <p:sldLayoutId id="2147484130" r:id="rId3"/>
    <p:sldLayoutId id="2147484129" r:id="rId4"/>
    <p:sldLayoutId id="2147484128" r:id="rId5"/>
    <p:sldLayoutId id="2147484127" r:id="rId6"/>
    <p:sldLayoutId id="2147484126" r:id="rId7"/>
    <p:sldLayoutId id="2147484125" r:id="rId8"/>
    <p:sldLayoutId id="2147484124" r:id="rId9"/>
    <p:sldLayoutId id="2147484123" r:id="rId10"/>
    <p:sldLayoutId id="2147484122" r:id="rId11"/>
    <p:sldLayoutId id="2147484121" r:id="rId12"/>
    <p:sldLayoutId id="2147484120" r:id="rId13"/>
    <p:sldLayoutId id="2147484119" r:id="rId14"/>
  </p:sldLayoutIdLst>
  <p:transition/>
  <p:hf hdr="0" ftr="0" dt="0"/>
  <p:txStyles>
    <p:titleStyle>
      <a:lvl1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721" indent="-358664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779" indent="-358664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9837" indent="-358664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6896" indent="-358664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818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876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934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4991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97418D1-D975-4C1C-BA6C-544973CD67F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/>
          <a:p>
            <a:pPr algn="ctr" defTabSz="457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/>
          <a:p>
            <a:pPr algn="ctr" defTabSz="457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6393" name="Picture 17" descr="LOGO CE_Vertical_EN_NEG_quadri_H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</p:sldLayoutIdLst>
  <p:transition/>
  <p:hf hdr="0" ftr="0" dt="0"/>
  <p:txStyles>
    <p:titleStyle>
      <a:lvl1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72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779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9837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6896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01_MS&amp;C_Logo_2c"/>
          <p:cNvPicPr>
            <a:picLocks noChangeAspect="1" noChangeArrowheads="1"/>
          </p:cNvPicPr>
          <p:nvPr/>
        </p:nvPicPr>
        <p:blipFill>
          <a:blip r:embed="rId13"/>
          <a:srcRect r="2307"/>
          <a:stretch>
            <a:fillRect/>
          </a:stretch>
        </p:blipFill>
        <p:spPr bwMode="auto">
          <a:xfrm>
            <a:off x="6269038" y="227013"/>
            <a:ext cx="25685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884238"/>
            <a:ext cx="8504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314575"/>
            <a:ext cx="84963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pic>
        <p:nvPicPr>
          <p:cNvPr id="44037" name="Picture 15" descr="Welle_NEU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908175" y="0"/>
            <a:ext cx="124571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221288" y="6656388"/>
            <a:ext cx="3598862" cy="196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r">
              <a:defRPr/>
            </a:pPr>
            <a:fld id="{245C7A26-17A4-471C-8A56-19D2FF2D7A42}" type="slidenum">
              <a:rPr lang="de-DE" sz="800">
                <a:cs typeface="Arial" pitchFamily="34" charset="0"/>
              </a:rPr>
              <a:pPr algn="r">
                <a:defRPr/>
              </a:pPr>
              <a:t>‹Nr.›</a:t>
            </a:fld>
            <a:endParaRPr lang="de-DE" sz="800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54" r:id="rId2"/>
    <p:sldLayoutId id="2147484153" r:id="rId3"/>
    <p:sldLayoutId id="2147484152" r:id="rId4"/>
    <p:sldLayoutId id="2147484151" r:id="rId5"/>
    <p:sldLayoutId id="2147484150" r:id="rId6"/>
    <p:sldLayoutId id="2147484149" r:id="rId7"/>
    <p:sldLayoutId id="2147484148" r:id="rId8"/>
    <p:sldLayoutId id="2147484147" r:id="rId9"/>
    <p:sldLayoutId id="2147484146" r:id="rId10"/>
    <p:sldLayoutId id="21474841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84970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84970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84970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84970"/>
          </a:solidFill>
          <a:latin typeface="Arial Narrow" pitchFamily="34" charset="0"/>
        </a:defRPr>
      </a:lvl9pPr>
    </p:titleStyle>
    <p:bodyStyle>
      <a:lvl1pPr marL="266700" indent="-2667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8" descr="01_MS&amp;C_Logo_2c"/>
          <p:cNvPicPr>
            <a:picLocks noChangeAspect="1" noChangeArrowheads="1"/>
          </p:cNvPicPr>
          <p:nvPr/>
        </p:nvPicPr>
        <p:blipFill>
          <a:blip r:embed="rId13"/>
          <a:srcRect r="2307"/>
          <a:stretch>
            <a:fillRect/>
          </a:stretch>
        </p:blipFill>
        <p:spPr bwMode="auto">
          <a:xfrm>
            <a:off x="6269038" y="227013"/>
            <a:ext cx="25685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884238"/>
            <a:ext cx="8504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314575"/>
            <a:ext cx="84963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pic>
        <p:nvPicPr>
          <p:cNvPr id="56325" name="Picture 15" descr="Welle_NEU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908175" y="0"/>
            <a:ext cx="124571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221288" y="6656388"/>
            <a:ext cx="3598862" cy="196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r">
              <a:defRPr/>
            </a:pPr>
            <a:fld id="{330F93BE-CD30-4988-BC63-996D69B11198}" type="slidenum">
              <a:rPr lang="de-DE" sz="800">
                <a:cs typeface="Arial" pitchFamily="34" charset="0"/>
              </a:rPr>
              <a:pPr algn="r">
                <a:defRPr/>
              </a:pPr>
              <a:t>‹Nr.›</a:t>
            </a:fld>
            <a:endParaRPr lang="de-DE" sz="800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64" r:id="rId2"/>
    <p:sldLayoutId id="2147484163" r:id="rId3"/>
    <p:sldLayoutId id="2147484162" r:id="rId4"/>
    <p:sldLayoutId id="2147484161" r:id="rId5"/>
    <p:sldLayoutId id="2147484160" r:id="rId6"/>
    <p:sldLayoutId id="2147484159" r:id="rId7"/>
    <p:sldLayoutId id="2147484158" r:id="rId8"/>
    <p:sldLayoutId id="2147484157" r:id="rId9"/>
    <p:sldLayoutId id="2147484156" r:id="rId10"/>
    <p:sldLayoutId id="21474841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84970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84970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84970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84970"/>
          </a:solidFill>
          <a:latin typeface="Arial Narrow" pitchFamily="34" charset="0"/>
        </a:defRPr>
      </a:lvl9pPr>
    </p:titleStyle>
    <p:bodyStyle>
      <a:lvl1pPr marL="266700" indent="-2667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339850"/>
            <a:ext cx="81661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30" name="Picture 9" descr="LOGO CE_Vertical_EN_NEG_quadri_H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04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Coverslide (with bubbl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041400" y="903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60942201-5696-4D65-AF1A-6C915399582A}" type="slidenum">
              <a:rPr lang="en-GB"/>
              <a:pPr eaLnBrk="1" hangingPunct="1"/>
              <a:t>1</a:t>
            </a:fld>
            <a:endParaRPr lang="en-GB"/>
          </a:p>
        </p:txBody>
      </p:sp>
      <p:sp>
        <p:nvSpPr>
          <p:cNvPr id="10" name="Subtitle 9"/>
          <p:cNvSpPr>
            <a:spLocks noGrp="1" noChangeArrowheads="1"/>
          </p:cNvSpPr>
          <p:nvPr>
            <p:ph type="subTitle" idx="1"/>
          </p:nvPr>
        </p:nvSpPr>
        <p:spPr>
          <a:xfrm>
            <a:off x="374650" y="3078163"/>
            <a:ext cx="8532813" cy="1728787"/>
          </a:xfrm>
          <a:extLst/>
        </p:spPr>
        <p:txBody>
          <a:bodyPr/>
          <a:lstStyle/>
          <a:p>
            <a:pPr indent="180975" algn="ctr">
              <a:defRPr/>
            </a:pPr>
            <a:r>
              <a:rPr lang="fr-BE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Smart Cities &amp; </a:t>
            </a:r>
            <a:br>
              <a:rPr lang="fr-BE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BE" sz="2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Communities</a:t>
            </a:r>
            <a:endParaRPr lang="fr-BE" sz="2000" dirty="0">
              <a:latin typeface="+mj-lt"/>
            </a:endParaRPr>
          </a:p>
          <a:p>
            <a:pPr indent="180975" algn="ctr">
              <a:defRPr/>
            </a:pPr>
            <a:endParaRPr lang="fr-BE" sz="1000" i="1" dirty="0">
              <a:solidFill>
                <a:schemeClr val="bg1">
                  <a:lumMod val="85000"/>
                </a:schemeClr>
              </a:solidFill>
            </a:endParaRPr>
          </a:p>
          <a:p>
            <a:pPr indent="180975" algn="ctr">
              <a:defRPr/>
            </a:pPr>
            <a:r>
              <a:rPr lang="fr-BE" sz="1200" i="1" dirty="0" smtClean="0">
                <a:solidFill>
                  <a:schemeClr val="bg1">
                    <a:lumMod val="85000"/>
                  </a:schemeClr>
                </a:solidFill>
              </a:rPr>
              <a:t>Colette </a:t>
            </a:r>
            <a:r>
              <a:rPr lang="fr-BE" sz="1200" i="1" dirty="0" err="1" smtClean="0">
                <a:solidFill>
                  <a:schemeClr val="bg1">
                    <a:lumMod val="85000"/>
                  </a:schemeClr>
                </a:solidFill>
              </a:rPr>
              <a:t>Maloney</a:t>
            </a:r>
            <a:endParaRPr lang="fr-BE" sz="12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indent="180975" algn="ctr">
              <a:defRPr/>
            </a:pPr>
            <a:r>
              <a:rPr lang="en-GB" sz="1200" i="1" dirty="0">
                <a:solidFill>
                  <a:schemeClr val="bg1">
                    <a:lumMod val="85000"/>
                  </a:schemeClr>
                </a:solidFill>
              </a:rPr>
              <a:t>Head of Unit, Smart Cities &amp; Sustainability </a:t>
            </a:r>
            <a:r>
              <a:rPr lang="fr-BE" sz="1200" i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fr-BE" sz="1200" i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fr-BE" sz="1200" i="1" dirty="0">
                <a:solidFill>
                  <a:schemeClr val="bg1">
                    <a:lumMod val="85000"/>
                  </a:schemeClr>
                </a:solidFill>
              </a:rPr>
              <a:t>DG CONNECT</a:t>
            </a:r>
            <a:r>
              <a:rPr lang="fr-BE" sz="1200" i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– European </a:t>
            </a:r>
            <a:r>
              <a:rPr lang="fr-BE" sz="1200" i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Commission</a:t>
            </a:r>
            <a:endParaRPr lang="fr-BE" sz="1200" i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144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95536" y="1362075"/>
            <a:ext cx="8748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0000CC"/>
                </a:solidFill>
                <a:latin typeface="+mj-lt"/>
              </a:rPr>
              <a:t>Governance</a:t>
            </a:r>
            <a:endParaRPr lang="en-GB" sz="20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44463" y="2045630"/>
            <a:ext cx="6659785" cy="2751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60000" lvl="1" indent="0">
              <a:lnSpc>
                <a:spcPct val="80000"/>
              </a:lnSpc>
              <a:buClr>
                <a:srgbClr val="0F5494"/>
              </a:buClr>
              <a:defRPr/>
            </a:pPr>
            <a:r>
              <a:rPr lang="en-GB" sz="18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High Level Group</a:t>
            </a:r>
          </a:p>
          <a:p>
            <a:pPr marL="702900" lvl="1" indent="-342900">
              <a:lnSpc>
                <a:spcPct val="80000"/>
              </a:lnSpc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guide Strategic Implementation Plan (SIP)</a:t>
            </a:r>
          </a:p>
          <a:p>
            <a:pPr marL="702900" lvl="1" indent="-342900">
              <a:lnSpc>
                <a:spcPct val="80000"/>
              </a:lnSpc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steer implementation SIP</a:t>
            </a:r>
          </a:p>
          <a:p>
            <a:pPr marL="702900" lvl="1" indent="-342900">
              <a:lnSpc>
                <a:spcPct val="80000"/>
              </a:lnSpc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take commitments, </a:t>
            </a:r>
            <a:r>
              <a:rPr lang="en-GB" sz="2000" b="0" i="1" dirty="0" err="1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lead</a:t>
            </a: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 by example</a:t>
            </a:r>
          </a:p>
          <a:p>
            <a:pPr marL="702900" lvl="1" indent="-342900">
              <a:lnSpc>
                <a:spcPct val="80000"/>
              </a:lnSpc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Supported by a "</a:t>
            </a:r>
            <a:r>
              <a:rPr lang="en-GB" sz="2000" b="0" i="1" dirty="0" err="1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Sherpas</a:t>
            </a: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" Group</a:t>
            </a:r>
          </a:p>
          <a:p>
            <a:pPr>
              <a:lnSpc>
                <a:spcPct val="80000"/>
              </a:lnSpc>
              <a:buClr>
                <a:srgbClr val="0F5494"/>
              </a:buClr>
              <a:defRPr/>
            </a:pPr>
            <a:endParaRPr lang="en-GB" sz="2000" b="0" dirty="0">
              <a:solidFill>
                <a:srgbClr val="0F5494"/>
              </a:solidFill>
              <a:cs typeface="+mn-cs"/>
            </a:endParaRPr>
          </a:p>
          <a:p>
            <a:pPr>
              <a:lnSpc>
                <a:spcPct val="80000"/>
              </a:lnSpc>
              <a:buClr>
                <a:srgbClr val="0F5494"/>
              </a:buClr>
              <a:defRPr/>
            </a:pPr>
            <a:endParaRPr lang="en-GB" sz="2000" dirty="0">
              <a:solidFill>
                <a:srgbClr val="0F5494"/>
              </a:solidFill>
              <a:cs typeface="+mn-cs"/>
            </a:endParaRPr>
          </a:p>
          <a:p>
            <a:pPr marL="360000" lvl="1" indent="0">
              <a:lnSpc>
                <a:spcPct val="80000"/>
              </a:lnSpc>
              <a:buClr>
                <a:srgbClr val="0F5494"/>
              </a:buClr>
              <a:defRPr/>
            </a:pPr>
            <a:r>
              <a:rPr lang="en-GB" sz="18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Stakeholder Platform</a:t>
            </a:r>
          </a:p>
          <a:p>
            <a:pPr marL="702900" lvl="1" indent="-342900">
              <a:lnSpc>
                <a:spcPct val="80000"/>
              </a:lnSpc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provide input to SIP</a:t>
            </a:r>
          </a:p>
          <a:p>
            <a:pPr marL="702900" lvl="1" indent="-342900">
              <a:lnSpc>
                <a:spcPct val="80000"/>
              </a:lnSpc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exchange of knowledge </a:t>
            </a:r>
          </a:p>
          <a:p>
            <a:pPr marL="702900" lvl="1" indent="-342900">
              <a:lnSpc>
                <a:spcPct val="80000"/>
              </a:lnSpc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create partnerships</a:t>
            </a:r>
          </a:p>
        </p:txBody>
      </p:sp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5940598" y="2644793"/>
            <a:ext cx="2807866" cy="3808543"/>
            <a:chOff x="5692535" y="2006282"/>
            <a:chExt cx="3343962" cy="4663078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535" y="2006282"/>
              <a:ext cx="3343961" cy="466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Rectangle 1"/>
            <p:cNvSpPr>
              <a:spLocks noChangeArrowheads="1"/>
            </p:cNvSpPr>
            <p:nvPr/>
          </p:nvSpPr>
          <p:spPr bwMode="auto">
            <a:xfrm>
              <a:off x="5692535" y="6021288"/>
              <a:ext cx="3343962" cy="648072"/>
            </a:xfrm>
            <a:prstGeom prst="rect">
              <a:avLst/>
            </a:prstGeom>
            <a:gradFill rotWithShape="0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58775"/>
              <a:endParaRPr lang="en-US" sz="1200" b="0" smtClean="0">
                <a:solidFill>
                  <a:srgbClr val="0F5494"/>
                </a:solidFill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550795" y="6289575"/>
            <a:ext cx="413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1400" b="0" dirty="0" smtClean="0">
                <a:solidFill>
                  <a:srgbClr val="000000"/>
                </a:solidFill>
                <a:latin typeface="Arial" charset="0"/>
                <a:cs typeface="+mn-cs"/>
              </a:rPr>
              <a:t>10</a:t>
            </a:r>
            <a:endParaRPr lang="en-GB" sz="1400" b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1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539552" y="1196752"/>
            <a:ext cx="7991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CC"/>
                </a:solidFill>
                <a:latin typeface="+mj-lt"/>
              </a:rPr>
              <a:t> Horizon 2020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9512" y="1803050"/>
            <a:ext cx="8964488" cy="4751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39725" lvl="0" indent="-339725" defTabSz="447675" eaLnBrk="0" hangingPunct="0">
              <a:lnSpc>
                <a:spcPts val="27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A European Research &amp; Innovation funding programme (2014-20) with a considerable size (77 billion Euro)</a:t>
            </a:r>
          </a:p>
          <a:p>
            <a:pPr marL="339725" lvl="0" indent="-339725" defTabSz="447675" eaLnBrk="0" hangingPunct="0">
              <a:lnSpc>
                <a:spcPts val="27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Part of proposals for next EU budget, complementing Structural Funds, education, etc.</a:t>
            </a:r>
          </a:p>
          <a:p>
            <a:pPr marL="339725" lvl="0" indent="-339725" defTabSz="447675" eaLnBrk="0" hangingPunct="0">
              <a:lnSpc>
                <a:spcPts val="27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A core part of Europe 2020, Innovation Union &amp; European Research Area:</a:t>
            </a:r>
          </a:p>
          <a:p>
            <a:pPr marL="798513" lvl="1" indent="-342900" defTabSz="447675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</a:pPr>
            <a:r>
              <a:rPr lang="en-GB" sz="180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Responding to the economic crisis </a:t>
            </a:r>
            <a:r>
              <a:rPr lang="en-GB" sz="18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to invest in future jobs and growth </a:t>
            </a:r>
          </a:p>
          <a:p>
            <a:pPr marL="798513" lvl="1" indent="-342900" defTabSz="447675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</a:pPr>
            <a:r>
              <a:rPr lang="en-GB" sz="180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Addressing peoples’ concerns</a:t>
            </a:r>
            <a:r>
              <a:rPr lang="en-GB" sz="18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 about their livelihoods, safety and environment</a:t>
            </a:r>
          </a:p>
          <a:p>
            <a:pPr marL="798513" lvl="1" indent="-342900" defTabSz="447675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</a:pPr>
            <a:r>
              <a:rPr lang="en-GB" sz="180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Strengthening the EU’s global position </a:t>
            </a:r>
            <a:r>
              <a:rPr lang="en-GB" sz="18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in research, innovation and technology</a:t>
            </a:r>
          </a:p>
          <a:p>
            <a:pPr marL="817200" lvl="1" indent="0">
              <a:defRPr/>
            </a:pPr>
            <a:endParaRPr lang="en-GB" sz="2000" b="0" dirty="0">
              <a:solidFill>
                <a:srgbClr val="0F5494"/>
              </a:solidFill>
              <a:cs typeface="+mn-cs"/>
            </a:endParaRPr>
          </a:p>
          <a:p>
            <a:pPr marL="874350" indent="-514350">
              <a:buFont typeface="+mj-lt"/>
              <a:buAutoNum type="arabicPeriod"/>
              <a:defRPr/>
            </a:pPr>
            <a:endParaRPr lang="en-GB" sz="2800" dirty="0">
              <a:solidFill>
                <a:srgbClr val="0F5494"/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0431" y="6145559"/>
            <a:ext cx="413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1400" b="0" dirty="0" smtClean="0">
                <a:solidFill>
                  <a:srgbClr val="000000"/>
                </a:solidFill>
                <a:latin typeface="Arial" charset="0"/>
                <a:cs typeface="+mn-cs"/>
              </a:rPr>
              <a:t>11</a:t>
            </a:r>
            <a:endParaRPr lang="en-GB" sz="1400" b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091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769225" y="5110163"/>
            <a:ext cx="1374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>
            <a:spAutoFit/>
          </a:bodyPr>
          <a:lstStyle>
            <a:lvl1pPr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4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1" name="AutoShape 4"/>
          <p:cNvSpPr>
            <a:spLocks noChangeAspect="1" noChangeArrowheads="1"/>
          </p:cNvSpPr>
          <p:nvPr/>
        </p:nvSpPr>
        <p:spPr bwMode="auto">
          <a:xfrm>
            <a:off x="833106" y="1292225"/>
            <a:ext cx="72786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/>
          <a:p>
            <a:pPr defTabSz="800100" eaLnBrk="0" hangingPunct="0">
              <a:buClr>
                <a:srgbClr val="000000"/>
              </a:buClr>
              <a:buSzPct val="100000"/>
            </a:pPr>
            <a:endParaRPr lang="fr-BE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322" name="Oval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025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3" name="Text Box 7"/>
          <p:cNvSpPr txBox="1">
            <a:spLocks noChangeArrowheads="1"/>
          </p:cNvSpPr>
          <p:nvPr/>
        </p:nvSpPr>
        <p:spPr bwMode="auto">
          <a:xfrm>
            <a:off x="1865177" y="2155074"/>
            <a:ext cx="5147041" cy="319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1312863" y="1751013"/>
            <a:ext cx="3019425" cy="1892300"/>
          </a:xfrm>
          <a:prstGeom prst="roundRect">
            <a:avLst>
              <a:gd name="adj" fmla="val 16667"/>
            </a:avLst>
          </a:prstGeom>
          <a:solidFill>
            <a:srgbClr val="00FF00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80119" tIns="40060" rIns="80119" bIns="40060"/>
          <a:lstStyle/>
          <a:p>
            <a:pPr defTabSz="800100" eaLnBrk="0" hangingPunct="0">
              <a:buClr>
                <a:srgbClr val="000000"/>
              </a:buClr>
              <a:buSzPct val="100000"/>
            </a:pPr>
            <a:endParaRPr lang="fr-BE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4332288" y="1751013"/>
            <a:ext cx="3022600" cy="1892300"/>
          </a:xfrm>
          <a:prstGeom prst="roundRect">
            <a:avLst>
              <a:gd name="adj" fmla="val 16667"/>
            </a:avLst>
          </a:prstGeom>
          <a:solidFill>
            <a:srgbClr val="CC99FF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80119" tIns="40060" rIns="80119" bIns="40060"/>
          <a:lstStyle/>
          <a:p>
            <a:pPr defTabSz="800100" eaLnBrk="0" hangingPunct="0">
              <a:buClr>
                <a:srgbClr val="000000"/>
              </a:buClr>
              <a:buSzPct val="100000"/>
            </a:pPr>
            <a:endParaRPr lang="fr-BE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>
            <a:off x="2136775" y="3643313"/>
            <a:ext cx="4394200" cy="1165225"/>
          </a:xfrm>
          <a:prstGeom prst="roundRect">
            <a:avLst>
              <a:gd name="adj" fmla="val 16667"/>
            </a:avLst>
          </a:prstGeom>
          <a:solidFill>
            <a:srgbClr val="FF99CC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80119" tIns="40060" rIns="80119" bIns="40060"/>
          <a:lstStyle/>
          <a:p>
            <a:pPr defTabSz="800100" eaLnBrk="0" hangingPunct="0">
              <a:buClr>
                <a:srgbClr val="000000"/>
              </a:buClr>
              <a:buSzPct val="100000"/>
            </a:pPr>
            <a:endParaRPr lang="fr-BE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4332288" y="1844228"/>
            <a:ext cx="3022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315913" indent="80963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Creating Industrial Leadership and Competitive Frameworks</a:t>
            </a:r>
            <a:endParaRPr lang="en-GB" sz="11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fr-BE" sz="1100" b="0" dirty="0">
                <a:solidFill>
                  <a:srgbClr val="000000"/>
                </a:solidFill>
                <a:latin typeface="Times New Roman" pitchFamily="18" charset="0"/>
              </a:rPr>
              <a:t>Leadership in </a:t>
            </a:r>
            <a:r>
              <a:rPr lang="fr-BE" sz="1100" b="0" dirty="0" err="1">
                <a:solidFill>
                  <a:srgbClr val="000000"/>
                </a:solidFill>
                <a:latin typeface="Times New Roman" pitchFamily="18" charset="0"/>
              </a:rPr>
              <a:t>enabling</a:t>
            </a:r>
            <a:r>
              <a:rPr lang="fr-BE" sz="1100" b="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fr-BE" sz="1100" b="0" dirty="0" err="1">
                <a:solidFill>
                  <a:srgbClr val="000000"/>
                </a:solidFill>
                <a:latin typeface="Times New Roman" pitchFamily="18" charset="0"/>
              </a:rPr>
              <a:t>industrial</a:t>
            </a:r>
            <a:r>
              <a:rPr lang="fr-BE" sz="1100" b="0" dirty="0">
                <a:solidFill>
                  <a:srgbClr val="000000"/>
                </a:solidFill>
                <a:latin typeface="Times New Roman" pitchFamily="18" charset="0"/>
              </a:rPr>
              <a:t> technologies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ICT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Nanotech., Materials, Manuf. and Processing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Biotechnology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Space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Access to risk finance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Innovation in SMEs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2265363" y="3849985"/>
            <a:ext cx="41195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Excellence in the Science Base</a:t>
            </a:r>
          </a:p>
          <a:p>
            <a:pPr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Frontier research (ERC)</a:t>
            </a:r>
          </a:p>
          <a:p>
            <a:pPr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fr-BE" sz="1100" b="0" dirty="0">
                <a:solidFill>
                  <a:srgbClr val="000000"/>
                </a:solidFill>
                <a:latin typeface="Times New Roman" pitchFamily="18" charset="0"/>
              </a:rPr>
              <a:t>Future and </a:t>
            </a:r>
            <a:r>
              <a:rPr lang="fr-BE" sz="1100" b="0" dirty="0" err="1">
                <a:solidFill>
                  <a:srgbClr val="000000"/>
                </a:solidFill>
                <a:latin typeface="Times New Roman" pitchFamily="18" charset="0"/>
              </a:rPr>
              <a:t>Emerging</a:t>
            </a:r>
            <a:r>
              <a:rPr lang="fr-BE" sz="1100" b="0" dirty="0">
                <a:solidFill>
                  <a:srgbClr val="000000"/>
                </a:solidFill>
                <a:latin typeface="Times New Roman" pitchFamily="18" charset="0"/>
              </a:rPr>
              <a:t> Technologies (FET)</a:t>
            </a:r>
            <a:endParaRPr lang="en-GB" sz="11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Skills and career development (Marie Curie)</a:t>
            </a:r>
          </a:p>
          <a:p>
            <a:pPr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Research infrastructures</a:t>
            </a:r>
            <a:endParaRPr lang="en-GB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2279168" y="1550690"/>
            <a:ext cx="39830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sz="1200" i="1" dirty="0">
                <a:solidFill>
                  <a:srgbClr val="000000"/>
                </a:solidFill>
                <a:latin typeface="Times New Roman" pitchFamily="18" charset="0"/>
              </a:rPr>
              <a:t>Shared objectives and principles </a:t>
            </a:r>
          </a:p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sz="1100" b="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2300288" y="5041900"/>
            <a:ext cx="39830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sz="1200" i="1">
                <a:solidFill>
                  <a:srgbClr val="000000"/>
                </a:solidFill>
                <a:latin typeface="Times New Roman" pitchFamily="18" charset="0"/>
              </a:rPr>
              <a:t>Common rules, toolkit of funding schemes</a:t>
            </a:r>
            <a:endParaRPr lang="en-GB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367258" y="974626"/>
            <a:ext cx="377269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sz="2000" dirty="0">
                <a:solidFill>
                  <a:srgbClr val="0000CC"/>
                </a:solidFill>
                <a:latin typeface="+mj-lt"/>
              </a:rPr>
              <a:t>Europe 2020 priorities</a:t>
            </a: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5843588" y="1336253"/>
            <a:ext cx="21971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sz="1100" i="1" dirty="0">
                <a:solidFill>
                  <a:srgbClr val="0000FF"/>
                </a:solidFill>
                <a:latin typeface="Times New Roman" pitchFamily="18" charset="0"/>
              </a:rPr>
              <a:t>European Research Area</a:t>
            </a: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450850" y="4797152"/>
            <a:ext cx="2197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sz="1100" i="1" dirty="0">
                <a:solidFill>
                  <a:srgbClr val="0000FF"/>
                </a:solidFill>
                <a:latin typeface="Times New Roman" pitchFamily="18" charset="0"/>
              </a:rPr>
              <a:t>Simplified access</a:t>
            </a: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827088" y="1339875"/>
            <a:ext cx="21986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sz="1100" i="1" dirty="0">
                <a:solidFill>
                  <a:srgbClr val="0000FF"/>
                </a:solidFill>
                <a:latin typeface="Times New Roman" pitchFamily="18" charset="0"/>
              </a:rPr>
              <a:t>International cooperation</a:t>
            </a: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6324600" y="4725144"/>
            <a:ext cx="247173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sz="1100" i="1" dirty="0">
                <a:solidFill>
                  <a:srgbClr val="0000FF"/>
                </a:solidFill>
                <a:latin typeface="Times New Roman" pitchFamily="18" charset="0"/>
              </a:rPr>
              <a:t>Dissemination &amp; knowledge </a:t>
            </a:r>
            <a:r>
              <a:rPr lang="en-GB" sz="1100" i="1" dirty="0" err="1">
                <a:solidFill>
                  <a:srgbClr val="0000FF"/>
                </a:solidFill>
                <a:latin typeface="Times New Roman" pitchFamily="18" charset="0"/>
              </a:rPr>
              <a:t>tranfer</a:t>
            </a: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5" name="AutoShape 18"/>
          <p:cNvSpPr>
            <a:spLocks noChangeArrowheads="1"/>
          </p:cNvSpPr>
          <p:nvPr/>
        </p:nvSpPr>
        <p:spPr bwMode="auto">
          <a:xfrm>
            <a:off x="1603375" y="1482304"/>
            <a:ext cx="687388" cy="290512"/>
          </a:xfrm>
          <a:prstGeom prst="leftRightArrow">
            <a:avLst>
              <a:gd name="adj1" fmla="val 50000"/>
              <a:gd name="adj2" fmla="val 47323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800100" eaLnBrk="0" hangingPunct="0">
              <a:buClr>
                <a:srgbClr val="000000"/>
              </a:buClr>
              <a:buSzPct val="100000"/>
            </a:pPr>
            <a:endParaRPr lang="fr-BE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306" name="AutoShape 19"/>
          <p:cNvSpPr>
            <a:spLocks noChangeArrowheads="1"/>
          </p:cNvSpPr>
          <p:nvPr/>
        </p:nvSpPr>
        <p:spPr bwMode="auto">
          <a:xfrm>
            <a:off x="6516216" y="1482304"/>
            <a:ext cx="685800" cy="290512"/>
          </a:xfrm>
          <a:prstGeom prst="leftRightArrow">
            <a:avLst>
              <a:gd name="adj1" fmla="val 50000"/>
              <a:gd name="adj2" fmla="val 47213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800100" eaLnBrk="0" hangingPunct="0">
              <a:buClr>
                <a:srgbClr val="000000"/>
              </a:buClr>
              <a:buSzPct val="100000"/>
            </a:pPr>
            <a:endParaRPr lang="fr-BE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307" name="AutoShape 20"/>
          <p:cNvSpPr>
            <a:spLocks noChangeArrowheads="1"/>
          </p:cNvSpPr>
          <p:nvPr/>
        </p:nvSpPr>
        <p:spPr bwMode="auto">
          <a:xfrm>
            <a:off x="6731000" y="4506913"/>
            <a:ext cx="687388" cy="292100"/>
          </a:xfrm>
          <a:prstGeom prst="leftRightArrow">
            <a:avLst>
              <a:gd name="adj1" fmla="val 50000"/>
              <a:gd name="adj2" fmla="val 47065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800100" eaLnBrk="0" hangingPunct="0">
              <a:buClr>
                <a:srgbClr val="000000"/>
              </a:buClr>
              <a:buSzPct val="100000"/>
            </a:pPr>
            <a:endParaRPr lang="fr-BE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308" name="AutoShape 21"/>
          <p:cNvSpPr>
            <a:spLocks noChangeArrowheads="1"/>
          </p:cNvSpPr>
          <p:nvPr/>
        </p:nvSpPr>
        <p:spPr bwMode="auto">
          <a:xfrm>
            <a:off x="1174750" y="4518025"/>
            <a:ext cx="685800" cy="290513"/>
          </a:xfrm>
          <a:prstGeom prst="leftRightArrow">
            <a:avLst>
              <a:gd name="adj1" fmla="val 50000"/>
              <a:gd name="adj2" fmla="val 47213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800100" eaLnBrk="0" hangingPunct="0">
              <a:buClr>
                <a:srgbClr val="000000"/>
              </a:buClr>
              <a:buSzPct val="100000"/>
            </a:pPr>
            <a:endParaRPr lang="fr-BE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309" name="AutoShape 22"/>
          <p:cNvSpPr>
            <a:spLocks noChangeArrowheads="1"/>
          </p:cNvSpPr>
          <p:nvPr/>
        </p:nvSpPr>
        <p:spPr bwMode="auto">
          <a:xfrm>
            <a:off x="4139952" y="1196752"/>
            <a:ext cx="332498" cy="416794"/>
          </a:xfrm>
          <a:prstGeom prst="upDownArrow">
            <a:avLst>
              <a:gd name="adj1" fmla="val 50000"/>
              <a:gd name="adj2" fmla="val 28231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800100" eaLnBrk="0" hangingPunct="0">
              <a:buClr>
                <a:srgbClr val="000000"/>
              </a:buClr>
              <a:buSzPct val="100000"/>
            </a:pPr>
            <a:endParaRPr lang="fr-BE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310" name="Text Box 23"/>
          <p:cNvSpPr txBox="1">
            <a:spLocks noChangeArrowheads="1"/>
          </p:cNvSpPr>
          <p:nvPr/>
        </p:nvSpPr>
        <p:spPr bwMode="auto">
          <a:xfrm>
            <a:off x="1282700" y="1679129"/>
            <a:ext cx="3021013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396875" indent="-236538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</a:pPr>
            <a:endParaRPr lang="en-GB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Tackling Societal Challenges</a:t>
            </a:r>
            <a:endParaRPr lang="en-GB" sz="11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nl-NL" sz="1100" b="0" dirty="0">
                <a:solidFill>
                  <a:srgbClr val="000000"/>
                </a:solidFill>
                <a:latin typeface="Times New Roman" pitchFamily="18" charset="0"/>
              </a:rPr>
              <a:t>Health, </a:t>
            </a:r>
            <a:r>
              <a:rPr lang="nl-NL" sz="1100" b="0" dirty="0" err="1">
                <a:solidFill>
                  <a:srgbClr val="000000"/>
                </a:solidFill>
                <a:latin typeface="Times New Roman" pitchFamily="18" charset="0"/>
              </a:rPr>
              <a:t>demographic</a:t>
            </a:r>
            <a:r>
              <a:rPr lang="nl-NL" sz="1100" b="0" dirty="0">
                <a:solidFill>
                  <a:srgbClr val="000000"/>
                </a:solidFill>
                <a:latin typeface="Times New Roman" pitchFamily="18" charset="0"/>
              </a:rPr>
              <a:t> change </a:t>
            </a:r>
            <a:r>
              <a:rPr lang="nl-NL" sz="1100" b="0" dirty="0" err="1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nl-NL" sz="1100" b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l-NL" sz="1100" b="0" dirty="0" err="1">
                <a:solidFill>
                  <a:srgbClr val="000000"/>
                </a:solidFill>
                <a:latin typeface="Times New Roman" pitchFamily="18" charset="0"/>
              </a:rPr>
              <a:t>wellbeing</a:t>
            </a:r>
            <a:endParaRPr lang="en-GB" sz="11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Food security, sustainable agriculture and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	the bio-based economy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Secure, clean and efficient energy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Smart, green and integrated transport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Climate action, resource efficiency and raw 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	materials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1100" b="0" dirty="0">
                <a:solidFill>
                  <a:srgbClr val="000000"/>
                </a:solidFill>
                <a:latin typeface="Times New Roman" pitchFamily="18" charset="0"/>
              </a:rPr>
              <a:t>Inclusive, innovative and reflective societies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IE" sz="1100" b="0" dirty="0">
                <a:solidFill>
                  <a:srgbClr val="000000"/>
                </a:solidFill>
                <a:latin typeface="Times New Roman" pitchFamily="18" charset="0"/>
              </a:rPr>
              <a:t>Secure Societies</a:t>
            </a:r>
            <a:endParaRPr lang="en-GB" sz="11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endParaRPr lang="en-GB" sz="11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endParaRPr lang="fr-BE" sz="200" b="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ctr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SzPct val="100000"/>
            </a:pPr>
            <a:endParaRPr lang="en-GB" sz="11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11" name="AutoShape 24"/>
          <p:cNvSpPr>
            <a:spLocks noChangeArrowheads="1"/>
          </p:cNvSpPr>
          <p:nvPr/>
        </p:nvSpPr>
        <p:spPr bwMode="auto">
          <a:xfrm rot="10800000">
            <a:off x="3235325" y="3586163"/>
            <a:ext cx="2335213" cy="249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8640 w 21600"/>
              <a:gd name="T13" fmla="*/ 4245 h 21600"/>
              <a:gd name="T14" fmla="*/ 12960 w 21600"/>
              <a:gd name="T15" fmla="*/ 1906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917" y="7631"/>
                </a:lnTo>
                <a:lnTo>
                  <a:pt x="8640" y="7631"/>
                </a:lnTo>
                <a:lnTo>
                  <a:pt x="8640" y="12710"/>
                </a:lnTo>
                <a:lnTo>
                  <a:pt x="5187" y="12710"/>
                </a:lnTo>
                <a:lnTo>
                  <a:pt x="5187" y="10176"/>
                </a:lnTo>
                <a:lnTo>
                  <a:pt x="0" y="15888"/>
                </a:lnTo>
                <a:lnTo>
                  <a:pt x="5187" y="21600"/>
                </a:lnTo>
                <a:lnTo>
                  <a:pt x="5187" y="19065"/>
                </a:lnTo>
                <a:lnTo>
                  <a:pt x="16413" y="19065"/>
                </a:lnTo>
                <a:lnTo>
                  <a:pt x="16413" y="21600"/>
                </a:lnTo>
                <a:lnTo>
                  <a:pt x="21600" y="15888"/>
                </a:lnTo>
                <a:lnTo>
                  <a:pt x="16413" y="10176"/>
                </a:lnTo>
                <a:lnTo>
                  <a:pt x="16413" y="12710"/>
                </a:lnTo>
                <a:lnTo>
                  <a:pt x="12960" y="12710"/>
                </a:lnTo>
                <a:lnTo>
                  <a:pt x="12960" y="7631"/>
                </a:lnTo>
                <a:lnTo>
                  <a:pt x="14683" y="7631"/>
                </a:lnTo>
                <a:lnTo>
                  <a:pt x="10800" y="0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lIns="80119" tIns="40060" rIns="80119" bIns="40060"/>
          <a:lstStyle/>
          <a:p>
            <a:endParaRPr lang="en-GB"/>
          </a:p>
        </p:txBody>
      </p:sp>
      <p:sp>
        <p:nvSpPr>
          <p:cNvPr id="12312" name="Text Box 25"/>
          <p:cNvSpPr txBox="1">
            <a:spLocks noChangeArrowheads="1"/>
          </p:cNvSpPr>
          <p:nvPr/>
        </p:nvSpPr>
        <p:spPr bwMode="auto">
          <a:xfrm>
            <a:off x="1444625" y="3762375"/>
            <a:ext cx="4714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>
            <a:spAutoFit/>
          </a:bodyPr>
          <a:lstStyle>
            <a:lvl1pPr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700" dirty="0">
                <a:solidFill>
                  <a:schemeClr val="tx1"/>
                </a:solidFill>
                <a:latin typeface="Calibri" pitchFamily="34" charset="0"/>
              </a:rPr>
              <a:t>EIT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700" dirty="0">
                <a:solidFill>
                  <a:schemeClr val="tx1"/>
                </a:solidFill>
                <a:latin typeface="Calibri" pitchFamily="34" charset="0"/>
              </a:rPr>
              <a:t>JRC</a:t>
            </a:r>
          </a:p>
        </p:txBody>
      </p:sp>
      <p:sp>
        <p:nvSpPr>
          <p:cNvPr id="2" name="Oval 26"/>
          <p:cNvSpPr>
            <a:spLocks noChangeArrowheads="1"/>
          </p:cNvSpPr>
          <p:nvPr/>
        </p:nvSpPr>
        <p:spPr bwMode="auto">
          <a:xfrm>
            <a:off x="825500" y="1922463"/>
            <a:ext cx="598488" cy="3000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19" tIns="40060" rIns="80119" bIns="40060" anchor="ctr"/>
          <a:lstStyle/>
          <a:p>
            <a:pPr algn="ctr" defTabSz="447675" eaLnBrk="0" hangingPunct="0">
              <a:buClr>
                <a:srgbClr val="000000"/>
              </a:buClr>
              <a:buSzPct val="100000"/>
            </a:pPr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15" name="Oval 27"/>
          <p:cNvSpPr>
            <a:spLocks noChangeArrowheads="1"/>
          </p:cNvSpPr>
          <p:nvPr/>
        </p:nvSpPr>
        <p:spPr bwMode="auto">
          <a:xfrm>
            <a:off x="754063" y="2574925"/>
            <a:ext cx="598487" cy="3000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19" tIns="40060" rIns="80119" bIns="40060" anchor="ctr"/>
          <a:lstStyle/>
          <a:p>
            <a:pPr algn="ctr" defTabSz="447675" eaLnBrk="0" hangingPunct="0">
              <a:buClr>
                <a:srgbClr val="000000"/>
              </a:buClr>
              <a:buSzPct val="100000"/>
            </a:pPr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16" name="Oval 28"/>
          <p:cNvSpPr>
            <a:spLocks noChangeArrowheads="1"/>
          </p:cNvSpPr>
          <p:nvPr/>
        </p:nvSpPr>
        <p:spPr bwMode="auto">
          <a:xfrm>
            <a:off x="792163" y="2835275"/>
            <a:ext cx="649287" cy="29845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19" tIns="40060" rIns="80119" bIns="40060" anchor="ctr"/>
          <a:lstStyle/>
          <a:p>
            <a:pPr algn="ctr" defTabSz="447675" eaLnBrk="0" hangingPunct="0">
              <a:buClr>
                <a:srgbClr val="000000"/>
              </a:buClr>
              <a:buSzPct val="100000"/>
            </a:pPr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17" name="Oval 29"/>
          <p:cNvSpPr>
            <a:spLocks noChangeArrowheads="1"/>
          </p:cNvSpPr>
          <p:nvPr/>
        </p:nvSpPr>
        <p:spPr bwMode="auto">
          <a:xfrm>
            <a:off x="846138" y="3063875"/>
            <a:ext cx="598487" cy="29845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19" tIns="40060" rIns="80119" bIns="40060" anchor="ctr"/>
          <a:lstStyle/>
          <a:p>
            <a:pPr algn="ctr" defTabSz="447675" eaLnBrk="0" hangingPunct="0">
              <a:buClr>
                <a:srgbClr val="000000"/>
              </a:buClr>
              <a:buSzPct val="100000"/>
            </a:pPr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18" name="Oval 30"/>
          <p:cNvSpPr>
            <a:spLocks noChangeArrowheads="1"/>
          </p:cNvSpPr>
          <p:nvPr/>
        </p:nvSpPr>
        <p:spPr bwMode="auto">
          <a:xfrm>
            <a:off x="812800" y="3362325"/>
            <a:ext cx="598488" cy="3000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19" tIns="40060" rIns="80119" bIns="40060" anchor="ctr"/>
          <a:lstStyle/>
          <a:p>
            <a:pPr algn="ctr" defTabSz="447675" eaLnBrk="0" hangingPunct="0">
              <a:buClr>
                <a:srgbClr val="000000"/>
              </a:buClr>
              <a:buSzPct val="100000"/>
            </a:pPr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19" name="Oval 31"/>
          <p:cNvSpPr>
            <a:spLocks noChangeArrowheads="1"/>
          </p:cNvSpPr>
          <p:nvPr/>
        </p:nvSpPr>
        <p:spPr bwMode="auto">
          <a:xfrm>
            <a:off x="6715125" y="2297113"/>
            <a:ext cx="598488" cy="3000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19" tIns="40060" rIns="80119" bIns="40060" anchor="ctr"/>
          <a:lstStyle/>
          <a:p>
            <a:pPr algn="ctr" defTabSz="447675" eaLnBrk="0" hangingPunct="0">
              <a:buClr>
                <a:srgbClr val="000000"/>
              </a:buClr>
              <a:buSzPct val="100000"/>
            </a:pPr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20" name="Oval 32"/>
          <p:cNvSpPr>
            <a:spLocks noChangeArrowheads="1"/>
          </p:cNvSpPr>
          <p:nvPr/>
        </p:nvSpPr>
        <p:spPr bwMode="auto">
          <a:xfrm>
            <a:off x="5219700" y="4149725"/>
            <a:ext cx="600075" cy="29845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19" tIns="40060" rIns="80119" bIns="40060" anchor="ctr"/>
          <a:lstStyle/>
          <a:p>
            <a:pPr algn="ctr" defTabSz="447675" eaLnBrk="0" hangingPunct="0">
              <a:buClr>
                <a:srgbClr val="000000"/>
              </a:buClr>
              <a:buSzPct val="100000"/>
            </a:pPr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21" name="Oval 33"/>
          <p:cNvSpPr>
            <a:spLocks noChangeArrowheads="1"/>
          </p:cNvSpPr>
          <p:nvPr/>
        </p:nvSpPr>
        <p:spPr bwMode="auto">
          <a:xfrm>
            <a:off x="5237163" y="4484688"/>
            <a:ext cx="598487" cy="3000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19" tIns="40060" rIns="80119" bIns="40060" anchor="ctr"/>
          <a:lstStyle/>
          <a:p>
            <a:pPr algn="ctr" defTabSz="447675" eaLnBrk="0" hangingPunct="0">
              <a:buClr>
                <a:srgbClr val="000000"/>
              </a:buClr>
              <a:buSzPct val="100000"/>
            </a:pPr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754063" y="2398713"/>
            <a:ext cx="598487" cy="3000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119" tIns="40060" rIns="80119" bIns="40060" anchor="ctr"/>
          <a:lstStyle/>
          <a:p>
            <a:pPr algn="ctr" defTabSz="447675" eaLnBrk="0" hangingPunct="0">
              <a:buClr>
                <a:srgbClr val="000000"/>
              </a:buClr>
              <a:buSzPct val="100000"/>
            </a:pPr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60431" y="6145559"/>
            <a:ext cx="413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1400" b="0" dirty="0" smtClean="0">
                <a:solidFill>
                  <a:srgbClr val="000000"/>
                </a:solidFill>
                <a:latin typeface="Arial" charset="0"/>
                <a:cs typeface="+mn-cs"/>
              </a:rPr>
              <a:t>12</a:t>
            </a:r>
            <a:endParaRPr lang="en-GB" sz="1400" b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8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7115" grpId="0" animBg="1"/>
      <p:bldP spid="217116" grpId="0" animBg="1"/>
      <p:bldP spid="217117" grpId="0" animBg="1"/>
      <p:bldP spid="217118" grpId="0" animBg="1"/>
      <p:bldP spid="217119" grpId="0" animBg="1"/>
      <p:bldP spid="217120" grpId="0" animBg="1"/>
      <p:bldP spid="217121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468560" y="134143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/>
          <a:p>
            <a:pPr marL="158750" indent="-158750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sz="2000" dirty="0">
                <a:solidFill>
                  <a:srgbClr val="0000CC"/>
                </a:solidFill>
                <a:latin typeface="+mj-lt"/>
              </a:rPr>
              <a:t> Horizon 2020 – Funding Models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803050"/>
            <a:ext cx="91440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817200" lvl="1" indent="0">
              <a:defRPr/>
            </a:pPr>
            <a:endParaRPr lang="en-GB" sz="2000" b="0" dirty="0">
              <a:solidFill>
                <a:srgbClr val="0F5494"/>
              </a:solidFill>
              <a:cs typeface="+mn-cs"/>
            </a:endParaRPr>
          </a:p>
          <a:p>
            <a:pPr marL="874350" indent="-514350">
              <a:buFont typeface="+mj-lt"/>
              <a:buAutoNum type="arabicPeriod"/>
              <a:defRPr/>
            </a:pPr>
            <a:endParaRPr lang="en-GB" sz="2800" dirty="0">
              <a:solidFill>
                <a:srgbClr val="0F5494"/>
              </a:solidFill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4025"/>
            <a:ext cx="7776864" cy="45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60431" y="6145559"/>
            <a:ext cx="413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1400" b="0" dirty="0" smtClean="0">
                <a:solidFill>
                  <a:srgbClr val="000000"/>
                </a:solidFill>
                <a:latin typeface="Arial" charset="0"/>
                <a:cs typeface="+mn-cs"/>
              </a:rPr>
              <a:t>13</a:t>
            </a:r>
            <a:endParaRPr lang="en-GB" sz="1400" b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0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96552" y="134143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/>
          <a:p>
            <a:pPr marL="158750" indent="-158750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sz="2000" dirty="0">
                <a:solidFill>
                  <a:srgbClr val="0000CC"/>
                </a:solidFill>
                <a:latin typeface="+mj-lt"/>
              </a:rPr>
              <a:t> Horizon 2020 – Next Steps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803050"/>
            <a:ext cx="9144000" cy="3600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817200" lvl="1" indent="0">
              <a:defRPr/>
            </a:pPr>
            <a:endParaRPr lang="en-GB" sz="2000" b="0" dirty="0">
              <a:solidFill>
                <a:srgbClr val="0F5494"/>
              </a:solidFill>
              <a:cs typeface="+mn-cs"/>
            </a:endParaRPr>
          </a:p>
          <a:p>
            <a:pPr marL="87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September-October: Consultations with national experts</a:t>
            </a:r>
          </a:p>
          <a:p>
            <a:pPr marL="87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October-November: Finalisations of WP2014-15</a:t>
            </a:r>
          </a:p>
          <a:p>
            <a:pPr marL="87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November 6-8: ICT 2013 in Vilnius </a:t>
            </a:r>
          </a:p>
          <a:p>
            <a:pPr marL="87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December 10: WP adoption</a:t>
            </a:r>
          </a:p>
          <a:p>
            <a:pPr marL="87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December 11: Publication of first calls</a:t>
            </a:r>
          </a:p>
          <a:p>
            <a:pPr marL="87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Spring 2014: closing of first call</a:t>
            </a:r>
          </a:p>
          <a:p>
            <a:pPr marL="874350" indent="-514350">
              <a:buFont typeface="+mj-lt"/>
              <a:buAutoNum type="arabicPeriod"/>
              <a:defRPr/>
            </a:pPr>
            <a:endParaRPr lang="en-GB" sz="2800" dirty="0">
              <a:solidFill>
                <a:srgbClr val="0F5494"/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0431" y="6145559"/>
            <a:ext cx="413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1400" b="0" dirty="0" smtClean="0">
                <a:solidFill>
                  <a:srgbClr val="000000"/>
                </a:solidFill>
                <a:latin typeface="Arial" charset="0"/>
                <a:cs typeface="+mn-cs"/>
              </a:rPr>
              <a:t>14</a:t>
            </a:r>
            <a:endParaRPr lang="en-GB" sz="1400" b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7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468560" y="134143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/>
          <a:p>
            <a:pPr marL="158750" indent="-158750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sz="2000" dirty="0">
                <a:solidFill>
                  <a:srgbClr val="0000CC"/>
                </a:solidFill>
                <a:latin typeface="+mj-lt"/>
              </a:rPr>
              <a:t> Cooperation with China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803050"/>
            <a:ext cx="9144000" cy="449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60000" lvl="0"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1. EU-China ICT Policy Dialogue</a:t>
            </a:r>
          </a:p>
          <a:p>
            <a:pPr marL="360000" lvl="0">
              <a:defRPr/>
            </a:pPr>
            <a:endParaRPr lang="en-GB" sz="2000" dirty="0">
              <a:solidFill>
                <a:srgbClr val="0F5494"/>
              </a:solidFill>
            </a:endParaRPr>
          </a:p>
          <a:p>
            <a:pPr marL="817200" lvl="1" indent="0"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2013</a:t>
            </a:r>
          </a:p>
          <a:p>
            <a:pPr marL="1160100" lvl="1" indent="-342900">
              <a:buFontTx/>
              <a:buChar char="-"/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China-EU Green Smart Cities Cooperation launched May this year</a:t>
            </a:r>
          </a:p>
          <a:p>
            <a:pPr marL="1160100" lvl="1" indent="-342900">
              <a:buFontTx/>
              <a:buChar char="-"/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Expert Group established</a:t>
            </a:r>
          </a:p>
          <a:p>
            <a:pPr marL="1160100" lvl="1" indent="-342900">
              <a:buFontTx/>
              <a:buChar char="-"/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15 pilot cities in each side selected</a:t>
            </a:r>
          </a:p>
          <a:p>
            <a:pPr marL="1160100" lvl="1" indent="-342900">
              <a:buFontTx/>
              <a:buChar char="-"/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Link with the EU-China Urbanisation Partnership</a:t>
            </a:r>
          </a:p>
          <a:p>
            <a:pPr marL="1160100" lvl="1" indent="-342900">
              <a:buFontTx/>
              <a:buChar char="-"/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Event in Beijing 20-24 November this year</a:t>
            </a:r>
          </a:p>
          <a:p>
            <a:pPr marL="1160100" lvl="1" indent="-342900">
              <a:buFontTx/>
              <a:buChar char="-"/>
              <a:defRPr/>
            </a:pPr>
            <a:endParaRPr lang="en-GB" sz="1800" b="0" dirty="0" smtClean="0">
              <a:solidFill>
                <a:srgbClr val="3333FF"/>
              </a:solidFill>
              <a:cs typeface="+mn-cs"/>
            </a:endParaRPr>
          </a:p>
          <a:p>
            <a:pPr marL="817200" lvl="1" indent="0"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2014</a:t>
            </a:r>
          </a:p>
          <a:p>
            <a:pPr marL="1160100" lvl="1" indent="-342900">
              <a:buFontTx/>
              <a:buChar char="-"/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Exchange of visits between China and EU pilot cities</a:t>
            </a:r>
          </a:p>
          <a:p>
            <a:pPr marL="1160100" lvl="1" indent="-342900">
              <a:buFontTx/>
              <a:buChar char="-"/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Preparation of Reports on China-EU Smart Cities Dialogue</a:t>
            </a:r>
          </a:p>
          <a:p>
            <a:pPr marL="874350" indent="-514350">
              <a:buFont typeface="+mj-lt"/>
              <a:buAutoNum type="arabicPeriod"/>
              <a:defRPr/>
            </a:pPr>
            <a:endParaRPr lang="en-GB" sz="2800" dirty="0">
              <a:solidFill>
                <a:srgbClr val="0F5494"/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0431" y="6145559"/>
            <a:ext cx="413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1400" b="0" dirty="0" smtClean="0">
                <a:solidFill>
                  <a:srgbClr val="000000"/>
                </a:solidFill>
                <a:latin typeface="Arial" charset="0"/>
                <a:cs typeface="+mn-cs"/>
              </a:rPr>
              <a:t>15</a:t>
            </a:r>
            <a:endParaRPr lang="en-GB" sz="1400" b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540568" y="134143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/>
          <a:p>
            <a:pPr marL="158750" indent="-158750" defTabSz="839788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sz="2000" dirty="0">
                <a:solidFill>
                  <a:srgbClr val="0000CC"/>
                </a:solidFill>
                <a:latin typeface="+mj-lt"/>
              </a:rPr>
              <a:t> Cooperation with China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133600"/>
            <a:ext cx="9144000" cy="3600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60000">
              <a:defRPr/>
            </a:pPr>
            <a:endParaRPr lang="en-GB" sz="2000" dirty="0">
              <a:solidFill>
                <a:srgbClr val="0F5494"/>
              </a:solidFill>
              <a:cs typeface="+mn-cs"/>
            </a:endParaRPr>
          </a:p>
          <a:p>
            <a:pPr marL="360000"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2.-	Reinforce co-operation with NICE:</a:t>
            </a:r>
          </a:p>
          <a:p>
            <a:pPr marL="360000"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	The Green Digital Charter in fast growing countries; 	contribution to the toolset.</a:t>
            </a:r>
          </a:p>
          <a:p>
            <a:pPr marL="360000">
              <a:defRPr/>
            </a:pPr>
            <a:endParaRPr lang="en-GB" sz="2000" b="0" dirty="0">
              <a:solidFill>
                <a:srgbClr val="0000CC"/>
              </a:solidFill>
              <a:ea typeface="Verdana" pitchFamily="34" charset="0"/>
              <a:cs typeface="Verdana" pitchFamily="34" charset="0"/>
            </a:endParaRPr>
          </a:p>
          <a:p>
            <a:pPr marL="360000"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3.-	Involvement in the EIP through the Stakeholders 	Platform</a:t>
            </a:r>
          </a:p>
          <a:p>
            <a:pPr marL="360000" indent="-457200">
              <a:buAutoNum type="arabicPeriod" startAt="3"/>
              <a:defRPr/>
            </a:pPr>
            <a:endParaRPr lang="en-GB" sz="2000" b="0" dirty="0">
              <a:solidFill>
                <a:srgbClr val="0000CC"/>
              </a:solidFill>
              <a:ea typeface="Verdana" pitchFamily="34" charset="0"/>
              <a:cs typeface="Verdana" pitchFamily="34" charset="0"/>
            </a:endParaRPr>
          </a:p>
          <a:p>
            <a:pPr marL="360000">
              <a:defRPr/>
            </a:pP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4.-	Continue technical and research oriented cooperation </a:t>
            </a:r>
            <a:r>
              <a:rPr lang="en-GB" sz="2000" b="0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via</a:t>
            </a:r>
            <a:br>
              <a:rPr lang="en-GB" sz="2000" b="0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</a:br>
            <a:r>
              <a:rPr lang="en-GB" sz="2000" b="0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       </a:t>
            </a:r>
            <a:r>
              <a:rPr lang="en-GB" sz="2000" b="0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H2020.</a:t>
            </a:r>
          </a:p>
          <a:p>
            <a:pPr marL="817200" lvl="1" indent="0">
              <a:defRPr/>
            </a:pPr>
            <a:endParaRPr lang="en-GB" sz="2000" b="0" dirty="0">
              <a:solidFill>
                <a:srgbClr val="0F5494"/>
              </a:solidFill>
              <a:cs typeface="+mn-cs"/>
            </a:endParaRPr>
          </a:p>
          <a:p>
            <a:pPr marL="874350" indent="-514350">
              <a:buFont typeface="+mj-lt"/>
              <a:buAutoNum type="arabicPeriod"/>
              <a:defRPr/>
            </a:pPr>
            <a:endParaRPr lang="en-GB" sz="2800" dirty="0">
              <a:solidFill>
                <a:srgbClr val="0F5494"/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0431" y="6145559"/>
            <a:ext cx="413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1400" b="0" dirty="0" smtClean="0">
                <a:solidFill>
                  <a:srgbClr val="000000"/>
                </a:solidFill>
                <a:latin typeface="Arial" charset="0"/>
                <a:cs typeface="+mn-cs"/>
              </a:rPr>
              <a:t>16</a:t>
            </a:r>
            <a:endParaRPr lang="en-GB" sz="1400" b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2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431" y="6145559"/>
            <a:ext cx="413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1400" b="0" dirty="0" smtClean="0">
                <a:solidFill>
                  <a:srgbClr val="000000"/>
                </a:solidFill>
                <a:latin typeface="Arial" charset="0"/>
                <a:cs typeface="+mn-cs"/>
              </a:rPr>
              <a:t>17</a:t>
            </a:r>
            <a:endParaRPr lang="en-GB" sz="1400" b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6" name="Picture 9" descr="MCj043961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49" y="2408262"/>
            <a:ext cx="38893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47664" y="1412776"/>
            <a:ext cx="6174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FontTx/>
              <a:buNone/>
            </a:pPr>
            <a:r>
              <a:rPr lang="en-GB" sz="2000" dirty="0">
                <a:solidFill>
                  <a:srgbClr val="0000CC"/>
                </a:solidFill>
              </a:rPr>
              <a:t>Thank</a:t>
            </a:r>
            <a:r>
              <a:rPr lang="en-GB" sz="2000" dirty="0">
                <a:solidFill>
                  <a:srgbClr val="CC6600"/>
                </a:solidFill>
              </a:rPr>
              <a:t> </a:t>
            </a:r>
            <a:r>
              <a:rPr lang="en-GB" sz="2000" dirty="0">
                <a:solidFill>
                  <a:srgbClr val="0000CC"/>
                </a:solidFill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7194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684213" y="1268413"/>
            <a:ext cx="75580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500" b="0" dirty="0">
                <a:solidFill>
                  <a:srgbClr val="0000CC"/>
                </a:solidFill>
                <a:latin typeface="+mj-lt"/>
                <a:cs typeface="Arial" pitchFamily="34" charset="0"/>
              </a:rPr>
              <a:t>Outline</a:t>
            </a:r>
          </a:p>
        </p:txBody>
      </p:sp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900113" y="2060575"/>
            <a:ext cx="727233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just">
              <a:spcBef>
                <a:spcPct val="25000"/>
              </a:spcBef>
              <a:spcAft>
                <a:spcPct val="25000"/>
              </a:spcAft>
              <a:buClr>
                <a:srgbClr val="0000CC"/>
              </a:buClr>
              <a:buFont typeface="Arial" charset="0"/>
              <a:buChar char="•"/>
              <a:tabLst>
                <a:tab pos="990600" algn="l"/>
              </a:tabLst>
            </a:pPr>
            <a:r>
              <a:rPr lang="en-GB" sz="2000" b="0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Concept</a:t>
            </a:r>
            <a:r>
              <a:rPr lang="en-GB" sz="2000" b="0" dirty="0">
                <a:solidFill>
                  <a:srgbClr val="0000CC"/>
                </a:solidFill>
                <a:latin typeface="+mn-lt"/>
                <a:cs typeface="Arial" pitchFamily="34" charset="0"/>
              </a:rPr>
              <a:t>: What makes a city smart and green?</a:t>
            </a:r>
          </a:p>
          <a:p>
            <a:pPr marL="342900" lvl="1" indent="-342900" algn="just">
              <a:spcBef>
                <a:spcPct val="25000"/>
              </a:spcBef>
              <a:spcAft>
                <a:spcPct val="25000"/>
              </a:spcAft>
              <a:buClr>
                <a:srgbClr val="0000CC"/>
              </a:buClr>
              <a:buFont typeface="Arial" charset="0"/>
              <a:buChar char="•"/>
              <a:tabLst>
                <a:tab pos="990600" algn="l"/>
              </a:tabLst>
            </a:pPr>
            <a:r>
              <a:rPr lang="en-GB" sz="2000" b="0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Addressing </a:t>
            </a:r>
            <a:r>
              <a:rPr lang="en-GB" sz="2000" b="0" dirty="0">
                <a:solidFill>
                  <a:srgbClr val="0000CC"/>
                </a:solidFill>
                <a:latin typeface="+mn-lt"/>
                <a:cs typeface="Arial" pitchFamily="34" charset="0"/>
              </a:rPr>
              <a:t>the challenge: </a:t>
            </a:r>
            <a:endParaRPr lang="en-GB" sz="2000" b="0" dirty="0" smtClean="0">
              <a:solidFill>
                <a:srgbClr val="0000CC"/>
              </a:solidFill>
              <a:latin typeface="+mn-lt"/>
              <a:cs typeface="Arial" pitchFamily="34" charset="0"/>
            </a:endParaRPr>
          </a:p>
          <a:p>
            <a:pPr marL="1882775" lvl="2" indent="-712788" algn="just">
              <a:spcBef>
                <a:spcPct val="25000"/>
              </a:spcBef>
              <a:spcAft>
                <a:spcPct val="25000"/>
              </a:spcAft>
              <a:buClr>
                <a:srgbClr val="0000CC"/>
              </a:buClr>
              <a:buFont typeface="Wingdings" pitchFamily="2" charset="2"/>
              <a:buChar char="ü"/>
              <a:tabLst>
                <a:tab pos="990600" algn="l"/>
              </a:tabLst>
            </a:pPr>
            <a:r>
              <a:rPr lang="en-GB" sz="2000" b="0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Connecting </a:t>
            </a:r>
            <a:r>
              <a:rPr lang="en-GB" sz="2000" b="0" dirty="0">
                <a:solidFill>
                  <a:srgbClr val="0000CC"/>
                </a:solidFill>
                <a:latin typeface="+mn-lt"/>
                <a:cs typeface="Arial" pitchFamily="34" charset="0"/>
              </a:rPr>
              <a:t>and enabling European cities</a:t>
            </a:r>
          </a:p>
          <a:p>
            <a:pPr marL="1882775" lvl="2" indent="-712788" algn="just">
              <a:spcBef>
                <a:spcPct val="25000"/>
              </a:spcBef>
              <a:spcAft>
                <a:spcPct val="25000"/>
              </a:spcAft>
              <a:buClr>
                <a:srgbClr val="0000CC"/>
              </a:buClr>
              <a:buFont typeface="Wingdings" pitchFamily="2" charset="2"/>
              <a:buChar char="ü"/>
              <a:tabLst>
                <a:tab pos="990600" algn="l"/>
              </a:tabLst>
            </a:pPr>
            <a:r>
              <a:rPr lang="en-GB" sz="2000" b="0" dirty="0">
                <a:solidFill>
                  <a:srgbClr val="0000CC"/>
                </a:solidFill>
                <a:latin typeface="+mn-lt"/>
                <a:cs typeface="Arial" pitchFamily="34" charset="0"/>
              </a:rPr>
              <a:t>Moving beyond the </a:t>
            </a:r>
            <a:r>
              <a:rPr lang="en-GB" sz="2000" b="0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silos</a:t>
            </a:r>
            <a:endParaRPr lang="en-GB" sz="2000" b="0" dirty="0">
              <a:solidFill>
                <a:srgbClr val="0000CC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rgbClr val="0000CC"/>
              </a:buClr>
              <a:buFont typeface="Arial" charset="0"/>
              <a:buChar char="•"/>
              <a:tabLst>
                <a:tab pos="990600" algn="l"/>
              </a:tabLst>
            </a:pPr>
            <a:r>
              <a:rPr lang="en-GB" sz="2000" b="0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European Innovation Partnership on Smart Cities and Communities</a:t>
            </a:r>
          </a:p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rgbClr val="0000CC"/>
              </a:buClr>
              <a:buFont typeface="Arial" charset="0"/>
              <a:buChar char="•"/>
              <a:tabLst>
                <a:tab pos="990600" algn="l"/>
              </a:tabLst>
            </a:pPr>
            <a:r>
              <a:rPr lang="en-GB" sz="2000" b="0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H2020</a:t>
            </a:r>
          </a:p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rgbClr val="0000CC"/>
              </a:buClr>
              <a:buFont typeface="Arial" charset="0"/>
              <a:buChar char="•"/>
              <a:tabLst>
                <a:tab pos="990600" algn="l"/>
              </a:tabLst>
            </a:pPr>
            <a:r>
              <a:rPr lang="en-GB" sz="2000" b="0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Cooperation with China</a:t>
            </a:r>
            <a:endParaRPr lang="en-GB" sz="2000" b="0" dirty="0">
              <a:solidFill>
                <a:srgbClr val="0000CC"/>
              </a:solidFill>
              <a:latin typeface="+mn-lt"/>
              <a:cs typeface="Arial" pitchFamily="34" charset="0"/>
            </a:endParaRPr>
          </a:p>
        </p:txBody>
      </p:sp>
      <p:sp>
        <p:nvSpPr>
          <p:cNvPr id="72707" name="Line 5"/>
          <p:cNvSpPr>
            <a:spLocks noChangeShapeType="1"/>
          </p:cNvSpPr>
          <p:nvPr/>
        </p:nvSpPr>
        <p:spPr bwMode="auto">
          <a:xfrm flipV="1">
            <a:off x="900113" y="1989138"/>
            <a:ext cx="7073900" cy="95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lIns="97200" tIns="50400" rIns="97200" bIns="50400" anchor="ctr"/>
          <a:lstStyle/>
          <a:p>
            <a:endParaRPr lang="fr-FR"/>
          </a:p>
        </p:txBody>
      </p:sp>
      <p:sp>
        <p:nvSpPr>
          <p:cNvPr id="72708" name="Line 5"/>
          <p:cNvSpPr>
            <a:spLocks noChangeShapeType="1"/>
          </p:cNvSpPr>
          <p:nvPr/>
        </p:nvSpPr>
        <p:spPr bwMode="auto">
          <a:xfrm flipV="1">
            <a:off x="900113" y="6308725"/>
            <a:ext cx="7073900" cy="95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lIns="97200" tIns="50400" rIns="97200" bIns="50400" anchor="ctr"/>
          <a:lstStyle/>
          <a:p>
            <a:endParaRPr lang="fr-F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60970-3CE8-45B3-99B5-FA89ABD74172}" type="slidenum">
              <a:rPr lang="en-GB" b="0" smtClean="0"/>
              <a:pPr>
                <a:defRPr/>
              </a:pPr>
              <a:t>2</a:t>
            </a:fld>
            <a:endParaRPr 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5292725" y="6350"/>
            <a:ext cx="35655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775" algn="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279400" y="990600"/>
            <a:ext cx="736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469900" y="1341438"/>
            <a:ext cx="8674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 i="1" dirty="0">
                <a:solidFill>
                  <a:srgbClr val="0000CC"/>
                </a:solidFill>
                <a:latin typeface="+mj-lt"/>
              </a:rPr>
              <a:t>A city becomes ‘smart’ and ‘green’ through strategic deployment of ICT infrastructure and services to achieve sustainability policy objectives.</a:t>
            </a:r>
          </a:p>
        </p:txBody>
      </p:sp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971550" y="2205038"/>
            <a:ext cx="7847013" cy="1057275"/>
          </a:xfrm>
          <a:prstGeom prst="roundRect">
            <a:avLst>
              <a:gd name="adj" fmla="val 13917"/>
            </a:avLst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254000" h="635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971550" y="3379837"/>
            <a:ext cx="7847013" cy="1057275"/>
          </a:xfrm>
          <a:prstGeom prst="roundRect">
            <a:avLst>
              <a:gd name="adj" fmla="val 13917"/>
            </a:avLst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254000" h="635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5479" name="AutoShape 7"/>
          <p:cNvSpPr>
            <a:spLocks noChangeArrowheads="1"/>
          </p:cNvSpPr>
          <p:nvPr/>
        </p:nvSpPr>
        <p:spPr bwMode="auto">
          <a:xfrm>
            <a:off x="971550" y="4581525"/>
            <a:ext cx="7847013" cy="1057275"/>
          </a:xfrm>
          <a:prstGeom prst="roundRect">
            <a:avLst>
              <a:gd name="adj" fmla="val 13917"/>
            </a:avLst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254000" h="635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5481" name="AutoShape 9"/>
          <p:cNvSpPr>
            <a:spLocks noChangeArrowheads="1"/>
          </p:cNvSpPr>
          <p:nvPr/>
        </p:nvSpPr>
        <p:spPr bwMode="auto">
          <a:xfrm>
            <a:off x="971550" y="5805488"/>
            <a:ext cx="7847013" cy="587375"/>
          </a:xfrm>
          <a:prstGeom prst="roundRect">
            <a:avLst>
              <a:gd name="adj" fmla="val 13917"/>
            </a:avLst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254000" h="635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 b="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5482" name="Picture 10" descr="Slide_background"/>
          <p:cNvPicPr>
            <a:picLocks noChangeAspect="1" noChangeArrowheads="1"/>
          </p:cNvPicPr>
          <p:nvPr/>
        </p:nvPicPr>
        <p:blipFill>
          <a:blip r:embed="rId3"/>
          <a:srcRect l="33749" t="45369" r="34029" b="48520"/>
          <a:stretch>
            <a:fillRect/>
          </a:stretch>
        </p:blipFill>
        <p:spPr bwMode="auto">
          <a:xfrm>
            <a:off x="3059113" y="4508500"/>
            <a:ext cx="2946400" cy="419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6818" name="Picture 11" descr="Slide_background"/>
          <p:cNvPicPr>
            <a:picLocks noChangeAspect="1" noChangeArrowheads="1"/>
          </p:cNvPicPr>
          <p:nvPr/>
        </p:nvPicPr>
        <p:blipFill>
          <a:blip r:embed="rId3"/>
          <a:srcRect l="33749" t="45369" r="34029" b="48520"/>
          <a:stretch>
            <a:fillRect/>
          </a:stretch>
        </p:blipFill>
        <p:spPr bwMode="auto">
          <a:xfrm>
            <a:off x="3059113" y="5661025"/>
            <a:ext cx="294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9" name="Picture 12" descr="Slide_background"/>
          <p:cNvPicPr>
            <a:picLocks noChangeAspect="1" noChangeArrowheads="1"/>
          </p:cNvPicPr>
          <p:nvPr/>
        </p:nvPicPr>
        <p:blipFill>
          <a:blip r:embed="rId3"/>
          <a:srcRect l="25555" t="24445" r="26666" b="67778"/>
          <a:stretch>
            <a:fillRect/>
          </a:stretch>
        </p:blipFill>
        <p:spPr bwMode="auto">
          <a:xfrm>
            <a:off x="2339975" y="2133600"/>
            <a:ext cx="43688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2411413" y="2133600"/>
            <a:ext cx="4279900" cy="369332"/>
          </a:xfrm>
          <a:prstGeom prst="rect">
            <a:avLst/>
          </a:prstGeom>
          <a:gradFill flip="none" rotWithShape="1">
            <a:gsLst>
              <a:gs pos="0">
                <a:srgbClr val="4DFF15">
                  <a:tint val="66000"/>
                  <a:satMod val="160000"/>
                </a:srgbClr>
              </a:gs>
              <a:gs pos="50000">
                <a:srgbClr val="4DFF15">
                  <a:tint val="44500"/>
                  <a:satMod val="160000"/>
                </a:srgbClr>
              </a:gs>
              <a:gs pos="100000">
                <a:srgbClr val="4DFF15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800" dirty="0">
                <a:solidFill>
                  <a:srgbClr val="0000CC"/>
                </a:solidFill>
                <a:latin typeface="+mj-lt"/>
              </a:rPr>
              <a:t>Energy and Resource Efficiency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2428860" y="3347700"/>
            <a:ext cx="4286280" cy="369332"/>
          </a:xfrm>
          <a:prstGeom prst="rect">
            <a:avLst/>
          </a:prstGeom>
          <a:gradFill flip="none" rotWithShape="1">
            <a:gsLst>
              <a:gs pos="0">
                <a:srgbClr val="4DFF15">
                  <a:tint val="66000"/>
                  <a:satMod val="160000"/>
                </a:srgbClr>
              </a:gs>
              <a:gs pos="50000">
                <a:srgbClr val="4DFF15">
                  <a:tint val="44500"/>
                  <a:satMod val="160000"/>
                </a:srgbClr>
              </a:gs>
              <a:gs pos="100000">
                <a:srgbClr val="4DFF15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800" dirty="0">
                <a:solidFill>
                  <a:srgbClr val="0000CC"/>
                </a:solidFill>
                <a:latin typeface="+mj-lt"/>
              </a:rPr>
              <a:t>Carbon Neutrality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2411413" y="4508500"/>
            <a:ext cx="4279900" cy="369332"/>
          </a:xfrm>
          <a:prstGeom prst="rect">
            <a:avLst/>
          </a:prstGeom>
          <a:gradFill flip="none" rotWithShape="1">
            <a:gsLst>
              <a:gs pos="0">
                <a:srgbClr val="4DFF15">
                  <a:tint val="66000"/>
                  <a:satMod val="160000"/>
                </a:srgbClr>
              </a:gs>
              <a:gs pos="50000">
                <a:srgbClr val="4DFF15">
                  <a:tint val="44500"/>
                  <a:satMod val="160000"/>
                </a:srgbClr>
              </a:gs>
              <a:gs pos="100000">
                <a:srgbClr val="4DFF15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800" dirty="0">
                <a:solidFill>
                  <a:srgbClr val="0000CC"/>
                </a:solidFill>
                <a:latin typeface="+mj-lt"/>
              </a:rPr>
              <a:t>Cost-Effectiveness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2411413" y="5661025"/>
            <a:ext cx="4279900" cy="369332"/>
          </a:xfrm>
          <a:prstGeom prst="rect">
            <a:avLst/>
          </a:prstGeom>
          <a:gradFill flip="none" rotWithShape="1">
            <a:gsLst>
              <a:gs pos="0">
                <a:srgbClr val="4DFF15">
                  <a:tint val="66000"/>
                  <a:satMod val="160000"/>
                </a:srgbClr>
              </a:gs>
              <a:gs pos="50000">
                <a:srgbClr val="4DFF15">
                  <a:tint val="44500"/>
                  <a:satMod val="160000"/>
                </a:srgbClr>
              </a:gs>
              <a:gs pos="100000">
                <a:srgbClr val="4DFF15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800" dirty="0">
                <a:solidFill>
                  <a:srgbClr val="0000CC"/>
                </a:solidFill>
                <a:latin typeface="+mj-lt"/>
              </a:rPr>
              <a:t>?</a:t>
            </a:r>
          </a:p>
        </p:txBody>
      </p:sp>
      <p:sp>
        <p:nvSpPr>
          <p:cNvPr id="76832" name="Text Box 17"/>
          <p:cNvSpPr txBox="1">
            <a:spLocks noChangeArrowheads="1"/>
          </p:cNvSpPr>
          <p:nvPr/>
        </p:nvSpPr>
        <p:spPr bwMode="auto">
          <a:xfrm rot="-5400000">
            <a:off x="-1690687" y="4002087"/>
            <a:ext cx="427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0000CC"/>
                </a:solidFill>
                <a:latin typeface="Arial" charset="0"/>
              </a:rPr>
              <a:t>Smart and Green through ICT</a:t>
            </a:r>
          </a:p>
        </p:txBody>
      </p:sp>
      <p:sp>
        <p:nvSpPr>
          <p:cNvPr id="76833" name="AutoShape 18"/>
          <p:cNvSpPr>
            <a:spLocks/>
          </p:cNvSpPr>
          <p:nvPr/>
        </p:nvSpPr>
        <p:spPr bwMode="auto">
          <a:xfrm>
            <a:off x="179388" y="2205038"/>
            <a:ext cx="660400" cy="4076700"/>
          </a:xfrm>
          <a:prstGeom prst="leftBracket">
            <a:avLst>
              <a:gd name="adj" fmla="val 51442"/>
            </a:avLst>
          </a:prstGeom>
          <a:noFill/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6834" name="Text Box 19"/>
          <p:cNvSpPr txBox="1">
            <a:spLocks noChangeArrowheads="1"/>
          </p:cNvSpPr>
          <p:nvPr/>
        </p:nvSpPr>
        <p:spPr bwMode="auto">
          <a:xfrm>
            <a:off x="1028700" y="2298700"/>
            <a:ext cx="811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35" name="Text Box 20"/>
          <p:cNvSpPr txBox="1">
            <a:spLocks noChangeArrowheads="1"/>
          </p:cNvSpPr>
          <p:nvPr/>
        </p:nvSpPr>
        <p:spPr bwMode="auto">
          <a:xfrm>
            <a:off x="971550" y="2565400"/>
            <a:ext cx="779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0" dirty="0">
                <a:solidFill>
                  <a:srgbClr val="0000CC"/>
                </a:solidFill>
                <a:latin typeface="+mn-lt"/>
              </a:rPr>
              <a:t>ICT deployed to increase energy efficiency in buildings and beyond, including urban planning; ICT-optimised water and waste management; …</a:t>
            </a:r>
          </a:p>
        </p:txBody>
      </p:sp>
      <p:sp>
        <p:nvSpPr>
          <p:cNvPr id="76836" name="Text Box 21"/>
          <p:cNvSpPr txBox="1">
            <a:spLocks noChangeArrowheads="1"/>
          </p:cNvSpPr>
          <p:nvPr/>
        </p:nvSpPr>
        <p:spPr bwMode="auto">
          <a:xfrm>
            <a:off x="971550" y="3719354"/>
            <a:ext cx="79422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0" dirty="0">
                <a:solidFill>
                  <a:srgbClr val="0000CC"/>
                </a:solidFill>
                <a:latin typeface="+mn-lt"/>
              </a:rPr>
              <a:t>ICT deployed to decrease carbon footprint of private and public real estate, to feed distributed renewables into the grid, to optimise </a:t>
            </a:r>
            <a:r>
              <a:rPr lang="en-GB" sz="1600" b="0" dirty="0" smtClean="0">
                <a:solidFill>
                  <a:srgbClr val="0000CC"/>
                </a:solidFill>
                <a:latin typeface="+mn-lt"/>
              </a:rPr>
              <a:t>traffic management</a:t>
            </a:r>
            <a:r>
              <a:rPr lang="en-GB" sz="1600" b="0" dirty="0">
                <a:solidFill>
                  <a:srgbClr val="0000CC"/>
                </a:solidFill>
                <a:latin typeface="+mn-lt"/>
              </a:rPr>
              <a:t>; </a:t>
            </a:r>
            <a:r>
              <a:rPr lang="en-GB" sz="1600" b="0" dirty="0">
                <a:solidFill>
                  <a:srgbClr val="0000CC"/>
                </a:solidFill>
                <a:latin typeface="Arial" charset="0"/>
              </a:rPr>
              <a:t>…</a:t>
            </a:r>
          </a:p>
        </p:txBody>
      </p:sp>
      <p:sp>
        <p:nvSpPr>
          <p:cNvPr id="76837" name="Text Box 22"/>
          <p:cNvSpPr txBox="1">
            <a:spLocks noChangeArrowheads="1"/>
          </p:cNvSpPr>
          <p:nvPr/>
        </p:nvSpPr>
        <p:spPr bwMode="auto">
          <a:xfrm>
            <a:off x="1042988" y="4868863"/>
            <a:ext cx="779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0" dirty="0">
                <a:solidFill>
                  <a:srgbClr val="0000CC"/>
                </a:solidFill>
                <a:latin typeface="+mn-lt"/>
              </a:rPr>
              <a:t>ICT deployed to realise savings through reduced peak energy demand, to turn consumers into </a:t>
            </a:r>
            <a:r>
              <a:rPr lang="en-GB" sz="1600" b="0" dirty="0" err="1">
                <a:solidFill>
                  <a:srgbClr val="0000CC"/>
                </a:solidFill>
                <a:latin typeface="+mn-lt"/>
              </a:rPr>
              <a:t>prosumers</a:t>
            </a:r>
            <a:r>
              <a:rPr lang="en-GB" sz="1600" b="0" dirty="0">
                <a:solidFill>
                  <a:srgbClr val="0000CC"/>
                </a:solidFill>
                <a:latin typeface="+mn-lt"/>
              </a:rPr>
              <a:t>, to optimise logistics; …</a:t>
            </a:r>
          </a:p>
        </p:txBody>
      </p:sp>
      <p:sp>
        <p:nvSpPr>
          <p:cNvPr id="76838" name="Text Box 23"/>
          <p:cNvSpPr txBox="1">
            <a:spLocks noChangeArrowheads="1"/>
          </p:cNvSpPr>
          <p:nvPr/>
        </p:nvSpPr>
        <p:spPr bwMode="auto">
          <a:xfrm>
            <a:off x="971550" y="6021388"/>
            <a:ext cx="779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0" dirty="0">
                <a:solidFill>
                  <a:srgbClr val="0000CC"/>
                </a:solidFill>
                <a:latin typeface="+mn-lt"/>
              </a:rPr>
              <a:t>ICT deployed to enable achieving further public policy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60970-3CE8-45B3-99B5-FA89ABD74172}" type="slidenum">
              <a:rPr lang="en-GB" b="0" smtClean="0"/>
              <a:pPr>
                <a:defRPr/>
              </a:pPr>
              <a:t>3</a:t>
            </a:fld>
            <a:endParaRPr 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395289" y="3212975"/>
            <a:ext cx="4680768" cy="3381499"/>
          </a:xfrm>
          <a:prstGeom prst="roundRect">
            <a:avLst>
              <a:gd name="adj" fmla="val 1391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317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8852" name="Rectangle 7"/>
          <p:cNvSpPr>
            <a:spLocks noChangeArrowheads="1"/>
          </p:cNvSpPr>
          <p:nvPr/>
        </p:nvSpPr>
        <p:spPr bwMode="auto">
          <a:xfrm>
            <a:off x="1041400" y="903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t-PT" sz="2400" b="0">
              <a:solidFill>
                <a:schemeClr val="tx1"/>
              </a:solidFill>
              <a:latin typeface="Times"/>
              <a:ea typeface="ヒラギノ角ゴ Pro W3"/>
              <a:cs typeface="ヒラギノ角ゴ Pro W3"/>
            </a:endParaRPr>
          </a:p>
        </p:txBody>
      </p:sp>
      <p:sp>
        <p:nvSpPr>
          <p:cNvPr id="78853" name="Rectangle 16"/>
          <p:cNvSpPr>
            <a:spLocks noChangeArrowheads="1"/>
          </p:cNvSpPr>
          <p:nvPr/>
        </p:nvSpPr>
        <p:spPr bwMode="auto">
          <a:xfrm>
            <a:off x="1117600" y="25622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pt-PT" sz="4400" b="0">
              <a:solidFill>
                <a:schemeClr val="tx2"/>
              </a:solidFill>
              <a:latin typeface="Times"/>
              <a:ea typeface="ヒラギノ角ゴ Pro W3"/>
              <a:cs typeface="ヒラギノ角ゴ Pro W3"/>
            </a:endParaRPr>
          </a:p>
        </p:txBody>
      </p:sp>
      <p:sp>
        <p:nvSpPr>
          <p:cNvPr id="78855" name="Text Box 8"/>
          <p:cNvSpPr txBox="1">
            <a:spLocks noChangeArrowheads="1"/>
          </p:cNvSpPr>
          <p:nvPr/>
        </p:nvSpPr>
        <p:spPr bwMode="auto">
          <a:xfrm>
            <a:off x="107950" y="1196975"/>
            <a:ext cx="903605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CC"/>
                </a:solidFill>
                <a:latin typeface="+mj-lt"/>
              </a:rPr>
              <a:t>Connecting </a:t>
            </a:r>
            <a:r>
              <a:rPr lang="en-GB" sz="2000" dirty="0">
                <a:solidFill>
                  <a:srgbClr val="0000CC"/>
                </a:solidFill>
                <a:latin typeface="+mj-lt"/>
              </a:rPr>
              <a:t>and enabling European cities: </a:t>
            </a:r>
          </a:p>
          <a:p>
            <a:pPr>
              <a:spcBef>
                <a:spcPct val="50000"/>
              </a:spcBef>
            </a:pPr>
            <a:r>
              <a:rPr lang="en-GB" sz="1800" b="0" i="1" dirty="0">
                <a:solidFill>
                  <a:srgbClr val="0000CC"/>
                </a:solidFill>
                <a:latin typeface="+mj-lt"/>
              </a:rPr>
              <a:t>The Green Digital Charter means political commitment and specific actions towards ICT-enabled sustainability targets and greening ICT itself.</a:t>
            </a:r>
          </a:p>
        </p:txBody>
      </p:sp>
      <p:sp>
        <p:nvSpPr>
          <p:cNvPr id="78856" name="Rectangle 20"/>
          <p:cNvSpPr>
            <a:spLocks noChangeArrowheads="1"/>
          </p:cNvSpPr>
          <p:nvPr/>
        </p:nvSpPr>
        <p:spPr bwMode="auto">
          <a:xfrm>
            <a:off x="395288" y="2924175"/>
            <a:ext cx="46180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lnSpc>
                <a:spcPct val="110000"/>
              </a:lnSpc>
              <a:buFont typeface="Trebuchet MS" pitchFamily="34" charset="0"/>
              <a:buNone/>
            </a:pPr>
            <a:r>
              <a:rPr lang="en-US" sz="1400" b="0" dirty="0">
                <a:solidFill>
                  <a:srgbClr val="0000CC"/>
                </a:solidFill>
              </a:rPr>
              <a:t>Since November 2009, to encourage cities to:</a:t>
            </a:r>
          </a:p>
          <a:p>
            <a:pPr marL="266700" indent="-266700" eaLnBrk="0" hangingPunct="0">
              <a:lnSpc>
                <a:spcPct val="50000"/>
              </a:lnSpc>
              <a:buFont typeface="Trebuchet MS" pitchFamily="34" charset="0"/>
              <a:buNone/>
            </a:pPr>
            <a:r>
              <a:rPr lang="en-US" sz="1400" b="0" dirty="0">
                <a:solidFill>
                  <a:srgbClr val="0000CC"/>
                </a:solidFill>
              </a:rPr>
              <a:t> </a:t>
            </a:r>
          </a:p>
          <a:p>
            <a:pPr marL="266700" indent="-266700" eaLnBrk="0" hangingPunct="0">
              <a:lnSpc>
                <a:spcPct val="110000"/>
              </a:lnSpc>
              <a:buFont typeface="Trebuchet MS" pitchFamily="34" charset="0"/>
              <a:buAutoNum type="romanLcParenBoth"/>
            </a:pPr>
            <a:r>
              <a:rPr lang="en-US" sz="1400" b="0" dirty="0">
                <a:solidFill>
                  <a:srgbClr val="0000CC"/>
                </a:solidFill>
              </a:rPr>
              <a:t>reduce the carbon footprint of their ICT and </a:t>
            </a:r>
          </a:p>
          <a:p>
            <a:pPr marL="266700" indent="-266700" eaLnBrk="0" hangingPunct="0">
              <a:lnSpc>
                <a:spcPct val="110000"/>
              </a:lnSpc>
              <a:buFont typeface="Trebuchet MS" pitchFamily="34" charset="0"/>
              <a:buAutoNum type="romanLcParenBoth"/>
            </a:pPr>
            <a:r>
              <a:rPr lang="en-US" sz="1400" b="0" dirty="0">
                <a:solidFill>
                  <a:srgbClr val="0000CC"/>
                </a:solidFill>
              </a:rPr>
              <a:t>roll-out ICT solutions leading to more energy and resource efficiency, carbon neutrality and further public policy goals</a:t>
            </a:r>
            <a:endParaRPr lang="en-US" sz="1400" b="0" dirty="0">
              <a:solidFill>
                <a:srgbClr val="0000C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468313" y="4941888"/>
            <a:ext cx="48450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endParaRPr lang="en-US" sz="1600" b="0" dirty="0">
              <a:solidFill>
                <a:srgbClr val="0000CC"/>
              </a:solidFill>
              <a:latin typeface="Arial" charset="0"/>
            </a:endParaRPr>
          </a:p>
          <a:p>
            <a:pPr marL="177800" indent="-177800">
              <a:buFont typeface="Wingdings" pitchFamily="2" charset="2"/>
              <a:buChar char="Ø"/>
            </a:pPr>
            <a:r>
              <a:rPr lang="en-US" sz="1400" b="0" dirty="0">
                <a:solidFill>
                  <a:srgbClr val="0000CC"/>
                </a:solidFill>
              </a:rPr>
              <a:t>Closely cooperate</a:t>
            </a:r>
            <a:r>
              <a:rPr lang="en-GB" sz="1400" b="0" dirty="0">
                <a:solidFill>
                  <a:srgbClr val="0000CC"/>
                </a:solidFill>
              </a:rPr>
              <a:t> on ICT deployment towards public policy goals</a:t>
            </a:r>
            <a:endParaRPr lang="en-GB" sz="1400" b="0" dirty="0">
              <a:solidFill>
                <a:schemeClr val="tx1"/>
              </a:solidFill>
            </a:endParaRPr>
          </a:p>
          <a:p>
            <a:pPr marL="177800" indent="-177800">
              <a:buFont typeface="Wingdings" pitchFamily="2" charset="2"/>
              <a:buChar char="Ø"/>
            </a:pPr>
            <a:r>
              <a:rPr lang="en-US" sz="1400" b="0" dirty="0">
                <a:solidFill>
                  <a:srgbClr val="0000CC"/>
                </a:solidFill>
              </a:rPr>
              <a:t>Deploy 5 large scale ICT projects within 5 years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en-US" sz="1400" b="0" dirty="0">
                <a:solidFill>
                  <a:srgbClr val="0000CC"/>
                </a:solidFill>
              </a:rPr>
              <a:t>Decrease ICT’s direct carbon footprint by 30% within 10 years</a:t>
            </a:r>
            <a:endParaRPr lang="en-GB" sz="1400" b="0" dirty="0">
              <a:solidFill>
                <a:srgbClr val="0000CC"/>
              </a:solidFill>
            </a:endParaRPr>
          </a:p>
        </p:txBody>
      </p:sp>
      <p:sp>
        <p:nvSpPr>
          <p:cNvPr id="78858" name="Text Box 12"/>
          <p:cNvSpPr txBox="1">
            <a:spLocks noChangeArrowheads="1"/>
          </p:cNvSpPr>
          <p:nvPr/>
        </p:nvSpPr>
        <p:spPr bwMode="auto">
          <a:xfrm>
            <a:off x="971550" y="2702247"/>
            <a:ext cx="360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dirty="0">
                <a:solidFill>
                  <a:srgbClr val="0000CC"/>
                </a:solidFill>
              </a:rPr>
              <a:t>Overall Objectives</a:t>
            </a: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611188" y="4437063"/>
            <a:ext cx="429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dirty="0">
                <a:solidFill>
                  <a:srgbClr val="0000CC"/>
                </a:solidFill>
              </a:rPr>
              <a:t>Signatory </a:t>
            </a:r>
            <a:r>
              <a:rPr lang="en-GB" sz="1800" dirty="0" smtClean="0">
                <a:solidFill>
                  <a:srgbClr val="0000CC"/>
                </a:solidFill>
              </a:rPr>
              <a:t>Mayors</a:t>
            </a:r>
            <a:r>
              <a:rPr lang="en-GB" sz="1800" dirty="0">
                <a:solidFill>
                  <a:srgbClr val="0000CC"/>
                </a:solidFill>
              </a:rPr>
              <a:t>’ Commitments</a:t>
            </a:r>
          </a:p>
        </p:txBody>
      </p:sp>
      <p:pic>
        <p:nvPicPr>
          <p:cNvPr id="1026" name="Picture 2" descr="U:\H5\8_Missions\GRIERA I FISA, Merce\2012\BARCELONE + LONDON Nov.'12\34 smart ci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78105"/>
            <a:ext cx="3770053" cy="31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60970-3CE8-45B3-99B5-FA89ABD74172}" type="slidenum">
              <a:rPr lang="en-GB" b="0" smtClean="0"/>
              <a:pPr>
                <a:defRPr/>
              </a:pPr>
              <a:t>4</a:t>
            </a:fld>
            <a:endParaRPr lang="en-GB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2" name="AutoShape 12"/>
          <p:cNvSpPr>
            <a:spLocks noChangeArrowheads="1"/>
          </p:cNvSpPr>
          <p:nvPr/>
        </p:nvSpPr>
        <p:spPr bwMode="auto">
          <a:xfrm>
            <a:off x="250825" y="2492375"/>
            <a:ext cx="8518525" cy="3965575"/>
          </a:xfrm>
          <a:prstGeom prst="roundRect">
            <a:avLst>
              <a:gd name="adj" fmla="val 13917"/>
            </a:avLst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254000" h="635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0900" name="Marcador de Posição de Conteúdo 8"/>
          <p:cNvSpPr>
            <a:spLocks noGrp="1"/>
          </p:cNvSpPr>
          <p:nvPr>
            <p:ph idx="4294967295"/>
          </p:nvPr>
        </p:nvSpPr>
        <p:spPr>
          <a:xfrm>
            <a:off x="250825" y="3573463"/>
            <a:ext cx="8642350" cy="1223962"/>
          </a:xfrm>
        </p:spPr>
        <p:txBody>
          <a:bodyPr/>
          <a:lstStyle/>
          <a:p>
            <a:pPr marL="712788" lvl="1" indent="0">
              <a:lnSpc>
                <a:spcPct val="50000"/>
              </a:lnSpc>
              <a:buFont typeface="Wingdings" pitchFamily="2" charset="2"/>
              <a:buChar char="Ø"/>
            </a:pPr>
            <a:endParaRPr lang="en-US" sz="1200" smtClean="0">
              <a:solidFill>
                <a:srgbClr val="0000CC"/>
              </a:solidFill>
            </a:endParaRPr>
          </a:p>
          <a:p>
            <a:pPr marL="355600" indent="-266700">
              <a:buClr>
                <a:srgbClr val="0000CC"/>
              </a:buClr>
              <a:buFont typeface="Wingdings" pitchFamily="2" charset="2"/>
              <a:buChar char="Ø"/>
            </a:pPr>
            <a:r>
              <a:rPr lang="en-GB" sz="1400" smtClean="0">
                <a:solidFill>
                  <a:srgbClr val="0000CC"/>
                </a:solidFill>
              </a:rPr>
              <a:t>Objectives: establishing an ICT footprint Reporting Tool drawing on existing international standards to measure, compare and report ICT’s direct carbon footprint at city level</a:t>
            </a:r>
          </a:p>
          <a:p>
            <a:pPr marL="355600" indent="-266700">
              <a:lnSpc>
                <a:spcPct val="60000"/>
              </a:lnSpc>
              <a:buClr>
                <a:srgbClr val="0000CC"/>
              </a:buClr>
              <a:buFont typeface="Wingdings" pitchFamily="2" charset="2"/>
              <a:buChar char="Ø"/>
            </a:pPr>
            <a:endParaRPr lang="en-US" sz="1400" smtClean="0">
              <a:solidFill>
                <a:srgbClr val="0000CC"/>
              </a:solidFill>
            </a:endParaRPr>
          </a:p>
          <a:p>
            <a:pPr marL="355600" indent="-266700"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1400" smtClean="0">
                <a:solidFill>
                  <a:srgbClr val="0000CC"/>
                </a:solidFill>
              </a:rPr>
              <a:t>Supporting the Green Digital Charter in moving from political commitment to action:</a:t>
            </a:r>
          </a:p>
        </p:txBody>
      </p:sp>
      <p:sp>
        <p:nvSpPr>
          <p:cNvPr id="80902" name="Text Box 4"/>
          <p:cNvSpPr txBox="1">
            <a:spLocks noChangeArrowheads="1"/>
          </p:cNvSpPr>
          <p:nvPr/>
        </p:nvSpPr>
        <p:spPr bwMode="auto">
          <a:xfrm>
            <a:off x="6877050" y="6334125"/>
            <a:ext cx="6477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50000"/>
              </a:spcBef>
            </a:pPr>
            <a:endParaRPr lang="en-GB" sz="1000" b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0903" name="Text Box 5"/>
          <p:cNvSpPr txBox="1">
            <a:spLocks noChangeArrowheads="1"/>
          </p:cNvSpPr>
          <p:nvPr/>
        </p:nvSpPr>
        <p:spPr bwMode="auto">
          <a:xfrm>
            <a:off x="1311275" y="2478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GB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0904" name="TextBox 3"/>
          <p:cNvSpPr txBox="1">
            <a:spLocks noChangeArrowheads="1"/>
          </p:cNvSpPr>
          <p:nvPr/>
        </p:nvSpPr>
        <p:spPr bwMode="auto">
          <a:xfrm>
            <a:off x="755650" y="5373688"/>
            <a:ext cx="1873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0000CC"/>
                </a:solidFill>
              </a:rPr>
              <a:t>Define a set of monitoring and reporting tools</a:t>
            </a:r>
          </a:p>
        </p:txBody>
      </p:sp>
      <p:sp>
        <p:nvSpPr>
          <p:cNvPr id="80905" name="TextBox 6"/>
          <p:cNvSpPr txBox="1">
            <a:spLocks noChangeArrowheads="1"/>
          </p:cNvSpPr>
          <p:nvPr/>
        </p:nvSpPr>
        <p:spPr bwMode="auto">
          <a:xfrm>
            <a:off x="4643438" y="5373688"/>
            <a:ext cx="1905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0000CC"/>
                </a:solidFill>
              </a:rPr>
              <a:t>Knowledge exchange</a:t>
            </a:r>
            <a:endParaRPr lang="fr-BE" sz="1400">
              <a:solidFill>
                <a:srgbClr val="0000CC"/>
              </a:solidFill>
            </a:endParaRPr>
          </a:p>
          <a:p>
            <a:pPr algn="ctr"/>
            <a:r>
              <a:rPr lang="en-GB" sz="1400">
                <a:solidFill>
                  <a:srgbClr val="0000CC"/>
                </a:solidFill>
              </a:rPr>
              <a:t>beyond GDC</a:t>
            </a:r>
          </a:p>
        </p:txBody>
      </p:sp>
      <p:sp>
        <p:nvSpPr>
          <p:cNvPr id="80906" name="TextBox 9"/>
          <p:cNvSpPr txBox="1">
            <a:spLocks noChangeArrowheads="1"/>
          </p:cNvSpPr>
          <p:nvPr/>
        </p:nvSpPr>
        <p:spPr bwMode="auto">
          <a:xfrm>
            <a:off x="2700338" y="5373688"/>
            <a:ext cx="1835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0000CC"/>
                </a:solidFill>
              </a:rPr>
              <a:t>Deliver practical support to the signatory cities</a:t>
            </a:r>
          </a:p>
        </p:txBody>
      </p:sp>
      <p:pic>
        <p:nvPicPr>
          <p:cNvPr id="8090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36838"/>
            <a:ext cx="17684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8" name="ZoneTexte 16"/>
          <p:cNvSpPr txBox="1">
            <a:spLocks noChangeArrowheads="1"/>
          </p:cNvSpPr>
          <p:nvPr/>
        </p:nvSpPr>
        <p:spPr bwMode="auto">
          <a:xfrm>
            <a:off x="6300788" y="5445125"/>
            <a:ext cx="2305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/>
            <a:r>
              <a:rPr lang="en-GB" sz="1400">
                <a:solidFill>
                  <a:srgbClr val="0000CC"/>
                </a:solidFill>
              </a:rPr>
              <a:t>Cooperation </a:t>
            </a:r>
          </a:p>
          <a:p>
            <a:pPr marL="0" lvl="2" algn="ctr"/>
            <a:r>
              <a:rPr lang="en-GB" sz="1400">
                <a:solidFill>
                  <a:srgbClr val="0000CC"/>
                </a:solidFill>
              </a:rPr>
              <a:t>with China</a:t>
            </a:r>
          </a:p>
          <a:p>
            <a:pPr algn="ctr"/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80909" name="Text Box 11"/>
          <p:cNvSpPr txBox="1">
            <a:spLocks noChangeArrowheads="1"/>
          </p:cNvSpPr>
          <p:nvPr/>
        </p:nvSpPr>
        <p:spPr bwMode="auto">
          <a:xfrm>
            <a:off x="323850" y="1282700"/>
            <a:ext cx="857885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CC"/>
                </a:solidFill>
              </a:rPr>
              <a:t>Connecting and enabling European cities:</a:t>
            </a:r>
          </a:p>
          <a:p>
            <a:pPr>
              <a:spcBef>
                <a:spcPct val="50000"/>
              </a:spcBef>
            </a:pPr>
            <a:r>
              <a:rPr lang="en-GB" sz="1800" b="0" i="1" dirty="0">
                <a:solidFill>
                  <a:srgbClr val="0000CC"/>
                </a:solidFill>
              </a:rPr>
              <a:t>‘</a:t>
            </a:r>
            <a:r>
              <a:rPr lang="en-GB" sz="1800" b="0" i="1" dirty="0" err="1">
                <a:solidFill>
                  <a:srgbClr val="0000CC"/>
                </a:solidFill>
              </a:rPr>
              <a:t>NiCE</a:t>
            </a:r>
            <a:r>
              <a:rPr lang="en-GB" sz="1800" b="0" i="1" dirty="0">
                <a:solidFill>
                  <a:srgbClr val="0000CC"/>
                </a:solidFill>
              </a:rPr>
              <a:t> – Networking intelligent Cities for Energy Efficiency’ is the EC’s support action to promote and advance the Green Digital Charter.</a:t>
            </a:r>
          </a:p>
        </p:txBody>
      </p:sp>
      <p:sp>
        <p:nvSpPr>
          <p:cNvPr id="80910" name="Text Box 13"/>
          <p:cNvSpPr txBox="1">
            <a:spLocks noChangeArrowheads="1"/>
          </p:cNvSpPr>
          <p:nvPr/>
        </p:nvSpPr>
        <p:spPr bwMode="auto">
          <a:xfrm>
            <a:off x="3348038" y="2997200"/>
            <a:ext cx="360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rgbClr val="0000CC"/>
                </a:solidFill>
              </a:rPr>
              <a:t>Key Objectives</a:t>
            </a:r>
          </a:p>
        </p:txBody>
      </p:sp>
      <p:sp>
        <p:nvSpPr>
          <p:cNvPr id="80911" name="AutoShape 14"/>
          <p:cNvSpPr>
            <a:spLocks noChangeArrowheads="1"/>
          </p:cNvSpPr>
          <p:nvPr/>
        </p:nvSpPr>
        <p:spPr bwMode="auto">
          <a:xfrm rot="10800000">
            <a:off x="900113" y="5013325"/>
            <a:ext cx="1614487" cy="249238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endParaRPr lang="en-GB"/>
          </a:p>
        </p:txBody>
      </p:sp>
      <p:sp>
        <p:nvSpPr>
          <p:cNvPr id="80912" name="AutoShape 15"/>
          <p:cNvSpPr>
            <a:spLocks noChangeArrowheads="1"/>
          </p:cNvSpPr>
          <p:nvPr/>
        </p:nvSpPr>
        <p:spPr bwMode="auto">
          <a:xfrm rot="10800000">
            <a:off x="2843213" y="5013325"/>
            <a:ext cx="1614487" cy="249238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endParaRPr lang="en-GB"/>
          </a:p>
        </p:txBody>
      </p:sp>
      <p:sp>
        <p:nvSpPr>
          <p:cNvPr id="80913" name="AutoShape 16"/>
          <p:cNvSpPr>
            <a:spLocks noChangeArrowheads="1"/>
          </p:cNvSpPr>
          <p:nvPr/>
        </p:nvSpPr>
        <p:spPr bwMode="auto">
          <a:xfrm rot="10800000">
            <a:off x="4716463" y="5013325"/>
            <a:ext cx="1614487" cy="249238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endParaRPr lang="en-GB"/>
          </a:p>
        </p:txBody>
      </p:sp>
      <p:sp>
        <p:nvSpPr>
          <p:cNvPr id="80914" name="AutoShape 17"/>
          <p:cNvSpPr>
            <a:spLocks noChangeArrowheads="1"/>
          </p:cNvSpPr>
          <p:nvPr/>
        </p:nvSpPr>
        <p:spPr bwMode="auto">
          <a:xfrm rot="10800000">
            <a:off x="6659563" y="5013325"/>
            <a:ext cx="1614487" cy="249238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60970-3CE8-45B3-99B5-FA89ABD74172}" type="slidenum">
              <a:rPr lang="en-GB" b="0" smtClean="0"/>
              <a:pPr>
                <a:defRPr/>
              </a:pPr>
              <a:t>5</a:t>
            </a:fld>
            <a:endParaRPr 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6" name="Image 5" descr="showimage.ash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500306"/>
            <a:ext cx="6357982" cy="40007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2946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6148AA1-A30D-44CA-BC83-4F9D99B9262E}" type="slidenum">
              <a:rPr lang="en-GB" sz="1400" b="0">
                <a:solidFill>
                  <a:schemeClr val="tx1"/>
                </a:solidFill>
                <a:latin typeface="Arial" charset="0"/>
              </a:rPr>
              <a:pPr algn="r"/>
              <a:t>6</a:t>
            </a:fld>
            <a:endParaRPr lang="en-GB" sz="1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8208963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CC"/>
                </a:solidFill>
                <a:latin typeface="+mj-lt"/>
              </a:rPr>
              <a:t>EIP on Smart Cities - Moving </a:t>
            </a:r>
            <a:r>
              <a:rPr lang="en-GB" sz="2000" dirty="0">
                <a:solidFill>
                  <a:srgbClr val="0000CC"/>
                </a:solidFill>
              </a:rPr>
              <a:t>beyond the silo:</a:t>
            </a:r>
          </a:p>
          <a:p>
            <a:pPr>
              <a:spcBef>
                <a:spcPct val="50000"/>
              </a:spcBef>
            </a:pPr>
            <a:r>
              <a:rPr lang="en-GB" sz="18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The European Commission will focus its efforts on smart cities across portfolios to optimise outputs and ensure public policy coherence.</a:t>
            </a: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 rot="10800000">
            <a:off x="5816600" y="5165725"/>
            <a:ext cx="1520825" cy="1069975"/>
          </a:xfrm>
          <a:prstGeom prst="roundRect">
            <a:avLst>
              <a:gd name="adj" fmla="val 139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>
              <a:defRPr/>
            </a:pPr>
            <a:r>
              <a:rPr lang="en-US" sz="1800" b="0">
                <a:solidFill>
                  <a:srgbClr val="0000CC"/>
                </a:solidFill>
                <a:latin typeface="Arial" pitchFamily="34" charset="0"/>
              </a:rPr>
              <a:t>Energy</a:t>
            </a:r>
            <a:endParaRPr lang="en-US" sz="1600" b="0">
              <a:solidFill>
                <a:srgbClr val="0000CC"/>
              </a:solidFill>
              <a:latin typeface="Trebuchet MS" pitchFamily="34" charset="0"/>
            </a:endParaRP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 rot="10800000">
            <a:off x="1878013" y="5165725"/>
            <a:ext cx="1520825" cy="1069975"/>
          </a:xfrm>
          <a:prstGeom prst="roundRect">
            <a:avLst>
              <a:gd name="adj" fmla="val 139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>
              <a:defRPr/>
            </a:pPr>
            <a:r>
              <a:rPr lang="en-US" sz="1600">
                <a:solidFill>
                  <a:srgbClr val="0000CC"/>
                </a:solidFill>
                <a:latin typeface="Trebuchet MS" pitchFamily="34" charset="0"/>
              </a:rPr>
              <a:t>Mobility and Transport</a:t>
            </a:r>
          </a:p>
        </p:txBody>
      </p:sp>
      <p:sp>
        <p:nvSpPr>
          <p:cNvPr id="109575" name="AutoShape 7"/>
          <p:cNvSpPr>
            <a:spLocks noChangeArrowheads="1"/>
          </p:cNvSpPr>
          <p:nvPr/>
        </p:nvSpPr>
        <p:spPr bwMode="auto">
          <a:xfrm rot="10800000">
            <a:off x="3819525" y="5178425"/>
            <a:ext cx="1520825" cy="1031875"/>
          </a:xfrm>
          <a:prstGeom prst="roundRect">
            <a:avLst>
              <a:gd name="adj" fmla="val 139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>
              <a:defRPr/>
            </a:pPr>
            <a:r>
              <a:rPr lang="en-US" sz="1600">
                <a:solidFill>
                  <a:srgbClr val="0000CC"/>
                </a:solidFill>
                <a:latin typeface="Trebuchet MS" pitchFamily="34" charset="0"/>
              </a:rPr>
              <a:t>ICT</a:t>
            </a:r>
          </a:p>
        </p:txBody>
      </p:sp>
      <p:sp>
        <p:nvSpPr>
          <p:cNvPr id="82951" name="Text Box 9"/>
          <p:cNvSpPr txBox="1">
            <a:spLocks noChangeArrowheads="1"/>
          </p:cNvSpPr>
          <p:nvPr/>
        </p:nvSpPr>
        <p:spPr bwMode="auto">
          <a:xfrm>
            <a:off x="2286000" y="2857500"/>
            <a:ext cx="455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 b="0">
                <a:solidFill>
                  <a:srgbClr val="659B00"/>
                </a:solidFill>
                <a:latin typeface="TT21Ao00"/>
              </a:rPr>
              <a:t>EU Smart Cities and Communities Initiative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60970-3CE8-45B3-99B5-FA89ABD74172}" type="slidenum">
              <a:rPr lang="en-GB" b="0" smtClean="0"/>
              <a:pPr>
                <a:defRPr/>
              </a:pPr>
              <a:t>6</a:t>
            </a:fld>
            <a:endParaRPr 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467544" y="1341438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00CC"/>
                </a:solidFill>
                <a:latin typeface="+mj-lt"/>
              </a:rPr>
              <a:t> Smart Cities European Innovation </a:t>
            </a:r>
            <a:r>
              <a:rPr lang="de-DE" sz="2000" dirty="0" err="1">
                <a:solidFill>
                  <a:srgbClr val="0000CC"/>
                </a:solidFill>
                <a:latin typeface="+mj-lt"/>
              </a:rPr>
              <a:t>Partnership</a:t>
            </a:r>
            <a:r>
              <a:rPr lang="de-DE" sz="2000" dirty="0">
                <a:solidFill>
                  <a:srgbClr val="0000CC"/>
                </a:solidFill>
                <a:latin typeface="+mj-lt"/>
              </a:rPr>
              <a:t> : </a:t>
            </a:r>
            <a:r>
              <a:rPr lang="de-DE" sz="2000" dirty="0" smtClean="0">
                <a:solidFill>
                  <a:srgbClr val="0000CC"/>
                </a:solidFill>
                <a:latin typeface="+mj-lt"/>
              </a:rPr>
              <a:t/>
            </a:r>
            <a:br>
              <a:rPr lang="de-DE" sz="2000" dirty="0" smtClean="0">
                <a:solidFill>
                  <a:srgbClr val="0000CC"/>
                </a:solidFill>
                <a:latin typeface="+mj-lt"/>
              </a:rPr>
            </a:br>
            <a:r>
              <a:rPr lang="de-DE" sz="2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  <a:latin typeface="+mj-lt"/>
              </a:rPr>
              <a:t>Energy</a:t>
            </a:r>
            <a:r>
              <a:rPr lang="de-DE" sz="2000" dirty="0">
                <a:solidFill>
                  <a:srgbClr val="0000CC"/>
                </a:solidFill>
                <a:latin typeface="+mj-lt"/>
              </a:rPr>
              <a:t>, ICT, </a:t>
            </a:r>
            <a:r>
              <a:rPr lang="de-DE" sz="2000" dirty="0" smtClean="0">
                <a:solidFill>
                  <a:srgbClr val="0000CC"/>
                </a:solidFill>
                <a:latin typeface="+mj-lt"/>
              </a:rPr>
              <a:t>Transport</a:t>
            </a:r>
            <a:endParaRPr lang="en-GB" sz="20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252536" y="2328550"/>
            <a:ext cx="9144000" cy="390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874350" indent="-514350">
              <a:buFont typeface="+mj-lt"/>
              <a:buAutoNum type="arabicPeriod"/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20/20/20 goals for 2020</a:t>
            </a:r>
          </a:p>
          <a:p>
            <a:pPr marL="360000">
              <a:defRPr/>
            </a:pPr>
            <a:endParaRPr lang="en-GB" sz="2000" b="0" i="1" dirty="0">
              <a:solidFill>
                <a:srgbClr val="0000CC"/>
              </a:solidFill>
              <a:ea typeface="Verdana" pitchFamily="34" charset="0"/>
              <a:cs typeface="Verdana" pitchFamily="34" charset="0"/>
            </a:endParaRPr>
          </a:p>
          <a:p>
            <a:pPr marL="360000"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2.	Integrated approach </a:t>
            </a:r>
          </a:p>
          <a:p>
            <a:pPr marL="817200" lvl="1" indent="0"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		Energy, Transport and ICT</a:t>
            </a:r>
          </a:p>
          <a:p>
            <a:pPr marL="1331550" lvl="1" indent="-514350">
              <a:buFont typeface="Arial" pitchFamily="34" charset="0"/>
              <a:buChar char="•"/>
              <a:defRPr/>
            </a:pPr>
            <a:endParaRPr lang="en-GB" sz="2000" b="0" i="1" dirty="0">
              <a:solidFill>
                <a:srgbClr val="0000CC"/>
              </a:solidFill>
              <a:ea typeface="Verdana" pitchFamily="34" charset="0"/>
              <a:cs typeface="Verdana" pitchFamily="34" charset="0"/>
            </a:endParaRPr>
          </a:p>
          <a:p>
            <a:pPr marL="360000">
              <a:defRPr/>
            </a:pPr>
            <a:r>
              <a:rPr lang="fr-BE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3.	Focus on the intersection</a:t>
            </a:r>
          </a:p>
          <a:p>
            <a:pPr marL="360000">
              <a:defRPr/>
            </a:pPr>
            <a:endParaRPr lang="fr-BE" sz="2000" b="0" i="1" dirty="0">
              <a:solidFill>
                <a:srgbClr val="0000CC"/>
              </a:solidFill>
              <a:ea typeface="Verdana" pitchFamily="34" charset="0"/>
              <a:cs typeface="Verdana" pitchFamily="34" charset="0"/>
            </a:endParaRPr>
          </a:p>
          <a:p>
            <a:pPr marL="360000">
              <a:defRPr/>
            </a:pPr>
            <a:r>
              <a:rPr lang="fr-BE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4.	ICT </a:t>
            </a:r>
            <a:r>
              <a:rPr lang="fr-BE" sz="2000" b="0" i="1" dirty="0" err="1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both</a:t>
            </a:r>
            <a:r>
              <a:rPr lang="fr-BE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 as </a:t>
            </a:r>
            <a:r>
              <a:rPr lang="fr-BE" sz="2000" b="0" i="1" dirty="0" err="1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enabler</a:t>
            </a:r>
            <a:r>
              <a:rPr lang="fr-BE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 and as consumer</a:t>
            </a:r>
          </a:p>
          <a:p>
            <a:pPr marL="874350" indent="-514350">
              <a:buFont typeface="+mj-lt"/>
              <a:buAutoNum type="arabicPeriod"/>
              <a:defRPr/>
            </a:pPr>
            <a:endParaRPr lang="en-GB" sz="2000" b="0" i="1" dirty="0">
              <a:solidFill>
                <a:srgbClr val="0000CC"/>
              </a:solidFill>
              <a:ea typeface="Verdana" pitchFamily="34" charset="0"/>
              <a:cs typeface="Verdana" pitchFamily="34" charset="0"/>
            </a:endParaRPr>
          </a:p>
          <a:p>
            <a:pPr marL="360000"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5.	Key role for industries and cities</a:t>
            </a:r>
          </a:p>
          <a:p>
            <a:pPr marL="360000">
              <a:defRPr/>
            </a:pPr>
            <a:endParaRPr lang="de-DE" sz="2400" b="0" dirty="0">
              <a:solidFill>
                <a:srgbClr val="0F5494"/>
              </a:solidFill>
              <a:cs typeface="+mn-cs"/>
            </a:endParaRPr>
          </a:p>
          <a:p>
            <a:pPr marL="360000">
              <a:defRPr/>
            </a:pPr>
            <a:r>
              <a:rPr lang="en-GB" sz="2400" dirty="0">
                <a:solidFill>
                  <a:srgbClr val="0F5494"/>
                </a:solidFill>
                <a:cs typeface="+mn-cs"/>
                <a:sym typeface="Wingdings" pitchFamily="2" charset="2"/>
              </a:rPr>
              <a:t>	</a:t>
            </a:r>
            <a:endParaRPr lang="en-GB" sz="2400" dirty="0">
              <a:solidFill>
                <a:srgbClr val="0F5494"/>
              </a:solidFill>
              <a:cs typeface="+mn-cs"/>
            </a:endParaRPr>
          </a:p>
        </p:txBody>
      </p:sp>
      <p:pic>
        <p:nvPicPr>
          <p:cNvPr id="717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492375"/>
            <a:ext cx="238125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CA2E9-A27A-454C-83CF-29902C0B72A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426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395536" y="1196752"/>
            <a:ext cx="8748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00CC"/>
                </a:solidFill>
                <a:latin typeface="+mj-lt"/>
              </a:rPr>
              <a:t> Implementation</a:t>
            </a:r>
            <a:endParaRPr lang="en-GB" sz="20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79512" y="2404913"/>
            <a:ext cx="8694613" cy="3616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60000" lvl="1" indent="0">
              <a:spcBef>
                <a:spcPts val="0"/>
              </a:spcBef>
              <a:spcAft>
                <a:spcPts val="600"/>
              </a:spcAft>
              <a:defRPr/>
            </a:pPr>
            <a:endParaRPr lang="en-GB" sz="2400" dirty="0">
              <a:solidFill>
                <a:srgbClr val="0F5494"/>
              </a:solidFill>
              <a:cs typeface="+mn-cs"/>
            </a:endParaRPr>
          </a:p>
          <a:p>
            <a:pPr marL="360000" lvl="1" indent="0">
              <a:defRPr/>
            </a:pPr>
            <a:r>
              <a:rPr lang="en-GB" sz="18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Supply side: </a:t>
            </a:r>
          </a:p>
          <a:p>
            <a:pPr marL="702900" lvl="1" indent="-342900">
              <a:buFont typeface="Arial" pitchFamily="34" charset="0"/>
              <a:buChar char="•"/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Large-scale demo projects</a:t>
            </a:r>
            <a:b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</a:b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('lighthouse projects')</a:t>
            </a:r>
            <a:endParaRPr lang="fr-BE" sz="2000" b="0" i="1" dirty="0">
              <a:solidFill>
                <a:srgbClr val="0000CC"/>
              </a:solidFill>
              <a:ea typeface="Verdana" pitchFamily="34" charset="0"/>
              <a:cs typeface="Verdana" pitchFamily="34" charset="0"/>
            </a:endParaRPr>
          </a:p>
          <a:p>
            <a:pPr marL="360000" lvl="1" indent="0">
              <a:buClr>
                <a:srgbClr val="0F5494"/>
              </a:buClr>
              <a:defRPr/>
            </a:pPr>
            <a:endParaRPr lang="en-GB" sz="2000" b="0" i="1" dirty="0">
              <a:solidFill>
                <a:srgbClr val="0000CC"/>
              </a:solidFill>
              <a:ea typeface="Verdana" pitchFamily="34" charset="0"/>
              <a:cs typeface="Verdana" pitchFamily="34" charset="0"/>
            </a:endParaRPr>
          </a:p>
          <a:p>
            <a:pPr marL="360000" lvl="1" indent="0">
              <a:buClr>
                <a:srgbClr val="0F5494"/>
              </a:buClr>
              <a:defRPr/>
            </a:pPr>
            <a:r>
              <a:rPr lang="en-GB" sz="18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Demand side: </a:t>
            </a:r>
          </a:p>
          <a:p>
            <a:pPr marL="645750" lvl="1" indent="-285750"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Business models</a:t>
            </a:r>
          </a:p>
          <a:p>
            <a:pPr marL="645750" lvl="1" indent="-285750"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Public procurement </a:t>
            </a:r>
          </a:p>
          <a:p>
            <a:pPr marL="645750" lvl="1" indent="-285750"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2000" b="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Horizontal actions (e.g. regulatory measures, standards, common measurement frameworks)</a:t>
            </a:r>
          </a:p>
          <a:p>
            <a:pPr marL="339000" lvl="1" indent="0">
              <a:spcBef>
                <a:spcPts val="0"/>
              </a:spcBef>
              <a:spcAft>
                <a:spcPts val="600"/>
              </a:spcAft>
              <a:defRPr/>
            </a:pPr>
            <a:endParaRPr lang="en-GB" sz="2000" i="1" dirty="0">
              <a:solidFill>
                <a:srgbClr val="0F5494"/>
              </a:solidFill>
              <a:cs typeface="+mn-cs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96862"/>
            <a:ext cx="4162425" cy="267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60431" y="6145559"/>
            <a:ext cx="413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1400" b="0" dirty="0">
                <a:solidFill>
                  <a:srgbClr val="000000"/>
                </a:solidFill>
                <a:latin typeface="Arial" charset="0"/>
                <a:cs typeface="+mn-cs"/>
              </a:rPr>
              <a:t>8</a:t>
            </a:r>
            <a:endParaRPr lang="en-GB" sz="1400" b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4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411663" y="3152775"/>
            <a:ext cx="320675" cy="5524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b="0">
                <a:solidFill>
                  <a:srgbClr val="0F5494"/>
                </a:solidFill>
                <a:latin typeface="Verdana"/>
                <a:cs typeface="+mn-cs"/>
              </a:rPr>
              <a:t> </a:t>
            </a:r>
          </a:p>
        </p:txBody>
      </p:sp>
      <p:sp>
        <p:nvSpPr>
          <p:cNvPr id="2" name="Rectangle 7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200" b="0" smtClean="0">
              <a:solidFill>
                <a:srgbClr val="0F5494"/>
              </a:solidFill>
              <a:cs typeface="+mn-cs"/>
            </a:endParaRPr>
          </a:p>
        </p:txBody>
      </p:sp>
      <p:grpSp>
        <p:nvGrpSpPr>
          <p:cNvPr id="9220" name="Group 5"/>
          <p:cNvGrpSpPr>
            <a:grpSpLocks noChangeAspect="1"/>
          </p:cNvGrpSpPr>
          <p:nvPr/>
        </p:nvGrpSpPr>
        <p:grpSpPr bwMode="auto">
          <a:xfrm>
            <a:off x="908050" y="1989138"/>
            <a:ext cx="7408863" cy="4689475"/>
            <a:chOff x="-19" y="-3"/>
            <a:chExt cx="9420" cy="5962"/>
          </a:xfrm>
        </p:grpSpPr>
        <p:sp>
          <p:nvSpPr>
            <p:cNvPr id="3" name="AutoShape 72"/>
            <p:cNvSpPr>
              <a:spLocks noChangeAspect="1" noChangeArrowheads="1" noTextEdit="1"/>
            </p:cNvSpPr>
            <p:nvPr/>
          </p:nvSpPr>
          <p:spPr bwMode="auto">
            <a:xfrm>
              <a:off x="-15" y="-3"/>
              <a:ext cx="9416" cy="59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latin typeface="Verdana"/>
                <a:cs typeface="+mn-cs"/>
              </a:endParaRPr>
            </a:p>
          </p:txBody>
        </p:sp>
        <p:sp>
          <p:nvSpPr>
            <p:cNvPr id="4" name="Rectangle 71"/>
            <p:cNvSpPr>
              <a:spLocks noChangeArrowheads="1"/>
            </p:cNvSpPr>
            <p:nvPr/>
          </p:nvSpPr>
          <p:spPr bwMode="auto">
            <a:xfrm>
              <a:off x="-19" y="-3"/>
              <a:ext cx="69" cy="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defRPr/>
              </a:pPr>
              <a:r>
                <a:rPr lang="en-US" sz="1200" b="0">
                  <a:solidFill>
                    <a:srgbClr val="000000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 </a:t>
              </a:r>
              <a:endParaRPr lang="en-US" sz="1200" b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</p:txBody>
        </p:sp>
        <p:grpSp>
          <p:nvGrpSpPr>
            <p:cNvPr id="9229" name="Group 68"/>
            <p:cNvGrpSpPr>
              <a:grpSpLocks/>
            </p:cNvGrpSpPr>
            <p:nvPr/>
          </p:nvGrpSpPr>
          <p:grpSpPr bwMode="auto">
            <a:xfrm>
              <a:off x="4707" y="2"/>
              <a:ext cx="2227" cy="5859"/>
              <a:chOff x="4707" y="2"/>
              <a:chExt cx="2227" cy="5859"/>
            </a:xfrm>
          </p:grpSpPr>
          <p:sp>
            <p:nvSpPr>
              <p:cNvPr id="9288" name="Rectangle 70"/>
              <p:cNvSpPr>
                <a:spLocks noChangeArrowheads="1"/>
              </p:cNvSpPr>
              <p:nvPr/>
            </p:nvSpPr>
            <p:spPr bwMode="auto">
              <a:xfrm>
                <a:off x="4706" y="1"/>
                <a:ext cx="2220" cy="5853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1200" b="0">
                  <a:solidFill>
                    <a:srgbClr val="0F5494"/>
                  </a:solidFill>
                  <a:latin typeface="Verdana"/>
                  <a:cs typeface="+mn-cs"/>
                </a:endParaRPr>
              </a:p>
            </p:txBody>
          </p:sp>
          <p:sp>
            <p:nvSpPr>
              <p:cNvPr id="9289" name="Freeform 69"/>
              <p:cNvSpPr>
                <a:spLocks noEditPoints="1"/>
              </p:cNvSpPr>
              <p:nvPr/>
            </p:nvSpPr>
            <p:spPr bwMode="auto">
              <a:xfrm>
                <a:off x="4706" y="1"/>
                <a:ext cx="2228" cy="5859"/>
              </a:xfrm>
              <a:custGeom>
                <a:avLst/>
                <a:gdLst>
                  <a:gd name="T0" fmla="*/ 1948 w 2227"/>
                  <a:gd name="T1" fmla="*/ 0 h 5859"/>
                  <a:gd name="T2" fmla="*/ 1693 w 2227"/>
                  <a:gd name="T3" fmla="*/ 15 h 5859"/>
                  <a:gd name="T4" fmla="*/ 1482 w 2227"/>
                  <a:gd name="T5" fmla="*/ 0 h 5859"/>
                  <a:gd name="T6" fmla="*/ 1106 w 2227"/>
                  <a:gd name="T7" fmla="*/ 15 h 5859"/>
                  <a:gd name="T8" fmla="*/ 955 w 2227"/>
                  <a:gd name="T9" fmla="*/ 15 h 5859"/>
                  <a:gd name="T10" fmla="*/ 579 w 2227"/>
                  <a:gd name="T11" fmla="*/ 0 h 5859"/>
                  <a:gd name="T12" fmla="*/ 324 w 2227"/>
                  <a:gd name="T13" fmla="*/ 15 h 5859"/>
                  <a:gd name="T14" fmla="*/ 113 w 2227"/>
                  <a:gd name="T15" fmla="*/ 0 h 5859"/>
                  <a:gd name="T16" fmla="*/ 15 w 2227"/>
                  <a:gd name="T17" fmla="*/ 277 h 5859"/>
                  <a:gd name="T18" fmla="*/ 15 w 2227"/>
                  <a:gd name="T19" fmla="*/ 428 h 5859"/>
                  <a:gd name="T20" fmla="*/ 0 w 2227"/>
                  <a:gd name="T21" fmla="*/ 803 h 5859"/>
                  <a:gd name="T22" fmla="*/ 15 w 2227"/>
                  <a:gd name="T23" fmla="*/ 1059 h 5859"/>
                  <a:gd name="T24" fmla="*/ 0 w 2227"/>
                  <a:gd name="T25" fmla="*/ 1269 h 5859"/>
                  <a:gd name="T26" fmla="*/ 15 w 2227"/>
                  <a:gd name="T27" fmla="*/ 1645 h 5859"/>
                  <a:gd name="T28" fmla="*/ 15 w 2227"/>
                  <a:gd name="T29" fmla="*/ 1795 h 5859"/>
                  <a:gd name="T30" fmla="*/ 0 w 2227"/>
                  <a:gd name="T31" fmla="*/ 2171 h 5859"/>
                  <a:gd name="T32" fmla="*/ 15 w 2227"/>
                  <a:gd name="T33" fmla="*/ 2426 h 5859"/>
                  <a:gd name="T34" fmla="*/ 0 w 2227"/>
                  <a:gd name="T35" fmla="*/ 2636 h 5859"/>
                  <a:gd name="T36" fmla="*/ 15 w 2227"/>
                  <a:gd name="T37" fmla="*/ 3012 h 5859"/>
                  <a:gd name="T38" fmla="*/ 15 w 2227"/>
                  <a:gd name="T39" fmla="*/ 3162 h 5859"/>
                  <a:gd name="T40" fmla="*/ 0 w 2227"/>
                  <a:gd name="T41" fmla="*/ 3538 h 5859"/>
                  <a:gd name="T42" fmla="*/ 15 w 2227"/>
                  <a:gd name="T43" fmla="*/ 3793 h 5859"/>
                  <a:gd name="T44" fmla="*/ 0 w 2227"/>
                  <a:gd name="T45" fmla="*/ 4004 h 5859"/>
                  <a:gd name="T46" fmla="*/ 15 w 2227"/>
                  <a:gd name="T47" fmla="*/ 4379 h 5859"/>
                  <a:gd name="T48" fmla="*/ 15 w 2227"/>
                  <a:gd name="T49" fmla="*/ 4530 h 5859"/>
                  <a:gd name="T50" fmla="*/ 0 w 2227"/>
                  <a:gd name="T51" fmla="*/ 4905 h 5859"/>
                  <a:gd name="T52" fmla="*/ 15 w 2227"/>
                  <a:gd name="T53" fmla="*/ 5161 h 5859"/>
                  <a:gd name="T54" fmla="*/ 0 w 2227"/>
                  <a:gd name="T55" fmla="*/ 5371 h 5859"/>
                  <a:gd name="T56" fmla="*/ 15 w 2227"/>
                  <a:gd name="T57" fmla="*/ 5747 h 5859"/>
                  <a:gd name="T58" fmla="*/ 113 w 2227"/>
                  <a:gd name="T59" fmla="*/ 5844 h 5859"/>
                  <a:gd name="T60" fmla="*/ 263 w 2227"/>
                  <a:gd name="T61" fmla="*/ 5844 h 5859"/>
                  <a:gd name="T62" fmla="*/ 639 w 2227"/>
                  <a:gd name="T63" fmla="*/ 5859 h 5859"/>
                  <a:gd name="T64" fmla="*/ 895 w 2227"/>
                  <a:gd name="T65" fmla="*/ 5844 h 5859"/>
                  <a:gd name="T66" fmla="*/ 1106 w 2227"/>
                  <a:gd name="T67" fmla="*/ 5859 h 5859"/>
                  <a:gd name="T68" fmla="*/ 1482 w 2227"/>
                  <a:gd name="T69" fmla="*/ 5844 h 5859"/>
                  <a:gd name="T70" fmla="*/ 1632 w 2227"/>
                  <a:gd name="T71" fmla="*/ 5844 h 5859"/>
                  <a:gd name="T72" fmla="*/ 2009 w 2227"/>
                  <a:gd name="T73" fmla="*/ 5859 h 5859"/>
                  <a:gd name="T74" fmla="*/ 2227 w 2227"/>
                  <a:gd name="T75" fmla="*/ 5859 h 5859"/>
                  <a:gd name="T76" fmla="*/ 2212 w 2227"/>
                  <a:gd name="T77" fmla="*/ 5596 h 5859"/>
                  <a:gd name="T78" fmla="*/ 2227 w 2227"/>
                  <a:gd name="T79" fmla="*/ 5386 h 5859"/>
                  <a:gd name="T80" fmla="*/ 2212 w 2227"/>
                  <a:gd name="T81" fmla="*/ 5010 h 5859"/>
                  <a:gd name="T82" fmla="*/ 2212 w 2227"/>
                  <a:gd name="T83" fmla="*/ 4860 h 5859"/>
                  <a:gd name="T84" fmla="*/ 2227 w 2227"/>
                  <a:gd name="T85" fmla="*/ 4485 h 5859"/>
                  <a:gd name="T86" fmla="*/ 2212 w 2227"/>
                  <a:gd name="T87" fmla="*/ 4229 h 5859"/>
                  <a:gd name="T88" fmla="*/ 2227 w 2227"/>
                  <a:gd name="T89" fmla="*/ 4019 h 5859"/>
                  <a:gd name="T90" fmla="*/ 2212 w 2227"/>
                  <a:gd name="T91" fmla="*/ 3643 h 5859"/>
                  <a:gd name="T92" fmla="*/ 2212 w 2227"/>
                  <a:gd name="T93" fmla="*/ 3493 h 5859"/>
                  <a:gd name="T94" fmla="*/ 2227 w 2227"/>
                  <a:gd name="T95" fmla="*/ 3117 h 5859"/>
                  <a:gd name="T96" fmla="*/ 2212 w 2227"/>
                  <a:gd name="T97" fmla="*/ 2862 h 5859"/>
                  <a:gd name="T98" fmla="*/ 2227 w 2227"/>
                  <a:gd name="T99" fmla="*/ 2651 h 5859"/>
                  <a:gd name="T100" fmla="*/ 2212 w 2227"/>
                  <a:gd name="T101" fmla="*/ 2276 h 5859"/>
                  <a:gd name="T102" fmla="*/ 2212 w 2227"/>
                  <a:gd name="T103" fmla="*/ 2126 h 5859"/>
                  <a:gd name="T104" fmla="*/ 2227 w 2227"/>
                  <a:gd name="T105" fmla="*/ 1750 h 5859"/>
                  <a:gd name="T106" fmla="*/ 2212 w 2227"/>
                  <a:gd name="T107" fmla="*/ 1495 h 5859"/>
                  <a:gd name="T108" fmla="*/ 2227 w 2227"/>
                  <a:gd name="T109" fmla="*/ 1284 h 5859"/>
                  <a:gd name="T110" fmla="*/ 2212 w 2227"/>
                  <a:gd name="T111" fmla="*/ 909 h 5859"/>
                  <a:gd name="T112" fmla="*/ 2212 w 2227"/>
                  <a:gd name="T113" fmla="*/ 758 h 5859"/>
                  <a:gd name="T114" fmla="*/ 2227 w 2227"/>
                  <a:gd name="T115" fmla="*/ 383 h 5859"/>
                  <a:gd name="T116" fmla="*/ 2212 w 2227"/>
                  <a:gd name="T117" fmla="*/ 127 h 58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27" h="5859">
                    <a:moveTo>
                      <a:pt x="2219" y="15"/>
                    </a:moveTo>
                    <a:lnTo>
                      <a:pt x="2159" y="15"/>
                    </a:lnTo>
                    <a:lnTo>
                      <a:pt x="2159" y="0"/>
                    </a:lnTo>
                    <a:lnTo>
                      <a:pt x="2219" y="0"/>
                    </a:lnTo>
                    <a:lnTo>
                      <a:pt x="2219" y="15"/>
                    </a:lnTo>
                    <a:close/>
                    <a:moveTo>
                      <a:pt x="2114" y="15"/>
                    </a:moveTo>
                    <a:lnTo>
                      <a:pt x="2054" y="15"/>
                    </a:lnTo>
                    <a:lnTo>
                      <a:pt x="2054" y="0"/>
                    </a:lnTo>
                    <a:lnTo>
                      <a:pt x="2114" y="0"/>
                    </a:lnTo>
                    <a:lnTo>
                      <a:pt x="2114" y="15"/>
                    </a:lnTo>
                    <a:close/>
                    <a:moveTo>
                      <a:pt x="2009" y="15"/>
                    </a:moveTo>
                    <a:lnTo>
                      <a:pt x="1948" y="15"/>
                    </a:lnTo>
                    <a:lnTo>
                      <a:pt x="1948" y="0"/>
                    </a:lnTo>
                    <a:lnTo>
                      <a:pt x="2009" y="0"/>
                    </a:lnTo>
                    <a:lnTo>
                      <a:pt x="2009" y="15"/>
                    </a:lnTo>
                    <a:close/>
                    <a:moveTo>
                      <a:pt x="1903" y="15"/>
                    </a:moveTo>
                    <a:lnTo>
                      <a:pt x="1843" y="15"/>
                    </a:lnTo>
                    <a:lnTo>
                      <a:pt x="1843" y="0"/>
                    </a:lnTo>
                    <a:lnTo>
                      <a:pt x="1903" y="0"/>
                    </a:lnTo>
                    <a:lnTo>
                      <a:pt x="1903" y="15"/>
                    </a:lnTo>
                    <a:close/>
                    <a:moveTo>
                      <a:pt x="1798" y="15"/>
                    </a:moveTo>
                    <a:lnTo>
                      <a:pt x="1738" y="15"/>
                    </a:lnTo>
                    <a:lnTo>
                      <a:pt x="1738" y="0"/>
                    </a:lnTo>
                    <a:lnTo>
                      <a:pt x="1798" y="0"/>
                    </a:lnTo>
                    <a:lnTo>
                      <a:pt x="1798" y="15"/>
                    </a:lnTo>
                    <a:close/>
                    <a:moveTo>
                      <a:pt x="1693" y="15"/>
                    </a:moveTo>
                    <a:lnTo>
                      <a:pt x="1632" y="15"/>
                    </a:lnTo>
                    <a:lnTo>
                      <a:pt x="1632" y="0"/>
                    </a:lnTo>
                    <a:lnTo>
                      <a:pt x="1693" y="0"/>
                    </a:lnTo>
                    <a:lnTo>
                      <a:pt x="1693" y="15"/>
                    </a:lnTo>
                    <a:close/>
                    <a:moveTo>
                      <a:pt x="1587" y="15"/>
                    </a:moveTo>
                    <a:lnTo>
                      <a:pt x="1527" y="15"/>
                    </a:lnTo>
                    <a:lnTo>
                      <a:pt x="1527" y="0"/>
                    </a:lnTo>
                    <a:lnTo>
                      <a:pt x="1587" y="0"/>
                    </a:lnTo>
                    <a:lnTo>
                      <a:pt x="1587" y="15"/>
                    </a:lnTo>
                    <a:close/>
                    <a:moveTo>
                      <a:pt x="1482" y="15"/>
                    </a:moveTo>
                    <a:lnTo>
                      <a:pt x="1422" y="15"/>
                    </a:lnTo>
                    <a:lnTo>
                      <a:pt x="1422" y="0"/>
                    </a:lnTo>
                    <a:lnTo>
                      <a:pt x="1482" y="0"/>
                    </a:lnTo>
                    <a:lnTo>
                      <a:pt x="1482" y="15"/>
                    </a:lnTo>
                    <a:close/>
                    <a:moveTo>
                      <a:pt x="1377" y="15"/>
                    </a:moveTo>
                    <a:lnTo>
                      <a:pt x="1317" y="15"/>
                    </a:lnTo>
                    <a:lnTo>
                      <a:pt x="1317" y="0"/>
                    </a:lnTo>
                    <a:lnTo>
                      <a:pt x="1377" y="0"/>
                    </a:lnTo>
                    <a:lnTo>
                      <a:pt x="1377" y="15"/>
                    </a:lnTo>
                    <a:close/>
                    <a:moveTo>
                      <a:pt x="1271" y="15"/>
                    </a:moveTo>
                    <a:lnTo>
                      <a:pt x="1211" y="15"/>
                    </a:lnTo>
                    <a:lnTo>
                      <a:pt x="1211" y="0"/>
                    </a:lnTo>
                    <a:lnTo>
                      <a:pt x="1271" y="0"/>
                    </a:lnTo>
                    <a:lnTo>
                      <a:pt x="1271" y="15"/>
                    </a:lnTo>
                    <a:close/>
                    <a:moveTo>
                      <a:pt x="1166" y="15"/>
                    </a:moveTo>
                    <a:lnTo>
                      <a:pt x="1106" y="15"/>
                    </a:lnTo>
                    <a:lnTo>
                      <a:pt x="1106" y="0"/>
                    </a:lnTo>
                    <a:lnTo>
                      <a:pt x="1166" y="0"/>
                    </a:lnTo>
                    <a:lnTo>
                      <a:pt x="1166" y="15"/>
                    </a:lnTo>
                    <a:close/>
                    <a:moveTo>
                      <a:pt x="1061" y="15"/>
                    </a:moveTo>
                    <a:lnTo>
                      <a:pt x="1001" y="15"/>
                    </a:lnTo>
                    <a:lnTo>
                      <a:pt x="1001" y="0"/>
                    </a:lnTo>
                    <a:lnTo>
                      <a:pt x="1061" y="0"/>
                    </a:lnTo>
                    <a:lnTo>
                      <a:pt x="1061" y="15"/>
                    </a:lnTo>
                    <a:close/>
                    <a:moveTo>
                      <a:pt x="955" y="15"/>
                    </a:moveTo>
                    <a:lnTo>
                      <a:pt x="895" y="15"/>
                    </a:lnTo>
                    <a:lnTo>
                      <a:pt x="895" y="0"/>
                    </a:lnTo>
                    <a:lnTo>
                      <a:pt x="955" y="0"/>
                    </a:lnTo>
                    <a:lnTo>
                      <a:pt x="955" y="15"/>
                    </a:lnTo>
                    <a:close/>
                    <a:moveTo>
                      <a:pt x="850" y="15"/>
                    </a:moveTo>
                    <a:lnTo>
                      <a:pt x="790" y="15"/>
                    </a:lnTo>
                    <a:lnTo>
                      <a:pt x="790" y="0"/>
                    </a:lnTo>
                    <a:lnTo>
                      <a:pt x="850" y="0"/>
                    </a:lnTo>
                    <a:lnTo>
                      <a:pt x="850" y="15"/>
                    </a:lnTo>
                    <a:close/>
                    <a:moveTo>
                      <a:pt x="745" y="15"/>
                    </a:moveTo>
                    <a:lnTo>
                      <a:pt x="685" y="15"/>
                    </a:lnTo>
                    <a:lnTo>
                      <a:pt x="685" y="0"/>
                    </a:lnTo>
                    <a:lnTo>
                      <a:pt x="745" y="0"/>
                    </a:lnTo>
                    <a:lnTo>
                      <a:pt x="745" y="15"/>
                    </a:lnTo>
                    <a:close/>
                    <a:moveTo>
                      <a:pt x="639" y="15"/>
                    </a:moveTo>
                    <a:lnTo>
                      <a:pt x="579" y="15"/>
                    </a:lnTo>
                    <a:lnTo>
                      <a:pt x="579" y="0"/>
                    </a:lnTo>
                    <a:lnTo>
                      <a:pt x="639" y="0"/>
                    </a:lnTo>
                    <a:lnTo>
                      <a:pt x="639" y="15"/>
                    </a:lnTo>
                    <a:close/>
                    <a:moveTo>
                      <a:pt x="534" y="15"/>
                    </a:moveTo>
                    <a:lnTo>
                      <a:pt x="474" y="15"/>
                    </a:lnTo>
                    <a:lnTo>
                      <a:pt x="474" y="0"/>
                    </a:lnTo>
                    <a:lnTo>
                      <a:pt x="534" y="0"/>
                    </a:lnTo>
                    <a:lnTo>
                      <a:pt x="534" y="15"/>
                    </a:lnTo>
                    <a:close/>
                    <a:moveTo>
                      <a:pt x="429" y="15"/>
                    </a:moveTo>
                    <a:lnTo>
                      <a:pt x="369" y="15"/>
                    </a:lnTo>
                    <a:lnTo>
                      <a:pt x="369" y="0"/>
                    </a:lnTo>
                    <a:lnTo>
                      <a:pt x="429" y="0"/>
                    </a:lnTo>
                    <a:lnTo>
                      <a:pt x="429" y="15"/>
                    </a:lnTo>
                    <a:close/>
                    <a:moveTo>
                      <a:pt x="324" y="15"/>
                    </a:moveTo>
                    <a:lnTo>
                      <a:pt x="263" y="15"/>
                    </a:lnTo>
                    <a:lnTo>
                      <a:pt x="263" y="0"/>
                    </a:lnTo>
                    <a:lnTo>
                      <a:pt x="324" y="0"/>
                    </a:lnTo>
                    <a:lnTo>
                      <a:pt x="324" y="15"/>
                    </a:lnTo>
                    <a:close/>
                    <a:moveTo>
                      <a:pt x="218" y="15"/>
                    </a:moveTo>
                    <a:lnTo>
                      <a:pt x="158" y="15"/>
                    </a:lnTo>
                    <a:lnTo>
                      <a:pt x="158" y="0"/>
                    </a:lnTo>
                    <a:lnTo>
                      <a:pt x="218" y="0"/>
                    </a:lnTo>
                    <a:lnTo>
                      <a:pt x="218" y="15"/>
                    </a:lnTo>
                    <a:close/>
                    <a:moveTo>
                      <a:pt x="113" y="15"/>
                    </a:moveTo>
                    <a:lnTo>
                      <a:pt x="53" y="15"/>
                    </a:lnTo>
                    <a:lnTo>
                      <a:pt x="53" y="0"/>
                    </a:lnTo>
                    <a:lnTo>
                      <a:pt x="113" y="0"/>
                    </a:lnTo>
                    <a:lnTo>
                      <a:pt x="113" y="15"/>
                    </a:lnTo>
                    <a:close/>
                    <a:moveTo>
                      <a:pt x="15" y="7"/>
                    </a:moveTo>
                    <a:lnTo>
                      <a:pt x="15" y="67"/>
                    </a:lnTo>
                    <a:lnTo>
                      <a:pt x="0" y="67"/>
                    </a:lnTo>
                    <a:lnTo>
                      <a:pt x="0" y="7"/>
                    </a:lnTo>
                    <a:lnTo>
                      <a:pt x="15" y="7"/>
                    </a:lnTo>
                    <a:close/>
                    <a:moveTo>
                      <a:pt x="15" y="112"/>
                    </a:moveTo>
                    <a:lnTo>
                      <a:pt x="15" y="172"/>
                    </a:lnTo>
                    <a:lnTo>
                      <a:pt x="0" y="172"/>
                    </a:lnTo>
                    <a:lnTo>
                      <a:pt x="0" y="112"/>
                    </a:lnTo>
                    <a:lnTo>
                      <a:pt x="15" y="112"/>
                    </a:lnTo>
                    <a:close/>
                    <a:moveTo>
                      <a:pt x="15" y="217"/>
                    </a:moveTo>
                    <a:lnTo>
                      <a:pt x="15" y="277"/>
                    </a:lnTo>
                    <a:lnTo>
                      <a:pt x="0" y="277"/>
                    </a:lnTo>
                    <a:lnTo>
                      <a:pt x="0" y="217"/>
                    </a:lnTo>
                    <a:lnTo>
                      <a:pt x="15" y="217"/>
                    </a:lnTo>
                    <a:close/>
                    <a:moveTo>
                      <a:pt x="15" y="323"/>
                    </a:moveTo>
                    <a:lnTo>
                      <a:pt x="15" y="383"/>
                    </a:lnTo>
                    <a:lnTo>
                      <a:pt x="0" y="383"/>
                    </a:lnTo>
                    <a:lnTo>
                      <a:pt x="0" y="323"/>
                    </a:lnTo>
                    <a:lnTo>
                      <a:pt x="15" y="323"/>
                    </a:lnTo>
                    <a:close/>
                    <a:moveTo>
                      <a:pt x="15" y="428"/>
                    </a:moveTo>
                    <a:lnTo>
                      <a:pt x="15" y="488"/>
                    </a:lnTo>
                    <a:lnTo>
                      <a:pt x="0" y="488"/>
                    </a:lnTo>
                    <a:lnTo>
                      <a:pt x="0" y="428"/>
                    </a:lnTo>
                    <a:lnTo>
                      <a:pt x="15" y="428"/>
                    </a:lnTo>
                    <a:close/>
                    <a:moveTo>
                      <a:pt x="15" y="533"/>
                    </a:moveTo>
                    <a:lnTo>
                      <a:pt x="15" y="593"/>
                    </a:lnTo>
                    <a:lnTo>
                      <a:pt x="0" y="593"/>
                    </a:lnTo>
                    <a:lnTo>
                      <a:pt x="0" y="533"/>
                    </a:lnTo>
                    <a:lnTo>
                      <a:pt x="15" y="533"/>
                    </a:lnTo>
                    <a:close/>
                    <a:moveTo>
                      <a:pt x="15" y="638"/>
                    </a:moveTo>
                    <a:lnTo>
                      <a:pt x="15" y="698"/>
                    </a:lnTo>
                    <a:lnTo>
                      <a:pt x="0" y="698"/>
                    </a:lnTo>
                    <a:lnTo>
                      <a:pt x="0" y="638"/>
                    </a:lnTo>
                    <a:lnTo>
                      <a:pt x="15" y="638"/>
                    </a:lnTo>
                    <a:close/>
                    <a:moveTo>
                      <a:pt x="15" y="743"/>
                    </a:moveTo>
                    <a:lnTo>
                      <a:pt x="15" y="803"/>
                    </a:lnTo>
                    <a:lnTo>
                      <a:pt x="0" y="803"/>
                    </a:lnTo>
                    <a:lnTo>
                      <a:pt x="0" y="743"/>
                    </a:lnTo>
                    <a:lnTo>
                      <a:pt x="15" y="743"/>
                    </a:lnTo>
                    <a:close/>
                    <a:moveTo>
                      <a:pt x="15" y="848"/>
                    </a:moveTo>
                    <a:lnTo>
                      <a:pt x="15" y="909"/>
                    </a:lnTo>
                    <a:lnTo>
                      <a:pt x="0" y="909"/>
                    </a:lnTo>
                    <a:lnTo>
                      <a:pt x="0" y="848"/>
                    </a:lnTo>
                    <a:lnTo>
                      <a:pt x="15" y="848"/>
                    </a:lnTo>
                    <a:close/>
                    <a:moveTo>
                      <a:pt x="15" y="954"/>
                    </a:moveTo>
                    <a:lnTo>
                      <a:pt x="15" y="1014"/>
                    </a:lnTo>
                    <a:lnTo>
                      <a:pt x="0" y="1014"/>
                    </a:lnTo>
                    <a:lnTo>
                      <a:pt x="0" y="954"/>
                    </a:lnTo>
                    <a:lnTo>
                      <a:pt x="15" y="954"/>
                    </a:lnTo>
                    <a:close/>
                    <a:moveTo>
                      <a:pt x="15" y="1059"/>
                    </a:moveTo>
                    <a:lnTo>
                      <a:pt x="15" y="1119"/>
                    </a:lnTo>
                    <a:lnTo>
                      <a:pt x="0" y="1119"/>
                    </a:lnTo>
                    <a:lnTo>
                      <a:pt x="0" y="1059"/>
                    </a:lnTo>
                    <a:lnTo>
                      <a:pt x="15" y="1059"/>
                    </a:lnTo>
                    <a:close/>
                    <a:moveTo>
                      <a:pt x="15" y="1164"/>
                    </a:moveTo>
                    <a:lnTo>
                      <a:pt x="15" y="1224"/>
                    </a:lnTo>
                    <a:lnTo>
                      <a:pt x="0" y="1224"/>
                    </a:lnTo>
                    <a:lnTo>
                      <a:pt x="0" y="1164"/>
                    </a:lnTo>
                    <a:lnTo>
                      <a:pt x="15" y="1164"/>
                    </a:lnTo>
                    <a:close/>
                    <a:moveTo>
                      <a:pt x="15" y="1269"/>
                    </a:moveTo>
                    <a:lnTo>
                      <a:pt x="15" y="1329"/>
                    </a:lnTo>
                    <a:lnTo>
                      <a:pt x="0" y="1329"/>
                    </a:lnTo>
                    <a:lnTo>
                      <a:pt x="0" y="1269"/>
                    </a:lnTo>
                    <a:lnTo>
                      <a:pt x="15" y="1269"/>
                    </a:lnTo>
                    <a:close/>
                    <a:moveTo>
                      <a:pt x="15" y="1374"/>
                    </a:moveTo>
                    <a:lnTo>
                      <a:pt x="15" y="1434"/>
                    </a:lnTo>
                    <a:lnTo>
                      <a:pt x="0" y="1434"/>
                    </a:lnTo>
                    <a:lnTo>
                      <a:pt x="0" y="1374"/>
                    </a:lnTo>
                    <a:lnTo>
                      <a:pt x="15" y="1374"/>
                    </a:lnTo>
                    <a:close/>
                    <a:moveTo>
                      <a:pt x="15" y="1479"/>
                    </a:moveTo>
                    <a:lnTo>
                      <a:pt x="15" y="1540"/>
                    </a:lnTo>
                    <a:lnTo>
                      <a:pt x="0" y="1540"/>
                    </a:lnTo>
                    <a:lnTo>
                      <a:pt x="0" y="1479"/>
                    </a:lnTo>
                    <a:lnTo>
                      <a:pt x="15" y="1479"/>
                    </a:lnTo>
                    <a:close/>
                    <a:moveTo>
                      <a:pt x="15" y="1585"/>
                    </a:moveTo>
                    <a:lnTo>
                      <a:pt x="15" y="1645"/>
                    </a:lnTo>
                    <a:lnTo>
                      <a:pt x="0" y="1645"/>
                    </a:lnTo>
                    <a:lnTo>
                      <a:pt x="0" y="1585"/>
                    </a:lnTo>
                    <a:lnTo>
                      <a:pt x="15" y="1585"/>
                    </a:lnTo>
                    <a:close/>
                    <a:moveTo>
                      <a:pt x="15" y="1690"/>
                    </a:moveTo>
                    <a:lnTo>
                      <a:pt x="15" y="1750"/>
                    </a:lnTo>
                    <a:lnTo>
                      <a:pt x="0" y="1750"/>
                    </a:lnTo>
                    <a:lnTo>
                      <a:pt x="0" y="1690"/>
                    </a:lnTo>
                    <a:lnTo>
                      <a:pt x="15" y="1690"/>
                    </a:lnTo>
                    <a:close/>
                    <a:moveTo>
                      <a:pt x="15" y="1795"/>
                    </a:moveTo>
                    <a:lnTo>
                      <a:pt x="15" y="1855"/>
                    </a:lnTo>
                    <a:lnTo>
                      <a:pt x="0" y="1855"/>
                    </a:lnTo>
                    <a:lnTo>
                      <a:pt x="0" y="1795"/>
                    </a:lnTo>
                    <a:lnTo>
                      <a:pt x="15" y="1795"/>
                    </a:lnTo>
                    <a:close/>
                    <a:moveTo>
                      <a:pt x="15" y="1900"/>
                    </a:moveTo>
                    <a:lnTo>
                      <a:pt x="15" y="1960"/>
                    </a:lnTo>
                    <a:lnTo>
                      <a:pt x="0" y="1960"/>
                    </a:lnTo>
                    <a:lnTo>
                      <a:pt x="0" y="1900"/>
                    </a:lnTo>
                    <a:lnTo>
                      <a:pt x="15" y="1900"/>
                    </a:lnTo>
                    <a:close/>
                    <a:moveTo>
                      <a:pt x="15" y="2005"/>
                    </a:moveTo>
                    <a:lnTo>
                      <a:pt x="15" y="2065"/>
                    </a:lnTo>
                    <a:lnTo>
                      <a:pt x="0" y="2065"/>
                    </a:lnTo>
                    <a:lnTo>
                      <a:pt x="0" y="2005"/>
                    </a:lnTo>
                    <a:lnTo>
                      <a:pt x="15" y="2005"/>
                    </a:lnTo>
                    <a:close/>
                    <a:moveTo>
                      <a:pt x="15" y="2111"/>
                    </a:moveTo>
                    <a:lnTo>
                      <a:pt x="15" y="2171"/>
                    </a:lnTo>
                    <a:lnTo>
                      <a:pt x="0" y="2171"/>
                    </a:lnTo>
                    <a:lnTo>
                      <a:pt x="0" y="2111"/>
                    </a:lnTo>
                    <a:lnTo>
                      <a:pt x="15" y="2111"/>
                    </a:lnTo>
                    <a:close/>
                    <a:moveTo>
                      <a:pt x="15" y="2216"/>
                    </a:moveTo>
                    <a:lnTo>
                      <a:pt x="15" y="2276"/>
                    </a:lnTo>
                    <a:lnTo>
                      <a:pt x="0" y="2276"/>
                    </a:lnTo>
                    <a:lnTo>
                      <a:pt x="0" y="2216"/>
                    </a:lnTo>
                    <a:lnTo>
                      <a:pt x="15" y="2216"/>
                    </a:lnTo>
                    <a:close/>
                    <a:moveTo>
                      <a:pt x="15" y="2321"/>
                    </a:moveTo>
                    <a:lnTo>
                      <a:pt x="15" y="238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15" y="2321"/>
                    </a:lnTo>
                    <a:close/>
                    <a:moveTo>
                      <a:pt x="15" y="2426"/>
                    </a:moveTo>
                    <a:lnTo>
                      <a:pt x="15" y="2486"/>
                    </a:lnTo>
                    <a:lnTo>
                      <a:pt x="0" y="2486"/>
                    </a:lnTo>
                    <a:lnTo>
                      <a:pt x="0" y="2426"/>
                    </a:lnTo>
                    <a:lnTo>
                      <a:pt x="15" y="2426"/>
                    </a:lnTo>
                    <a:close/>
                    <a:moveTo>
                      <a:pt x="15" y="2531"/>
                    </a:moveTo>
                    <a:lnTo>
                      <a:pt x="15" y="2591"/>
                    </a:lnTo>
                    <a:lnTo>
                      <a:pt x="0" y="2591"/>
                    </a:lnTo>
                    <a:lnTo>
                      <a:pt x="0" y="2531"/>
                    </a:lnTo>
                    <a:lnTo>
                      <a:pt x="15" y="2531"/>
                    </a:lnTo>
                    <a:close/>
                    <a:moveTo>
                      <a:pt x="15" y="2636"/>
                    </a:moveTo>
                    <a:lnTo>
                      <a:pt x="15" y="2697"/>
                    </a:lnTo>
                    <a:lnTo>
                      <a:pt x="0" y="2697"/>
                    </a:lnTo>
                    <a:lnTo>
                      <a:pt x="0" y="2636"/>
                    </a:lnTo>
                    <a:lnTo>
                      <a:pt x="15" y="2636"/>
                    </a:lnTo>
                    <a:close/>
                    <a:moveTo>
                      <a:pt x="15" y="2742"/>
                    </a:moveTo>
                    <a:lnTo>
                      <a:pt x="15" y="2802"/>
                    </a:lnTo>
                    <a:lnTo>
                      <a:pt x="0" y="2802"/>
                    </a:lnTo>
                    <a:lnTo>
                      <a:pt x="0" y="2742"/>
                    </a:lnTo>
                    <a:lnTo>
                      <a:pt x="15" y="2742"/>
                    </a:lnTo>
                    <a:close/>
                    <a:moveTo>
                      <a:pt x="15" y="2847"/>
                    </a:moveTo>
                    <a:lnTo>
                      <a:pt x="15" y="2907"/>
                    </a:lnTo>
                    <a:lnTo>
                      <a:pt x="0" y="2907"/>
                    </a:lnTo>
                    <a:lnTo>
                      <a:pt x="0" y="2847"/>
                    </a:lnTo>
                    <a:lnTo>
                      <a:pt x="15" y="2847"/>
                    </a:lnTo>
                    <a:close/>
                    <a:moveTo>
                      <a:pt x="15" y="2952"/>
                    </a:moveTo>
                    <a:lnTo>
                      <a:pt x="15" y="3012"/>
                    </a:lnTo>
                    <a:lnTo>
                      <a:pt x="0" y="3012"/>
                    </a:lnTo>
                    <a:lnTo>
                      <a:pt x="0" y="2952"/>
                    </a:lnTo>
                    <a:lnTo>
                      <a:pt x="15" y="2952"/>
                    </a:lnTo>
                    <a:close/>
                    <a:moveTo>
                      <a:pt x="15" y="3057"/>
                    </a:moveTo>
                    <a:lnTo>
                      <a:pt x="15" y="3117"/>
                    </a:lnTo>
                    <a:lnTo>
                      <a:pt x="0" y="3117"/>
                    </a:lnTo>
                    <a:lnTo>
                      <a:pt x="0" y="3057"/>
                    </a:lnTo>
                    <a:lnTo>
                      <a:pt x="15" y="3057"/>
                    </a:lnTo>
                    <a:close/>
                    <a:moveTo>
                      <a:pt x="15" y="3162"/>
                    </a:moveTo>
                    <a:lnTo>
                      <a:pt x="15" y="3222"/>
                    </a:lnTo>
                    <a:lnTo>
                      <a:pt x="0" y="3222"/>
                    </a:lnTo>
                    <a:lnTo>
                      <a:pt x="0" y="3162"/>
                    </a:lnTo>
                    <a:lnTo>
                      <a:pt x="15" y="3162"/>
                    </a:lnTo>
                    <a:close/>
                    <a:moveTo>
                      <a:pt x="15" y="3267"/>
                    </a:moveTo>
                    <a:lnTo>
                      <a:pt x="15" y="3328"/>
                    </a:lnTo>
                    <a:lnTo>
                      <a:pt x="0" y="3328"/>
                    </a:lnTo>
                    <a:lnTo>
                      <a:pt x="0" y="3267"/>
                    </a:lnTo>
                    <a:lnTo>
                      <a:pt x="15" y="3267"/>
                    </a:lnTo>
                    <a:close/>
                    <a:moveTo>
                      <a:pt x="15" y="3373"/>
                    </a:moveTo>
                    <a:lnTo>
                      <a:pt x="15" y="3433"/>
                    </a:lnTo>
                    <a:lnTo>
                      <a:pt x="0" y="3433"/>
                    </a:lnTo>
                    <a:lnTo>
                      <a:pt x="0" y="3373"/>
                    </a:lnTo>
                    <a:lnTo>
                      <a:pt x="15" y="3373"/>
                    </a:lnTo>
                    <a:close/>
                    <a:moveTo>
                      <a:pt x="15" y="3478"/>
                    </a:moveTo>
                    <a:lnTo>
                      <a:pt x="15" y="3538"/>
                    </a:lnTo>
                    <a:lnTo>
                      <a:pt x="0" y="3538"/>
                    </a:lnTo>
                    <a:lnTo>
                      <a:pt x="0" y="3478"/>
                    </a:lnTo>
                    <a:lnTo>
                      <a:pt x="15" y="3478"/>
                    </a:lnTo>
                    <a:close/>
                    <a:moveTo>
                      <a:pt x="15" y="3583"/>
                    </a:moveTo>
                    <a:lnTo>
                      <a:pt x="15" y="3643"/>
                    </a:lnTo>
                    <a:lnTo>
                      <a:pt x="0" y="3643"/>
                    </a:lnTo>
                    <a:lnTo>
                      <a:pt x="0" y="3583"/>
                    </a:lnTo>
                    <a:lnTo>
                      <a:pt x="15" y="3583"/>
                    </a:lnTo>
                    <a:close/>
                    <a:moveTo>
                      <a:pt x="15" y="3688"/>
                    </a:moveTo>
                    <a:lnTo>
                      <a:pt x="15" y="3748"/>
                    </a:lnTo>
                    <a:lnTo>
                      <a:pt x="0" y="3748"/>
                    </a:lnTo>
                    <a:lnTo>
                      <a:pt x="0" y="3688"/>
                    </a:lnTo>
                    <a:lnTo>
                      <a:pt x="15" y="3688"/>
                    </a:lnTo>
                    <a:close/>
                    <a:moveTo>
                      <a:pt x="15" y="3793"/>
                    </a:moveTo>
                    <a:lnTo>
                      <a:pt x="15" y="3853"/>
                    </a:lnTo>
                    <a:lnTo>
                      <a:pt x="0" y="3853"/>
                    </a:lnTo>
                    <a:lnTo>
                      <a:pt x="0" y="3793"/>
                    </a:lnTo>
                    <a:lnTo>
                      <a:pt x="15" y="3793"/>
                    </a:lnTo>
                    <a:close/>
                    <a:moveTo>
                      <a:pt x="15" y="3899"/>
                    </a:moveTo>
                    <a:lnTo>
                      <a:pt x="15" y="3959"/>
                    </a:lnTo>
                    <a:lnTo>
                      <a:pt x="0" y="3959"/>
                    </a:lnTo>
                    <a:lnTo>
                      <a:pt x="0" y="3899"/>
                    </a:lnTo>
                    <a:lnTo>
                      <a:pt x="15" y="3899"/>
                    </a:lnTo>
                    <a:close/>
                    <a:moveTo>
                      <a:pt x="15" y="4004"/>
                    </a:moveTo>
                    <a:lnTo>
                      <a:pt x="15" y="4064"/>
                    </a:lnTo>
                    <a:lnTo>
                      <a:pt x="0" y="4064"/>
                    </a:lnTo>
                    <a:lnTo>
                      <a:pt x="0" y="4004"/>
                    </a:lnTo>
                    <a:lnTo>
                      <a:pt x="15" y="4004"/>
                    </a:lnTo>
                    <a:close/>
                    <a:moveTo>
                      <a:pt x="15" y="4109"/>
                    </a:moveTo>
                    <a:lnTo>
                      <a:pt x="15" y="4169"/>
                    </a:lnTo>
                    <a:lnTo>
                      <a:pt x="0" y="4169"/>
                    </a:lnTo>
                    <a:lnTo>
                      <a:pt x="0" y="4109"/>
                    </a:lnTo>
                    <a:lnTo>
                      <a:pt x="15" y="4109"/>
                    </a:lnTo>
                    <a:close/>
                    <a:moveTo>
                      <a:pt x="15" y="4214"/>
                    </a:moveTo>
                    <a:lnTo>
                      <a:pt x="15" y="4274"/>
                    </a:lnTo>
                    <a:lnTo>
                      <a:pt x="0" y="4274"/>
                    </a:lnTo>
                    <a:lnTo>
                      <a:pt x="0" y="4214"/>
                    </a:lnTo>
                    <a:lnTo>
                      <a:pt x="15" y="4214"/>
                    </a:lnTo>
                    <a:close/>
                    <a:moveTo>
                      <a:pt x="15" y="4319"/>
                    </a:moveTo>
                    <a:lnTo>
                      <a:pt x="15" y="4379"/>
                    </a:lnTo>
                    <a:lnTo>
                      <a:pt x="0" y="4379"/>
                    </a:lnTo>
                    <a:lnTo>
                      <a:pt x="0" y="4319"/>
                    </a:lnTo>
                    <a:lnTo>
                      <a:pt x="15" y="4319"/>
                    </a:lnTo>
                    <a:close/>
                    <a:moveTo>
                      <a:pt x="15" y="4424"/>
                    </a:moveTo>
                    <a:lnTo>
                      <a:pt x="15" y="4485"/>
                    </a:lnTo>
                    <a:lnTo>
                      <a:pt x="0" y="4485"/>
                    </a:lnTo>
                    <a:lnTo>
                      <a:pt x="0" y="4424"/>
                    </a:lnTo>
                    <a:lnTo>
                      <a:pt x="15" y="4424"/>
                    </a:lnTo>
                    <a:close/>
                    <a:moveTo>
                      <a:pt x="15" y="4530"/>
                    </a:moveTo>
                    <a:lnTo>
                      <a:pt x="15" y="4590"/>
                    </a:lnTo>
                    <a:lnTo>
                      <a:pt x="0" y="4590"/>
                    </a:lnTo>
                    <a:lnTo>
                      <a:pt x="0" y="4530"/>
                    </a:lnTo>
                    <a:lnTo>
                      <a:pt x="15" y="4530"/>
                    </a:lnTo>
                    <a:close/>
                    <a:moveTo>
                      <a:pt x="15" y="4635"/>
                    </a:moveTo>
                    <a:lnTo>
                      <a:pt x="15" y="4695"/>
                    </a:lnTo>
                    <a:lnTo>
                      <a:pt x="0" y="4695"/>
                    </a:lnTo>
                    <a:lnTo>
                      <a:pt x="0" y="4635"/>
                    </a:lnTo>
                    <a:lnTo>
                      <a:pt x="15" y="4635"/>
                    </a:lnTo>
                    <a:close/>
                    <a:moveTo>
                      <a:pt x="15" y="4740"/>
                    </a:moveTo>
                    <a:lnTo>
                      <a:pt x="15" y="4800"/>
                    </a:lnTo>
                    <a:lnTo>
                      <a:pt x="0" y="4800"/>
                    </a:lnTo>
                    <a:lnTo>
                      <a:pt x="0" y="4740"/>
                    </a:lnTo>
                    <a:lnTo>
                      <a:pt x="15" y="4740"/>
                    </a:lnTo>
                    <a:close/>
                    <a:moveTo>
                      <a:pt x="15" y="4845"/>
                    </a:moveTo>
                    <a:lnTo>
                      <a:pt x="15" y="4905"/>
                    </a:lnTo>
                    <a:lnTo>
                      <a:pt x="0" y="4905"/>
                    </a:lnTo>
                    <a:lnTo>
                      <a:pt x="0" y="4845"/>
                    </a:lnTo>
                    <a:lnTo>
                      <a:pt x="15" y="4845"/>
                    </a:lnTo>
                    <a:close/>
                    <a:moveTo>
                      <a:pt x="15" y="4950"/>
                    </a:moveTo>
                    <a:lnTo>
                      <a:pt x="15" y="5010"/>
                    </a:lnTo>
                    <a:lnTo>
                      <a:pt x="0" y="5010"/>
                    </a:lnTo>
                    <a:lnTo>
                      <a:pt x="0" y="4950"/>
                    </a:lnTo>
                    <a:lnTo>
                      <a:pt x="15" y="4950"/>
                    </a:lnTo>
                    <a:close/>
                    <a:moveTo>
                      <a:pt x="15" y="5055"/>
                    </a:moveTo>
                    <a:lnTo>
                      <a:pt x="15" y="5116"/>
                    </a:lnTo>
                    <a:lnTo>
                      <a:pt x="0" y="5116"/>
                    </a:lnTo>
                    <a:lnTo>
                      <a:pt x="0" y="5055"/>
                    </a:lnTo>
                    <a:lnTo>
                      <a:pt x="15" y="5055"/>
                    </a:lnTo>
                    <a:close/>
                    <a:moveTo>
                      <a:pt x="15" y="5161"/>
                    </a:moveTo>
                    <a:lnTo>
                      <a:pt x="15" y="5221"/>
                    </a:lnTo>
                    <a:lnTo>
                      <a:pt x="0" y="5221"/>
                    </a:lnTo>
                    <a:lnTo>
                      <a:pt x="0" y="5161"/>
                    </a:lnTo>
                    <a:lnTo>
                      <a:pt x="15" y="5161"/>
                    </a:lnTo>
                    <a:close/>
                    <a:moveTo>
                      <a:pt x="15" y="5266"/>
                    </a:moveTo>
                    <a:lnTo>
                      <a:pt x="15" y="5326"/>
                    </a:lnTo>
                    <a:lnTo>
                      <a:pt x="0" y="5326"/>
                    </a:lnTo>
                    <a:lnTo>
                      <a:pt x="0" y="5266"/>
                    </a:lnTo>
                    <a:lnTo>
                      <a:pt x="15" y="5266"/>
                    </a:lnTo>
                    <a:close/>
                    <a:moveTo>
                      <a:pt x="15" y="5371"/>
                    </a:moveTo>
                    <a:lnTo>
                      <a:pt x="15" y="5431"/>
                    </a:lnTo>
                    <a:lnTo>
                      <a:pt x="0" y="5431"/>
                    </a:lnTo>
                    <a:lnTo>
                      <a:pt x="0" y="5371"/>
                    </a:lnTo>
                    <a:lnTo>
                      <a:pt x="15" y="5371"/>
                    </a:lnTo>
                    <a:close/>
                    <a:moveTo>
                      <a:pt x="15" y="5476"/>
                    </a:moveTo>
                    <a:lnTo>
                      <a:pt x="15" y="5536"/>
                    </a:lnTo>
                    <a:lnTo>
                      <a:pt x="0" y="5536"/>
                    </a:lnTo>
                    <a:lnTo>
                      <a:pt x="0" y="5476"/>
                    </a:lnTo>
                    <a:lnTo>
                      <a:pt x="15" y="5476"/>
                    </a:lnTo>
                    <a:close/>
                    <a:moveTo>
                      <a:pt x="15" y="5581"/>
                    </a:moveTo>
                    <a:lnTo>
                      <a:pt x="15" y="5641"/>
                    </a:lnTo>
                    <a:lnTo>
                      <a:pt x="0" y="5641"/>
                    </a:lnTo>
                    <a:lnTo>
                      <a:pt x="0" y="5581"/>
                    </a:lnTo>
                    <a:lnTo>
                      <a:pt x="15" y="5581"/>
                    </a:lnTo>
                    <a:close/>
                    <a:moveTo>
                      <a:pt x="15" y="5687"/>
                    </a:moveTo>
                    <a:lnTo>
                      <a:pt x="15" y="5747"/>
                    </a:lnTo>
                    <a:lnTo>
                      <a:pt x="0" y="5747"/>
                    </a:lnTo>
                    <a:lnTo>
                      <a:pt x="0" y="5687"/>
                    </a:lnTo>
                    <a:lnTo>
                      <a:pt x="15" y="5687"/>
                    </a:lnTo>
                    <a:close/>
                    <a:moveTo>
                      <a:pt x="15" y="5792"/>
                    </a:moveTo>
                    <a:lnTo>
                      <a:pt x="15" y="5852"/>
                    </a:lnTo>
                    <a:lnTo>
                      <a:pt x="8" y="5844"/>
                    </a:lnTo>
                    <a:lnTo>
                      <a:pt x="8" y="5859"/>
                    </a:lnTo>
                    <a:lnTo>
                      <a:pt x="0" y="5859"/>
                    </a:lnTo>
                    <a:lnTo>
                      <a:pt x="0" y="5792"/>
                    </a:lnTo>
                    <a:lnTo>
                      <a:pt x="15" y="5792"/>
                    </a:lnTo>
                    <a:close/>
                    <a:moveTo>
                      <a:pt x="53" y="5844"/>
                    </a:moveTo>
                    <a:lnTo>
                      <a:pt x="113" y="5844"/>
                    </a:lnTo>
                    <a:lnTo>
                      <a:pt x="113" y="5859"/>
                    </a:lnTo>
                    <a:lnTo>
                      <a:pt x="53" y="5859"/>
                    </a:lnTo>
                    <a:lnTo>
                      <a:pt x="53" y="5844"/>
                    </a:lnTo>
                    <a:close/>
                    <a:moveTo>
                      <a:pt x="158" y="5844"/>
                    </a:moveTo>
                    <a:lnTo>
                      <a:pt x="218" y="5844"/>
                    </a:lnTo>
                    <a:lnTo>
                      <a:pt x="218" y="5859"/>
                    </a:lnTo>
                    <a:lnTo>
                      <a:pt x="158" y="5859"/>
                    </a:lnTo>
                    <a:lnTo>
                      <a:pt x="158" y="5844"/>
                    </a:lnTo>
                    <a:close/>
                    <a:moveTo>
                      <a:pt x="263" y="5844"/>
                    </a:moveTo>
                    <a:lnTo>
                      <a:pt x="324" y="5844"/>
                    </a:lnTo>
                    <a:lnTo>
                      <a:pt x="324" y="5859"/>
                    </a:lnTo>
                    <a:lnTo>
                      <a:pt x="263" y="5859"/>
                    </a:lnTo>
                    <a:lnTo>
                      <a:pt x="263" y="5844"/>
                    </a:lnTo>
                    <a:close/>
                    <a:moveTo>
                      <a:pt x="369" y="5844"/>
                    </a:moveTo>
                    <a:lnTo>
                      <a:pt x="429" y="5844"/>
                    </a:lnTo>
                    <a:lnTo>
                      <a:pt x="429" y="5859"/>
                    </a:lnTo>
                    <a:lnTo>
                      <a:pt x="369" y="5859"/>
                    </a:lnTo>
                    <a:lnTo>
                      <a:pt x="369" y="5844"/>
                    </a:lnTo>
                    <a:close/>
                    <a:moveTo>
                      <a:pt x="474" y="5844"/>
                    </a:moveTo>
                    <a:lnTo>
                      <a:pt x="534" y="5844"/>
                    </a:lnTo>
                    <a:lnTo>
                      <a:pt x="534" y="5859"/>
                    </a:lnTo>
                    <a:lnTo>
                      <a:pt x="474" y="5859"/>
                    </a:lnTo>
                    <a:lnTo>
                      <a:pt x="474" y="5844"/>
                    </a:lnTo>
                    <a:close/>
                    <a:moveTo>
                      <a:pt x="579" y="5844"/>
                    </a:moveTo>
                    <a:lnTo>
                      <a:pt x="639" y="5844"/>
                    </a:lnTo>
                    <a:lnTo>
                      <a:pt x="639" y="5859"/>
                    </a:lnTo>
                    <a:lnTo>
                      <a:pt x="579" y="5859"/>
                    </a:lnTo>
                    <a:lnTo>
                      <a:pt x="579" y="5844"/>
                    </a:lnTo>
                    <a:close/>
                    <a:moveTo>
                      <a:pt x="685" y="5844"/>
                    </a:moveTo>
                    <a:lnTo>
                      <a:pt x="745" y="5844"/>
                    </a:lnTo>
                    <a:lnTo>
                      <a:pt x="745" y="5859"/>
                    </a:lnTo>
                    <a:lnTo>
                      <a:pt x="685" y="5859"/>
                    </a:lnTo>
                    <a:lnTo>
                      <a:pt x="685" y="5844"/>
                    </a:lnTo>
                    <a:close/>
                    <a:moveTo>
                      <a:pt x="790" y="5844"/>
                    </a:moveTo>
                    <a:lnTo>
                      <a:pt x="850" y="5844"/>
                    </a:lnTo>
                    <a:lnTo>
                      <a:pt x="850" y="5859"/>
                    </a:lnTo>
                    <a:lnTo>
                      <a:pt x="790" y="5859"/>
                    </a:lnTo>
                    <a:lnTo>
                      <a:pt x="790" y="5844"/>
                    </a:lnTo>
                    <a:close/>
                    <a:moveTo>
                      <a:pt x="895" y="5844"/>
                    </a:moveTo>
                    <a:lnTo>
                      <a:pt x="955" y="5844"/>
                    </a:lnTo>
                    <a:lnTo>
                      <a:pt x="955" y="5859"/>
                    </a:lnTo>
                    <a:lnTo>
                      <a:pt x="895" y="5859"/>
                    </a:lnTo>
                    <a:lnTo>
                      <a:pt x="895" y="5844"/>
                    </a:lnTo>
                    <a:close/>
                    <a:moveTo>
                      <a:pt x="1001" y="5844"/>
                    </a:moveTo>
                    <a:lnTo>
                      <a:pt x="1061" y="5844"/>
                    </a:lnTo>
                    <a:lnTo>
                      <a:pt x="1061" y="5859"/>
                    </a:lnTo>
                    <a:lnTo>
                      <a:pt x="1001" y="5859"/>
                    </a:lnTo>
                    <a:lnTo>
                      <a:pt x="1001" y="5844"/>
                    </a:lnTo>
                    <a:close/>
                    <a:moveTo>
                      <a:pt x="1106" y="5844"/>
                    </a:moveTo>
                    <a:lnTo>
                      <a:pt x="1166" y="5844"/>
                    </a:lnTo>
                    <a:lnTo>
                      <a:pt x="1166" y="5859"/>
                    </a:lnTo>
                    <a:lnTo>
                      <a:pt x="1106" y="5859"/>
                    </a:lnTo>
                    <a:lnTo>
                      <a:pt x="1106" y="5844"/>
                    </a:lnTo>
                    <a:close/>
                    <a:moveTo>
                      <a:pt x="1211" y="5844"/>
                    </a:moveTo>
                    <a:lnTo>
                      <a:pt x="1271" y="5844"/>
                    </a:lnTo>
                    <a:lnTo>
                      <a:pt x="1271" y="5859"/>
                    </a:lnTo>
                    <a:lnTo>
                      <a:pt x="1211" y="5859"/>
                    </a:lnTo>
                    <a:lnTo>
                      <a:pt x="1211" y="5844"/>
                    </a:lnTo>
                    <a:close/>
                    <a:moveTo>
                      <a:pt x="1317" y="5844"/>
                    </a:moveTo>
                    <a:lnTo>
                      <a:pt x="1377" y="5844"/>
                    </a:lnTo>
                    <a:lnTo>
                      <a:pt x="1377" y="5859"/>
                    </a:lnTo>
                    <a:lnTo>
                      <a:pt x="1317" y="5859"/>
                    </a:lnTo>
                    <a:lnTo>
                      <a:pt x="1317" y="5844"/>
                    </a:lnTo>
                    <a:close/>
                    <a:moveTo>
                      <a:pt x="1422" y="5844"/>
                    </a:moveTo>
                    <a:lnTo>
                      <a:pt x="1482" y="5844"/>
                    </a:lnTo>
                    <a:lnTo>
                      <a:pt x="1482" y="5859"/>
                    </a:lnTo>
                    <a:lnTo>
                      <a:pt x="1422" y="5859"/>
                    </a:lnTo>
                    <a:lnTo>
                      <a:pt x="1422" y="5844"/>
                    </a:lnTo>
                    <a:close/>
                    <a:moveTo>
                      <a:pt x="1527" y="5844"/>
                    </a:moveTo>
                    <a:lnTo>
                      <a:pt x="1587" y="5844"/>
                    </a:lnTo>
                    <a:lnTo>
                      <a:pt x="1587" y="5859"/>
                    </a:lnTo>
                    <a:lnTo>
                      <a:pt x="1527" y="5859"/>
                    </a:lnTo>
                    <a:lnTo>
                      <a:pt x="1527" y="5844"/>
                    </a:lnTo>
                    <a:close/>
                    <a:moveTo>
                      <a:pt x="1632" y="5844"/>
                    </a:moveTo>
                    <a:lnTo>
                      <a:pt x="1693" y="5844"/>
                    </a:lnTo>
                    <a:lnTo>
                      <a:pt x="1693" y="5859"/>
                    </a:lnTo>
                    <a:lnTo>
                      <a:pt x="1632" y="5859"/>
                    </a:lnTo>
                    <a:lnTo>
                      <a:pt x="1632" y="5844"/>
                    </a:lnTo>
                    <a:close/>
                    <a:moveTo>
                      <a:pt x="1738" y="5844"/>
                    </a:moveTo>
                    <a:lnTo>
                      <a:pt x="1798" y="5844"/>
                    </a:lnTo>
                    <a:lnTo>
                      <a:pt x="1798" y="5859"/>
                    </a:lnTo>
                    <a:lnTo>
                      <a:pt x="1738" y="5859"/>
                    </a:lnTo>
                    <a:lnTo>
                      <a:pt x="1738" y="5844"/>
                    </a:lnTo>
                    <a:close/>
                    <a:moveTo>
                      <a:pt x="1843" y="5844"/>
                    </a:moveTo>
                    <a:lnTo>
                      <a:pt x="1903" y="5844"/>
                    </a:lnTo>
                    <a:lnTo>
                      <a:pt x="1903" y="5859"/>
                    </a:lnTo>
                    <a:lnTo>
                      <a:pt x="1843" y="5859"/>
                    </a:lnTo>
                    <a:lnTo>
                      <a:pt x="1843" y="5844"/>
                    </a:lnTo>
                    <a:close/>
                    <a:moveTo>
                      <a:pt x="1948" y="5844"/>
                    </a:moveTo>
                    <a:lnTo>
                      <a:pt x="2009" y="5844"/>
                    </a:lnTo>
                    <a:lnTo>
                      <a:pt x="2009" y="5859"/>
                    </a:lnTo>
                    <a:lnTo>
                      <a:pt x="1948" y="5859"/>
                    </a:lnTo>
                    <a:lnTo>
                      <a:pt x="1948" y="5844"/>
                    </a:lnTo>
                    <a:close/>
                    <a:moveTo>
                      <a:pt x="2054" y="5844"/>
                    </a:moveTo>
                    <a:lnTo>
                      <a:pt x="2114" y="5844"/>
                    </a:lnTo>
                    <a:lnTo>
                      <a:pt x="2114" y="5859"/>
                    </a:lnTo>
                    <a:lnTo>
                      <a:pt x="2054" y="5859"/>
                    </a:lnTo>
                    <a:lnTo>
                      <a:pt x="2054" y="5844"/>
                    </a:lnTo>
                    <a:close/>
                    <a:moveTo>
                      <a:pt x="2159" y="5844"/>
                    </a:moveTo>
                    <a:lnTo>
                      <a:pt x="2219" y="5844"/>
                    </a:lnTo>
                    <a:lnTo>
                      <a:pt x="2212" y="5852"/>
                    </a:lnTo>
                    <a:lnTo>
                      <a:pt x="2227" y="5852"/>
                    </a:lnTo>
                    <a:lnTo>
                      <a:pt x="2227" y="5859"/>
                    </a:lnTo>
                    <a:lnTo>
                      <a:pt x="2159" y="5859"/>
                    </a:lnTo>
                    <a:lnTo>
                      <a:pt x="2159" y="5844"/>
                    </a:lnTo>
                    <a:close/>
                    <a:moveTo>
                      <a:pt x="2212" y="5807"/>
                    </a:moveTo>
                    <a:lnTo>
                      <a:pt x="2212" y="5747"/>
                    </a:lnTo>
                    <a:lnTo>
                      <a:pt x="2227" y="5747"/>
                    </a:lnTo>
                    <a:lnTo>
                      <a:pt x="2227" y="5807"/>
                    </a:lnTo>
                    <a:lnTo>
                      <a:pt x="2212" y="5807"/>
                    </a:lnTo>
                    <a:close/>
                    <a:moveTo>
                      <a:pt x="2212" y="5702"/>
                    </a:moveTo>
                    <a:lnTo>
                      <a:pt x="2212" y="5641"/>
                    </a:lnTo>
                    <a:lnTo>
                      <a:pt x="2227" y="5641"/>
                    </a:lnTo>
                    <a:lnTo>
                      <a:pt x="2227" y="5702"/>
                    </a:lnTo>
                    <a:lnTo>
                      <a:pt x="2212" y="5702"/>
                    </a:lnTo>
                    <a:close/>
                    <a:moveTo>
                      <a:pt x="2212" y="5596"/>
                    </a:moveTo>
                    <a:lnTo>
                      <a:pt x="2212" y="5536"/>
                    </a:lnTo>
                    <a:lnTo>
                      <a:pt x="2227" y="5536"/>
                    </a:lnTo>
                    <a:lnTo>
                      <a:pt x="2227" y="5596"/>
                    </a:lnTo>
                    <a:lnTo>
                      <a:pt x="2212" y="5596"/>
                    </a:lnTo>
                    <a:close/>
                    <a:moveTo>
                      <a:pt x="2212" y="5491"/>
                    </a:moveTo>
                    <a:lnTo>
                      <a:pt x="2212" y="5431"/>
                    </a:lnTo>
                    <a:lnTo>
                      <a:pt x="2227" y="5431"/>
                    </a:lnTo>
                    <a:lnTo>
                      <a:pt x="2227" y="5491"/>
                    </a:lnTo>
                    <a:lnTo>
                      <a:pt x="2212" y="5491"/>
                    </a:lnTo>
                    <a:close/>
                    <a:moveTo>
                      <a:pt x="2212" y="5386"/>
                    </a:moveTo>
                    <a:lnTo>
                      <a:pt x="2212" y="5326"/>
                    </a:lnTo>
                    <a:lnTo>
                      <a:pt x="2227" y="5326"/>
                    </a:lnTo>
                    <a:lnTo>
                      <a:pt x="2227" y="5386"/>
                    </a:lnTo>
                    <a:lnTo>
                      <a:pt x="2212" y="5386"/>
                    </a:lnTo>
                    <a:close/>
                    <a:moveTo>
                      <a:pt x="2212" y="5281"/>
                    </a:moveTo>
                    <a:lnTo>
                      <a:pt x="2212" y="5221"/>
                    </a:lnTo>
                    <a:lnTo>
                      <a:pt x="2227" y="5221"/>
                    </a:lnTo>
                    <a:lnTo>
                      <a:pt x="2227" y="5281"/>
                    </a:lnTo>
                    <a:lnTo>
                      <a:pt x="2212" y="5281"/>
                    </a:lnTo>
                    <a:close/>
                    <a:moveTo>
                      <a:pt x="2212" y="5176"/>
                    </a:moveTo>
                    <a:lnTo>
                      <a:pt x="2212" y="5116"/>
                    </a:lnTo>
                    <a:lnTo>
                      <a:pt x="2227" y="5116"/>
                    </a:lnTo>
                    <a:lnTo>
                      <a:pt x="2227" y="5176"/>
                    </a:lnTo>
                    <a:lnTo>
                      <a:pt x="2212" y="5176"/>
                    </a:lnTo>
                    <a:close/>
                    <a:moveTo>
                      <a:pt x="2212" y="5071"/>
                    </a:moveTo>
                    <a:lnTo>
                      <a:pt x="2212" y="5010"/>
                    </a:lnTo>
                    <a:lnTo>
                      <a:pt x="2227" y="5010"/>
                    </a:lnTo>
                    <a:lnTo>
                      <a:pt x="2227" y="5071"/>
                    </a:lnTo>
                    <a:lnTo>
                      <a:pt x="2212" y="5071"/>
                    </a:lnTo>
                    <a:close/>
                    <a:moveTo>
                      <a:pt x="2212" y="4965"/>
                    </a:moveTo>
                    <a:lnTo>
                      <a:pt x="2212" y="4905"/>
                    </a:lnTo>
                    <a:lnTo>
                      <a:pt x="2227" y="4905"/>
                    </a:lnTo>
                    <a:lnTo>
                      <a:pt x="2227" y="4965"/>
                    </a:lnTo>
                    <a:lnTo>
                      <a:pt x="2212" y="4965"/>
                    </a:lnTo>
                    <a:close/>
                    <a:moveTo>
                      <a:pt x="2212" y="4860"/>
                    </a:moveTo>
                    <a:lnTo>
                      <a:pt x="2212" y="4800"/>
                    </a:lnTo>
                    <a:lnTo>
                      <a:pt x="2227" y="4800"/>
                    </a:lnTo>
                    <a:lnTo>
                      <a:pt x="2227" y="4860"/>
                    </a:lnTo>
                    <a:lnTo>
                      <a:pt x="2212" y="4860"/>
                    </a:lnTo>
                    <a:close/>
                    <a:moveTo>
                      <a:pt x="2212" y="4755"/>
                    </a:moveTo>
                    <a:lnTo>
                      <a:pt x="2212" y="4695"/>
                    </a:lnTo>
                    <a:lnTo>
                      <a:pt x="2227" y="4695"/>
                    </a:lnTo>
                    <a:lnTo>
                      <a:pt x="2227" y="4755"/>
                    </a:lnTo>
                    <a:lnTo>
                      <a:pt x="2212" y="4755"/>
                    </a:lnTo>
                    <a:close/>
                    <a:moveTo>
                      <a:pt x="2212" y="4650"/>
                    </a:moveTo>
                    <a:lnTo>
                      <a:pt x="2212" y="4590"/>
                    </a:lnTo>
                    <a:lnTo>
                      <a:pt x="2227" y="4590"/>
                    </a:lnTo>
                    <a:lnTo>
                      <a:pt x="2227" y="4650"/>
                    </a:lnTo>
                    <a:lnTo>
                      <a:pt x="2212" y="4650"/>
                    </a:lnTo>
                    <a:close/>
                    <a:moveTo>
                      <a:pt x="2212" y="4545"/>
                    </a:moveTo>
                    <a:lnTo>
                      <a:pt x="2212" y="4485"/>
                    </a:lnTo>
                    <a:lnTo>
                      <a:pt x="2227" y="4485"/>
                    </a:lnTo>
                    <a:lnTo>
                      <a:pt x="2227" y="4545"/>
                    </a:lnTo>
                    <a:lnTo>
                      <a:pt x="2212" y="4545"/>
                    </a:lnTo>
                    <a:close/>
                    <a:moveTo>
                      <a:pt x="2212" y="4439"/>
                    </a:moveTo>
                    <a:lnTo>
                      <a:pt x="2212" y="4379"/>
                    </a:lnTo>
                    <a:lnTo>
                      <a:pt x="2227" y="4379"/>
                    </a:lnTo>
                    <a:lnTo>
                      <a:pt x="2227" y="4439"/>
                    </a:lnTo>
                    <a:lnTo>
                      <a:pt x="2212" y="4439"/>
                    </a:lnTo>
                    <a:close/>
                    <a:moveTo>
                      <a:pt x="2212" y="4334"/>
                    </a:moveTo>
                    <a:lnTo>
                      <a:pt x="2212" y="4274"/>
                    </a:lnTo>
                    <a:lnTo>
                      <a:pt x="2227" y="4274"/>
                    </a:lnTo>
                    <a:lnTo>
                      <a:pt x="2227" y="4334"/>
                    </a:lnTo>
                    <a:lnTo>
                      <a:pt x="2212" y="4334"/>
                    </a:lnTo>
                    <a:close/>
                    <a:moveTo>
                      <a:pt x="2212" y="4229"/>
                    </a:moveTo>
                    <a:lnTo>
                      <a:pt x="2212" y="4169"/>
                    </a:lnTo>
                    <a:lnTo>
                      <a:pt x="2227" y="4169"/>
                    </a:lnTo>
                    <a:lnTo>
                      <a:pt x="2227" y="4229"/>
                    </a:lnTo>
                    <a:lnTo>
                      <a:pt x="2212" y="4229"/>
                    </a:lnTo>
                    <a:close/>
                    <a:moveTo>
                      <a:pt x="2212" y="4124"/>
                    </a:moveTo>
                    <a:lnTo>
                      <a:pt x="2212" y="4064"/>
                    </a:lnTo>
                    <a:lnTo>
                      <a:pt x="2227" y="4064"/>
                    </a:lnTo>
                    <a:lnTo>
                      <a:pt x="2227" y="4124"/>
                    </a:lnTo>
                    <a:lnTo>
                      <a:pt x="2212" y="4124"/>
                    </a:lnTo>
                    <a:close/>
                    <a:moveTo>
                      <a:pt x="2212" y="4019"/>
                    </a:moveTo>
                    <a:lnTo>
                      <a:pt x="2212" y="3959"/>
                    </a:lnTo>
                    <a:lnTo>
                      <a:pt x="2227" y="3959"/>
                    </a:lnTo>
                    <a:lnTo>
                      <a:pt x="2227" y="4019"/>
                    </a:lnTo>
                    <a:lnTo>
                      <a:pt x="2212" y="4019"/>
                    </a:lnTo>
                    <a:close/>
                    <a:moveTo>
                      <a:pt x="2212" y="3914"/>
                    </a:moveTo>
                    <a:lnTo>
                      <a:pt x="2212" y="3853"/>
                    </a:lnTo>
                    <a:lnTo>
                      <a:pt x="2227" y="3853"/>
                    </a:lnTo>
                    <a:lnTo>
                      <a:pt x="2227" y="3914"/>
                    </a:lnTo>
                    <a:lnTo>
                      <a:pt x="2212" y="3914"/>
                    </a:lnTo>
                    <a:close/>
                    <a:moveTo>
                      <a:pt x="2212" y="3808"/>
                    </a:moveTo>
                    <a:lnTo>
                      <a:pt x="2212" y="3748"/>
                    </a:lnTo>
                    <a:lnTo>
                      <a:pt x="2227" y="3748"/>
                    </a:lnTo>
                    <a:lnTo>
                      <a:pt x="2227" y="3808"/>
                    </a:lnTo>
                    <a:lnTo>
                      <a:pt x="2212" y="3808"/>
                    </a:lnTo>
                    <a:close/>
                    <a:moveTo>
                      <a:pt x="2212" y="3703"/>
                    </a:moveTo>
                    <a:lnTo>
                      <a:pt x="2212" y="3643"/>
                    </a:lnTo>
                    <a:lnTo>
                      <a:pt x="2227" y="3643"/>
                    </a:lnTo>
                    <a:lnTo>
                      <a:pt x="2227" y="3703"/>
                    </a:lnTo>
                    <a:lnTo>
                      <a:pt x="2212" y="3703"/>
                    </a:lnTo>
                    <a:close/>
                    <a:moveTo>
                      <a:pt x="2212" y="3598"/>
                    </a:moveTo>
                    <a:lnTo>
                      <a:pt x="2212" y="3538"/>
                    </a:lnTo>
                    <a:lnTo>
                      <a:pt x="2227" y="3538"/>
                    </a:lnTo>
                    <a:lnTo>
                      <a:pt x="2227" y="3598"/>
                    </a:lnTo>
                    <a:lnTo>
                      <a:pt x="2212" y="3598"/>
                    </a:lnTo>
                    <a:close/>
                    <a:moveTo>
                      <a:pt x="2212" y="3493"/>
                    </a:moveTo>
                    <a:lnTo>
                      <a:pt x="2212" y="3433"/>
                    </a:lnTo>
                    <a:lnTo>
                      <a:pt x="2227" y="3433"/>
                    </a:lnTo>
                    <a:lnTo>
                      <a:pt x="2227" y="3493"/>
                    </a:lnTo>
                    <a:lnTo>
                      <a:pt x="2212" y="3493"/>
                    </a:lnTo>
                    <a:close/>
                    <a:moveTo>
                      <a:pt x="2212" y="3388"/>
                    </a:moveTo>
                    <a:lnTo>
                      <a:pt x="2212" y="3328"/>
                    </a:lnTo>
                    <a:lnTo>
                      <a:pt x="2227" y="3328"/>
                    </a:lnTo>
                    <a:lnTo>
                      <a:pt x="2227" y="3388"/>
                    </a:lnTo>
                    <a:lnTo>
                      <a:pt x="2212" y="3388"/>
                    </a:lnTo>
                    <a:close/>
                    <a:moveTo>
                      <a:pt x="2212" y="3283"/>
                    </a:moveTo>
                    <a:lnTo>
                      <a:pt x="2212" y="3222"/>
                    </a:lnTo>
                    <a:lnTo>
                      <a:pt x="2227" y="3222"/>
                    </a:lnTo>
                    <a:lnTo>
                      <a:pt x="2227" y="3283"/>
                    </a:lnTo>
                    <a:lnTo>
                      <a:pt x="2212" y="3283"/>
                    </a:lnTo>
                    <a:close/>
                    <a:moveTo>
                      <a:pt x="2212" y="3177"/>
                    </a:moveTo>
                    <a:lnTo>
                      <a:pt x="2212" y="3117"/>
                    </a:lnTo>
                    <a:lnTo>
                      <a:pt x="2227" y="3117"/>
                    </a:lnTo>
                    <a:lnTo>
                      <a:pt x="2227" y="3177"/>
                    </a:lnTo>
                    <a:lnTo>
                      <a:pt x="2212" y="3177"/>
                    </a:lnTo>
                    <a:close/>
                    <a:moveTo>
                      <a:pt x="2212" y="3072"/>
                    </a:moveTo>
                    <a:lnTo>
                      <a:pt x="2212" y="3012"/>
                    </a:lnTo>
                    <a:lnTo>
                      <a:pt x="2227" y="3012"/>
                    </a:lnTo>
                    <a:lnTo>
                      <a:pt x="2227" y="3072"/>
                    </a:lnTo>
                    <a:lnTo>
                      <a:pt x="2212" y="3072"/>
                    </a:lnTo>
                    <a:close/>
                    <a:moveTo>
                      <a:pt x="2212" y="2967"/>
                    </a:moveTo>
                    <a:lnTo>
                      <a:pt x="2212" y="2907"/>
                    </a:lnTo>
                    <a:lnTo>
                      <a:pt x="2227" y="2907"/>
                    </a:lnTo>
                    <a:lnTo>
                      <a:pt x="2227" y="2967"/>
                    </a:lnTo>
                    <a:lnTo>
                      <a:pt x="2212" y="2967"/>
                    </a:lnTo>
                    <a:close/>
                    <a:moveTo>
                      <a:pt x="2212" y="2862"/>
                    </a:moveTo>
                    <a:lnTo>
                      <a:pt x="2212" y="2802"/>
                    </a:lnTo>
                    <a:lnTo>
                      <a:pt x="2227" y="2802"/>
                    </a:lnTo>
                    <a:lnTo>
                      <a:pt x="2227" y="2862"/>
                    </a:lnTo>
                    <a:lnTo>
                      <a:pt x="2212" y="2862"/>
                    </a:lnTo>
                    <a:close/>
                    <a:moveTo>
                      <a:pt x="2212" y="2757"/>
                    </a:moveTo>
                    <a:lnTo>
                      <a:pt x="2212" y="2697"/>
                    </a:lnTo>
                    <a:lnTo>
                      <a:pt x="2227" y="2697"/>
                    </a:lnTo>
                    <a:lnTo>
                      <a:pt x="2227" y="2757"/>
                    </a:lnTo>
                    <a:lnTo>
                      <a:pt x="2212" y="2757"/>
                    </a:lnTo>
                    <a:close/>
                    <a:moveTo>
                      <a:pt x="2212" y="2651"/>
                    </a:moveTo>
                    <a:lnTo>
                      <a:pt x="2212" y="2591"/>
                    </a:lnTo>
                    <a:lnTo>
                      <a:pt x="2227" y="2591"/>
                    </a:lnTo>
                    <a:lnTo>
                      <a:pt x="2227" y="2651"/>
                    </a:lnTo>
                    <a:lnTo>
                      <a:pt x="2212" y="2651"/>
                    </a:lnTo>
                    <a:close/>
                    <a:moveTo>
                      <a:pt x="2212" y="2546"/>
                    </a:moveTo>
                    <a:lnTo>
                      <a:pt x="2212" y="2486"/>
                    </a:lnTo>
                    <a:lnTo>
                      <a:pt x="2227" y="2486"/>
                    </a:lnTo>
                    <a:lnTo>
                      <a:pt x="2227" y="2546"/>
                    </a:lnTo>
                    <a:lnTo>
                      <a:pt x="2212" y="2546"/>
                    </a:lnTo>
                    <a:close/>
                    <a:moveTo>
                      <a:pt x="2212" y="2441"/>
                    </a:moveTo>
                    <a:lnTo>
                      <a:pt x="2212" y="2381"/>
                    </a:lnTo>
                    <a:lnTo>
                      <a:pt x="2227" y="2381"/>
                    </a:lnTo>
                    <a:lnTo>
                      <a:pt x="2227" y="2441"/>
                    </a:lnTo>
                    <a:lnTo>
                      <a:pt x="2212" y="2441"/>
                    </a:lnTo>
                    <a:close/>
                    <a:moveTo>
                      <a:pt x="2212" y="2336"/>
                    </a:moveTo>
                    <a:lnTo>
                      <a:pt x="2212" y="2276"/>
                    </a:lnTo>
                    <a:lnTo>
                      <a:pt x="2227" y="2276"/>
                    </a:lnTo>
                    <a:lnTo>
                      <a:pt x="2227" y="2336"/>
                    </a:lnTo>
                    <a:lnTo>
                      <a:pt x="2212" y="2336"/>
                    </a:lnTo>
                    <a:close/>
                    <a:moveTo>
                      <a:pt x="2212" y="2231"/>
                    </a:moveTo>
                    <a:lnTo>
                      <a:pt x="2212" y="2171"/>
                    </a:lnTo>
                    <a:lnTo>
                      <a:pt x="2227" y="2171"/>
                    </a:lnTo>
                    <a:lnTo>
                      <a:pt x="2227" y="2231"/>
                    </a:lnTo>
                    <a:lnTo>
                      <a:pt x="2212" y="2231"/>
                    </a:lnTo>
                    <a:close/>
                    <a:moveTo>
                      <a:pt x="2212" y="2126"/>
                    </a:moveTo>
                    <a:lnTo>
                      <a:pt x="2212" y="2065"/>
                    </a:lnTo>
                    <a:lnTo>
                      <a:pt x="2227" y="2065"/>
                    </a:lnTo>
                    <a:lnTo>
                      <a:pt x="2227" y="2126"/>
                    </a:lnTo>
                    <a:lnTo>
                      <a:pt x="2212" y="2126"/>
                    </a:lnTo>
                    <a:close/>
                    <a:moveTo>
                      <a:pt x="2212" y="2020"/>
                    </a:moveTo>
                    <a:lnTo>
                      <a:pt x="2212" y="1960"/>
                    </a:lnTo>
                    <a:lnTo>
                      <a:pt x="2227" y="1960"/>
                    </a:lnTo>
                    <a:lnTo>
                      <a:pt x="2227" y="2020"/>
                    </a:lnTo>
                    <a:lnTo>
                      <a:pt x="2212" y="2020"/>
                    </a:lnTo>
                    <a:close/>
                    <a:moveTo>
                      <a:pt x="2212" y="1915"/>
                    </a:moveTo>
                    <a:lnTo>
                      <a:pt x="2212" y="1855"/>
                    </a:lnTo>
                    <a:lnTo>
                      <a:pt x="2227" y="1855"/>
                    </a:lnTo>
                    <a:lnTo>
                      <a:pt x="2227" y="1915"/>
                    </a:lnTo>
                    <a:lnTo>
                      <a:pt x="2212" y="1915"/>
                    </a:lnTo>
                    <a:close/>
                    <a:moveTo>
                      <a:pt x="2212" y="1810"/>
                    </a:moveTo>
                    <a:lnTo>
                      <a:pt x="2212" y="1750"/>
                    </a:lnTo>
                    <a:lnTo>
                      <a:pt x="2227" y="1750"/>
                    </a:lnTo>
                    <a:lnTo>
                      <a:pt x="2227" y="1810"/>
                    </a:lnTo>
                    <a:lnTo>
                      <a:pt x="2212" y="1810"/>
                    </a:lnTo>
                    <a:close/>
                    <a:moveTo>
                      <a:pt x="2212" y="1705"/>
                    </a:moveTo>
                    <a:lnTo>
                      <a:pt x="2212" y="1645"/>
                    </a:lnTo>
                    <a:lnTo>
                      <a:pt x="2227" y="1645"/>
                    </a:lnTo>
                    <a:lnTo>
                      <a:pt x="2227" y="1705"/>
                    </a:lnTo>
                    <a:lnTo>
                      <a:pt x="2212" y="1705"/>
                    </a:lnTo>
                    <a:close/>
                    <a:moveTo>
                      <a:pt x="2212" y="1600"/>
                    </a:moveTo>
                    <a:lnTo>
                      <a:pt x="2212" y="1540"/>
                    </a:lnTo>
                    <a:lnTo>
                      <a:pt x="2227" y="1540"/>
                    </a:lnTo>
                    <a:lnTo>
                      <a:pt x="2227" y="1600"/>
                    </a:lnTo>
                    <a:lnTo>
                      <a:pt x="2212" y="1600"/>
                    </a:lnTo>
                    <a:close/>
                    <a:moveTo>
                      <a:pt x="2212" y="1495"/>
                    </a:moveTo>
                    <a:lnTo>
                      <a:pt x="2212" y="1434"/>
                    </a:lnTo>
                    <a:lnTo>
                      <a:pt x="2227" y="1434"/>
                    </a:lnTo>
                    <a:lnTo>
                      <a:pt x="2227" y="1495"/>
                    </a:lnTo>
                    <a:lnTo>
                      <a:pt x="2212" y="1495"/>
                    </a:lnTo>
                    <a:close/>
                    <a:moveTo>
                      <a:pt x="2212" y="1389"/>
                    </a:moveTo>
                    <a:lnTo>
                      <a:pt x="2212" y="1329"/>
                    </a:lnTo>
                    <a:lnTo>
                      <a:pt x="2227" y="1329"/>
                    </a:lnTo>
                    <a:lnTo>
                      <a:pt x="2227" y="1389"/>
                    </a:lnTo>
                    <a:lnTo>
                      <a:pt x="2212" y="1389"/>
                    </a:lnTo>
                    <a:close/>
                    <a:moveTo>
                      <a:pt x="2212" y="1284"/>
                    </a:moveTo>
                    <a:lnTo>
                      <a:pt x="2212" y="1224"/>
                    </a:lnTo>
                    <a:lnTo>
                      <a:pt x="2227" y="1224"/>
                    </a:lnTo>
                    <a:lnTo>
                      <a:pt x="2227" y="1284"/>
                    </a:lnTo>
                    <a:lnTo>
                      <a:pt x="2212" y="1284"/>
                    </a:lnTo>
                    <a:close/>
                    <a:moveTo>
                      <a:pt x="2212" y="1179"/>
                    </a:moveTo>
                    <a:lnTo>
                      <a:pt x="2212" y="1119"/>
                    </a:lnTo>
                    <a:lnTo>
                      <a:pt x="2227" y="1119"/>
                    </a:lnTo>
                    <a:lnTo>
                      <a:pt x="2227" y="1179"/>
                    </a:lnTo>
                    <a:lnTo>
                      <a:pt x="2212" y="1179"/>
                    </a:lnTo>
                    <a:close/>
                    <a:moveTo>
                      <a:pt x="2212" y="1074"/>
                    </a:moveTo>
                    <a:lnTo>
                      <a:pt x="2212" y="1014"/>
                    </a:lnTo>
                    <a:lnTo>
                      <a:pt x="2227" y="1014"/>
                    </a:lnTo>
                    <a:lnTo>
                      <a:pt x="2227" y="1074"/>
                    </a:lnTo>
                    <a:lnTo>
                      <a:pt x="2212" y="1074"/>
                    </a:lnTo>
                    <a:close/>
                    <a:moveTo>
                      <a:pt x="2212" y="969"/>
                    </a:moveTo>
                    <a:lnTo>
                      <a:pt x="2212" y="909"/>
                    </a:lnTo>
                    <a:lnTo>
                      <a:pt x="2227" y="909"/>
                    </a:lnTo>
                    <a:lnTo>
                      <a:pt x="2227" y="969"/>
                    </a:lnTo>
                    <a:lnTo>
                      <a:pt x="2212" y="969"/>
                    </a:lnTo>
                    <a:close/>
                    <a:moveTo>
                      <a:pt x="2212" y="863"/>
                    </a:moveTo>
                    <a:lnTo>
                      <a:pt x="2212" y="803"/>
                    </a:lnTo>
                    <a:lnTo>
                      <a:pt x="2227" y="803"/>
                    </a:lnTo>
                    <a:lnTo>
                      <a:pt x="2227" y="863"/>
                    </a:lnTo>
                    <a:lnTo>
                      <a:pt x="2212" y="863"/>
                    </a:lnTo>
                    <a:close/>
                    <a:moveTo>
                      <a:pt x="2212" y="758"/>
                    </a:moveTo>
                    <a:lnTo>
                      <a:pt x="2212" y="698"/>
                    </a:lnTo>
                    <a:lnTo>
                      <a:pt x="2227" y="698"/>
                    </a:lnTo>
                    <a:lnTo>
                      <a:pt x="2227" y="758"/>
                    </a:lnTo>
                    <a:lnTo>
                      <a:pt x="2212" y="758"/>
                    </a:lnTo>
                    <a:close/>
                    <a:moveTo>
                      <a:pt x="2212" y="653"/>
                    </a:moveTo>
                    <a:lnTo>
                      <a:pt x="2212" y="593"/>
                    </a:lnTo>
                    <a:lnTo>
                      <a:pt x="2227" y="593"/>
                    </a:lnTo>
                    <a:lnTo>
                      <a:pt x="2227" y="653"/>
                    </a:lnTo>
                    <a:lnTo>
                      <a:pt x="2212" y="653"/>
                    </a:lnTo>
                    <a:close/>
                    <a:moveTo>
                      <a:pt x="2212" y="548"/>
                    </a:moveTo>
                    <a:lnTo>
                      <a:pt x="2212" y="488"/>
                    </a:lnTo>
                    <a:lnTo>
                      <a:pt x="2227" y="488"/>
                    </a:lnTo>
                    <a:lnTo>
                      <a:pt x="2227" y="548"/>
                    </a:lnTo>
                    <a:lnTo>
                      <a:pt x="2212" y="548"/>
                    </a:lnTo>
                    <a:close/>
                    <a:moveTo>
                      <a:pt x="2212" y="443"/>
                    </a:moveTo>
                    <a:lnTo>
                      <a:pt x="2212" y="383"/>
                    </a:lnTo>
                    <a:lnTo>
                      <a:pt x="2227" y="383"/>
                    </a:lnTo>
                    <a:lnTo>
                      <a:pt x="2227" y="443"/>
                    </a:lnTo>
                    <a:lnTo>
                      <a:pt x="2212" y="443"/>
                    </a:lnTo>
                    <a:close/>
                    <a:moveTo>
                      <a:pt x="2212" y="338"/>
                    </a:moveTo>
                    <a:lnTo>
                      <a:pt x="2212" y="277"/>
                    </a:lnTo>
                    <a:lnTo>
                      <a:pt x="2227" y="277"/>
                    </a:lnTo>
                    <a:lnTo>
                      <a:pt x="2227" y="338"/>
                    </a:lnTo>
                    <a:lnTo>
                      <a:pt x="2212" y="338"/>
                    </a:lnTo>
                    <a:close/>
                    <a:moveTo>
                      <a:pt x="2212" y="232"/>
                    </a:moveTo>
                    <a:lnTo>
                      <a:pt x="2212" y="172"/>
                    </a:lnTo>
                    <a:lnTo>
                      <a:pt x="2227" y="172"/>
                    </a:lnTo>
                    <a:lnTo>
                      <a:pt x="2227" y="232"/>
                    </a:lnTo>
                    <a:lnTo>
                      <a:pt x="2212" y="232"/>
                    </a:lnTo>
                    <a:close/>
                    <a:moveTo>
                      <a:pt x="2212" y="127"/>
                    </a:moveTo>
                    <a:lnTo>
                      <a:pt x="2212" y="67"/>
                    </a:lnTo>
                    <a:lnTo>
                      <a:pt x="2227" y="67"/>
                    </a:lnTo>
                    <a:lnTo>
                      <a:pt x="2227" y="127"/>
                    </a:lnTo>
                    <a:lnTo>
                      <a:pt x="2212" y="127"/>
                    </a:lnTo>
                    <a:close/>
                    <a:moveTo>
                      <a:pt x="2212" y="22"/>
                    </a:moveTo>
                    <a:lnTo>
                      <a:pt x="2212" y="7"/>
                    </a:lnTo>
                    <a:lnTo>
                      <a:pt x="2227" y="7"/>
                    </a:lnTo>
                    <a:lnTo>
                      <a:pt x="2227" y="22"/>
                    </a:lnTo>
                    <a:lnTo>
                      <a:pt x="2212" y="22"/>
                    </a:lnTo>
                    <a:close/>
                  </a:path>
                </a:pathLst>
              </a:custGeom>
              <a:noFill/>
              <a:ln w="2">
                <a:solidFill>
                  <a:srgbClr val="0F5494"/>
                </a:solidFill>
                <a:bevel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 sz="1200" b="0">
                  <a:solidFill>
                    <a:srgbClr val="0F5494"/>
                  </a:solidFill>
                  <a:latin typeface="Verdana"/>
                  <a:cs typeface="+mn-cs"/>
                </a:endParaRPr>
              </a:p>
            </p:txBody>
          </p:sp>
        </p:grpSp>
        <p:sp>
          <p:nvSpPr>
            <p:cNvPr id="9286" name="Freeform 67"/>
            <p:cNvSpPr>
              <a:spLocks/>
            </p:cNvSpPr>
            <p:nvPr/>
          </p:nvSpPr>
          <p:spPr bwMode="auto">
            <a:xfrm>
              <a:off x="110" y="1753"/>
              <a:ext cx="2196" cy="1607"/>
            </a:xfrm>
            <a:custGeom>
              <a:avLst/>
              <a:gdLst>
                <a:gd name="T0" fmla="*/ 0 w 14600"/>
                <a:gd name="T1" fmla="*/ 0 h 10700"/>
                <a:gd name="T2" fmla="*/ 0 w 14600"/>
                <a:gd name="T3" fmla="*/ 0 h 10700"/>
                <a:gd name="T4" fmla="*/ 0 w 14600"/>
                <a:gd name="T5" fmla="*/ 0 h 10700"/>
                <a:gd name="T6" fmla="*/ 0 w 14600"/>
                <a:gd name="T7" fmla="*/ 0 h 10700"/>
                <a:gd name="T8" fmla="*/ 0 w 14600"/>
                <a:gd name="T9" fmla="*/ 0 h 10700"/>
                <a:gd name="T10" fmla="*/ 0 w 14600"/>
                <a:gd name="T11" fmla="*/ 0 h 10700"/>
                <a:gd name="T12" fmla="*/ 0 w 14600"/>
                <a:gd name="T13" fmla="*/ 0 h 10700"/>
                <a:gd name="T14" fmla="*/ 0 w 14600"/>
                <a:gd name="T15" fmla="*/ 0 h 10700"/>
                <a:gd name="T16" fmla="*/ 0 w 14600"/>
                <a:gd name="T17" fmla="*/ 0 h 107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00" h="10700">
                  <a:moveTo>
                    <a:pt x="1784" y="0"/>
                  </a:moveTo>
                  <a:cubicBezTo>
                    <a:pt x="799" y="0"/>
                    <a:pt x="0" y="799"/>
                    <a:pt x="0" y="1783"/>
                  </a:cubicBezTo>
                  <a:lnTo>
                    <a:pt x="0" y="8917"/>
                  </a:lnTo>
                  <a:cubicBezTo>
                    <a:pt x="0" y="9902"/>
                    <a:pt x="799" y="10700"/>
                    <a:pt x="1784" y="10700"/>
                  </a:cubicBezTo>
                  <a:lnTo>
                    <a:pt x="12817" y="10700"/>
                  </a:lnTo>
                  <a:cubicBezTo>
                    <a:pt x="13802" y="10700"/>
                    <a:pt x="14600" y="9902"/>
                    <a:pt x="14600" y="8917"/>
                  </a:cubicBezTo>
                  <a:lnTo>
                    <a:pt x="14600" y="1783"/>
                  </a:lnTo>
                  <a:cubicBezTo>
                    <a:pt x="14600" y="799"/>
                    <a:pt x="13802" y="0"/>
                    <a:pt x="12817" y="0"/>
                  </a:cubicBezTo>
                  <a:lnTo>
                    <a:pt x="1784" y="0"/>
                  </a:lnTo>
                  <a:close/>
                </a:path>
              </a:pathLst>
            </a:custGeom>
            <a:solidFill>
              <a:srgbClr val="0F5494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FFFFFF"/>
                </a:solidFill>
                <a:latin typeface="Verdana"/>
                <a:cs typeface="+mn-cs"/>
              </a:endParaRPr>
            </a:p>
          </p:txBody>
        </p:sp>
        <p:sp>
          <p:nvSpPr>
            <p:cNvPr id="9227" name="Rectangle 64"/>
            <p:cNvSpPr>
              <a:spLocks noChangeArrowheads="1"/>
            </p:cNvSpPr>
            <p:nvPr/>
          </p:nvSpPr>
          <p:spPr bwMode="auto">
            <a:xfrm>
              <a:off x="245" y="2033"/>
              <a:ext cx="1922" cy="93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solidFill>
                    <a:srgbClr val="FFFFFF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R&amp;D and validations of vital SCC components </a:t>
              </a:r>
            </a:p>
          </p:txBody>
        </p:sp>
        <p:sp>
          <p:nvSpPr>
            <p:cNvPr id="9228" name="Rectangle 63"/>
            <p:cNvSpPr>
              <a:spLocks noChangeArrowheads="1"/>
            </p:cNvSpPr>
            <p:nvPr/>
          </p:nvSpPr>
          <p:spPr bwMode="auto">
            <a:xfrm>
              <a:off x="443" y="2209"/>
              <a:ext cx="0" cy="5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defRPr/>
              </a:pPr>
              <a:endParaRPr lang="en-US" sz="1200" b="0" dirty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9231" name="Rectangle 60"/>
            <p:cNvSpPr>
              <a:spLocks noChangeArrowheads="1"/>
            </p:cNvSpPr>
            <p:nvPr/>
          </p:nvSpPr>
          <p:spPr bwMode="auto">
            <a:xfrm>
              <a:off x="1985" y="2520"/>
              <a:ext cx="71" cy="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defRPr/>
              </a:pPr>
              <a:r>
                <a:rPr lang="en-US" sz="1200" b="0">
                  <a:solidFill>
                    <a:srgbClr val="000000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 </a:t>
              </a:r>
              <a:endParaRPr lang="en-US" sz="1200" b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9285" name="Freeform 58"/>
            <p:cNvSpPr>
              <a:spLocks/>
            </p:cNvSpPr>
            <p:nvPr/>
          </p:nvSpPr>
          <p:spPr bwMode="auto">
            <a:xfrm>
              <a:off x="2383" y="1753"/>
              <a:ext cx="2152" cy="1607"/>
            </a:xfrm>
            <a:custGeom>
              <a:avLst/>
              <a:gdLst>
                <a:gd name="T0" fmla="*/ 0 w 15000"/>
                <a:gd name="T1" fmla="*/ 0 h 10700"/>
                <a:gd name="T2" fmla="*/ 0 w 15000"/>
                <a:gd name="T3" fmla="*/ 0 h 10700"/>
                <a:gd name="T4" fmla="*/ 0 w 15000"/>
                <a:gd name="T5" fmla="*/ 0 h 10700"/>
                <a:gd name="T6" fmla="*/ 0 w 15000"/>
                <a:gd name="T7" fmla="*/ 0 h 10700"/>
                <a:gd name="T8" fmla="*/ 0 w 15000"/>
                <a:gd name="T9" fmla="*/ 0 h 10700"/>
                <a:gd name="T10" fmla="*/ 0 w 15000"/>
                <a:gd name="T11" fmla="*/ 0 h 10700"/>
                <a:gd name="T12" fmla="*/ 0 w 15000"/>
                <a:gd name="T13" fmla="*/ 0 h 10700"/>
                <a:gd name="T14" fmla="*/ 0 w 15000"/>
                <a:gd name="T15" fmla="*/ 0 h 10700"/>
                <a:gd name="T16" fmla="*/ 0 w 15000"/>
                <a:gd name="T17" fmla="*/ 0 h 107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00" h="10700">
                  <a:moveTo>
                    <a:pt x="1784" y="0"/>
                  </a:moveTo>
                  <a:cubicBezTo>
                    <a:pt x="799" y="0"/>
                    <a:pt x="0" y="799"/>
                    <a:pt x="0" y="1783"/>
                  </a:cubicBezTo>
                  <a:lnTo>
                    <a:pt x="0" y="8917"/>
                  </a:lnTo>
                  <a:cubicBezTo>
                    <a:pt x="0" y="9902"/>
                    <a:pt x="799" y="10700"/>
                    <a:pt x="1784" y="10700"/>
                  </a:cubicBezTo>
                  <a:lnTo>
                    <a:pt x="13217" y="10700"/>
                  </a:lnTo>
                  <a:cubicBezTo>
                    <a:pt x="14202" y="10700"/>
                    <a:pt x="15000" y="9902"/>
                    <a:pt x="15000" y="8917"/>
                  </a:cubicBezTo>
                  <a:lnTo>
                    <a:pt x="15000" y="1783"/>
                  </a:lnTo>
                  <a:cubicBezTo>
                    <a:pt x="15000" y="799"/>
                    <a:pt x="14202" y="0"/>
                    <a:pt x="13217" y="0"/>
                  </a:cubicBezTo>
                  <a:lnTo>
                    <a:pt x="1784" y="0"/>
                  </a:lnTo>
                  <a:close/>
                </a:path>
              </a:pathLst>
            </a:custGeom>
            <a:solidFill>
              <a:srgbClr val="0F5494"/>
            </a:solidFill>
            <a:ln w="1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FFFFFF"/>
                </a:solidFill>
                <a:latin typeface="Verdana"/>
                <a:cs typeface="+mn-cs"/>
              </a:endParaRPr>
            </a:p>
          </p:txBody>
        </p:sp>
        <p:sp>
          <p:nvSpPr>
            <p:cNvPr id="9233" name="Rectangle 56"/>
            <p:cNvSpPr>
              <a:spLocks noChangeArrowheads="1"/>
            </p:cNvSpPr>
            <p:nvPr/>
          </p:nvSpPr>
          <p:spPr bwMode="auto">
            <a:xfrm>
              <a:off x="2510" y="1969"/>
              <a:ext cx="1895" cy="11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solidFill>
                    <a:srgbClr val="FFFFFF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Initial demonstrations of SCC concepts in city environments</a:t>
              </a:r>
            </a:p>
          </p:txBody>
        </p:sp>
        <p:sp>
          <p:nvSpPr>
            <p:cNvPr id="9237" name="Rectangle 52"/>
            <p:cNvSpPr>
              <a:spLocks noChangeArrowheads="1"/>
            </p:cNvSpPr>
            <p:nvPr/>
          </p:nvSpPr>
          <p:spPr bwMode="auto">
            <a:xfrm>
              <a:off x="4317" y="2829"/>
              <a:ext cx="69" cy="2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defRPr/>
              </a:pPr>
              <a:r>
                <a:rPr lang="en-US" sz="1200" b="0">
                  <a:solidFill>
                    <a:srgbClr val="000000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 </a:t>
              </a:r>
              <a:endParaRPr lang="en-US" sz="1200" b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9282" name="Freeform 51"/>
            <p:cNvSpPr>
              <a:spLocks/>
            </p:cNvSpPr>
            <p:nvPr/>
          </p:nvSpPr>
          <p:spPr bwMode="auto">
            <a:xfrm>
              <a:off x="4833" y="1753"/>
              <a:ext cx="1968" cy="1607"/>
            </a:xfrm>
            <a:custGeom>
              <a:avLst/>
              <a:gdLst>
                <a:gd name="T0" fmla="*/ 0 w 7350"/>
                <a:gd name="T1" fmla="*/ 0 h 5350"/>
                <a:gd name="T2" fmla="*/ 0 w 7350"/>
                <a:gd name="T3" fmla="*/ 0 h 5350"/>
                <a:gd name="T4" fmla="*/ 0 w 7350"/>
                <a:gd name="T5" fmla="*/ 1 h 5350"/>
                <a:gd name="T6" fmla="*/ 0 w 7350"/>
                <a:gd name="T7" fmla="*/ 1 h 5350"/>
                <a:gd name="T8" fmla="*/ 1 w 7350"/>
                <a:gd name="T9" fmla="*/ 1 h 5350"/>
                <a:gd name="T10" fmla="*/ 1 w 7350"/>
                <a:gd name="T11" fmla="*/ 1 h 5350"/>
                <a:gd name="T12" fmla="*/ 1 w 7350"/>
                <a:gd name="T13" fmla="*/ 0 h 5350"/>
                <a:gd name="T14" fmla="*/ 1 w 7350"/>
                <a:gd name="T15" fmla="*/ 0 h 5350"/>
                <a:gd name="T16" fmla="*/ 0 w 7350"/>
                <a:gd name="T17" fmla="*/ 0 h 53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50" h="5350">
                  <a:moveTo>
                    <a:pt x="892" y="0"/>
                  </a:moveTo>
                  <a:cubicBezTo>
                    <a:pt x="400" y="0"/>
                    <a:pt x="0" y="399"/>
                    <a:pt x="0" y="891"/>
                  </a:cubicBezTo>
                  <a:lnTo>
                    <a:pt x="0" y="4458"/>
                  </a:lnTo>
                  <a:cubicBezTo>
                    <a:pt x="0" y="4951"/>
                    <a:pt x="400" y="5350"/>
                    <a:pt x="892" y="5350"/>
                  </a:cubicBezTo>
                  <a:lnTo>
                    <a:pt x="6459" y="5350"/>
                  </a:lnTo>
                  <a:cubicBezTo>
                    <a:pt x="6951" y="5350"/>
                    <a:pt x="7350" y="4951"/>
                    <a:pt x="7350" y="4458"/>
                  </a:cubicBezTo>
                  <a:lnTo>
                    <a:pt x="7350" y="891"/>
                  </a:lnTo>
                  <a:cubicBezTo>
                    <a:pt x="7350" y="399"/>
                    <a:pt x="6951" y="0"/>
                    <a:pt x="6459" y="0"/>
                  </a:cubicBezTo>
                  <a:lnTo>
                    <a:pt x="892" y="0"/>
                  </a:lnTo>
                  <a:close/>
                </a:path>
              </a:pathLst>
            </a:custGeom>
            <a:solidFill>
              <a:srgbClr val="0F5494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FFFFFF"/>
                </a:solidFill>
                <a:latin typeface="Verdana"/>
                <a:cs typeface="+mn-cs"/>
              </a:endParaRPr>
            </a:p>
          </p:txBody>
        </p:sp>
        <p:sp>
          <p:nvSpPr>
            <p:cNvPr id="9239" name="Rectangle 48"/>
            <p:cNvSpPr>
              <a:spLocks noChangeArrowheads="1"/>
            </p:cNvSpPr>
            <p:nvPr/>
          </p:nvSpPr>
          <p:spPr bwMode="auto">
            <a:xfrm>
              <a:off x="4962" y="1969"/>
              <a:ext cx="1712" cy="11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solidFill>
                    <a:srgbClr val="FFFFFF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Large-scale demonstrations of SCC concepts in city environments</a:t>
              </a:r>
            </a:p>
          </p:txBody>
        </p:sp>
        <p:sp>
          <p:nvSpPr>
            <p:cNvPr id="9244" name="Rectangle 43"/>
            <p:cNvSpPr>
              <a:spLocks noChangeArrowheads="1"/>
            </p:cNvSpPr>
            <p:nvPr/>
          </p:nvSpPr>
          <p:spPr bwMode="auto">
            <a:xfrm>
              <a:off x="6551" y="2518"/>
              <a:ext cx="69" cy="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defRPr/>
              </a:pPr>
              <a:r>
                <a:rPr lang="en-US" sz="1200" b="0">
                  <a:solidFill>
                    <a:srgbClr val="000000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 </a:t>
              </a:r>
              <a:endParaRPr lang="en-US" sz="1200" b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9246" name="Rectangle 41"/>
            <p:cNvSpPr>
              <a:spLocks noChangeArrowheads="1"/>
            </p:cNvSpPr>
            <p:nvPr/>
          </p:nvSpPr>
          <p:spPr bwMode="auto">
            <a:xfrm>
              <a:off x="6626" y="2829"/>
              <a:ext cx="69" cy="2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defRPr/>
              </a:pPr>
              <a:r>
                <a:rPr lang="en-US" sz="1200" b="0">
                  <a:solidFill>
                    <a:srgbClr val="000000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 </a:t>
              </a:r>
              <a:endParaRPr lang="en-US" sz="1200" b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9281" name="Freeform 39"/>
            <p:cNvSpPr>
              <a:spLocks/>
            </p:cNvSpPr>
            <p:nvPr/>
          </p:nvSpPr>
          <p:spPr bwMode="auto">
            <a:xfrm>
              <a:off x="7126" y="1753"/>
              <a:ext cx="1831" cy="1607"/>
            </a:xfrm>
            <a:custGeom>
              <a:avLst/>
              <a:gdLst>
                <a:gd name="T0" fmla="*/ 0 w 6800"/>
                <a:gd name="T1" fmla="*/ 0 h 5350"/>
                <a:gd name="T2" fmla="*/ 0 w 6800"/>
                <a:gd name="T3" fmla="*/ 0 h 5350"/>
                <a:gd name="T4" fmla="*/ 0 w 6800"/>
                <a:gd name="T5" fmla="*/ 1 h 5350"/>
                <a:gd name="T6" fmla="*/ 0 w 6800"/>
                <a:gd name="T7" fmla="*/ 1 h 5350"/>
                <a:gd name="T8" fmla="*/ 1 w 6800"/>
                <a:gd name="T9" fmla="*/ 1 h 5350"/>
                <a:gd name="T10" fmla="*/ 1 w 6800"/>
                <a:gd name="T11" fmla="*/ 1 h 5350"/>
                <a:gd name="T12" fmla="*/ 1 w 6800"/>
                <a:gd name="T13" fmla="*/ 0 h 5350"/>
                <a:gd name="T14" fmla="*/ 1 w 6800"/>
                <a:gd name="T15" fmla="*/ 0 h 5350"/>
                <a:gd name="T16" fmla="*/ 0 w 6800"/>
                <a:gd name="T17" fmla="*/ 0 h 53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0" h="5350">
                  <a:moveTo>
                    <a:pt x="892" y="0"/>
                  </a:moveTo>
                  <a:cubicBezTo>
                    <a:pt x="400" y="0"/>
                    <a:pt x="0" y="399"/>
                    <a:pt x="0" y="891"/>
                  </a:cubicBezTo>
                  <a:lnTo>
                    <a:pt x="0" y="4458"/>
                  </a:lnTo>
                  <a:cubicBezTo>
                    <a:pt x="0" y="4951"/>
                    <a:pt x="400" y="5350"/>
                    <a:pt x="892" y="5350"/>
                  </a:cubicBezTo>
                  <a:lnTo>
                    <a:pt x="5909" y="5350"/>
                  </a:lnTo>
                  <a:cubicBezTo>
                    <a:pt x="6401" y="5350"/>
                    <a:pt x="6800" y="4951"/>
                    <a:pt x="6800" y="4458"/>
                  </a:cubicBezTo>
                  <a:lnTo>
                    <a:pt x="6800" y="891"/>
                  </a:lnTo>
                  <a:cubicBezTo>
                    <a:pt x="6800" y="399"/>
                    <a:pt x="6401" y="0"/>
                    <a:pt x="5909" y="0"/>
                  </a:cubicBezTo>
                  <a:lnTo>
                    <a:pt x="892" y="0"/>
                  </a:lnTo>
                  <a:close/>
                </a:path>
              </a:pathLst>
            </a:custGeom>
            <a:solidFill>
              <a:srgbClr val="0F5494"/>
            </a:solidFill>
            <a:ln w="1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FFFFFF"/>
                </a:solidFill>
                <a:latin typeface="Verdana"/>
                <a:cs typeface="+mn-cs"/>
              </a:endParaRPr>
            </a:p>
          </p:txBody>
        </p:sp>
        <p:sp>
          <p:nvSpPr>
            <p:cNvPr id="9248" name="Rectangle 37"/>
            <p:cNvSpPr>
              <a:spLocks noChangeArrowheads="1"/>
            </p:cNvSpPr>
            <p:nvPr/>
          </p:nvSpPr>
          <p:spPr bwMode="auto">
            <a:xfrm>
              <a:off x="7249" y="2151"/>
              <a:ext cx="1584" cy="7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solidFill>
                    <a:srgbClr val="FFFFFF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Commercial roll-out in city environments</a:t>
              </a:r>
            </a:p>
          </p:txBody>
        </p:sp>
        <p:sp>
          <p:nvSpPr>
            <p:cNvPr id="9251" name="Rectangle 34"/>
            <p:cNvSpPr>
              <a:spLocks noChangeArrowheads="1"/>
            </p:cNvSpPr>
            <p:nvPr/>
          </p:nvSpPr>
          <p:spPr bwMode="auto">
            <a:xfrm>
              <a:off x="8452" y="2209"/>
              <a:ext cx="0" cy="5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defRPr/>
              </a:pPr>
              <a:endParaRPr lang="en-US" sz="1200" b="0">
                <a:solidFill>
                  <a:srgbClr val="0F5494"/>
                </a:solidFill>
                <a:latin typeface="Verdana"/>
                <a:cs typeface="+mn-cs"/>
              </a:endParaRPr>
            </a:p>
          </p:txBody>
        </p:sp>
        <p:sp>
          <p:nvSpPr>
            <p:cNvPr id="9252" name="Rectangle 33"/>
            <p:cNvSpPr>
              <a:spLocks noChangeArrowheads="1"/>
            </p:cNvSpPr>
            <p:nvPr/>
          </p:nvSpPr>
          <p:spPr bwMode="auto">
            <a:xfrm>
              <a:off x="8497" y="2209"/>
              <a:ext cx="69" cy="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defRPr/>
              </a:pPr>
              <a:r>
                <a:rPr lang="en-US" sz="1200" b="0">
                  <a:solidFill>
                    <a:srgbClr val="000000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 </a:t>
              </a:r>
              <a:endParaRPr lang="en-US" sz="1200" b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9254" name="Rectangle 31"/>
            <p:cNvSpPr>
              <a:spLocks noChangeArrowheads="1"/>
            </p:cNvSpPr>
            <p:nvPr/>
          </p:nvSpPr>
          <p:spPr bwMode="auto">
            <a:xfrm>
              <a:off x="8672" y="2520"/>
              <a:ext cx="71" cy="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defRPr/>
              </a:pPr>
              <a:r>
                <a:rPr lang="en-US" sz="1200" b="0">
                  <a:solidFill>
                    <a:srgbClr val="000000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 </a:t>
              </a:r>
              <a:endParaRPr lang="en-US" sz="1200" b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9255" name="Freeform 30"/>
            <p:cNvSpPr>
              <a:spLocks noEditPoints="1"/>
            </p:cNvSpPr>
            <p:nvPr/>
          </p:nvSpPr>
          <p:spPr bwMode="auto">
            <a:xfrm>
              <a:off x="-3" y="1"/>
              <a:ext cx="4650" cy="5859"/>
            </a:xfrm>
            <a:custGeom>
              <a:avLst/>
              <a:gdLst>
                <a:gd name="T0" fmla="*/ 4325 w 4649"/>
                <a:gd name="T1" fmla="*/ 15 h 5859"/>
                <a:gd name="T2" fmla="*/ 3949 w 4649"/>
                <a:gd name="T3" fmla="*/ 15 h 5859"/>
                <a:gd name="T4" fmla="*/ 3633 w 4649"/>
                <a:gd name="T5" fmla="*/ 0 h 5859"/>
                <a:gd name="T6" fmla="*/ 3378 w 4649"/>
                <a:gd name="T7" fmla="*/ 0 h 5859"/>
                <a:gd name="T8" fmla="*/ 3062 w 4649"/>
                <a:gd name="T9" fmla="*/ 15 h 5859"/>
                <a:gd name="T10" fmla="*/ 2640 w 4649"/>
                <a:gd name="T11" fmla="*/ 15 h 5859"/>
                <a:gd name="T12" fmla="*/ 2264 w 4649"/>
                <a:gd name="T13" fmla="*/ 15 h 5859"/>
                <a:gd name="T14" fmla="*/ 1948 w 4649"/>
                <a:gd name="T15" fmla="*/ 0 h 5859"/>
                <a:gd name="T16" fmla="*/ 1692 w 4649"/>
                <a:gd name="T17" fmla="*/ 0 h 5859"/>
                <a:gd name="T18" fmla="*/ 1377 w 4649"/>
                <a:gd name="T19" fmla="*/ 15 h 5859"/>
                <a:gd name="T20" fmla="*/ 955 w 4649"/>
                <a:gd name="T21" fmla="*/ 15 h 5859"/>
                <a:gd name="T22" fmla="*/ 579 w 4649"/>
                <a:gd name="T23" fmla="*/ 15 h 5859"/>
                <a:gd name="T24" fmla="*/ 263 w 4649"/>
                <a:gd name="T25" fmla="*/ 0 h 5859"/>
                <a:gd name="T26" fmla="*/ 0 w 4649"/>
                <a:gd name="T27" fmla="*/ 7 h 5859"/>
                <a:gd name="T28" fmla="*/ 15 w 4649"/>
                <a:gd name="T29" fmla="*/ 323 h 5859"/>
                <a:gd name="T30" fmla="*/ 15 w 4649"/>
                <a:gd name="T31" fmla="*/ 743 h 5859"/>
                <a:gd name="T32" fmla="*/ 15 w 4649"/>
                <a:gd name="T33" fmla="*/ 1119 h 5859"/>
                <a:gd name="T34" fmla="*/ 0 w 4649"/>
                <a:gd name="T35" fmla="*/ 1434 h 5859"/>
                <a:gd name="T36" fmla="*/ 0 w 4649"/>
                <a:gd name="T37" fmla="*/ 1690 h 5859"/>
                <a:gd name="T38" fmla="*/ 15 w 4649"/>
                <a:gd name="T39" fmla="*/ 2005 h 5859"/>
                <a:gd name="T40" fmla="*/ 15 w 4649"/>
                <a:gd name="T41" fmla="*/ 2426 h 5859"/>
                <a:gd name="T42" fmla="*/ 15 w 4649"/>
                <a:gd name="T43" fmla="*/ 2802 h 5859"/>
                <a:gd name="T44" fmla="*/ 0 w 4649"/>
                <a:gd name="T45" fmla="*/ 3117 h 5859"/>
                <a:gd name="T46" fmla="*/ 0 w 4649"/>
                <a:gd name="T47" fmla="*/ 3373 h 5859"/>
                <a:gd name="T48" fmla="*/ 15 w 4649"/>
                <a:gd name="T49" fmla="*/ 3688 h 5859"/>
                <a:gd name="T50" fmla="*/ 15 w 4649"/>
                <a:gd name="T51" fmla="*/ 4109 h 5859"/>
                <a:gd name="T52" fmla="*/ 15 w 4649"/>
                <a:gd name="T53" fmla="*/ 4485 h 5859"/>
                <a:gd name="T54" fmla="*/ 0 w 4649"/>
                <a:gd name="T55" fmla="*/ 4800 h 5859"/>
                <a:gd name="T56" fmla="*/ 0 w 4649"/>
                <a:gd name="T57" fmla="*/ 5055 h 5859"/>
                <a:gd name="T58" fmla="*/ 15 w 4649"/>
                <a:gd name="T59" fmla="*/ 5371 h 5859"/>
                <a:gd name="T60" fmla="*/ 15 w 4649"/>
                <a:gd name="T61" fmla="*/ 5792 h 5859"/>
                <a:gd name="T62" fmla="*/ 158 w 4649"/>
                <a:gd name="T63" fmla="*/ 5859 h 5859"/>
                <a:gd name="T64" fmla="*/ 474 w 4649"/>
                <a:gd name="T65" fmla="*/ 5844 h 5859"/>
                <a:gd name="T66" fmla="*/ 895 w 4649"/>
                <a:gd name="T67" fmla="*/ 5844 h 5859"/>
                <a:gd name="T68" fmla="*/ 1271 w 4649"/>
                <a:gd name="T69" fmla="*/ 5844 h 5859"/>
                <a:gd name="T70" fmla="*/ 1587 w 4649"/>
                <a:gd name="T71" fmla="*/ 5859 h 5859"/>
                <a:gd name="T72" fmla="*/ 1843 w 4649"/>
                <a:gd name="T73" fmla="*/ 5859 h 5859"/>
                <a:gd name="T74" fmla="*/ 2159 w 4649"/>
                <a:gd name="T75" fmla="*/ 5844 h 5859"/>
                <a:gd name="T76" fmla="*/ 2580 w 4649"/>
                <a:gd name="T77" fmla="*/ 5844 h 5859"/>
                <a:gd name="T78" fmla="*/ 2956 w 4649"/>
                <a:gd name="T79" fmla="*/ 5844 h 5859"/>
                <a:gd name="T80" fmla="*/ 3272 w 4649"/>
                <a:gd name="T81" fmla="*/ 5859 h 5859"/>
                <a:gd name="T82" fmla="*/ 3528 w 4649"/>
                <a:gd name="T83" fmla="*/ 5859 h 5859"/>
                <a:gd name="T84" fmla="*/ 3844 w 4649"/>
                <a:gd name="T85" fmla="*/ 5844 h 5859"/>
                <a:gd name="T86" fmla="*/ 4265 w 4649"/>
                <a:gd name="T87" fmla="*/ 5844 h 5859"/>
                <a:gd name="T88" fmla="*/ 4641 w 4649"/>
                <a:gd name="T89" fmla="*/ 5844 h 5859"/>
                <a:gd name="T90" fmla="*/ 4634 w 4649"/>
                <a:gd name="T91" fmla="*/ 5702 h 5859"/>
                <a:gd name="T92" fmla="*/ 4634 w 4649"/>
                <a:gd name="T93" fmla="*/ 5281 h 5859"/>
                <a:gd name="T94" fmla="*/ 4634 w 4649"/>
                <a:gd name="T95" fmla="*/ 4905 h 5859"/>
                <a:gd name="T96" fmla="*/ 4649 w 4649"/>
                <a:gd name="T97" fmla="*/ 4590 h 5859"/>
                <a:gd name="T98" fmla="*/ 4649 w 4649"/>
                <a:gd name="T99" fmla="*/ 4334 h 5859"/>
                <a:gd name="T100" fmla="*/ 4634 w 4649"/>
                <a:gd name="T101" fmla="*/ 4019 h 5859"/>
                <a:gd name="T102" fmla="*/ 4634 w 4649"/>
                <a:gd name="T103" fmla="*/ 3598 h 5859"/>
                <a:gd name="T104" fmla="*/ 4634 w 4649"/>
                <a:gd name="T105" fmla="*/ 3222 h 5859"/>
                <a:gd name="T106" fmla="*/ 4649 w 4649"/>
                <a:gd name="T107" fmla="*/ 2907 h 5859"/>
                <a:gd name="T108" fmla="*/ 4649 w 4649"/>
                <a:gd name="T109" fmla="*/ 2651 h 5859"/>
                <a:gd name="T110" fmla="*/ 4634 w 4649"/>
                <a:gd name="T111" fmla="*/ 2336 h 5859"/>
                <a:gd name="T112" fmla="*/ 4634 w 4649"/>
                <a:gd name="T113" fmla="*/ 1915 h 5859"/>
                <a:gd name="T114" fmla="*/ 4634 w 4649"/>
                <a:gd name="T115" fmla="*/ 1540 h 5859"/>
                <a:gd name="T116" fmla="*/ 4649 w 4649"/>
                <a:gd name="T117" fmla="*/ 1224 h 5859"/>
                <a:gd name="T118" fmla="*/ 4649 w 4649"/>
                <a:gd name="T119" fmla="*/ 969 h 5859"/>
                <a:gd name="T120" fmla="*/ 4634 w 4649"/>
                <a:gd name="T121" fmla="*/ 653 h 5859"/>
                <a:gd name="T122" fmla="*/ 4634 w 4649"/>
                <a:gd name="T123" fmla="*/ 232 h 58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49" h="5859">
                  <a:moveTo>
                    <a:pt x="4641" y="15"/>
                  </a:moveTo>
                  <a:lnTo>
                    <a:pt x="4581" y="15"/>
                  </a:lnTo>
                  <a:lnTo>
                    <a:pt x="4581" y="0"/>
                  </a:lnTo>
                  <a:lnTo>
                    <a:pt x="4641" y="0"/>
                  </a:lnTo>
                  <a:lnTo>
                    <a:pt x="4641" y="15"/>
                  </a:lnTo>
                  <a:close/>
                  <a:moveTo>
                    <a:pt x="4536" y="15"/>
                  </a:moveTo>
                  <a:lnTo>
                    <a:pt x="4476" y="15"/>
                  </a:lnTo>
                  <a:lnTo>
                    <a:pt x="4476" y="0"/>
                  </a:lnTo>
                  <a:lnTo>
                    <a:pt x="4536" y="0"/>
                  </a:lnTo>
                  <a:lnTo>
                    <a:pt x="4536" y="15"/>
                  </a:lnTo>
                  <a:close/>
                  <a:moveTo>
                    <a:pt x="4431" y="15"/>
                  </a:moveTo>
                  <a:lnTo>
                    <a:pt x="4371" y="15"/>
                  </a:lnTo>
                  <a:lnTo>
                    <a:pt x="4371" y="0"/>
                  </a:lnTo>
                  <a:lnTo>
                    <a:pt x="4431" y="0"/>
                  </a:lnTo>
                  <a:lnTo>
                    <a:pt x="4431" y="15"/>
                  </a:lnTo>
                  <a:close/>
                  <a:moveTo>
                    <a:pt x="4325" y="15"/>
                  </a:moveTo>
                  <a:lnTo>
                    <a:pt x="4265" y="15"/>
                  </a:lnTo>
                  <a:lnTo>
                    <a:pt x="4265" y="0"/>
                  </a:lnTo>
                  <a:lnTo>
                    <a:pt x="4325" y="0"/>
                  </a:lnTo>
                  <a:lnTo>
                    <a:pt x="4325" y="15"/>
                  </a:lnTo>
                  <a:close/>
                  <a:moveTo>
                    <a:pt x="4220" y="15"/>
                  </a:moveTo>
                  <a:lnTo>
                    <a:pt x="4160" y="15"/>
                  </a:lnTo>
                  <a:lnTo>
                    <a:pt x="4160" y="0"/>
                  </a:lnTo>
                  <a:lnTo>
                    <a:pt x="4220" y="0"/>
                  </a:lnTo>
                  <a:lnTo>
                    <a:pt x="4220" y="15"/>
                  </a:lnTo>
                  <a:close/>
                  <a:moveTo>
                    <a:pt x="4115" y="15"/>
                  </a:moveTo>
                  <a:lnTo>
                    <a:pt x="4055" y="15"/>
                  </a:lnTo>
                  <a:lnTo>
                    <a:pt x="4055" y="0"/>
                  </a:lnTo>
                  <a:lnTo>
                    <a:pt x="4115" y="0"/>
                  </a:lnTo>
                  <a:lnTo>
                    <a:pt x="4115" y="15"/>
                  </a:lnTo>
                  <a:close/>
                  <a:moveTo>
                    <a:pt x="4009" y="15"/>
                  </a:moveTo>
                  <a:lnTo>
                    <a:pt x="3949" y="15"/>
                  </a:lnTo>
                  <a:lnTo>
                    <a:pt x="3949" y="0"/>
                  </a:lnTo>
                  <a:lnTo>
                    <a:pt x="4009" y="0"/>
                  </a:lnTo>
                  <a:lnTo>
                    <a:pt x="4009" y="15"/>
                  </a:lnTo>
                  <a:close/>
                  <a:moveTo>
                    <a:pt x="3904" y="15"/>
                  </a:moveTo>
                  <a:lnTo>
                    <a:pt x="3844" y="15"/>
                  </a:lnTo>
                  <a:lnTo>
                    <a:pt x="3844" y="0"/>
                  </a:lnTo>
                  <a:lnTo>
                    <a:pt x="3904" y="0"/>
                  </a:lnTo>
                  <a:lnTo>
                    <a:pt x="3904" y="15"/>
                  </a:lnTo>
                  <a:close/>
                  <a:moveTo>
                    <a:pt x="3799" y="15"/>
                  </a:moveTo>
                  <a:lnTo>
                    <a:pt x="3739" y="15"/>
                  </a:lnTo>
                  <a:lnTo>
                    <a:pt x="3739" y="0"/>
                  </a:lnTo>
                  <a:lnTo>
                    <a:pt x="3799" y="0"/>
                  </a:lnTo>
                  <a:lnTo>
                    <a:pt x="3799" y="15"/>
                  </a:lnTo>
                  <a:close/>
                  <a:moveTo>
                    <a:pt x="3694" y="15"/>
                  </a:moveTo>
                  <a:lnTo>
                    <a:pt x="3633" y="15"/>
                  </a:lnTo>
                  <a:lnTo>
                    <a:pt x="3633" y="0"/>
                  </a:lnTo>
                  <a:lnTo>
                    <a:pt x="3694" y="0"/>
                  </a:lnTo>
                  <a:lnTo>
                    <a:pt x="3694" y="15"/>
                  </a:lnTo>
                  <a:close/>
                  <a:moveTo>
                    <a:pt x="3588" y="15"/>
                  </a:moveTo>
                  <a:lnTo>
                    <a:pt x="3528" y="15"/>
                  </a:lnTo>
                  <a:lnTo>
                    <a:pt x="3528" y="0"/>
                  </a:lnTo>
                  <a:lnTo>
                    <a:pt x="3588" y="0"/>
                  </a:lnTo>
                  <a:lnTo>
                    <a:pt x="3588" y="15"/>
                  </a:lnTo>
                  <a:close/>
                  <a:moveTo>
                    <a:pt x="3483" y="15"/>
                  </a:moveTo>
                  <a:lnTo>
                    <a:pt x="3423" y="15"/>
                  </a:lnTo>
                  <a:lnTo>
                    <a:pt x="3423" y="0"/>
                  </a:lnTo>
                  <a:lnTo>
                    <a:pt x="3483" y="0"/>
                  </a:lnTo>
                  <a:lnTo>
                    <a:pt x="3483" y="15"/>
                  </a:lnTo>
                  <a:close/>
                  <a:moveTo>
                    <a:pt x="3378" y="15"/>
                  </a:moveTo>
                  <a:lnTo>
                    <a:pt x="3317" y="15"/>
                  </a:lnTo>
                  <a:lnTo>
                    <a:pt x="3317" y="0"/>
                  </a:lnTo>
                  <a:lnTo>
                    <a:pt x="3378" y="0"/>
                  </a:lnTo>
                  <a:lnTo>
                    <a:pt x="3378" y="15"/>
                  </a:lnTo>
                  <a:close/>
                  <a:moveTo>
                    <a:pt x="3272" y="15"/>
                  </a:moveTo>
                  <a:lnTo>
                    <a:pt x="3212" y="15"/>
                  </a:lnTo>
                  <a:lnTo>
                    <a:pt x="3212" y="0"/>
                  </a:lnTo>
                  <a:lnTo>
                    <a:pt x="3272" y="0"/>
                  </a:lnTo>
                  <a:lnTo>
                    <a:pt x="3272" y="15"/>
                  </a:lnTo>
                  <a:close/>
                  <a:moveTo>
                    <a:pt x="3167" y="15"/>
                  </a:moveTo>
                  <a:lnTo>
                    <a:pt x="3107" y="15"/>
                  </a:lnTo>
                  <a:lnTo>
                    <a:pt x="3107" y="0"/>
                  </a:lnTo>
                  <a:lnTo>
                    <a:pt x="3167" y="0"/>
                  </a:lnTo>
                  <a:lnTo>
                    <a:pt x="3167" y="15"/>
                  </a:lnTo>
                  <a:close/>
                  <a:moveTo>
                    <a:pt x="3062" y="15"/>
                  </a:moveTo>
                  <a:lnTo>
                    <a:pt x="3001" y="15"/>
                  </a:lnTo>
                  <a:lnTo>
                    <a:pt x="3001" y="0"/>
                  </a:lnTo>
                  <a:lnTo>
                    <a:pt x="3062" y="0"/>
                  </a:lnTo>
                  <a:lnTo>
                    <a:pt x="3062" y="15"/>
                  </a:lnTo>
                  <a:close/>
                  <a:moveTo>
                    <a:pt x="2956" y="15"/>
                  </a:moveTo>
                  <a:lnTo>
                    <a:pt x="2896" y="15"/>
                  </a:lnTo>
                  <a:lnTo>
                    <a:pt x="2896" y="0"/>
                  </a:lnTo>
                  <a:lnTo>
                    <a:pt x="2956" y="0"/>
                  </a:lnTo>
                  <a:lnTo>
                    <a:pt x="2956" y="15"/>
                  </a:lnTo>
                  <a:close/>
                  <a:moveTo>
                    <a:pt x="2851" y="15"/>
                  </a:moveTo>
                  <a:lnTo>
                    <a:pt x="2791" y="15"/>
                  </a:lnTo>
                  <a:lnTo>
                    <a:pt x="2791" y="0"/>
                  </a:lnTo>
                  <a:lnTo>
                    <a:pt x="2851" y="0"/>
                  </a:lnTo>
                  <a:lnTo>
                    <a:pt x="2851" y="15"/>
                  </a:lnTo>
                  <a:close/>
                  <a:moveTo>
                    <a:pt x="2746" y="15"/>
                  </a:moveTo>
                  <a:lnTo>
                    <a:pt x="2685" y="15"/>
                  </a:lnTo>
                  <a:lnTo>
                    <a:pt x="2685" y="0"/>
                  </a:lnTo>
                  <a:lnTo>
                    <a:pt x="2746" y="0"/>
                  </a:lnTo>
                  <a:lnTo>
                    <a:pt x="2746" y="15"/>
                  </a:lnTo>
                  <a:close/>
                  <a:moveTo>
                    <a:pt x="2640" y="15"/>
                  </a:moveTo>
                  <a:lnTo>
                    <a:pt x="2580" y="15"/>
                  </a:lnTo>
                  <a:lnTo>
                    <a:pt x="2580" y="0"/>
                  </a:lnTo>
                  <a:lnTo>
                    <a:pt x="2640" y="0"/>
                  </a:lnTo>
                  <a:lnTo>
                    <a:pt x="2640" y="15"/>
                  </a:lnTo>
                  <a:close/>
                  <a:moveTo>
                    <a:pt x="2535" y="15"/>
                  </a:moveTo>
                  <a:lnTo>
                    <a:pt x="2475" y="15"/>
                  </a:lnTo>
                  <a:lnTo>
                    <a:pt x="2475" y="0"/>
                  </a:lnTo>
                  <a:lnTo>
                    <a:pt x="2535" y="0"/>
                  </a:lnTo>
                  <a:lnTo>
                    <a:pt x="2535" y="15"/>
                  </a:lnTo>
                  <a:close/>
                  <a:moveTo>
                    <a:pt x="2430" y="15"/>
                  </a:moveTo>
                  <a:lnTo>
                    <a:pt x="2370" y="15"/>
                  </a:lnTo>
                  <a:lnTo>
                    <a:pt x="2370" y="0"/>
                  </a:lnTo>
                  <a:lnTo>
                    <a:pt x="2430" y="0"/>
                  </a:lnTo>
                  <a:lnTo>
                    <a:pt x="2430" y="15"/>
                  </a:lnTo>
                  <a:close/>
                  <a:moveTo>
                    <a:pt x="2324" y="15"/>
                  </a:moveTo>
                  <a:lnTo>
                    <a:pt x="2264" y="15"/>
                  </a:lnTo>
                  <a:lnTo>
                    <a:pt x="2264" y="0"/>
                  </a:lnTo>
                  <a:lnTo>
                    <a:pt x="2324" y="0"/>
                  </a:lnTo>
                  <a:lnTo>
                    <a:pt x="2324" y="15"/>
                  </a:lnTo>
                  <a:close/>
                  <a:moveTo>
                    <a:pt x="2219" y="15"/>
                  </a:moveTo>
                  <a:lnTo>
                    <a:pt x="2159" y="15"/>
                  </a:lnTo>
                  <a:lnTo>
                    <a:pt x="2159" y="0"/>
                  </a:lnTo>
                  <a:lnTo>
                    <a:pt x="2219" y="0"/>
                  </a:lnTo>
                  <a:lnTo>
                    <a:pt x="2219" y="15"/>
                  </a:lnTo>
                  <a:close/>
                  <a:moveTo>
                    <a:pt x="2114" y="15"/>
                  </a:moveTo>
                  <a:lnTo>
                    <a:pt x="2054" y="15"/>
                  </a:lnTo>
                  <a:lnTo>
                    <a:pt x="2054" y="0"/>
                  </a:lnTo>
                  <a:lnTo>
                    <a:pt x="2114" y="0"/>
                  </a:lnTo>
                  <a:lnTo>
                    <a:pt x="2114" y="15"/>
                  </a:lnTo>
                  <a:close/>
                  <a:moveTo>
                    <a:pt x="2008" y="15"/>
                  </a:moveTo>
                  <a:lnTo>
                    <a:pt x="1948" y="15"/>
                  </a:lnTo>
                  <a:lnTo>
                    <a:pt x="1948" y="0"/>
                  </a:lnTo>
                  <a:lnTo>
                    <a:pt x="2008" y="0"/>
                  </a:lnTo>
                  <a:lnTo>
                    <a:pt x="2008" y="15"/>
                  </a:lnTo>
                  <a:close/>
                  <a:moveTo>
                    <a:pt x="1903" y="15"/>
                  </a:moveTo>
                  <a:lnTo>
                    <a:pt x="1843" y="15"/>
                  </a:lnTo>
                  <a:lnTo>
                    <a:pt x="1843" y="0"/>
                  </a:lnTo>
                  <a:lnTo>
                    <a:pt x="1903" y="0"/>
                  </a:lnTo>
                  <a:lnTo>
                    <a:pt x="1903" y="15"/>
                  </a:lnTo>
                  <a:close/>
                  <a:moveTo>
                    <a:pt x="1798" y="15"/>
                  </a:moveTo>
                  <a:lnTo>
                    <a:pt x="1738" y="15"/>
                  </a:lnTo>
                  <a:lnTo>
                    <a:pt x="1738" y="0"/>
                  </a:lnTo>
                  <a:lnTo>
                    <a:pt x="1798" y="0"/>
                  </a:lnTo>
                  <a:lnTo>
                    <a:pt x="1798" y="15"/>
                  </a:lnTo>
                  <a:close/>
                  <a:moveTo>
                    <a:pt x="1692" y="15"/>
                  </a:moveTo>
                  <a:lnTo>
                    <a:pt x="1632" y="15"/>
                  </a:lnTo>
                  <a:lnTo>
                    <a:pt x="1632" y="0"/>
                  </a:lnTo>
                  <a:lnTo>
                    <a:pt x="1692" y="0"/>
                  </a:lnTo>
                  <a:lnTo>
                    <a:pt x="1692" y="15"/>
                  </a:lnTo>
                  <a:close/>
                  <a:moveTo>
                    <a:pt x="1587" y="15"/>
                  </a:moveTo>
                  <a:lnTo>
                    <a:pt x="1527" y="15"/>
                  </a:lnTo>
                  <a:lnTo>
                    <a:pt x="1527" y="0"/>
                  </a:lnTo>
                  <a:lnTo>
                    <a:pt x="1587" y="0"/>
                  </a:lnTo>
                  <a:lnTo>
                    <a:pt x="1587" y="15"/>
                  </a:lnTo>
                  <a:close/>
                  <a:moveTo>
                    <a:pt x="1482" y="15"/>
                  </a:moveTo>
                  <a:lnTo>
                    <a:pt x="1422" y="15"/>
                  </a:lnTo>
                  <a:lnTo>
                    <a:pt x="1422" y="0"/>
                  </a:lnTo>
                  <a:lnTo>
                    <a:pt x="1482" y="0"/>
                  </a:lnTo>
                  <a:lnTo>
                    <a:pt x="1482" y="15"/>
                  </a:lnTo>
                  <a:close/>
                  <a:moveTo>
                    <a:pt x="1377" y="15"/>
                  </a:moveTo>
                  <a:lnTo>
                    <a:pt x="1316" y="15"/>
                  </a:lnTo>
                  <a:lnTo>
                    <a:pt x="1316" y="0"/>
                  </a:lnTo>
                  <a:lnTo>
                    <a:pt x="1377" y="0"/>
                  </a:lnTo>
                  <a:lnTo>
                    <a:pt x="1377" y="15"/>
                  </a:lnTo>
                  <a:close/>
                  <a:moveTo>
                    <a:pt x="1271" y="15"/>
                  </a:moveTo>
                  <a:lnTo>
                    <a:pt x="1211" y="15"/>
                  </a:lnTo>
                  <a:lnTo>
                    <a:pt x="1211" y="0"/>
                  </a:lnTo>
                  <a:lnTo>
                    <a:pt x="1271" y="0"/>
                  </a:lnTo>
                  <a:lnTo>
                    <a:pt x="1271" y="15"/>
                  </a:lnTo>
                  <a:close/>
                  <a:moveTo>
                    <a:pt x="1166" y="15"/>
                  </a:moveTo>
                  <a:lnTo>
                    <a:pt x="1106" y="15"/>
                  </a:lnTo>
                  <a:lnTo>
                    <a:pt x="1106" y="0"/>
                  </a:lnTo>
                  <a:lnTo>
                    <a:pt x="1166" y="0"/>
                  </a:lnTo>
                  <a:lnTo>
                    <a:pt x="1166" y="15"/>
                  </a:lnTo>
                  <a:close/>
                  <a:moveTo>
                    <a:pt x="1061" y="15"/>
                  </a:moveTo>
                  <a:lnTo>
                    <a:pt x="1000" y="15"/>
                  </a:lnTo>
                  <a:lnTo>
                    <a:pt x="1000" y="0"/>
                  </a:lnTo>
                  <a:lnTo>
                    <a:pt x="1061" y="0"/>
                  </a:lnTo>
                  <a:lnTo>
                    <a:pt x="1061" y="15"/>
                  </a:lnTo>
                  <a:close/>
                  <a:moveTo>
                    <a:pt x="955" y="15"/>
                  </a:moveTo>
                  <a:lnTo>
                    <a:pt x="895" y="15"/>
                  </a:lnTo>
                  <a:lnTo>
                    <a:pt x="895" y="0"/>
                  </a:lnTo>
                  <a:lnTo>
                    <a:pt x="955" y="0"/>
                  </a:lnTo>
                  <a:lnTo>
                    <a:pt x="955" y="15"/>
                  </a:lnTo>
                  <a:close/>
                  <a:moveTo>
                    <a:pt x="850" y="15"/>
                  </a:moveTo>
                  <a:lnTo>
                    <a:pt x="790" y="15"/>
                  </a:lnTo>
                  <a:lnTo>
                    <a:pt x="790" y="0"/>
                  </a:lnTo>
                  <a:lnTo>
                    <a:pt x="850" y="0"/>
                  </a:lnTo>
                  <a:lnTo>
                    <a:pt x="850" y="15"/>
                  </a:lnTo>
                  <a:close/>
                  <a:moveTo>
                    <a:pt x="745" y="15"/>
                  </a:moveTo>
                  <a:lnTo>
                    <a:pt x="684" y="15"/>
                  </a:lnTo>
                  <a:lnTo>
                    <a:pt x="684" y="0"/>
                  </a:lnTo>
                  <a:lnTo>
                    <a:pt x="745" y="0"/>
                  </a:lnTo>
                  <a:lnTo>
                    <a:pt x="745" y="15"/>
                  </a:lnTo>
                  <a:close/>
                  <a:moveTo>
                    <a:pt x="639" y="15"/>
                  </a:moveTo>
                  <a:lnTo>
                    <a:pt x="579" y="15"/>
                  </a:lnTo>
                  <a:lnTo>
                    <a:pt x="579" y="0"/>
                  </a:lnTo>
                  <a:lnTo>
                    <a:pt x="639" y="0"/>
                  </a:lnTo>
                  <a:lnTo>
                    <a:pt x="639" y="15"/>
                  </a:lnTo>
                  <a:close/>
                  <a:moveTo>
                    <a:pt x="534" y="15"/>
                  </a:moveTo>
                  <a:lnTo>
                    <a:pt x="474" y="15"/>
                  </a:lnTo>
                  <a:lnTo>
                    <a:pt x="474" y="0"/>
                  </a:lnTo>
                  <a:lnTo>
                    <a:pt x="534" y="0"/>
                  </a:lnTo>
                  <a:lnTo>
                    <a:pt x="534" y="15"/>
                  </a:lnTo>
                  <a:close/>
                  <a:moveTo>
                    <a:pt x="429" y="15"/>
                  </a:moveTo>
                  <a:lnTo>
                    <a:pt x="369" y="15"/>
                  </a:lnTo>
                  <a:lnTo>
                    <a:pt x="369" y="0"/>
                  </a:lnTo>
                  <a:lnTo>
                    <a:pt x="429" y="0"/>
                  </a:lnTo>
                  <a:lnTo>
                    <a:pt x="429" y="15"/>
                  </a:lnTo>
                  <a:close/>
                  <a:moveTo>
                    <a:pt x="323" y="15"/>
                  </a:moveTo>
                  <a:lnTo>
                    <a:pt x="263" y="15"/>
                  </a:lnTo>
                  <a:lnTo>
                    <a:pt x="263" y="0"/>
                  </a:lnTo>
                  <a:lnTo>
                    <a:pt x="323" y="0"/>
                  </a:lnTo>
                  <a:lnTo>
                    <a:pt x="323" y="15"/>
                  </a:lnTo>
                  <a:close/>
                  <a:moveTo>
                    <a:pt x="218" y="15"/>
                  </a:moveTo>
                  <a:lnTo>
                    <a:pt x="158" y="15"/>
                  </a:lnTo>
                  <a:lnTo>
                    <a:pt x="158" y="0"/>
                  </a:lnTo>
                  <a:lnTo>
                    <a:pt x="218" y="0"/>
                  </a:lnTo>
                  <a:lnTo>
                    <a:pt x="218" y="15"/>
                  </a:lnTo>
                  <a:close/>
                  <a:moveTo>
                    <a:pt x="113" y="15"/>
                  </a:moveTo>
                  <a:lnTo>
                    <a:pt x="53" y="15"/>
                  </a:lnTo>
                  <a:lnTo>
                    <a:pt x="53" y="0"/>
                  </a:lnTo>
                  <a:lnTo>
                    <a:pt x="113" y="0"/>
                  </a:lnTo>
                  <a:lnTo>
                    <a:pt x="113" y="15"/>
                  </a:lnTo>
                  <a:close/>
                  <a:moveTo>
                    <a:pt x="15" y="7"/>
                  </a:moveTo>
                  <a:lnTo>
                    <a:pt x="15" y="67"/>
                  </a:lnTo>
                  <a:lnTo>
                    <a:pt x="0" y="67"/>
                  </a:lnTo>
                  <a:lnTo>
                    <a:pt x="0" y="7"/>
                  </a:lnTo>
                  <a:lnTo>
                    <a:pt x="15" y="7"/>
                  </a:lnTo>
                  <a:close/>
                  <a:moveTo>
                    <a:pt x="15" y="112"/>
                  </a:moveTo>
                  <a:lnTo>
                    <a:pt x="15" y="172"/>
                  </a:lnTo>
                  <a:lnTo>
                    <a:pt x="0" y="172"/>
                  </a:lnTo>
                  <a:lnTo>
                    <a:pt x="0" y="112"/>
                  </a:lnTo>
                  <a:lnTo>
                    <a:pt x="15" y="112"/>
                  </a:lnTo>
                  <a:close/>
                  <a:moveTo>
                    <a:pt x="15" y="217"/>
                  </a:moveTo>
                  <a:lnTo>
                    <a:pt x="15" y="277"/>
                  </a:lnTo>
                  <a:lnTo>
                    <a:pt x="0" y="277"/>
                  </a:lnTo>
                  <a:lnTo>
                    <a:pt x="0" y="217"/>
                  </a:lnTo>
                  <a:lnTo>
                    <a:pt x="15" y="217"/>
                  </a:lnTo>
                  <a:close/>
                  <a:moveTo>
                    <a:pt x="15" y="323"/>
                  </a:moveTo>
                  <a:lnTo>
                    <a:pt x="15" y="383"/>
                  </a:lnTo>
                  <a:lnTo>
                    <a:pt x="0" y="383"/>
                  </a:lnTo>
                  <a:lnTo>
                    <a:pt x="0" y="323"/>
                  </a:lnTo>
                  <a:lnTo>
                    <a:pt x="15" y="323"/>
                  </a:lnTo>
                  <a:close/>
                  <a:moveTo>
                    <a:pt x="15" y="428"/>
                  </a:moveTo>
                  <a:lnTo>
                    <a:pt x="15" y="488"/>
                  </a:lnTo>
                  <a:lnTo>
                    <a:pt x="0" y="488"/>
                  </a:lnTo>
                  <a:lnTo>
                    <a:pt x="0" y="428"/>
                  </a:lnTo>
                  <a:lnTo>
                    <a:pt x="15" y="428"/>
                  </a:lnTo>
                  <a:close/>
                  <a:moveTo>
                    <a:pt x="15" y="533"/>
                  </a:moveTo>
                  <a:lnTo>
                    <a:pt x="15" y="593"/>
                  </a:lnTo>
                  <a:lnTo>
                    <a:pt x="0" y="593"/>
                  </a:lnTo>
                  <a:lnTo>
                    <a:pt x="0" y="533"/>
                  </a:lnTo>
                  <a:lnTo>
                    <a:pt x="15" y="533"/>
                  </a:lnTo>
                  <a:close/>
                  <a:moveTo>
                    <a:pt x="15" y="638"/>
                  </a:moveTo>
                  <a:lnTo>
                    <a:pt x="15" y="698"/>
                  </a:lnTo>
                  <a:lnTo>
                    <a:pt x="0" y="698"/>
                  </a:lnTo>
                  <a:lnTo>
                    <a:pt x="0" y="638"/>
                  </a:lnTo>
                  <a:lnTo>
                    <a:pt x="15" y="638"/>
                  </a:lnTo>
                  <a:close/>
                  <a:moveTo>
                    <a:pt x="15" y="743"/>
                  </a:moveTo>
                  <a:lnTo>
                    <a:pt x="15" y="803"/>
                  </a:lnTo>
                  <a:lnTo>
                    <a:pt x="0" y="803"/>
                  </a:lnTo>
                  <a:lnTo>
                    <a:pt x="0" y="743"/>
                  </a:lnTo>
                  <a:lnTo>
                    <a:pt x="15" y="743"/>
                  </a:lnTo>
                  <a:close/>
                  <a:moveTo>
                    <a:pt x="15" y="848"/>
                  </a:moveTo>
                  <a:lnTo>
                    <a:pt x="15" y="909"/>
                  </a:lnTo>
                  <a:lnTo>
                    <a:pt x="0" y="909"/>
                  </a:lnTo>
                  <a:lnTo>
                    <a:pt x="0" y="848"/>
                  </a:lnTo>
                  <a:lnTo>
                    <a:pt x="15" y="848"/>
                  </a:lnTo>
                  <a:close/>
                  <a:moveTo>
                    <a:pt x="15" y="954"/>
                  </a:moveTo>
                  <a:lnTo>
                    <a:pt x="15" y="1014"/>
                  </a:lnTo>
                  <a:lnTo>
                    <a:pt x="0" y="1014"/>
                  </a:lnTo>
                  <a:lnTo>
                    <a:pt x="0" y="954"/>
                  </a:lnTo>
                  <a:lnTo>
                    <a:pt x="15" y="954"/>
                  </a:lnTo>
                  <a:close/>
                  <a:moveTo>
                    <a:pt x="15" y="1059"/>
                  </a:moveTo>
                  <a:lnTo>
                    <a:pt x="15" y="1119"/>
                  </a:lnTo>
                  <a:lnTo>
                    <a:pt x="0" y="1119"/>
                  </a:lnTo>
                  <a:lnTo>
                    <a:pt x="0" y="1059"/>
                  </a:lnTo>
                  <a:lnTo>
                    <a:pt x="15" y="1059"/>
                  </a:lnTo>
                  <a:close/>
                  <a:moveTo>
                    <a:pt x="15" y="1164"/>
                  </a:moveTo>
                  <a:lnTo>
                    <a:pt x="15" y="1224"/>
                  </a:lnTo>
                  <a:lnTo>
                    <a:pt x="0" y="1224"/>
                  </a:lnTo>
                  <a:lnTo>
                    <a:pt x="0" y="1164"/>
                  </a:lnTo>
                  <a:lnTo>
                    <a:pt x="15" y="1164"/>
                  </a:lnTo>
                  <a:close/>
                  <a:moveTo>
                    <a:pt x="15" y="1269"/>
                  </a:moveTo>
                  <a:lnTo>
                    <a:pt x="15" y="1329"/>
                  </a:lnTo>
                  <a:lnTo>
                    <a:pt x="0" y="1329"/>
                  </a:lnTo>
                  <a:lnTo>
                    <a:pt x="0" y="1269"/>
                  </a:lnTo>
                  <a:lnTo>
                    <a:pt x="15" y="1269"/>
                  </a:lnTo>
                  <a:close/>
                  <a:moveTo>
                    <a:pt x="15" y="1374"/>
                  </a:moveTo>
                  <a:lnTo>
                    <a:pt x="15" y="1434"/>
                  </a:lnTo>
                  <a:lnTo>
                    <a:pt x="0" y="1434"/>
                  </a:lnTo>
                  <a:lnTo>
                    <a:pt x="0" y="1374"/>
                  </a:lnTo>
                  <a:lnTo>
                    <a:pt x="15" y="1374"/>
                  </a:lnTo>
                  <a:close/>
                  <a:moveTo>
                    <a:pt x="15" y="1479"/>
                  </a:moveTo>
                  <a:lnTo>
                    <a:pt x="15" y="1540"/>
                  </a:lnTo>
                  <a:lnTo>
                    <a:pt x="0" y="1540"/>
                  </a:lnTo>
                  <a:lnTo>
                    <a:pt x="0" y="1479"/>
                  </a:lnTo>
                  <a:lnTo>
                    <a:pt x="15" y="1479"/>
                  </a:lnTo>
                  <a:close/>
                  <a:moveTo>
                    <a:pt x="15" y="1585"/>
                  </a:moveTo>
                  <a:lnTo>
                    <a:pt x="15" y="1645"/>
                  </a:lnTo>
                  <a:lnTo>
                    <a:pt x="0" y="1645"/>
                  </a:lnTo>
                  <a:lnTo>
                    <a:pt x="0" y="1585"/>
                  </a:lnTo>
                  <a:lnTo>
                    <a:pt x="15" y="1585"/>
                  </a:lnTo>
                  <a:close/>
                  <a:moveTo>
                    <a:pt x="15" y="1690"/>
                  </a:moveTo>
                  <a:lnTo>
                    <a:pt x="15" y="1750"/>
                  </a:lnTo>
                  <a:lnTo>
                    <a:pt x="0" y="1750"/>
                  </a:lnTo>
                  <a:lnTo>
                    <a:pt x="0" y="1690"/>
                  </a:lnTo>
                  <a:lnTo>
                    <a:pt x="15" y="1690"/>
                  </a:lnTo>
                  <a:close/>
                  <a:moveTo>
                    <a:pt x="15" y="1795"/>
                  </a:moveTo>
                  <a:lnTo>
                    <a:pt x="15" y="1855"/>
                  </a:lnTo>
                  <a:lnTo>
                    <a:pt x="0" y="1855"/>
                  </a:lnTo>
                  <a:lnTo>
                    <a:pt x="0" y="1795"/>
                  </a:lnTo>
                  <a:lnTo>
                    <a:pt x="15" y="1795"/>
                  </a:lnTo>
                  <a:close/>
                  <a:moveTo>
                    <a:pt x="15" y="1900"/>
                  </a:moveTo>
                  <a:lnTo>
                    <a:pt x="15" y="1960"/>
                  </a:lnTo>
                  <a:lnTo>
                    <a:pt x="0" y="1960"/>
                  </a:lnTo>
                  <a:lnTo>
                    <a:pt x="0" y="1900"/>
                  </a:lnTo>
                  <a:lnTo>
                    <a:pt x="15" y="1900"/>
                  </a:lnTo>
                  <a:close/>
                  <a:moveTo>
                    <a:pt x="15" y="2005"/>
                  </a:moveTo>
                  <a:lnTo>
                    <a:pt x="15" y="2065"/>
                  </a:lnTo>
                  <a:lnTo>
                    <a:pt x="0" y="2065"/>
                  </a:lnTo>
                  <a:lnTo>
                    <a:pt x="0" y="2005"/>
                  </a:lnTo>
                  <a:lnTo>
                    <a:pt x="15" y="2005"/>
                  </a:lnTo>
                  <a:close/>
                  <a:moveTo>
                    <a:pt x="15" y="2111"/>
                  </a:moveTo>
                  <a:lnTo>
                    <a:pt x="15" y="2171"/>
                  </a:lnTo>
                  <a:lnTo>
                    <a:pt x="0" y="2171"/>
                  </a:lnTo>
                  <a:lnTo>
                    <a:pt x="0" y="2111"/>
                  </a:lnTo>
                  <a:lnTo>
                    <a:pt x="15" y="2111"/>
                  </a:lnTo>
                  <a:close/>
                  <a:moveTo>
                    <a:pt x="15" y="2216"/>
                  </a:moveTo>
                  <a:lnTo>
                    <a:pt x="15" y="2276"/>
                  </a:lnTo>
                  <a:lnTo>
                    <a:pt x="0" y="2276"/>
                  </a:lnTo>
                  <a:lnTo>
                    <a:pt x="0" y="2216"/>
                  </a:lnTo>
                  <a:lnTo>
                    <a:pt x="15" y="2216"/>
                  </a:lnTo>
                  <a:close/>
                  <a:moveTo>
                    <a:pt x="15" y="2321"/>
                  </a:moveTo>
                  <a:lnTo>
                    <a:pt x="15" y="238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15" y="2321"/>
                  </a:lnTo>
                  <a:close/>
                  <a:moveTo>
                    <a:pt x="15" y="2426"/>
                  </a:moveTo>
                  <a:lnTo>
                    <a:pt x="15" y="2486"/>
                  </a:lnTo>
                  <a:lnTo>
                    <a:pt x="0" y="2486"/>
                  </a:lnTo>
                  <a:lnTo>
                    <a:pt x="0" y="2426"/>
                  </a:lnTo>
                  <a:lnTo>
                    <a:pt x="15" y="2426"/>
                  </a:lnTo>
                  <a:close/>
                  <a:moveTo>
                    <a:pt x="15" y="2531"/>
                  </a:moveTo>
                  <a:lnTo>
                    <a:pt x="15" y="2591"/>
                  </a:lnTo>
                  <a:lnTo>
                    <a:pt x="0" y="2591"/>
                  </a:lnTo>
                  <a:lnTo>
                    <a:pt x="0" y="2531"/>
                  </a:lnTo>
                  <a:lnTo>
                    <a:pt x="15" y="2531"/>
                  </a:lnTo>
                  <a:close/>
                  <a:moveTo>
                    <a:pt x="15" y="2636"/>
                  </a:moveTo>
                  <a:lnTo>
                    <a:pt x="15" y="2697"/>
                  </a:lnTo>
                  <a:lnTo>
                    <a:pt x="0" y="2697"/>
                  </a:lnTo>
                  <a:lnTo>
                    <a:pt x="0" y="2636"/>
                  </a:lnTo>
                  <a:lnTo>
                    <a:pt x="15" y="2636"/>
                  </a:lnTo>
                  <a:close/>
                  <a:moveTo>
                    <a:pt x="15" y="2742"/>
                  </a:moveTo>
                  <a:lnTo>
                    <a:pt x="15" y="2802"/>
                  </a:lnTo>
                  <a:lnTo>
                    <a:pt x="0" y="2802"/>
                  </a:lnTo>
                  <a:lnTo>
                    <a:pt x="0" y="2742"/>
                  </a:lnTo>
                  <a:lnTo>
                    <a:pt x="15" y="2742"/>
                  </a:lnTo>
                  <a:close/>
                  <a:moveTo>
                    <a:pt x="15" y="2847"/>
                  </a:moveTo>
                  <a:lnTo>
                    <a:pt x="15" y="2907"/>
                  </a:lnTo>
                  <a:lnTo>
                    <a:pt x="0" y="2907"/>
                  </a:lnTo>
                  <a:lnTo>
                    <a:pt x="0" y="2847"/>
                  </a:lnTo>
                  <a:lnTo>
                    <a:pt x="15" y="2847"/>
                  </a:lnTo>
                  <a:close/>
                  <a:moveTo>
                    <a:pt x="15" y="2952"/>
                  </a:moveTo>
                  <a:lnTo>
                    <a:pt x="15" y="3012"/>
                  </a:lnTo>
                  <a:lnTo>
                    <a:pt x="0" y="3012"/>
                  </a:lnTo>
                  <a:lnTo>
                    <a:pt x="0" y="2952"/>
                  </a:lnTo>
                  <a:lnTo>
                    <a:pt x="15" y="2952"/>
                  </a:lnTo>
                  <a:close/>
                  <a:moveTo>
                    <a:pt x="15" y="3057"/>
                  </a:moveTo>
                  <a:lnTo>
                    <a:pt x="15" y="3117"/>
                  </a:lnTo>
                  <a:lnTo>
                    <a:pt x="0" y="3117"/>
                  </a:lnTo>
                  <a:lnTo>
                    <a:pt x="0" y="3057"/>
                  </a:lnTo>
                  <a:lnTo>
                    <a:pt x="15" y="3057"/>
                  </a:lnTo>
                  <a:close/>
                  <a:moveTo>
                    <a:pt x="15" y="3162"/>
                  </a:moveTo>
                  <a:lnTo>
                    <a:pt x="15" y="3222"/>
                  </a:lnTo>
                  <a:lnTo>
                    <a:pt x="0" y="3222"/>
                  </a:lnTo>
                  <a:lnTo>
                    <a:pt x="0" y="3162"/>
                  </a:lnTo>
                  <a:lnTo>
                    <a:pt x="15" y="3162"/>
                  </a:lnTo>
                  <a:close/>
                  <a:moveTo>
                    <a:pt x="15" y="3267"/>
                  </a:moveTo>
                  <a:lnTo>
                    <a:pt x="15" y="3328"/>
                  </a:lnTo>
                  <a:lnTo>
                    <a:pt x="0" y="3328"/>
                  </a:lnTo>
                  <a:lnTo>
                    <a:pt x="0" y="3267"/>
                  </a:lnTo>
                  <a:lnTo>
                    <a:pt x="15" y="3267"/>
                  </a:lnTo>
                  <a:close/>
                  <a:moveTo>
                    <a:pt x="15" y="3373"/>
                  </a:moveTo>
                  <a:lnTo>
                    <a:pt x="15" y="3433"/>
                  </a:lnTo>
                  <a:lnTo>
                    <a:pt x="0" y="3433"/>
                  </a:lnTo>
                  <a:lnTo>
                    <a:pt x="0" y="3373"/>
                  </a:lnTo>
                  <a:lnTo>
                    <a:pt x="15" y="3373"/>
                  </a:lnTo>
                  <a:close/>
                  <a:moveTo>
                    <a:pt x="15" y="3478"/>
                  </a:moveTo>
                  <a:lnTo>
                    <a:pt x="15" y="3538"/>
                  </a:lnTo>
                  <a:lnTo>
                    <a:pt x="0" y="3538"/>
                  </a:lnTo>
                  <a:lnTo>
                    <a:pt x="0" y="3478"/>
                  </a:lnTo>
                  <a:lnTo>
                    <a:pt x="15" y="3478"/>
                  </a:lnTo>
                  <a:close/>
                  <a:moveTo>
                    <a:pt x="15" y="3583"/>
                  </a:moveTo>
                  <a:lnTo>
                    <a:pt x="15" y="3643"/>
                  </a:lnTo>
                  <a:lnTo>
                    <a:pt x="0" y="3643"/>
                  </a:lnTo>
                  <a:lnTo>
                    <a:pt x="0" y="3583"/>
                  </a:lnTo>
                  <a:lnTo>
                    <a:pt x="15" y="3583"/>
                  </a:lnTo>
                  <a:close/>
                  <a:moveTo>
                    <a:pt x="15" y="3688"/>
                  </a:moveTo>
                  <a:lnTo>
                    <a:pt x="15" y="3748"/>
                  </a:lnTo>
                  <a:lnTo>
                    <a:pt x="0" y="3748"/>
                  </a:lnTo>
                  <a:lnTo>
                    <a:pt x="0" y="3688"/>
                  </a:lnTo>
                  <a:lnTo>
                    <a:pt x="15" y="3688"/>
                  </a:lnTo>
                  <a:close/>
                  <a:moveTo>
                    <a:pt x="15" y="3793"/>
                  </a:moveTo>
                  <a:lnTo>
                    <a:pt x="15" y="3853"/>
                  </a:lnTo>
                  <a:lnTo>
                    <a:pt x="0" y="3853"/>
                  </a:lnTo>
                  <a:lnTo>
                    <a:pt x="0" y="3793"/>
                  </a:lnTo>
                  <a:lnTo>
                    <a:pt x="15" y="3793"/>
                  </a:lnTo>
                  <a:close/>
                  <a:moveTo>
                    <a:pt x="15" y="3899"/>
                  </a:moveTo>
                  <a:lnTo>
                    <a:pt x="15" y="3959"/>
                  </a:lnTo>
                  <a:lnTo>
                    <a:pt x="0" y="3959"/>
                  </a:lnTo>
                  <a:lnTo>
                    <a:pt x="0" y="3899"/>
                  </a:lnTo>
                  <a:lnTo>
                    <a:pt x="15" y="3899"/>
                  </a:lnTo>
                  <a:close/>
                  <a:moveTo>
                    <a:pt x="15" y="4004"/>
                  </a:moveTo>
                  <a:lnTo>
                    <a:pt x="15" y="4064"/>
                  </a:lnTo>
                  <a:lnTo>
                    <a:pt x="0" y="4064"/>
                  </a:lnTo>
                  <a:lnTo>
                    <a:pt x="0" y="4004"/>
                  </a:lnTo>
                  <a:lnTo>
                    <a:pt x="15" y="4004"/>
                  </a:lnTo>
                  <a:close/>
                  <a:moveTo>
                    <a:pt x="15" y="4109"/>
                  </a:moveTo>
                  <a:lnTo>
                    <a:pt x="15" y="4169"/>
                  </a:lnTo>
                  <a:lnTo>
                    <a:pt x="0" y="4169"/>
                  </a:lnTo>
                  <a:lnTo>
                    <a:pt x="0" y="4109"/>
                  </a:lnTo>
                  <a:lnTo>
                    <a:pt x="15" y="4109"/>
                  </a:lnTo>
                  <a:close/>
                  <a:moveTo>
                    <a:pt x="15" y="4214"/>
                  </a:moveTo>
                  <a:lnTo>
                    <a:pt x="15" y="4274"/>
                  </a:lnTo>
                  <a:lnTo>
                    <a:pt x="0" y="4274"/>
                  </a:lnTo>
                  <a:lnTo>
                    <a:pt x="0" y="4214"/>
                  </a:lnTo>
                  <a:lnTo>
                    <a:pt x="15" y="4214"/>
                  </a:lnTo>
                  <a:close/>
                  <a:moveTo>
                    <a:pt x="15" y="4319"/>
                  </a:moveTo>
                  <a:lnTo>
                    <a:pt x="15" y="4379"/>
                  </a:lnTo>
                  <a:lnTo>
                    <a:pt x="0" y="4379"/>
                  </a:lnTo>
                  <a:lnTo>
                    <a:pt x="0" y="4319"/>
                  </a:lnTo>
                  <a:lnTo>
                    <a:pt x="15" y="4319"/>
                  </a:lnTo>
                  <a:close/>
                  <a:moveTo>
                    <a:pt x="15" y="4424"/>
                  </a:moveTo>
                  <a:lnTo>
                    <a:pt x="15" y="4485"/>
                  </a:lnTo>
                  <a:lnTo>
                    <a:pt x="0" y="4485"/>
                  </a:lnTo>
                  <a:lnTo>
                    <a:pt x="0" y="4424"/>
                  </a:lnTo>
                  <a:lnTo>
                    <a:pt x="15" y="4424"/>
                  </a:lnTo>
                  <a:close/>
                  <a:moveTo>
                    <a:pt x="15" y="4530"/>
                  </a:moveTo>
                  <a:lnTo>
                    <a:pt x="15" y="4590"/>
                  </a:lnTo>
                  <a:lnTo>
                    <a:pt x="0" y="4590"/>
                  </a:lnTo>
                  <a:lnTo>
                    <a:pt x="0" y="4530"/>
                  </a:lnTo>
                  <a:lnTo>
                    <a:pt x="15" y="4530"/>
                  </a:lnTo>
                  <a:close/>
                  <a:moveTo>
                    <a:pt x="15" y="4635"/>
                  </a:moveTo>
                  <a:lnTo>
                    <a:pt x="15" y="4695"/>
                  </a:lnTo>
                  <a:lnTo>
                    <a:pt x="0" y="4695"/>
                  </a:lnTo>
                  <a:lnTo>
                    <a:pt x="0" y="4635"/>
                  </a:lnTo>
                  <a:lnTo>
                    <a:pt x="15" y="4635"/>
                  </a:lnTo>
                  <a:close/>
                  <a:moveTo>
                    <a:pt x="15" y="4740"/>
                  </a:moveTo>
                  <a:lnTo>
                    <a:pt x="15" y="4800"/>
                  </a:lnTo>
                  <a:lnTo>
                    <a:pt x="0" y="4800"/>
                  </a:lnTo>
                  <a:lnTo>
                    <a:pt x="0" y="4740"/>
                  </a:lnTo>
                  <a:lnTo>
                    <a:pt x="15" y="4740"/>
                  </a:lnTo>
                  <a:close/>
                  <a:moveTo>
                    <a:pt x="15" y="4845"/>
                  </a:moveTo>
                  <a:lnTo>
                    <a:pt x="15" y="4905"/>
                  </a:lnTo>
                  <a:lnTo>
                    <a:pt x="0" y="4905"/>
                  </a:lnTo>
                  <a:lnTo>
                    <a:pt x="0" y="4845"/>
                  </a:lnTo>
                  <a:lnTo>
                    <a:pt x="15" y="4845"/>
                  </a:lnTo>
                  <a:close/>
                  <a:moveTo>
                    <a:pt x="15" y="4950"/>
                  </a:moveTo>
                  <a:lnTo>
                    <a:pt x="15" y="5010"/>
                  </a:lnTo>
                  <a:lnTo>
                    <a:pt x="0" y="5010"/>
                  </a:lnTo>
                  <a:lnTo>
                    <a:pt x="0" y="4950"/>
                  </a:lnTo>
                  <a:lnTo>
                    <a:pt x="15" y="4950"/>
                  </a:lnTo>
                  <a:close/>
                  <a:moveTo>
                    <a:pt x="15" y="5055"/>
                  </a:moveTo>
                  <a:lnTo>
                    <a:pt x="15" y="5116"/>
                  </a:lnTo>
                  <a:lnTo>
                    <a:pt x="0" y="5116"/>
                  </a:lnTo>
                  <a:lnTo>
                    <a:pt x="0" y="5055"/>
                  </a:lnTo>
                  <a:lnTo>
                    <a:pt x="15" y="5055"/>
                  </a:lnTo>
                  <a:close/>
                  <a:moveTo>
                    <a:pt x="15" y="5161"/>
                  </a:moveTo>
                  <a:lnTo>
                    <a:pt x="15" y="5221"/>
                  </a:lnTo>
                  <a:lnTo>
                    <a:pt x="0" y="5221"/>
                  </a:lnTo>
                  <a:lnTo>
                    <a:pt x="0" y="5161"/>
                  </a:lnTo>
                  <a:lnTo>
                    <a:pt x="15" y="5161"/>
                  </a:lnTo>
                  <a:close/>
                  <a:moveTo>
                    <a:pt x="15" y="5266"/>
                  </a:moveTo>
                  <a:lnTo>
                    <a:pt x="15" y="5326"/>
                  </a:lnTo>
                  <a:lnTo>
                    <a:pt x="0" y="5326"/>
                  </a:lnTo>
                  <a:lnTo>
                    <a:pt x="0" y="5266"/>
                  </a:lnTo>
                  <a:lnTo>
                    <a:pt x="15" y="5266"/>
                  </a:lnTo>
                  <a:close/>
                  <a:moveTo>
                    <a:pt x="15" y="5371"/>
                  </a:moveTo>
                  <a:lnTo>
                    <a:pt x="15" y="5431"/>
                  </a:lnTo>
                  <a:lnTo>
                    <a:pt x="0" y="5431"/>
                  </a:lnTo>
                  <a:lnTo>
                    <a:pt x="0" y="5371"/>
                  </a:lnTo>
                  <a:lnTo>
                    <a:pt x="15" y="5371"/>
                  </a:lnTo>
                  <a:close/>
                  <a:moveTo>
                    <a:pt x="15" y="5476"/>
                  </a:moveTo>
                  <a:lnTo>
                    <a:pt x="15" y="5536"/>
                  </a:lnTo>
                  <a:lnTo>
                    <a:pt x="0" y="5536"/>
                  </a:lnTo>
                  <a:lnTo>
                    <a:pt x="0" y="5476"/>
                  </a:lnTo>
                  <a:lnTo>
                    <a:pt x="15" y="5476"/>
                  </a:lnTo>
                  <a:close/>
                  <a:moveTo>
                    <a:pt x="15" y="5581"/>
                  </a:moveTo>
                  <a:lnTo>
                    <a:pt x="15" y="5641"/>
                  </a:lnTo>
                  <a:lnTo>
                    <a:pt x="0" y="5641"/>
                  </a:lnTo>
                  <a:lnTo>
                    <a:pt x="0" y="5581"/>
                  </a:lnTo>
                  <a:lnTo>
                    <a:pt x="15" y="5581"/>
                  </a:lnTo>
                  <a:close/>
                  <a:moveTo>
                    <a:pt x="15" y="5687"/>
                  </a:moveTo>
                  <a:lnTo>
                    <a:pt x="15" y="5747"/>
                  </a:lnTo>
                  <a:lnTo>
                    <a:pt x="0" y="5747"/>
                  </a:lnTo>
                  <a:lnTo>
                    <a:pt x="0" y="5687"/>
                  </a:lnTo>
                  <a:lnTo>
                    <a:pt x="15" y="5687"/>
                  </a:lnTo>
                  <a:close/>
                  <a:moveTo>
                    <a:pt x="15" y="5792"/>
                  </a:moveTo>
                  <a:lnTo>
                    <a:pt x="15" y="5852"/>
                  </a:lnTo>
                  <a:lnTo>
                    <a:pt x="7" y="5844"/>
                  </a:lnTo>
                  <a:lnTo>
                    <a:pt x="7" y="5859"/>
                  </a:lnTo>
                  <a:lnTo>
                    <a:pt x="0" y="5859"/>
                  </a:lnTo>
                  <a:lnTo>
                    <a:pt x="0" y="5792"/>
                  </a:lnTo>
                  <a:lnTo>
                    <a:pt x="15" y="5792"/>
                  </a:lnTo>
                  <a:close/>
                  <a:moveTo>
                    <a:pt x="53" y="5844"/>
                  </a:moveTo>
                  <a:lnTo>
                    <a:pt x="113" y="5844"/>
                  </a:lnTo>
                  <a:lnTo>
                    <a:pt x="113" y="5859"/>
                  </a:lnTo>
                  <a:lnTo>
                    <a:pt x="53" y="5859"/>
                  </a:lnTo>
                  <a:lnTo>
                    <a:pt x="53" y="5844"/>
                  </a:lnTo>
                  <a:close/>
                  <a:moveTo>
                    <a:pt x="158" y="5844"/>
                  </a:moveTo>
                  <a:lnTo>
                    <a:pt x="218" y="5844"/>
                  </a:lnTo>
                  <a:lnTo>
                    <a:pt x="218" y="5859"/>
                  </a:lnTo>
                  <a:lnTo>
                    <a:pt x="158" y="5859"/>
                  </a:lnTo>
                  <a:lnTo>
                    <a:pt x="158" y="5844"/>
                  </a:lnTo>
                  <a:close/>
                  <a:moveTo>
                    <a:pt x="263" y="5844"/>
                  </a:moveTo>
                  <a:lnTo>
                    <a:pt x="323" y="5844"/>
                  </a:lnTo>
                  <a:lnTo>
                    <a:pt x="323" y="5859"/>
                  </a:lnTo>
                  <a:lnTo>
                    <a:pt x="263" y="5859"/>
                  </a:lnTo>
                  <a:lnTo>
                    <a:pt x="263" y="5844"/>
                  </a:lnTo>
                  <a:close/>
                  <a:moveTo>
                    <a:pt x="369" y="5844"/>
                  </a:moveTo>
                  <a:lnTo>
                    <a:pt x="429" y="5844"/>
                  </a:lnTo>
                  <a:lnTo>
                    <a:pt x="429" y="5859"/>
                  </a:lnTo>
                  <a:lnTo>
                    <a:pt x="369" y="5859"/>
                  </a:lnTo>
                  <a:lnTo>
                    <a:pt x="369" y="5844"/>
                  </a:lnTo>
                  <a:close/>
                  <a:moveTo>
                    <a:pt x="474" y="5844"/>
                  </a:moveTo>
                  <a:lnTo>
                    <a:pt x="534" y="5844"/>
                  </a:lnTo>
                  <a:lnTo>
                    <a:pt x="534" y="5859"/>
                  </a:lnTo>
                  <a:lnTo>
                    <a:pt x="474" y="5859"/>
                  </a:lnTo>
                  <a:lnTo>
                    <a:pt x="474" y="5844"/>
                  </a:lnTo>
                  <a:close/>
                  <a:moveTo>
                    <a:pt x="579" y="5844"/>
                  </a:moveTo>
                  <a:lnTo>
                    <a:pt x="639" y="5844"/>
                  </a:lnTo>
                  <a:lnTo>
                    <a:pt x="639" y="5859"/>
                  </a:lnTo>
                  <a:lnTo>
                    <a:pt x="579" y="5859"/>
                  </a:lnTo>
                  <a:lnTo>
                    <a:pt x="579" y="5844"/>
                  </a:lnTo>
                  <a:close/>
                  <a:moveTo>
                    <a:pt x="684" y="5844"/>
                  </a:moveTo>
                  <a:lnTo>
                    <a:pt x="745" y="5844"/>
                  </a:lnTo>
                  <a:lnTo>
                    <a:pt x="745" y="5859"/>
                  </a:lnTo>
                  <a:lnTo>
                    <a:pt x="684" y="5859"/>
                  </a:lnTo>
                  <a:lnTo>
                    <a:pt x="684" y="5844"/>
                  </a:lnTo>
                  <a:close/>
                  <a:moveTo>
                    <a:pt x="790" y="5844"/>
                  </a:moveTo>
                  <a:lnTo>
                    <a:pt x="850" y="5844"/>
                  </a:lnTo>
                  <a:lnTo>
                    <a:pt x="850" y="5859"/>
                  </a:lnTo>
                  <a:lnTo>
                    <a:pt x="790" y="5859"/>
                  </a:lnTo>
                  <a:lnTo>
                    <a:pt x="790" y="5844"/>
                  </a:lnTo>
                  <a:close/>
                  <a:moveTo>
                    <a:pt x="895" y="5844"/>
                  </a:moveTo>
                  <a:lnTo>
                    <a:pt x="955" y="5844"/>
                  </a:lnTo>
                  <a:lnTo>
                    <a:pt x="955" y="5859"/>
                  </a:lnTo>
                  <a:lnTo>
                    <a:pt x="895" y="5859"/>
                  </a:lnTo>
                  <a:lnTo>
                    <a:pt x="895" y="5844"/>
                  </a:lnTo>
                  <a:close/>
                  <a:moveTo>
                    <a:pt x="1000" y="5844"/>
                  </a:moveTo>
                  <a:lnTo>
                    <a:pt x="1061" y="5844"/>
                  </a:lnTo>
                  <a:lnTo>
                    <a:pt x="1061" y="5859"/>
                  </a:lnTo>
                  <a:lnTo>
                    <a:pt x="1000" y="5859"/>
                  </a:lnTo>
                  <a:lnTo>
                    <a:pt x="1000" y="5844"/>
                  </a:lnTo>
                  <a:close/>
                  <a:moveTo>
                    <a:pt x="1106" y="5844"/>
                  </a:moveTo>
                  <a:lnTo>
                    <a:pt x="1166" y="5844"/>
                  </a:lnTo>
                  <a:lnTo>
                    <a:pt x="1166" y="5859"/>
                  </a:lnTo>
                  <a:lnTo>
                    <a:pt x="1106" y="5859"/>
                  </a:lnTo>
                  <a:lnTo>
                    <a:pt x="1106" y="5844"/>
                  </a:lnTo>
                  <a:close/>
                  <a:moveTo>
                    <a:pt x="1211" y="5844"/>
                  </a:moveTo>
                  <a:lnTo>
                    <a:pt x="1271" y="5844"/>
                  </a:lnTo>
                  <a:lnTo>
                    <a:pt x="1271" y="5859"/>
                  </a:lnTo>
                  <a:lnTo>
                    <a:pt x="1211" y="5859"/>
                  </a:lnTo>
                  <a:lnTo>
                    <a:pt x="1211" y="5844"/>
                  </a:lnTo>
                  <a:close/>
                  <a:moveTo>
                    <a:pt x="1316" y="5844"/>
                  </a:moveTo>
                  <a:lnTo>
                    <a:pt x="1377" y="5844"/>
                  </a:lnTo>
                  <a:lnTo>
                    <a:pt x="1377" y="5859"/>
                  </a:lnTo>
                  <a:lnTo>
                    <a:pt x="1316" y="5859"/>
                  </a:lnTo>
                  <a:lnTo>
                    <a:pt x="1316" y="5844"/>
                  </a:lnTo>
                  <a:close/>
                  <a:moveTo>
                    <a:pt x="1422" y="5844"/>
                  </a:moveTo>
                  <a:lnTo>
                    <a:pt x="1482" y="5844"/>
                  </a:lnTo>
                  <a:lnTo>
                    <a:pt x="1482" y="5859"/>
                  </a:lnTo>
                  <a:lnTo>
                    <a:pt x="1422" y="5859"/>
                  </a:lnTo>
                  <a:lnTo>
                    <a:pt x="1422" y="5844"/>
                  </a:lnTo>
                  <a:close/>
                  <a:moveTo>
                    <a:pt x="1527" y="5844"/>
                  </a:moveTo>
                  <a:lnTo>
                    <a:pt x="1587" y="5844"/>
                  </a:lnTo>
                  <a:lnTo>
                    <a:pt x="1587" y="5859"/>
                  </a:lnTo>
                  <a:lnTo>
                    <a:pt x="1527" y="5859"/>
                  </a:lnTo>
                  <a:lnTo>
                    <a:pt x="1527" y="5844"/>
                  </a:lnTo>
                  <a:close/>
                  <a:moveTo>
                    <a:pt x="1632" y="5844"/>
                  </a:moveTo>
                  <a:lnTo>
                    <a:pt x="1692" y="5844"/>
                  </a:lnTo>
                  <a:lnTo>
                    <a:pt x="1692" y="5859"/>
                  </a:lnTo>
                  <a:lnTo>
                    <a:pt x="1632" y="5859"/>
                  </a:lnTo>
                  <a:lnTo>
                    <a:pt x="1632" y="5844"/>
                  </a:lnTo>
                  <a:close/>
                  <a:moveTo>
                    <a:pt x="1738" y="5844"/>
                  </a:moveTo>
                  <a:lnTo>
                    <a:pt x="1798" y="5844"/>
                  </a:lnTo>
                  <a:lnTo>
                    <a:pt x="1798" y="5859"/>
                  </a:lnTo>
                  <a:lnTo>
                    <a:pt x="1738" y="5859"/>
                  </a:lnTo>
                  <a:lnTo>
                    <a:pt x="1738" y="5844"/>
                  </a:lnTo>
                  <a:close/>
                  <a:moveTo>
                    <a:pt x="1843" y="5844"/>
                  </a:moveTo>
                  <a:lnTo>
                    <a:pt x="1903" y="5844"/>
                  </a:lnTo>
                  <a:lnTo>
                    <a:pt x="1903" y="5859"/>
                  </a:lnTo>
                  <a:lnTo>
                    <a:pt x="1843" y="5859"/>
                  </a:lnTo>
                  <a:lnTo>
                    <a:pt x="1843" y="5844"/>
                  </a:lnTo>
                  <a:close/>
                  <a:moveTo>
                    <a:pt x="1948" y="5844"/>
                  </a:moveTo>
                  <a:lnTo>
                    <a:pt x="2008" y="5844"/>
                  </a:lnTo>
                  <a:lnTo>
                    <a:pt x="2008" y="5859"/>
                  </a:lnTo>
                  <a:lnTo>
                    <a:pt x="1948" y="5859"/>
                  </a:lnTo>
                  <a:lnTo>
                    <a:pt x="1948" y="5844"/>
                  </a:lnTo>
                  <a:close/>
                  <a:moveTo>
                    <a:pt x="2054" y="5844"/>
                  </a:moveTo>
                  <a:lnTo>
                    <a:pt x="2114" y="5844"/>
                  </a:lnTo>
                  <a:lnTo>
                    <a:pt x="2114" y="5859"/>
                  </a:lnTo>
                  <a:lnTo>
                    <a:pt x="2054" y="5859"/>
                  </a:lnTo>
                  <a:lnTo>
                    <a:pt x="2054" y="5844"/>
                  </a:lnTo>
                  <a:close/>
                  <a:moveTo>
                    <a:pt x="2159" y="5844"/>
                  </a:moveTo>
                  <a:lnTo>
                    <a:pt x="2219" y="5844"/>
                  </a:lnTo>
                  <a:lnTo>
                    <a:pt x="2219" y="5859"/>
                  </a:lnTo>
                  <a:lnTo>
                    <a:pt x="2159" y="5859"/>
                  </a:lnTo>
                  <a:lnTo>
                    <a:pt x="2159" y="5844"/>
                  </a:lnTo>
                  <a:close/>
                  <a:moveTo>
                    <a:pt x="2264" y="5844"/>
                  </a:moveTo>
                  <a:lnTo>
                    <a:pt x="2324" y="5844"/>
                  </a:lnTo>
                  <a:lnTo>
                    <a:pt x="2324" y="5859"/>
                  </a:lnTo>
                  <a:lnTo>
                    <a:pt x="2264" y="5859"/>
                  </a:lnTo>
                  <a:lnTo>
                    <a:pt x="2264" y="5844"/>
                  </a:lnTo>
                  <a:close/>
                  <a:moveTo>
                    <a:pt x="2370" y="5844"/>
                  </a:moveTo>
                  <a:lnTo>
                    <a:pt x="2430" y="5844"/>
                  </a:lnTo>
                  <a:lnTo>
                    <a:pt x="2430" y="5859"/>
                  </a:lnTo>
                  <a:lnTo>
                    <a:pt x="2370" y="5859"/>
                  </a:lnTo>
                  <a:lnTo>
                    <a:pt x="2370" y="5844"/>
                  </a:lnTo>
                  <a:close/>
                  <a:moveTo>
                    <a:pt x="2475" y="5844"/>
                  </a:moveTo>
                  <a:lnTo>
                    <a:pt x="2535" y="5844"/>
                  </a:lnTo>
                  <a:lnTo>
                    <a:pt x="2535" y="5859"/>
                  </a:lnTo>
                  <a:lnTo>
                    <a:pt x="2475" y="5859"/>
                  </a:lnTo>
                  <a:lnTo>
                    <a:pt x="2475" y="5844"/>
                  </a:lnTo>
                  <a:close/>
                  <a:moveTo>
                    <a:pt x="2580" y="5844"/>
                  </a:moveTo>
                  <a:lnTo>
                    <a:pt x="2640" y="5844"/>
                  </a:lnTo>
                  <a:lnTo>
                    <a:pt x="2640" y="5859"/>
                  </a:lnTo>
                  <a:lnTo>
                    <a:pt x="2580" y="5859"/>
                  </a:lnTo>
                  <a:lnTo>
                    <a:pt x="2580" y="5844"/>
                  </a:lnTo>
                  <a:close/>
                  <a:moveTo>
                    <a:pt x="2685" y="5844"/>
                  </a:moveTo>
                  <a:lnTo>
                    <a:pt x="2746" y="5844"/>
                  </a:lnTo>
                  <a:lnTo>
                    <a:pt x="2746" y="5859"/>
                  </a:lnTo>
                  <a:lnTo>
                    <a:pt x="2685" y="5859"/>
                  </a:lnTo>
                  <a:lnTo>
                    <a:pt x="2685" y="5844"/>
                  </a:lnTo>
                  <a:close/>
                  <a:moveTo>
                    <a:pt x="2791" y="5844"/>
                  </a:moveTo>
                  <a:lnTo>
                    <a:pt x="2851" y="5844"/>
                  </a:lnTo>
                  <a:lnTo>
                    <a:pt x="2851" y="5859"/>
                  </a:lnTo>
                  <a:lnTo>
                    <a:pt x="2791" y="5859"/>
                  </a:lnTo>
                  <a:lnTo>
                    <a:pt x="2791" y="5844"/>
                  </a:lnTo>
                  <a:close/>
                  <a:moveTo>
                    <a:pt x="2896" y="5844"/>
                  </a:moveTo>
                  <a:lnTo>
                    <a:pt x="2956" y="5844"/>
                  </a:lnTo>
                  <a:lnTo>
                    <a:pt x="2956" y="5859"/>
                  </a:lnTo>
                  <a:lnTo>
                    <a:pt x="2896" y="5859"/>
                  </a:lnTo>
                  <a:lnTo>
                    <a:pt x="2896" y="5844"/>
                  </a:lnTo>
                  <a:close/>
                  <a:moveTo>
                    <a:pt x="3001" y="5844"/>
                  </a:moveTo>
                  <a:lnTo>
                    <a:pt x="3062" y="5844"/>
                  </a:lnTo>
                  <a:lnTo>
                    <a:pt x="3062" y="5859"/>
                  </a:lnTo>
                  <a:lnTo>
                    <a:pt x="3001" y="5859"/>
                  </a:lnTo>
                  <a:lnTo>
                    <a:pt x="3001" y="5844"/>
                  </a:lnTo>
                  <a:close/>
                  <a:moveTo>
                    <a:pt x="3107" y="5844"/>
                  </a:moveTo>
                  <a:lnTo>
                    <a:pt x="3167" y="5844"/>
                  </a:lnTo>
                  <a:lnTo>
                    <a:pt x="3167" y="5859"/>
                  </a:lnTo>
                  <a:lnTo>
                    <a:pt x="3107" y="5859"/>
                  </a:lnTo>
                  <a:lnTo>
                    <a:pt x="3107" y="5844"/>
                  </a:lnTo>
                  <a:close/>
                  <a:moveTo>
                    <a:pt x="3212" y="5844"/>
                  </a:moveTo>
                  <a:lnTo>
                    <a:pt x="3272" y="5844"/>
                  </a:lnTo>
                  <a:lnTo>
                    <a:pt x="3272" y="5859"/>
                  </a:lnTo>
                  <a:lnTo>
                    <a:pt x="3212" y="5859"/>
                  </a:lnTo>
                  <a:lnTo>
                    <a:pt x="3212" y="5844"/>
                  </a:lnTo>
                  <a:close/>
                  <a:moveTo>
                    <a:pt x="3317" y="5844"/>
                  </a:moveTo>
                  <a:lnTo>
                    <a:pt x="3378" y="5844"/>
                  </a:lnTo>
                  <a:lnTo>
                    <a:pt x="3378" y="5859"/>
                  </a:lnTo>
                  <a:lnTo>
                    <a:pt x="3317" y="5859"/>
                  </a:lnTo>
                  <a:lnTo>
                    <a:pt x="3317" y="5844"/>
                  </a:lnTo>
                  <a:close/>
                  <a:moveTo>
                    <a:pt x="3423" y="5844"/>
                  </a:moveTo>
                  <a:lnTo>
                    <a:pt x="3483" y="5844"/>
                  </a:lnTo>
                  <a:lnTo>
                    <a:pt x="3483" y="5859"/>
                  </a:lnTo>
                  <a:lnTo>
                    <a:pt x="3423" y="5859"/>
                  </a:lnTo>
                  <a:lnTo>
                    <a:pt x="3423" y="5844"/>
                  </a:lnTo>
                  <a:close/>
                  <a:moveTo>
                    <a:pt x="3528" y="5844"/>
                  </a:moveTo>
                  <a:lnTo>
                    <a:pt x="3588" y="5844"/>
                  </a:lnTo>
                  <a:lnTo>
                    <a:pt x="3588" y="5859"/>
                  </a:lnTo>
                  <a:lnTo>
                    <a:pt x="3528" y="5859"/>
                  </a:lnTo>
                  <a:lnTo>
                    <a:pt x="3528" y="5844"/>
                  </a:lnTo>
                  <a:close/>
                  <a:moveTo>
                    <a:pt x="3633" y="5844"/>
                  </a:moveTo>
                  <a:lnTo>
                    <a:pt x="3694" y="5844"/>
                  </a:lnTo>
                  <a:lnTo>
                    <a:pt x="3694" y="5859"/>
                  </a:lnTo>
                  <a:lnTo>
                    <a:pt x="3633" y="5859"/>
                  </a:lnTo>
                  <a:lnTo>
                    <a:pt x="3633" y="5844"/>
                  </a:lnTo>
                  <a:close/>
                  <a:moveTo>
                    <a:pt x="3739" y="5844"/>
                  </a:moveTo>
                  <a:lnTo>
                    <a:pt x="3799" y="5844"/>
                  </a:lnTo>
                  <a:lnTo>
                    <a:pt x="3799" y="5859"/>
                  </a:lnTo>
                  <a:lnTo>
                    <a:pt x="3739" y="5859"/>
                  </a:lnTo>
                  <a:lnTo>
                    <a:pt x="3739" y="5844"/>
                  </a:lnTo>
                  <a:close/>
                  <a:moveTo>
                    <a:pt x="3844" y="5844"/>
                  </a:moveTo>
                  <a:lnTo>
                    <a:pt x="3904" y="5844"/>
                  </a:lnTo>
                  <a:lnTo>
                    <a:pt x="3904" y="5859"/>
                  </a:lnTo>
                  <a:lnTo>
                    <a:pt x="3844" y="5859"/>
                  </a:lnTo>
                  <a:lnTo>
                    <a:pt x="3844" y="5844"/>
                  </a:lnTo>
                  <a:close/>
                  <a:moveTo>
                    <a:pt x="3949" y="5844"/>
                  </a:moveTo>
                  <a:lnTo>
                    <a:pt x="4009" y="5844"/>
                  </a:lnTo>
                  <a:lnTo>
                    <a:pt x="4009" y="5859"/>
                  </a:lnTo>
                  <a:lnTo>
                    <a:pt x="3949" y="5859"/>
                  </a:lnTo>
                  <a:lnTo>
                    <a:pt x="3949" y="5844"/>
                  </a:lnTo>
                  <a:close/>
                  <a:moveTo>
                    <a:pt x="4055" y="5844"/>
                  </a:moveTo>
                  <a:lnTo>
                    <a:pt x="4115" y="5844"/>
                  </a:lnTo>
                  <a:lnTo>
                    <a:pt x="4115" y="5859"/>
                  </a:lnTo>
                  <a:lnTo>
                    <a:pt x="4055" y="5859"/>
                  </a:lnTo>
                  <a:lnTo>
                    <a:pt x="4055" y="5844"/>
                  </a:lnTo>
                  <a:close/>
                  <a:moveTo>
                    <a:pt x="4160" y="5844"/>
                  </a:moveTo>
                  <a:lnTo>
                    <a:pt x="4220" y="5844"/>
                  </a:lnTo>
                  <a:lnTo>
                    <a:pt x="4220" y="5859"/>
                  </a:lnTo>
                  <a:lnTo>
                    <a:pt x="4160" y="5859"/>
                  </a:lnTo>
                  <a:lnTo>
                    <a:pt x="4160" y="5844"/>
                  </a:lnTo>
                  <a:close/>
                  <a:moveTo>
                    <a:pt x="4265" y="5844"/>
                  </a:moveTo>
                  <a:lnTo>
                    <a:pt x="4325" y="5844"/>
                  </a:lnTo>
                  <a:lnTo>
                    <a:pt x="4325" y="5859"/>
                  </a:lnTo>
                  <a:lnTo>
                    <a:pt x="4265" y="5859"/>
                  </a:lnTo>
                  <a:lnTo>
                    <a:pt x="4265" y="5844"/>
                  </a:lnTo>
                  <a:close/>
                  <a:moveTo>
                    <a:pt x="4371" y="5844"/>
                  </a:moveTo>
                  <a:lnTo>
                    <a:pt x="4431" y="5844"/>
                  </a:lnTo>
                  <a:lnTo>
                    <a:pt x="4431" y="5859"/>
                  </a:lnTo>
                  <a:lnTo>
                    <a:pt x="4371" y="5859"/>
                  </a:lnTo>
                  <a:lnTo>
                    <a:pt x="4371" y="5844"/>
                  </a:lnTo>
                  <a:close/>
                  <a:moveTo>
                    <a:pt x="4476" y="5844"/>
                  </a:moveTo>
                  <a:lnTo>
                    <a:pt x="4536" y="5844"/>
                  </a:lnTo>
                  <a:lnTo>
                    <a:pt x="4536" y="5859"/>
                  </a:lnTo>
                  <a:lnTo>
                    <a:pt x="4476" y="5859"/>
                  </a:lnTo>
                  <a:lnTo>
                    <a:pt x="4476" y="5844"/>
                  </a:lnTo>
                  <a:close/>
                  <a:moveTo>
                    <a:pt x="4581" y="5844"/>
                  </a:moveTo>
                  <a:lnTo>
                    <a:pt x="4641" y="5844"/>
                  </a:lnTo>
                  <a:lnTo>
                    <a:pt x="4634" y="5852"/>
                  </a:lnTo>
                  <a:lnTo>
                    <a:pt x="4649" y="5852"/>
                  </a:lnTo>
                  <a:lnTo>
                    <a:pt x="4649" y="5859"/>
                  </a:lnTo>
                  <a:lnTo>
                    <a:pt x="4581" y="5859"/>
                  </a:lnTo>
                  <a:lnTo>
                    <a:pt x="4581" y="5844"/>
                  </a:lnTo>
                  <a:close/>
                  <a:moveTo>
                    <a:pt x="4634" y="5807"/>
                  </a:moveTo>
                  <a:lnTo>
                    <a:pt x="4634" y="5747"/>
                  </a:lnTo>
                  <a:lnTo>
                    <a:pt x="4649" y="5747"/>
                  </a:lnTo>
                  <a:lnTo>
                    <a:pt x="4649" y="5807"/>
                  </a:lnTo>
                  <a:lnTo>
                    <a:pt x="4634" y="5807"/>
                  </a:lnTo>
                  <a:close/>
                  <a:moveTo>
                    <a:pt x="4634" y="5702"/>
                  </a:moveTo>
                  <a:lnTo>
                    <a:pt x="4634" y="5641"/>
                  </a:lnTo>
                  <a:lnTo>
                    <a:pt x="4649" y="5641"/>
                  </a:lnTo>
                  <a:lnTo>
                    <a:pt x="4649" y="5702"/>
                  </a:lnTo>
                  <a:lnTo>
                    <a:pt x="4634" y="5702"/>
                  </a:lnTo>
                  <a:close/>
                  <a:moveTo>
                    <a:pt x="4634" y="5596"/>
                  </a:moveTo>
                  <a:lnTo>
                    <a:pt x="4634" y="5536"/>
                  </a:lnTo>
                  <a:lnTo>
                    <a:pt x="4649" y="5536"/>
                  </a:lnTo>
                  <a:lnTo>
                    <a:pt x="4649" y="5596"/>
                  </a:lnTo>
                  <a:lnTo>
                    <a:pt x="4634" y="5596"/>
                  </a:lnTo>
                  <a:close/>
                  <a:moveTo>
                    <a:pt x="4634" y="5491"/>
                  </a:moveTo>
                  <a:lnTo>
                    <a:pt x="4634" y="5431"/>
                  </a:lnTo>
                  <a:lnTo>
                    <a:pt x="4649" y="5431"/>
                  </a:lnTo>
                  <a:lnTo>
                    <a:pt x="4649" y="5491"/>
                  </a:lnTo>
                  <a:lnTo>
                    <a:pt x="4634" y="5491"/>
                  </a:lnTo>
                  <a:close/>
                  <a:moveTo>
                    <a:pt x="4634" y="5386"/>
                  </a:moveTo>
                  <a:lnTo>
                    <a:pt x="4634" y="5326"/>
                  </a:lnTo>
                  <a:lnTo>
                    <a:pt x="4649" y="5326"/>
                  </a:lnTo>
                  <a:lnTo>
                    <a:pt x="4649" y="5386"/>
                  </a:lnTo>
                  <a:lnTo>
                    <a:pt x="4634" y="5386"/>
                  </a:lnTo>
                  <a:close/>
                  <a:moveTo>
                    <a:pt x="4634" y="5281"/>
                  </a:moveTo>
                  <a:lnTo>
                    <a:pt x="4634" y="5221"/>
                  </a:lnTo>
                  <a:lnTo>
                    <a:pt x="4649" y="5221"/>
                  </a:lnTo>
                  <a:lnTo>
                    <a:pt x="4649" y="5281"/>
                  </a:lnTo>
                  <a:lnTo>
                    <a:pt x="4634" y="5281"/>
                  </a:lnTo>
                  <a:close/>
                  <a:moveTo>
                    <a:pt x="4634" y="5176"/>
                  </a:moveTo>
                  <a:lnTo>
                    <a:pt x="4634" y="5116"/>
                  </a:lnTo>
                  <a:lnTo>
                    <a:pt x="4649" y="5116"/>
                  </a:lnTo>
                  <a:lnTo>
                    <a:pt x="4649" y="5176"/>
                  </a:lnTo>
                  <a:lnTo>
                    <a:pt x="4634" y="5176"/>
                  </a:lnTo>
                  <a:close/>
                  <a:moveTo>
                    <a:pt x="4634" y="5071"/>
                  </a:moveTo>
                  <a:lnTo>
                    <a:pt x="4634" y="5010"/>
                  </a:lnTo>
                  <a:lnTo>
                    <a:pt x="4649" y="5010"/>
                  </a:lnTo>
                  <a:lnTo>
                    <a:pt x="4649" y="5071"/>
                  </a:lnTo>
                  <a:lnTo>
                    <a:pt x="4634" y="5071"/>
                  </a:lnTo>
                  <a:close/>
                  <a:moveTo>
                    <a:pt x="4634" y="4965"/>
                  </a:moveTo>
                  <a:lnTo>
                    <a:pt x="4634" y="4905"/>
                  </a:lnTo>
                  <a:lnTo>
                    <a:pt x="4649" y="4905"/>
                  </a:lnTo>
                  <a:lnTo>
                    <a:pt x="4649" y="4965"/>
                  </a:lnTo>
                  <a:lnTo>
                    <a:pt x="4634" y="4965"/>
                  </a:lnTo>
                  <a:close/>
                  <a:moveTo>
                    <a:pt x="4634" y="4860"/>
                  </a:moveTo>
                  <a:lnTo>
                    <a:pt x="4634" y="4800"/>
                  </a:lnTo>
                  <a:lnTo>
                    <a:pt x="4649" y="4800"/>
                  </a:lnTo>
                  <a:lnTo>
                    <a:pt x="4649" y="4860"/>
                  </a:lnTo>
                  <a:lnTo>
                    <a:pt x="4634" y="4860"/>
                  </a:lnTo>
                  <a:close/>
                  <a:moveTo>
                    <a:pt x="4634" y="4755"/>
                  </a:moveTo>
                  <a:lnTo>
                    <a:pt x="4634" y="4695"/>
                  </a:lnTo>
                  <a:lnTo>
                    <a:pt x="4649" y="4695"/>
                  </a:lnTo>
                  <a:lnTo>
                    <a:pt x="4649" y="4755"/>
                  </a:lnTo>
                  <a:lnTo>
                    <a:pt x="4634" y="4755"/>
                  </a:lnTo>
                  <a:close/>
                  <a:moveTo>
                    <a:pt x="4634" y="4650"/>
                  </a:moveTo>
                  <a:lnTo>
                    <a:pt x="4634" y="4590"/>
                  </a:lnTo>
                  <a:lnTo>
                    <a:pt x="4649" y="4590"/>
                  </a:lnTo>
                  <a:lnTo>
                    <a:pt x="4649" y="4650"/>
                  </a:lnTo>
                  <a:lnTo>
                    <a:pt x="4634" y="4650"/>
                  </a:lnTo>
                  <a:close/>
                  <a:moveTo>
                    <a:pt x="4634" y="4545"/>
                  </a:moveTo>
                  <a:lnTo>
                    <a:pt x="4634" y="4485"/>
                  </a:lnTo>
                  <a:lnTo>
                    <a:pt x="4649" y="4485"/>
                  </a:lnTo>
                  <a:lnTo>
                    <a:pt x="4649" y="4545"/>
                  </a:lnTo>
                  <a:lnTo>
                    <a:pt x="4634" y="4545"/>
                  </a:lnTo>
                  <a:close/>
                  <a:moveTo>
                    <a:pt x="4634" y="4439"/>
                  </a:moveTo>
                  <a:lnTo>
                    <a:pt x="4634" y="4379"/>
                  </a:lnTo>
                  <a:lnTo>
                    <a:pt x="4649" y="4379"/>
                  </a:lnTo>
                  <a:lnTo>
                    <a:pt x="4649" y="4439"/>
                  </a:lnTo>
                  <a:lnTo>
                    <a:pt x="4634" y="4439"/>
                  </a:lnTo>
                  <a:close/>
                  <a:moveTo>
                    <a:pt x="4634" y="4334"/>
                  </a:moveTo>
                  <a:lnTo>
                    <a:pt x="4634" y="4274"/>
                  </a:lnTo>
                  <a:lnTo>
                    <a:pt x="4649" y="4274"/>
                  </a:lnTo>
                  <a:lnTo>
                    <a:pt x="4649" y="4334"/>
                  </a:lnTo>
                  <a:lnTo>
                    <a:pt x="4634" y="4334"/>
                  </a:lnTo>
                  <a:close/>
                  <a:moveTo>
                    <a:pt x="4634" y="4229"/>
                  </a:moveTo>
                  <a:lnTo>
                    <a:pt x="4634" y="4169"/>
                  </a:lnTo>
                  <a:lnTo>
                    <a:pt x="4649" y="4169"/>
                  </a:lnTo>
                  <a:lnTo>
                    <a:pt x="4649" y="4229"/>
                  </a:lnTo>
                  <a:lnTo>
                    <a:pt x="4634" y="4229"/>
                  </a:lnTo>
                  <a:close/>
                  <a:moveTo>
                    <a:pt x="4634" y="4124"/>
                  </a:moveTo>
                  <a:lnTo>
                    <a:pt x="4634" y="4064"/>
                  </a:lnTo>
                  <a:lnTo>
                    <a:pt x="4649" y="4064"/>
                  </a:lnTo>
                  <a:lnTo>
                    <a:pt x="4649" y="4124"/>
                  </a:lnTo>
                  <a:lnTo>
                    <a:pt x="4634" y="4124"/>
                  </a:lnTo>
                  <a:close/>
                  <a:moveTo>
                    <a:pt x="4634" y="4019"/>
                  </a:moveTo>
                  <a:lnTo>
                    <a:pt x="4634" y="3959"/>
                  </a:lnTo>
                  <a:lnTo>
                    <a:pt x="4649" y="3959"/>
                  </a:lnTo>
                  <a:lnTo>
                    <a:pt x="4649" y="4019"/>
                  </a:lnTo>
                  <a:lnTo>
                    <a:pt x="4634" y="4019"/>
                  </a:lnTo>
                  <a:close/>
                  <a:moveTo>
                    <a:pt x="4634" y="3914"/>
                  </a:moveTo>
                  <a:lnTo>
                    <a:pt x="4634" y="3853"/>
                  </a:lnTo>
                  <a:lnTo>
                    <a:pt x="4649" y="3853"/>
                  </a:lnTo>
                  <a:lnTo>
                    <a:pt x="4649" y="3914"/>
                  </a:lnTo>
                  <a:lnTo>
                    <a:pt x="4634" y="3914"/>
                  </a:lnTo>
                  <a:close/>
                  <a:moveTo>
                    <a:pt x="4634" y="3808"/>
                  </a:moveTo>
                  <a:lnTo>
                    <a:pt x="4634" y="3748"/>
                  </a:lnTo>
                  <a:lnTo>
                    <a:pt x="4649" y="3748"/>
                  </a:lnTo>
                  <a:lnTo>
                    <a:pt x="4649" y="3808"/>
                  </a:lnTo>
                  <a:lnTo>
                    <a:pt x="4634" y="3808"/>
                  </a:lnTo>
                  <a:close/>
                  <a:moveTo>
                    <a:pt x="4634" y="3703"/>
                  </a:moveTo>
                  <a:lnTo>
                    <a:pt x="4634" y="3643"/>
                  </a:lnTo>
                  <a:lnTo>
                    <a:pt x="4649" y="3643"/>
                  </a:lnTo>
                  <a:lnTo>
                    <a:pt x="4649" y="3703"/>
                  </a:lnTo>
                  <a:lnTo>
                    <a:pt x="4634" y="3703"/>
                  </a:lnTo>
                  <a:close/>
                  <a:moveTo>
                    <a:pt x="4634" y="3598"/>
                  </a:moveTo>
                  <a:lnTo>
                    <a:pt x="4634" y="3538"/>
                  </a:lnTo>
                  <a:lnTo>
                    <a:pt x="4649" y="3538"/>
                  </a:lnTo>
                  <a:lnTo>
                    <a:pt x="4649" y="3598"/>
                  </a:lnTo>
                  <a:lnTo>
                    <a:pt x="4634" y="3598"/>
                  </a:lnTo>
                  <a:close/>
                  <a:moveTo>
                    <a:pt x="4634" y="3493"/>
                  </a:moveTo>
                  <a:lnTo>
                    <a:pt x="4634" y="3433"/>
                  </a:lnTo>
                  <a:lnTo>
                    <a:pt x="4649" y="3433"/>
                  </a:lnTo>
                  <a:lnTo>
                    <a:pt x="4649" y="3493"/>
                  </a:lnTo>
                  <a:lnTo>
                    <a:pt x="4634" y="3493"/>
                  </a:lnTo>
                  <a:close/>
                  <a:moveTo>
                    <a:pt x="4634" y="3388"/>
                  </a:moveTo>
                  <a:lnTo>
                    <a:pt x="4634" y="3328"/>
                  </a:lnTo>
                  <a:lnTo>
                    <a:pt x="4649" y="3328"/>
                  </a:lnTo>
                  <a:lnTo>
                    <a:pt x="4649" y="3388"/>
                  </a:lnTo>
                  <a:lnTo>
                    <a:pt x="4634" y="3388"/>
                  </a:lnTo>
                  <a:close/>
                  <a:moveTo>
                    <a:pt x="4634" y="3283"/>
                  </a:moveTo>
                  <a:lnTo>
                    <a:pt x="4634" y="3222"/>
                  </a:lnTo>
                  <a:lnTo>
                    <a:pt x="4649" y="3222"/>
                  </a:lnTo>
                  <a:lnTo>
                    <a:pt x="4649" y="3283"/>
                  </a:lnTo>
                  <a:lnTo>
                    <a:pt x="4634" y="3283"/>
                  </a:lnTo>
                  <a:close/>
                  <a:moveTo>
                    <a:pt x="4634" y="3177"/>
                  </a:moveTo>
                  <a:lnTo>
                    <a:pt x="4634" y="3117"/>
                  </a:lnTo>
                  <a:lnTo>
                    <a:pt x="4649" y="3117"/>
                  </a:lnTo>
                  <a:lnTo>
                    <a:pt x="4649" y="3177"/>
                  </a:lnTo>
                  <a:lnTo>
                    <a:pt x="4634" y="3177"/>
                  </a:lnTo>
                  <a:close/>
                  <a:moveTo>
                    <a:pt x="4634" y="3072"/>
                  </a:moveTo>
                  <a:lnTo>
                    <a:pt x="4634" y="3012"/>
                  </a:lnTo>
                  <a:lnTo>
                    <a:pt x="4649" y="3012"/>
                  </a:lnTo>
                  <a:lnTo>
                    <a:pt x="4649" y="3072"/>
                  </a:lnTo>
                  <a:lnTo>
                    <a:pt x="4634" y="3072"/>
                  </a:lnTo>
                  <a:close/>
                  <a:moveTo>
                    <a:pt x="4634" y="2967"/>
                  </a:moveTo>
                  <a:lnTo>
                    <a:pt x="4634" y="2907"/>
                  </a:lnTo>
                  <a:lnTo>
                    <a:pt x="4649" y="2907"/>
                  </a:lnTo>
                  <a:lnTo>
                    <a:pt x="4649" y="2967"/>
                  </a:lnTo>
                  <a:lnTo>
                    <a:pt x="4634" y="2967"/>
                  </a:lnTo>
                  <a:close/>
                  <a:moveTo>
                    <a:pt x="4634" y="2862"/>
                  </a:moveTo>
                  <a:lnTo>
                    <a:pt x="4634" y="2802"/>
                  </a:lnTo>
                  <a:lnTo>
                    <a:pt x="4649" y="2802"/>
                  </a:lnTo>
                  <a:lnTo>
                    <a:pt x="4649" y="2862"/>
                  </a:lnTo>
                  <a:lnTo>
                    <a:pt x="4634" y="2862"/>
                  </a:lnTo>
                  <a:close/>
                  <a:moveTo>
                    <a:pt x="4634" y="2757"/>
                  </a:moveTo>
                  <a:lnTo>
                    <a:pt x="4634" y="2697"/>
                  </a:lnTo>
                  <a:lnTo>
                    <a:pt x="4649" y="2697"/>
                  </a:lnTo>
                  <a:lnTo>
                    <a:pt x="4649" y="2757"/>
                  </a:lnTo>
                  <a:lnTo>
                    <a:pt x="4634" y="2757"/>
                  </a:lnTo>
                  <a:close/>
                  <a:moveTo>
                    <a:pt x="4634" y="2651"/>
                  </a:moveTo>
                  <a:lnTo>
                    <a:pt x="4634" y="2591"/>
                  </a:lnTo>
                  <a:lnTo>
                    <a:pt x="4649" y="2591"/>
                  </a:lnTo>
                  <a:lnTo>
                    <a:pt x="4649" y="2651"/>
                  </a:lnTo>
                  <a:lnTo>
                    <a:pt x="4634" y="2651"/>
                  </a:lnTo>
                  <a:close/>
                  <a:moveTo>
                    <a:pt x="4634" y="2546"/>
                  </a:moveTo>
                  <a:lnTo>
                    <a:pt x="4634" y="2486"/>
                  </a:lnTo>
                  <a:lnTo>
                    <a:pt x="4649" y="2486"/>
                  </a:lnTo>
                  <a:lnTo>
                    <a:pt x="4649" y="2546"/>
                  </a:lnTo>
                  <a:lnTo>
                    <a:pt x="4634" y="2546"/>
                  </a:lnTo>
                  <a:close/>
                  <a:moveTo>
                    <a:pt x="4634" y="2441"/>
                  </a:moveTo>
                  <a:lnTo>
                    <a:pt x="4634" y="2381"/>
                  </a:lnTo>
                  <a:lnTo>
                    <a:pt x="4649" y="2381"/>
                  </a:lnTo>
                  <a:lnTo>
                    <a:pt x="4649" y="2441"/>
                  </a:lnTo>
                  <a:lnTo>
                    <a:pt x="4634" y="2441"/>
                  </a:lnTo>
                  <a:close/>
                  <a:moveTo>
                    <a:pt x="4634" y="2336"/>
                  </a:moveTo>
                  <a:lnTo>
                    <a:pt x="4634" y="2276"/>
                  </a:lnTo>
                  <a:lnTo>
                    <a:pt x="4649" y="2276"/>
                  </a:lnTo>
                  <a:lnTo>
                    <a:pt x="4649" y="2336"/>
                  </a:lnTo>
                  <a:lnTo>
                    <a:pt x="4634" y="2336"/>
                  </a:lnTo>
                  <a:close/>
                  <a:moveTo>
                    <a:pt x="4634" y="2231"/>
                  </a:moveTo>
                  <a:lnTo>
                    <a:pt x="4634" y="2171"/>
                  </a:lnTo>
                  <a:lnTo>
                    <a:pt x="4649" y="2171"/>
                  </a:lnTo>
                  <a:lnTo>
                    <a:pt x="4649" y="2231"/>
                  </a:lnTo>
                  <a:lnTo>
                    <a:pt x="4634" y="2231"/>
                  </a:lnTo>
                  <a:close/>
                  <a:moveTo>
                    <a:pt x="4634" y="2126"/>
                  </a:moveTo>
                  <a:lnTo>
                    <a:pt x="4634" y="2065"/>
                  </a:lnTo>
                  <a:lnTo>
                    <a:pt x="4649" y="2065"/>
                  </a:lnTo>
                  <a:lnTo>
                    <a:pt x="4649" y="2126"/>
                  </a:lnTo>
                  <a:lnTo>
                    <a:pt x="4634" y="2126"/>
                  </a:lnTo>
                  <a:close/>
                  <a:moveTo>
                    <a:pt x="4634" y="2020"/>
                  </a:moveTo>
                  <a:lnTo>
                    <a:pt x="4634" y="1960"/>
                  </a:lnTo>
                  <a:lnTo>
                    <a:pt x="4649" y="1960"/>
                  </a:lnTo>
                  <a:lnTo>
                    <a:pt x="4649" y="2020"/>
                  </a:lnTo>
                  <a:lnTo>
                    <a:pt x="4634" y="2020"/>
                  </a:lnTo>
                  <a:close/>
                  <a:moveTo>
                    <a:pt x="4634" y="1915"/>
                  </a:moveTo>
                  <a:lnTo>
                    <a:pt x="4634" y="1855"/>
                  </a:lnTo>
                  <a:lnTo>
                    <a:pt x="4649" y="1855"/>
                  </a:lnTo>
                  <a:lnTo>
                    <a:pt x="4649" y="1915"/>
                  </a:lnTo>
                  <a:lnTo>
                    <a:pt x="4634" y="1915"/>
                  </a:lnTo>
                  <a:close/>
                  <a:moveTo>
                    <a:pt x="4634" y="1810"/>
                  </a:moveTo>
                  <a:lnTo>
                    <a:pt x="4634" y="1750"/>
                  </a:lnTo>
                  <a:lnTo>
                    <a:pt x="4649" y="1750"/>
                  </a:lnTo>
                  <a:lnTo>
                    <a:pt x="4649" y="1810"/>
                  </a:lnTo>
                  <a:lnTo>
                    <a:pt x="4634" y="1810"/>
                  </a:lnTo>
                  <a:close/>
                  <a:moveTo>
                    <a:pt x="4634" y="1705"/>
                  </a:moveTo>
                  <a:lnTo>
                    <a:pt x="4634" y="1645"/>
                  </a:lnTo>
                  <a:lnTo>
                    <a:pt x="4649" y="1645"/>
                  </a:lnTo>
                  <a:lnTo>
                    <a:pt x="4649" y="1705"/>
                  </a:lnTo>
                  <a:lnTo>
                    <a:pt x="4634" y="1705"/>
                  </a:lnTo>
                  <a:close/>
                  <a:moveTo>
                    <a:pt x="4634" y="1600"/>
                  </a:moveTo>
                  <a:lnTo>
                    <a:pt x="4634" y="1540"/>
                  </a:lnTo>
                  <a:lnTo>
                    <a:pt x="4649" y="1540"/>
                  </a:lnTo>
                  <a:lnTo>
                    <a:pt x="4649" y="1600"/>
                  </a:lnTo>
                  <a:lnTo>
                    <a:pt x="4634" y="1600"/>
                  </a:lnTo>
                  <a:close/>
                  <a:moveTo>
                    <a:pt x="4634" y="1495"/>
                  </a:moveTo>
                  <a:lnTo>
                    <a:pt x="4634" y="1434"/>
                  </a:lnTo>
                  <a:lnTo>
                    <a:pt x="4649" y="1434"/>
                  </a:lnTo>
                  <a:lnTo>
                    <a:pt x="4649" y="1495"/>
                  </a:lnTo>
                  <a:lnTo>
                    <a:pt x="4634" y="1495"/>
                  </a:lnTo>
                  <a:close/>
                  <a:moveTo>
                    <a:pt x="4634" y="1389"/>
                  </a:moveTo>
                  <a:lnTo>
                    <a:pt x="4634" y="1329"/>
                  </a:lnTo>
                  <a:lnTo>
                    <a:pt x="4649" y="1329"/>
                  </a:lnTo>
                  <a:lnTo>
                    <a:pt x="4649" y="1389"/>
                  </a:lnTo>
                  <a:lnTo>
                    <a:pt x="4634" y="1389"/>
                  </a:lnTo>
                  <a:close/>
                  <a:moveTo>
                    <a:pt x="4634" y="1284"/>
                  </a:moveTo>
                  <a:lnTo>
                    <a:pt x="4634" y="1224"/>
                  </a:lnTo>
                  <a:lnTo>
                    <a:pt x="4649" y="1224"/>
                  </a:lnTo>
                  <a:lnTo>
                    <a:pt x="4649" y="1284"/>
                  </a:lnTo>
                  <a:lnTo>
                    <a:pt x="4634" y="1284"/>
                  </a:lnTo>
                  <a:close/>
                  <a:moveTo>
                    <a:pt x="4634" y="1179"/>
                  </a:moveTo>
                  <a:lnTo>
                    <a:pt x="4634" y="1119"/>
                  </a:lnTo>
                  <a:lnTo>
                    <a:pt x="4649" y="1119"/>
                  </a:lnTo>
                  <a:lnTo>
                    <a:pt x="4649" y="1179"/>
                  </a:lnTo>
                  <a:lnTo>
                    <a:pt x="4634" y="1179"/>
                  </a:lnTo>
                  <a:close/>
                  <a:moveTo>
                    <a:pt x="4634" y="1074"/>
                  </a:moveTo>
                  <a:lnTo>
                    <a:pt x="4634" y="1014"/>
                  </a:lnTo>
                  <a:lnTo>
                    <a:pt x="4649" y="1014"/>
                  </a:lnTo>
                  <a:lnTo>
                    <a:pt x="4649" y="1074"/>
                  </a:lnTo>
                  <a:lnTo>
                    <a:pt x="4634" y="1074"/>
                  </a:lnTo>
                  <a:close/>
                  <a:moveTo>
                    <a:pt x="4634" y="969"/>
                  </a:moveTo>
                  <a:lnTo>
                    <a:pt x="4634" y="909"/>
                  </a:lnTo>
                  <a:lnTo>
                    <a:pt x="4649" y="909"/>
                  </a:lnTo>
                  <a:lnTo>
                    <a:pt x="4649" y="969"/>
                  </a:lnTo>
                  <a:lnTo>
                    <a:pt x="4634" y="969"/>
                  </a:lnTo>
                  <a:close/>
                  <a:moveTo>
                    <a:pt x="4634" y="863"/>
                  </a:moveTo>
                  <a:lnTo>
                    <a:pt x="4634" y="803"/>
                  </a:lnTo>
                  <a:lnTo>
                    <a:pt x="4649" y="803"/>
                  </a:lnTo>
                  <a:lnTo>
                    <a:pt x="4649" y="863"/>
                  </a:lnTo>
                  <a:lnTo>
                    <a:pt x="4634" y="863"/>
                  </a:lnTo>
                  <a:close/>
                  <a:moveTo>
                    <a:pt x="4634" y="758"/>
                  </a:moveTo>
                  <a:lnTo>
                    <a:pt x="4634" y="698"/>
                  </a:lnTo>
                  <a:lnTo>
                    <a:pt x="4649" y="698"/>
                  </a:lnTo>
                  <a:lnTo>
                    <a:pt x="4649" y="758"/>
                  </a:lnTo>
                  <a:lnTo>
                    <a:pt x="4634" y="758"/>
                  </a:lnTo>
                  <a:close/>
                  <a:moveTo>
                    <a:pt x="4634" y="653"/>
                  </a:moveTo>
                  <a:lnTo>
                    <a:pt x="4634" y="593"/>
                  </a:lnTo>
                  <a:lnTo>
                    <a:pt x="4649" y="593"/>
                  </a:lnTo>
                  <a:lnTo>
                    <a:pt x="4649" y="653"/>
                  </a:lnTo>
                  <a:lnTo>
                    <a:pt x="4634" y="653"/>
                  </a:lnTo>
                  <a:close/>
                  <a:moveTo>
                    <a:pt x="4634" y="548"/>
                  </a:moveTo>
                  <a:lnTo>
                    <a:pt x="4634" y="488"/>
                  </a:lnTo>
                  <a:lnTo>
                    <a:pt x="4649" y="488"/>
                  </a:lnTo>
                  <a:lnTo>
                    <a:pt x="4649" y="548"/>
                  </a:lnTo>
                  <a:lnTo>
                    <a:pt x="4634" y="548"/>
                  </a:lnTo>
                  <a:close/>
                  <a:moveTo>
                    <a:pt x="4634" y="443"/>
                  </a:moveTo>
                  <a:lnTo>
                    <a:pt x="4634" y="383"/>
                  </a:lnTo>
                  <a:lnTo>
                    <a:pt x="4649" y="383"/>
                  </a:lnTo>
                  <a:lnTo>
                    <a:pt x="4649" y="443"/>
                  </a:lnTo>
                  <a:lnTo>
                    <a:pt x="4634" y="443"/>
                  </a:lnTo>
                  <a:close/>
                  <a:moveTo>
                    <a:pt x="4634" y="338"/>
                  </a:moveTo>
                  <a:lnTo>
                    <a:pt x="4634" y="277"/>
                  </a:lnTo>
                  <a:lnTo>
                    <a:pt x="4649" y="277"/>
                  </a:lnTo>
                  <a:lnTo>
                    <a:pt x="4649" y="338"/>
                  </a:lnTo>
                  <a:lnTo>
                    <a:pt x="4634" y="338"/>
                  </a:lnTo>
                  <a:close/>
                  <a:moveTo>
                    <a:pt x="4634" y="232"/>
                  </a:moveTo>
                  <a:lnTo>
                    <a:pt x="4634" y="172"/>
                  </a:lnTo>
                  <a:lnTo>
                    <a:pt x="4649" y="172"/>
                  </a:lnTo>
                  <a:lnTo>
                    <a:pt x="4649" y="232"/>
                  </a:lnTo>
                  <a:lnTo>
                    <a:pt x="4634" y="232"/>
                  </a:lnTo>
                  <a:close/>
                  <a:moveTo>
                    <a:pt x="4634" y="127"/>
                  </a:moveTo>
                  <a:lnTo>
                    <a:pt x="4634" y="67"/>
                  </a:lnTo>
                  <a:lnTo>
                    <a:pt x="4649" y="67"/>
                  </a:lnTo>
                  <a:lnTo>
                    <a:pt x="4649" y="127"/>
                  </a:lnTo>
                  <a:lnTo>
                    <a:pt x="4634" y="127"/>
                  </a:lnTo>
                  <a:close/>
                  <a:moveTo>
                    <a:pt x="4634" y="22"/>
                  </a:moveTo>
                  <a:lnTo>
                    <a:pt x="4634" y="7"/>
                  </a:lnTo>
                  <a:lnTo>
                    <a:pt x="4649" y="7"/>
                  </a:lnTo>
                  <a:lnTo>
                    <a:pt x="4649" y="22"/>
                  </a:lnTo>
                  <a:lnTo>
                    <a:pt x="4634" y="22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F5494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latin typeface="Verdana"/>
                <a:cs typeface="+mn-cs"/>
              </a:endParaRPr>
            </a:p>
          </p:txBody>
        </p:sp>
        <p:sp>
          <p:nvSpPr>
            <p:cNvPr id="9256" name="Rectangle 29"/>
            <p:cNvSpPr>
              <a:spLocks noChangeArrowheads="1"/>
            </p:cNvSpPr>
            <p:nvPr/>
          </p:nvSpPr>
          <p:spPr bwMode="auto">
            <a:xfrm>
              <a:off x="619" y="4974"/>
              <a:ext cx="3405" cy="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defRPr/>
              </a:pPr>
              <a:r>
                <a:rPr lang="nn-NO" sz="1000" b="0" dirty="0">
                  <a:solidFill>
                    <a:srgbClr val="0F5494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R&amp;D </a:t>
              </a:r>
              <a:r>
                <a:rPr lang="nn-NO" sz="1000" b="0" dirty="0" err="1">
                  <a:solidFill>
                    <a:srgbClr val="0F5494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funding</a:t>
              </a:r>
              <a:r>
                <a:rPr lang="nn-NO" sz="1000" b="0" dirty="0">
                  <a:solidFill>
                    <a:srgbClr val="0F5494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, </a:t>
              </a:r>
              <a:r>
                <a:rPr lang="nn-NO" sz="1000" b="0" dirty="0" err="1">
                  <a:solidFill>
                    <a:srgbClr val="0F5494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e.g</a:t>
              </a:r>
              <a:r>
                <a:rPr lang="nn-NO" sz="1000" b="0" dirty="0">
                  <a:solidFill>
                    <a:srgbClr val="0F5494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. </a:t>
              </a:r>
              <a:r>
                <a:rPr lang="en-US" sz="1000" dirty="0">
                  <a:solidFill>
                    <a:srgbClr val="0F5494"/>
                  </a:solidFill>
                  <a:ea typeface="Times New Roman" pitchFamily="18" charset="0"/>
                  <a:cs typeface="Calibri" pitchFamily="34" charset="0"/>
                </a:rPr>
                <a:t>FP7 &amp; </a:t>
              </a:r>
              <a:r>
                <a:rPr lang="en-US" sz="1000" u="sng" dirty="0">
                  <a:solidFill>
                    <a:srgbClr val="0F5494"/>
                  </a:solidFill>
                  <a:ea typeface="Times New Roman" pitchFamily="18" charset="0"/>
                  <a:cs typeface="Calibri" pitchFamily="34" charset="0"/>
                </a:rPr>
                <a:t>Horizon 2020</a:t>
              </a:r>
              <a:endParaRPr lang="nn-NO" sz="1000" b="0" u="sng" dirty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9258" name="Rectangle 27"/>
            <p:cNvSpPr>
              <a:spLocks noChangeArrowheads="1"/>
            </p:cNvSpPr>
            <p:nvPr/>
          </p:nvSpPr>
          <p:spPr bwMode="auto">
            <a:xfrm>
              <a:off x="4111" y="4572"/>
              <a:ext cx="69" cy="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defRPr/>
              </a:pPr>
              <a:r>
                <a:rPr lang="en-US" sz="1200" b="0">
                  <a:solidFill>
                    <a:srgbClr val="000000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 </a:t>
              </a:r>
              <a:endParaRPr lang="en-US" sz="1200" b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9279" name="Rectangle 23"/>
            <p:cNvSpPr>
              <a:spLocks noChangeArrowheads="1"/>
            </p:cNvSpPr>
            <p:nvPr/>
          </p:nvSpPr>
          <p:spPr bwMode="auto">
            <a:xfrm>
              <a:off x="6165" y="5166"/>
              <a:ext cx="67" cy="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defRPr/>
              </a:pPr>
              <a:r>
                <a:rPr lang="en-US" sz="1200">
                  <a:solidFill>
                    <a:srgbClr val="000000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 </a:t>
              </a:r>
              <a:endParaRPr lang="en-US" sz="1200" b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9260" name="Freeform 21"/>
            <p:cNvSpPr>
              <a:spLocks noEditPoints="1"/>
            </p:cNvSpPr>
            <p:nvPr/>
          </p:nvSpPr>
          <p:spPr bwMode="auto">
            <a:xfrm>
              <a:off x="7023" y="1"/>
              <a:ext cx="2061" cy="5859"/>
            </a:xfrm>
            <a:custGeom>
              <a:avLst/>
              <a:gdLst>
                <a:gd name="T0" fmla="*/ 1783 w 2061"/>
                <a:gd name="T1" fmla="*/ 15 h 5859"/>
                <a:gd name="T2" fmla="*/ 1632 w 2061"/>
                <a:gd name="T3" fmla="*/ 0 h 5859"/>
                <a:gd name="T4" fmla="*/ 1317 w 2061"/>
                <a:gd name="T5" fmla="*/ 15 h 5859"/>
                <a:gd name="T6" fmla="*/ 1046 w 2061"/>
                <a:gd name="T7" fmla="*/ 0 h 5859"/>
                <a:gd name="T8" fmla="*/ 895 w 2061"/>
                <a:gd name="T9" fmla="*/ 15 h 5859"/>
                <a:gd name="T10" fmla="*/ 519 w 2061"/>
                <a:gd name="T11" fmla="*/ 15 h 5859"/>
                <a:gd name="T12" fmla="*/ 369 w 2061"/>
                <a:gd name="T13" fmla="*/ 0 h 5859"/>
                <a:gd name="T14" fmla="*/ 53 w 2061"/>
                <a:gd name="T15" fmla="*/ 15 h 5859"/>
                <a:gd name="T16" fmla="*/ 15 w 2061"/>
                <a:gd name="T17" fmla="*/ 67 h 5859"/>
                <a:gd name="T18" fmla="*/ 15 w 2061"/>
                <a:gd name="T19" fmla="*/ 443 h 5859"/>
                <a:gd name="T20" fmla="*/ 0 w 2061"/>
                <a:gd name="T21" fmla="*/ 593 h 5859"/>
                <a:gd name="T22" fmla="*/ 15 w 2061"/>
                <a:gd name="T23" fmla="*/ 909 h 5859"/>
                <a:gd name="T24" fmla="*/ 0 w 2061"/>
                <a:gd name="T25" fmla="*/ 1179 h 5859"/>
                <a:gd name="T26" fmla="*/ 15 w 2061"/>
                <a:gd name="T27" fmla="*/ 1329 h 5859"/>
                <a:gd name="T28" fmla="*/ 15 w 2061"/>
                <a:gd name="T29" fmla="*/ 1705 h 5859"/>
                <a:gd name="T30" fmla="*/ 0 w 2061"/>
                <a:gd name="T31" fmla="*/ 1855 h 5859"/>
                <a:gd name="T32" fmla="*/ 15 w 2061"/>
                <a:gd name="T33" fmla="*/ 2171 h 5859"/>
                <a:gd name="T34" fmla="*/ 0 w 2061"/>
                <a:gd name="T35" fmla="*/ 2441 h 5859"/>
                <a:gd name="T36" fmla="*/ 15 w 2061"/>
                <a:gd name="T37" fmla="*/ 2591 h 5859"/>
                <a:gd name="T38" fmla="*/ 15 w 2061"/>
                <a:gd name="T39" fmla="*/ 2967 h 5859"/>
                <a:gd name="T40" fmla="*/ 0 w 2061"/>
                <a:gd name="T41" fmla="*/ 3117 h 5859"/>
                <a:gd name="T42" fmla="*/ 15 w 2061"/>
                <a:gd name="T43" fmla="*/ 3433 h 5859"/>
                <a:gd name="T44" fmla="*/ 0 w 2061"/>
                <a:gd name="T45" fmla="*/ 3703 h 5859"/>
                <a:gd name="T46" fmla="*/ 15 w 2061"/>
                <a:gd name="T47" fmla="*/ 3853 h 5859"/>
                <a:gd name="T48" fmla="*/ 15 w 2061"/>
                <a:gd name="T49" fmla="*/ 4229 h 5859"/>
                <a:gd name="T50" fmla="*/ 0 w 2061"/>
                <a:gd name="T51" fmla="*/ 4379 h 5859"/>
                <a:gd name="T52" fmla="*/ 15 w 2061"/>
                <a:gd name="T53" fmla="*/ 4695 h 5859"/>
                <a:gd name="T54" fmla="*/ 0 w 2061"/>
                <a:gd name="T55" fmla="*/ 4965 h 5859"/>
                <a:gd name="T56" fmla="*/ 15 w 2061"/>
                <a:gd name="T57" fmla="*/ 5116 h 5859"/>
                <a:gd name="T58" fmla="*/ 15 w 2061"/>
                <a:gd name="T59" fmla="*/ 5491 h 5859"/>
                <a:gd name="T60" fmla="*/ 0 w 2061"/>
                <a:gd name="T61" fmla="*/ 5641 h 5859"/>
                <a:gd name="T62" fmla="*/ 113 w 2061"/>
                <a:gd name="T63" fmla="*/ 5844 h 5859"/>
                <a:gd name="T64" fmla="*/ 384 w 2061"/>
                <a:gd name="T65" fmla="*/ 5859 h 5859"/>
                <a:gd name="T66" fmla="*/ 534 w 2061"/>
                <a:gd name="T67" fmla="*/ 5844 h 5859"/>
                <a:gd name="T68" fmla="*/ 910 w 2061"/>
                <a:gd name="T69" fmla="*/ 5844 h 5859"/>
                <a:gd name="T70" fmla="*/ 1061 w 2061"/>
                <a:gd name="T71" fmla="*/ 5859 h 5859"/>
                <a:gd name="T72" fmla="*/ 1377 w 2061"/>
                <a:gd name="T73" fmla="*/ 5844 h 5859"/>
                <a:gd name="T74" fmla="*/ 1647 w 2061"/>
                <a:gd name="T75" fmla="*/ 5859 h 5859"/>
                <a:gd name="T76" fmla="*/ 1798 w 2061"/>
                <a:gd name="T77" fmla="*/ 5844 h 5859"/>
                <a:gd name="T78" fmla="*/ 2009 w 2061"/>
                <a:gd name="T79" fmla="*/ 5859 h 5859"/>
                <a:gd name="T80" fmla="*/ 2046 w 2061"/>
                <a:gd name="T81" fmla="*/ 5581 h 5859"/>
                <a:gd name="T82" fmla="*/ 2061 w 2061"/>
                <a:gd name="T83" fmla="*/ 5311 h 5859"/>
                <a:gd name="T84" fmla="*/ 2046 w 2061"/>
                <a:gd name="T85" fmla="*/ 5161 h 5859"/>
                <a:gd name="T86" fmla="*/ 2046 w 2061"/>
                <a:gd name="T87" fmla="*/ 4785 h 5859"/>
                <a:gd name="T88" fmla="*/ 2061 w 2061"/>
                <a:gd name="T89" fmla="*/ 4635 h 5859"/>
                <a:gd name="T90" fmla="*/ 2046 w 2061"/>
                <a:gd name="T91" fmla="*/ 4319 h 5859"/>
                <a:gd name="T92" fmla="*/ 2061 w 2061"/>
                <a:gd name="T93" fmla="*/ 4049 h 5859"/>
                <a:gd name="T94" fmla="*/ 2046 w 2061"/>
                <a:gd name="T95" fmla="*/ 3899 h 5859"/>
                <a:gd name="T96" fmla="*/ 2046 w 2061"/>
                <a:gd name="T97" fmla="*/ 3523 h 5859"/>
                <a:gd name="T98" fmla="*/ 2061 w 2061"/>
                <a:gd name="T99" fmla="*/ 3373 h 5859"/>
                <a:gd name="T100" fmla="*/ 2046 w 2061"/>
                <a:gd name="T101" fmla="*/ 3057 h 5859"/>
                <a:gd name="T102" fmla="*/ 2061 w 2061"/>
                <a:gd name="T103" fmla="*/ 2787 h 5859"/>
                <a:gd name="T104" fmla="*/ 2046 w 2061"/>
                <a:gd name="T105" fmla="*/ 2636 h 5859"/>
                <a:gd name="T106" fmla="*/ 2046 w 2061"/>
                <a:gd name="T107" fmla="*/ 2261 h 5859"/>
                <a:gd name="T108" fmla="*/ 2061 w 2061"/>
                <a:gd name="T109" fmla="*/ 2111 h 5859"/>
                <a:gd name="T110" fmla="*/ 2046 w 2061"/>
                <a:gd name="T111" fmla="*/ 1795 h 5859"/>
                <a:gd name="T112" fmla="*/ 2061 w 2061"/>
                <a:gd name="T113" fmla="*/ 1525 h 5859"/>
                <a:gd name="T114" fmla="*/ 2046 w 2061"/>
                <a:gd name="T115" fmla="*/ 1374 h 5859"/>
                <a:gd name="T116" fmla="*/ 2046 w 2061"/>
                <a:gd name="T117" fmla="*/ 999 h 5859"/>
                <a:gd name="T118" fmla="*/ 2061 w 2061"/>
                <a:gd name="T119" fmla="*/ 848 h 5859"/>
                <a:gd name="T120" fmla="*/ 2046 w 2061"/>
                <a:gd name="T121" fmla="*/ 533 h 5859"/>
                <a:gd name="T122" fmla="*/ 2061 w 2061"/>
                <a:gd name="T123" fmla="*/ 262 h 5859"/>
                <a:gd name="T124" fmla="*/ 2046 w 2061"/>
                <a:gd name="T125" fmla="*/ 112 h 58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61" h="5859">
                  <a:moveTo>
                    <a:pt x="2054" y="15"/>
                  </a:moveTo>
                  <a:lnTo>
                    <a:pt x="1994" y="15"/>
                  </a:lnTo>
                  <a:lnTo>
                    <a:pt x="1994" y="0"/>
                  </a:lnTo>
                  <a:lnTo>
                    <a:pt x="2054" y="0"/>
                  </a:lnTo>
                  <a:lnTo>
                    <a:pt x="2054" y="15"/>
                  </a:lnTo>
                  <a:close/>
                  <a:moveTo>
                    <a:pt x="1948" y="15"/>
                  </a:moveTo>
                  <a:lnTo>
                    <a:pt x="1888" y="15"/>
                  </a:lnTo>
                  <a:lnTo>
                    <a:pt x="1888" y="0"/>
                  </a:lnTo>
                  <a:lnTo>
                    <a:pt x="1948" y="0"/>
                  </a:lnTo>
                  <a:lnTo>
                    <a:pt x="1948" y="15"/>
                  </a:lnTo>
                  <a:close/>
                  <a:moveTo>
                    <a:pt x="1843" y="15"/>
                  </a:moveTo>
                  <a:lnTo>
                    <a:pt x="1783" y="15"/>
                  </a:lnTo>
                  <a:lnTo>
                    <a:pt x="1783" y="0"/>
                  </a:lnTo>
                  <a:lnTo>
                    <a:pt x="1843" y="0"/>
                  </a:lnTo>
                  <a:lnTo>
                    <a:pt x="1843" y="15"/>
                  </a:lnTo>
                  <a:close/>
                  <a:moveTo>
                    <a:pt x="1738" y="15"/>
                  </a:moveTo>
                  <a:lnTo>
                    <a:pt x="1678" y="15"/>
                  </a:lnTo>
                  <a:lnTo>
                    <a:pt x="1678" y="0"/>
                  </a:lnTo>
                  <a:lnTo>
                    <a:pt x="1738" y="0"/>
                  </a:lnTo>
                  <a:lnTo>
                    <a:pt x="1738" y="15"/>
                  </a:lnTo>
                  <a:close/>
                  <a:moveTo>
                    <a:pt x="1632" y="15"/>
                  </a:moveTo>
                  <a:lnTo>
                    <a:pt x="1572" y="15"/>
                  </a:lnTo>
                  <a:lnTo>
                    <a:pt x="1572" y="0"/>
                  </a:lnTo>
                  <a:lnTo>
                    <a:pt x="1632" y="0"/>
                  </a:lnTo>
                  <a:lnTo>
                    <a:pt x="1632" y="15"/>
                  </a:lnTo>
                  <a:close/>
                  <a:moveTo>
                    <a:pt x="1527" y="15"/>
                  </a:moveTo>
                  <a:lnTo>
                    <a:pt x="1467" y="15"/>
                  </a:lnTo>
                  <a:lnTo>
                    <a:pt x="1467" y="0"/>
                  </a:lnTo>
                  <a:lnTo>
                    <a:pt x="1527" y="0"/>
                  </a:lnTo>
                  <a:lnTo>
                    <a:pt x="1527" y="15"/>
                  </a:lnTo>
                  <a:close/>
                  <a:moveTo>
                    <a:pt x="1422" y="15"/>
                  </a:moveTo>
                  <a:lnTo>
                    <a:pt x="1362" y="15"/>
                  </a:lnTo>
                  <a:lnTo>
                    <a:pt x="1362" y="0"/>
                  </a:lnTo>
                  <a:lnTo>
                    <a:pt x="1422" y="0"/>
                  </a:lnTo>
                  <a:lnTo>
                    <a:pt x="1422" y="15"/>
                  </a:lnTo>
                  <a:close/>
                  <a:moveTo>
                    <a:pt x="1317" y="15"/>
                  </a:moveTo>
                  <a:lnTo>
                    <a:pt x="1256" y="15"/>
                  </a:lnTo>
                  <a:lnTo>
                    <a:pt x="1256" y="0"/>
                  </a:lnTo>
                  <a:lnTo>
                    <a:pt x="1317" y="0"/>
                  </a:lnTo>
                  <a:lnTo>
                    <a:pt x="1317" y="15"/>
                  </a:lnTo>
                  <a:close/>
                  <a:moveTo>
                    <a:pt x="1211" y="15"/>
                  </a:moveTo>
                  <a:lnTo>
                    <a:pt x="1151" y="15"/>
                  </a:lnTo>
                  <a:lnTo>
                    <a:pt x="1151" y="0"/>
                  </a:lnTo>
                  <a:lnTo>
                    <a:pt x="1211" y="0"/>
                  </a:lnTo>
                  <a:lnTo>
                    <a:pt x="1211" y="15"/>
                  </a:lnTo>
                  <a:close/>
                  <a:moveTo>
                    <a:pt x="1106" y="15"/>
                  </a:moveTo>
                  <a:lnTo>
                    <a:pt x="1046" y="15"/>
                  </a:lnTo>
                  <a:lnTo>
                    <a:pt x="1046" y="0"/>
                  </a:lnTo>
                  <a:lnTo>
                    <a:pt x="1106" y="0"/>
                  </a:lnTo>
                  <a:lnTo>
                    <a:pt x="1106" y="15"/>
                  </a:lnTo>
                  <a:close/>
                  <a:moveTo>
                    <a:pt x="1001" y="15"/>
                  </a:moveTo>
                  <a:lnTo>
                    <a:pt x="940" y="15"/>
                  </a:lnTo>
                  <a:lnTo>
                    <a:pt x="940" y="0"/>
                  </a:lnTo>
                  <a:lnTo>
                    <a:pt x="1001" y="0"/>
                  </a:lnTo>
                  <a:lnTo>
                    <a:pt x="1001" y="15"/>
                  </a:lnTo>
                  <a:close/>
                  <a:moveTo>
                    <a:pt x="895" y="15"/>
                  </a:moveTo>
                  <a:lnTo>
                    <a:pt x="835" y="15"/>
                  </a:lnTo>
                  <a:lnTo>
                    <a:pt x="835" y="0"/>
                  </a:lnTo>
                  <a:lnTo>
                    <a:pt x="895" y="0"/>
                  </a:lnTo>
                  <a:lnTo>
                    <a:pt x="895" y="15"/>
                  </a:lnTo>
                  <a:close/>
                  <a:moveTo>
                    <a:pt x="790" y="15"/>
                  </a:moveTo>
                  <a:lnTo>
                    <a:pt x="730" y="15"/>
                  </a:lnTo>
                  <a:lnTo>
                    <a:pt x="730" y="0"/>
                  </a:lnTo>
                  <a:lnTo>
                    <a:pt x="790" y="0"/>
                  </a:lnTo>
                  <a:lnTo>
                    <a:pt x="790" y="15"/>
                  </a:lnTo>
                  <a:close/>
                  <a:moveTo>
                    <a:pt x="685" y="15"/>
                  </a:moveTo>
                  <a:lnTo>
                    <a:pt x="624" y="15"/>
                  </a:lnTo>
                  <a:lnTo>
                    <a:pt x="624" y="0"/>
                  </a:lnTo>
                  <a:lnTo>
                    <a:pt x="685" y="0"/>
                  </a:lnTo>
                  <a:lnTo>
                    <a:pt x="685" y="15"/>
                  </a:lnTo>
                  <a:close/>
                  <a:moveTo>
                    <a:pt x="579" y="15"/>
                  </a:moveTo>
                  <a:lnTo>
                    <a:pt x="519" y="15"/>
                  </a:lnTo>
                  <a:lnTo>
                    <a:pt x="519" y="0"/>
                  </a:lnTo>
                  <a:lnTo>
                    <a:pt x="579" y="0"/>
                  </a:lnTo>
                  <a:lnTo>
                    <a:pt x="579" y="15"/>
                  </a:lnTo>
                  <a:close/>
                  <a:moveTo>
                    <a:pt x="474" y="15"/>
                  </a:moveTo>
                  <a:lnTo>
                    <a:pt x="414" y="15"/>
                  </a:lnTo>
                  <a:lnTo>
                    <a:pt x="414" y="0"/>
                  </a:lnTo>
                  <a:lnTo>
                    <a:pt x="474" y="0"/>
                  </a:lnTo>
                  <a:lnTo>
                    <a:pt x="474" y="15"/>
                  </a:lnTo>
                  <a:close/>
                  <a:moveTo>
                    <a:pt x="369" y="15"/>
                  </a:moveTo>
                  <a:lnTo>
                    <a:pt x="308" y="15"/>
                  </a:lnTo>
                  <a:lnTo>
                    <a:pt x="308" y="0"/>
                  </a:lnTo>
                  <a:lnTo>
                    <a:pt x="369" y="0"/>
                  </a:lnTo>
                  <a:lnTo>
                    <a:pt x="369" y="15"/>
                  </a:lnTo>
                  <a:close/>
                  <a:moveTo>
                    <a:pt x="263" y="15"/>
                  </a:moveTo>
                  <a:lnTo>
                    <a:pt x="203" y="15"/>
                  </a:lnTo>
                  <a:lnTo>
                    <a:pt x="203" y="0"/>
                  </a:lnTo>
                  <a:lnTo>
                    <a:pt x="263" y="0"/>
                  </a:lnTo>
                  <a:lnTo>
                    <a:pt x="263" y="15"/>
                  </a:lnTo>
                  <a:close/>
                  <a:moveTo>
                    <a:pt x="158" y="15"/>
                  </a:moveTo>
                  <a:lnTo>
                    <a:pt x="98" y="15"/>
                  </a:lnTo>
                  <a:lnTo>
                    <a:pt x="98" y="0"/>
                  </a:lnTo>
                  <a:lnTo>
                    <a:pt x="158" y="0"/>
                  </a:lnTo>
                  <a:lnTo>
                    <a:pt x="158" y="15"/>
                  </a:lnTo>
                  <a:close/>
                  <a:moveTo>
                    <a:pt x="53" y="15"/>
                  </a:moveTo>
                  <a:lnTo>
                    <a:pt x="8" y="15"/>
                  </a:lnTo>
                  <a:lnTo>
                    <a:pt x="15" y="7"/>
                  </a:lnTo>
                  <a:lnTo>
                    <a:pt x="15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5"/>
                  </a:lnTo>
                  <a:close/>
                  <a:moveTo>
                    <a:pt x="15" y="67"/>
                  </a:moveTo>
                  <a:lnTo>
                    <a:pt x="15" y="127"/>
                  </a:lnTo>
                  <a:lnTo>
                    <a:pt x="0" y="127"/>
                  </a:lnTo>
                  <a:lnTo>
                    <a:pt x="0" y="67"/>
                  </a:lnTo>
                  <a:lnTo>
                    <a:pt x="15" y="67"/>
                  </a:lnTo>
                  <a:close/>
                  <a:moveTo>
                    <a:pt x="15" y="172"/>
                  </a:moveTo>
                  <a:lnTo>
                    <a:pt x="15" y="232"/>
                  </a:lnTo>
                  <a:lnTo>
                    <a:pt x="0" y="232"/>
                  </a:lnTo>
                  <a:lnTo>
                    <a:pt x="0" y="172"/>
                  </a:lnTo>
                  <a:lnTo>
                    <a:pt x="15" y="172"/>
                  </a:lnTo>
                  <a:close/>
                  <a:moveTo>
                    <a:pt x="15" y="277"/>
                  </a:moveTo>
                  <a:lnTo>
                    <a:pt x="15" y="338"/>
                  </a:lnTo>
                  <a:lnTo>
                    <a:pt x="0" y="338"/>
                  </a:lnTo>
                  <a:lnTo>
                    <a:pt x="0" y="277"/>
                  </a:lnTo>
                  <a:lnTo>
                    <a:pt x="15" y="277"/>
                  </a:lnTo>
                  <a:close/>
                  <a:moveTo>
                    <a:pt x="15" y="383"/>
                  </a:moveTo>
                  <a:lnTo>
                    <a:pt x="15" y="443"/>
                  </a:lnTo>
                  <a:lnTo>
                    <a:pt x="0" y="443"/>
                  </a:lnTo>
                  <a:lnTo>
                    <a:pt x="0" y="383"/>
                  </a:lnTo>
                  <a:lnTo>
                    <a:pt x="15" y="383"/>
                  </a:lnTo>
                  <a:close/>
                  <a:moveTo>
                    <a:pt x="15" y="488"/>
                  </a:moveTo>
                  <a:lnTo>
                    <a:pt x="15" y="548"/>
                  </a:lnTo>
                  <a:lnTo>
                    <a:pt x="0" y="548"/>
                  </a:lnTo>
                  <a:lnTo>
                    <a:pt x="0" y="488"/>
                  </a:lnTo>
                  <a:lnTo>
                    <a:pt x="15" y="488"/>
                  </a:lnTo>
                  <a:close/>
                  <a:moveTo>
                    <a:pt x="15" y="593"/>
                  </a:moveTo>
                  <a:lnTo>
                    <a:pt x="15" y="653"/>
                  </a:lnTo>
                  <a:lnTo>
                    <a:pt x="0" y="653"/>
                  </a:lnTo>
                  <a:lnTo>
                    <a:pt x="0" y="593"/>
                  </a:lnTo>
                  <a:lnTo>
                    <a:pt x="15" y="593"/>
                  </a:lnTo>
                  <a:close/>
                  <a:moveTo>
                    <a:pt x="15" y="698"/>
                  </a:moveTo>
                  <a:lnTo>
                    <a:pt x="15" y="758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15" y="698"/>
                  </a:lnTo>
                  <a:close/>
                  <a:moveTo>
                    <a:pt x="15" y="803"/>
                  </a:moveTo>
                  <a:lnTo>
                    <a:pt x="15" y="863"/>
                  </a:lnTo>
                  <a:lnTo>
                    <a:pt x="0" y="863"/>
                  </a:lnTo>
                  <a:lnTo>
                    <a:pt x="0" y="803"/>
                  </a:lnTo>
                  <a:lnTo>
                    <a:pt x="15" y="803"/>
                  </a:lnTo>
                  <a:close/>
                  <a:moveTo>
                    <a:pt x="15" y="909"/>
                  </a:moveTo>
                  <a:lnTo>
                    <a:pt x="15" y="969"/>
                  </a:lnTo>
                  <a:lnTo>
                    <a:pt x="0" y="969"/>
                  </a:lnTo>
                  <a:lnTo>
                    <a:pt x="0" y="909"/>
                  </a:lnTo>
                  <a:lnTo>
                    <a:pt x="15" y="909"/>
                  </a:lnTo>
                  <a:close/>
                  <a:moveTo>
                    <a:pt x="15" y="1014"/>
                  </a:moveTo>
                  <a:lnTo>
                    <a:pt x="15" y="1074"/>
                  </a:lnTo>
                  <a:lnTo>
                    <a:pt x="0" y="1074"/>
                  </a:lnTo>
                  <a:lnTo>
                    <a:pt x="0" y="1014"/>
                  </a:lnTo>
                  <a:lnTo>
                    <a:pt x="15" y="1014"/>
                  </a:lnTo>
                  <a:close/>
                  <a:moveTo>
                    <a:pt x="15" y="1119"/>
                  </a:moveTo>
                  <a:lnTo>
                    <a:pt x="15" y="1179"/>
                  </a:lnTo>
                  <a:lnTo>
                    <a:pt x="0" y="1179"/>
                  </a:lnTo>
                  <a:lnTo>
                    <a:pt x="0" y="1119"/>
                  </a:lnTo>
                  <a:lnTo>
                    <a:pt x="15" y="1119"/>
                  </a:lnTo>
                  <a:close/>
                  <a:moveTo>
                    <a:pt x="15" y="1224"/>
                  </a:moveTo>
                  <a:lnTo>
                    <a:pt x="15" y="1284"/>
                  </a:lnTo>
                  <a:lnTo>
                    <a:pt x="0" y="1284"/>
                  </a:lnTo>
                  <a:lnTo>
                    <a:pt x="0" y="1224"/>
                  </a:lnTo>
                  <a:lnTo>
                    <a:pt x="15" y="1224"/>
                  </a:lnTo>
                  <a:close/>
                  <a:moveTo>
                    <a:pt x="15" y="1329"/>
                  </a:moveTo>
                  <a:lnTo>
                    <a:pt x="15" y="1389"/>
                  </a:lnTo>
                  <a:lnTo>
                    <a:pt x="0" y="1389"/>
                  </a:lnTo>
                  <a:lnTo>
                    <a:pt x="0" y="1329"/>
                  </a:lnTo>
                  <a:lnTo>
                    <a:pt x="15" y="1329"/>
                  </a:lnTo>
                  <a:close/>
                  <a:moveTo>
                    <a:pt x="15" y="1434"/>
                  </a:moveTo>
                  <a:lnTo>
                    <a:pt x="15" y="1495"/>
                  </a:lnTo>
                  <a:lnTo>
                    <a:pt x="0" y="1495"/>
                  </a:lnTo>
                  <a:lnTo>
                    <a:pt x="0" y="1434"/>
                  </a:lnTo>
                  <a:lnTo>
                    <a:pt x="15" y="1434"/>
                  </a:lnTo>
                  <a:close/>
                  <a:moveTo>
                    <a:pt x="15" y="1540"/>
                  </a:moveTo>
                  <a:lnTo>
                    <a:pt x="15" y="1600"/>
                  </a:lnTo>
                  <a:lnTo>
                    <a:pt x="0" y="1600"/>
                  </a:lnTo>
                  <a:lnTo>
                    <a:pt x="0" y="1540"/>
                  </a:lnTo>
                  <a:lnTo>
                    <a:pt x="15" y="1540"/>
                  </a:lnTo>
                  <a:close/>
                  <a:moveTo>
                    <a:pt x="15" y="1645"/>
                  </a:moveTo>
                  <a:lnTo>
                    <a:pt x="15" y="1705"/>
                  </a:lnTo>
                  <a:lnTo>
                    <a:pt x="0" y="1705"/>
                  </a:lnTo>
                  <a:lnTo>
                    <a:pt x="0" y="1645"/>
                  </a:lnTo>
                  <a:lnTo>
                    <a:pt x="15" y="1645"/>
                  </a:lnTo>
                  <a:close/>
                  <a:moveTo>
                    <a:pt x="15" y="1750"/>
                  </a:moveTo>
                  <a:lnTo>
                    <a:pt x="15" y="1810"/>
                  </a:lnTo>
                  <a:lnTo>
                    <a:pt x="0" y="1810"/>
                  </a:lnTo>
                  <a:lnTo>
                    <a:pt x="0" y="1750"/>
                  </a:lnTo>
                  <a:lnTo>
                    <a:pt x="15" y="1750"/>
                  </a:lnTo>
                  <a:close/>
                  <a:moveTo>
                    <a:pt x="15" y="1855"/>
                  </a:moveTo>
                  <a:lnTo>
                    <a:pt x="15" y="1915"/>
                  </a:lnTo>
                  <a:lnTo>
                    <a:pt x="0" y="1915"/>
                  </a:lnTo>
                  <a:lnTo>
                    <a:pt x="0" y="1855"/>
                  </a:lnTo>
                  <a:lnTo>
                    <a:pt x="15" y="1855"/>
                  </a:lnTo>
                  <a:close/>
                  <a:moveTo>
                    <a:pt x="15" y="1960"/>
                  </a:moveTo>
                  <a:lnTo>
                    <a:pt x="15" y="2020"/>
                  </a:lnTo>
                  <a:lnTo>
                    <a:pt x="0" y="2020"/>
                  </a:lnTo>
                  <a:lnTo>
                    <a:pt x="0" y="1960"/>
                  </a:lnTo>
                  <a:lnTo>
                    <a:pt x="15" y="1960"/>
                  </a:lnTo>
                  <a:close/>
                  <a:moveTo>
                    <a:pt x="15" y="2065"/>
                  </a:moveTo>
                  <a:lnTo>
                    <a:pt x="15" y="2126"/>
                  </a:lnTo>
                  <a:lnTo>
                    <a:pt x="0" y="2126"/>
                  </a:lnTo>
                  <a:lnTo>
                    <a:pt x="0" y="2065"/>
                  </a:lnTo>
                  <a:lnTo>
                    <a:pt x="15" y="2065"/>
                  </a:lnTo>
                  <a:close/>
                  <a:moveTo>
                    <a:pt x="15" y="2171"/>
                  </a:moveTo>
                  <a:lnTo>
                    <a:pt x="15" y="2231"/>
                  </a:lnTo>
                  <a:lnTo>
                    <a:pt x="0" y="2231"/>
                  </a:lnTo>
                  <a:lnTo>
                    <a:pt x="0" y="2171"/>
                  </a:lnTo>
                  <a:lnTo>
                    <a:pt x="15" y="2171"/>
                  </a:lnTo>
                  <a:close/>
                  <a:moveTo>
                    <a:pt x="15" y="2276"/>
                  </a:moveTo>
                  <a:lnTo>
                    <a:pt x="15" y="2336"/>
                  </a:lnTo>
                  <a:lnTo>
                    <a:pt x="0" y="2336"/>
                  </a:lnTo>
                  <a:lnTo>
                    <a:pt x="0" y="2276"/>
                  </a:lnTo>
                  <a:lnTo>
                    <a:pt x="15" y="2276"/>
                  </a:lnTo>
                  <a:close/>
                  <a:moveTo>
                    <a:pt x="15" y="2381"/>
                  </a:moveTo>
                  <a:lnTo>
                    <a:pt x="15" y="2441"/>
                  </a:lnTo>
                  <a:lnTo>
                    <a:pt x="0" y="2441"/>
                  </a:lnTo>
                  <a:lnTo>
                    <a:pt x="0" y="2381"/>
                  </a:lnTo>
                  <a:lnTo>
                    <a:pt x="15" y="2381"/>
                  </a:lnTo>
                  <a:close/>
                  <a:moveTo>
                    <a:pt x="15" y="2486"/>
                  </a:moveTo>
                  <a:lnTo>
                    <a:pt x="15" y="2546"/>
                  </a:lnTo>
                  <a:lnTo>
                    <a:pt x="0" y="2546"/>
                  </a:lnTo>
                  <a:lnTo>
                    <a:pt x="0" y="2486"/>
                  </a:lnTo>
                  <a:lnTo>
                    <a:pt x="15" y="2486"/>
                  </a:lnTo>
                  <a:close/>
                  <a:moveTo>
                    <a:pt x="15" y="2591"/>
                  </a:moveTo>
                  <a:lnTo>
                    <a:pt x="15" y="2651"/>
                  </a:lnTo>
                  <a:lnTo>
                    <a:pt x="0" y="2651"/>
                  </a:lnTo>
                  <a:lnTo>
                    <a:pt x="0" y="2591"/>
                  </a:lnTo>
                  <a:lnTo>
                    <a:pt x="15" y="2591"/>
                  </a:lnTo>
                  <a:close/>
                  <a:moveTo>
                    <a:pt x="15" y="2697"/>
                  </a:moveTo>
                  <a:lnTo>
                    <a:pt x="15" y="2757"/>
                  </a:lnTo>
                  <a:lnTo>
                    <a:pt x="0" y="2757"/>
                  </a:lnTo>
                  <a:lnTo>
                    <a:pt x="0" y="2697"/>
                  </a:lnTo>
                  <a:lnTo>
                    <a:pt x="15" y="2697"/>
                  </a:lnTo>
                  <a:close/>
                  <a:moveTo>
                    <a:pt x="15" y="2802"/>
                  </a:moveTo>
                  <a:lnTo>
                    <a:pt x="15" y="2862"/>
                  </a:lnTo>
                  <a:lnTo>
                    <a:pt x="0" y="2862"/>
                  </a:lnTo>
                  <a:lnTo>
                    <a:pt x="0" y="2802"/>
                  </a:lnTo>
                  <a:lnTo>
                    <a:pt x="15" y="2802"/>
                  </a:lnTo>
                  <a:close/>
                  <a:moveTo>
                    <a:pt x="15" y="2907"/>
                  </a:moveTo>
                  <a:lnTo>
                    <a:pt x="15" y="2967"/>
                  </a:lnTo>
                  <a:lnTo>
                    <a:pt x="0" y="2967"/>
                  </a:lnTo>
                  <a:lnTo>
                    <a:pt x="0" y="2907"/>
                  </a:lnTo>
                  <a:lnTo>
                    <a:pt x="15" y="2907"/>
                  </a:lnTo>
                  <a:close/>
                  <a:moveTo>
                    <a:pt x="15" y="3012"/>
                  </a:moveTo>
                  <a:lnTo>
                    <a:pt x="15" y="3072"/>
                  </a:lnTo>
                  <a:lnTo>
                    <a:pt x="0" y="3072"/>
                  </a:lnTo>
                  <a:lnTo>
                    <a:pt x="0" y="3012"/>
                  </a:lnTo>
                  <a:lnTo>
                    <a:pt x="15" y="3012"/>
                  </a:lnTo>
                  <a:close/>
                  <a:moveTo>
                    <a:pt x="15" y="3117"/>
                  </a:moveTo>
                  <a:lnTo>
                    <a:pt x="15" y="3177"/>
                  </a:lnTo>
                  <a:lnTo>
                    <a:pt x="0" y="3177"/>
                  </a:lnTo>
                  <a:lnTo>
                    <a:pt x="0" y="3117"/>
                  </a:lnTo>
                  <a:lnTo>
                    <a:pt x="15" y="3117"/>
                  </a:lnTo>
                  <a:close/>
                  <a:moveTo>
                    <a:pt x="15" y="3222"/>
                  </a:moveTo>
                  <a:lnTo>
                    <a:pt x="15" y="3283"/>
                  </a:lnTo>
                  <a:lnTo>
                    <a:pt x="0" y="3283"/>
                  </a:lnTo>
                  <a:lnTo>
                    <a:pt x="0" y="3222"/>
                  </a:lnTo>
                  <a:lnTo>
                    <a:pt x="15" y="3222"/>
                  </a:lnTo>
                  <a:close/>
                  <a:moveTo>
                    <a:pt x="15" y="3328"/>
                  </a:moveTo>
                  <a:lnTo>
                    <a:pt x="15" y="3388"/>
                  </a:lnTo>
                  <a:lnTo>
                    <a:pt x="0" y="3388"/>
                  </a:lnTo>
                  <a:lnTo>
                    <a:pt x="0" y="3328"/>
                  </a:lnTo>
                  <a:lnTo>
                    <a:pt x="15" y="3328"/>
                  </a:lnTo>
                  <a:close/>
                  <a:moveTo>
                    <a:pt x="15" y="3433"/>
                  </a:moveTo>
                  <a:lnTo>
                    <a:pt x="15" y="3493"/>
                  </a:lnTo>
                  <a:lnTo>
                    <a:pt x="0" y="3493"/>
                  </a:lnTo>
                  <a:lnTo>
                    <a:pt x="0" y="3433"/>
                  </a:lnTo>
                  <a:lnTo>
                    <a:pt x="15" y="3433"/>
                  </a:lnTo>
                  <a:close/>
                  <a:moveTo>
                    <a:pt x="15" y="3538"/>
                  </a:moveTo>
                  <a:lnTo>
                    <a:pt x="15" y="3598"/>
                  </a:lnTo>
                  <a:lnTo>
                    <a:pt x="0" y="3598"/>
                  </a:lnTo>
                  <a:lnTo>
                    <a:pt x="0" y="3538"/>
                  </a:lnTo>
                  <a:lnTo>
                    <a:pt x="15" y="3538"/>
                  </a:lnTo>
                  <a:close/>
                  <a:moveTo>
                    <a:pt x="15" y="3643"/>
                  </a:moveTo>
                  <a:lnTo>
                    <a:pt x="15" y="3703"/>
                  </a:lnTo>
                  <a:lnTo>
                    <a:pt x="0" y="3703"/>
                  </a:lnTo>
                  <a:lnTo>
                    <a:pt x="0" y="3643"/>
                  </a:lnTo>
                  <a:lnTo>
                    <a:pt x="15" y="3643"/>
                  </a:lnTo>
                  <a:close/>
                  <a:moveTo>
                    <a:pt x="15" y="3748"/>
                  </a:moveTo>
                  <a:lnTo>
                    <a:pt x="15" y="3808"/>
                  </a:lnTo>
                  <a:lnTo>
                    <a:pt x="0" y="3808"/>
                  </a:lnTo>
                  <a:lnTo>
                    <a:pt x="0" y="3748"/>
                  </a:lnTo>
                  <a:lnTo>
                    <a:pt x="15" y="3748"/>
                  </a:lnTo>
                  <a:close/>
                  <a:moveTo>
                    <a:pt x="15" y="3853"/>
                  </a:moveTo>
                  <a:lnTo>
                    <a:pt x="15" y="3914"/>
                  </a:lnTo>
                  <a:lnTo>
                    <a:pt x="0" y="3914"/>
                  </a:lnTo>
                  <a:lnTo>
                    <a:pt x="0" y="3853"/>
                  </a:lnTo>
                  <a:lnTo>
                    <a:pt x="15" y="3853"/>
                  </a:lnTo>
                  <a:close/>
                  <a:moveTo>
                    <a:pt x="15" y="3959"/>
                  </a:moveTo>
                  <a:lnTo>
                    <a:pt x="15" y="4019"/>
                  </a:lnTo>
                  <a:lnTo>
                    <a:pt x="0" y="4019"/>
                  </a:lnTo>
                  <a:lnTo>
                    <a:pt x="0" y="3959"/>
                  </a:lnTo>
                  <a:lnTo>
                    <a:pt x="15" y="3959"/>
                  </a:lnTo>
                  <a:close/>
                  <a:moveTo>
                    <a:pt x="15" y="4064"/>
                  </a:moveTo>
                  <a:lnTo>
                    <a:pt x="15" y="4124"/>
                  </a:lnTo>
                  <a:lnTo>
                    <a:pt x="0" y="4124"/>
                  </a:lnTo>
                  <a:lnTo>
                    <a:pt x="0" y="4064"/>
                  </a:lnTo>
                  <a:lnTo>
                    <a:pt x="15" y="4064"/>
                  </a:lnTo>
                  <a:close/>
                  <a:moveTo>
                    <a:pt x="15" y="4169"/>
                  </a:moveTo>
                  <a:lnTo>
                    <a:pt x="15" y="4229"/>
                  </a:lnTo>
                  <a:lnTo>
                    <a:pt x="0" y="4229"/>
                  </a:lnTo>
                  <a:lnTo>
                    <a:pt x="0" y="4169"/>
                  </a:lnTo>
                  <a:lnTo>
                    <a:pt x="15" y="4169"/>
                  </a:lnTo>
                  <a:close/>
                  <a:moveTo>
                    <a:pt x="15" y="4274"/>
                  </a:moveTo>
                  <a:lnTo>
                    <a:pt x="15" y="4334"/>
                  </a:lnTo>
                  <a:lnTo>
                    <a:pt x="0" y="4334"/>
                  </a:lnTo>
                  <a:lnTo>
                    <a:pt x="0" y="4274"/>
                  </a:lnTo>
                  <a:lnTo>
                    <a:pt x="15" y="4274"/>
                  </a:lnTo>
                  <a:close/>
                  <a:moveTo>
                    <a:pt x="15" y="4379"/>
                  </a:moveTo>
                  <a:lnTo>
                    <a:pt x="15" y="4439"/>
                  </a:lnTo>
                  <a:lnTo>
                    <a:pt x="0" y="4439"/>
                  </a:lnTo>
                  <a:lnTo>
                    <a:pt x="0" y="4379"/>
                  </a:lnTo>
                  <a:lnTo>
                    <a:pt x="15" y="4379"/>
                  </a:lnTo>
                  <a:close/>
                  <a:moveTo>
                    <a:pt x="15" y="4485"/>
                  </a:moveTo>
                  <a:lnTo>
                    <a:pt x="15" y="4545"/>
                  </a:lnTo>
                  <a:lnTo>
                    <a:pt x="0" y="4545"/>
                  </a:lnTo>
                  <a:lnTo>
                    <a:pt x="0" y="4485"/>
                  </a:lnTo>
                  <a:lnTo>
                    <a:pt x="15" y="4485"/>
                  </a:lnTo>
                  <a:close/>
                  <a:moveTo>
                    <a:pt x="15" y="4590"/>
                  </a:moveTo>
                  <a:lnTo>
                    <a:pt x="15" y="4650"/>
                  </a:lnTo>
                  <a:lnTo>
                    <a:pt x="0" y="4650"/>
                  </a:lnTo>
                  <a:lnTo>
                    <a:pt x="0" y="4590"/>
                  </a:lnTo>
                  <a:lnTo>
                    <a:pt x="15" y="4590"/>
                  </a:lnTo>
                  <a:close/>
                  <a:moveTo>
                    <a:pt x="15" y="4695"/>
                  </a:moveTo>
                  <a:lnTo>
                    <a:pt x="15" y="4755"/>
                  </a:lnTo>
                  <a:lnTo>
                    <a:pt x="0" y="4755"/>
                  </a:lnTo>
                  <a:lnTo>
                    <a:pt x="0" y="4695"/>
                  </a:lnTo>
                  <a:lnTo>
                    <a:pt x="15" y="4695"/>
                  </a:lnTo>
                  <a:close/>
                  <a:moveTo>
                    <a:pt x="15" y="4800"/>
                  </a:moveTo>
                  <a:lnTo>
                    <a:pt x="15" y="4860"/>
                  </a:lnTo>
                  <a:lnTo>
                    <a:pt x="0" y="4860"/>
                  </a:lnTo>
                  <a:lnTo>
                    <a:pt x="0" y="4800"/>
                  </a:lnTo>
                  <a:lnTo>
                    <a:pt x="15" y="4800"/>
                  </a:lnTo>
                  <a:close/>
                  <a:moveTo>
                    <a:pt x="15" y="4905"/>
                  </a:moveTo>
                  <a:lnTo>
                    <a:pt x="15" y="4965"/>
                  </a:lnTo>
                  <a:lnTo>
                    <a:pt x="0" y="4965"/>
                  </a:lnTo>
                  <a:lnTo>
                    <a:pt x="0" y="4905"/>
                  </a:lnTo>
                  <a:lnTo>
                    <a:pt x="15" y="4905"/>
                  </a:lnTo>
                  <a:close/>
                  <a:moveTo>
                    <a:pt x="15" y="5010"/>
                  </a:moveTo>
                  <a:lnTo>
                    <a:pt x="15" y="5071"/>
                  </a:lnTo>
                  <a:lnTo>
                    <a:pt x="0" y="5071"/>
                  </a:lnTo>
                  <a:lnTo>
                    <a:pt x="0" y="5010"/>
                  </a:lnTo>
                  <a:lnTo>
                    <a:pt x="15" y="5010"/>
                  </a:lnTo>
                  <a:close/>
                  <a:moveTo>
                    <a:pt x="15" y="5116"/>
                  </a:moveTo>
                  <a:lnTo>
                    <a:pt x="15" y="5176"/>
                  </a:lnTo>
                  <a:lnTo>
                    <a:pt x="0" y="5176"/>
                  </a:lnTo>
                  <a:lnTo>
                    <a:pt x="0" y="5116"/>
                  </a:lnTo>
                  <a:lnTo>
                    <a:pt x="15" y="5116"/>
                  </a:lnTo>
                  <a:close/>
                  <a:moveTo>
                    <a:pt x="15" y="5221"/>
                  </a:moveTo>
                  <a:lnTo>
                    <a:pt x="15" y="5281"/>
                  </a:lnTo>
                  <a:lnTo>
                    <a:pt x="0" y="5281"/>
                  </a:lnTo>
                  <a:lnTo>
                    <a:pt x="0" y="5221"/>
                  </a:lnTo>
                  <a:lnTo>
                    <a:pt x="15" y="5221"/>
                  </a:lnTo>
                  <a:close/>
                  <a:moveTo>
                    <a:pt x="15" y="5326"/>
                  </a:moveTo>
                  <a:lnTo>
                    <a:pt x="15" y="5386"/>
                  </a:lnTo>
                  <a:lnTo>
                    <a:pt x="0" y="5386"/>
                  </a:lnTo>
                  <a:lnTo>
                    <a:pt x="0" y="5326"/>
                  </a:lnTo>
                  <a:lnTo>
                    <a:pt x="15" y="5326"/>
                  </a:lnTo>
                  <a:close/>
                  <a:moveTo>
                    <a:pt x="15" y="5431"/>
                  </a:moveTo>
                  <a:lnTo>
                    <a:pt x="15" y="5491"/>
                  </a:lnTo>
                  <a:lnTo>
                    <a:pt x="0" y="5491"/>
                  </a:lnTo>
                  <a:lnTo>
                    <a:pt x="0" y="5431"/>
                  </a:lnTo>
                  <a:lnTo>
                    <a:pt x="15" y="5431"/>
                  </a:lnTo>
                  <a:close/>
                  <a:moveTo>
                    <a:pt x="15" y="5536"/>
                  </a:moveTo>
                  <a:lnTo>
                    <a:pt x="15" y="5596"/>
                  </a:lnTo>
                  <a:lnTo>
                    <a:pt x="0" y="5596"/>
                  </a:lnTo>
                  <a:lnTo>
                    <a:pt x="0" y="5536"/>
                  </a:lnTo>
                  <a:lnTo>
                    <a:pt x="15" y="5536"/>
                  </a:lnTo>
                  <a:close/>
                  <a:moveTo>
                    <a:pt x="15" y="5641"/>
                  </a:moveTo>
                  <a:lnTo>
                    <a:pt x="15" y="5702"/>
                  </a:lnTo>
                  <a:lnTo>
                    <a:pt x="0" y="5702"/>
                  </a:lnTo>
                  <a:lnTo>
                    <a:pt x="0" y="5641"/>
                  </a:lnTo>
                  <a:lnTo>
                    <a:pt x="15" y="5641"/>
                  </a:lnTo>
                  <a:close/>
                  <a:moveTo>
                    <a:pt x="15" y="5747"/>
                  </a:moveTo>
                  <a:lnTo>
                    <a:pt x="15" y="5807"/>
                  </a:lnTo>
                  <a:lnTo>
                    <a:pt x="0" y="5807"/>
                  </a:lnTo>
                  <a:lnTo>
                    <a:pt x="0" y="5747"/>
                  </a:lnTo>
                  <a:lnTo>
                    <a:pt x="15" y="5747"/>
                  </a:lnTo>
                  <a:close/>
                  <a:moveTo>
                    <a:pt x="8" y="5844"/>
                  </a:moveTo>
                  <a:lnTo>
                    <a:pt x="68" y="5844"/>
                  </a:lnTo>
                  <a:lnTo>
                    <a:pt x="68" y="5859"/>
                  </a:lnTo>
                  <a:lnTo>
                    <a:pt x="8" y="5859"/>
                  </a:lnTo>
                  <a:lnTo>
                    <a:pt x="8" y="5844"/>
                  </a:lnTo>
                  <a:close/>
                  <a:moveTo>
                    <a:pt x="113" y="5844"/>
                  </a:moveTo>
                  <a:lnTo>
                    <a:pt x="173" y="5844"/>
                  </a:lnTo>
                  <a:lnTo>
                    <a:pt x="173" y="5859"/>
                  </a:lnTo>
                  <a:lnTo>
                    <a:pt x="113" y="5859"/>
                  </a:lnTo>
                  <a:lnTo>
                    <a:pt x="113" y="5844"/>
                  </a:lnTo>
                  <a:close/>
                  <a:moveTo>
                    <a:pt x="218" y="5844"/>
                  </a:moveTo>
                  <a:lnTo>
                    <a:pt x="278" y="5844"/>
                  </a:lnTo>
                  <a:lnTo>
                    <a:pt x="278" y="5859"/>
                  </a:lnTo>
                  <a:lnTo>
                    <a:pt x="218" y="5859"/>
                  </a:lnTo>
                  <a:lnTo>
                    <a:pt x="218" y="5844"/>
                  </a:lnTo>
                  <a:close/>
                  <a:moveTo>
                    <a:pt x="324" y="5844"/>
                  </a:moveTo>
                  <a:lnTo>
                    <a:pt x="384" y="5844"/>
                  </a:lnTo>
                  <a:lnTo>
                    <a:pt x="384" y="5859"/>
                  </a:lnTo>
                  <a:lnTo>
                    <a:pt x="324" y="5859"/>
                  </a:lnTo>
                  <a:lnTo>
                    <a:pt x="324" y="5844"/>
                  </a:lnTo>
                  <a:close/>
                  <a:moveTo>
                    <a:pt x="429" y="5844"/>
                  </a:moveTo>
                  <a:lnTo>
                    <a:pt x="489" y="5844"/>
                  </a:lnTo>
                  <a:lnTo>
                    <a:pt x="489" y="5859"/>
                  </a:lnTo>
                  <a:lnTo>
                    <a:pt x="429" y="5859"/>
                  </a:lnTo>
                  <a:lnTo>
                    <a:pt x="429" y="5844"/>
                  </a:lnTo>
                  <a:close/>
                  <a:moveTo>
                    <a:pt x="534" y="5844"/>
                  </a:moveTo>
                  <a:lnTo>
                    <a:pt x="594" y="5844"/>
                  </a:lnTo>
                  <a:lnTo>
                    <a:pt x="594" y="5859"/>
                  </a:lnTo>
                  <a:lnTo>
                    <a:pt x="534" y="5859"/>
                  </a:lnTo>
                  <a:lnTo>
                    <a:pt x="534" y="5844"/>
                  </a:lnTo>
                  <a:close/>
                  <a:moveTo>
                    <a:pt x="639" y="5844"/>
                  </a:moveTo>
                  <a:lnTo>
                    <a:pt x="700" y="5844"/>
                  </a:lnTo>
                  <a:lnTo>
                    <a:pt x="700" y="5859"/>
                  </a:lnTo>
                  <a:lnTo>
                    <a:pt x="639" y="5859"/>
                  </a:lnTo>
                  <a:lnTo>
                    <a:pt x="639" y="5844"/>
                  </a:lnTo>
                  <a:close/>
                  <a:moveTo>
                    <a:pt x="745" y="5844"/>
                  </a:moveTo>
                  <a:lnTo>
                    <a:pt x="805" y="5844"/>
                  </a:lnTo>
                  <a:lnTo>
                    <a:pt x="805" y="5859"/>
                  </a:lnTo>
                  <a:lnTo>
                    <a:pt x="745" y="5859"/>
                  </a:lnTo>
                  <a:lnTo>
                    <a:pt x="745" y="5844"/>
                  </a:lnTo>
                  <a:close/>
                  <a:moveTo>
                    <a:pt x="850" y="5844"/>
                  </a:moveTo>
                  <a:lnTo>
                    <a:pt x="910" y="5844"/>
                  </a:lnTo>
                  <a:lnTo>
                    <a:pt x="910" y="5859"/>
                  </a:lnTo>
                  <a:lnTo>
                    <a:pt x="850" y="5859"/>
                  </a:lnTo>
                  <a:lnTo>
                    <a:pt x="850" y="5844"/>
                  </a:lnTo>
                  <a:close/>
                  <a:moveTo>
                    <a:pt x="955" y="5844"/>
                  </a:moveTo>
                  <a:lnTo>
                    <a:pt x="1016" y="5844"/>
                  </a:lnTo>
                  <a:lnTo>
                    <a:pt x="1016" y="5859"/>
                  </a:lnTo>
                  <a:lnTo>
                    <a:pt x="955" y="5859"/>
                  </a:lnTo>
                  <a:lnTo>
                    <a:pt x="955" y="5844"/>
                  </a:lnTo>
                  <a:close/>
                  <a:moveTo>
                    <a:pt x="1061" y="5844"/>
                  </a:moveTo>
                  <a:lnTo>
                    <a:pt x="1121" y="5844"/>
                  </a:lnTo>
                  <a:lnTo>
                    <a:pt x="1121" y="5859"/>
                  </a:lnTo>
                  <a:lnTo>
                    <a:pt x="1061" y="5859"/>
                  </a:lnTo>
                  <a:lnTo>
                    <a:pt x="1061" y="5844"/>
                  </a:lnTo>
                  <a:close/>
                  <a:moveTo>
                    <a:pt x="1166" y="5844"/>
                  </a:moveTo>
                  <a:lnTo>
                    <a:pt x="1226" y="5844"/>
                  </a:lnTo>
                  <a:lnTo>
                    <a:pt x="1226" y="5859"/>
                  </a:lnTo>
                  <a:lnTo>
                    <a:pt x="1166" y="5859"/>
                  </a:lnTo>
                  <a:lnTo>
                    <a:pt x="1166" y="5844"/>
                  </a:lnTo>
                  <a:close/>
                  <a:moveTo>
                    <a:pt x="1271" y="5844"/>
                  </a:moveTo>
                  <a:lnTo>
                    <a:pt x="1332" y="5844"/>
                  </a:lnTo>
                  <a:lnTo>
                    <a:pt x="1332" y="5859"/>
                  </a:lnTo>
                  <a:lnTo>
                    <a:pt x="1271" y="5859"/>
                  </a:lnTo>
                  <a:lnTo>
                    <a:pt x="1271" y="5844"/>
                  </a:lnTo>
                  <a:close/>
                  <a:moveTo>
                    <a:pt x="1377" y="5844"/>
                  </a:moveTo>
                  <a:lnTo>
                    <a:pt x="1437" y="5844"/>
                  </a:lnTo>
                  <a:lnTo>
                    <a:pt x="1437" y="5859"/>
                  </a:lnTo>
                  <a:lnTo>
                    <a:pt x="1377" y="5859"/>
                  </a:lnTo>
                  <a:lnTo>
                    <a:pt x="1377" y="5844"/>
                  </a:lnTo>
                  <a:close/>
                  <a:moveTo>
                    <a:pt x="1482" y="5844"/>
                  </a:moveTo>
                  <a:lnTo>
                    <a:pt x="1542" y="5844"/>
                  </a:lnTo>
                  <a:lnTo>
                    <a:pt x="1542" y="5859"/>
                  </a:lnTo>
                  <a:lnTo>
                    <a:pt x="1482" y="5859"/>
                  </a:lnTo>
                  <a:lnTo>
                    <a:pt x="1482" y="5844"/>
                  </a:lnTo>
                  <a:close/>
                  <a:moveTo>
                    <a:pt x="1587" y="5844"/>
                  </a:moveTo>
                  <a:lnTo>
                    <a:pt x="1647" y="5844"/>
                  </a:lnTo>
                  <a:lnTo>
                    <a:pt x="1647" y="5859"/>
                  </a:lnTo>
                  <a:lnTo>
                    <a:pt x="1587" y="5859"/>
                  </a:lnTo>
                  <a:lnTo>
                    <a:pt x="1587" y="5844"/>
                  </a:lnTo>
                  <a:close/>
                  <a:moveTo>
                    <a:pt x="1693" y="5844"/>
                  </a:moveTo>
                  <a:lnTo>
                    <a:pt x="1753" y="5844"/>
                  </a:lnTo>
                  <a:lnTo>
                    <a:pt x="1753" y="5859"/>
                  </a:lnTo>
                  <a:lnTo>
                    <a:pt x="1693" y="5859"/>
                  </a:lnTo>
                  <a:lnTo>
                    <a:pt x="1693" y="5844"/>
                  </a:lnTo>
                  <a:close/>
                  <a:moveTo>
                    <a:pt x="1798" y="5844"/>
                  </a:moveTo>
                  <a:lnTo>
                    <a:pt x="1858" y="5844"/>
                  </a:lnTo>
                  <a:lnTo>
                    <a:pt x="1858" y="5859"/>
                  </a:lnTo>
                  <a:lnTo>
                    <a:pt x="1798" y="5859"/>
                  </a:lnTo>
                  <a:lnTo>
                    <a:pt x="1798" y="5844"/>
                  </a:lnTo>
                  <a:close/>
                  <a:moveTo>
                    <a:pt x="1903" y="5844"/>
                  </a:moveTo>
                  <a:lnTo>
                    <a:pt x="1963" y="5844"/>
                  </a:lnTo>
                  <a:lnTo>
                    <a:pt x="1963" y="5859"/>
                  </a:lnTo>
                  <a:lnTo>
                    <a:pt x="1903" y="5859"/>
                  </a:lnTo>
                  <a:lnTo>
                    <a:pt x="1903" y="5844"/>
                  </a:lnTo>
                  <a:close/>
                  <a:moveTo>
                    <a:pt x="2009" y="5844"/>
                  </a:moveTo>
                  <a:lnTo>
                    <a:pt x="2054" y="5844"/>
                  </a:lnTo>
                  <a:lnTo>
                    <a:pt x="2046" y="5852"/>
                  </a:lnTo>
                  <a:lnTo>
                    <a:pt x="2046" y="5837"/>
                  </a:lnTo>
                  <a:lnTo>
                    <a:pt x="2061" y="5837"/>
                  </a:lnTo>
                  <a:lnTo>
                    <a:pt x="2061" y="5859"/>
                  </a:lnTo>
                  <a:lnTo>
                    <a:pt x="2009" y="5859"/>
                  </a:lnTo>
                  <a:lnTo>
                    <a:pt x="2009" y="5844"/>
                  </a:lnTo>
                  <a:close/>
                  <a:moveTo>
                    <a:pt x="2046" y="5792"/>
                  </a:moveTo>
                  <a:lnTo>
                    <a:pt x="2046" y="5732"/>
                  </a:lnTo>
                  <a:lnTo>
                    <a:pt x="2061" y="5732"/>
                  </a:lnTo>
                  <a:lnTo>
                    <a:pt x="2061" y="5792"/>
                  </a:lnTo>
                  <a:lnTo>
                    <a:pt x="2046" y="5792"/>
                  </a:lnTo>
                  <a:close/>
                  <a:moveTo>
                    <a:pt x="2046" y="5687"/>
                  </a:moveTo>
                  <a:lnTo>
                    <a:pt x="2046" y="5626"/>
                  </a:lnTo>
                  <a:lnTo>
                    <a:pt x="2061" y="5626"/>
                  </a:lnTo>
                  <a:lnTo>
                    <a:pt x="2061" y="5687"/>
                  </a:lnTo>
                  <a:lnTo>
                    <a:pt x="2046" y="5687"/>
                  </a:lnTo>
                  <a:close/>
                  <a:moveTo>
                    <a:pt x="2046" y="5581"/>
                  </a:moveTo>
                  <a:lnTo>
                    <a:pt x="2046" y="5521"/>
                  </a:lnTo>
                  <a:lnTo>
                    <a:pt x="2061" y="5521"/>
                  </a:lnTo>
                  <a:lnTo>
                    <a:pt x="2061" y="5581"/>
                  </a:lnTo>
                  <a:lnTo>
                    <a:pt x="2046" y="5581"/>
                  </a:lnTo>
                  <a:close/>
                  <a:moveTo>
                    <a:pt x="2046" y="5476"/>
                  </a:moveTo>
                  <a:lnTo>
                    <a:pt x="2046" y="5416"/>
                  </a:lnTo>
                  <a:lnTo>
                    <a:pt x="2061" y="5416"/>
                  </a:lnTo>
                  <a:lnTo>
                    <a:pt x="2061" y="5476"/>
                  </a:lnTo>
                  <a:lnTo>
                    <a:pt x="2046" y="5476"/>
                  </a:lnTo>
                  <a:close/>
                  <a:moveTo>
                    <a:pt x="2046" y="5371"/>
                  </a:moveTo>
                  <a:lnTo>
                    <a:pt x="2046" y="5311"/>
                  </a:lnTo>
                  <a:lnTo>
                    <a:pt x="2061" y="5311"/>
                  </a:lnTo>
                  <a:lnTo>
                    <a:pt x="2061" y="5371"/>
                  </a:lnTo>
                  <a:lnTo>
                    <a:pt x="2046" y="5371"/>
                  </a:lnTo>
                  <a:close/>
                  <a:moveTo>
                    <a:pt x="2046" y="5266"/>
                  </a:moveTo>
                  <a:lnTo>
                    <a:pt x="2046" y="5206"/>
                  </a:lnTo>
                  <a:lnTo>
                    <a:pt x="2061" y="5206"/>
                  </a:lnTo>
                  <a:lnTo>
                    <a:pt x="2061" y="5266"/>
                  </a:lnTo>
                  <a:lnTo>
                    <a:pt x="2046" y="5266"/>
                  </a:lnTo>
                  <a:close/>
                  <a:moveTo>
                    <a:pt x="2046" y="5161"/>
                  </a:moveTo>
                  <a:lnTo>
                    <a:pt x="2046" y="5101"/>
                  </a:lnTo>
                  <a:lnTo>
                    <a:pt x="2061" y="5101"/>
                  </a:lnTo>
                  <a:lnTo>
                    <a:pt x="2061" y="5161"/>
                  </a:lnTo>
                  <a:lnTo>
                    <a:pt x="2046" y="5161"/>
                  </a:lnTo>
                  <a:close/>
                  <a:moveTo>
                    <a:pt x="2046" y="5055"/>
                  </a:moveTo>
                  <a:lnTo>
                    <a:pt x="2046" y="4995"/>
                  </a:lnTo>
                  <a:lnTo>
                    <a:pt x="2061" y="4995"/>
                  </a:lnTo>
                  <a:lnTo>
                    <a:pt x="2061" y="5055"/>
                  </a:lnTo>
                  <a:lnTo>
                    <a:pt x="2046" y="5055"/>
                  </a:lnTo>
                  <a:close/>
                  <a:moveTo>
                    <a:pt x="2046" y="4950"/>
                  </a:moveTo>
                  <a:lnTo>
                    <a:pt x="2046" y="4890"/>
                  </a:lnTo>
                  <a:lnTo>
                    <a:pt x="2061" y="4890"/>
                  </a:lnTo>
                  <a:lnTo>
                    <a:pt x="2061" y="4950"/>
                  </a:lnTo>
                  <a:lnTo>
                    <a:pt x="2046" y="4950"/>
                  </a:lnTo>
                  <a:close/>
                  <a:moveTo>
                    <a:pt x="2046" y="4845"/>
                  </a:moveTo>
                  <a:lnTo>
                    <a:pt x="2046" y="4785"/>
                  </a:lnTo>
                  <a:lnTo>
                    <a:pt x="2061" y="4785"/>
                  </a:lnTo>
                  <a:lnTo>
                    <a:pt x="2061" y="4845"/>
                  </a:lnTo>
                  <a:lnTo>
                    <a:pt x="2046" y="4845"/>
                  </a:lnTo>
                  <a:close/>
                  <a:moveTo>
                    <a:pt x="2046" y="4740"/>
                  </a:moveTo>
                  <a:lnTo>
                    <a:pt x="2046" y="4680"/>
                  </a:lnTo>
                  <a:lnTo>
                    <a:pt x="2061" y="4680"/>
                  </a:lnTo>
                  <a:lnTo>
                    <a:pt x="2061" y="4740"/>
                  </a:lnTo>
                  <a:lnTo>
                    <a:pt x="2046" y="4740"/>
                  </a:lnTo>
                  <a:close/>
                  <a:moveTo>
                    <a:pt x="2046" y="4635"/>
                  </a:moveTo>
                  <a:lnTo>
                    <a:pt x="2046" y="4575"/>
                  </a:lnTo>
                  <a:lnTo>
                    <a:pt x="2061" y="4575"/>
                  </a:lnTo>
                  <a:lnTo>
                    <a:pt x="2061" y="4635"/>
                  </a:lnTo>
                  <a:lnTo>
                    <a:pt x="2046" y="4635"/>
                  </a:lnTo>
                  <a:close/>
                  <a:moveTo>
                    <a:pt x="2046" y="4530"/>
                  </a:moveTo>
                  <a:lnTo>
                    <a:pt x="2046" y="4469"/>
                  </a:lnTo>
                  <a:lnTo>
                    <a:pt x="2061" y="4469"/>
                  </a:lnTo>
                  <a:lnTo>
                    <a:pt x="2061" y="4530"/>
                  </a:lnTo>
                  <a:lnTo>
                    <a:pt x="2046" y="4530"/>
                  </a:lnTo>
                  <a:close/>
                  <a:moveTo>
                    <a:pt x="2046" y="4424"/>
                  </a:moveTo>
                  <a:lnTo>
                    <a:pt x="2046" y="4364"/>
                  </a:lnTo>
                  <a:lnTo>
                    <a:pt x="2061" y="4364"/>
                  </a:lnTo>
                  <a:lnTo>
                    <a:pt x="2061" y="4424"/>
                  </a:lnTo>
                  <a:lnTo>
                    <a:pt x="2046" y="4424"/>
                  </a:lnTo>
                  <a:close/>
                  <a:moveTo>
                    <a:pt x="2046" y="4319"/>
                  </a:moveTo>
                  <a:lnTo>
                    <a:pt x="2046" y="4259"/>
                  </a:lnTo>
                  <a:lnTo>
                    <a:pt x="2061" y="4259"/>
                  </a:lnTo>
                  <a:lnTo>
                    <a:pt x="2061" y="4319"/>
                  </a:lnTo>
                  <a:lnTo>
                    <a:pt x="2046" y="4319"/>
                  </a:lnTo>
                  <a:close/>
                  <a:moveTo>
                    <a:pt x="2046" y="4214"/>
                  </a:moveTo>
                  <a:lnTo>
                    <a:pt x="2046" y="4154"/>
                  </a:lnTo>
                  <a:lnTo>
                    <a:pt x="2061" y="4154"/>
                  </a:lnTo>
                  <a:lnTo>
                    <a:pt x="2061" y="4214"/>
                  </a:lnTo>
                  <a:lnTo>
                    <a:pt x="2046" y="4214"/>
                  </a:lnTo>
                  <a:close/>
                  <a:moveTo>
                    <a:pt x="2046" y="4109"/>
                  </a:moveTo>
                  <a:lnTo>
                    <a:pt x="2046" y="4049"/>
                  </a:lnTo>
                  <a:lnTo>
                    <a:pt x="2061" y="4049"/>
                  </a:lnTo>
                  <a:lnTo>
                    <a:pt x="2061" y="4109"/>
                  </a:lnTo>
                  <a:lnTo>
                    <a:pt x="2046" y="4109"/>
                  </a:lnTo>
                  <a:close/>
                  <a:moveTo>
                    <a:pt x="2046" y="4004"/>
                  </a:moveTo>
                  <a:lnTo>
                    <a:pt x="2046" y="3944"/>
                  </a:lnTo>
                  <a:lnTo>
                    <a:pt x="2061" y="3944"/>
                  </a:lnTo>
                  <a:lnTo>
                    <a:pt x="2061" y="4004"/>
                  </a:lnTo>
                  <a:lnTo>
                    <a:pt x="2046" y="4004"/>
                  </a:lnTo>
                  <a:close/>
                  <a:moveTo>
                    <a:pt x="2046" y="3899"/>
                  </a:moveTo>
                  <a:lnTo>
                    <a:pt x="2046" y="3838"/>
                  </a:lnTo>
                  <a:lnTo>
                    <a:pt x="2061" y="3838"/>
                  </a:lnTo>
                  <a:lnTo>
                    <a:pt x="2061" y="3899"/>
                  </a:lnTo>
                  <a:lnTo>
                    <a:pt x="2046" y="3899"/>
                  </a:lnTo>
                  <a:close/>
                  <a:moveTo>
                    <a:pt x="2046" y="3793"/>
                  </a:moveTo>
                  <a:lnTo>
                    <a:pt x="2046" y="3733"/>
                  </a:lnTo>
                  <a:lnTo>
                    <a:pt x="2061" y="3733"/>
                  </a:lnTo>
                  <a:lnTo>
                    <a:pt x="2061" y="3793"/>
                  </a:lnTo>
                  <a:lnTo>
                    <a:pt x="2046" y="3793"/>
                  </a:lnTo>
                  <a:close/>
                  <a:moveTo>
                    <a:pt x="2046" y="3688"/>
                  </a:moveTo>
                  <a:lnTo>
                    <a:pt x="2046" y="3628"/>
                  </a:lnTo>
                  <a:lnTo>
                    <a:pt x="2061" y="3628"/>
                  </a:lnTo>
                  <a:lnTo>
                    <a:pt x="2061" y="3688"/>
                  </a:lnTo>
                  <a:lnTo>
                    <a:pt x="2046" y="3688"/>
                  </a:lnTo>
                  <a:close/>
                  <a:moveTo>
                    <a:pt x="2046" y="3583"/>
                  </a:moveTo>
                  <a:lnTo>
                    <a:pt x="2046" y="3523"/>
                  </a:lnTo>
                  <a:lnTo>
                    <a:pt x="2061" y="3523"/>
                  </a:lnTo>
                  <a:lnTo>
                    <a:pt x="2061" y="3583"/>
                  </a:lnTo>
                  <a:lnTo>
                    <a:pt x="2046" y="3583"/>
                  </a:lnTo>
                  <a:close/>
                  <a:moveTo>
                    <a:pt x="2046" y="3478"/>
                  </a:moveTo>
                  <a:lnTo>
                    <a:pt x="2046" y="3418"/>
                  </a:lnTo>
                  <a:lnTo>
                    <a:pt x="2061" y="3418"/>
                  </a:lnTo>
                  <a:lnTo>
                    <a:pt x="2061" y="3478"/>
                  </a:lnTo>
                  <a:lnTo>
                    <a:pt x="2046" y="3478"/>
                  </a:lnTo>
                  <a:close/>
                  <a:moveTo>
                    <a:pt x="2046" y="3373"/>
                  </a:moveTo>
                  <a:lnTo>
                    <a:pt x="2046" y="3313"/>
                  </a:lnTo>
                  <a:lnTo>
                    <a:pt x="2061" y="3313"/>
                  </a:lnTo>
                  <a:lnTo>
                    <a:pt x="2061" y="3373"/>
                  </a:lnTo>
                  <a:lnTo>
                    <a:pt x="2046" y="3373"/>
                  </a:lnTo>
                  <a:close/>
                  <a:moveTo>
                    <a:pt x="2046" y="3267"/>
                  </a:moveTo>
                  <a:lnTo>
                    <a:pt x="2046" y="3207"/>
                  </a:lnTo>
                  <a:lnTo>
                    <a:pt x="2061" y="3207"/>
                  </a:lnTo>
                  <a:lnTo>
                    <a:pt x="2061" y="3267"/>
                  </a:lnTo>
                  <a:lnTo>
                    <a:pt x="2046" y="3267"/>
                  </a:lnTo>
                  <a:close/>
                  <a:moveTo>
                    <a:pt x="2046" y="3162"/>
                  </a:moveTo>
                  <a:lnTo>
                    <a:pt x="2046" y="3102"/>
                  </a:lnTo>
                  <a:lnTo>
                    <a:pt x="2061" y="3102"/>
                  </a:lnTo>
                  <a:lnTo>
                    <a:pt x="2061" y="3162"/>
                  </a:lnTo>
                  <a:lnTo>
                    <a:pt x="2046" y="3162"/>
                  </a:lnTo>
                  <a:close/>
                  <a:moveTo>
                    <a:pt x="2046" y="3057"/>
                  </a:moveTo>
                  <a:lnTo>
                    <a:pt x="2046" y="2997"/>
                  </a:lnTo>
                  <a:lnTo>
                    <a:pt x="2061" y="2997"/>
                  </a:lnTo>
                  <a:lnTo>
                    <a:pt x="2061" y="3057"/>
                  </a:lnTo>
                  <a:lnTo>
                    <a:pt x="2046" y="3057"/>
                  </a:lnTo>
                  <a:close/>
                  <a:moveTo>
                    <a:pt x="2046" y="2952"/>
                  </a:moveTo>
                  <a:lnTo>
                    <a:pt x="2046" y="2892"/>
                  </a:lnTo>
                  <a:lnTo>
                    <a:pt x="2061" y="2892"/>
                  </a:lnTo>
                  <a:lnTo>
                    <a:pt x="2061" y="2952"/>
                  </a:lnTo>
                  <a:lnTo>
                    <a:pt x="2046" y="2952"/>
                  </a:lnTo>
                  <a:close/>
                  <a:moveTo>
                    <a:pt x="2046" y="2847"/>
                  </a:moveTo>
                  <a:lnTo>
                    <a:pt x="2046" y="2787"/>
                  </a:lnTo>
                  <a:lnTo>
                    <a:pt x="2061" y="2787"/>
                  </a:lnTo>
                  <a:lnTo>
                    <a:pt x="2061" y="2847"/>
                  </a:lnTo>
                  <a:lnTo>
                    <a:pt x="2046" y="2847"/>
                  </a:lnTo>
                  <a:close/>
                  <a:moveTo>
                    <a:pt x="2046" y="2742"/>
                  </a:moveTo>
                  <a:lnTo>
                    <a:pt x="2046" y="2681"/>
                  </a:lnTo>
                  <a:lnTo>
                    <a:pt x="2061" y="2681"/>
                  </a:lnTo>
                  <a:lnTo>
                    <a:pt x="2061" y="2742"/>
                  </a:lnTo>
                  <a:lnTo>
                    <a:pt x="2046" y="2742"/>
                  </a:lnTo>
                  <a:close/>
                  <a:moveTo>
                    <a:pt x="2046" y="2636"/>
                  </a:moveTo>
                  <a:lnTo>
                    <a:pt x="2046" y="2576"/>
                  </a:lnTo>
                  <a:lnTo>
                    <a:pt x="2061" y="2576"/>
                  </a:lnTo>
                  <a:lnTo>
                    <a:pt x="2061" y="2636"/>
                  </a:lnTo>
                  <a:lnTo>
                    <a:pt x="2046" y="2636"/>
                  </a:lnTo>
                  <a:close/>
                  <a:moveTo>
                    <a:pt x="2046" y="2531"/>
                  </a:moveTo>
                  <a:lnTo>
                    <a:pt x="2046" y="2471"/>
                  </a:lnTo>
                  <a:lnTo>
                    <a:pt x="2061" y="2471"/>
                  </a:lnTo>
                  <a:lnTo>
                    <a:pt x="2061" y="2531"/>
                  </a:lnTo>
                  <a:lnTo>
                    <a:pt x="2046" y="2531"/>
                  </a:lnTo>
                  <a:close/>
                  <a:moveTo>
                    <a:pt x="2046" y="2426"/>
                  </a:moveTo>
                  <a:lnTo>
                    <a:pt x="2046" y="2366"/>
                  </a:lnTo>
                  <a:lnTo>
                    <a:pt x="2061" y="2366"/>
                  </a:lnTo>
                  <a:lnTo>
                    <a:pt x="2061" y="2426"/>
                  </a:lnTo>
                  <a:lnTo>
                    <a:pt x="2046" y="2426"/>
                  </a:lnTo>
                  <a:close/>
                  <a:moveTo>
                    <a:pt x="2046" y="2321"/>
                  </a:moveTo>
                  <a:lnTo>
                    <a:pt x="2046" y="2261"/>
                  </a:lnTo>
                  <a:lnTo>
                    <a:pt x="2061" y="2261"/>
                  </a:lnTo>
                  <a:lnTo>
                    <a:pt x="2061" y="2321"/>
                  </a:lnTo>
                  <a:lnTo>
                    <a:pt x="2046" y="2321"/>
                  </a:lnTo>
                  <a:close/>
                  <a:moveTo>
                    <a:pt x="2046" y="2216"/>
                  </a:moveTo>
                  <a:lnTo>
                    <a:pt x="2046" y="2156"/>
                  </a:lnTo>
                  <a:lnTo>
                    <a:pt x="2061" y="2156"/>
                  </a:lnTo>
                  <a:lnTo>
                    <a:pt x="2061" y="2216"/>
                  </a:lnTo>
                  <a:lnTo>
                    <a:pt x="2046" y="2216"/>
                  </a:lnTo>
                  <a:close/>
                  <a:moveTo>
                    <a:pt x="2046" y="2111"/>
                  </a:moveTo>
                  <a:lnTo>
                    <a:pt x="2046" y="2050"/>
                  </a:lnTo>
                  <a:lnTo>
                    <a:pt x="2061" y="2050"/>
                  </a:lnTo>
                  <a:lnTo>
                    <a:pt x="2061" y="2111"/>
                  </a:lnTo>
                  <a:lnTo>
                    <a:pt x="2046" y="2111"/>
                  </a:lnTo>
                  <a:close/>
                  <a:moveTo>
                    <a:pt x="2046" y="2005"/>
                  </a:moveTo>
                  <a:lnTo>
                    <a:pt x="2046" y="1945"/>
                  </a:lnTo>
                  <a:lnTo>
                    <a:pt x="2061" y="1945"/>
                  </a:lnTo>
                  <a:lnTo>
                    <a:pt x="2061" y="2005"/>
                  </a:lnTo>
                  <a:lnTo>
                    <a:pt x="2046" y="2005"/>
                  </a:lnTo>
                  <a:close/>
                  <a:moveTo>
                    <a:pt x="2046" y="1900"/>
                  </a:moveTo>
                  <a:lnTo>
                    <a:pt x="2046" y="1840"/>
                  </a:lnTo>
                  <a:lnTo>
                    <a:pt x="2061" y="1840"/>
                  </a:lnTo>
                  <a:lnTo>
                    <a:pt x="2061" y="1900"/>
                  </a:lnTo>
                  <a:lnTo>
                    <a:pt x="2046" y="1900"/>
                  </a:lnTo>
                  <a:close/>
                  <a:moveTo>
                    <a:pt x="2046" y="1795"/>
                  </a:moveTo>
                  <a:lnTo>
                    <a:pt x="2046" y="1735"/>
                  </a:lnTo>
                  <a:lnTo>
                    <a:pt x="2061" y="1735"/>
                  </a:lnTo>
                  <a:lnTo>
                    <a:pt x="2061" y="1795"/>
                  </a:lnTo>
                  <a:lnTo>
                    <a:pt x="2046" y="1795"/>
                  </a:lnTo>
                  <a:close/>
                  <a:moveTo>
                    <a:pt x="2046" y="1690"/>
                  </a:moveTo>
                  <a:lnTo>
                    <a:pt x="2046" y="1630"/>
                  </a:lnTo>
                  <a:lnTo>
                    <a:pt x="2061" y="1630"/>
                  </a:lnTo>
                  <a:lnTo>
                    <a:pt x="2061" y="1690"/>
                  </a:lnTo>
                  <a:lnTo>
                    <a:pt x="2046" y="1690"/>
                  </a:lnTo>
                  <a:close/>
                  <a:moveTo>
                    <a:pt x="2046" y="1585"/>
                  </a:moveTo>
                  <a:lnTo>
                    <a:pt x="2046" y="1525"/>
                  </a:lnTo>
                  <a:lnTo>
                    <a:pt x="2061" y="1525"/>
                  </a:lnTo>
                  <a:lnTo>
                    <a:pt x="2061" y="1585"/>
                  </a:lnTo>
                  <a:lnTo>
                    <a:pt x="2046" y="1585"/>
                  </a:lnTo>
                  <a:close/>
                  <a:moveTo>
                    <a:pt x="2046" y="1479"/>
                  </a:moveTo>
                  <a:lnTo>
                    <a:pt x="2046" y="1419"/>
                  </a:lnTo>
                  <a:lnTo>
                    <a:pt x="2061" y="1419"/>
                  </a:lnTo>
                  <a:lnTo>
                    <a:pt x="2061" y="1479"/>
                  </a:lnTo>
                  <a:lnTo>
                    <a:pt x="2046" y="1479"/>
                  </a:lnTo>
                  <a:close/>
                  <a:moveTo>
                    <a:pt x="2046" y="1374"/>
                  </a:moveTo>
                  <a:lnTo>
                    <a:pt x="2046" y="1314"/>
                  </a:lnTo>
                  <a:lnTo>
                    <a:pt x="2061" y="1314"/>
                  </a:lnTo>
                  <a:lnTo>
                    <a:pt x="2061" y="1374"/>
                  </a:lnTo>
                  <a:lnTo>
                    <a:pt x="2046" y="1374"/>
                  </a:lnTo>
                  <a:close/>
                  <a:moveTo>
                    <a:pt x="2046" y="1269"/>
                  </a:moveTo>
                  <a:lnTo>
                    <a:pt x="2046" y="1209"/>
                  </a:lnTo>
                  <a:lnTo>
                    <a:pt x="2061" y="1209"/>
                  </a:lnTo>
                  <a:lnTo>
                    <a:pt x="2061" y="1269"/>
                  </a:lnTo>
                  <a:lnTo>
                    <a:pt x="2046" y="1269"/>
                  </a:lnTo>
                  <a:close/>
                  <a:moveTo>
                    <a:pt x="2046" y="1164"/>
                  </a:moveTo>
                  <a:lnTo>
                    <a:pt x="2046" y="1104"/>
                  </a:lnTo>
                  <a:lnTo>
                    <a:pt x="2061" y="1104"/>
                  </a:lnTo>
                  <a:lnTo>
                    <a:pt x="2061" y="1164"/>
                  </a:lnTo>
                  <a:lnTo>
                    <a:pt x="2046" y="1164"/>
                  </a:lnTo>
                  <a:close/>
                  <a:moveTo>
                    <a:pt x="2046" y="1059"/>
                  </a:moveTo>
                  <a:lnTo>
                    <a:pt x="2046" y="999"/>
                  </a:lnTo>
                  <a:lnTo>
                    <a:pt x="2061" y="999"/>
                  </a:lnTo>
                  <a:lnTo>
                    <a:pt x="2061" y="1059"/>
                  </a:lnTo>
                  <a:lnTo>
                    <a:pt x="2046" y="1059"/>
                  </a:lnTo>
                  <a:close/>
                  <a:moveTo>
                    <a:pt x="2046" y="954"/>
                  </a:moveTo>
                  <a:lnTo>
                    <a:pt x="2046" y="894"/>
                  </a:lnTo>
                  <a:lnTo>
                    <a:pt x="2061" y="894"/>
                  </a:lnTo>
                  <a:lnTo>
                    <a:pt x="2061" y="954"/>
                  </a:lnTo>
                  <a:lnTo>
                    <a:pt x="2046" y="954"/>
                  </a:lnTo>
                  <a:close/>
                  <a:moveTo>
                    <a:pt x="2046" y="848"/>
                  </a:moveTo>
                  <a:lnTo>
                    <a:pt x="2046" y="788"/>
                  </a:lnTo>
                  <a:lnTo>
                    <a:pt x="2061" y="788"/>
                  </a:lnTo>
                  <a:lnTo>
                    <a:pt x="2061" y="848"/>
                  </a:lnTo>
                  <a:lnTo>
                    <a:pt x="2046" y="848"/>
                  </a:lnTo>
                  <a:close/>
                  <a:moveTo>
                    <a:pt x="2046" y="743"/>
                  </a:moveTo>
                  <a:lnTo>
                    <a:pt x="2046" y="683"/>
                  </a:lnTo>
                  <a:lnTo>
                    <a:pt x="2061" y="683"/>
                  </a:lnTo>
                  <a:lnTo>
                    <a:pt x="2061" y="743"/>
                  </a:lnTo>
                  <a:lnTo>
                    <a:pt x="2046" y="743"/>
                  </a:lnTo>
                  <a:close/>
                  <a:moveTo>
                    <a:pt x="2046" y="638"/>
                  </a:moveTo>
                  <a:lnTo>
                    <a:pt x="2046" y="578"/>
                  </a:lnTo>
                  <a:lnTo>
                    <a:pt x="2061" y="578"/>
                  </a:lnTo>
                  <a:lnTo>
                    <a:pt x="2061" y="638"/>
                  </a:lnTo>
                  <a:lnTo>
                    <a:pt x="2046" y="638"/>
                  </a:lnTo>
                  <a:close/>
                  <a:moveTo>
                    <a:pt x="2046" y="533"/>
                  </a:moveTo>
                  <a:lnTo>
                    <a:pt x="2046" y="473"/>
                  </a:lnTo>
                  <a:lnTo>
                    <a:pt x="2061" y="473"/>
                  </a:lnTo>
                  <a:lnTo>
                    <a:pt x="2061" y="533"/>
                  </a:lnTo>
                  <a:lnTo>
                    <a:pt x="2046" y="533"/>
                  </a:lnTo>
                  <a:close/>
                  <a:moveTo>
                    <a:pt x="2046" y="428"/>
                  </a:moveTo>
                  <a:lnTo>
                    <a:pt x="2046" y="368"/>
                  </a:lnTo>
                  <a:lnTo>
                    <a:pt x="2061" y="368"/>
                  </a:lnTo>
                  <a:lnTo>
                    <a:pt x="2061" y="428"/>
                  </a:lnTo>
                  <a:lnTo>
                    <a:pt x="2046" y="428"/>
                  </a:lnTo>
                  <a:close/>
                  <a:moveTo>
                    <a:pt x="2046" y="323"/>
                  </a:moveTo>
                  <a:lnTo>
                    <a:pt x="2046" y="262"/>
                  </a:lnTo>
                  <a:lnTo>
                    <a:pt x="2061" y="262"/>
                  </a:lnTo>
                  <a:lnTo>
                    <a:pt x="2061" y="323"/>
                  </a:lnTo>
                  <a:lnTo>
                    <a:pt x="2046" y="323"/>
                  </a:lnTo>
                  <a:close/>
                  <a:moveTo>
                    <a:pt x="2046" y="217"/>
                  </a:moveTo>
                  <a:lnTo>
                    <a:pt x="2046" y="157"/>
                  </a:lnTo>
                  <a:lnTo>
                    <a:pt x="2061" y="157"/>
                  </a:lnTo>
                  <a:lnTo>
                    <a:pt x="2061" y="217"/>
                  </a:lnTo>
                  <a:lnTo>
                    <a:pt x="2046" y="217"/>
                  </a:lnTo>
                  <a:close/>
                  <a:moveTo>
                    <a:pt x="2046" y="112"/>
                  </a:moveTo>
                  <a:lnTo>
                    <a:pt x="2046" y="52"/>
                  </a:lnTo>
                  <a:lnTo>
                    <a:pt x="2061" y="52"/>
                  </a:lnTo>
                  <a:lnTo>
                    <a:pt x="2061" y="112"/>
                  </a:lnTo>
                  <a:lnTo>
                    <a:pt x="2046" y="112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F5494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latin typeface="Verdana"/>
                <a:cs typeface="+mn-cs"/>
              </a:endParaRPr>
            </a:p>
          </p:txBody>
        </p:sp>
        <p:sp>
          <p:nvSpPr>
            <p:cNvPr id="9261" name="Rectangle 20"/>
            <p:cNvSpPr>
              <a:spLocks noChangeArrowheads="1"/>
            </p:cNvSpPr>
            <p:nvPr/>
          </p:nvSpPr>
          <p:spPr bwMode="auto">
            <a:xfrm>
              <a:off x="7126" y="4585"/>
              <a:ext cx="1831" cy="9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000" dirty="0">
                  <a:solidFill>
                    <a:srgbClr val="0F5494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Technical assistance,</a:t>
              </a:r>
              <a:endParaRPr lang="en-GB" sz="1000" dirty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  <a:p>
              <a:pPr algn="ctr" eaLnBrk="0" hangingPunct="0">
                <a:defRPr/>
              </a:pPr>
              <a:r>
                <a:rPr lang="en-US" sz="1000" dirty="0">
                  <a:solidFill>
                    <a:srgbClr val="0F5494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structural funds, risk-sharing</a:t>
              </a:r>
            </a:p>
            <a:p>
              <a:pPr algn="ctr" eaLnBrk="0" hangingPunct="0">
                <a:defRPr/>
              </a:pPr>
              <a:r>
                <a:rPr lang="en-US" sz="1000" dirty="0">
                  <a:solidFill>
                    <a:srgbClr val="0F5494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facilities etc.</a:t>
              </a:r>
            </a:p>
          </p:txBody>
        </p:sp>
        <p:sp>
          <p:nvSpPr>
            <p:cNvPr id="9262" name="Freeform 19"/>
            <p:cNvSpPr>
              <a:spLocks/>
            </p:cNvSpPr>
            <p:nvPr/>
          </p:nvSpPr>
          <p:spPr bwMode="auto">
            <a:xfrm>
              <a:off x="110" y="189"/>
              <a:ext cx="8847" cy="1487"/>
            </a:xfrm>
            <a:custGeom>
              <a:avLst/>
              <a:gdLst>
                <a:gd name="T0" fmla="*/ 0 w 8846"/>
                <a:gd name="T1" fmla="*/ 744 h 1488"/>
                <a:gd name="T2" fmla="*/ 1176 w 8846"/>
                <a:gd name="T3" fmla="*/ 1488 h 1488"/>
                <a:gd name="T4" fmla="*/ 1176 w 8846"/>
                <a:gd name="T5" fmla="*/ 1133 h 1488"/>
                <a:gd name="T6" fmla="*/ 7670 w 8846"/>
                <a:gd name="T7" fmla="*/ 1133 h 1488"/>
                <a:gd name="T8" fmla="*/ 7670 w 8846"/>
                <a:gd name="T9" fmla="*/ 1488 h 1488"/>
                <a:gd name="T10" fmla="*/ 8846 w 8846"/>
                <a:gd name="T11" fmla="*/ 744 h 1488"/>
                <a:gd name="T12" fmla="*/ 7670 w 8846"/>
                <a:gd name="T13" fmla="*/ 0 h 1488"/>
                <a:gd name="T14" fmla="*/ 7670 w 8846"/>
                <a:gd name="T15" fmla="*/ 355 h 1488"/>
                <a:gd name="T16" fmla="*/ 1176 w 8846"/>
                <a:gd name="T17" fmla="*/ 355 h 1488"/>
                <a:gd name="T18" fmla="*/ 1176 w 8846"/>
                <a:gd name="T19" fmla="*/ 0 h 1488"/>
                <a:gd name="T20" fmla="*/ 0 w 8846"/>
                <a:gd name="T21" fmla="*/ 744 h 14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846" h="1488">
                  <a:moveTo>
                    <a:pt x="0" y="744"/>
                  </a:moveTo>
                  <a:lnTo>
                    <a:pt x="1176" y="1488"/>
                  </a:lnTo>
                  <a:lnTo>
                    <a:pt x="1176" y="1133"/>
                  </a:lnTo>
                  <a:lnTo>
                    <a:pt x="7670" y="1133"/>
                  </a:lnTo>
                  <a:lnTo>
                    <a:pt x="7670" y="1488"/>
                  </a:lnTo>
                  <a:lnTo>
                    <a:pt x="8846" y="744"/>
                  </a:lnTo>
                  <a:lnTo>
                    <a:pt x="7670" y="0"/>
                  </a:lnTo>
                  <a:lnTo>
                    <a:pt x="7670" y="355"/>
                  </a:lnTo>
                  <a:lnTo>
                    <a:pt x="1176" y="355"/>
                  </a:lnTo>
                  <a:lnTo>
                    <a:pt x="1176" y="0"/>
                  </a:lnTo>
                  <a:lnTo>
                    <a:pt x="0" y="744"/>
                  </a:lnTo>
                  <a:close/>
                </a:path>
              </a:pathLst>
            </a:custGeom>
            <a:gradFill rotWithShape="1">
              <a:gsLst>
                <a:gs pos="0">
                  <a:srgbClr val="BDDEFF"/>
                </a:gs>
                <a:gs pos="100000">
                  <a:srgbClr val="0F5494"/>
                </a:gs>
              </a:gsLst>
              <a:lin ang="0" scaled="1"/>
            </a:gradFill>
            <a:ln w="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latin typeface="Verdana"/>
                <a:cs typeface="+mn-cs"/>
              </a:endParaRPr>
            </a:p>
          </p:txBody>
        </p:sp>
        <p:sp>
          <p:nvSpPr>
            <p:cNvPr id="9263" name="Rectangle 18"/>
            <p:cNvSpPr>
              <a:spLocks noChangeArrowheads="1"/>
            </p:cNvSpPr>
            <p:nvPr/>
          </p:nvSpPr>
          <p:spPr bwMode="auto">
            <a:xfrm>
              <a:off x="657" y="659"/>
              <a:ext cx="7755" cy="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400" dirty="0">
                  <a:solidFill>
                    <a:srgbClr val="FFFFFF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Horizontal Actions to inform the SCC</a:t>
              </a:r>
              <a:br>
                <a:rPr lang="en-US" sz="1400" dirty="0">
                  <a:solidFill>
                    <a:srgbClr val="FFFFFF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</a:br>
              <a:r>
                <a:rPr lang="en-US" sz="1400" dirty="0">
                  <a:solidFill>
                    <a:srgbClr val="FFFFFF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feed into research </a:t>
              </a:r>
              <a:r>
                <a:rPr lang="en-US" sz="1400" dirty="0" err="1">
                  <a:solidFill>
                    <a:srgbClr val="FFFFFF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programmes</a:t>
              </a:r>
              <a:r>
                <a:rPr lang="en-US" sz="1400" dirty="0">
                  <a:solidFill>
                    <a:srgbClr val="FFFFFF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 and address market barriers</a:t>
              </a:r>
            </a:p>
          </p:txBody>
        </p:sp>
        <p:sp>
          <p:nvSpPr>
            <p:cNvPr id="9264" name="Freeform 17"/>
            <p:cNvSpPr>
              <a:spLocks/>
            </p:cNvSpPr>
            <p:nvPr/>
          </p:nvSpPr>
          <p:spPr bwMode="auto">
            <a:xfrm>
              <a:off x="110" y="3511"/>
              <a:ext cx="8847" cy="856"/>
            </a:xfrm>
            <a:custGeom>
              <a:avLst/>
              <a:gdLst>
                <a:gd name="T0" fmla="*/ 7592 w 8846"/>
                <a:gd name="T1" fmla="*/ 0 h 856"/>
                <a:gd name="T2" fmla="*/ 7592 w 8846"/>
                <a:gd name="T3" fmla="*/ 156 h 856"/>
                <a:gd name="T4" fmla="*/ 0 w 8846"/>
                <a:gd name="T5" fmla="*/ 156 h 856"/>
                <a:gd name="T6" fmla="*/ 0 w 8846"/>
                <a:gd name="T7" fmla="*/ 701 h 856"/>
                <a:gd name="T8" fmla="*/ 7592 w 8846"/>
                <a:gd name="T9" fmla="*/ 701 h 856"/>
                <a:gd name="T10" fmla="*/ 7592 w 8846"/>
                <a:gd name="T11" fmla="*/ 856 h 856"/>
                <a:gd name="T12" fmla="*/ 8846 w 8846"/>
                <a:gd name="T13" fmla="*/ 428 h 856"/>
                <a:gd name="T14" fmla="*/ 7592 w 8846"/>
                <a:gd name="T15" fmla="*/ 0 h 8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46" h="856">
                  <a:moveTo>
                    <a:pt x="7592" y="0"/>
                  </a:moveTo>
                  <a:lnTo>
                    <a:pt x="7592" y="156"/>
                  </a:lnTo>
                  <a:lnTo>
                    <a:pt x="0" y="156"/>
                  </a:lnTo>
                  <a:lnTo>
                    <a:pt x="0" y="701"/>
                  </a:lnTo>
                  <a:lnTo>
                    <a:pt x="7592" y="701"/>
                  </a:lnTo>
                  <a:lnTo>
                    <a:pt x="7592" y="856"/>
                  </a:lnTo>
                  <a:lnTo>
                    <a:pt x="8846" y="428"/>
                  </a:lnTo>
                  <a:lnTo>
                    <a:pt x="7592" y="0"/>
                  </a:lnTo>
                  <a:close/>
                </a:path>
              </a:pathLst>
            </a:custGeom>
            <a:gradFill rotWithShape="1">
              <a:gsLst>
                <a:gs pos="0">
                  <a:srgbClr val="BDDEFF"/>
                </a:gs>
                <a:gs pos="100000">
                  <a:srgbClr val="0F5494"/>
                </a:gs>
              </a:gsLst>
              <a:lin ang="0" scaled="1"/>
            </a:gradFill>
            <a:ln w="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200" b="0">
                <a:solidFill>
                  <a:srgbClr val="0F5494"/>
                </a:solidFill>
                <a:latin typeface="Verdana"/>
                <a:cs typeface="+mn-cs"/>
              </a:endParaRPr>
            </a:p>
          </p:txBody>
        </p:sp>
        <p:sp>
          <p:nvSpPr>
            <p:cNvPr id="9265" name="Rectangle 16"/>
            <p:cNvSpPr>
              <a:spLocks noChangeArrowheads="1"/>
            </p:cNvSpPr>
            <p:nvPr/>
          </p:nvSpPr>
          <p:spPr bwMode="auto">
            <a:xfrm>
              <a:off x="5160" y="3801"/>
              <a:ext cx="3028" cy="2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defRPr/>
              </a:pPr>
              <a:r>
                <a:rPr lang="en-US" sz="1400" dirty="0">
                  <a:solidFill>
                    <a:srgbClr val="FFFFFF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The Innovation Process</a:t>
              </a:r>
              <a:endParaRPr lang="en-US" sz="1400" dirty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95536" y="1362075"/>
            <a:ext cx="8748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CC"/>
                </a:solidFill>
                <a:latin typeface="+mj-lt"/>
              </a:rPr>
              <a:t> Innovation process and financing </a:t>
            </a:r>
          </a:p>
        </p:txBody>
      </p:sp>
      <p:grpSp>
        <p:nvGrpSpPr>
          <p:cNvPr id="9222" name="Group 79"/>
          <p:cNvGrpSpPr>
            <a:grpSpLocks/>
          </p:cNvGrpSpPr>
          <p:nvPr/>
        </p:nvGrpSpPr>
        <p:grpSpPr bwMode="auto">
          <a:xfrm>
            <a:off x="4679950" y="5430838"/>
            <a:ext cx="1638300" cy="1006475"/>
            <a:chOff x="971600" y="5013176"/>
            <a:chExt cx="1637779" cy="1006066"/>
          </a:xfrm>
        </p:grpSpPr>
        <p:sp>
          <p:nvSpPr>
            <p:cNvPr id="81" name="Cloud 80"/>
            <p:cNvSpPr/>
            <p:nvPr/>
          </p:nvSpPr>
          <p:spPr bwMode="auto">
            <a:xfrm>
              <a:off x="971600" y="5013176"/>
              <a:ext cx="1637779" cy="1006066"/>
            </a:xfrm>
            <a:prstGeom prst="cloud">
              <a:avLst/>
            </a:prstGeom>
            <a:solidFill>
              <a:srgbClr val="BDDEFF"/>
            </a:solidFill>
            <a:ln w="22225" cap="flat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marL="358775">
                <a:defRPr/>
              </a:pPr>
              <a:endParaRPr lang="en-GB" sz="1200" dirty="0">
                <a:solidFill>
                  <a:srgbClr val="0F5494"/>
                </a:solidFill>
                <a:cs typeface="+mn-cs"/>
              </a:endParaRPr>
            </a:p>
          </p:txBody>
        </p:sp>
        <p:sp>
          <p:nvSpPr>
            <p:cNvPr id="82" name="Rectangle 26"/>
            <p:cNvSpPr>
              <a:spLocks noChangeArrowheads="1"/>
            </p:cNvSpPr>
            <p:nvPr/>
          </p:nvSpPr>
          <p:spPr bwMode="auto">
            <a:xfrm>
              <a:off x="1230281" y="5208359"/>
              <a:ext cx="1120419" cy="6157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000" u="sng" dirty="0">
                  <a:solidFill>
                    <a:srgbClr val="0F5494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Horizon 2020 </a:t>
              </a:r>
              <a:r>
                <a:rPr lang="en-US" sz="1000" dirty="0">
                  <a:solidFill>
                    <a:srgbClr val="0F5494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and other funding</a:t>
              </a:r>
            </a:p>
            <a:p>
              <a:pPr algn="ctr" eaLnBrk="0" hangingPunct="0">
                <a:defRPr/>
              </a:pPr>
              <a:r>
                <a:rPr lang="en-US" sz="1000" dirty="0">
                  <a:solidFill>
                    <a:srgbClr val="0F5494"/>
                  </a:solidFill>
                  <a:latin typeface="Verdana"/>
                  <a:ea typeface="Times New Roman" pitchFamily="18" charset="0"/>
                  <a:cs typeface="Calibri" pitchFamily="34" charset="0"/>
                </a:rPr>
                <a:t>sources </a:t>
              </a:r>
              <a:endParaRPr lang="en-US" sz="1000" b="0" dirty="0">
                <a:solidFill>
                  <a:srgbClr val="0F5494"/>
                </a:solidFill>
                <a:latin typeface="Verdana"/>
                <a:ea typeface="Times New Roman" pitchFamily="18" charset="0"/>
                <a:cs typeface="Calibri" pitchFamily="34" charset="0"/>
              </a:endParaRPr>
            </a:p>
          </p:txBody>
        </p:sp>
      </p:grpSp>
      <p:sp>
        <p:nvSpPr>
          <p:cNvPr id="9223" name="Curved Up Arrow 1"/>
          <p:cNvSpPr>
            <a:spLocks noChangeArrowheads="1"/>
          </p:cNvSpPr>
          <p:nvPr/>
        </p:nvSpPr>
        <p:spPr bwMode="auto">
          <a:xfrm>
            <a:off x="3965575" y="4605338"/>
            <a:ext cx="1054100" cy="384175"/>
          </a:xfrm>
          <a:prstGeom prst="curvedUpArrow">
            <a:avLst>
              <a:gd name="adj1" fmla="val 25012"/>
              <a:gd name="adj2" fmla="val 50011"/>
              <a:gd name="adj3" fmla="val 25000"/>
            </a:avLst>
          </a:prstGeom>
          <a:solidFill>
            <a:srgbClr val="0F549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58775"/>
            <a:endParaRPr lang="en-US" sz="1200" b="0" smtClean="0">
              <a:solidFill>
                <a:srgbClr val="2D5EC1"/>
              </a:solidFill>
              <a:cs typeface="+mn-cs"/>
            </a:endParaRPr>
          </a:p>
        </p:txBody>
      </p:sp>
      <p:sp>
        <p:nvSpPr>
          <p:cNvPr id="9224" name="Curved Up Arrow 42"/>
          <p:cNvSpPr>
            <a:spLocks noChangeArrowheads="1"/>
          </p:cNvSpPr>
          <p:nvPr/>
        </p:nvSpPr>
        <p:spPr bwMode="auto">
          <a:xfrm>
            <a:off x="2100263" y="4633913"/>
            <a:ext cx="1054100" cy="384175"/>
          </a:xfrm>
          <a:prstGeom prst="curvedUpArrow">
            <a:avLst>
              <a:gd name="adj1" fmla="val 25012"/>
              <a:gd name="adj2" fmla="val 50011"/>
              <a:gd name="adj3" fmla="val 25000"/>
            </a:avLst>
          </a:prstGeom>
          <a:solidFill>
            <a:srgbClr val="0F549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58775"/>
            <a:endParaRPr lang="en-US" sz="1200" b="0" smtClean="0">
              <a:solidFill>
                <a:srgbClr val="2D5EC1"/>
              </a:solidFill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60431" y="6145559"/>
            <a:ext cx="413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1400" b="0" dirty="0" smtClean="0">
                <a:solidFill>
                  <a:srgbClr val="000000"/>
                </a:solidFill>
                <a:latin typeface="Arial" charset="0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551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_bluebanner_EN final">
  <a:themeElements>
    <a:clrScheme name="PPT_template_bluebanner_EN 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template_bluebanner_EN 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PT_template_bluebanner_EN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bluebanner_EN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bluebanner_EN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bluebanner_EN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bluebanner_EN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bluebanner_EN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bluebanner_EN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bluebanner_EN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bluebanner_EN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bluebanner_EN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bluebanner_EN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bluebanner_EN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SC_PowerPoint_V06">
  <a:themeElements>
    <a:clrScheme name="">
      <a:dk1>
        <a:srgbClr val="032D52"/>
      </a:dk1>
      <a:lt1>
        <a:srgbClr val="FFFFFF"/>
      </a:lt1>
      <a:dk2>
        <a:srgbClr val="6580A0"/>
      </a:dk2>
      <a:lt2>
        <a:srgbClr val="1E5177"/>
      </a:lt2>
      <a:accent1>
        <a:srgbClr val="AEBBCE"/>
      </a:accent1>
      <a:accent2>
        <a:srgbClr val="D9D9D9"/>
      </a:accent2>
      <a:accent3>
        <a:srgbClr val="FFFFFF"/>
      </a:accent3>
      <a:accent4>
        <a:srgbClr val="022545"/>
      </a:accent4>
      <a:accent5>
        <a:srgbClr val="D3DAE3"/>
      </a:accent5>
      <a:accent6>
        <a:srgbClr val="C4C4C4"/>
      </a:accent6>
      <a:hlink>
        <a:srgbClr val="82CFEF"/>
      </a:hlink>
      <a:folHlink>
        <a:srgbClr val="EE7F01"/>
      </a:folHlink>
    </a:clrScheme>
    <a:fontScheme name="Standard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13">
        <a:dk1>
          <a:srgbClr val="032D52"/>
        </a:dk1>
        <a:lt1>
          <a:srgbClr val="FFFFFF"/>
        </a:lt1>
        <a:dk2>
          <a:srgbClr val="FFFFFF"/>
        </a:dk2>
        <a:lt2>
          <a:srgbClr val="032D52"/>
        </a:lt2>
        <a:accent1>
          <a:srgbClr val="259CD3"/>
        </a:accent1>
        <a:accent2>
          <a:srgbClr val="039934"/>
        </a:accent2>
        <a:accent3>
          <a:srgbClr val="FFFFFF"/>
        </a:accent3>
        <a:accent4>
          <a:srgbClr val="022545"/>
        </a:accent4>
        <a:accent5>
          <a:srgbClr val="ACCBE6"/>
        </a:accent5>
        <a:accent6>
          <a:srgbClr val="028A2E"/>
        </a:accent6>
        <a:hlink>
          <a:srgbClr val="259CD3"/>
        </a:hlink>
        <a:folHlink>
          <a:srgbClr val="EE7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14">
        <a:dk1>
          <a:srgbClr val="032D52"/>
        </a:dk1>
        <a:lt1>
          <a:srgbClr val="FFFFFF"/>
        </a:lt1>
        <a:dk2>
          <a:srgbClr val="6580A0"/>
        </a:dk2>
        <a:lt2>
          <a:srgbClr val="1E5177"/>
        </a:lt2>
        <a:accent1>
          <a:srgbClr val="AEBBCE"/>
        </a:accent1>
        <a:accent2>
          <a:srgbClr val="A9C506"/>
        </a:accent2>
        <a:accent3>
          <a:srgbClr val="FFFFFF"/>
        </a:accent3>
        <a:accent4>
          <a:srgbClr val="022545"/>
        </a:accent4>
        <a:accent5>
          <a:srgbClr val="D3DAE3"/>
        </a:accent5>
        <a:accent6>
          <a:srgbClr val="99B205"/>
        </a:accent6>
        <a:hlink>
          <a:srgbClr val="259CD3"/>
        </a:hlink>
        <a:folHlink>
          <a:srgbClr val="EE7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15">
        <a:dk1>
          <a:srgbClr val="032D52"/>
        </a:dk1>
        <a:lt1>
          <a:srgbClr val="FFFFFF"/>
        </a:lt1>
        <a:dk2>
          <a:srgbClr val="6580A0"/>
        </a:dk2>
        <a:lt2>
          <a:srgbClr val="1E5177"/>
        </a:lt2>
        <a:accent1>
          <a:srgbClr val="D9D9D9"/>
        </a:accent1>
        <a:accent2>
          <a:srgbClr val="A9C506"/>
        </a:accent2>
        <a:accent3>
          <a:srgbClr val="FFFFFF"/>
        </a:accent3>
        <a:accent4>
          <a:srgbClr val="022545"/>
        </a:accent4>
        <a:accent5>
          <a:srgbClr val="E9E9E9"/>
        </a:accent5>
        <a:accent6>
          <a:srgbClr val="99B205"/>
        </a:accent6>
        <a:hlink>
          <a:srgbClr val="259CD3"/>
        </a:hlink>
        <a:folHlink>
          <a:srgbClr val="EE7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16">
        <a:dk1>
          <a:srgbClr val="032D52"/>
        </a:dk1>
        <a:lt1>
          <a:srgbClr val="FFFFFF"/>
        </a:lt1>
        <a:dk2>
          <a:srgbClr val="6580A0"/>
        </a:dk2>
        <a:lt2>
          <a:srgbClr val="1E5177"/>
        </a:lt2>
        <a:accent1>
          <a:srgbClr val="D9D9D9"/>
        </a:accent1>
        <a:accent2>
          <a:srgbClr val="AEBBCE"/>
        </a:accent2>
        <a:accent3>
          <a:srgbClr val="FFFFFF"/>
        </a:accent3>
        <a:accent4>
          <a:srgbClr val="022545"/>
        </a:accent4>
        <a:accent5>
          <a:srgbClr val="E9E9E9"/>
        </a:accent5>
        <a:accent6>
          <a:srgbClr val="9DA9BA"/>
        </a:accent6>
        <a:hlink>
          <a:srgbClr val="259CD3"/>
        </a:hlink>
        <a:folHlink>
          <a:srgbClr val="EE7F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SC_PowerPoint_V06">
  <a:themeElements>
    <a:clrScheme name="">
      <a:dk1>
        <a:srgbClr val="032D52"/>
      </a:dk1>
      <a:lt1>
        <a:srgbClr val="FFFFFF"/>
      </a:lt1>
      <a:dk2>
        <a:srgbClr val="6580A0"/>
      </a:dk2>
      <a:lt2>
        <a:srgbClr val="1E5177"/>
      </a:lt2>
      <a:accent1>
        <a:srgbClr val="AEBBCE"/>
      </a:accent1>
      <a:accent2>
        <a:srgbClr val="D9D9D9"/>
      </a:accent2>
      <a:accent3>
        <a:srgbClr val="FFFFFF"/>
      </a:accent3>
      <a:accent4>
        <a:srgbClr val="022545"/>
      </a:accent4>
      <a:accent5>
        <a:srgbClr val="D3DAE3"/>
      </a:accent5>
      <a:accent6>
        <a:srgbClr val="C4C4C4"/>
      </a:accent6>
      <a:hlink>
        <a:srgbClr val="82CFEF"/>
      </a:hlink>
      <a:folHlink>
        <a:srgbClr val="EE7F01"/>
      </a:folHlink>
    </a:clrScheme>
    <a:fontScheme name="Standard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_PowerPoint_V06 13">
        <a:dk1>
          <a:srgbClr val="032D52"/>
        </a:dk1>
        <a:lt1>
          <a:srgbClr val="FFFFFF"/>
        </a:lt1>
        <a:dk2>
          <a:srgbClr val="FFFFFF"/>
        </a:dk2>
        <a:lt2>
          <a:srgbClr val="032D52"/>
        </a:lt2>
        <a:accent1>
          <a:srgbClr val="259CD3"/>
        </a:accent1>
        <a:accent2>
          <a:srgbClr val="039934"/>
        </a:accent2>
        <a:accent3>
          <a:srgbClr val="FFFFFF"/>
        </a:accent3>
        <a:accent4>
          <a:srgbClr val="022545"/>
        </a:accent4>
        <a:accent5>
          <a:srgbClr val="ACCBE6"/>
        </a:accent5>
        <a:accent6>
          <a:srgbClr val="028A2E"/>
        </a:accent6>
        <a:hlink>
          <a:srgbClr val="259CD3"/>
        </a:hlink>
        <a:folHlink>
          <a:srgbClr val="EE7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14">
        <a:dk1>
          <a:srgbClr val="032D52"/>
        </a:dk1>
        <a:lt1>
          <a:srgbClr val="FFFFFF"/>
        </a:lt1>
        <a:dk2>
          <a:srgbClr val="6580A0"/>
        </a:dk2>
        <a:lt2>
          <a:srgbClr val="1E5177"/>
        </a:lt2>
        <a:accent1>
          <a:srgbClr val="AEBBCE"/>
        </a:accent1>
        <a:accent2>
          <a:srgbClr val="A9C506"/>
        </a:accent2>
        <a:accent3>
          <a:srgbClr val="FFFFFF"/>
        </a:accent3>
        <a:accent4>
          <a:srgbClr val="022545"/>
        </a:accent4>
        <a:accent5>
          <a:srgbClr val="D3DAE3"/>
        </a:accent5>
        <a:accent6>
          <a:srgbClr val="99B205"/>
        </a:accent6>
        <a:hlink>
          <a:srgbClr val="259CD3"/>
        </a:hlink>
        <a:folHlink>
          <a:srgbClr val="EE7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15">
        <a:dk1>
          <a:srgbClr val="032D52"/>
        </a:dk1>
        <a:lt1>
          <a:srgbClr val="FFFFFF"/>
        </a:lt1>
        <a:dk2>
          <a:srgbClr val="6580A0"/>
        </a:dk2>
        <a:lt2>
          <a:srgbClr val="1E5177"/>
        </a:lt2>
        <a:accent1>
          <a:srgbClr val="D9D9D9"/>
        </a:accent1>
        <a:accent2>
          <a:srgbClr val="A9C506"/>
        </a:accent2>
        <a:accent3>
          <a:srgbClr val="FFFFFF"/>
        </a:accent3>
        <a:accent4>
          <a:srgbClr val="022545"/>
        </a:accent4>
        <a:accent5>
          <a:srgbClr val="E9E9E9"/>
        </a:accent5>
        <a:accent6>
          <a:srgbClr val="99B205"/>
        </a:accent6>
        <a:hlink>
          <a:srgbClr val="259CD3"/>
        </a:hlink>
        <a:folHlink>
          <a:srgbClr val="EE7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_PowerPoint_V06 16">
        <a:dk1>
          <a:srgbClr val="032D52"/>
        </a:dk1>
        <a:lt1>
          <a:srgbClr val="FFFFFF"/>
        </a:lt1>
        <a:dk2>
          <a:srgbClr val="6580A0"/>
        </a:dk2>
        <a:lt2>
          <a:srgbClr val="1E5177"/>
        </a:lt2>
        <a:accent1>
          <a:srgbClr val="D9D9D9"/>
        </a:accent1>
        <a:accent2>
          <a:srgbClr val="AEBBCE"/>
        </a:accent2>
        <a:accent3>
          <a:srgbClr val="FFFFFF"/>
        </a:accent3>
        <a:accent4>
          <a:srgbClr val="022545"/>
        </a:accent4>
        <a:accent5>
          <a:srgbClr val="E9E9E9"/>
        </a:accent5>
        <a:accent6>
          <a:srgbClr val="9DA9BA"/>
        </a:accent6>
        <a:hlink>
          <a:srgbClr val="259CD3"/>
        </a:hlink>
        <a:folHlink>
          <a:srgbClr val="EE7F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PPT_template_bluebanner_EN final</Template>
  <TotalTime>0</TotalTime>
  <Words>1007</Words>
  <Application>Microsoft Office PowerPoint</Application>
  <PresentationFormat>Bildschirmpräsentation (4:3)</PresentationFormat>
  <Paragraphs>242</Paragraphs>
  <Slides>17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PPT_template_bluebanner_EN final</vt:lpstr>
      <vt:lpstr>Slide_Master</vt:lpstr>
      <vt:lpstr>MSC_PowerPoint_V06</vt:lpstr>
      <vt:lpstr>1_MSC_PowerPoint_V06</vt:lpstr>
      <vt:lpstr>1_Slide_Master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Qwentes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Goossens</dc:creator>
  <cp:lastModifiedBy>Muenchner Kreis Office</cp:lastModifiedBy>
  <cp:revision>618</cp:revision>
  <cp:lastPrinted>2013-04-08T08:18:34Z</cp:lastPrinted>
  <dcterms:created xsi:type="dcterms:W3CDTF">2006-09-10T18:26:31Z</dcterms:created>
  <dcterms:modified xsi:type="dcterms:W3CDTF">2013-09-10T06:11:09Z</dcterms:modified>
</cp:coreProperties>
</file>