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  <p:sldMasterId id="2147483656" r:id="rId2"/>
    <p:sldMasterId id="2147483664" r:id="rId3"/>
  </p:sldMasterIdLst>
  <p:notesMasterIdLst>
    <p:notesMasterId r:id="rId19"/>
  </p:notesMasterIdLst>
  <p:handoutMasterIdLst>
    <p:handoutMasterId r:id="rId20"/>
  </p:handoutMasterIdLst>
  <p:sldIdLst>
    <p:sldId id="534" r:id="rId4"/>
    <p:sldId id="522" r:id="rId5"/>
    <p:sldId id="514" r:id="rId6"/>
    <p:sldId id="515" r:id="rId7"/>
    <p:sldId id="516" r:id="rId8"/>
    <p:sldId id="517" r:id="rId9"/>
    <p:sldId id="537" r:id="rId10"/>
    <p:sldId id="529" r:id="rId11"/>
    <p:sldId id="525" r:id="rId12"/>
    <p:sldId id="526" r:id="rId13"/>
    <p:sldId id="528" r:id="rId14"/>
    <p:sldId id="527" r:id="rId15"/>
    <p:sldId id="538" r:id="rId16"/>
    <p:sldId id="539" r:id="rId17"/>
    <p:sldId id="540" r:id="rId18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0"/>
      </a:spcBef>
      <a:spcAft>
        <a:spcPct val="50000"/>
      </a:spcAft>
      <a:buFont typeface="Symbol" pitchFamily="18" charset="2"/>
      <a:buChar char=""/>
      <a:defRPr kern="1200">
        <a:solidFill>
          <a:srgbClr val="000000"/>
        </a:solidFill>
        <a:latin typeface="Arial" charset="0"/>
        <a:ea typeface="+mn-ea"/>
        <a:cs typeface="Times New Roman" charset="0"/>
      </a:defRPr>
    </a:lvl1pPr>
    <a:lvl2pPr marL="457200" algn="l" rtl="0" fontAlgn="base">
      <a:spcBef>
        <a:spcPct val="0"/>
      </a:spcBef>
      <a:spcAft>
        <a:spcPct val="50000"/>
      </a:spcAft>
      <a:buFont typeface="Symbol" pitchFamily="18" charset="2"/>
      <a:buChar char=""/>
      <a:defRPr kern="1200">
        <a:solidFill>
          <a:srgbClr val="000000"/>
        </a:solidFill>
        <a:latin typeface="Arial" charset="0"/>
        <a:ea typeface="+mn-ea"/>
        <a:cs typeface="Times New Roman" charset="0"/>
      </a:defRPr>
    </a:lvl2pPr>
    <a:lvl3pPr marL="914400" algn="l" rtl="0" fontAlgn="base">
      <a:spcBef>
        <a:spcPct val="0"/>
      </a:spcBef>
      <a:spcAft>
        <a:spcPct val="50000"/>
      </a:spcAft>
      <a:buFont typeface="Symbol" pitchFamily="18" charset="2"/>
      <a:buChar char=""/>
      <a:defRPr kern="1200">
        <a:solidFill>
          <a:srgbClr val="000000"/>
        </a:solidFill>
        <a:latin typeface="Arial" charset="0"/>
        <a:ea typeface="+mn-ea"/>
        <a:cs typeface="Times New Roman" charset="0"/>
      </a:defRPr>
    </a:lvl3pPr>
    <a:lvl4pPr marL="1371600" algn="l" rtl="0" fontAlgn="base">
      <a:spcBef>
        <a:spcPct val="0"/>
      </a:spcBef>
      <a:spcAft>
        <a:spcPct val="50000"/>
      </a:spcAft>
      <a:buFont typeface="Symbol" pitchFamily="18" charset="2"/>
      <a:buChar char=""/>
      <a:defRPr kern="1200">
        <a:solidFill>
          <a:srgbClr val="000000"/>
        </a:solidFill>
        <a:latin typeface="Arial" charset="0"/>
        <a:ea typeface="+mn-ea"/>
        <a:cs typeface="Times New Roman" charset="0"/>
      </a:defRPr>
    </a:lvl4pPr>
    <a:lvl5pPr marL="1828800" algn="l" rtl="0" fontAlgn="base">
      <a:spcBef>
        <a:spcPct val="0"/>
      </a:spcBef>
      <a:spcAft>
        <a:spcPct val="50000"/>
      </a:spcAft>
      <a:buFont typeface="Symbol" pitchFamily="18" charset="2"/>
      <a:buChar char=""/>
      <a:defRPr kern="1200">
        <a:solidFill>
          <a:srgbClr val="000000"/>
        </a:solidFill>
        <a:latin typeface="Arial" charset="0"/>
        <a:ea typeface="+mn-ea"/>
        <a:cs typeface="Times New Roman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Times New Roman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Times New Roman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Times New Roman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clrMru>
    <a:srgbClr val="F3A58F"/>
    <a:srgbClr val="A9D4B7"/>
    <a:srgbClr val="9D384E"/>
    <a:srgbClr val="838BBF"/>
    <a:srgbClr val="FDE1BC"/>
    <a:srgbClr val="51BDCB"/>
    <a:srgbClr val="F3E400"/>
    <a:srgbClr val="9AC00A"/>
    <a:srgbClr val="9DC5E2"/>
    <a:srgbClr val="5DB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88589" autoAdjust="0"/>
  </p:normalViewPr>
  <p:slideViewPr>
    <p:cSldViewPr snapToGrid="0">
      <p:cViewPr varScale="1">
        <p:scale>
          <a:sx n="74" d="100"/>
          <a:sy n="74" d="100"/>
        </p:scale>
        <p:origin x="-1680" y="-96"/>
      </p:cViewPr>
      <p:guideLst>
        <p:guide orient="horz" pos="4001"/>
        <p:guide orient="horz" pos="1217"/>
        <p:guide pos="195"/>
        <p:guide pos="468"/>
        <p:guide pos="55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0" tIns="45855" rIns="91710" bIns="45855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spcAft>
                <a:spcPct val="0"/>
              </a:spcAft>
              <a:buFontTx/>
              <a:buNone/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0" tIns="45855" rIns="91710" bIns="45855" numCol="1" anchor="t" anchorCtr="0" compatLnSpc="1">
            <a:prstTxWarp prst="textNoShape">
              <a:avLst/>
            </a:prstTxWarp>
          </a:bodyPr>
          <a:lstStyle>
            <a:lvl1pPr algn="r" defTabSz="917575" eaLnBrk="0" hangingPunct="0">
              <a:spcAft>
                <a:spcPct val="0"/>
              </a:spcAft>
              <a:buFontTx/>
              <a:buNone/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de-DE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0" tIns="45855" rIns="91710" bIns="45855" numCol="1" anchor="b" anchorCtr="0" compatLnSpc="1">
            <a:prstTxWarp prst="textNoShape">
              <a:avLst/>
            </a:prstTxWarp>
          </a:bodyPr>
          <a:lstStyle>
            <a:lvl1pPr defTabSz="917575" eaLnBrk="0" hangingPunct="0">
              <a:spcAft>
                <a:spcPct val="0"/>
              </a:spcAft>
              <a:buFontTx/>
              <a:buNone/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de-DE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0" tIns="45855" rIns="91710" bIns="45855" numCol="1" anchor="b" anchorCtr="0" compatLnSpc="1">
            <a:prstTxWarp prst="textNoShape">
              <a:avLst/>
            </a:prstTxWarp>
          </a:bodyPr>
          <a:lstStyle>
            <a:lvl1pPr algn="r" defTabSz="917575" eaLnBrk="0" hangingPunct="0">
              <a:spcAft>
                <a:spcPct val="0"/>
              </a:spcAft>
              <a:buFontTx/>
              <a:buNone/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fld id="{C271A529-ECC8-4267-92C2-941268DD7FB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329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0" tIns="45855" rIns="91710" bIns="45855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spcAft>
                <a:spcPct val="0"/>
              </a:spcAft>
              <a:buFontTx/>
              <a:buNone/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0" tIns="45855" rIns="91710" bIns="45855" numCol="1" anchor="t" anchorCtr="0" compatLnSpc="1">
            <a:prstTxWarp prst="textNoShape">
              <a:avLst/>
            </a:prstTxWarp>
          </a:bodyPr>
          <a:lstStyle>
            <a:lvl1pPr algn="r" defTabSz="917575" eaLnBrk="0" hangingPunct="0">
              <a:spcAft>
                <a:spcPct val="0"/>
              </a:spcAft>
              <a:buFontTx/>
              <a:buNone/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1575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0" tIns="45855" rIns="91710" bIns="458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0" tIns="45855" rIns="91710" bIns="45855" numCol="1" anchor="b" anchorCtr="0" compatLnSpc="1">
            <a:prstTxWarp prst="textNoShape">
              <a:avLst/>
            </a:prstTxWarp>
          </a:bodyPr>
          <a:lstStyle>
            <a:lvl1pPr defTabSz="917575" eaLnBrk="0" hangingPunct="0">
              <a:spcAft>
                <a:spcPct val="0"/>
              </a:spcAft>
              <a:buFontTx/>
              <a:buNone/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0" tIns="45855" rIns="91710" bIns="45855" numCol="1" anchor="b" anchorCtr="0" compatLnSpc="1">
            <a:prstTxWarp prst="textNoShape">
              <a:avLst/>
            </a:prstTxWarp>
          </a:bodyPr>
          <a:lstStyle>
            <a:lvl1pPr algn="r" defTabSz="917575" eaLnBrk="0" hangingPunct="0">
              <a:spcAft>
                <a:spcPct val="0"/>
              </a:spcAft>
              <a:buFontTx/>
              <a:buNone/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fld id="{18385A17-2AF1-42AC-A04D-2A0FD05A9F4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6408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85A17-2AF1-42AC-A04D-2A0FD05A9F44}" type="slidenum">
              <a:rPr lang="de-DE" smtClean="0"/>
              <a:pPr/>
              <a:t>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9374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85A17-2AF1-42AC-A04D-2A0FD05A9F44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1931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85A17-2AF1-42AC-A04D-2A0FD05A9F44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8517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85A17-2AF1-42AC-A04D-2A0FD05A9F44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0966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48101" y="9432925"/>
            <a:ext cx="2944813" cy="496888"/>
          </a:xfrm>
          <a:prstGeom prst="rect">
            <a:avLst/>
          </a:prstGeom>
        </p:spPr>
        <p:txBody>
          <a:bodyPr lIns="91433" tIns="45717" rIns="91433" bIns="45717"/>
          <a:lstStyle/>
          <a:p>
            <a:pPr>
              <a:buClr>
                <a:srgbClr val="1F497D"/>
              </a:buClr>
            </a:pPr>
            <a:fld id="{18385A17-2AF1-42AC-A04D-2A0FD05A9F44}" type="slidenum">
              <a:rPr lang="de-DE" smtClean="0">
                <a:solidFill>
                  <a:srgbClr val="EEECE1"/>
                </a:solidFill>
              </a:rPr>
              <a:pPr>
                <a:buClr>
                  <a:srgbClr val="1F497D"/>
                </a:buClr>
              </a:pPr>
              <a:t>12</a:t>
            </a:fld>
            <a:endParaRPr lang="de-DE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58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Starting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energetic</a:t>
            </a:r>
            <a:r>
              <a:rPr lang="de-DE" baseline="0" dirty="0" smtClean="0"/>
              <a:t>/thermal </a:t>
            </a:r>
            <a:r>
              <a:rPr lang="de-DE" baseline="0" dirty="0" err="1" smtClean="0"/>
              <a:t>model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centers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looking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adequate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configurations</a:t>
            </a:r>
            <a:r>
              <a:rPr lang="de-DE" baseline="0" dirty="0" smtClean="0"/>
              <a:t>/</a:t>
            </a:r>
            <a:r>
              <a:rPr lang="de-DE" baseline="0" dirty="0" err="1" smtClean="0"/>
              <a:t>constellations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85A17-2AF1-42AC-A04D-2A0FD05A9F44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9646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85A17-2AF1-42AC-A04D-2A0FD05A9F44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643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sz="1000" dirty="0" smtClean="0"/>
              <a:t>Value Chain </a:t>
            </a:r>
          </a:p>
          <a:p>
            <a:pPr marL="0" indent="0">
              <a:buFontTx/>
              <a:buNone/>
            </a:pPr>
            <a:endParaRPr lang="de-DE" sz="1000" dirty="0" smtClean="0"/>
          </a:p>
          <a:p>
            <a:pPr marL="0" indent="0">
              <a:buFontTx/>
              <a:buNone/>
            </a:pPr>
            <a:r>
              <a:rPr lang="de-DE" sz="1000" dirty="0" smtClean="0"/>
              <a:t>GCC_</a:t>
            </a:r>
            <a:r>
              <a:rPr lang="de-DE" sz="1000" baseline="0" dirty="0" smtClean="0"/>
              <a:t> </a:t>
            </a:r>
            <a:r>
              <a:rPr lang="de-DE" sz="1000" baseline="0" dirty="0" smtClean="0"/>
              <a:t>Gas </a:t>
            </a:r>
            <a:r>
              <a:rPr lang="de-DE" sz="1000" baseline="0" dirty="0" err="1" smtClean="0"/>
              <a:t>combined</a:t>
            </a:r>
            <a:r>
              <a:rPr lang="de-DE" sz="1000" baseline="0" dirty="0" smtClean="0"/>
              <a:t> </a:t>
            </a:r>
            <a:r>
              <a:rPr lang="de-DE" sz="1000" baseline="0" dirty="0" err="1" smtClean="0"/>
              <a:t>cycle</a:t>
            </a:r>
            <a:r>
              <a:rPr lang="de-DE" sz="1000" baseline="0" dirty="0" smtClean="0"/>
              <a:t> (</a:t>
            </a:r>
            <a:r>
              <a:rPr lang="de-DE" sz="1000" baseline="0" dirty="0" err="1" smtClean="0"/>
              <a:t>GuD</a:t>
            </a:r>
            <a:r>
              <a:rPr lang="de-DE" sz="1000" baseline="0" dirty="0" smtClean="0"/>
              <a:t>-Prozess)</a:t>
            </a:r>
            <a:endParaRPr lang="de-DE" sz="1000" dirty="0" smtClean="0"/>
          </a:p>
          <a:p>
            <a:pPr marL="0" indent="0">
              <a:buFontTx/>
              <a:buNone/>
            </a:pPr>
            <a:endParaRPr lang="de-DE" sz="1000" dirty="0" smtClean="0"/>
          </a:p>
          <a:p>
            <a:endParaRPr lang="de-DE" sz="1000" dirty="0" smtClean="0"/>
          </a:p>
          <a:p>
            <a:endParaRPr lang="de-DE" sz="1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85A17-2AF1-42AC-A04D-2A0FD05A9F44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0888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85A17-2AF1-42AC-A04D-2A0FD05A9F44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4014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85A17-2AF1-42AC-A04D-2A0FD05A9F44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86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85A17-2AF1-42AC-A04D-2A0FD05A9F44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4426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85A17-2AF1-42AC-A04D-2A0FD05A9F44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212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85A17-2AF1-42AC-A04D-2A0FD05A9F44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3862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85A17-2AF1-42AC-A04D-2A0FD05A9F44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095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microsoft.com/office/2007/relationships/hdphoto" Target="../media/hdphoto2.wdp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microsoft.com/office/2007/relationships/hdphoto" Target="../media/hdphoto2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microsoft.com/office/2007/relationships/hdphoto" Target="../media/hdphoto3.wdp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microsoft.com/office/2007/relationships/hdphoto" Target="../media/hdphoto4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microsoft.com/office/2007/relationships/hdphoto" Target="../media/hdphoto2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microsoft.com/office/2007/relationships/hdphoto" Target="../media/hdphoto2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5" name="Picture 29" descr="aca-Tit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1"/>
          <a:stretch>
            <a:fillRect/>
          </a:stretch>
        </p:blipFill>
        <p:spPr bwMode="auto">
          <a:xfrm>
            <a:off x="311150" y="261938"/>
            <a:ext cx="8499475" cy="625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32013" y="2032000"/>
            <a:ext cx="5926137" cy="4224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Mastertitelformat bearbeiten</a:t>
            </a:r>
            <a:endParaRPr lang="de-DE" noProof="0" dirty="0" smtClean="0"/>
          </a:p>
        </p:txBody>
      </p:sp>
      <p:pic>
        <p:nvPicPr>
          <p:cNvPr id="4126" name="Picture 30" descr="aca_logo_DATW_4c_neg_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487363"/>
            <a:ext cx="1835150" cy="76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39750" y="989013"/>
            <a:ext cx="5326063" cy="3603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341438"/>
            <a:ext cx="5326063" cy="269875"/>
          </a:xfrm>
        </p:spPr>
        <p:txBody>
          <a:bodyPr wrap="none"/>
          <a:lstStyle>
            <a:lvl1pPr marL="0" indent="0">
              <a:buFont typeface="Arial" pitchFamily="34" charset="0"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de-DE"/>
              <a:t>Subheadline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7B062-A333-4D60-8468-656C58A7FF84}" type="slidenum">
              <a:rPr lang="de-DE">
                <a:solidFill>
                  <a:srgbClr val="646464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646464"/>
              </a:solidFill>
            </a:endParaRP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half" idx="2"/>
          </p:nvPr>
        </p:nvSpPr>
        <p:spPr bwMode="ltGray">
          <a:xfrm>
            <a:off x="8316913" y="6656388"/>
            <a:ext cx="7556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FFFFFF"/>
                </a:solidFill>
              </a:rPr>
              <a:t>10.05.2012</a:t>
            </a:r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7" name="Picture 8" descr="OFFIS-Institut_dt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56" b="87805" l="0" r="6977"/>
                    </a14:imgEffect>
                  </a14:imgLayer>
                </a14:imgProps>
              </a:ext>
            </a:extLst>
          </a:blip>
          <a:srcRect r="92233" b="-3144"/>
          <a:stretch/>
        </p:blipFill>
        <p:spPr bwMode="auto">
          <a:xfrm>
            <a:off x="0" y="6607892"/>
            <a:ext cx="14339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Grp="1" noChangeArrowheads="1"/>
          </p:cNvSpPr>
          <p:nvPr>
            <p:ph type="ftr" sz="quarter" idx="3"/>
          </p:nvPr>
        </p:nvSpPr>
        <p:spPr bwMode="ltGray">
          <a:xfrm>
            <a:off x="145777" y="6656388"/>
            <a:ext cx="57943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dirty="0" smtClean="0">
                <a:solidFill>
                  <a:srgbClr val="FFFFFF"/>
                </a:solidFill>
              </a:rPr>
              <a:t>Prof. Dr. S. Lehnhoff, OFFIS – Institut für Informatik</a:t>
            </a:r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1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989013"/>
            <a:ext cx="5326063" cy="3603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39750" y="2170113"/>
            <a:ext cx="3830638" cy="42148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22788" y="2170113"/>
            <a:ext cx="3830637" cy="42148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19357-E80C-0442-B7B3-939E9405B5BB}" type="slidenum">
              <a:rPr lang="de-DE">
                <a:solidFill>
                  <a:srgbClr val="646464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646464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14665-C8E4-E247-9A41-8EB5D9968FAB}" type="datetime1">
              <a:rPr lang="de-DE">
                <a:solidFill>
                  <a:srgbClr val="FFFFFF"/>
                </a:solidFill>
              </a:rPr>
              <a:pPr>
                <a:defRPr/>
              </a:pPr>
              <a:t>10.09.13</a:t>
            </a:fld>
            <a:endParaRPr lang="de-DE">
              <a:solidFill>
                <a:srgbClr val="FFFFFF"/>
              </a:solidFill>
            </a:endParaRPr>
          </a:p>
        </p:txBody>
      </p:sp>
      <p:pic>
        <p:nvPicPr>
          <p:cNvPr id="8" name="Picture 8" descr="OFFIS-Institut_dt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56" b="87805" l="0" r="6977"/>
                    </a14:imgEffect>
                  </a14:imgLayer>
                </a14:imgProps>
              </a:ext>
            </a:extLst>
          </a:blip>
          <a:srcRect r="92233" b="-3144"/>
          <a:stretch/>
        </p:blipFill>
        <p:spPr bwMode="auto">
          <a:xfrm>
            <a:off x="0" y="6607892"/>
            <a:ext cx="14339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ltGray">
          <a:xfrm>
            <a:off x="145777" y="6656388"/>
            <a:ext cx="57943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dirty="0" smtClean="0">
                <a:solidFill>
                  <a:srgbClr val="FFFFFF"/>
                </a:solidFill>
              </a:rPr>
              <a:t>Prof. Dr. S. Lehnhoff, OFFIS – Institut für Informatik</a:t>
            </a:r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268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intergru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5288"/>
            <a:ext cx="914400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Aft>
                <a:spcPct val="0"/>
              </a:spcAft>
              <a:buFontTx/>
              <a:buNone/>
            </a:pPr>
            <a:endParaRPr lang="en-US">
              <a:solidFill>
                <a:srgbClr val="00197D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lnSpc>
                <a:spcPts val="1700"/>
              </a:lnSpc>
              <a:spcAft>
                <a:spcPts val="300"/>
              </a:spcAft>
              <a:buClr>
                <a:srgbClr val="00197D"/>
              </a:buClr>
              <a:buSzPct val="70000"/>
              <a:buFont typeface="Arial" charset="0"/>
              <a:buNone/>
            </a:pPr>
            <a:endParaRPr lang="de-DE" sz="1600">
              <a:solidFill>
                <a:srgbClr val="646464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Line 16"/>
          <p:cNvSpPr>
            <a:spLocks noChangeShapeType="1"/>
          </p:cNvSpPr>
          <p:nvPr userDrawn="1"/>
        </p:nvSpPr>
        <p:spPr bwMode="auto">
          <a:xfrm>
            <a:off x="0" y="944563"/>
            <a:ext cx="9144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lnSpc>
                <a:spcPts val="1700"/>
              </a:lnSpc>
              <a:spcAft>
                <a:spcPts val="300"/>
              </a:spcAft>
              <a:buClr>
                <a:srgbClr val="00197D"/>
              </a:buClr>
              <a:buSzPct val="70000"/>
              <a:buFont typeface="Arial" charset="0"/>
              <a:buNone/>
            </a:pPr>
            <a:endParaRPr lang="de-DE" sz="1600">
              <a:solidFill>
                <a:srgbClr val="646464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AutoShape 20"/>
          <p:cNvSpPr>
            <a:spLocks noChangeArrowheads="1"/>
          </p:cNvSpPr>
          <p:nvPr userDrawn="1"/>
        </p:nvSpPr>
        <p:spPr bwMode="auto">
          <a:xfrm>
            <a:off x="0" y="1114425"/>
            <a:ext cx="107950" cy="107950"/>
          </a:xfrm>
          <a:prstGeom prst="homePlate">
            <a:avLst>
              <a:gd name="adj" fmla="val 10000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lnSpc>
                <a:spcPts val="1700"/>
              </a:lnSpc>
              <a:spcAft>
                <a:spcPts val="300"/>
              </a:spcAft>
              <a:buClr>
                <a:srgbClr val="00197D"/>
              </a:buClr>
              <a:buSzPct val="70000"/>
              <a:buFont typeface="Arial" charset="0"/>
              <a:buNone/>
            </a:pPr>
            <a:endParaRPr lang="en-US" sz="1600">
              <a:solidFill>
                <a:srgbClr val="646464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Überschrift einfügen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341438"/>
            <a:ext cx="5326063" cy="269875"/>
          </a:xfrm>
        </p:spPr>
        <p:txBody>
          <a:bodyPr wrap="none"/>
          <a:lstStyle>
            <a:lvl1pPr marL="0" indent="0">
              <a:buFont typeface="Arial" pitchFamily="34" charset="0"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de-DE"/>
              <a:t>Subheadline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9A742-0132-D642-B844-74FAFC361261}" type="slidenum">
              <a:rPr lang="de-DE">
                <a:solidFill>
                  <a:srgbClr val="646464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646464"/>
              </a:solidFill>
            </a:endParaRPr>
          </a:p>
        </p:txBody>
      </p:sp>
      <p:sp>
        <p:nvSpPr>
          <p:cNvPr id="12" name="Rectangle 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DFD57-777D-8E41-A384-07A73977DD1B}" type="datetime1">
              <a:rPr lang="de-DE">
                <a:solidFill>
                  <a:srgbClr val="FFFFFF"/>
                </a:solidFill>
              </a:rPr>
              <a:pPr>
                <a:defRPr/>
              </a:pPr>
              <a:t>10.09.13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13" name="Rectangle 21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-101600" y="6667500"/>
            <a:ext cx="5041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marL="268288" indent="-179388" eaLnBrk="0" hangingPunct="0">
              <a:defRPr sz="1600" i="1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chemeClr val="bg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chemeClr val="bg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chemeClr val="bg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chemeClr val="bg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ts val="1700"/>
              </a:lnSpc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buSzPct val="70000"/>
              <a:buFont typeface="Arial" charset="0"/>
              <a:defRPr sz="1600" i="1">
                <a:solidFill>
                  <a:schemeClr val="bg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ts val="1700"/>
              </a:lnSpc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buSzPct val="70000"/>
              <a:buFont typeface="Arial" charset="0"/>
              <a:defRPr sz="1600" i="1">
                <a:solidFill>
                  <a:schemeClr val="bg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ts val="1700"/>
              </a:lnSpc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buSzPct val="70000"/>
              <a:buFont typeface="Arial" charset="0"/>
              <a:defRPr sz="1600" i="1">
                <a:solidFill>
                  <a:schemeClr val="bg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ts val="1700"/>
              </a:lnSpc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buSzPct val="70000"/>
              <a:buFont typeface="Arial" charset="0"/>
              <a:defRPr sz="1600" i="1">
                <a:solidFill>
                  <a:schemeClr val="bg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rgbClr val="FFFFFF"/>
              </a:buClr>
              <a:buSzPct val="100000"/>
              <a:buFont typeface="Arial" charset="0"/>
              <a:buChar char="►"/>
              <a:defRPr/>
            </a:pPr>
            <a:r>
              <a:rPr lang="de-DE" sz="1000" i="0" dirty="0" smtClean="0">
                <a:solidFill>
                  <a:srgbClr val="FFFFFF"/>
                </a:solidFill>
              </a:rPr>
              <a:t>Prof. Dr. Sebastian Lehnhoff</a:t>
            </a:r>
            <a:endParaRPr lang="de-DE" sz="900" i="0" dirty="0" smtClean="0">
              <a:solidFill>
                <a:srgbClr val="FFFFFF"/>
              </a:solidFill>
            </a:endParaRPr>
          </a:p>
        </p:txBody>
      </p:sp>
      <p:grpSp>
        <p:nvGrpSpPr>
          <p:cNvPr id="15" name="Gruppierung 14"/>
          <p:cNvGrpSpPr/>
          <p:nvPr userDrawn="1"/>
        </p:nvGrpSpPr>
        <p:grpSpPr>
          <a:xfrm>
            <a:off x="6196323" y="252448"/>
            <a:ext cx="2385032" cy="676658"/>
            <a:chOff x="6660197" y="529912"/>
            <a:chExt cx="1921158" cy="545052"/>
          </a:xfrm>
        </p:grpSpPr>
        <p:pic>
          <p:nvPicPr>
            <p:cNvPr id="16" name="Bild 15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660197" y="612713"/>
              <a:ext cx="462251" cy="462251"/>
            </a:xfrm>
            <a:prstGeom prst="rect">
              <a:avLst/>
            </a:prstGeom>
          </p:spPr>
        </p:pic>
        <p:pic>
          <p:nvPicPr>
            <p:cNvPr id="17" name="Bild 1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529912"/>
              <a:ext cx="1489075" cy="46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1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63" y="188640"/>
            <a:ext cx="2171833" cy="6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626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EF086-52A8-5B4B-BCBC-B451FECD8514}" type="slidenum">
              <a:rPr lang="de-DE">
                <a:solidFill>
                  <a:srgbClr val="646464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646464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709FA-D3EC-C64F-989C-49B7FC294350}" type="datetime1">
              <a:rPr lang="de-DE">
                <a:solidFill>
                  <a:srgbClr val="FFFFFF"/>
                </a:solidFill>
              </a:rPr>
              <a:pPr>
                <a:defRPr/>
              </a:pPr>
              <a:t>10.09.13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869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989013"/>
            <a:ext cx="5326063" cy="3603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39750" y="2170113"/>
            <a:ext cx="3830638" cy="42148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22788" y="2170113"/>
            <a:ext cx="3830637" cy="42148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19357-E80C-0442-B7B3-939E9405B5BB}" type="slidenum">
              <a:rPr lang="de-DE">
                <a:solidFill>
                  <a:srgbClr val="646464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646464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14665-C8E4-E247-9A41-8EB5D9968FAB}" type="datetime1">
              <a:rPr lang="de-DE">
                <a:solidFill>
                  <a:srgbClr val="FFFFFF"/>
                </a:solidFill>
              </a:rPr>
              <a:pPr>
                <a:defRPr/>
              </a:pPr>
              <a:t>10.09.13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99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989013"/>
            <a:ext cx="5326063" cy="3603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2170113"/>
            <a:ext cx="3830638" cy="421481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522788" y="2170113"/>
            <a:ext cx="3830637" cy="20304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22788" y="4352925"/>
            <a:ext cx="3830637" cy="2032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B42C0-BCB0-6C44-847E-EF9708598A71}" type="slidenum">
              <a:rPr lang="de-DE">
                <a:solidFill>
                  <a:srgbClr val="646464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646464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71632-80EA-EE4E-8ADD-BC098D6A4D0F}" type="datetime1">
              <a:rPr lang="de-DE">
                <a:solidFill>
                  <a:srgbClr val="FFFFFF"/>
                </a:solidFill>
              </a:rPr>
              <a:pPr>
                <a:defRPr/>
              </a:pPr>
              <a:t>10.09.13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36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989013"/>
            <a:ext cx="5326063" cy="3603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539750" y="2170113"/>
            <a:ext cx="7813675" cy="4214812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DA329-FEDB-C942-975F-94F1A3E5BAC4}" type="slidenum">
              <a:rPr lang="de-DE">
                <a:solidFill>
                  <a:srgbClr val="646464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646464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4585E-5FE2-3E43-9AF3-42CC91594101}" type="datetime1">
              <a:rPr lang="de-DE">
                <a:solidFill>
                  <a:srgbClr val="FFFFFF"/>
                </a:solidFill>
              </a:rPr>
              <a:pPr>
                <a:defRPr/>
              </a:pPr>
              <a:t>10.09.13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807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AD143-32D7-C041-96E0-EC982DFEBAFE}" type="slidenum">
              <a:rPr lang="de-DE">
                <a:solidFill>
                  <a:srgbClr val="646464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646464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6095B-750E-544F-B22D-0634381A872D}" type="datetime1">
              <a:rPr lang="de-DE">
                <a:solidFill>
                  <a:srgbClr val="FFFFFF"/>
                </a:solidFill>
              </a:rPr>
              <a:pPr>
                <a:defRPr/>
              </a:pPr>
              <a:t>10.09.13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99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E780B-3F18-A24C-A998-30F4D9B2A30B}" type="slidenum">
              <a:rPr lang="de-DE">
                <a:solidFill>
                  <a:srgbClr val="646464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646464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53CDB-F3C8-944C-BAE7-2C2E9CC4AB2F}" type="datetime1">
              <a:rPr lang="de-DE">
                <a:solidFill>
                  <a:srgbClr val="FFFFFF"/>
                </a:solidFill>
              </a:rPr>
              <a:pPr>
                <a:defRPr/>
              </a:pPr>
              <a:t>10.09.13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22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1230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920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9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intergrun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65288"/>
            <a:ext cx="9144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Aft>
                <a:spcPct val="0"/>
              </a:spcAft>
              <a:buFontTx/>
              <a:buNone/>
              <a:defRPr/>
            </a:pPr>
            <a:endParaRPr lang="de-DE">
              <a:solidFill>
                <a:srgbClr val="00197D"/>
              </a:solidFill>
              <a:latin typeface="Arial" pitchFamily="34" charset="0"/>
              <a:cs typeface="+mn-cs"/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1700"/>
              </a:lnSpc>
              <a:spcAft>
                <a:spcPts val="300"/>
              </a:spcAft>
              <a:buClr>
                <a:srgbClr val="00197D"/>
              </a:buClr>
              <a:buSzPct val="70000"/>
              <a:buFont typeface="Arial" pitchFamily="34" charset="0"/>
              <a:buNone/>
              <a:defRPr/>
            </a:pPr>
            <a:endParaRPr lang="de-DE" sz="1600">
              <a:solidFill>
                <a:srgbClr val="646464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944563"/>
            <a:ext cx="9144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1700"/>
              </a:lnSpc>
              <a:spcAft>
                <a:spcPts val="300"/>
              </a:spcAft>
              <a:buClr>
                <a:srgbClr val="00197D"/>
              </a:buClr>
              <a:buSzPct val="70000"/>
              <a:buFont typeface="Arial" pitchFamily="34" charset="0"/>
              <a:buNone/>
              <a:defRPr/>
            </a:pPr>
            <a:endParaRPr lang="de-DE" sz="1600">
              <a:solidFill>
                <a:srgbClr val="646464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9" name="Picture 13" descr="logo_energie_d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114300"/>
            <a:ext cx="296227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15"/>
          <p:cNvSpPr>
            <a:spLocks noChangeArrowheads="1"/>
          </p:cNvSpPr>
          <p:nvPr userDrawn="1"/>
        </p:nvSpPr>
        <p:spPr bwMode="auto">
          <a:xfrm>
            <a:off x="0" y="1114425"/>
            <a:ext cx="107950" cy="107950"/>
          </a:xfrm>
          <a:prstGeom prst="homePlate">
            <a:avLst>
              <a:gd name="adj" fmla="val 100000"/>
            </a:avLst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lnSpc>
                <a:spcPts val="1700"/>
              </a:lnSpc>
              <a:spcAft>
                <a:spcPts val="300"/>
              </a:spcAft>
              <a:buClr>
                <a:srgbClr val="00197D"/>
              </a:buClr>
              <a:buSzPct val="70000"/>
              <a:buFont typeface="Arial" pitchFamily="34" charset="0"/>
              <a:buNone/>
              <a:defRPr/>
            </a:pPr>
            <a:endParaRPr lang="de-DE" sz="1600">
              <a:solidFill>
                <a:srgbClr val="646464"/>
              </a:solidFill>
              <a:latin typeface="Arial" pitchFamily="34" charset="0"/>
              <a:cs typeface="+mn-cs"/>
            </a:endParaRP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Überschrift einfügen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341438"/>
            <a:ext cx="5326063" cy="269875"/>
          </a:xfrm>
        </p:spPr>
        <p:txBody>
          <a:bodyPr wrap="none"/>
          <a:lstStyle>
            <a:lvl1pPr marL="0" indent="0">
              <a:buFont typeface="Arial" pitchFamily="34" charset="0"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de-DE"/>
              <a:t>Subheadline</a:t>
            </a:r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E4495-8761-48E6-A337-512899D2EC1A}" type="slidenum">
              <a:rPr lang="de-DE">
                <a:solidFill>
                  <a:srgbClr val="646464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646464"/>
              </a:solidFill>
            </a:endParaRPr>
          </a:p>
        </p:txBody>
      </p:sp>
      <p:sp>
        <p:nvSpPr>
          <p:cNvPr id="16" name="Rectangle 14"/>
          <p:cNvSpPr>
            <a:spLocks noGrp="1" noChangeArrowheads="1"/>
          </p:cNvSpPr>
          <p:nvPr>
            <p:ph type="dt" sz="half" idx="2"/>
          </p:nvPr>
        </p:nvSpPr>
        <p:spPr bwMode="ltGray">
          <a:xfrm>
            <a:off x="8316913" y="6656388"/>
            <a:ext cx="7556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FFFFFF"/>
                </a:solidFill>
              </a:rPr>
              <a:t>10.05.2012</a:t>
            </a:r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14" name="Picture 8" descr="OFFIS-Institut_dt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6" b="87805" l="0" r="6977"/>
                    </a14:imgEffect>
                  </a14:imgLayer>
                </a14:imgProps>
              </a:ext>
            </a:extLst>
          </a:blip>
          <a:srcRect r="92233" b="-3144"/>
          <a:stretch/>
        </p:blipFill>
        <p:spPr bwMode="auto">
          <a:xfrm>
            <a:off x="0" y="6607892"/>
            <a:ext cx="14339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6"/>
          <p:cNvSpPr txBox="1">
            <a:spLocks noChangeArrowheads="1"/>
          </p:cNvSpPr>
          <p:nvPr userDrawn="1"/>
        </p:nvSpPr>
        <p:spPr bwMode="ltGray">
          <a:xfrm>
            <a:off x="145777" y="6656388"/>
            <a:ext cx="57943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ts val="1700"/>
              </a:lnSpc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buSzPct val="70000"/>
              <a:buFont typeface="Arial" charset="0"/>
              <a:defRPr sz="1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ts val="1700"/>
              </a:lnSpc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buSzPct val="70000"/>
              <a:buFont typeface="Arial" charset="0"/>
              <a:defRPr sz="1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ts val="1700"/>
              </a:lnSpc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buSzPct val="70000"/>
              <a:buFont typeface="Arial" charset="0"/>
              <a:defRPr sz="1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ts val="1700"/>
              </a:lnSpc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buSzPct val="70000"/>
              <a:buFont typeface="Arial" charset="0"/>
              <a:defRPr sz="1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mtClean="0">
                <a:solidFill>
                  <a:srgbClr val="FFFFFF"/>
                </a:solidFill>
              </a:rPr>
              <a:t>Prof. Dr. S. Lehnhoff, OFFIS – Institut für Informatik</a:t>
            </a:r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22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3"/>
          </p:nvPr>
        </p:nvSpPr>
        <p:spPr>
          <a:xfrm>
            <a:off x="539750" y="710853"/>
            <a:ext cx="5326063" cy="269875"/>
          </a:xfrm>
        </p:spPr>
        <p:txBody>
          <a:bodyPr wrap="none"/>
          <a:lstStyle>
            <a:lvl1pPr marL="0" indent="0">
              <a:buFont typeface="Arial" pitchFamily="34" charset="0"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de-DE"/>
              <a:t>Subheadline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91ED9-5A3E-4864-8816-6713CBA0417F}" type="slidenum">
              <a:rPr lang="de-DE">
                <a:solidFill>
                  <a:srgbClr val="646464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646464"/>
              </a:solidFill>
            </a:endParaRP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half" idx="2"/>
          </p:nvPr>
        </p:nvSpPr>
        <p:spPr bwMode="ltGray">
          <a:xfrm>
            <a:off x="8316913" y="6656388"/>
            <a:ext cx="7556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FFFFFF"/>
                </a:solidFill>
              </a:rPr>
              <a:t>10.05.2012</a:t>
            </a:r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11" name="Picture 8" descr="OFFIS-Institut_dt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56" b="87805" l="0" r="6977"/>
                    </a14:imgEffect>
                  </a14:imgLayer>
                </a14:imgProps>
              </a:ext>
            </a:extLst>
          </a:blip>
          <a:srcRect r="92233" b="-3144"/>
          <a:stretch/>
        </p:blipFill>
        <p:spPr bwMode="auto">
          <a:xfrm>
            <a:off x="0" y="6607892"/>
            <a:ext cx="14339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6"/>
          <p:cNvSpPr>
            <a:spLocks noGrp="1" noChangeArrowheads="1"/>
          </p:cNvSpPr>
          <p:nvPr>
            <p:ph type="ftr" sz="quarter" idx="3"/>
          </p:nvPr>
        </p:nvSpPr>
        <p:spPr bwMode="ltGray">
          <a:xfrm>
            <a:off x="145777" y="6656388"/>
            <a:ext cx="57943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dirty="0" smtClean="0">
                <a:solidFill>
                  <a:srgbClr val="FFFFFF"/>
                </a:solidFill>
              </a:rPr>
              <a:t>Prof. Dr. S. Lehnhoff, OFFIS – Institut für Informatik</a:t>
            </a:r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28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73212"/>
            <a:ext cx="5326063" cy="3603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39750" y="2170113"/>
            <a:ext cx="3830638" cy="42148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22788" y="2170113"/>
            <a:ext cx="3830637" cy="42148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ubTitle" idx="13"/>
          </p:nvPr>
        </p:nvSpPr>
        <p:spPr>
          <a:xfrm>
            <a:off x="539750" y="710853"/>
            <a:ext cx="5326063" cy="269875"/>
          </a:xfrm>
        </p:spPr>
        <p:txBody>
          <a:bodyPr wrap="none"/>
          <a:lstStyle>
            <a:lvl1pPr marL="0" indent="0">
              <a:buFont typeface="Arial" pitchFamily="34" charset="0"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Subheadline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0" y="273212"/>
            <a:ext cx="431800" cy="3603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B48E6-39FC-4D31-B041-AF5C8D89ED53}" type="slidenum">
              <a:rPr lang="de-DE">
                <a:solidFill>
                  <a:srgbClr val="646464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646464"/>
              </a:solidFill>
            </a:endParaRPr>
          </a:p>
        </p:txBody>
      </p:sp>
      <p:sp>
        <p:nvSpPr>
          <p:cNvPr id="11" name="Rectangle 14"/>
          <p:cNvSpPr>
            <a:spLocks noGrp="1" noChangeArrowheads="1"/>
          </p:cNvSpPr>
          <p:nvPr>
            <p:ph type="dt" sz="half" idx="16"/>
          </p:nvPr>
        </p:nvSpPr>
        <p:spPr bwMode="ltGray">
          <a:xfrm>
            <a:off x="8316913" y="6656388"/>
            <a:ext cx="7556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FFFFFF"/>
                </a:solidFill>
              </a:rPr>
              <a:t>10.05.2012</a:t>
            </a:r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12" name="Picture 8" descr="OFFIS-Institut_dt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56" b="87805" l="0" r="6977"/>
                    </a14:imgEffect>
                  </a14:imgLayer>
                </a14:imgProps>
              </a:ext>
            </a:extLst>
          </a:blip>
          <a:srcRect r="92233" b="-3144"/>
          <a:stretch/>
        </p:blipFill>
        <p:spPr bwMode="auto">
          <a:xfrm>
            <a:off x="0" y="6607892"/>
            <a:ext cx="14339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6"/>
          <p:cNvSpPr>
            <a:spLocks noGrp="1" noChangeArrowheads="1"/>
          </p:cNvSpPr>
          <p:nvPr>
            <p:ph type="ftr" sz="quarter" idx="3"/>
          </p:nvPr>
        </p:nvSpPr>
        <p:spPr bwMode="ltGray">
          <a:xfrm>
            <a:off x="145777" y="6656388"/>
            <a:ext cx="57943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dirty="0" smtClean="0">
                <a:solidFill>
                  <a:srgbClr val="FFFFFF"/>
                </a:solidFill>
              </a:rPr>
              <a:t>Prof. Dr. S. Lehnhoff, OFFIS – Institut für Informatik</a:t>
            </a:r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77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989013"/>
            <a:ext cx="5326063" cy="3603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2170113"/>
            <a:ext cx="3830638" cy="421481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522788" y="2170113"/>
            <a:ext cx="3830637" cy="20304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22788" y="4352925"/>
            <a:ext cx="3830637" cy="2032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ubTitle" idx="13"/>
          </p:nvPr>
        </p:nvSpPr>
        <p:spPr>
          <a:xfrm>
            <a:off x="539750" y="1341438"/>
            <a:ext cx="5326063" cy="269875"/>
          </a:xfrm>
        </p:spPr>
        <p:txBody>
          <a:bodyPr wrap="none"/>
          <a:lstStyle>
            <a:lvl1pPr marL="0" indent="0">
              <a:buFont typeface="Arial" pitchFamily="34" charset="0"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de-DE"/>
              <a:t>Subheadline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A4054-D09A-454E-8353-CA2ECF6F8BF3}" type="slidenum">
              <a:rPr lang="de-DE">
                <a:solidFill>
                  <a:srgbClr val="646464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646464"/>
              </a:solidFill>
            </a:endParaRPr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dt" sz="half" idx="17"/>
          </p:nvPr>
        </p:nvSpPr>
        <p:spPr bwMode="ltGray">
          <a:xfrm>
            <a:off x="8316913" y="6656388"/>
            <a:ext cx="7556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FFFFFF"/>
                </a:solidFill>
              </a:rPr>
              <a:t>10.05.2012</a:t>
            </a:r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13" name="Picture 8" descr="OFFIS-Institut_dt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56" b="87805" l="0" r="6977"/>
                    </a14:imgEffect>
                  </a14:imgLayer>
                </a14:imgProps>
              </a:ext>
            </a:extLst>
          </a:blip>
          <a:srcRect r="92233" b="-3144"/>
          <a:stretch/>
        </p:blipFill>
        <p:spPr bwMode="auto">
          <a:xfrm>
            <a:off x="0" y="6607892"/>
            <a:ext cx="14339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6"/>
          <p:cNvSpPr>
            <a:spLocks noGrp="1" noChangeArrowheads="1"/>
          </p:cNvSpPr>
          <p:nvPr>
            <p:ph type="ftr" sz="quarter" idx="18"/>
          </p:nvPr>
        </p:nvSpPr>
        <p:spPr bwMode="ltGray">
          <a:xfrm>
            <a:off x="145777" y="6656388"/>
            <a:ext cx="57943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dirty="0" smtClean="0">
                <a:solidFill>
                  <a:srgbClr val="FFFFFF"/>
                </a:solidFill>
              </a:rPr>
              <a:t>Prof. Dr. S. Lehnhoff, OFFIS – Institut für Informatik</a:t>
            </a:r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74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989013"/>
            <a:ext cx="5326063" cy="3603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39750" y="2170113"/>
            <a:ext cx="7813675" cy="4214812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3"/>
          </p:nvPr>
        </p:nvSpPr>
        <p:spPr>
          <a:xfrm>
            <a:off x="539750" y="1341438"/>
            <a:ext cx="5326063" cy="269875"/>
          </a:xfrm>
        </p:spPr>
        <p:txBody>
          <a:bodyPr wrap="none"/>
          <a:lstStyle>
            <a:lvl1pPr marL="0" indent="0">
              <a:buFont typeface="Arial" pitchFamily="34" charset="0"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de-DE"/>
              <a:t>Subheadline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7B0B0-4E55-4F70-A9D0-277EA0A72816}" type="slidenum">
              <a:rPr lang="de-DE">
                <a:solidFill>
                  <a:srgbClr val="646464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646464"/>
              </a:solidFill>
            </a:endParaRP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half" idx="2"/>
          </p:nvPr>
        </p:nvSpPr>
        <p:spPr bwMode="ltGray">
          <a:xfrm>
            <a:off x="8316913" y="6656388"/>
            <a:ext cx="7556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FFFFFF"/>
                </a:solidFill>
              </a:rPr>
              <a:t>10.05.2012</a:t>
            </a:r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11" name="Picture 8" descr="OFFIS-Institut_dt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56" b="87805" l="0" r="6977"/>
                    </a14:imgEffect>
                  </a14:imgLayer>
                </a14:imgProps>
              </a:ext>
            </a:extLst>
          </a:blip>
          <a:srcRect r="92233" b="-3144"/>
          <a:stretch/>
        </p:blipFill>
        <p:spPr bwMode="auto">
          <a:xfrm>
            <a:off x="0" y="6607892"/>
            <a:ext cx="14339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6"/>
          <p:cNvSpPr>
            <a:spLocks noGrp="1" noChangeArrowheads="1"/>
          </p:cNvSpPr>
          <p:nvPr>
            <p:ph type="ftr" sz="quarter" idx="3"/>
          </p:nvPr>
        </p:nvSpPr>
        <p:spPr bwMode="ltGray">
          <a:xfrm>
            <a:off x="145777" y="6656388"/>
            <a:ext cx="57943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dirty="0" smtClean="0">
                <a:solidFill>
                  <a:srgbClr val="FFFFFF"/>
                </a:solidFill>
              </a:rPr>
              <a:t>Prof. Dr. S. Lehnhoff, OFFIS – Institut für Informatik</a:t>
            </a:r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773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theme" Target="../theme/theme2.xml"/><Relationship Id="rId9" Type="http://schemas.openxmlformats.org/officeDocument/2006/relationships/image" Target="../media/image5.png"/><Relationship Id="rId10" Type="http://schemas.microsoft.com/office/2007/relationships/hdphoto" Target="../media/hdphoto1.wdp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theme" Target="../theme/theme3.xml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6" name="Picture 42" descr="aca-Bausteine_Link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540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7075" y="1057275"/>
            <a:ext cx="7210425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76" name="Text Box 52"/>
          <p:cNvSpPr txBox="1">
            <a:spLocks noChangeArrowheads="1"/>
          </p:cNvSpPr>
          <p:nvPr/>
        </p:nvSpPr>
        <p:spPr bwMode="auto">
          <a:xfrm>
            <a:off x="1641475" y="2974975"/>
            <a:ext cx="17272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68375" eaLnBrk="0" hangingPunct="0"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defTabSz="968375" eaLnBrk="0" hangingPunct="0"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defTabSz="968375" eaLnBrk="0" hangingPunct="0"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defTabSz="968375" eaLnBrk="0" hangingPunct="0"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defTabSz="968375" eaLnBrk="0" hangingPunct="0"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buFontTx/>
              <a:buNone/>
            </a:pPr>
            <a:endParaRPr lang="en-US" sz="2300" b="1"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0888" y="1852613"/>
            <a:ext cx="7621587" cy="466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Ebene 1 Ebene 1 Ebene 1 Ebene 1 Ebene 1 Ebene 1 Ebene 1 Ebene1 Ebene 1</a:t>
            </a:r>
          </a:p>
          <a:p>
            <a:pPr lvl="0"/>
            <a:r>
              <a:rPr lang="de-DE" dirty="0" smtClean="0"/>
              <a:t>Ebene1</a:t>
            </a:r>
          </a:p>
          <a:p>
            <a:pPr lvl="0"/>
            <a:r>
              <a:rPr lang="de-DE" dirty="0" smtClean="0"/>
              <a:t>Ebene1</a:t>
            </a:r>
          </a:p>
          <a:p>
            <a:pPr lvl="1"/>
            <a:r>
              <a:rPr lang="de-DE" dirty="0" smtClean="0"/>
              <a:t>Ebene 2 Ebene 2 Ebene 2 Ebene 2 Ebene 2 Ebene 2 Ebene 2 Ebene 2</a:t>
            </a:r>
          </a:p>
          <a:p>
            <a:pPr lvl="1"/>
            <a:r>
              <a:rPr lang="de-DE" dirty="0" smtClean="0"/>
              <a:t>Ebene 2 Ebene 2 Ebene 2 Ebene 2 Ebene 2 Ebene 2 Ebene 2 </a:t>
            </a:r>
          </a:p>
          <a:p>
            <a:pPr lvl="2"/>
            <a:r>
              <a:rPr lang="de-DE" dirty="0" smtClean="0"/>
              <a:t>Ebene 3 Ebene 3 Ebene 3 Ebene 3 Ebene 3 Ebene 3 Ebene 3 Ebene 3</a:t>
            </a:r>
          </a:p>
          <a:p>
            <a:pPr lvl="1"/>
            <a:r>
              <a:rPr lang="de-DE" dirty="0" smtClean="0"/>
              <a:t>Ebene 3</a:t>
            </a:r>
          </a:p>
          <a:p>
            <a:pPr lvl="0"/>
            <a:r>
              <a:rPr lang="de-DE" dirty="0" smtClean="0"/>
              <a:t>Ebene 3</a:t>
            </a:r>
          </a:p>
        </p:txBody>
      </p:sp>
      <p:pic>
        <p:nvPicPr>
          <p:cNvPr id="1079" name="Picture 55" descr="aca_logo_DATW_4c_pos_3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255588"/>
            <a:ext cx="17065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06000" y="6624000"/>
            <a:ext cx="383438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None/>
              <a:tabLst>
                <a:tab pos="431800" algn="l"/>
              </a:tabLst>
            </a:pPr>
            <a:fld id="{9416F352-D35C-4D3C-AA7C-99F7E78815DB}" type="slidenum">
              <a:rPr lang="de-DE" sz="800" smtClean="0">
                <a:solidFill>
                  <a:schemeClr val="tx1"/>
                </a:solidFill>
              </a:rPr>
              <a:pPr>
                <a:buNone/>
                <a:tabLst>
                  <a:tab pos="431800" algn="l"/>
                </a:tabLst>
              </a:pPr>
              <a:t>‹Nr.›</a:t>
            </a:fld>
            <a:r>
              <a:rPr lang="de-DE" sz="800" dirty="0" smtClean="0">
                <a:solidFill>
                  <a:schemeClr val="tx1"/>
                </a:solidFill>
              </a:rPr>
              <a:t>	Prof. Dr.</a:t>
            </a:r>
            <a:r>
              <a:rPr lang="de-DE" sz="800" baseline="0" dirty="0" smtClean="0">
                <a:solidFill>
                  <a:schemeClr val="tx1"/>
                </a:solidFill>
              </a:rPr>
              <a:t> </a:t>
            </a:r>
            <a:r>
              <a:rPr lang="de-DE" sz="800" dirty="0" smtClean="0">
                <a:solidFill>
                  <a:schemeClr val="tx1"/>
                </a:solidFill>
              </a:rPr>
              <a:t>Sebastian Lehnhoff, OFFIS – Institute </a:t>
            </a:r>
            <a:r>
              <a:rPr lang="de-DE" sz="800" dirty="0" err="1" smtClean="0">
                <a:solidFill>
                  <a:schemeClr val="tx1"/>
                </a:solidFill>
              </a:rPr>
              <a:t>for</a:t>
            </a:r>
            <a:r>
              <a:rPr lang="de-DE" sz="800" baseline="0" dirty="0" smtClean="0">
                <a:solidFill>
                  <a:schemeClr val="tx1"/>
                </a:solidFill>
              </a:rPr>
              <a:t> Information Technology</a:t>
            </a:r>
            <a:endParaRPr lang="de-DE" sz="8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1108075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108075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3765"/>
          </a:solidFill>
          <a:latin typeface="Arial" charset="0"/>
        </a:defRPr>
      </a:lvl2pPr>
      <a:lvl3pPr algn="l" defTabSz="1108075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3765"/>
          </a:solidFill>
          <a:latin typeface="Arial" charset="0"/>
        </a:defRPr>
      </a:lvl3pPr>
      <a:lvl4pPr algn="l" defTabSz="1108075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3765"/>
          </a:solidFill>
          <a:latin typeface="Arial" charset="0"/>
        </a:defRPr>
      </a:lvl4pPr>
      <a:lvl5pPr algn="l" defTabSz="1108075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3765"/>
          </a:solidFill>
          <a:latin typeface="Arial" charset="0"/>
        </a:defRPr>
      </a:lvl5pPr>
      <a:lvl6pPr marL="457200" algn="l" defTabSz="1108075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3765"/>
          </a:solidFill>
          <a:latin typeface="Arial" charset="0"/>
        </a:defRPr>
      </a:lvl6pPr>
      <a:lvl7pPr marL="914400" algn="l" defTabSz="1108075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3765"/>
          </a:solidFill>
          <a:latin typeface="Arial" charset="0"/>
        </a:defRPr>
      </a:lvl7pPr>
      <a:lvl8pPr marL="1371600" algn="l" defTabSz="1108075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3765"/>
          </a:solidFill>
          <a:latin typeface="Arial" charset="0"/>
        </a:defRPr>
      </a:lvl8pPr>
      <a:lvl9pPr marL="1828800" algn="l" defTabSz="1108075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3765"/>
          </a:solidFill>
          <a:latin typeface="Arial" charset="0"/>
        </a:defRPr>
      </a:lvl9pPr>
    </p:titleStyle>
    <p:bodyStyle>
      <a:lvl1pPr marL="282575" indent="-282575" algn="l" defTabSz="633413" rtl="0" eaLnBrk="1" fontAlgn="base" hangingPunct="1">
        <a:spcBef>
          <a:spcPct val="60000"/>
        </a:spcBef>
        <a:spcAft>
          <a:spcPct val="0"/>
        </a:spcAft>
        <a:buFont typeface="Symbol" pitchFamily="18" charset="2"/>
        <a:buChar char="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73088" indent="-288925" algn="l" defTabSz="633413" rtl="0" eaLnBrk="1" fontAlgn="base" hangingPunct="1">
        <a:spcBef>
          <a:spcPct val="3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2pPr>
      <a:lvl3pPr marL="1489075" indent="-268288" algn="l" defTabSz="633413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-"/>
        <a:defRPr i="1">
          <a:solidFill>
            <a:schemeClr val="tx1"/>
          </a:solidFill>
          <a:latin typeface="+mn-lt"/>
          <a:cs typeface="+mn-cs"/>
        </a:defRPr>
      </a:lvl3pPr>
      <a:lvl4pPr marL="2598738" algn="l" defTabSz="633413" rtl="0" eaLnBrk="1" fontAlgn="base" hangingPunct="1">
        <a:spcBef>
          <a:spcPct val="0"/>
        </a:spcBef>
        <a:spcAft>
          <a:spcPct val="50000"/>
        </a:spcAft>
        <a:buFont typeface="Times" pitchFamily="18" charset="0"/>
        <a:defRPr>
          <a:solidFill>
            <a:srgbClr val="003765"/>
          </a:solidFill>
          <a:latin typeface="+mn-lt"/>
          <a:cs typeface="+mn-cs"/>
        </a:defRPr>
      </a:lvl4pPr>
      <a:lvl5pPr marL="3143250" indent="-276225" algn="l" defTabSz="633413" rtl="0" eaLnBrk="1" fontAlgn="base" hangingPunct="1">
        <a:spcBef>
          <a:spcPct val="0"/>
        </a:spcBef>
        <a:spcAft>
          <a:spcPct val="50000"/>
        </a:spcAft>
        <a:buFont typeface="Wingdings" pitchFamily="2" charset="2"/>
        <a:buChar char="§"/>
        <a:defRPr>
          <a:solidFill>
            <a:srgbClr val="003765"/>
          </a:solidFill>
          <a:latin typeface="+mn-lt"/>
          <a:cs typeface="+mn-cs"/>
        </a:defRPr>
      </a:lvl5pPr>
      <a:lvl6pPr marL="3600450" indent="-276225" algn="l" defTabSz="633413" rtl="0" eaLnBrk="1" fontAlgn="base" hangingPunct="1">
        <a:spcBef>
          <a:spcPct val="0"/>
        </a:spcBef>
        <a:spcAft>
          <a:spcPct val="50000"/>
        </a:spcAft>
        <a:buFont typeface="Wingdings" pitchFamily="2" charset="2"/>
        <a:buChar char="§"/>
        <a:defRPr>
          <a:solidFill>
            <a:srgbClr val="003765"/>
          </a:solidFill>
          <a:latin typeface="+mn-lt"/>
          <a:cs typeface="+mn-cs"/>
        </a:defRPr>
      </a:lvl6pPr>
      <a:lvl7pPr marL="4057650" indent="-276225" algn="l" defTabSz="633413" rtl="0" eaLnBrk="1" fontAlgn="base" hangingPunct="1">
        <a:spcBef>
          <a:spcPct val="0"/>
        </a:spcBef>
        <a:spcAft>
          <a:spcPct val="50000"/>
        </a:spcAft>
        <a:buFont typeface="Wingdings" pitchFamily="2" charset="2"/>
        <a:buChar char="§"/>
        <a:defRPr>
          <a:solidFill>
            <a:srgbClr val="003765"/>
          </a:solidFill>
          <a:latin typeface="+mn-lt"/>
          <a:cs typeface="+mn-cs"/>
        </a:defRPr>
      </a:lvl7pPr>
      <a:lvl8pPr marL="4514850" indent="-276225" algn="l" defTabSz="633413" rtl="0" eaLnBrk="1" fontAlgn="base" hangingPunct="1">
        <a:spcBef>
          <a:spcPct val="0"/>
        </a:spcBef>
        <a:spcAft>
          <a:spcPct val="50000"/>
        </a:spcAft>
        <a:buFont typeface="Wingdings" pitchFamily="2" charset="2"/>
        <a:buChar char="§"/>
        <a:defRPr>
          <a:solidFill>
            <a:srgbClr val="003765"/>
          </a:solidFill>
          <a:latin typeface="+mn-lt"/>
          <a:cs typeface="+mn-cs"/>
        </a:defRPr>
      </a:lvl8pPr>
      <a:lvl9pPr marL="4972050" indent="-276225" algn="l" defTabSz="633413" rtl="0" eaLnBrk="1" fontAlgn="base" hangingPunct="1">
        <a:spcBef>
          <a:spcPct val="0"/>
        </a:spcBef>
        <a:spcAft>
          <a:spcPct val="50000"/>
        </a:spcAft>
        <a:buFont typeface="Wingdings" pitchFamily="2" charset="2"/>
        <a:buChar char="§"/>
        <a:defRPr>
          <a:solidFill>
            <a:srgbClr val="003765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 userDrawn="1"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Aft>
                <a:spcPct val="0"/>
              </a:spcAft>
              <a:buFontTx/>
              <a:buNone/>
              <a:defRPr/>
            </a:pPr>
            <a:endParaRPr lang="de-DE">
              <a:solidFill>
                <a:srgbClr val="00197D"/>
              </a:solidFill>
              <a:latin typeface="Arial" pitchFamily="34" charset="0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73212"/>
            <a:ext cx="53260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273212"/>
            <a:ext cx="4318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 sz="2200" b="1">
                <a:latin typeface="Arial" pitchFamily="34" charset="0"/>
              </a:defRPr>
            </a:lvl1pPr>
          </a:lstStyle>
          <a:p>
            <a:pPr>
              <a:defRPr/>
            </a:pPr>
            <a:fld id="{970A5CE6-4A4E-4DAC-A12C-6D46203FD766}" type="slidenum">
              <a:rPr lang="de-DE">
                <a:solidFill>
                  <a:srgbClr val="646464"/>
                </a:solidFill>
                <a:cs typeface="+mn-cs"/>
              </a:rPr>
              <a:pPr>
                <a:defRPr/>
              </a:pPr>
              <a:t>‹Nr.›</a:t>
            </a:fld>
            <a:endParaRPr lang="de-DE">
              <a:solidFill>
                <a:srgbClr val="646464"/>
              </a:solidFill>
              <a:cs typeface="+mn-cs"/>
            </a:endParaRPr>
          </a:p>
        </p:txBody>
      </p:sp>
      <p:pic>
        <p:nvPicPr>
          <p:cNvPr id="7174" name="Picture 8" descr="OFFIS-Institut_dt"/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56" b="87805" l="0" r="6977"/>
                    </a14:imgEffect>
                  </a14:imgLayer>
                </a14:imgProps>
              </a:ext>
            </a:extLst>
          </a:blip>
          <a:srcRect r="92233" b="-3144"/>
          <a:stretch/>
        </p:blipFill>
        <p:spPr bwMode="auto">
          <a:xfrm>
            <a:off x="0" y="6607892"/>
            <a:ext cx="14339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3" name="Line 9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1700"/>
              </a:lnSpc>
              <a:spcAft>
                <a:spcPts val="300"/>
              </a:spcAft>
              <a:buClr>
                <a:srgbClr val="00197D"/>
              </a:buClr>
              <a:buSzPct val="70000"/>
              <a:buFont typeface="Arial" pitchFamily="34" charset="0"/>
              <a:buNone/>
              <a:defRPr/>
            </a:pPr>
            <a:endParaRPr lang="de-DE" sz="1600">
              <a:solidFill>
                <a:srgbClr val="646464"/>
              </a:solidFill>
              <a:latin typeface="Arial" pitchFamily="34" charset="0"/>
              <a:cs typeface="+mn-cs"/>
            </a:endParaRPr>
          </a:p>
        </p:txBody>
      </p:sp>
      <p:sp>
        <p:nvSpPr>
          <p:cNvPr id="57355" name="Line 11"/>
          <p:cNvSpPr>
            <a:spLocks noChangeShapeType="1"/>
          </p:cNvSpPr>
          <p:nvPr userDrawn="1"/>
        </p:nvSpPr>
        <p:spPr bwMode="auto">
          <a:xfrm>
            <a:off x="0" y="944724"/>
            <a:ext cx="9144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1700"/>
              </a:lnSpc>
              <a:spcAft>
                <a:spcPts val="300"/>
              </a:spcAft>
              <a:buClr>
                <a:srgbClr val="00197D"/>
              </a:buClr>
              <a:buSzPct val="70000"/>
              <a:buFont typeface="Arial" pitchFamily="34" charset="0"/>
              <a:buNone/>
              <a:defRPr/>
            </a:pPr>
            <a:endParaRPr lang="de-DE" sz="1600">
              <a:solidFill>
                <a:srgbClr val="646464"/>
              </a:solidFill>
              <a:latin typeface="Arial" pitchFamily="34" charset="0"/>
              <a:cs typeface="+mn-cs"/>
            </a:endParaRPr>
          </a:p>
        </p:txBody>
      </p:sp>
      <p:sp>
        <p:nvSpPr>
          <p:cNvPr id="57356" name="Line 12"/>
          <p:cNvSpPr>
            <a:spLocks noChangeShapeType="1"/>
          </p:cNvSpPr>
          <p:nvPr userDrawn="1"/>
        </p:nvSpPr>
        <p:spPr bwMode="auto">
          <a:xfrm>
            <a:off x="0" y="228762"/>
            <a:ext cx="9144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1700"/>
              </a:lnSpc>
              <a:spcAft>
                <a:spcPts val="300"/>
              </a:spcAft>
              <a:buClr>
                <a:srgbClr val="00197D"/>
              </a:buClr>
              <a:buSzPct val="70000"/>
              <a:buFont typeface="Arial" pitchFamily="34" charset="0"/>
              <a:buNone/>
              <a:defRPr/>
            </a:pPr>
            <a:endParaRPr lang="de-DE" sz="1600">
              <a:solidFill>
                <a:srgbClr val="646464"/>
              </a:solidFill>
              <a:latin typeface="Arial" pitchFamily="34" charset="0"/>
              <a:cs typeface="+mn-cs"/>
            </a:endParaRPr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dt" sz="half" idx="2"/>
          </p:nvPr>
        </p:nvSpPr>
        <p:spPr bwMode="ltGray">
          <a:xfrm>
            <a:off x="8316913" y="6656388"/>
            <a:ext cx="7556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FFFFFF"/>
                </a:solidFill>
                <a:cs typeface="+mn-cs"/>
              </a:rPr>
              <a:t>10.05.2012</a:t>
            </a:r>
            <a:endParaRPr lang="de-DE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7359" name="AutoShape 15"/>
          <p:cNvSpPr>
            <a:spLocks noChangeArrowheads="1"/>
          </p:cNvSpPr>
          <p:nvPr userDrawn="1"/>
        </p:nvSpPr>
        <p:spPr bwMode="auto">
          <a:xfrm>
            <a:off x="0" y="398624"/>
            <a:ext cx="107950" cy="107950"/>
          </a:xfrm>
          <a:prstGeom prst="homePlate">
            <a:avLst>
              <a:gd name="adj" fmla="val 100000"/>
            </a:avLst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lnSpc>
                <a:spcPts val="1700"/>
              </a:lnSpc>
              <a:spcAft>
                <a:spcPts val="300"/>
              </a:spcAft>
              <a:buClr>
                <a:srgbClr val="00197D"/>
              </a:buClr>
              <a:buSzPct val="70000"/>
              <a:buFont typeface="Arial" pitchFamily="34" charset="0"/>
              <a:buNone/>
              <a:defRPr/>
            </a:pPr>
            <a:endParaRPr lang="de-DE" sz="1600">
              <a:solidFill>
                <a:srgbClr val="646464"/>
              </a:solidFill>
              <a:latin typeface="Arial" pitchFamily="34" charset="0"/>
              <a:cs typeface="+mn-cs"/>
            </a:endParaRPr>
          </a:p>
        </p:txBody>
      </p:sp>
      <p:sp>
        <p:nvSpPr>
          <p:cNvPr id="718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4744"/>
            <a:ext cx="7813675" cy="526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3"/>
          </p:nvPr>
        </p:nvSpPr>
        <p:spPr bwMode="ltGray">
          <a:xfrm>
            <a:off x="145777" y="6656388"/>
            <a:ext cx="57943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dirty="0" smtClean="0">
                <a:solidFill>
                  <a:srgbClr val="FFFFFF"/>
                </a:solidFill>
                <a:cs typeface="+mn-cs"/>
              </a:rPr>
              <a:t>Prof. Dr. S. Lehnhoff, OFFIS – Institut für Informatik</a:t>
            </a:r>
            <a:endParaRPr lang="de-DE" dirty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3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9pPr>
    </p:titleStyle>
    <p:bodyStyle>
      <a:lvl1pPr marL="266700" indent="-266700" algn="l" rtl="0" eaLnBrk="0" fontAlgn="base" hangingPunct="0">
        <a:lnSpc>
          <a:spcPct val="90000"/>
        </a:lnSpc>
        <a:spcBef>
          <a:spcPct val="0"/>
        </a:spcBef>
        <a:spcAft>
          <a:spcPts val="600"/>
        </a:spcAft>
        <a:buClr>
          <a:schemeClr val="tx2"/>
        </a:buClr>
        <a:buSzPct val="85000"/>
        <a:buFont typeface="Wingdings 3" charset="2"/>
        <a:buChar char="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rtl="0" eaLnBrk="0" fontAlgn="base" hangingPunct="0">
        <a:lnSpc>
          <a:spcPct val="90000"/>
        </a:lnSpc>
        <a:spcBef>
          <a:spcPct val="0"/>
        </a:spcBef>
        <a:spcAft>
          <a:spcPts val="600"/>
        </a:spcAft>
        <a:buClr>
          <a:srgbClr val="B9B9B9"/>
        </a:buClr>
        <a:buSzPct val="85000"/>
        <a:buFont typeface="Wingdings 3" charset="2"/>
        <a:buChar char=""/>
        <a:defRPr sz="1600">
          <a:solidFill>
            <a:schemeClr val="tx1"/>
          </a:solidFill>
          <a:latin typeface="+mn-lt"/>
        </a:defRPr>
      </a:lvl2pPr>
      <a:lvl3pPr marL="1165225" indent="-268288" algn="l" rtl="0" eaLnBrk="0" fontAlgn="base" hangingPunct="0">
        <a:lnSpc>
          <a:spcPct val="90000"/>
        </a:lnSpc>
        <a:spcBef>
          <a:spcPct val="0"/>
        </a:spcBef>
        <a:spcAft>
          <a:spcPts val="600"/>
        </a:spcAft>
        <a:buClr>
          <a:srgbClr val="B9B9B9"/>
        </a:buClr>
        <a:buSzPct val="85000"/>
        <a:buFont typeface="Wingdings 3" charset="2"/>
        <a:buChar char=""/>
        <a:defRPr sz="1600">
          <a:solidFill>
            <a:schemeClr val="tx1"/>
          </a:solidFill>
          <a:latin typeface="+mn-lt"/>
        </a:defRPr>
      </a:lvl3pPr>
      <a:lvl4pPr marL="1522413" indent="-268288" algn="l" rtl="0" eaLnBrk="0" fontAlgn="base" hangingPunct="0">
        <a:lnSpc>
          <a:spcPct val="90000"/>
        </a:lnSpc>
        <a:spcBef>
          <a:spcPct val="0"/>
        </a:spcBef>
        <a:spcAft>
          <a:spcPts val="600"/>
        </a:spcAft>
        <a:buClr>
          <a:srgbClr val="B9B9B9"/>
        </a:buClr>
        <a:buSzPct val="85000"/>
        <a:buFont typeface="Wingdings 3" charset="2"/>
        <a:buChar char=""/>
        <a:defRPr sz="1600">
          <a:solidFill>
            <a:schemeClr val="tx1"/>
          </a:solidFill>
          <a:latin typeface="+mn-lt"/>
        </a:defRPr>
      </a:lvl4pPr>
      <a:lvl5pPr marL="2060575" indent="-268288" algn="l" rtl="0" eaLnBrk="0" fontAlgn="base" hangingPunct="0">
        <a:lnSpc>
          <a:spcPct val="90000"/>
        </a:lnSpc>
        <a:spcBef>
          <a:spcPct val="0"/>
        </a:spcBef>
        <a:spcAft>
          <a:spcPts val="600"/>
        </a:spcAft>
        <a:buClr>
          <a:srgbClr val="B9B9B9"/>
        </a:buClr>
        <a:buSzPct val="85000"/>
        <a:buFont typeface="Wingdings 3" charset="2"/>
        <a:buChar char=""/>
        <a:defRPr sz="1600">
          <a:solidFill>
            <a:schemeClr val="tx1"/>
          </a:solidFill>
          <a:latin typeface="+mn-lt"/>
        </a:defRPr>
      </a:lvl5pPr>
      <a:lvl6pPr marL="1806575" indent="-268288" algn="l" rtl="0" fontAlgn="base">
        <a:lnSpc>
          <a:spcPct val="90000"/>
        </a:lnSpc>
        <a:spcBef>
          <a:spcPct val="0"/>
        </a:spcBef>
        <a:spcAft>
          <a:spcPts val="600"/>
        </a:spcAft>
        <a:buClr>
          <a:srgbClr val="B9B9B9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6pPr>
      <a:lvl7pPr marL="2263775" indent="-268288" algn="l" rtl="0" fontAlgn="base">
        <a:lnSpc>
          <a:spcPct val="90000"/>
        </a:lnSpc>
        <a:spcBef>
          <a:spcPct val="0"/>
        </a:spcBef>
        <a:spcAft>
          <a:spcPts val="600"/>
        </a:spcAft>
        <a:buClr>
          <a:srgbClr val="B9B9B9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7pPr>
      <a:lvl8pPr marL="2720975" indent="-268288" algn="l" rtl="0" fontAlgn="base">
        <a:lnSpc>
          <a:spcPct val="90000"/>
        </a:lnSpc>
        <a:spcBef>
          <a:spcPct val="0"/>
        </a:spcBef>
        <a:spcAft>
          <a:spcPts val="600"/>
        </a:spcAft>
        <a:buClr>
          <a:srgbClr val="B9B9B9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8pPr>
      <a:lvl9pPr marL="3178175" indent="-268288" algn="l" rtl="0" fontAlgn="base">
        <a:lnSpc>
          <a:spcPct val="90000"/>
        </a:lnSpc>
        <a:spcBef>
          <a:spcPct val="0"/>
        </a:spcBef>
        <a:spcAft>
          <a:spcPts val="600"/>
        </a:spcAft>
        <a:buClr>
          <a:srgbClr val="B9B9B9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 userDrawn="1"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Aft>
                <a:spcPct val="0"/>
              </a:spcAft>
              <a:buFontTx/>
              <a:buNone/>
            </a:pPr>
            <a:endParaRPr lang="en-US">
              <a:solidFill>
                <a:srgbClr val="00197D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989013"/>
            <a:ext cx="53260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170113"/>
            <a:ext cx="7813675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ltGray">
          <a:xfrm>
            <a:off x="2374900" y="6656388"/>
            <a:ext cx="57943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989013"/>
            <a:ext cx="4318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 sz="2200" b="1">
                <a:cs typeface="+mn-cs"/>
              </a:defRPr>
            </a:lvl1pPr>
          </a:lstStyle>
          <a:p>
            <a:pPr>
              <a:defRPr/>
            </a:pPr>
            <a:fld id="{B1DA68A6-5B41-0742-A05E-A5E328BB5D6D}" type="slidenum">
              <a:rPr lang="de-DE">
                <a:solidFill>
                  <a:srgbClr val="646464"/>
                </a:solidFill>
                <a:ea typeface="ＭＳ Ｐゴシック" charset="0"/>
              </a:rPr>
              <a:pPr>
                <a:defRPr/>
              </a:pPr>
              <a:t>‹Nr.›</a:t>
            </a:fld>
            <a:endParaRPr lang="de-DE">
              <a:solidFill>
                <a:srgbClr val="646464"/>
              </a:solidFill>
              <a:ea typeface="ＭＳ Ｐゴシック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lnSpc>
                <a:spcPts val="1700"/>
              </a:lnSpc>
              <a:spcAft>
                <a:spcPts val="300"/>
              </a:spcAft>
              <a:buClr>
                <a:srgbClr val="00197D"/>
              </a:buClr>
              <a:buSzPct val="70000"/>
              <a:buFont typeface="Arial" charset="0"/>
              <a:buNone/>
            </a:pPr>
            <a:endParaRPr lang="de-DE" sz="1600">
              <a:solidFill>
                <a:srgbClr val="646464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3" name="Line 10"/>
          <p:cNvSpPr>
            <a:spLocks noChangeShapeType="1"/>
          </p:cNvSpPr>
          <p:nvPr userDrawn="1"/>
        </p:nvSpPr>
        <p:spPr bwMode="auto">
          <a:xfrm>
            <a:off x="0" y="1660525"/>
            <a:ext cx="9144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lnSpc>
                <a:spcPts val="1700"/>
              </a:lnSpc>
              <a:spcAft>
                <a:spcPts val="300"/>
              </a:spcAft>
              <a:buClr>
                <a:srgbClr val="00197D"/>
              </a:buClr>
              <a:buSzPct val="70000"/>
              <a:buFont typeface="Arial" charset="0"/>
              <a:buNone/>
            </a:pPr>
            <a:endParaRPr lang="de-DE" sz="1600">
              <a:solidFill>
                <a:srgbClr val="646464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4" name="Line 11"/>
          <p:cNvSpPr>
            <a:spLocks noChangeShapeType="1"/>
          </p:cNvSpPr>
          <p:nvPr userDrawn="1"/>
        </p:nvSpPr>
        <p:spPr bwMode="auto">
          <a:xfrm>
            <a:off x="0" y="944563"/>
            <a:ext cx="9144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lnSpc>
                <a:spcPts val="1700"/>
              </a:lnSpc>
              <a:spcAft>
                <a:spcPts val="300"/>
              </a:spcAft>
              <a:buClr>
                <a:srgbClr val="00197D"/>
              </a:buClr>
              <a:buSzPct val="70000"/>
              <a:buFont typeface="Arial" charset="0"/>
              <a:buNone/>
            </a:pPr>
            <a:endParaRPr lang="de-DE" sz="1600">
              <a:solidFill>
                <a:srgbClr val="646464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dt" sz="half" idx="2"/>
          </p:nvPr>
        </p:nvSpPr>
        <p:spPr bwMode="ltGray">
          <a:xfrm>
            <a:off x="8316913" y="6656388"/>
            <a:ext cx="7556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D21011DB-396D-784A-B4E3-33759A44AE47}" type="datetime1">
              <a:rPr lang="de-DE">
                <a:solidFill>
                  <a:srgbClr val="FFFFFF"/>
                </a:solidFill>
                <a:ea typeface="ＭＳ Ｐゴシック" charset="0"/>
              </a:rPr>
              <a:pPr>
                <a:defRPr/>
              </a:pPr>
              <a:t>10.09.13</a:t>
            </a:fld>
            <a:endParaRPr lang="de-DE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036" name="AutoShape 16"/>
          <p:cNvSpPr>
            <a:spLocks noChangeArrowheads="1"/>
          </p:cNvSpPr>
          <p:nvPr userDrawn="1"/>
        </p:nvSpPr>
        <p:spPr bwMode="auto">
          <a:xfrm>
            <a:off x="0" y="1114425"/>
            <a:ext cx="107950" cy="107950"/>
          </a:xfrm>
          <a:prstGeom prst="homePlate">
            <a:avLst>
              <a:gd name="adj" fmla="val 10000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lnSpc>
                <a:spcPts val="1700"/>
              </a:lnSpc>
              <a:spcAft>
                <a:spcPts val="300"/>
              </a:spcAft>
              <a:buClr>
                <a:srgbClr val="00197D"/>
              </a:buClr>
              <a:buSzPct val="70000"/>
              <a:buFont typeface="Arial" charset="0"/>
              <a:buNone/>
            </a:pPr>
            <a:endParaRPr lang="en-US" sz="1600">
              <a:solidFill>
                <a:srgbClr val="646464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-101600" y="6667500"/>
            <a:ext cx="5041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marL="268288" indent="-179388" eaLnBrk="0" hangingPunct="0">
              <a:defRPr sz="1600" i="1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chemeClr val="bg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chemeClr val="bg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chemeClr val="bg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chemeClr val="bg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ts val="1700"/>
              </a:lnSpc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buSzPct val="70000"/>
              <a:buFont typeface="Arial" charset="0"/>
              <a:defRPr sz="1600" i="1">
                <a:solidFill>
                  <a:schemeClr val="bg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ts val="1700"/>
              </a:lnSpc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buSzPct val="70000"/>
              <a:buFont typeface="Arial" charset="0"/>
              <a:defRPr sz="1600" i="1">
                <a:solidFill>
                  <a:schemeClr val="bg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ts val="1700"/>
              </a:lnSpc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buSzPct val="70000"/>
              <a:buFont typeface="Arial" charset="0"/>
              <a:defRPr sz="1600" i="1">
                <a:solidFill>
                  <a:schemeClr val="bg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ts val="1700"/>
              </a:lnSpc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buSzPct val="70000"/>
              <a:buFont typeface="Arial" charset="0"/>
              <a:defRPr sz="1600" i="1">
                <a:solidFill>
                  <a:schemeClr val="bg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rgbClr val="FFFFFF"/>
              </a:buClr>
              <a:buSzPct val="100000"/>
              <a:buFont typeface="Arial" charset="0"/>
              <a:buChar char="►"/>
              <a:defRPr/>
            </a:pPr>
            <a:r>
              <a:rPr lang="de-DE" sz="1000" i="0" dirty="0" smtClean="0">
                <a:solidFill>
                  <a:srgbClr val="FFFFFF"/>
                </a:solidFill>
              </a:rPr>
              <a:t>Prof. Dr. Sebastian Lehnhoff</a:t>
            </a:r>
            <a:endParaRPr lang="de-DE" sz="900" i="0" dirty="0" smtClean="0">
              <a:solidFill>
                <a:srgbClr val="FFFFFF"/>
              </a:solidFill>
            </a:endParaRPr>
          </a:p>
        </p:txBody>
      </p:sp>
      <p:grpSp>
        <p:nvGrpSpPr>
          <p:cNvPr id="16" name="Gruppierung 15"/>
          <p:cNvGrpSpPr/>
          <p:nvPr userDrawn="1"/>
        </p:nvGrpSpPr>
        <p:grpSpPr>
          <a:xfrm>
            <a:off x="6196323" y="252448"/>
            <a:ext cx="2385032" cy="676658"/>
            <a:chOff x="6660197" y="529912"/>
            <a:chExt cx="1921158" cy="545052"/>
          </a:xfrm>
        </p:grpSpPr>
        <p:pic>
          <p:nvPicPr>
            <p:cNvPr id="17" name="Bild 16"/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6660197" y="612713"/>
              <a:ext cx="462251" cy="462251"/>
            </a:xfrm>
            <a:prstGeom prst="rect">
              <a:avLst/>
            </a:prstGeom>
          </p:spPr>
        </p:pic>
        <p:pic>
          <p:nvPicPr>
            <p:cNvPr id="18" name="Bild 1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529912"/>
              <a:ext cx="1489075" cy="46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14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63" y="188640"/>
            <a:ext cx="2171833" cy="6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80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9pPr>
    </p:titleStyle>
    <p:bodyStyle>
      <a:lvl1pPr marL="266700" indent="-266700" algn="l" rtl="0" eaLnBrk="0" fontAlgn="base" hangingPunct="0">
        <a:lnSpc>
          <a:spcPct val="90000"/>
        </a:lnSpc>
        <a:spcBef>
          <a:spcPct val="0"/>
        </a:spcBef>
        <a:spcAft>
          <a:spcPts val="600"/>
        </a:spcAft>
        <a:buClr>
          <a:schemeClr val="tx2"/>
        </a:buClr>
        <a:buSzPct val="75000"/>
        <a:buFont typeface="Arial" charset="0"/>
        <a:buChar char="►"/>
        <a:defRPr sz="1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36575" indent="-268288" algn="l" rtl="0" eaLnBrk="0" fontAlgn="base" hangingPunct="0">
        <a:lnSpc>
          <a:spcPct val="90000"/>
        </a:lnSpc>
        <a:spcBef>
          <a:spcPct val="0"/>
        </a:spcBef>
        <a:spcAft>
          <a:spcPts val="600"/>
        </a:spcAft>
        <a:buClr>
          <a:srgbClr val="B9B9B9"/>
        </a:buClr>
        <a:buSzPct val="75000"/>
        <a:buFont typeface="Arial" charset="0"/>
        <a:buChar char="►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809625" indent="-271463" algn="l" rtl="0" eaLnBrk="0" fontAlgn="base" hangingPunct="0">
        <a:lnSpc>
          <a:spcPct val="90000"/>
        </a:lnSpc>
        <a:spcBef>
          <a:spcPct val="0"/>
        </a:spcBef>
        <a:spcAft>
          <a:spcPts val="600"/>
        </a:spcAft>
        <a:buClr>
          <a:srgbClr val="B9B9B9"/>
        </a:buClr>
        <a:buSzPct val="75000"/>
        <a:buFont typeface="Arial" charset="0"/>
        <a:buChar char="►"/>
        <a:defRPr sz="1600">
          <a:solidFill>
            <a:schemeClr val="tx1"/>
          </a:solidFill>
          <a:latin typeface="+mn-lt"/>
          <a:ea typeface="ＭＳ Ｐゴシック" charset="0"/>
        </a:defRPr>
      </a:lvl3pPr>
      <a:lvl4pPr marL="1076325" indent="-265113" algn="l" rtl="0" eaLnBrk="0" fontAlgn="base" hangingPunct="0">
        <a:lnSpc>
          <a:spcPct val="90000"/>
        </a:lnSpc>
        <a:spcBef>
          <a:spcPct val="0"/>
        </a:spcBef>
        <a:spcAft>
          <a:spcPts val="600"/>
        </a:spcAft>
        <a:buClr>
          <a:srgbClr val="B9B9B9"/>
        </a:buClr>
        <a:buSzPct val="75000"/>
        <a:buFont typeface="Arial" charset="0"/>
        <a:buChar char="►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1349375" indent="-271463" algn="l" rtl="0" eaLnBrk="0" fontAlgn="base" hangingPunct="0">
        <a:lnSpc>
          <a:spcPct val="90000"/>
        </a:lnSpc>
        <a:spcBef>
          <a:spcPct val="0"/>
        </a:spcBef>
        <a:spcAft>
          <a:spcPts val="600"/>
        </a:spcAft>
        <a:buClr>
          <a:srgbClr val="B9B9B9"/>
        </a:buClr>
        <a:buSzPct val="75000"/>
        <a:buFont typeface="Arial" charset="0"/>
        <a:buChar char="►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1806575" indent="-271463" algn="l" rtl="0" fontAlgn="base">
        <a:lnSpc>
          <a:spcPct val="90000"/>
        </a:lnSpc>
        <a:spcBef>
          <a:spcPct val="0"/>
        </a:spcBef>
        <a:spcAft>
          <a:spcPts val="600"/>
        </a:spcAft>
        <a:buClr>
          <a:srgbClr val="B9B9B9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6pPr>
      <a:lvl7pPr marL="2263775" indent="-271463" algn="l" rtl="0" fontAlgn="base">
        <a:lnSpc>
          <a:spcPct val="90000"/>
        </a:lnSpc>
        <a:spcBef>
          <a:spcPct val="0"/>
        </a:spcBef>
        <a:spcAft>
          <a:spcPts val="600"/>
        </a:spcAft>
        <a:buClr>
          <a:srgbClr val="B9B9B9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7pPr>
      <a:lvl8pPr marL="2720975" indent="-271463" algn="l" rtl="0" fontAlgn="base">
        <a:lnSpc>
          <a:spcPct val="90000"/>
        </a:lnSpc>
        <a:spcBef>
          <a:spcPct val="0"/>
        </a:spcBef>
        <a:spcAft>
          <a:spcPts val="600"/>
        </a:spcAft>
        <a:buClr>
          <a:srgbClr val="B9B9B9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8pPr>
      <a:lvl9pPr marL="3178175" indent="-271463" algn="l" rtl="0" fontAlgn="base">
        <a:lnSpc>
          <a:spcPct val="90000"/>
        </a:lnSpc>
        <a:spcBef>
          <a:spcPct val="0"/>
        </a:spcBef>
        <a:spcAft>
          <a:spcPts val="600"/>
        </a:spcAft>
        <a:buClr>
          <a:srgbClr val="B9B9B9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microsoft.com/office/2007/relationships/hdphoto" Target="../media/hdphoto5.wdp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1" Type="http://schemas.microsoft.com/office/2007/relationships/hdphoto" Target="../media/hdphoto9.wdp"/><Relationship Id="rId12" Type="http://schemas.openxmlformats.org/officeDocument/2006/relationships/image" Target="../media/image40.png"/><Relationship Id="rId13" Type="http://schemas.microsoft.com/office/2007/relationships/hdphoto" Target="../media/hdphoto10.wdp"/><Relationship Id="rId14" Type="http://schemas.openxmlformats.org/officeDocument/2006/relationships/image" Target="../media/image41.png"/><Relationship Id="rId15" Type="http://schemas.microsoft.com/office/2007/relationships/hdphoto" Target="../media/hdphoto11.wdp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microsoft.com/office/2007/relationships/hdphoto" Target="../media/hdphoto6.wdp"/><Relationship Id="rId6" Type="http://schemas.openxmlformats.org/officeDocument/2006/relationships/image" Target="../media/image37.png"/><Relationship Id="rId7" Type="http://schemas.microsoft.com/office/2007/relationships/hdphoto" Target="../media/hdphoto7.wdp"/><Relationship Id="rId8" Type="http://schemas.openxmlformats.org/officeDocument/2006/relationships/image" Target="../media/image38.png"/><Relationship Id="rId9" Type="http://schemas.microsoft.com/office/2007/relationships/hdphoto" Target="../media/hdphoto8.wdp"/><Relationship Id="rId10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7.xml"/><Relationship Id="rId10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300" dirty="0" smtClean="0">
                <a:solidFill>
                  <a:schemeClr val="accent1"/>
                </a:solidFill>
                <a:cs typeface="Times New Roman" charset="0"/>
              </a:rPr>
              <a:t>acatech</a:t>
            </a:r>
            <a:r>
              <a:rPr lang="en-US" sz="2300" dirty="0" smtClean="0">
                <a:solidFill>
                  <a:srgbClr val="9DC5E2"/>
                </a:solidFill>
                <a:cs typeface="Times New Roman" charset="0"/>
              </a:rPr>
              <a:t> – NATIONAL ACADEMY OF SCIENCE AND TECHNOLOGY</a:t>
            </a:r>
            <a:r>
              <a:rPr lang="en-US" sz="2300" dirty="0" smtClean="0">
                <a:cs typeface="Times New Roman" charset="0"/>
              </a:rPr>
              <a:t/>
            </a:r>
            <a:br>
              <a:rPr lang="en-US" sz="2300" dirty="0" smtClean="0">
                <a:cs typeface="Times New Roman" charset="0"/>
              </a:rPr>
            </a:br>
            <a:r>
              <a:rPr lang="en-US" sz="2300" dirty="0" smtClean="0">
                <a:cs typeface="Times New Roman" charset="0"/>
              </a:rPr>
              <a:t/>
            </a:r>
            <a:br>
              <a:rPr lang="en-US" sz="2300" dirty="0" smtClean="0">
                <a:cs typeface="Times New Roman" charset="0"/>
              </a:rPr>
            </a:br>
            <a:r>
              <a:rPr lang="en-US" sz="2300" dirty="0" smtClean="0">
                <a:cs typeface="Times New Roman" charset="0"/>
              </a:rPr>
              <a:t>Smart Hybrid Energy Grids for Smart Regions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Prof. Dr. Sebastian </a:t>
            </a:r>
            <a:r>
              <a:rPr lang="en-US" sz="1400" dirty="0" err="1" smtClean="0"/>
              <a:t>Lehnhoff</a:t>
            </a:r>
            <a:r>
              <a:rPr lang="en-US" sz="1400" dirty="0" smtClean="0"/>
              <a:t> – acatech Project Group „Hybrid Energy Grids“</a:t>
            </a:r>
            <a:br>
              <a:rPr lang="en-US" sz="14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dirty="0" smtClean="0"/>
              <a:t>OFFIS – Institute for Information Technology</a:t>
            </a:r>
            <a:br>
              <a:rPr lang="en-US" sz="1600" dirty="0" smtClean="0"/>
            </a:br>
            <a:r>
              <a:rPr lang="en-US" sz="1600" dirty="0" smtClean="0"/>
              <a:t>R&amp;D Division Energy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Munich, </a:t>
            </a:r>
            <a:r>
              <a:rPr lang="en-US" sz="1600" dirty="0" smtClean="0"/>
              <a:t>September 11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, 2013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91952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24" y="2086376"/>
            <a:ext cx="6422846" cy="1625488"/>
          </a:xfrm>
          <a:prstGeom prst="rect">
            <a:avLst/>
          </a:prstGeom>
        </p:spPr>
      </p:pic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750888" y="1709307"/>
            <a:ext cx="7621587" cy="4804206"/>
          </a:xfrm>
        </p:spPr>
        <p:txBody>
          <a:bodyPr/>
          <a:lstStyle/>
          <a:p>
            <a:r>
              <a:rPr lang="en-US" dirty="0" smtClean="0"/>
              <a:t>Identification of promising business/use cases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Additional energy sectors/domains?</a:t>
            </a:r>
          </a:p>
          <a:p>
            <a:pPr lvl="1"/>
            <a:r>
              <a:rPr lang="en-US" sz="1600" dirty="0" smtClean="0"/>
              <a:t>What about mobility/public </a:t>
            </a:r>
            <a:r>
              <a:rPr lang="en-US" sz="1600" dirty="0" err="1" smtClean="0"/>
              <a:t>transportiation</a:t>
            </a:r>
            <a:r>
              <a:rPr lang="en-US" sz="1600" dirty="0" smtClean="0"/>
              <a:t>?</a:t>
            </a:r>
          </a:p>
          <a:p>
            <a:r>
              <a:rPr lang="en-US" dirty="0" smtClean="0"/>
              <a:t>Alternative (more efficient) coupling processes?</a:t>
            </a:r>
          </a:p>
          <a:p>
            <a:pPr lvl="1"/>
            <a:r>
              <a:rPr lang="en-US" sz="1600" dirty="0" smtClean="0"/>
              <a:t>„Virtual“ coupling processes</a:t>
            </a:r>
          </a:p>
          <a:p>
            <a:pPr lvl="1"/>
            <a:endParaRPr lang="en-US" sz="600" dirty="0" smtClean="0"/>
          </a:p>
          <a:p>
            <a:pPr lvl="1"/>
            <a:r>
              <a:rPr lang="en-US" sz="1600" dirty="0" smtClean="0"/>
              <a:t>Compressor stations</a:t>
            </a:r>
          </a:p>
          <a:p>
            <a:pPr lvl="1"/>
            <a:r>
              <a:rPr lang="en-US" sz="1600" dirty="0" smtClean="0"/>
              <a:t>Thermal industrial (melting) processes</a:t>
            </a:r>
          </a:p>
          <a:p>
            <a:pPr lvl="1"/>
            <a:endParaRPr lang="en-US" sz="600" dirty="0" smtClean="0"/>
          </a:p>
          <a:p>
            <a:pPr lvl="1"/>
            <a:r>
              <a:rPr lang="en-US" sz="1600" dirty="0" smtClean="0"/>
              <a:t>Multivalent coupling processes (data centers, Smart City concepts etc.)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Process Chains in Hybrid Energy Grids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6659451" y="2479175"/>
            <a:ext cx="1941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Power-to-Gas-to-Heat</a:t>
            </a:r>
            <a:endParaRPr lang="en-US" sz="140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955134" y="5572437"/>
            <a:ext cx="39590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i="1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„more electric power, less gas“ </a:t>
            </a:r>
            <a:r>
              <a:rPr lang="en-US" sz="14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(and vice versa)</a:t>
            </a:r>
            <a:endParaRPr lang="en-US" sz="1400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21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777" y="2154142"/>
            <a:ext cx="3408274" cy="348995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 Coupling into the Mobility Domain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0888" y="1852613"/>
            <a:ext cx="5198939" cy="4660900"/>
          </a:xfrm>
        </p:spPr>
        <p:txBody>
          <a:bodyPr/>
          <a:lstStyle/>
          <a:p>
            <a:r>
              <a:rPr lang="en-US" sz="2000" dirty="0" smtClean="0"/>
              <a:t>Multivalent, highly available coupling process</a:t>
            </a:r>
          </a:p>
          <a:p>
            <a:r>
              <a:rPr lang="en-US" sz="2000" dirty="0" smtClean="0"/>
              <a:t>But: coupling process is „refueling“ not „driving“</a:t>
            </a:r>
          </a:p>
          <a:p>
            <a:pPr lvl="1"/>
            <a:r>
              <a:rPr lang="en-US" dirty="0" smtClean="0"/>
              <a:t>Tightly knitted, public/private stations/charging points</a:t>
            </a:r>
          </a:p>
          <a:p>
            <a:pPr lvl="1"/>
            <a:r>
              <a:rPr lang="en-US" dirty="0" smtClean="0"/>
              <a:t>Coupling of power and gas grid via (gas) filling stations</a:t>
            </a:r>
          </a:p>
          <a:p>
            <a:r>
              <a:rPr lang="en-US" sz="2000" dirty="0" smtClean="0"/>
              <a:t>Timely and spatially flexibilization of domain specific energy consumptions</a:t>
            </a:r>
          </a:p>
          <a:p>
            <a:pPr lvl="1"/>
            <a:r>
              <a:rPr lang="en-US" dirty="0" smtClean="0"/>
              <a:t>Timely differentiable, dynamic pricing of fuels</a:t>
            </a:r>
          </a:p>
          <a:p>
            <a:pPr lvl="1"/>
            <a:r>
              <a:rPr lang="en-US" dirty="0" smtClean="0"/>
              <a:t>Dense public</a:t>
            </a:r>
            <a:r>
              <a:rPr lang="en-US" dirty="0"/>
              <a:t>/private stations/charging points</a:t>
            </a:r>
          </a:p>
        </p:txBody>
      </p:sp>
    </p:spTree>
    <p:extLst>
      <p:ext uri="{BB962C8B-B14F-4D97-AF65-F5344CB8AC3E}">
        <p14:creationId xmlns:p14="http://schemas.microsoft.com/office/powerpoint/2010/main" val="1438313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Hybrid Energy Grids for Smart Regions and the Energy Turnaround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Hybrid energy grids exhibit a highly increased complexity compared to “conventional” Smart Grids</a:t>
            </a:r>
          </a:p>
          <a:p>
            <a:pPr lvl="1"/>
            <a:r>
              <a:rPr lang="en-US" sz="1600" dirty="0" smtClean="0"/>
              <a:t>Power, gas und (district) heating, supply systems for fuels</a:t>
            </a:r>
          </a:p>
          <a:p>
            <a:endParaRPr lang="en-US" sz="700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Automated operation only feasible with integrated ICT-concepts</a:t>
            </a:r>
          </a:p>
          <a:p>
            <a:pPr lvl="1">
              <a:spcBef>
                <a:spcPts val="600"/>
              </a:spcBef>
            </a:pPr>
            <a:r>
              <a:rPr lang="en-US" sz="1600" i="1" dirty="0" smtClean="0"/>
              <a:t>„Energy information systems with distributed intelligence“</a:t>
            </a:r>
            <a:endParaRPr lang="en-US" sz="1600" i="1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031" y="3415942"/>
            <a:ext cx="2254089" cy="3182244"/>
          </a:xfrm>
          <a:prstGeom prst="rect">
            <a:avLst/>
          </a:prstGeom>
          <a:ln>
            <a:solidFill>
              <a:schemeClr val="accent6">
                <a:lumMod val="8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754287" y="3722191"/>
            <a:ext cx="5789237" cy="257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2575" indent="-282575" algn="l" defTabSz="633413" rtl="0" eaLnBrk="1" fontAlgn="base" hangingPunct="1">
              <a:spcBef>
                <a:spcPct val="60000"/>
              </a:spcBef>
              <a:spcAft>
                <a:spcPct val="0"/>
              </a:spcAft>
              <a:buFont typeface="Symbol" pitchFamily="18" charset="2"/>
              <a:buChar char="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288925" algn="l" defTabSz="633413" rtl="0" eaLnBrk="1" fontAlgn="base" hangingPunct="1"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489075" indent="-268288" algn="l" defTabSz="633413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i="1">
                <a:solidFill>
                  <a:schemeClr val="tx1"/>
                </a:solidFill>
                <a:latin typeface="+mn-lt"/>
                <a:cs typeface="+mn-cs"/>
              </a:defRPr>
            </a:lvl3pPr>
            <a:lvl4pPr marL="2598738" algn="l" defTabSz="633413" rtl="0" eaLnBrk="1" fontAlgn="base" hangingPunct="1">
              <a:spcBef>
                <a:spcPct val="0"/>
              </a:spcBef>
              <a:spcAft>
                <a:spcPct val="50000"/>
              </a:spcAft>
              <a:buFont typeface="Times" pitchFamily="18" charset="0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3143250" indent="-276225" algn="l" defTabSz="633413" rtl="0" eaLnBrk="1" fontAlgn="base" hangingPunct="1"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3600450" indent="-276225" algn="l" defTabSz="633413" rtl="0" eaLnBrk="1" fontAlgn="base" hangingPunct="1"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  <a:defRPr>
                <a:solidFill>
                  <a:srgbClr val="003765"/>
                </a:solidFill>
                <a:latin typeface="+mn-lt"/>
                <a:cs typeface="+mn-cs"/>
              </a:defRPr>
            </a:lvl6pPr>
            <a:lvl7pPr marL="4057650" indent="-276225" algn="l" defTabSz="633413" rtl="0" eaLnBrk="1" fontAlgn="base" hangingPunct="1"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  <a:defRPr>
                <a:solidFill>
                  <a:srgbClr val="003765"/>
                </a:solidFill>
                <a:latin typeface="+mn-lt"/>
                <a:cs typeface="+mn-cs"/>
              </a:defRPr>
            </a:lvl7pPr>
            <a:lvl8pPr marL="4514850" indent="-276225" algn="l" defTabSz="633413" rtl="0" eaLnBrk="1" fontAlgn="base" hangingPunct="1"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  <a:defRPr>
                <a:solidFill>
                  <a:srgbClr val="003765"/>
                </a:solidFill>
                <a:latin typeface="+mn-lt"/>
                <a:cs typeface="+mn-cs"/>
              </a:defRPr>
            </a:lvl8pPr>
            <a:lvl9pPr marL="4972050" indent="-276225" algn="l" defTabSz="633413" rtl="0" eaLnBrk="1" fontAlgn="base" hangingPunct="1"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  <a:defRPr>
                <a:solidFill>
                  <a:srgbClr val="003765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 smtClean="0"/>
              <a:t>Design/optimization: regional approaches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1600" dirty="0" smtClean="0"/>
              <a:t>Energy supply and demand fluctuate over time and space!</a:t>
            </a:r>
          </a:p>
          <a:p>
            <a:pPr>
              <a:spcBef>
                <a:spcPts val="600"/>
              </a:spcBef>
            </a:pPr>
            <a:endParaRPr lang="en-US" sz="400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Identify adequate/efficient system architectures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Highlight migration paths</a:t>
            </a:r>
          </a:p>
          <a:p>
            <a:pPr>
              <a:spcBef>
                <a:spcPts val="600"/>
              </a:spcBef>
            </a:pPr>
            <a:endParaRPr lang="en-US" sz="7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http://</a:t>
            </a:r>
            <a:r>
              <a:rPr lang="en-US" sz="1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www.acatech.de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/</a:t>
            </a:r>
            <a:r>
              <a:rPr lang="en-US" sz="1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publikationen-hybridnetze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S. </a:t>
            </a:r>
            <a:r>
              <a:rPr lang="en-US" sz="105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Lehnhoff</a:t>
            </a:r>
            <a:r>
              <a:rPr lang="en-US" sz="105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S. </a:t>
            </a:r>
            <a:r>
              <a:rPr lang="en-US" sz="105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Rohjans</a:t>
            </a:r>
            <a:r>
              <a:rPr lang="en-US" sz="105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H.-J. </a:t>
            </a:r>
            <a:r>
              <a:rPr lang="en-US" sz="105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Appelrath</a:t>
            </a:r>
            <a:r>
              <a:rPr lang="en-US" sz="105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: </a:t>
            </a:r>
            <a:r>
              <a:rPr lang="en-US" sz="105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ICT-Challenges in Load Balancing across Multi-Domain Hybrid Energy Infrastructures</a:t>
            </a:r>
            <a:r>
              <a:rPr lang="en-US" sz="105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 In: it – Information Technology, 2/2013, ISSN 1611-2776.</a:t>
            </a:r>
          </a:p>
          <a:p>
            <a:pPr marL="0" indent="0">
              <a:buNone/>
            </a:pPr>
            <a:r>
              <a:rPr lang="en-US" u="sng" dirty="0"/>
              <a:t/>
            </a:r>
            <a:br>
              <a:rPr lang="en-US" u="sng" dirty="0"/>
            </a:br>
            <a:endParaRPr lang="en-US" u="sng" dirty="0"/>
          </a:p>
          <a:p>
            <a:pPr>
              <a:spcBef>
                <a:spcPts val="600"/>
              </a:spcBef>
            </a:pPr>
            <a:endParaRPr lang="en-US" dirty="0" smtClean="0"/>
          </a:p>
        </p:txBody>
      </p:sp>
      <p:sp>
        <p:nvSpPr>
          <p:cNvPr id="7" name="Rechteck 6"/>
          <p:cNvSpPr/>
          <p:nvPr/>
        </p:nvSpPr>
        <p:spPr>
          <a:xfrm>
            <a:off x="6691381" y="6600566"/>
            <a:ext cx="296727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</a:rPr>
              <a:t>www.acatech.de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</a:rPr>
              <a:t>publikationen-hybridnetze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63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feil nach rechts 32"/>
          <p:cNvSpPr/>
          <p:nvPr/>
        </p:nvSpPr>
        <p:spPr>
          <a:xfrm flipH="1">
            <a:off x="7855858" y="4831640"/>
            <a:ext cx="864475" cy="754163"/>
          </a:xfrm>
          <a:prstGeom prst="rightArrow">
            <a:avLst/>
          </a:prstGeom>
          <a:solidFill>
            <a:srgbClr val="5FBD71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88900" indent="-88900" algn="ctr">
              <a:spcAft>
                <a:spcPts val="0"/>
              </a:spcAft>
              <a:buClr>
                <a:srgbClr val="00197D"/>
              </a:buClr>
              <a:buSzPct val="70000"/>
              <a:buFont typeface="Arial" pitchFamily="34" charset="0"/>
              <a:buNone/>
            </a:pPr>
            <a:r>
              <a:rPr lang="en-US" sz="1100" dirty="0" smtClean="0">
                <a:latin typeface="Arial" pitchFamily="34" charset="0"/>
                <a:ea typeface="ＭＳ Ｐゴシック" charset="0"/>
                <a:cs typeface="ＭＳ Ｐゴシック" charset="0"/>
              </a:rPr>
              <a:t>Gas</a:t>
            </a:r>
          </a:p>
        </p:txBody>
      </p:sp>
      <p:sp>
        <p:nvSpPr>
          <p:cNvPr id="45" name="Rechteck 44"/>
          <p:cNvSpPr/>
          <p:nvPr/>
        </p:nvSpPr>
        <p:spPr bwMode="auto">
          <a:xfrm>
            <a:off x="7813024" y="4816968"/>
            <a:ext cx="1019258" cy="9141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indent="447675" defTabSz="633413"/>
            <a:endParaRPr lang="en-US" smtClean="0">
              <a:ea typeface="ＭＳ Ｐゴシック" charset="0"/>
            </a:endParaRPr>
          </a:p>
        </p:txBody>
      </p:sp>
      <p:sp>
        <p:nvSpPr>
          <p:cNvPr id="41" name="Pfeil nach rechts 40"/>
          <p:cNvSpPr/>
          <p:nvPr/>
        </p:nvSpPr>
        <p:spPr>
          <a:xfrm flipH="1">
            <a:off x="7967811" y="4985022"/>
            <a:ext cx="752518" cy="496600"/>
          </a:xfrm>
          <a:prstGeom prst="rightArrow">
            <a:avLst/>
          </a:prstGeom>
          <a:solidFill>
            <a:srgbClr val="5FBD71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88900" indent="-88900" algn="ctr">
              <a:spcAft>
                <a:spcPts val="0"/>
              </a:spcAft>
              <a:buClr>
                <a:srgbClr val="00197D"/>
              </a:buClr>
              <a:buSzPct val="70000"/>
              <a:buFont typeface="Arial" pitchFamily="34" charset="0"/>
              <a:buNone/>
            </a:pPr>
            <a:r>
              <a:rPr lang="en-US" sz="1100" dirty="0" smtClean="0">
                <a:latin typeface="Arial" pitchFamily="34" charset="0"/>
                <a:ea typeface="ＭＳ Ｐゴシック" charset="0"/>
                <a:cs typeface="ＭＳ Ｐゴシック" charset="0"/>
              </a:rPr>
              <a:t>Gas</a:t>
            </a:r>
          </a:p>
        </p:txBody>
      </p:sp>
      <p:sp>
        <p:nvSpPr>
          <p:cNvPr id="35" name="Pfeil nach rechts 34"/>
          <p:cNvSpPr/>
          <p:nvPr/>
        </p:nvSpPr>
        <p:spPr>
          <a:xfrm flipH="1">
            <a:off x="5646159" y="4830337"/>
            <a:ext cx="864475" cy="75416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88900" indent="-88900" algn="ctr">
              <a:spcAft>
                <a:spcPts val="0"/>
              </a:spcAft>
              <a:buClr>
                <a:srgbClr val="00197D"/>
              </a:buClr>
              <a:buSzPct val="70000"/>
              <a:buFont typeface="Arial" pitchFamily="34" charset="0"/>
              <a:buNone/>
            </a:pPr>
            <a:r>
              <a:rPr lang="en-US" sz="1100" dirty="0" smtClean="0">
                <a:solidFill>
                  <a:srgbClr val="FFFFFF"/>
                </a:solidFill>
                <a:latin typeface="Arial" pitchFamily="34" charset="0"/>
                <a:ea typeface="ＭＳ Ｐゴシック" charset="0"/>
                <a:cs typeface="ＭＳ Ｐゴシック" charset="0"/>
              </a:rPr>
              <a:t>Heat</a:t>
            </a:r>
          </a:p>
        </p:txBody>
      </p:sp>
      <p:grpSp>
        <p:nvGrpSpPr>
          <p:cNvPr id="10" name="Gruppierung 9"/>
          <p:cNvGrpSpPr/>
          <p:nvPr/>
        </p:nvGrpSpPr>
        <p:grpSpPr>
          <a:xfrm>
            <a:off x="1282919" y="4404649"/>
            <a:ext cx="1846250" cy="1617200"/>
            <a:chOff x="2673175" y="4919446"/>
            <a:chExt cx="1846250" cy="1617200"/>
          </a:xfrm>
        </p:grpSpPr>
        <p:pic>
          <p:nvPicPr>
            <p:cNvPr id="5" name="Bild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73175" y="4919446"/>
              <a:ext cx="1846250" cy="1501213"/>
            </a:xfrm>
            <a:prstGeom prst="rect">
              <a:avLst/>
            </a:prstGeom>
          </p:spPr>
        </p:pic>
        <p:sp>
          <p:nvSpPr>
            <p:cNvPr id="22" name="Textfeld 21"/>
            <p:cNvSpPr txBox="1"/>
            <p:nvPr/>
          </p:nvSpPr>
          <p:spPr>
            <a:xfrm>
              <a:off x="2948914" y="6121148"/>
              <a:ext cx="1242335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  <a:spcAft>
                  <a:spcPts val="0"/>
                </a:spcAft>
                <a:buClr>
                  <a:srgbClr val="00197D"/>
                </a:buClr>
                <a:buSzPct val="70000"/>
                <a:buFont typeface="Arial" charset="0"/>
                <a:buNone/>
              </a:pPr>
              <a:r>
                <a:rPr lang="en-US" sz="1400" dirty="0" smtClean="0">
                  <a:solidFill>
                    <a:srgbClr val="646464"/>
                  </a:solidFill>
                  <a:ea typeface="ＭＳ Ｐゴシック" charset="0"/>
                  <a:cs typeface="ＭＳ Ｐゴシック" charset="0"/>
                </a:rPr>
                <a:t>Data Center</a:t>
              </a:r>
            </a:p>
            <a:p>
              <a:pPr algn="ctr">
                <a:lnSpc>
                  <a:spcPts val="1700"/>
                </a:lnSpc>
                <a:spcAft>
                  <a:spcPts val="0"/>
                </a:spcAft>
                <a:buClr>
                  <a:srgbClr val="00197D"/>
                </a:buClr>
                <a:buSzPct val="70000"/>
                <a:buFont typeface="Arial" charset="0"/>
                <a:buNone/>
              </a:pPr>
              <a:r>
                <a:rPr lang="en-US" sz="700" dirty="0" smtClean="0">
                  <a:solidFill>
                    <a:srgbClr val="FFFFFF">
                      <a:lumMod val="65000"/>
                    </a:srgbClr>
                  </a:solidFill>
                  <a:ea typeface="ＭＳ Ｐゴシック" charset="0"/>
                  <a:cs typeface="ＭＳ Ｐゴシック" charset="0"/>
                </a:rPr>
                <a:t>(Source: </a:t>
              </a:r>
              <a:r>
                <a:rPr lang="en-US" sz="700" dirty="0" err="1" smtClean="0">
                  <a:solidFill>
                    <a:srgbClr val="FFFFFF">
                      <a:lumMod val="65000"/>
                    </a:srgbClr>
                  </a:solidFill>
                  <a:ea typeface="ＭＳ Ｐゴシック" charset="0"/>
                  <a:cs typeface="ＭＳ Ｐゴシック" charset="0"/>
                </a:rPr>
                <a:t>servermaniac.de</a:t>
              </a:r>
              <a:r>
                <a:rPr lang="en-US" sz="700" dirty="0" smtClean="0">
                  <a:solidFill>
                    <a:srgbClr val="FFFFFF">
                      <a:lumMod val="65000"/>
                    </a:srgbClr>
                  </a:solidFill>
                  <a:ea typeface="ＭＳ Ｐゴシック" charset="0"/>
                  <a:cs typeface="ＭＳ Ｐゴシック" charset="0"/>
                </a:rPr>
                <a:t>)</a:t>
              </a:r>
            </a:p>
          </p:txBody>
        </p:sp>
      </p:grpSp>
      <p:sp>
        <p:nvSpPr>
          <p:cNvPr id="36" name="Pfeil nach rechts 35"/>
          <p:cNvSpPr/>
          <p:nvPr/>
        </p:nvSpPr>
        <p:spPr>
          <a:xfrm>
            <a:off x="474660" y="4829034"/>
            <a:ext cx="900518" cy="754163"/>
          </a:xfrm>
          <a:prstGeom prst="rightArrow">
            <a:avLst/>
          </a:prstGeom>
          <a:solidFill>
            <a:srgbClr val="3366FF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88900" indent="-88900" algn="ctr">
              <a:spcAft>
                <a:spcPts val="0"/>
              </a:spcAft>
              <a:buClr>
                <a:srgbClr val="00197D"/>
              </a:buClr>
              <a:buSzPct val="70000"/>
              <a:buFont typeface="Arial" pitchFamily="34" charset="0"/>
              <a:buNone/>
            </a:pPr>
            <a:r>
              <a:rPr lang="en-US" sz="1100" dirty="0" smtClean="0">
                <a:solidFill>
                  <a:srgbClr val="FFFFFF"/>
                </a:solidFill>
                <a:latin typeface="Arial" pitchFamily="34" charset="0"/>
                <a:ea typeface="ＭＳ Ｐゴシック" charset="0"/>
                <a:cs typeface="ＭＳ Ｐゴシック" charset="0"/>
              </a:rPr>
              <a:t>Power</a:t>
            </a:r>
          </a:p>
        </p:txBody>
      </p:sp>
      <p:sp>
        <p:nvSpPr>
          <p:cNvPr id="44" name="Rechteck 43"/>
          <p:cNvSpPr/>
          <p:nvPr/>
        </p:nvSpPr>
        <p:spPr bwMode="auto">
          <a:xfrm>
            <a:off x="5565482" y="4768050"/>
            <a:ext cx="1019258" cy="9141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indent="447675" defTabSz="633413"/>
            <a:endParaRPr lang="en-US" smtClean="0">
              <a:ea typeface="ＭＳ Ｐゴシック" charset="0"/>
            </a:endParaRPr>
          </a:p>
        </p:txBody>
      </p:sp>
      <p:sp>
        <p:nvSpPr>
          <p:cNvPr id="38" name="Pfeil nach rechts 37"/>
          <p:cNvSpPr/>
          <p:nvPr/>
        </p:nvSpPr>
        <p:spPr>
          <a:xfrm flipH="1">
            <a:off x="5782602" y="4981017"/>
            <a:ext cx="729333" cy="47953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88900" indent="-88900" algn="ctr">
              <a:spcAft>
                <a:spcPts val="0"/>
              </a:spcAft>
              <a:buClr>
                <a:srgbClr val="00197D"/>
              </a:buClr>
              <a:buSzPct val="70000"/>
              <a:buFont typeface="Arial" pitchFamily="34" charset="0"/>
              <a:buNone/>
            </a:pPr>
            <a:r>
              <a:rPr lang="en-US" sz="1100" dirty="0" smtClean="0">
                <a:solidFill>
                  <a:srgbClr val="FFFFFF"/>
                </a:solidFill>
                <a:latin typeface="Arial" pitchFamily="34" charset="0"/>
                <a:ea typeface="ＭＳ Ｐゴシック" charset="0"/>
                <a:cs typeface="ＭＳ Ｐゴシック" charset="0"/>
              </a:rPr>
              <a:t>Heat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 as Multivalent Process Coupler</a:t>
            </a:r>
            <a:br>
              <a:rPr lang="en-US" dirty="0" smtClean="0"/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Smart City-Component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881437"/>
            <a:ext cx="7801488" cy="1836265"/>
          </a:xfrm>
        </p:spPr>
        <p:txBody>
          <a:bodyPr/>
          <a:lstStyle/>
          <a:p>
            <a:r>
              <a:rPr lang="en-US" sz="2000" dirty="0" smtClean="0"/>
              <a:t>Data center as energy conversion process:</a:t>
            </a:r>
          </a:p>
          <a:p>
            <a:pPr lvl="1"/>
            <a:r>
              <a:rPr lang="en-US" dirty="0" smtClean="0"/>
              <a:t>Power-to-</a:t>
            </a:r>
            <a:r>
              <a:rPr lang="en-US" dirty="0" smtClean="0"/>
              <a:t>Heat: „</a:t>
            </a:r>
            <a:r>
              <a:rPr lang="en-US" dirty="0" smtClean="0"/>
              <a:t>very efficient heater with its own cooling system“</a:t>
            </a:r>
          </a:p>
          <a:p>
            <a:pPr lvl="1"/>
            <a:r>
              <a:rPr lang="en-US" dirty="0" smtClean="0"/>
              <a:t>Large amounts of waste heat dependent on the cooling concept</a:t>
            </a:r>
          </a:p>
          <a:p>
            <a:pPr lvl="1"/>
            <a:r>
              <a:rPr lang="en-US" dirty="0" smtClean="0"/>
              <a:t>Power grid connection point dimensioned for the maximum projected ICT-performance</a:t>
            </a:r>
          </a:p>
          <a:p>
            <a:pPr lvl="1"/>
            <a:r>
              <a:rPr lang="en-US" dirty="0" smtClean="0"/>
              <a:t>Increasing energy density</a:t>
            </a:r>
          </a:p>
        </p:txBody>
      </p:sp>
      <p:grpSp>
        <p:nvGrpSpPr>
          <p:cNvPr id="32" name="Gruppierung 31"/>
          <p:cNvGrpSpPr/>
          <p:nvPr/>
        </p:nvGrpSpPr>
        <p:grpSpPr>
          <a:xfrm>
            <a:off x="6611204" y="4679775"/>
            <a:ext cx="1262585" cy="1281584"/>
            <a:chOff x="7112722" y="4716275"/>
            <a:chExt cx="1262585" cy="1281584"/>
          </a:xfrm>
        </p:grpSpPr>
        <p:pic>
          <p:nvPicPr>
            <p:cNvPr id="4" name="Bild 3" descr="scenario-industry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1429" b="43714" l="28750" r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08" t="21546" r="60048" b="56501"/>
            <a:stretch/>
          </p:blipFill>
          <p:spPr>
            <a:xfrm>
              <a:off x="7231780" y="4716275"/>
              <a:ext cx="937342" cy="1039786"/>
            </a:xfrm>
            <a:prstGeom prst="rect">
              <a:avLst/>
            </a:prstGeom>
          </p:spPr>
        </p:pic>
        <p:sp>
          <p:nvSpPr>
            <p:cNvPr id="31" name="Textfeld 30"/>
            <p:cNvSpPr txBox="1"/>
            <p:nvPr/>
          </p:nvSpPr>
          <p:spPr>
            <a:xfrm>
              <a:off x="7112722" y="5690082"/>
              <a:ext cx="12625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  <a:spcAft>
                  <a:spcPts val="0"/>
                </a:spcAft>
                <a:buClr>
                  <a:srgbClr val="00197D"/>
                </a:buClr>
                <a:buSzPct val="70000"/>
                <a:buFont typeface="Arial" charset="0"/>
                <a:buNone/>
              </a:pPr>
              <a:r>
                <a:rPr lang="en-US" sz="1400" dirty="0" smtClean="0">
                  <a:solidFill>
                    <a:srgbClr val="646464"/>
                  </a:solidFill>
                  <a:ea typeface="ＭＳ Ｐゴシック" charset="0"/>
                  <a:cs typeface="ＭＳ Ｐゴシック" charset="0"/>
                </a:rPr>
                <a:t>Heating Plant</a:t>
              </a:r>
            </a:p>
          </p:txBody>
        </p:sp>
      </p:grpSp>
      <p:sp>
        <p:nvSpPr>
          <p:cNvPr id="37" name="Pfeil nach rechts 36"/>
          <p:cNvSpPr/>
          <p:nvPr/>
        </p:nvSpPr>
        <p:spPr>
          <a:xfrm>
            <a:off x="3063260" y="4986623"/>
            <a:ext cx="730642" cy="47953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88900" indent="-88900" algn="ctr">
              <a:spcAft>
                <a:spcPts val="0"/>
              </a:spcAft>
              <a:buClr>
                <a:srgbClr val="00197D"/>
              </a:buClr>
              <a:buSzPct val="70000"/>
              <a:buFont typeface="Arial" pitchFamily="34" charset="0"/>
              <a:buNone/>
            </a:pPr>
            <a:r>
              <a:rPr lang="en-US" sz="1100" dirty="0" smtClean="0">
                <a:solidFill>
                  <a:srgbClr val="FFFFFF"/>
                </a:solidFill>
                <a:latin typeface="Arial" pitchFamily="34" charset="0"/>
                <a:ea typeface="ＭＳ Ｐゴシック" charset="0"/>
                <a:cs typeface="ＭＳ Ｐゴシック" charset="0"/>
              </a:rPr>
              <a:t>Heat</a:t>
            </a:r>
          </a:p>
        </p:txBody>
      </p:sp>
      <p:grpSp>
        <p:nvGrpSpPr>
          <p:cNvPr id="13" name="Gruppierung 12"/>
          <p:cNvGrpSpPr/>
          <p:nvPr/>
        </p:nvGrpSpPr>
        <p:grpSpPr>
          <a:xfrm>
            <a:off x="3984184" y="4412819"/>
            <a:ext cx="1943739" cy="1870125"/>
            <a:chOff x="3984184" y="4222799"/>
            <a:chExt cx="1943739" cy="1870125"/>
          </a:xfrm>
        </p:grpSpPr>
        <p:sp>
          <p:nvSpPr>
            <p:cNvPr id="24" name="Textfeld 23"/>
            <p:cNvSpPr txBox="1"/>
            <p:nvPr/>
          </p:nvSpPr>
          <p:spPr>
            <a:xfrm>
              <a:off x="4255320" y="5569704"/>
              <a:ext cx="16726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1700"/>
                </a:lnSpc>
                <a:spcAft>
                  <a:spcPts val="0"/>
                </a:spcAft>
                <a:buClr>
                  <a:srgbClr val="00197D"/>
                </a:buClr>
                <a:buSzPct val="70000"/>
                <a:buFont typeface="Arial" charset="0"/>
                <a:buNone/>
              </a:pPr>
              <a:r>
                <a:rPr lang="en-US" sz="1400" dirty="0" smtClean="0">
                  <a:solidFill>
                    <a:srgbClr val="646464"/>
                  </a:solidFill>
                  <a:ea typeface="ＭＳ Ｐゴシック" charset="0"/>
                  <a:cs typeface="ＭＳ Ｐゴシック" charset="0"/>
                </a:rPr>
                <a:t> Municipal</a:t>
              </a:r>
            </a:p>
            <a:p>
              <a:pPr algn="r">
                <a:lnSpc>
                  <a:spcPts val="1700"/>
                </a:lnSpc>
                <a:spcAft>
                  <a:spcPts val="0"/>
                </a:spcAft>
                <a:buClr>
                  <a:srgbClr val="00197D"/>
                </a:buClr>
                <a:buSzPct val="70000"/>
                <a:buFont typeface="Arial" charset="0"/>
                <a:buNone/>
              </a:pPr>
              <a:r>
                <a:rPr lang="en-US" sz="1400" dirty="0" smtClean="0">
                  <a:solidFill>
                    <a:srgbClr val="646464"/>
                  </a:solidFill>
                  <a:ea typeface="ＭＳ Ｐゴシック" charset="0"/>
                  <a:cs typeface="ＭＳ Ｐゴシック" charset="0"/>
                </a:rPr>
                <a:t>Heat Consumption  </a:t>
              </a:r>
              <a:endParaRPr lang="en-US" sz="1100" dirty="0">
                <a:solidFill>
                  <a:srgbClr val="646464"/>
                </a:solidFill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2" name="Gruppierung 11"/>
            <p:cNvGrpSpPr/>
            <p:nvPr/>
          </p:nvGrpSpPr>
          <p:grpSpPr>
            <a:xfrm>
              <a:off x="3984184" y="4222799"/>
              <a:ext cx="1516572" cy="1501346"/>
              <a:chOff x="3959918" y="3850676"/>
              <a:chExt cx="1516572" cy="1501346"/>
            </a:xfrm>
          </p:grpSpPr>
          <p:pic>
            <p:nvPicPr>
              <p:cNvPr id="7" name="Bild 6" descr="city-ic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9793" y="3850676"/>
                <a:ext cx="1006947" cy="1006947"/>
              </a:xfrm>
              <a:prstGeom prst="rect">
                <a:avLst/>
              </a:prstGeom>
            </p:spPr>
          </p:pic>
          <p:pic>
            <p:nvPicPr>
              <p:cNvPr id="8" name="Bild 7" descr="School-icon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98282" y="4514025"/>
                <a:ext cx="578208" cy="578208"/>
              </a:xfrm>
              <a:prstGeom prst="rect">
                <a:avLst/>
              </a:prstGeom>
            </p:spPr>
          </p:pic>
          <p:pic>
            <p:nvPicPr>
              <p:cNvPr id="9" name="Bild 8" descr="school-icon2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9918" y="4611099"/>
                <a:ext cx="489214" cy="489214"/>
              </a:xfrm>
              <a:prstGeom prst="rect">
                <a:avLst/>
              </a:prstGeom>
            </p:spPr>
          </p:pic>
          <p:pic>
            <p:nvPicPr>
              <p:cNvPr id="11" name="Bild 10" descr="Home-icon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7065" y="4772892"/>
                <a:ext cx="402460" cy="402460"/>
              </a:xfrm>
              <a:prstGeom prst="rect">
                <a:avLst/>
              </a:prstGeom>
            </p:spPr>
          </p:pic>
          <p:pic>
            <p:nvPicPr>
              <p:cNvPr id="26" name="Bild 25" descr="Home-icon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6909" y="4862808"/>
                <a:ext cx="489214" cy="489214"/>
              </a:xfrm>
              <a:prstGeom prst="rect">
                <a:avLst/>
              </a:prstGeom>
            </p:spPr>
          </p:pic>
        </p:grpSp>
      </p:grpSp>
      <p:sp>
        <p:nvSpPr>
          <p:cNvPr id="27" name="Pfeil nach rechts 26"/>
          <p:cNvSpPr/>
          <p:nvPr/>
        </p:nvSpPr>
        <p:spPr>
          <a:xfrm rot="16200000">
            <a:off x="1917205" y="3979879"/>
            <a:ext cx="663533" cy="479533"/>
          </a:xfrm>
          <a:prstGeom prst="rightArrow">
            <a:avLst/>
          </a:prstGeom>
          <a:gradFill flip="none" rotWithShape="1">
            <a:gsLst>
              <a:gs pos="44000">
                <a:srgbClr val="FF0000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88900" indent="-88900" algn="ctr">
              <a:spcAft>
                <a:spcPts val="0"/>
              </a:spcAft>
              <a:buClr>
                <a:srgbClr val="00197D"/>
              </a:buClr>
              <a:buSzPct val="70000"/>
              <a:buFont typeface="Arial" pitchFamily="34" charset="0"/>
              <a:buNone/>
            </a:pPr>
            <a:r>
              <a:rPr lang="en-US" sz="1100" dirty="0" smtClean="0">
                <a:solidFill>
                  <a:srgbClr val="FFFFFF"/>
                </a:solidFill>
                <a:latin typeface="Arial" pitchFamily="34" charset="0"/>
                <a:ea typeface="ＭＳ Ｐゴシック" charset="0"/>
                <a:cs typeface="ＭＳ Ｐゴシック" charset="0"/>
              </a:rPr>
              <a:t>Heat</a:t>
            </a:r>
          </a:p>
        </p:txBody>
      </p:sp>
    </p:spTree>
    <p:extLst>
      <p:ext uri="{BB962C8B-B14F-4D97-AF65-F5344CB8AC3E}">
        <p14:creationId xmlns:p14="http://schemas.microsoft.com/office/powerpoint/2010/main" val="2689195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/>
      </p:transition>
    </mc:Choice>
    <mc:Fallback>
      <p:transition xmlns:p14="http://schemas.microsoft.com/office/powerpoint/2010/main" spd="slow">
        <p:push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5" grpId="0" animBg="1"/>
      <p:bldP spid="41" grpId="0" animBg="1"/>
      <p:bldP spid="35" grpId="0" animBg="1"/>
      <p:bldP spid="36" grpId="0" animBg="1"/>
      <p:bldP spid="44" grpId="0" animBg="1"/>
      <p:bldP spid="38" grpId="0" animBg="1"/>
      <p:bldP spid="37" grpId="0" animBg="1"/>
      <p:bldP spid="27" grpId="0" animBg="1"/>
      <p:bldP spid="2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B3709FA-D3EC-C64F-989C-49B7FC294350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10.09.13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Bild 5" descr="Projektgebiet_ohne_tex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89"/>
            <a:ext cx="9144000" cy="6633355"/>
          </a:xfrm>
          <a:prstGeom prst="rect">
            <a:avLst/>
          </a:prstGeom>
        </p:spPr>
      </p:pic>
      <p:sp>
        <p:nvSpPr>
          <p:cNvPr id="48" name="Oval 47"/>
          <p:cNvSpPr/>
          <p:nvPr/>
        </p:nvSpPr>
        <p:spPr>
          <a:xfrm>
            <a:off x="827584" y="3392996"/>
            <a:ext cx="3204356" cy="2340260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5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700"/>
              </a:lnSpc>
              <a:spcAft>
                <a:spcPts val="300"/>
              </a:spcAft>
              <a:buClr>
                <a:srgbClr val="00197D"/>
              </a:buClr>
              <a:buSzPct val="70000"/>
              <a:buFont typeface="Arial" charset="0"/>
              <a:buNone/>
            </a:pPr>
            <a:r>
              <a:rPr lang="de-DE" sz="1600" b="1" dirty="0" smtClean="0">
                <a:ea typeface="ＭＳ Ｐゴシック" charset="0"/>
                <a:cs typeface="ＭＳ Ｐゴシック" charset="0"/>
              </a:rPr>
              <a:t>PV</a:t>
            </a:r>
            <a:endParaRPr lang="de-DE" sz="1600" b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247964" y="152636"/>
            <a:ext cx="4248472" cy="2700300"/>
          </a:xfrm>
          <a:prstGeom prst="ellipse">
            <a:avLst/>
          </a:prstGeom>
          <a:gradFill flip="none" rotWithShape="1">
            <a:gsLst>
              <a:gs pos="11000">
                <a:schemeClr val="bg1">
                  <a:alpha val="80000"/>
                </a:schemeClr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700"/>
              </a:lnSpc>
              <a:spcAft>
                <a:spcPts val="300"/>
              </a:spcAft>
              <a:buClr>
                <a:srgbClr val="00197D"/>
              </a:buClr>
              <a:buSzPct val="70000"/>
              <a:buFont typeface="Arial" charset="0"/>
              <a:buNone/>
            </a:pPr>
            <a:endParaRPr lang="de-DE" sz="1600" b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3005826" y="4869160"/>
            <a:ext cx="2826314" cy="2052228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5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700"/>
              </a:lnSpc>
              <a:spcAft>
                <a:spcPts val="300"/>
              </a:spcAft>
              <a:buClr>
                <a:srgbClr val="00197D"/>
              </a:buClr>
              <a:buSzPct val="70000"/>
              <a:buFont typeface="Arial" charset="0"/>
              <a:buNone/>
            </a:pPr>
            <a:r>
              <a:rPr lang="de-DE" sz="1600" b="1" dirty="0" smtClean="0">
                <a:ea typeface="ＭＳ Ｐゴシック" charset="0"/>
                <a:cs typeface="ＭＳ Ｐゴシック" charset="0"/>
              </a:rPr>
              <a:t>PV</a:t>
            </a:r>
            <a:endParaRPr lang="de-DE" sz="1600" b="1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39" name="Gruppierung 38"/>
          <p:cNvGrpSpPr/>
          <p:nvPr/>
        </p:nvGrpSpPr>
        <p:grpSpPr>
          <a:xfrm>
            <a:off x="5046158" y="406344"/>
            <a:ext cx="2586182" cy="1260693"/>
            <a:chOff x="5507182" y="854364"/>
            <a:chExt cx="2586182" cy="1260693"/>
          </a:xfrm>
        </p:grpSpPr>
        <p:pic>
          <p:nvPicPr>
            <p:cNvPr id="8" name="Bild 7" descr="OOWV.gif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17" b="100000" l="3831" r="9677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3" t="4082" r="4097"/>
            <a:stretch/>
          </p:blipFill>
          <p:spPr>
            <a:xfrm>
              <a:off x="5507182" y="854364"/>
              <a:ext cx="2586182" cy="1260693"/>
            </a:xfrm>
            <a:prstGeom prst="rect">
              <a:avLst/>
            </a:prstGeom>
          </p:spPr>
        </p:pic>
        <p:sp>
          <p:nvSpPr>
            <p:cNvPr id="21" name="Textfeld 20"/>
            <p:cNvSpPr txBox="1"/>
            <p:nvPr/>
          </p:nvSpPr>
          <p:spPr>
            <a:xfrm rot="21445811">
              <a:off x="6876256" y="1203090"/>
              <a:ext cx="864289" cy="304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700"/>
                </a:lnSpc>
                <a:spcAft>
                  <a:spcPts val="300"/>
                </a:spcAft>
                <a:buClr>
                  <a:srgbClr val="00197D"/>
                </a:buClr>
                <a:buSzPct val="70000"/>
                <a:buFont typeface="Arial" charset="0"/>
                <a:buNone/>
              </a:pPr>
              <a:r>
                <a:rPr lang="en-US" sz="1200" b="1" smtClean="0">
                  <a:ea typeface="ＭＳ Ｐゴシック" charset="0"/>
                  <a:cs typeface="ＭＳ Ｐゴシック" charset="0"/>
                </a:rPr>
                <a:t>WW Heat</a:t>
              </a:r>
              <a:endParaRPr lang="en-US" sz="1200" b="1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6904793" y="1526456"/>
              <a:ext cx="860332" cy="304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700"/>
                </a:lnSpc>
                <a:spcAft>
                  <a:spcPts val="300"/>
                </a:spcAft>
                <a:buClr>
                  <a:srgbClr val="00197D"/>
                </a:buClr>
                <a:buSzPct val="70000"/>
                <a:buFont typeface="Arial" charset="0"/>
                <a:buNone/>
              </a:pPr>
              <a:r>
                <a:rPr lang="en-US" sz="1200" b="1" dirty="0" smtClean="0">
                  <a:ea typeface="ＭＳ Ｐゴシック" charset="0"/>
                  <a:cs typeface="ＭＳ Ｐゴシック" charset="0"/>
                </a:rPr>
                <a:t>el. Power</a:t>
              </a:r>
              <a:endParaRPr lang="en-US" sz="1200" b="1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 rot="810898">
              <a:off x="5881728" y="1193584"/>
              <a:ext cx="518216" cy="304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700"/>
                </a:lnSpc>
                <a:spcAft>
                  <a:spcPts val="300"/>
                </a:spcAft>
                <a:buClr>
                  <a:srgbClr val="00197D"/>
                </a:buClr>
                <a:buSzPct val="70000"/>
                <a:buFont typeface="Arial" charset="0"/>
                <a:buNone/>
              </a:pPr>
              <a:r>
                <a:rPr lang="en-US" sz="1200" b="1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Heat</a:t>
              </a:r>
              <a:endParaRPr lang="en-US" sz="1200" b="1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 rot="810898">
              <a:off x="5778464" y="1459196"/>
              <a:ext cx="860332" cy="304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700"/>
                </a:lnSpc>
                <a:spcAft>
                  <a:spcPts val="300"/>
                </a:spcAft>
                <a:buClr>
                  <a:srgbClr val="00197D"/>
                </a:buClr>
                <a:buSzPct val="70000"/>
                <a:buFont typeface="Arial" charset="0"/>
                <a:buNone/>
              </a:pPr>
              <a:r>
                <a:rPr lang="en-US" sz="1200" b="1" dirty="0" smtClean="0">
                  <a:ea typeface="ＭＳ Ｐゴシック" charset="0"/>
                  <a:cs typeface="ＭＳ Ｐゴシック" charset="0"/>
                </a:rPr>
                <a:t>el. Power</a:t>
              </a:r>
              <a:endParaRPr lang="en-US" sz="1200" b="1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 rot="21005207">
              <a:off x="5917732" y="1786400"/>
              <a:ext cx="475536" cy="304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700"/>
                </a:lnSpc>
                <a:spcAft>
                  <a:spcPts val="300"/>
                </a:spcAft>
                <a:buClr>
                  <a:srgbClr val="00197D"/>
                </a:buClr>
                <a:buSzPct val="70000"/>
                <a:buFont typeface="Arial" charset="0"/>
                <a:buNone/>
              </a:pPr>
              <a:r>
                <a:rPr lang="en-US" sz="1200" b="1" smtClean="0">
                  <a:ea typeface="ＭＳ Ｐゴシック" charset="0"/>
                  <a:cs typeface="ＭＳ Ｐゴシック" charset="0"/>
                </a:rPr>
                <a:t>Gas</a:t>
              </a:r>
              <a:endParaRPr lang="en-US" sz="1200" b="1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1" name="Oval 50"/>
          <p:cNvSpPr/>
          <p:nvPr/>
        </p:nvSpPr>
        <p:spPr>
          <a:xfrm>
            <a:off x="935596" y="152636"/>
            <a:ext cx="4248472" cy="2700300"/>
          </a:xfrm>
          <a:prstGeom prst="ellipse">
            <a:avLst/>
          </a:prstGeom>
          <a:gradFill flip="none" rotWithShape="1">
            <a:gsLst>
              <a:gs pos="11000">
                <a:schemeClr val="bg1">
                  <a:alpha val="80000"/>
                </a:schemeClr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700"/>
              </a:lnSpc>
              <a:spcAft>
                <a:spcPts val="300"/>
              </a:spcAft>
              <a:buClr>
                <a:srgbClr val="00197D"/>
              </a:buClr>
              <a:buSzPct val="70000"/>
              <a:buFont typeface="Arial" charset="0"/>
              <a:buNone/>
            </a:pPr>
            <a:endParaRPr lang="de-DE" sz="1600" b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572000" y="2816932"/>
            <a:ext cx="4248472" cy="2700300"/>
          </a:xfrm>
          <a:prstGeom prst="ellipse">
            <a:avLst/>
          </a:prstGeom>
          <a:gradFill flip="none" rotWithShape="1">
            <a:gsLst>
              <a:gs pos="11000">
                <a:schemeClr val="bg1">
                  <a:alpha val="80000"/>
                </a:schemeClr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700"/>
              </a:lnSpc>
              <a:spcAft>
                <a:spcPts val="300"/>
              </a:spcAft>
              <a:buClr>
                <a:srgbClr val="00197D"/>
              </a:buClr>
              <a:buSzPct val="70000"/>
              <a:buFont typeface="Arial" charset="0"/>
              <a:buNone/>
            </a:pPr>
            <a:endParaRPr lang="de-DE" sz="1600" b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5868144" y="4185084"/>
            <a:ext cx="4248472" cy="2700300"/>
          </a:xfrm>
          <a:prstGeom prst="ellipse">
            <a:avLst/>
          </a:prstGeom>
          <a:gradFill flip="none" rotWithShape="1">
            <a:gsLst>
              <a:gs pos="11000">
                <a:schemeClr val="bg1">
                  <a:alpha val="80000"/>
                </a:schemeClr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700"/>
              </a:lnSpc>
              <a:spcAft>
                <a:spcPts val="300"/>
              </a:spcAft>
              <a:buClr>
                <a:srgbClr val="00197D"/>
              </a:buClr>
              <a:buSzPct val="70000"/>
              <a:buFont typeface="Arial" charset="0"/>
              <a:buNone/>
            </a:pPr>
            <a:endParaRPr lang="de-DE" sz="1600" b="1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35" name="Gruppierung 34"/>
          <p:cNvGrpSpPr/>
          <p:nvPr/>
        </p:nvGrpSpPr>
        <p:grpSpPr>
          <a:xfrm>
            <a:off x="6804248" y="4827872"/>
            <a:ext cx="2160240" cy="1013396"/>
            <a:chOff x="5220072" y="5150000"/>
            <a:chExt cx="2160240" cy="1013396"/>
          </a:xfrm>
        </p:grpSpPr>
        <p:pic>
          <p:nvPicPr>
            <p:cNvPr id="10" name="Bild 9" descr="GE.gif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3250" r="982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5150000"/>
              <a:ext cx="2160240" cy="1013396"/>
            </a:xfrm>
            <a:prstGeom prst="rect">
              <a:avLst/>
            </a:prstGeom>
          </p:spPr>
        </p:pic>
        <p:sp>
          <p:nvSpPr>
            <p:cNvPr id="29" name="Textfeld 28"/>
            <p:cNvSpPr txBox="1"/>
            <p:nvPr/>
          </p:nvSpPr>
          <p:spPr>
            <a:xfrm>
              <a:off x="5492476" y="5488020"/>
              <a:ext cx="526556" cy="304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700"/>
                </a:lnSpc>
                <a:spcAft>
                  <a:spcPts val="300"/>
                </a:spcAft>
                <a:buClr>
                  <a:srgbClr val="00197D"/>
                </a:buClr>
                <a:buSzPct val="70000"/>
                <a:buFont typeface="Arial" charset="0"/>
                <a:buNone/>
              </a:pPr>
              <a:r>
                <a:rPr lang="en-US" sz="1200" b="1" dirty="0" smtClean="0">
                  <a:ea typeface="ＭＳ Ｐゴシック" charset="0"/>
                  <a:cs typeface="ＭＳ Ｐゴシック" charset="0"/>
                </a:rPr>
                <a:t>Cold</a:t>
              </a:r>
              <a:endParaRPr lang="en-US" sz="1200" b="1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6214600" y="5465600"/>
              <a:ext cx="9459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0"/>
                </a:spcAft>
                <a:buClr>
                  <a:srgbClr val="00197D"/>
                </a:buClr>
                <a:buSzPct val="70000"/>
                <a:buFont typeface="Arial" charset="0"/>
                <a:buNone/>
              </a:pPr>
              <a:r>
                <a:rPr lang="en-US" sz="1200" b="1" dirty="0" smtClean="0">
                  <a:ea typeface="ＭＳ Ｐゴシック" charset="0"/>
                  <a:cs typeface="ＭＳ Ｐゴシック" charset="0"/>
                </a:rPr>
                <a:t>Gas</a:t>
              </a:r>
            </a:p>
            <a:p>
              <a:pPr algn="ctr">
                <a:spcAft>
                  <a:spcPts val="0"/>
                </a:spcAft>
                <a:buClr>
                  <a:srgbClr val="00197D"/>
                </a:buClr>
                <a:buSzPct val="70000"/>
                <a:buFont typeface="Arial" charset="0"/>
                <a:buNone/>
              </a:pPr>
              <a:r>
                <a:rPr lang="en-US" sz="1200" b="1" dirty="0" smtClean="0">
                  <a:ea typeface="ＭＳ Ｐゴシック" charset="0"/>
                  <a:cs typeface="ＭＳ Ｐゴシック" charset="0"/>
                </a:rPr>
                <a:t>(Pressure)</a:t>
              </a:r>
              <a:endParaRPr lang="en-US" sz="1200" b="1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6144636" y="5235992"/>
              <a:ext cx="747721" cy="299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700"/>
                </a:lnSpc>
                <a:spcAft>
                  <a:spcPts val="300"/>
                </a:spcAft>
                <a:buClr>
                  <a:srgbClr val="00197D"/>
                </a:buClr>
                <a:buSzPct val="70000"/>
                <a:buFont typeface="Arial" charset="0"/>
                <a:buNone/>
              </a:pPr>
              <a:r>
                <a:rPr lang="en-US" sz="1000" b="1" dirty="0" smtClean="0">
                  <a:ea typeface="ＭＳ Ｐゴシック" charset="0"/>
                  <a:cs typeface="ＭＳ Ｐゴシック" charset="0"/>
                </a:rPr>
                <a:t>el. Power</a:t>
              </a:r>
              <a:endParaRPr lang="en-US" sz="1000" b="1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" name="Textfeld 32"/>
            <p:cNvSpPr txBox="1"/>
            <p:nvPr/>
          </p:nvSpPr>
          <p:spPr>
            <a:xfrm rot="20199752">
              <a:off x="5355252" y="5787719"/>
              <a:ext cx="860332" cy="304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700"/>
                </a:lnSpc>
                <a:spcAft>
                  <a:spcPts val="300"/>
                </a:spcAft>
                <a:buClr>
                  <a:srgbClr val="00197D"/>
                </a:buClr>
                <a:buSzPct val="70000"/>
                <a:buFont typeface="Arial" charset="0"/>
                <a:buNone/>
              </a:pPr>
              <a:r>
                <a:rPr lang="en-US" sz="1200" b="1" dirty="0" smtClean="0">
                  <a:ea typeface="ＭＳ Ｐゴシック" charset="0"/>
                  <a:cs typeface="ＭＳ Ｐゴシック" charset="0"/>
                </a:rPr>
                <a:t>el. Power</a:t>
              </a:r>
              <a:endParaRPr lang="en-US" sz="1200" b="1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" name="Textfeld 33"/>
            <p:cNvSpPr txBox="1"/>
            <p:nvPr/>
          </p:nvSpPr>
          <p:spPr>
            <a:xfrm rot="1256319">
              <a:off x="5530646" y="5179502"/>
              <a:ext cx="518216" cy="304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700"/>
                </a:lnSpc>
                <a:spcAft>
                  <a:spcPts val="300"/>
                </a:spcAft>
                <a:buClr>
                  <a:srgbClr val="00197D"/>
                </a:buClr>
                <a:buSzPct val="70000"/>
                <a:buFont typeface="Arial" charset="0"/>
                <a:buNone/>
              </a:pPr>
              <a:r>
                <a:rPr lang="en-US" sz="1200" b="1" dirty="0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Heat</a:t>
              </a:r>
              <a:endParaRPr lang="en-US" sz="12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5" name="Gruppierung 14"/>
          <p:cNvGrpSpPr/>
          <p:nvPr/>
        </p:nvGrpSpPr>
        <p:grpSpPr>
          <a:xfrm>
            <a:off x="2555776" y="5157192"/>
            <a:ext cx="1455119" cy="373270"/>
            <a:chOff x="2170544" y="4675910"/>
            <a:chExt cx="1455119" cy="373270"/>
          </a:xfrm>
        </p:grpSpPr>
        <p:pic>
          <p:nvPicPr>
            <p:cNvPr id="11" name="Bild 10" descr="Diagramme_ohne_Farbverlauf.gif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0635" b="81647" l="2903" r="270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2" t="71643" r="73156" b="19788"/>
            <a:stretch/>
          </p:blipFill>
          <p:spPr>
            <a:xfrm>
              <a:off x="2170544" y="4675910"/>
              <a:ext cx="1429348" cy="373270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2218307" y="4700685"/>
              <a:ext cx="1407356" cy="304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700"/>
                </a:lnSpc>
                <a:spcAft>
                  <a:spcPts val="300"/>
                </a:spcAft>
                <a:buClr>
                  <a:srgbClr val="00197D"/>
                </a:buClr>
                <a:buSzPct val="70000"/>
                <a:buFont typeface="Arial" charset="0"/>
                <a:buNone/>
              </a:pPr>
              <a:r>
                <a:rPr lang="en-US" sz="1200" b="1" dirty="0" smtClean="0">
                  <a:ea typeface="ＭＳ Ｐゴシック" charset="0"/>
                  <a:cs typeface="ＭＳ Ｐゴシック" charset="0"/>
                </a:rPr>
                <a:t>el. Power (1 MW)</a:t>
              </a:r>
              <a:endParaRPr lang="en-US" sz="1200" b="1" dirty="0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4" name="Textfeld 53"/>
          <p:cNvSpPr txBox="1"/>
          <p:nvPr/>
        </p:nvSpPr>
        <p:spPr>
          <a:xfrm>
            <a:off x="2134033" y="1448491"/>
            <a:ext cx="1672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  <a:buClr>
                <a:srgbClr val="00197D"/>
              </a:buClr>
              <a:buSzPct val="70000"/>
              <a:buFont typeface="Arial" charset="0"/>
              <a:buNone/>
            </a:pPr>
            <a:r>
              <a:rPr lang="en-US" sz="1200" b="1" i="1" dirty="0" smtClean="0">
                <a:ea typeface="ＭＳ Ｐゴシック" charset="0"/>
                <a:cs typeface="ＭＳ Ｐゴシック" charset="0"/>
              </a:rPr>
              <a:t>Animal Feed Drying</a:t>
            </a:r>
          </a:p>
          <a:p>
            <a:pPr>
              <a:spcAft>
                <a:spcPts val="0"/>
              </a:spcAft>
              <a:buClr>
                <a:srgbClr val="00197D"/>
              </a:buClr>
              <a:buSzPct val="70000"/>
              <a:buFont typeface="Arial" charset="0"/>
              <a:buNone/>
            </a:pPr>
            <a:r>
              <a:rPr lang="en-US" sz="1200" dirty="0" smtClean="0">
                <a:ea typeface="ＭＳ Ｐゴシック" charset="0"/>
                <a:cs typeface="ＭＳ Ｐゴシック" charset="0"/>
              </a:rPr>
              <a:t>Various heat-levels</a:t>
            </a:r>
          </a:p>
          <a:p>
            <a:pPr>
              <a:spcAft>
                <a:spcPts val="0"/>
              </a:spcAft>
              <a:buClr>
                <a:srgbClr val="00197D"/>
              </a:buClr>
              <a:buSzPct val="70000"/>
              <a:buFont typeface="Arial" charset="0"/>
              <a:buNone/>
            </a:pPr>
            <a:r>
              <a:rPr lang="en-US" sz="1200" dirty="0" smtClean="0">
                <a:ea typeface="ＭＳ Ｐゴシック" charset="0"/>
                <a:cs typeface="ＭＳ Ｐゴシック" charset="0"/>
              </a:rPr>
              <a:t>(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h</a:t>
            </a:r>
            <a:r>
              <a:rPr lang="en-US" sz="1200" dirty="0" smtClean="0">
                <a:ea typeface="ＭＳ Ｐゴシック" charset="0"/>
                <a:cs typeface="ＭＳ Ｐゴシック" charset="0"/>
              </a:rPr>
              <a:t>eat pumps on site)</a:t>
            </a:r>
            <a:endParaRPr lang="en-US" sz="1200" dirty="0" smtClean="0">
              <a:ea typeface="ＭＳ Ｐゴシック" charset="0"/>
              <a:cs typeface="ＭＳ Ｐゴシック" charset="0"/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5782662" y="1574580"/>
            <a:ext cx="1214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  <a:buClr>
                <a:srgbClr val="00197D"/>
              </a:buClr>
              <a:buSzPct val="70000"/>
              <a:buFont typeface="Arial" charset="0"/>
              <a:buNone/>
            </a:pPr>
            <a:r>
              <a:rPr lang="en-US" sz="1200" b="1" i="1" dirty="0" smtClean="0">
                <a:ea typeface="ＭＳ Ｐゴシック" charset="0"/>
                <a:cs typeface="ＭＳ Ｐゴシック" charset="0"/>
              </a:rPr>
              <a:t>Sewage Plant</a:t>
            </a:r>
          </a:p>
          <a:p>
            <a:pPr>
              <a:spcAft>
                <a:spcPts val="0"/>
              </a:spcAft>
              <a:buClr>
                <a:srgbClr val="00197D"/>
              </a:buClr>
              <a:buSzPct val="70000"/>
              <a:buFont typeface="Arial" charset="0"/>
              <a:buNone/>
            </a:pPr>
            <a:r>
              <a:rPr lang="en-US" sz="1200" dirty="0" smtClean="0">
                <a:ea typeface="ＭＳ Ｐゴシック" charset="0"/>
                <a:cs typeface="ＭＳ Ｐゴシック" charset="0"/>
              </a:rPr>
              <a:t>(CHPP on site)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5836969" y="4079032"/>
            <a:ext cx="1082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  <a:buClr>
                <a:srgbClr val="00197D"/>
              </a:buClr>
              <a:buSzPct val="70000"/>
              <a:buFont typeface="Arial" charset="0"/>
              <a:buNone/>
            </a:pPr>
            <a:r>
              <a:rPr lang="en-US" sz="1200" b="1" i="1" dirty="0" smtClean="0">
                <a:ea typeface="ＭＳ Ｐゴシック" charset="0"/>
                <a:cs typeface="ＭＳ Ｐゴシック" charset="0"/>
              </a:rPr>
              <a:t>Data Center</a:t>
            </a:r>
            <a:endParaRPr lang="en-US" sz="1200" dirty="0" smtClean="0">
              <a:ea typeface="ＭＳ Ｐゴシック" charset="0"/>
              <a:cs typeface="ＭＳ Ｐゴシック" charset="0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7308304" y="5744289"/>
            <a:ext cx="16595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  <a:buClr>
                <a:srgbClr val="00197D"/>
              </a:buClr>
              <a:buSzPct val="70000"/>
              <a:buFont typeface="Arial" charset="0"/>
              <a:buNone/>
            </a:pPr>
            <a:r>
              <a:rPr lang="en-US" sz="1200" b="1" i="1" dirty="0" smtClean="0">
                <a:ea typeface="ＭＳ Ｐゴシック" charset="0"/>
                <a:cs typeface="ＭＳ Ｐゴシック" charset="0"/>
              </a:rPr>
              <a:t>Gas Expansion Site</a:t>
            </a:r>
          </a:p>
        </p:txBody>
      </p:sp>
      <p:grpSp>
        <p:nvGrpSpPr>
          <p:cNvPr id="46" name="Gruppierung 45"/>
          <p:cNvGrpSpPr/>
          <p:nvPr/>
        </p:nvGrpSpPr>
        <p:grpSpPr>
          <a:xfrm>
            <a:off x="-69273" y="2286000"/>
            <a:ext cx="4641273" cy="3498273"/>
            <a:chOff x="-69273" y="2286000"/>
            <a:chExt cx="4641273" cy="3498273"/>
          </a:xfrm>
        </p:grpSpPr>
        <p:sp>
          <p:nvSpPr>
            <p:cNvPr id="43" name="Freihandform 42"/>
            <p:cNvSpPr/>
            <p:nvPr/>
          </p:nvSpPr>
          <p:spPr>
            <a:xfrm>
              <a:off x="-57727" y="2286000"/>
              <a:ext cx="4629727" cy="773545"/>
            </a:xfrm>
            <a:custGeom>
              <a:avLst/>
              <a:gdLst>
                <a:gd name="connsiteX0" fmla="*/ 0 w 4629727"/>
                <a:gd name="connsiteY0" fmla="*/ 773545 h 773545"/>
                <a:gd name="connsiteX1" fmla="*/ 1500909 w 4629727"/>
                <a:gd name="connsiteY1" fmla="*/ 473364 h 773545"/>
                <a:gd name="connsiteX2" fmla="*/ 2436091 w 4629727"/>
                <a:gd name="connsiteY2" fmla="*/ 254000 h 773545"/>
                <a:gd name="connsiteX3" fmla="*/ 4629727 w 4629727"/>
                <a:gd name="connsiteY3" fmla="*/ 0 h 7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9727" h="773545">
                  <a:moveTo>
                    <a:pt x="0" y="773545"/>
                  </a:moveTo>
                  <a:lnTo>
                    <a:pt x="1500909" y="473364"/>
                  </a:lnTo>
                  <a:cubicBezTo>
                    <a:pt x="1906924" y="386773"/>
                    <a:pt x="1914621" y="332894"/>
                    <a:pt x="2436091" y="254000"/>
                  </a:cubicBezTo>
                  <a:cubicBezTo>
                    <a:pt x="2957561" y="175106"/>
                    <a:pt x="3793644" y="87553"/>
                    <a:pt x="4629727" y="0"/>
                  </a:cubicBezTo>
                </a:path>
              </a:pathLst>
            </a:custGeom>
            <a:ln w="38100">
              <a:solidFill>
                <a:srgbClr val="00E901"/>
              </a:solidFill>
            </a:ln>
          </p:spPr>
          <p:txBody>
            <a:bodyPr rtlCol="0" anchor="ctr"/>
            <a:lstStyle/>
            <a:p>
              <a:pPr algn="ctr">
                <a:lnSpc>
                  <a:spcPts val="1700"/>
                </a:lnSpc>
                <a:spcAft>
                  <a:spcPts val="300"/>
                </a:spcAft>
                <a:buClr>
                  <a:srgbClr val="00197D"/>
                </a:buClr>
                <a:buSzPct val="70000"/>
                <a:buFont typeface="Arial" charset="0"/>
                <a:buNone/>
              </a:pPr>
              <a:endParaRPr lang="de-DE" sz="1600">
                <a:solidFill>
                  <a:srgbClr val="646464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" name="Freihandform 43"/>
            <p:cNvSpPr/>
            <p:nvPr/>
          </p:nvSpPr>
          <p:spPr>
            <a:xfrm>
              <a:off x="2413000" y="2528455"/>
              <a:ext cx="704273" cy="2413000"/>
            </a:xfrm>
            <a:custGeom>
              <a:avLst/>
              <a:gdLst>
                <a:gd name="connsiteX0" fmla="*/ 0 w 704273"/>
                <a:gd name="connsiteY0" fmla="*/ 0 h 2413000"/>
                <a:gd name="connsiteX1" fmla="*/ 704273 w 704273"/>
                <a:gd name="connsiteY1" fmla="*/ 2413000 h 241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4273" h="2413000">
                  <a:moveTo>
                    <a:pt x="0" y="0"/>
                  </a:moveTo>
                  <a:lnTo>
                    <a:pt x="704273" y="2413000"/>
                  </a:lnTo>
                </a:path>
              </a:pathLst>
            </a:custGeom>
            <a:ln w="38100">
              <a:solidFill>
                <a:srgbClr val="00E901"/>
              </a:solidFill>
            </a:ln>
          </p:spPr>
          <p:txBody>
            <a:bodyPr rtlCol="0" anchor="ctr"/>
            <a:lstStyle/>
            <a:p>
              <a:pPr algn="ctr">
                <a:lnSpc>
                  <a:spcPts val="1700"/>
                </a:lnSpc>
                <a:spcAft>
                  <a:spcPts val="300"/>
                </a:spcAft>
                <a:buClr>
                  <a:srgbClr val="00197D"/>
                </a:buClr>
                <a:buSzPct val="70000"/>
                <a:buFont typeface="Arial" charset="0"/>
                <a:buNone/>
              </a:pPr>
              <a:endParaRPr lang="de-DE" sz="1600">
                <a:solidFill>
                  <a:srgbClr val="646464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5" name="Freihandform 44"/>
            <p:cNvSpPr/>
            <p:nvPr/>
          </p:nvSpPr>
          <p:spPr>
            <a:xfrm>
              <a:off x="-69273" y="4929909"/>
              <a:ext cx="3186546" cy="854364"/>
            </a:xfrm>
            <a:custGeom>
              <a:avLst/>
              <a:gdLst>
                <a:gd name="connsiteX0" fmla="*/ 3186546 w 3186546"/>
                <a:gd name="connsiteY0" fmla="*/ 0 h 854364"/>
                <a:gd name="connsiteX1" fmla="*/ 2216728 w 3186546"/>
                <a:gd name="connsiteY1" fmla="*/ 127000 h 854364"/>
                <a:gd name="connsiteX2" fmla="*/ 854364 w 3186546"/>
                <a:gd name="connsiteY2" fmla="*/ 565727 h 854364"/>
                <a:gd name="connsiteX3" fmla="*/ 0 w 3186546"/>
                <a:gd name="connsiteY3" fmla="*/ 854364 h 85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6546" h="854364">
                  <a:moveTo>
                    <a:pt x="3186546" y="0"/>
                  </a:moveTo>
                  <a:cubicBezTo>
                    <a:pt x="2895985" y="16356"/>
                    <a:pt x="2605425" y="32712"/>
                    <a:pt x="2216728" y="127000"/>
                  </a:cubicBezTo>
                  <a:cubicBezTo>
                    <a:pt x="1828031" y="221288"/>
                    <a:pt x="854364" y="565727"/>
                    <a:pt x="854364" y="565727"/>
                  </a:cubicBezTo>
                  <a:lnTo>
                    <a:pt x="0" y="854364"/>
                  </a:lnTo>
                </a:path>
              </a:pathLst>
            </a:custGeom>
            <a:ln w="38100">
              <a:solidFill>
                <a:srgbClr val="00E901"/>
              </a:solidFill>
            </a:ln>
          </p:spPr>
          <p:txBody>
            <a:bodyPr rtlCol="0" anchor="ctr"/>
            <a:lstStyle/>
            <a:p>
              <a:pPr algn="ctr">
                <a:lnSpc>
                  <a:spcPts val="1700"/>
                </a:lnSpc>
                <a:spcAft>
                  <a:spcPts val="300"/>
                </a:spcAft>
                <a:buClr>
                  <a:srgbClr val="00197D"/>
                </a:buClr>
                <a:buSzPct val="70000"/>
                <a:buFont typeface="Arial" charset="0"/>
                <a:buNone/>
              </a:pPr>
              <a:endParaRPr lang="de-DE" sz="1600">
                <a:solidFill>
                  <a:srgbClr val="646464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7" name="Gruppierung 56"/>
          <p:cNvGrpSpPr/>
          <p:nvPr/>
        </p:nvGrpSpPr>
        <p:grpSpPr>
          <a:xfrm>
            <a:off x="683568" y="2240868"/>
            <a:ext cx="1996239" cy="597099"/>
            <a:chOff x="959114" y="2168860"/>
            <a:chExt cx="1996239" cy="597099"/>
          </a:xfrm>
        </p:grpSpPr>
        <p:grpSp>
          <p:nvGrpSpPr>
            <p:cNvPr id="40" name="Gruppierung 39"/>
            <p:cNvGrpSpPr/>
            <p:nvPr/>
          </p:nvGrpSpPr>
          <p:grpSpPr>
            <a:xfrm>
              <a:off x="959114" y="2168860"/>
              <a:ext cx="1939924" cy="597099"/>
              <a:chOff x="999410" y="2687885"/>
              <a:chExt cx="1939924" cy="597099"/>
            </a:xfrm>
          </p:grpSpPr>
          <p:pic>
            <p:nvPicPr>
              <p:cNvPr id="12" name="Bild 11" descr="Agravis.gif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70561" b="100000" l="6703" r="8967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82" t="69637" r="39239"/>
              <a:stretch/>
            </p:blipFill>
            <p:spPr>
              <a:xfrm>
                <a:off x="999410" y="2687885"/>
                <a:ext cx="1939924" cy="597099"/>
              </a:xfrm>
              <a:prstGeom prst="rect">
                <a:avLst/>
              </a:prstGeom>
            </p:spPr>
          </p:pic>
          <p:sp>
            <p:nvSpPr>
              <p:cNvPr id="17" name="Textfeld 16"/>
              <p:cNvSpPr txBox="1"/>
              <p:nvPr/>
            </p:nvSpPr>
            <p:spPr>
              <a:xfrm>
                <a:off x="1223628" y="2924944"/>
                <a:ext cx="1485929" cy="3047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700"/>
                  </a:lnSpc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charset="0"/>
                  <a:buNone/>
                </a:pPr>
                <a:r>
                  <a:rPr lang="en-US" sz="1200" b="1" dirty="0" smtClean="0">
                    <a:ea typeface="ＭＳ Ｐゴシック" charset="0"/>
                    <a:cs typeface="ＭＳ Ｐゴシック" charset="0"/>
                  </a:rPr>
                  <a:t>Waste Water Heat </a:t>
                </a:r>
                <a:endParaRPr lang="en-US" sz="1200" b="1" dirty="0"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6" name="Textfeld 55"/>
            <p:cNvSpPr txBox="1"/>
            <p:nvPr/>
          </p:nvSpPr>
          <p:spPr>
            <a:xfrm>
              <a:off x="2296198" y="2192376"/>
              <a:ext cx="659155" cy="297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700"/>
                </a:lnSpc>
                <a:spcAft>
                  <a:spcPts val="300"/>
                </a:spcAft>
                <a:buClr>
                  <a:srgbClr val="00197D"/>
                </a:buClr>
                <a:buSzPct val="70000"/>
                <a:buFont typeface="Arial" charset="0"/>
                <a:buNone/>
              </a:pPr>
              <a:r>
                <a:rPr lang="en-US" sz="900" b="1" dirty="0" smtClean="0">
                  <a:ea typeface="ＭＳ Ｐゴシック" charset="0"/>
                  <a:cs typeface="ＭＳ Ｐゴシック" charset="0"/>
                </a:rPr>
                <a:t>(1,9 MW)</a:t>
              </a:r>
              <a:endParaRPr lang="en-US" sz="900" b="1" dirty="0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" name="Rechteck 3"/>
          <p:cNvSpPr/>
          <p:nvPr/>
        </p:nvSpPr>
        <p:spPr>
          <a:xfrm>
            <a:off x="-679947" y="-372003"/>
            <a:ext cx="1873061" cy="1039043"/>
          </a:xfrm>
          <a:prstGeom prst="rect">
            <a:avLst/>
          </a:prstGeom>
          <a:gradFill flip="none" rotWithShape="1">
            <a:gsLst>
              <a:gs pos="27000">
                <a:schemeClr val="accent2">
                  <a:lumMod val="50000"/>
                </a:schemeClr>
              </a:gs>
              <a:gs pos="75000">
                <a:prstClr val="white">
                  <a:alpha val="0"/>
                </a:prstClr>
              </a:gs>
            </a:gsLst>
            <a:lin ang="2880000" scaled="0"/>
            <a:tileRect/>
          </a:gradFill>
          <a:ln w="38100">
            <a:noFill/>
          </a:ln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35496" y="44624"/>
            <a:ext cx="2837736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  <a:spcAft>
                <a:spcPts val="300"/>
              </a:spcAft>
              <a:buClr>
                <a:srgbClr val="00197D"/>
              </a:buClr>
              <a:buSzPct val="70000"/>
              <a:buFont typeface="Arial" charset="0"/>
              <a:buNone/>
            </a:pPr>
            <a:r>
              <a:rPr lang="en-US" sz="1600" b="1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Oldenburg, Germany, 2013</a:t>
            </a:r>
            <a:endParaRPr lang="en-US" sz="1600" b="1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36" name="Gruppierung 35"/>
          <p:cNvGrpSpPr/>
          <p:nvPr/>
        </p:nvGrpSpPr>
        <p:grpSpPr>
          <a:xfrm>
            <a:off x="4977723" y="3403759"/>
            <a:ext cx="2681300" cy="1062402"/>
            <a:chOff x="4977723" y="2416003"/>
            <a:chExt cx="2681300" cy="1062402"/>
          </a:xfrm>
        </p:grpSpPr>
        <p:pic>
          <p:nvPicPr>
            <p:cNvPr id="16" name="Bild 15" descr="RZ.gif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7143" b="95238" l="7075" r="931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7723" y="2416003"/>
              <a:ext cx="2681300" cy="1062402"/>
            </a:xfrm>
            <a:prstGeom prst="rect">
              <a:avLst/>
            </a:prstGeom>
          </p:spPr>
        </p:pic>
        <p:sp>
          <p:nvSpPr>
            <p:cNvPr id="26" name="Textfeld 25"/>
            <p:cNvSpPr txBox="1"/>
            <p:nvPr/>
          </p:nvSpPr>
          <p:spPr>
            <a:xfrm>
              <a:off x="5675199" y="2689550"/>
              <a:ext cx="518216" cy="304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700"/>
                </a:lnSpc>
                <a:spcAft>
                  <a:spcPts val="300"/>
                </a:spcAft>
                <a:buClr>
                  <a:srgbClr val="00197D"/>
                </a:buClr>
                <a:buSzPct val="70000"/>
                <a:buFont typeface="Arial" charset="0"/>
                <a:buNone/>
              </a:pPr>
              <a:r>
                <a:rPr lang="en-US" sz="1200" b="1" dirty="0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Heat</a:t>
              </a:r>
              <a:endParaRPr lang="en-US" sz="12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6417040" y="2614051"/>
              <a:ext cx="860332" cy="304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700"/>
                </a:lnSpc>
                <a:spcAft>
                  <a:spcPts val="300"/>
                </a:spcAft>
                <a:buClr>
                  <a:srgbClr val="00197D"/>
                </a:buClr>
                <a:buSzPct val="70000"/>
                <a:buFont typeface="Arial" charset="0"/>
                <a:buNone/>
              </a:pPr>
              <a:r>
                <a:rPr lang="en-US" sz="1200" b="1" dirty="0" smtClean="0">
                  <a:ea typeface="ＭＳ Ｐゴシック" charset="0"/>
                  <a:cs typeface="ＭＳ Ｐゴシック" charset="0"/>
                </a:rPr>
                <a:t>el. Power</a:t>
              </a:r>
              <a:endParaRPr lang="en-US" sz="1200" b="1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5661193" y="2420393"/>
              <a:ext cx="526556" cy="304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700"/>
                </a:lnSpc>
                <a:spcAft>
                  <a:spcPts val="300"/>
                </a:spcAft>
                <a:buClr>
                  <a:srgbClr val="00197D"/>
                </a:buClr>
                <a:buSzPct val="70000"/>
                <a:buFont typeface="Arial" charset="0"/>
                <a:buNone/>
              </a:pPr>
              <a:r>
                <a:rPr lang="en-US" sz="1200" b="1" dirty="0" smtClean="0">
                  <a:ea typeface="ＭＳ Ｐゴシック" charset="0"/>
                  <a:cs typeface="ＭＳ Ｐゴシック" charset="0"/>
                </a:rPr>
                <a:t>Cold</a:t>
              </a:r>
              <a:endParaRPr lang="en-US" sz="1200" b="1" dirty="0"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8" name="Gruppierung 37"/>
          <p:cNvGrpSpPr/>
          <p:nvPr/>
        </p:nvGrpSpPr>
        <p:grpSpPr>
          <a:xfrm>
            <a:off x="1864002" y="782489"/>
            <a:ext cx="2690356" cy="1103180"/>
            <a:chOff x="1812687" y="-756833"/>
            <a:chExt cx="2690356" cy="1103180"/>
          </a:xfrm>
        </p:grpSpPr>
        <p:pic>
          <p:nvPicPr>
            <p:cNvPr id="32" name="Bild 31" descr="Agravis.gif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7353" b="50000" l="8214" r="876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98" t="7518" r="12151" b="50000"/>
            <a:stretch/>
          </p:blipFill>
          <p:spPr>
            <a:xfrm>
              <a:off x="1812687" y="-756833"/>
              <a:ext cx="2690356" cy="1103180"/>
            </a:xfrm>
            <a:prstGeom prst="rect">
              <a:avLst/>
            </a:prstGeom>
          </p:spPr>
        </p:pic>
        <p:sp>
          <p:nvSpPr>
            <p:cNvPr id="18" name="Textfeld 17"/>
            <p:cNvSpPr txBox="1"/>
            <p:nvPr/>
          </p:nvSpPr>
          <p:spPr>
            <a:xfrm>
              <a:off x="2178182" y="-638671"/>
              <a:ext cx="860332" cy="304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700"/>
                </a:lnSpc>
                <a:spcAft>
                  <a:spcPts val="300"/>
                </a:spcAft>
                <a:buClr>
                  <a:srgbClr val="00197D"/>
                </a:buClr>
                <a:buSzPct val="70000"/>
                <a:buFont typeface="Arial" charset="0"/>
                <a:buNone/>
              </a:pPr>
              <a:r>
                <a:rPr lang="en-US" sz="1200" b="1" dirty="0" smtClean="0">
                  <a:ea typeface="ＭＳ Ｐゴシック" charset="0"/>
                  <a:cs typeface="ＭＳ Ｐゴシック" charset="0"/>
                </a:rPr>
                <a:t>el. Power</a:t>
              </a:r>
              <a:endParaRPr lang="en-US" sz="1200" b="1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2420910" y="-381752"/>
              <a:ext cx="475536" cy="304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700"/>
                </a:lnSpc>
                <a:spcAft>
                  <a:spcPts val="300"/>
                </a:spcAft>
                <a:buClr>
                  <a:srgbClr val="00197D"/>
                </a:buClr>
                <a:buSzPct val="70000"/>
                <a:buFont typeface="Arial" charset="0"/>
                <a:buNone/>
              </a:pPr>
              <a:r>
                <a:rPr lang="en-US" sz="1200" b="1" dirty="0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Gas</a:t>
              </a:r>
              <a:endParaRPr lang="en-US" sz="12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3479250" y="-549642"/>
              <a:ext cx="518216" cy="304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700"/>
                </a:lnSpc>
                <a:spcAft>
                  <a:spcPts val="300"/>
                </a:spcAft>
                <a:buClr>
                  <a:srgbClr val="00197D"/>
                </a:buClr>
                <a:buSzPct val="70000"/>
                <a:buFont typeface="Arial" charset="0"/>
                <a:buNone/>
              </a:pPr>
              <a:r>
                <a:rPr lang="en-US" sz="1200" b="1" dirty="0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Heat</a:t>
              </a:r>
              <a:endParaRPr lang="en-US" sz="12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8963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  <p:bldP spid="58" grpId="0"/>
      <p:bldP spid="59" grpId="0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4EF086-52A8-5B4B-BCBC-B451FECD8514}" type="slidenum">
              <a:rPr lang="de-DE" smtClean="0">
                <a:solidFill>
                  <a:srgbClr val="646464"/>
                </a:solidFill>
              </a:rPr>
              <a:pPr>
                <a:defRPr/>
              </a:pPr>
              <a:t>14</a:t>
            </a:fld>
            <a:endParaRPr lang="de-DE">
              <a:solidFill>
                <a:srgbClr val="646464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B3709FA-D3EC-C64F-989C-49B7FC294350}" type="datetime1">
              <a:rPr lang="de-DE" smtClean="0">
                <a:solidFill>
                  <a:srgbClr val="FFFFFF"/>
                </a:solidFill>
              </a:rPr>
              <a:pPr>
                <a:defRPr/>
              </a:pPr>
              <a:t>10.09.13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Rechteck 1"/>
          <p:cNvSpPr>
            <a:spLocks noChangeArrowheads="1"/>
          </p:cNvSpPr>
          <p:nvPr/>
        </p:nvSpPr>
        <p:spPr bwMode="auto">
          <a:xfrm>
            <a:off x="-107950" y="980728"/>
            <a:ext cx="9359900" cy="86394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88900" indent="-88900">
              <a:lnSpc>
                <a:spcPts val="1700"/>
              </a:lnSpc>
              <a:spcAft>
                <a:spcPts val="300"/>
              </a:spcAft>
              <a:buClr>
                <a:srgbClr val="00197D"/>
              </a:buClr>
              <a:buSzPct val="70000"/>
              <a:buFont typeface="Arial" charset="0"/>
              <a:buNone/>
            </a:pPr>
            <a:endParaRPr lang="en-US" sz="1600">
              <a:solidFill>
                <a:srgbClr val="646464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 bwMode="auto">
          <a:xfrm>
            <a:off x="557088" y="5189433"/>
            <a:ext cx="8229600" cy="135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rmAutofit fontScale="8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120000"/>
              </a:lnSpc>
              <a:buFontTx/>
              <a:buNone/>
              <a:defRPr/>
            </a:pPr>
            <a:r>
              <a:rPr lang="de-DE" sz="4000" kern="0" dirty="0" err="1" smtClean="0">
                <a:solidFill>
                  <a:srgbClr val="00197D"/>
                </a:solidFill>
                <a:latin typeface="Arial"/>
              </a:rPr>
              <a:t>Thank</a:t>
            </a:r>
            <a:r>
              <a:rPr lang="de-DE" sz="4000" kern="0" dirty="0" smtClean="0">
                <a:solidFill>
                  <a:srgbClr val="00197D"/>
                </a:solidFill>
                <a:latin typeface="Arial"/>
              </a:rPr>
              <a:t> </a:t>
            </a:r>
            <a:r>
              <a:rPr lang="de-DE" sz="4000" kern="0" dirty="0" err="1" smtClean="0">
                <a:solidFill>
                  <a:srgbClr val="00197D"/>
                </a:solidFill>
                <a:latin typeface="Arial"/>
              </a:rPr>
              <a:t>you</a:t>
            </a:r>
            <a:r>
              <a:rPr lang="de-DE" sz="4000" kern="0" dirty="0" smtClean="0">
                <a:solidFill>
                  <a:srgbClr val="00197D"/>
                </a:solidFill>
                <a:latin typeface="Arial"/>
              </a:rPr>
              <a:t>!</a:t>
            </a:r>
            <a:r>
              <a:rPr lang="de-DE" sz="1800" kern="0" dirty="0" smtClean="0">
                <a:solidFill>
                  <a:srgbClr val="00197D"/>
                </a:solidFill>
                <a:latin typeface="Arial"/>
              </a:rPr>
              <a:t/>
            </a:r>
            <a:br>
              <a:rPr lang="de-DE" sz="1800" kern="0" dirty="0" smtClean="0">
                <a:solidFill>
                  <a:srgbClr val="00197D"/>
                </a:solidFill>
                <a:latin typeface="Arial"/>
              </a:rPr>
            </a:br>
            <a:r>
              <a:rPr lang="de-DE" b="0" kern="0" dirty="0" smtClean="0">
                <a:solidFill>
                  <a:srgbClr val="00197D"/>
                </a:solidFill>
                <a:latin typeface="Arial"/>
              </a:rPr>
              <a:t>Prof. Dr. Sebastian Lehnhoff</a:t>
            </a:r>
            <a:br>
              <a:rPr lang="de-DE" b="0" kern="0" dirty="0" smtClean="0">
                <a:solidFill>
                  <a:srgbClr val="00197D"/>
                </a:solidFill>
                <a:latin typeface="Arial"/>
              </a:rPr>
            </a:br>
            <a:r>
              <a:rPr lang="de-DE" b="0" kern="0" dirty="0" smtClean="0">
                <a:solidFill>
                  <a:srgbClr val="00197D"/>
                </a:solidFill>
                <a:latin typeface="Arial"/>
              </a:rPr>
              <a:t>R&amp;D Division </a:t>
            </a:r>
            <a:r>
              <a:rPr lang="de-DE" b="0" kern="0" dirty="0" err="1" smtClean="0">
                <a:solidFill>
                  <a:srgbClr val="00197D"/>
                </a:solidFill>
                <a:latin typeface="Arial"/>
              </a:rPr>
              <a:t>Energy</a:t>
            </a:r>
            <a:r>
              <a:rPr lang="de-DE" b="0" kern="0" dirty="0" smtClean="0">
                <a:solidFill>
                  <a:srgbClr val="00197D"/>
                </a:solidFill>
                <a:latin typeface="Arial"/>
              </a:rPr>
              <a:t/>
            </a:r>
            <a:br>
              <a:rPr lang="de-DE" b="0" kern="0" dirty="0" smtClean="0">
                <a:solidFill>
                  <a:srgbClr val="00197D"/>
                </a:solidFill>
                <a:latin typeface="Arial"/>
              </a:rPr>
            </a:br>
            <a:r>
              <a:rPr lang="de-DE" sz="2000" b="0" kern="0" dirty="0" err="1" smtClean="0">
                <a:solidFill>
                  <a:srgbClr val="00197D"/>
                </a:solidFill>
                <a:latin typeface="Arial"/>
              </a:rPr>
              <a:t>lehnhoff@offis.de</a:t>
            </a:r>
            <a:endParaRPr lang="de-DE" sz="3100" kern="0" dirty="0">
              <a:solidFill>
                <a:srgbClr val="00197D"/>
              </a:solidFill>
              <a:latin typeface="Arial"/>
            </a:endParaRPr>
          </a:p>
        </p:txBody>
      </p:sp>
      <p:pic>
        <p:nvPicPr>
          <p:cNvPr id="16" name="Bild 15" descr="OFF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43" y="1460936"/>
            <a:ext cx="5520613" cy="4140460"/>
          </a:xfrm>
          <a:prstGeom prst="rect">
            <a:avLst/>
          </a:prstGeom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4476"/>
          <a:stretch/>
        </p:blipFill>
        <p:spPr bwMode="auto">
          <a:xfrm>
            <a:off x="6346597" y="1741070"/>
            <a:ext cx="2545884" cy="75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3" descr="logo_energie_dt"/>
          <p:cNvPicPr>
            <a:picLocks noChangeAspect="1" noChangeArrowheads="1"/>
          </p:cNvPicPr>
          <p:nvPr/>
        </p:nvPicPr>
        <p:blipFill rotWithShape="1">
          <a:blip r:embed="rId4" cstate="print"/>
          <a:srcRect r="31480"/>
          <a:stretch/>
        </p:blipFill>
        <p:spPr bwMode="auto">
          <a:xfrm>
            <a:off x="6409086" y="2708920"/>
            <a:ext cx="2456593" cy="82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293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7075" y="1057275"/>
            <a:ext cx="7652720" cy="815975"/>
          </a:xfrm>
        </p:spPr>
        <p:txBody>
          <a:bodyPr/>
          <a:lstStyle/>
          <a:p>
            <a:r>
              <a:rPr lang="en-US" smtClean="0"/>
              <a:t>Energy Supply Challenges </a:t>
            </a:r>
            <a:br>
              <a:rPr lang="en-US" smtClean="0"/>
            </a:br>
            <a:r>
              <a:rPr lang="en-US" sz="1600" smtClean="0">
                <a:solidFill>
                  <a:schemeClr val="accent6">
                    <a:lumMod val="65000"/>
                    <a:lumOff val="35000"/>
                  </a:schemeClr>
                </a:solidFill>
              </a:rPr>
              <a:t>Smart Grids, Smart Cities, Smart Regions</a:t>
            </a:r>
            <a:endParaRPr lang="en-US" sz="1600">
              <a:solidFill>
                <a:schemeClr val="accent6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0889" y="1852613"/>
            <a:ext cx="6868950" cy="4660900"/>
          </a:xfrm>
        </p:spPr>
        <p:txBody>
          <a:bodyPr/>
          <a:lstStyle/>
          <a:p>
            <a:r>
              <a:rPr lang="en-US" dirty="0" smtClean="0"/>
              <a:t>Increasing energy feed-in from volatile decentralized sources</a:t>
            </a:r>
          </a:p>
          <a:p>
            <a:pPr lvl="1"/>
            <a:r>
              <a:rPr lang="en-US" sz="1600" dirty="0" smtClean="0"/>
              <a:t>Increase in storage and transportation requirements</a:t>
            </a:r>
          </a:p>
          <a:p>
            <a:r>
              <a:rPr lang="en-US" dirty="0" smtClean="0"/>
              <a:t>Flexibilization of power demand and supply (Smart Grids)</a:t>
            </a:r>
          </a:p>
          <a:p>
            <a:pPr lvl="1"/>
            <a:r>
              <a:rPr lang="en-US" sz="1600" dirty="0" smtClean="0"/>
              <a:t>Timely (and regionally) coupling of demand/supply processes</a:t>
            </a:r>
          </a:p>
          <a:p>
            <a:r>
              <a:rPr lang="en-US" dirty="0" smtClean="0"/>
              <a:t>Multi-domain flexibilization in Smart Cities </a:t>
            </a:r>
            <a:r>
              <a:rPr lang="en-US" sz="1600" dirty="0" smtClean="0">
                <a:sym typeface="Wingdings"/>
              </a:rPr>
              <a:t></a:t>
            </a:r>
            <a:r>
              <a:rPr lang="en-US" dirty="0" smtClean="0"/>
              <a:t> Smart Regions</a:t>
            </a:r>
          </a:p>
          <a:p>
            <a:pPr lvl="1"/>
            <a:r>
              <a:rPr lang="en-US" sz="1600" dirty="0" smtClean="0"/>
              <a:t>Coupling of infrastructures (power/gas</a:t>
            </a:r>
            <a:r>
              <a:rPr lang="en-US" sz="1600" dirty="0"/>
              <a:t>/heat/</a:t>
            </a:r>
            <a:r>
              <a:rPr lang="en-US" sz="1600" dirty="0" smtClean="0"/>
              <a:t>transportation)</a:t>
            </a:r>
          </a:p>
          <a:p>
            <a:pPr lvl="1"/>
            <a:r>
              <a:rPr lang="en-US" sz="1600" dirty="0" smtClean="0"/>
              <a:t>Adequate coupling of processes?</a:t>
            </a:r>
          </a:p>
          <a:p>
            <a:r>
              <a:rPr lang="en-US" dirty="0" smtClean="0"/>
              <a:t>acatech project group „Hybrid Energy Grids“</a:t>
            </a:r>
          </a:p>
          <a:p>
            <a:pPr lvl="1"/>
            <a:r>
              <a:rPr lang="en-US" sz="1600" dirty="0" smtClean="0"/>
              <a:t>30 representatives from industry, government and </a:t>
            </a:r>
            <a:r>
              <a:rPr lang="en-US" sz="1600" dirty="0"/>
              <a:t>R&amp;D</a:t>
            </a:r>
            <a:endParaRPr lang="en-US" sz="1600" dirty="0" smtClean="0"/>
          </a:p>
          <a:p>
            <a:pPr lvl="1"/>
            <a:r>
              <a:rPr lang="en-US" sz="1600" dirty="0" smtClean="0"/>
              <a:t>Technical Report „Hybrid Energy Grid for the Energy Turnaround – ICT-Challenges“</a:t>
            </a:r>
          </a:p>
        </p:txBody>
      </p:sp>
      <p:grpSp>
        <p:nvGrpSpPr>
          <p:cNvPr id="5" name="Gruppierung 4"/>
          <p:cNvGrpSpPr/>
          <p:nvPr/>
        </p:nvGrpSpPr>
        <p:grpSpPr>
          <a:xfrm>
            <a:off x="415131" y="5826086"/>
            <a:ext cx="5662040" cy="396044"/>
            <a:chOff x="42374" y="6077452"/>
            <a:chExt cx="5662040" cy="396044"/>
          </a:xfrm>
        </p:grpSpPr>
        <p:sp>
          <p:nvSpPr>
            <p:cNvPr id="6" name="Pfeil nach rechts 5"/>
            <p:cNvSpPr/>
            <p:nvPr/>
          </p:nvSpPr>
          <p:spPr bwMode="auto">
            <a:xfrm>
              <a:off x="42374" y="6077452"/>
              <a:ext cx="504056" cy="396044"/>
            </a:xfrm>
            <a:prstGeom prst="rightArrow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90"/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88900" marR="0" indent="-88900" algn="l" defTabSz="91440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ts val="300"/>
                </a:spcAft>
                <a:buClr>
                  <a:schemeClr val="tx2"/>
                </a:buClr>
                <a:buSzPct val="70000"/>
                <a:buFont typeface="Arial" pitchFamily="34" charset="0"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" name="Rechteck 6"/>
            <p:cNvSpPr/>
            <p:nvPr/>
          </p:nvSpPr>
          <p:spPr>
            <a:xfrm>
              <a:off x="568139" y="6091568"/>
              <a:ext cx="51362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Modeling of multi-domain process coupling…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253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ruppierung 35"/>
          <p:cNvGrpSpPr/>
          <p:nvPr/>
        </p:nvGrpSpPr>
        <p:grpSpPr>
          <a:xfrm>
            <a:off x="4391980" y="1532120"/>
            <a:ext cx="4752020" cy="5243776"/>
            <a:chOff x="4569846" y="1304764"/>
            <a:chExt cx="4574154" cy="5148572"/>
          </a:xfrm>
        </p:grpSpPr>
        <p:pic>
          <p:nvPicPr>
            <p:cNvPr id="176" name="Bild 175" descr="gasnetz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964"/>
            <a:stretch/>
          </p:blipFill>
          <p:spPr>
            <a:xfrm flipH="1">
              <a:off x="4569846" y="1448780"/>
              <a:ext cx="4566309" cy="4834632"/>
            </a:xfrm>
            <a:prstGeom prst="rect">
              <a:avLst/>
            </a:prstGeom>
          </p:spPr>
        </p:pic>
        <p:sp>
          <p:nvSpPr>
            <p:cNvPr id="177" name="Rechteck 176"/>
            <p:cNvSpPr/>
            <p:nvPr/>
          </p:nvSpPr>
          <p:spPr bwMode="auto">
            <a:xfrm flipH="1">
              <a:off x="4572000" y="1304764"/>
              <a:ext cx="4572000" cy="5148572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49000"/>
                  </a:srgbClr>
                </a:gs>
                <a:gs pos="57000">
                  <a:prstClr val="white"/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88900" marR="0" lvl="0" indent="-88900" algn="l" defTabSz="91440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0197D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en-US" sz="1600" b="0" i="0" u="none" strike="noStrike" kern="0" cap="none" spc="0" normalizeH="0" baseline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grpSp>
        <p:nvGrpSpPr>
          <p:cNvPr id="178" name="Gruppierung 30"/>
          <p:cNvGrpSpPr/>
          <p:nvPr/>
        </p:nvGrpSpPr>
        <p:grpSpPr>
          <a:xfrm>
            <a:off x="-2" y="1652021"/>
            <a:ext cx="4788026" cy="4981334"/>
            <a:chOff x="0" y="1426115"/>
            <a:chExt cx="4608004" cy="4890039"/>
          </a:xfrm>
        </p:grpSpPr>
        <p:pic>
          <p:nvPicPr>
            <p:cNvPr id="179" name="Bild 178" descr="teaserbild_stromnetze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77" r="12282"/>
            <a:stretch/>
          </p:blipFill>
          <p:spPr>
            <a:xfrm flipH="1">
              <a:off x="1" y="1448780"/>
              <a:ext cx="3983104" cy="4837899"/>
            </a:xfrm>
            <a:prstGeom prst="rect">
              <a:avLst/>
            </a:prstGeom>
          </p:spPr>
        </p:pic>
        <p:sp>
          <p:nvSpPr>
            <p:cNvPr id="180" name="Rechteck 179"/>
            <p:cNvSpPr/>
            <p:nvPr/>
          </p:nvSpPr>
          <p:spPr bwMode="auto">
            <a:xfrm>
              <a:off x="0" y="1426115"/>
              <a:ext cx="4608004" cy="4890039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49000"/>
                  </a:srgbClr>
                </a:gs>
                <a:gs pos="57000">
                  <a:prstClr val="white"/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88900" marR="0" lvl="0" indent="-88900" algn="l" defTabSz="91440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0197D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en-US" sz="1600" b="0" i="0" u="none" strike="noStrike" kern="0" cap="none" spc="0" normalizeH="0" baseline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sp>
        <p:nvSpPr>
          <p:cNvPr id="182" name="Legende m. Linie (2) (Markierungsleiste) 181"/>
          <p:cNvSpPr/>
          <p:nvPr/>
        </p:nvSpPr>
        <p:spPr bwMode="auto">
          <a:xfrm>
            <a:off x="6372200" y="6019812"/>
            <a:ext cx="2412268" cy="252028"/>
          </a:xfrm>
          <a:prstGeom prst="accentCallout2">
            <a:avLst>
              <a:gd name="adj1" fmla="val 18750"/>
              <a:gd name="adj2" fmla="val -3591"/>
              <a:gd name="adj3" fmla="val 18750"/>
              <a:gd name="adj4" fmla="val -16667"/>
              <a:gd name="adj5" fmla="val -728526"/>
              <a:gd name="adj6" fmla="val -72620"/>
            </a:avLst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88900" marR="0" lvl="0" indent="-88900" defTabSz="91440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ts val="300"/>
              </a:spcAft>
              <a:buClr>
                <a:srgbClr val="00197D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Virtual Gas Storage</a:t>
            </a:r>
          </a:p>
        </p:txBody>
      </p:sp>
      <p:sp>
        <p:nvSpPr>
          <p:cNvPr id="183" name="Legende m. Linie (2) (Markierungsleiste) 182"/>
          <p:cNvSpPr/>
          <p:nvPr/>
        </p:nvSpPr>
        <p:spPr bwMode="auto">
          <a:xfrm flipH="1">
            <a:off x="288032" y="2527424"/>
            <a:ext cx="2340260" cy="288032"/>
          </a:xfrm>
          <a:prstGeom prst="accentCallout2">
            <a:avLst>
              <a:gd name="adj1" fmla="val 18750"/>
              <a:gd name="adj2" fmla="val -3591"/>
              <a:gd name="adj3" fmla="val 18750"/>
              <a:gd name="adj4" fmla="val -16667"/>
              <a:gd name="adj5" fmla="val 559028"/>
              <a:gd name="adj6" fmla="val -81218"/>
            </a:avLst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88900" marR="0" lvl="0" indent="-88900" algn="r" defTabSz="91440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ts val="300"/>
              </a:spcAft>
              <a:buClr>
                <a:srgbClr val="00197D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Flexibilization</a:t>
            </a:r>
            <a:r>
              <a:rPr kumimoji="0" lang="en-US" sz="10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 of</a:t>
            </a:r>
            <a:r>
              <a:rPr kumimoji="0" lang="en-US" sz="10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 hybrid Processes</a:t>
            </a:r>
          </a:p>
        </p:txBody>
      </p:sp>
      <p:sp>
        <p:nvSpPr>
          <p:cNvPr id="184" name="Legende m. Linie (2) (Markierungsleiste) 183"/>
          <p:cNvSpPr/>
          <p:nvPr/>
        </p:nvSpPr>
        <p:spPr bwMode="auto">
          <a:xfrm>
            <a:off x="6876764" y="5299732"/>
            <a:ext cx="2412268" cy="252028"/>
          </a:xfrm>
          <a:prstGeom prst="accentCallout2">
            <a:avLst>
              <a:gd name="adj1" fmla="val 18750"/>
              <a:gd name="adj2" fmla="val -3591"/>
              <a:gd name="adj3" fmla="val 18750"/>
              <a:gd name="adj4" fmla="val -16667"/>
              <a:gd name="adj5" fmla="val -458959"/>
              <a:gd name="adj6" fmla="val -94438"/>
            </a:avLst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88900" marR="0" lvl="0" indent="-88900" defTabSz="91440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ts val="300"/>
              </a:spcAft>
              <a:buClr>
                <a:srgbClr val="00197D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Flexibilization of hybrid Processes</a:t>
            </a:r>
          </a:p>
        </p:txBody>
      </p:sp>
      <p:sp>
        <p:nvSpPr>
          <p:cNvPr id="185" name="Legende m. Linie (2) (Markierungsleiste) 184"/>
          <p:cNvSpPr/>
          <p:nvPr/>
        </p:nvSpPr>
        <p:spPr bwMode="auto">
          <a:xfrm flipH="1">
            <a:off x="0" y="2887464"/>
            <a:ext cx="2340260" cy="288032"/>
          </a:xfrm>
          <a:prstGeom prst="accentCallout2">
            <a:avLst>
              <a:gd name="adj1" fmla="val 18750"/>
              <a:gd name="adj2" fmla="val -3591"/>
              <a:gd name="adj3" fmla="val 18750"/>
              <a:gd name="adj4" fmla="val -16667"/>
              <a:gd name="adj5" fmla="val 436032"/>
              <a:gd name="adj6" fmla="val -93289"/>
            </a:avLst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88900" marR="0" lvl="0" indent="-88900" algn="r" defTabSz="91440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ts val="300"/>
              </a:spcAft>
              <a:buClr>
                <a:srgbClr val="00197D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Electrification of  </a:t>
            </a:r>
            <a:r>
              <a:rPr lang="en-US" sz="1000" kern="0" dirty="0">
                <a:latin typeface="Arial" pitchFamily="34" charset="0"/>
              </a:rPr>
              <a:t>C</a:t>
            </a:r>
            <a:r>
              <a:rPr kumimoji="0" lang="en-US" sz="10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ompressor Stations</a:t>
            </a:r>
          </a:p>
        </p:txBody>
      </p:sp>
      <p:sp>
        <p:nvSpPr>
          <p:cNvPr id="186" name="Oval 185"/>
          <p:cNvSpPr/>
          <p:nvPr/>
        </p:nvSpPr>
        <p:spPr bwMode="auto">
          <a:xfrm>
            <a:off x="3600400" y="3047562"/>
            <a:ext cx="2052228" cy="2052228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88900" marR="0" lvl="0" indent="-88900" algn="l" defTabSz="91440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ts val="300"/>
              </a:spcAft>
              <a:buClr>
                <a:srgbClr val="00197D"/>
              </a:buClr>
              <a:buSzPct val="70000"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0" cap="none" spc="0" normalizeH="0" baseline="0" smtClean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 pitchFamily="34" charset="0"/>
            </a:endParaRPr>
          </a:p>
        </p:txBody>
      </p:sp>
      <p:grpSp>
        <p:nvGrpSpPr>
          <p:cNvPr id="187" name="Gruppierung 43"/>
          <p:cNvGrpSpPr/>
          <p:nvPr/>
        </p:nvGrpSpPr>
        <p:grpSpPr>
          <a:xfrm>
            <a:off x="-53049" y="2116918"/>
            <a:ext cx="9153463" cy="4057161"/>
            <a:chOff x="-516436" y="1952836"/>
            <a:chExt cx="9885687" cy="4381716"/>
          </a:xfrm>
        </p:grpSpPr>
        <p:grpSp>
          <p:nvGrpSpPr>
            <p:cNvPr id="188" name="Gruppierung 15"/>
            <p:cNvGrpSpPr/>
            <p:nvPr/>
          </p:nvGrpSpPr>
          <p:grpSpPr>
            <a:xfrm>
              <a:off x="2741946" y="2384882"/>
              <a:ext cx="3594250" cy="3547635"/>
              <a:chOff x="2627784" y="3022402"/>
              <a:chExt cx="2232248" cy="2203298"/>
            </a:xfrm>
          </p:grpSpPr>
          <p:sp>
            <p:nvSpPr>
              <p:cNvPr id="209" name="Halbbogen 208"/>
              <p:cNvSpPr/>
              <p:nvPr/>
            </p:nvSpPr>
            <p:spPr bwMode="auto">
              <a:xfrm rot="16200000">
                <a:off x="2627784" y="3032956"/>
                <a:ext cx="2160240" cy="2160240"/>
              </a:xfrm>
              <a:prstGeom prst="blockArc">
                <a:avLst/>
              </a:prstGeom>
              <a:solidFill>
                <a:srgbClr val="00197D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16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10" name="Halbbogen 209"/>
              <p:cNvSpPr/>
              <p:nvPr/>
            </p:nvSpPr>
            <p:spPr bwMode="auto">
              <a:xfrm rot="5400000">
                <a:off x="2699792" y="3032956"/>
                <a:ext cx="2160240" cy="2160240"/>
              </a:xfrm>
              <a:prstGeom prst="blockArc">
                <a:avLst/>
              </a:prstGeom>
              <a:solidFill>
                <a:srgbClr val="6EAA23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16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grpSp>
            <p:nvGrpSpPr>
              <p:cNvPr id="211" name="Gruppierung 11"/>
              <p:cNvGrpSpPr/>
              <p:nvPr/>
            </p:nvGrpSpPr>
            <p:grpSpPr>
              <a:xfrm>
                <a:off x="3299772" y="3022402"/>
                <a:ext cx="634712" cy="591746"/>
                <a:chOff x="3299772" y="3022402"/>
                <a:chExt cx="634712" cy="591746"/>
              </a:xfrm>
            </p:grpSpPr>
            <p:sp>
              <p:nvSpPr>
                <p:cNvPr id="215" name="Rechtwinkliges Dreieck 214"/>
                <p:cNvSpPr/>
                <p:nvPr/>
              </p:nvSpPr>
              <p:spPr bwMode="auto">
                <a:xfrm rot="13500000">
                  <a:off x="3345098" y="3024762"/>
                  <a:ext cx="589386" cy="589386"/>
                </a:xfrm>
                <a:prstGeom prst="rtTriangle">
                  <a:avLst/>
                </a:prstGeom>
                <a:solidFill>
                  <a:srgbClr val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16" name="Rechtwinkliges Dreieck 215"/>
                <p:cNvSpPr/>
                <p:nvPr/>
              </p:nvSpPr>
              <p:spPr bwMode="auto">
                <a:xfrm rot="13500000">
                  <a:off x="3299772" y="3022402"/>
                  <a:ext cx="589386" cy="589386"/>
                </a:xfrm>
                <a:prstGeom prst="rtTriangle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12" name="Gruppierung 12"/>
              <p:cNvGrpSpPr/>
              <p:nvPr/>
            </p:nvGrpSpPr>
            <p:grpSpPr>
              <a:xfrm rot="10800000">
                <a:off x="3503249" y="4633954"/>
                <a:ext cx="634712" cy="591746"/>
                <a:chOff x="3352002" y="3022402"/>
                <a:chExt cx="634712" cy="591746"/>
              </a:xfrm>
            </p:grpSpPr>
            <p:sp>
              <p:nvSpPr>
                <p:cNvPr id="213" name="Rechtwinkliges Dreieck 212"/>
                <p:cNvSpPr/>
                <p:nvPr/>
              </p:nvSpPr>
              <p:spPr bwMode="auto">
                <a:xfrm rot="13500000">
                  <a:off x="3397328" y="3024762"/>
                  <a:ext cx="589386" cy="589386"/>
                </a:xfrm>
                <a:prstGeom prst="rtTriangle">
                  <a:avLst/>
                </a:prstGeom>
                <a:solidFill>
                  <a:srgbClr val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14" name="Rechtwinkliges Dreieck 213"/>
                <p:cNvSpPr/>
                <p:nvPr/>
              </p:nvSpPr>
              <p:spPr bwMode="auto">
                <a:xfrm rot="13500000">
                  <a:off x="3352002" y="3022402"/>
                  <a:ext cx="589386" cy="589385"/>
                </a:xfrm>
                <a:prstGeom prst="rtTriangle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89" name="Gruppierung 23"/>
            <p:cNvGrpSpPr/>
            <p:nvPr/>
          </p:nvGrpSpPr>
          <p:grpSpPr>
            <a:xfrm>
              <a:off x="1871700" y="3465004"/>
              <a:ext cx="792088" cy="1368152"/>
              <a:chOff x="1871700" y="3465004"/>
              <a:chExt cx="792088" cy="1368152"/>
            </a:xfrm>
          </p:grpSpPr>
          <p:sp>
            <p:nvSpPr>
              <p:cNvPr id="207" name="Pfeil nach oben 206"/>
              <p:cNvSpPr/>
              <p:nvPr/>
            </p:nvSpPr>
            <p:spPr bwMode="auto">
              <a:xfrm rot="5400000">
                <a:off x="1907704" y="4077072"/>
                <a:ext cx="756084" cy="756084"/>
              </a:xfrm>
              <a:prstGeom prst="upArrow">
                <a:avLst/>
              </a:prstGeom>
              <a:solidFill>
                <a:srgbClr val="00197D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16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08" name="Pfeil nach oben 207"/>
              <p:cNvSpPr/>
              <p:nvPr/>
            </p:nvSpPr>
            <p:spPr bwMode="auto">
              <a:xfrm rot="16200000">
                <a:off x="1871700" y="3465004"/>
                <a:ext cx="756084" cy="756084"/>
              </a:xfrm>
              <a:prstGeom prst="upArrow">
                <a:avLst/>
              </a:prstGeom>
              <a:solidFill>
                <a:srgbClr val="00197D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16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  <p:sp>
          <p:nvSpPr>
            <p:cNvPr id="190" name="180-Grad-Pfeil 189"/>
            <p:cNvSpPr/>
            <p:nvPr/>
          </p:nvSpPr>
          <p:spPr bwMode="auto">
            <a:xfrm>
              <a:off x="4031940" y="1952836"/>
              <a:ext cx="1008112" cy="468052"/>
            </a:xfrm>
            <a:prstGeom prst="uturnArrow">
              <a:avLst>
                <a:gd name="adj1" fmla="val 25000"/>
                <a:gd name="adj2" fmla="val 25000"/>
                <a:gd name="adj3" fmla="val 25000"/>
                <a:gd name="adj4" fmla="val 43750"/>
                <a:gd name="adj5" fmla="val 100000"/>
              </a:avLst>
            </a:prstGeom>
            <a:solidFill>
              <a:srgbClr val="00197D">
                <a:lumMod val="7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88900" marR="0" lvl="0" indent="-88900" algn="l" defTabSz="91440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0197D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en-US" sz="1600" b="0" i="0" u="none" strike="noStrike" kern="0" cap="none" spc="0" normalizeH="0" baseline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91" name="180-Grad-Pfeil 190"/>
            <p:cNvSpPr/>
            <p:nvPr/>
          </p:nvSpPr>
          <p:spPr bwMode="auto">
            <a:xfrm rot="10800000">
              <a:off x="3968342" y="5866500"/>
              <a:ext cx="1008112" cy="468052"/>
            </a:xfrm>
            <a:prstGeom prst="uturnArrow">
              <a:avLst>
                <a:gd name="adj1" fmla="val 25000"/>
                <a:gd name="adj2" fmla="val 25000"/>
                <a:gd name="adj3" fmla="val 25000"/>
                <a:gd name="adj4" fmla="val 43750"/>
                <a:gd name="adj5" fmla="val 100000"/>
              </a:avLst>
            </a:prstGeom>
            <a:solidFill>
              <a:srgbClr val="6EAA2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88900" marR="0" lvl="0" indent="-88900" algn="l" defTabSz="91440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0197D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en-US" sz="1600" b="0" i="0" u="none" strike="noStrike" kern="0" cap="none" spc="0" normalizeH="0" baseline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grpSp>
          <p:nvGrpSpPr>
            <p:cNvPr id="192" name="Gruppierung 24"/>
            <p:cNvGrpSpPr/>
            <p:nvPr/>
          </p:nvGrpSpPr>
          <p:grpSpPr>
            <a:xfrm>
              <a:off x="6410568" y="3465004"/>
              <a:ext cx="792088" cy="1368152"/>
              <a:chOff x="1871700" y="3465004"/>
              <a:chExt cx="792088" cy="1368152"/>
            </a:xfrm>
            <a:solidFill>
              <a:srgbClr val="FFFFFF">
                <a:lumMod val="40000"/>
                <a:lumOff val="60000"/>
              </a:srgbClr>
            </a:solidFill>
          </p:grpSpPr>
          <p:sp>
            <p:nvSpPr>
              <p:cNvPr id="205" name="Pfeil nach oben 204"/>
              <p:cNvSpPr/>
              <p:nvPr/>
            </p:nvSpPr>
            <p:spPr bwMode="auto">
              <a:xfrm rot="5400000">
                <a:off x="1907704" y="4077072"/>
                <a:ext cx="756084" cy="756084"/>
              </a:xfrm>
              <a:prstGeom prst="upArrow">
                <a:avLst/>
              </a:prstGeom>
              <a:solidFill>
                <a:srgbClr val="6EAA23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16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06" name="Pfeil nach oben 205"/>
              <p:cNvSpPr/>
              <p:nvPr/>
            </p:nvSpPr>
            <p:spPr bwMode="auto">
              <a:xfrm rot="16200000">
                <a:off x="1871700" y="3465004"/>
                <a:ext cx="756084" cy="756084"/>
              </a:xfrm>
              <a:prstGeom prst="upArrow">
                <a:avLst/>
              </a:prstGeom>
              <a:solidFill>
                <a:srgbClr val="6EAA23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16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  <p:grpSp>
          <p:nvGrpSpPr>
            <p:cNvPr id="193" name="Gruppierung 34"/>
            <p:cNvGrpSpPr/>
            <p:nvPr/>
          </p:nvGrpSpPr>
          <p:grpSpPr>
            <a:xfrm>
              <a:off x="2968642" y="2628501"/>
              <a:ext cx="3056950" cy="3046179"/>
              <a:chOff x="2968642" y="2628501"/>
              <a:chExt cx="3056950" cy="3046179"/>
            </a:xfrm>
          </p:grpSpPr>
          <p:sp>
            <p:nvSpPr>
              <p:cNvPr id="202" name="Halbbogen 201"/>
              <p:cNvSpPr/>
              <p:nvPr/>
            </p:nvSpPr>
            <p:spPr bwMode="auto">
              <a:xfrm rot="16200000">
                <a:off x="2968642" y="2628501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00197D">
                  <a:lumMod val="75000"/>
                </a:srgbClr>
              </a:solidFill>
              <a:ln w="127000" cap="rnd" cmpd="sng" algn="ctr">
                <a:solidFill>
                  <a:srgbClr val="00197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16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03" name="Halbbogen 202"/>
              <p:cNvSpPr/>
              <p:nvPr/>
            </p:nvSpPr>
            <p:spPr bwMode="auto">
              <a:xfrm rot="13020627">
                <a:off x="2987824" y="2636912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00197D">
                  <a:lumMod val="75000"/>
                </a:srgbClr>
              </a:solidFill>
              <a:ln w="127000" cap="rnd" cmpd="sng" algn="ctr">
                <a:solidFill>
                  <a:srgbClr val="00197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16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04" name="Halbbogen 203"/>
              <p:cNvSpPr/>
              <p:nvPr/>
            </p:nvSpPr>
            <p:spPr bwMode="auto">
              <a:xfrm rot="9900000">
                <a:off x="3001256" y="2650344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00197D">
                  <a:lumMod val="75000"/>
                </a:srgbClr>
              </a:solidFill>
              <a:ln w="127000" cap="rnd" cmpd="sng" algn="ctr">
                <a:solidFill>
                  <a:srgbClr val="00197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16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  <p:grpSp>
          <p:nvGrpSpPr>
            <p:cNvPr id="194" name="Gruppierung 35"/>
            <p:cNvGrpSpPr/>
            <p:nvPr/>
          </p:nvGrpSpPr>
          <p:grpSpPr>
            <a:xfrm rot="10800000">
              <a:off x="3057176" y="2587503"/>
              <a:ext cx="3084798" cy="3072122"/>
              <a:chOff x="2940794" y="2618323"/>
              <a:chExt cx="3084798" cy="3072122"/>
            </a:xfrm>
            <a:solidFill>
              <a:srgbClr val="0078F0">
                <a:lumMod val="75000"/>
              </a:srgbClr>
            </a:solidFill>
          </p:grpSpPr>
          <p:sp>
            <p:nvSpPr>
              <p:cNvPr id="199" name="Halbbogen 198"/>
              <p:cNvSpPr/>
              <p:nvPr/>
            </p:nvSpPr>
            <p:spPr bwMode="auto">
              <a:xfrm rot="13020627">
                <a:off x="2952084" y="2636912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6EAA23"/>
              </a:solidFill>
              <a:ln w="127000" cap="rnd" cmpd="sng" algn="ctr">
                <a:solidFill>
                  <a:srgbClr val="6EAA2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16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00" name="Halbbogen 199"/>
              <p:cNvSpPr/>
              <p:nvPr/>
            </p:nvSpPr>
            <p:spPr bwMode="auto">
              <a:xfrm rot="16200000">
                <a:off x="2940792" y="2618325"/>
                <a:ext cx="3024339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6EAA23"/>
              </a:solidFill>
              <a:ln w="127000" cap="rnd" cmpd="sng" algn="ctr">
                <a:solidFill>
                  <a:srgbClr val="6EAA2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16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01" name="Halbbogen 200"/>
              <p:cNvSpPr/>
              <p:nvPr/>
            </p:nvSpPr>
            <p:spPr bwMode="auto">
              <a:xfrm rot="9900000">
                <a:off x="3001256" y="2666111"/>
                <a:ext cx="3024336" cy="3024334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6EAA23"/>
              </a:solidFill>
              <a:ln w="127000" cap="rnd" cmpd="sng" algn="ctr">
                <a:solidFill>
                  <a:srgbClr val="6EAA2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16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  <p:sp>
          <p:nvSpPr>
            <p:cNvPr id="195" name="Textfeld 194"/>
            <p:cNvSpPr txBox="1"/>
            <p:nvPr/>
          </p:nvSpPr>
          <p:spPr>
            <a:xfrm>
              <a:off x="-242243" y="4226363"/>
              <a:ext cx="2214309" cy="382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Power Generation</a:t>
              </a:r>
              <a:endParaRPr kumimoji="0" lang="en-US" sz="17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Textfeld 195"/>
            <p:cNvSpPr txBox="1"/>
            <p:nvPr/>
          </p:nvSpPr>
          <p:spPr>
            <a:xfrm>
              <a:off x="-516436" y="3612706"/>
              <a:ext cx="2488502" cy="382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Power Consumption</a:t>
              </a:r>
              <a:endParaRPr kumimoji="0" lang="en-US" sz="17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Textfeld 196"/>
            <p:cNvSpPr txBox="1"/>
            <p:nvPr/>
          </p:nvSpPr>
          <p:spPr>
            <a:xfrm>
              <a:off x="7142294" y="4262239"/>
              <a:ext cx="2226957" cy="382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Gas Consumption</a:t>
              </a:r>
              <a:endParaRPr kumimoji="0" lang="en-US" sz="17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Textfeld 197"/>
            <p:cNvSpPr txBox="1"/>
            <p:nvPr/>
          </p:nvSpPr>
          <p:spPr>
            <a:xfrm>
              <a:off x="7142294" y="3658582"/>
              <a:ext cx="1547055" cy="382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Gas Feed-in</a:t>
              </a:r>
              <a:endParaRPr kumimoji="0" lang="en-US" sz="17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9" name="Textfeld 218"/>
          <p:cNvSpPr txBox="1"/>
          <p:nvPr/>
        </p:nvSpPr>
        <p:spPr>
          <a:xfrm rot="14111112">
            <a:off x="3189375" y="4652643"/>
            <a:ext cx="861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Flexible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dirty="0" smtClean="0">
                <a:solidFill>
                  <a:srgbClr val="FFFFFF"/>
                </a:solidFill>
              </a:rPr>
              <a:t>Generation</a:t>
            </a:r>
            <a:endParaRPr kumimoji="0" lang="en-US" sz="1000" b="1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20" name="Textfeld 219"/>
          <p:cNvSpPr txBox="1"/>
          <p:nvPr/>
        </p:nvSpPr>
        <p:spPr>
          <a:xfrm rot="17100000">
            <a:off x="2949469" y="3587030"/>
            <a:ext cx="10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Flexible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dirty="0" smtClean="0">
                <a:solidFill>
                  <a:srgbClr val="FFFFFF"/>
                </a:solidFill>
              </a:rPr>
              <a:t>Consumption</a:t>
            </a:r>
            <a:endParaRPr kumimoji="0" lang="en-US" sz="1000" b="1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21" name="Textfeld 220"/>
          <p:cNvSpPr txBox="1"/>
          <p:nvPr/>
        </p:nvSpPr>
        <p:spPr>
          <a:xfrm rot="20367045">
            <a:off x="3843816" y="2912397"/>
            <a:ext cx="6621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Storage</a:t>
            </a:r>
            <a:endParaRPr kumimoji="0" lang="en-US" sz="1000" b="1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22" name="Textfeld 221"/>
          <p:cNvSpPr txBox="1"/>
          <p:nvPr/>
        </p:nvSpPr>
        <p:spPr>
          <a:xfrm rot="6548591">
            <a:off x="5331890" y="4293665"/>
            <a:ext cx="10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Flexible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Consumption</a:t>
            </a:r>
            <a:endParaRPr kumimoji="0" lang="en-US" sz="1000" b="1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23" name="Textfeld 222"/>
          <p:cNvSpPr txBox="1"/>
          <p:nvPr/>
        </p:nvSpPr>
        <p:spPr>
          <a:xfrm rot="9597026">
            <a:off x="4738487" y="5144089"/>
            <a:ext cx="6621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Storage</a:t>
            </a:r>
            <a:endParaRPr kumimoji="0" lang="en-US" sz="1000" b="1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24" name="Textfeld 223"/>
          <p:cNvSpPr txBox="1"/>
          <p:nvPr/>
        </p:nvSpPr>
        <p:spPr>
          <a:xfrm rot="3306852">
            <a:off x="5232159" y="3220576"/>
            <a:ext cx="861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Flexible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Generation</a:t>
            </a:r>
            <a:endParaRPr kumimoji="0" lang="en-US" sz="1000" b="1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pSp>
        <p:nvGrpSpPr>
          <p:cNvPr id="225" name="Gruppierung 224"/>
          <p:cNvGrpSpPr/>
          <p:nvPr/>
        </p:nvGrpSpPr>
        <p:grpSpPr>
          <a:xfrm>
            <a:off x="3076655" y="3197040"/>
            <a:ext cx="1045047" cy="2242417"/>
            <a:chOff x="3076655" y="2874480"/>
            <a:chExt cx="1045047" cy="2242417"/>
          </a:xfrm>
        </p:grpSpPr>
        <p:sp>
          <p:nvSpPr>
            <p:cNvPr id="226" name="Textfeld 225"/>
            <p:cNvSpPr txBox="1"/>
            <p:nvPr/>
          </p:nvSpPr>
          <p:spPr>
            <a:xfrm rot="20888821">
              <a:off x="3076655" y="3907644"/>
              <a:ext cx="63990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dirty="0" smtClean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</a:rPr>
                <a:t>DSM/DR</a:t>
              </a:r>
              <a:endParaRPr kumimoji="0" lang="en-US" sz="900" b="1" i="0" u="none" strike="noStrike" kern="0" cap="none" spc="0" normalizeH="0" baseline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Textfeld 226"/>
            <p:cNvSpPr txBox="1"/>
            <p:nvPr/>
          </p:nvSpPr>
          <p:spPr>
            <a:xfrm rot="2609300">
              <a:off x="3497102" y="2874480"/>
              <a:ext cx="41561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dirty="0" smtClean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</a:rPr>
                <a:t>V2G</a:t>
              </a:r>
              <a:endParaRPr kumimoji="0" lang="en-US" sz="900" b="1" i="0" u="none" strike="noStrike" kern="0" cap="none" spc="0" normalizeH="0" baseline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Textfeld 227"/>
            <p:cNvSpPr txBox="1"/>
            <p:nvPr/>
          </p:nvSpPr>
          <p:spPr>
            <a:xfrm rot="18253795">
              <a:off x="3798480" y="4793676"/>
              <a:ext cx="41561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dirty="0" smtClean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</a:rPr>
                <a:t>VPP</a:t>
              </a:r>
              <a:endParaRPr kumimoji="0" lang="en-US" sz="900" b="1" i="0" u="none" strike="noStrike" kern="0" cap="none" spc="0" normalizeH="0" baseline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9" name="Gruppierung 228"/>
          <p:cNvGrpSpPr/>
          <p:nvPr/>
        </p:nvGrpSpPr>
        <p:grpSpPr>
          <a:xfrm>
            <a:off x="5365304" y="3827261"/>
            <a:ext cx="800867" cy="1252689"/>
            <a:chOff x="5365304" y="3568841"/>
            <a:chExt cx="800867" cy="1252689"/>
          </a:xfrm>
        </p:grpSpPr>
        <p:sp>
          <p:nvSpPr>
            <p:cNvPr id="230" name="Textfeld 229"/>
            <p:cNvSpPr txBox="1"/>
            <p:nvPr/>
          </p:nvSpPr>
          <p:spPr>
            <a:xfrm rot="21391581">
              <a:off x="5596822" y="3568841"/>
              <a:ext cx="56934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</a:rPr>
                <a:t>G-DSM</a:t>
              </a:r>
              <a:endParaRPr kumimoji="0" lang="en-US" sz="900" b="1" i="0" u="none" strike="noStrike" kern="0" cap="none" spc="0" normalizeH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31" name="Textfeld 230"/>
            <p:cNvSpPr txBox="1"/>
            <p:nvPr/>
          </p:nvSpPr>
          <p:spPr>
            <a:xfrm rot="2491581">
              <a:off x="5365304" y="4590698"/>
              <a:ext cx="42840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</a:rPr>
                <a:t>VGS</a:t>
              </a:r>
              <a:endParaRPr kumimoji="0" lang="en-US" sz="900" b="1" i="0" u="none" strike="noStrike" kern="0" cap="none" spc="0" normalizeH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Power-to-Gas(-to-Power)</a:t>
            </a:r>
            <a:br>
              <a:rPr lang="en-US" smtClean="0"/>
            </a:br>
            <a:r>
              <a:rPr lang="en-US" sz="1600" smtClean="0">
                <a:solidFill>
                  <a:schemeClr val="accent6">
                    <a:lumMod val="65000"/>
                    <a:lumOff val="35000"/>
                  </a:schemeClr>
                </a:solidFill>
              </a:rPr>
              <a:t>Process Coupling</a:t>
            </a:r>
            <a:endParaRPr lang="en-US" sz="1600">
              <a:solidFill>
                <a:schemeClr val="accent6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0" y="1667600"/>
            <a:ext cx="9144000" cy="3848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prstClr val="white">
                  <a:alpha val="0"/>
                </a:prstClr>
              </a:gs>
            </a:gsLst>
            <a:lin ang="5400000" scaled="0"/>
            <a:tileRect/>
          </a:gra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447675" algn="l" defTabSz="633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 typeface="Symbol" pitchFamily="18" charset="2"/>
              <a:buChar char="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Times New Roman" charset="0"/>
            </a:endParaRPr>
          </a:p>
        </p:txBody>
      </p:sp>
      <p:sp>
        <p:nvSpPr>
          <p:cNvPr id="218" name="Textfeld 217"/>
          <p:cNvSpPr txBox="1"/>
          <p:nvPr/>
        </p:nvSpPr>
        <p:spPr>
          <a:xfrm>
            <a:off x="3654877" y="1643168"/>
            <a:ext cx="190362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Gas Generation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</a:t>
            </a:r>
            <a:r>
              <a:rPr kumimoji="0" lang="en-US" sz="900" b="1" i="0" u="none" strike="noStrike" kern="0" cap="none" spc="0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  <a:r>
              <a:rPr kumimoji="0" lang="en-US" sz="9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/H</a:t>
            </a:r>
            <a:r>
              <a:rPr kumimoji="0" lang="en-US" sz="900" b="1" i="0" u="none" strike="noStrike" kern="0" cap="none" spc="0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endParaRPr kumimoji="0" lang="en-US" sz="900" b="1" i="0" u="none" strike="noStrike" kern="0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0" name="Rechteck 59"/>
          <p:cNvSpPr/>
          <p:nvPr/>
        </p:nvSpPr>
        <p:spPr bwMode="auto">
          <a:xfrm rot="10800000">
            <a:off x="0" y="6219896"/>
            <a:ext cx="9144000" cy="3848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prstClr val="white">
                  <a:alpha val="0"/>
                </a:prstClr>
              </a:gs>
            </a:gsLst>
            <a:lin ang="5400000" scaled="0"/>
            <a:tileRect/>
          </a:gra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447675" algn="l" defTabSz="633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 typeface="Symbol" pitchFamily="18" charset="2"/>
              <a:buChar char="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Times New Roman" charset="0"/>
            </a:endParaRPr>
          </a:p>
        </p:txBody>
      </p:sp>
      <p:sp>
        <p:nvSpPr>
          <p:cNvPr id="217" name="Textfeld 216"/>
          <p:cNvSpPr txBox="1"/>
          <p:nvPr/>
        </p:nvSpPr>
        <p:spPr>
          <a:xfrm>
            <a:off x="3282502" y="6098900"/>
            <a:ext cx="26220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Electricity Conversion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GCC/CHP/Fuel Cell</a:t>
            </a:r>
            <a:endParaRPr kumimoji="0" lang="en-US" sz="900" b="1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2" name="Textfeld 61"/>
          <p:cNvSpPr txBox="1"/>
          <p:nvPr/>
        </p:nvSpPr>
        <p:spPr>
          <a:xfrm rot="16023061">
            <a:off x="3875704" y="3553065"/>
            <a:ext cx="1262871" cy="1193431"/>
          </a:xfrm>
          <a:prstGeom prst="rect">
            <a:avLst/>
          </a:prstGeom>
          <a:noFill/>
        </p:spPr>
        <p:txBody>
          <a:bodyPr wrap="none" rtlCol="0">
            <a:prstTxWarp prst="textCircle">
              <a:avLst>
                <a:gd name="adj" fmla="val 11464006"/>
              </a:avLst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</a:rPr>
              <a:t>Transportation</a:t>
            </a:r>
          </a:p>
        </p:txBody>
      </p:sp>
      <p:sp>
        <p:nvSpPr>
          <p:cNvPr id="63" name="Textfeld 62"/>
          <p:cNvSpPr txBox="1"/>
          <p:nvPr/>
        </p:nvSpPr>
        <p:spPr>
          <a:xfrm rot="5553769">
            <a:off x="4118324" y="3552785"/>
            <a:ext cx="1262871" cy="1193431"/>
          </a:xfrm>
          <a:prstGeom prst="rect">
            <a:avLst/>
          </a:prstGeom>
          <a:noFill/>
        </p:spPr>
        <p:txBody>
          <a:bodyPr wrap="none" rtlCol="0">
            <a:prstTxWarp prst="textCircle">
              <a:avLst>
                <a:gd name="adj" fmla="val 11464006"/>
              </a:avLst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952561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/>
      <p:bldP spid="183" grpId="0" animBg="1"/>
      <p:bldP spid="184" grpId="0" animBg="1"/>
      <p:bldP spid="1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Multi-Domain Process Coupling</a:t>
            </a:r>
            <a:br>
              <a:rPr lang="en-US" dirty="0" smtClean="0"/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Increase in Degrees of Freedom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dirty="0" smtClean="0"/>
              <a:t>Smart Cities: integration of power-, gas-, heat- </a:t>
            </a:r>
            <a:r>
              <a:rPr lang="en-US" sz="2000" dirty="0"/>
              <a:t>a</a:t>
            </a:r>
            <a:r>
              <a:rPr lang="en-US" sz="2000" dirty="0" smtClean="0"/>
              <a:t>nd transportation-systems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dirty="0" smtClean="0"/>
              <a:t>Number of 1-dimensional process couplings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3 Domains: 3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4 Domains: 6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</a:pPr>
            <a:endParaRPr lang="en-US" sz="500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Multi-dimensional process couplings</a:t>
            </a:r>
          </a:p>
          <a:p>
            <a:pPr>
              <a:lnSpc>
                <a:spcPct val="80000"/>
              </a:lnSpc>
            </a:pPr>
            <a:endParaRPr lang="en-US" dirty="0"/>
          </a:p>
        </p:txBody>
      </p:sp>
      <p:grpSp>
        <p:nvGrpSpPr>
          <p:cNvPr id="115" name="Gruppierung 114"/>
          <p:cNvGrpSpPr/>
          <p:nvPr/>
        </p:nvGrpSpPr>
        <p:grpSpPr>
          <a:xfrm>
            <a:off x="216820" y="3326696"/>
            <a:ext cx="2619899" cy="2072769"/>
            <a:chOff x="765495" y="2024844"/>
            <a:chExt cx="2619899" cy="2072769"/>
          </a:xfrm>
        </p:grpSpPr>
        <p:grpSp>
          <p:nvGrpSpPr>
            <p:cNvPr id="116" name="Gruppierung 115"/>
            <p:cNvGrpSpPr/>
            <p:nvPr/>
          </p:nvGrpSpPr>
          <p:grpSpPr>
            <a:xfrm>
              <a:off x="863588" y="2024844"/>
              <a:ext cx="2521806" cy="2072769"/>
              <a:chOff x="2158206" y="1794358"/>
              <a:chExt cx="4936090" cy="4057161"/>
            </a:xfrm>
          </p:grpSpPr>
          <p:sp>
            <p:nvSpPr>
              <p:cNvPr id="119" name="Oval 118"/>
              <p:cNvSpPr/>
              <p:nvPr/>
            </p:nvSpPr>
            <p:spPr bwMode="auto">
              <a:xfrm>
                <a:off x="3600400" y="2725002"/>
                <a:ext cx="2052228" cy="2052228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10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grpSp>
            <p:nvGrpSpPr>
              <p:cNvPr id="120" name="Gruppierung 43"/>
              <p:cNvGrpSpPr/>
              <p:nvPr/>
            </p:nvGrpSpPr>
            <p:grpSpPr>
              <a:xfrm>
                <a:off x="2158206" y="1794358"/>
                <a:ext cx="4936090" cy="4057161"/>
                <a:chOff x="1871700" y="1952836"/>
                <a:chExt cx="5330956" cy="4381716"/>
              </a:xfrm>
            </p:grpSpPr>
            <p:grpSp>
              <p:nvGrpSpPr>
                <p:cNvPr id="127" name="Gruppierung 15"/>
                <p:cNvGrpSpPr/>
                <p:nvPr/>
              </p:nvGrpSpPr>
              <p:grpSpPr>
                <a:xfrm>
                  <a:off x="2741946" y="2384882"/>
                  <a:ext cx="3594250" cy="3547635"/>
                  <a:chOff x="2627784" y="3022402"/>
                  <a:chExt cx="2232248" cy="2203298"/>
                </a:xfrm>
              </p:grpSpPr>
              <p:sp>
                <p:nvSpPr>
                  <p:cNvPr id="144" name="Halbbogen 143"/>
                  <p:cNvSpPr/>
                  <p:nvPr/>
                </p:nvSpPr>
                <p:spPr bwMode="auto">
                  <a:xfrm rot="16200000">
                    <a:off x="2627784" y="3032956"/>
                    <a:ext cx="2160240" cy="2160240"/>
                  </a:xfrm>
                  <a:prstGeom prst="blockArc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45" name="Halbbogen 144"/>
                  <p:cNvSpPr/>
                  <p:nvPr/>
                </p:nvSpPr>
                <p:spPr bwMode="auto">
                  <a:xfrm rot="5400000">
                    <a:off x="2699792" y="3032956"/>
                    <a:ext cx="2160240" cy="2160240"/>
                  </a:xfrm>
                  <a:prstGeom prst="blockArc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grpSp>
                <p:nvGrpSpPr>
                  <p:cNvPr id="146" name="Gruppierung 11"/>
                  <p:cNvGrpSpPr/>
                  <p:nvPr/>
                </p:nvGrpSpPr>
                <p:grpSpPr>
                  <a:xfrm>
                    <a:off x="3299772" y="3022402"/>
                    <a:ext cx="634712" cy="591746"/>
                    <a:chOff x="3299772" y="3022402"/>
                    <a:chExt cx="634712" cy="591746"/>
                  </a:xfrm>
                </p:grpSpPr>
                <p:sp>
                  <p:nvSpPr>
                    <p:cNvPr id="150" name="Rechtwinkliges Dreieck 149"/>
                    <p:cNvSpPr/>
                    <p:nvPr/>
                  </p:nvSpPr>
                  <p:spPr bwMode="auto">
                    <a:xfrm rot="13500000">
                      <a:off x="3345098" y="3024762"/>
                      <a:ext cx="589386" cy="589386"/>
                    </a:xfrm>
                    <a:prstGeom prst="rtTriangle">
                      <a:avLst/>
                    </a:prstGeom>
                    <a:solidFill>
                      <a:srgbClr val="FFFF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197D"/>
                        </a:buClr>
                        <a:buSzPct val="70000"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51" name="Rechtwinkliges Dreieck 150"/>
                    <p:cNvSpPr/>
                    <p:nvPr/>
                  </p:nvSpPr>
                  <p:spPr bwMode="auto">
                    <a:xfrm rot="13500000">
                      <a:off x="3299772" y="3022402"/>
                      <a:ext cx="589386" cy="589386"/>
                    </a:xfrm>
                    <a:prstGeom prst="rtTriangle">
                      <a:avLst/>
                    </a:prstGeom>
                    <a:solidFill>
                      <a:srgbClr val="00197D">
                        <a:lumMod val="40000"/>
                        <a:lumOff val="60000"/>
                      </a:srgbClr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197D"/>
                        </a:buClr>
                        <a:buSzPct val="70000"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147" name="Gruppierung 12"/>
                  <p:cNvGrpSpPr/>
                  <p:nvPr/>
                </p:nvGrpSpPr>
                <p:grpSpPr>
                  <a:xfrm rot="10800000">
                    <a:off x="3503249" y="4633954"/>
                    <a:ext cx="634712" cy="591746"/>
                    <a:chOff x="3352002" y="3022402"/>
                    <a:chExt cx="634712" cy="591746"/>
                  </a:xfrm>
                </p:grpSpPr>
                <p:sp>
                  <p:nvSpPr>
                    <p:cNvPr id="148" name="Rechtwinkliges Dreieck 147"/>
                    <p:cNvSpPr/>
                    <p:nvPr/>
                  </p:nvSpPr>
                  <p:spPr bwMode="auto">
                    <a:xfrm rot="13500000">
                      <a:off x="3397328" y="3024762"/>
                      <a:ext cx="589386" cy="589386"/>
                    </a:xfrm>
                    <a:prstGeom prst="rtTriangle">
                      <a:avLst/>
                    </a:prstGeom>
                    <a:solidFill>
                      <a:srgbClr val="FFFF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197D"/>
                        </a:buClr>
                        <a:buSzPct val="70000"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49" name="Rechtwinkliges Dreieck 148"/>
                    <p:cNvSpPr/>
                    <p:nvPr/>
                  </p:nvSpPr>
                  <p:spPr bwMode="auto">
                    <a:xfrm rot="13500000">
                      <a:off x="3352002" y="3022402"/>
                      <a:ext cx="589386" cy="589385"/>
                    </a:xfrm>
                    <a:prstGeom prst="rtTriangle">
                      <a:avLst/>
                    </a:prstGeom>
                    <a:solidFill>
                      <a:srgbClr val="6EAA23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197D"/>
                        </a:buClr>
                        <a:buSzPct val="70000"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28" name="Gruppierung 23"/>
                <p:cNvGrpSpPr/>
                <p:nvPr/>
              </p:nvGrpSpPr>
              <p:grpSpPr>
                <a:xfrm>
                  <a:off x="1871700" y="3465004"/>
                  <a:ext cx="792088" cy="1368152"/>
                  <a:chOff x="1871700" y="3465004"/>
                  <a:chExt cx="792088" cy="1368152"/>
                </a:xfrm>
              </p:grpSpPr>
              <p:sp>
                <p:nvSpPr>
                  <p:cNvPr id="142" name="Pfeil nach oben 141"/>
                  <p:cNvSpPr/>
                  <p:nvPr/>
                </p:nvSpPr>
                <p:spPr bwMode="auto">
                  <a:xfrm rot="5400000">
                    <a:off x="1907704" y="4077072"/>
                    <a:ext cx="756084" cy="756084"/>
                  </a:xfrm>
                  <a:prstGeom prst="upArrow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43" name="Pfeil nach oben 142"/>
                  <p:cNvSpPr/>
                  <p:nvPr/>
                </p:nvSpPr>
                <p:spPr bwMode="auto">
                  <a:xfrm rot="16200000">
                    <a:off x="1871700" y="3465004"/>
                    <a:ext cx="756084" cy="756084"/>
                  </a:xfrm>
                  <a:prstGeom prst="upArrow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129" name="180-Grad-Pfeil 128"/>
                <p:cNvSpPr/>
                <p:nvPr/>
              </p:nvSpPr>
              <p:spPr bwMode="auto">
                <a:xfrm>
                  <a:off x="4031940" y="1952836"/>
                  <a:ext cx="1008112" cy="468052"/>
                </a:xfrm>
                <a:prstGeom prst="uturnArrow">
                  <a:avLst>
                    <a:gd name="adj1" fmla="val 25000"/>
                    <a:gd name="adj2" fmla="val 25000"/>
                    <a:gd name="adj3" fmla="val 25000"/>
                    <a:gd name="adj4" fmla="val 43750"/>
                    <a:gd name="adj5" fmla="val 100000"/>
                  </a:avLst>
                </a:prstGeom>
                <a:solidFill>
                  <a:srgbClr val="00197D">
                    <a:lumMod val="75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30" name="180-Grad-Pfeil 129"/>
                <p:cNvSpPr/>
                <p:nvPr/>
              </p:nvSpPr>
              <p:spPr bwMode="auto">
                <a:xfrm rot="10800000">
                  <a:off x="3968342" y="5866500"/>
                  <a:ext cx="1008112" cy="468052"/>
                </a:xfrm>
                <a:prstGeom prst="uturnArrow">
                  <a:avLst>
                    <a:gd name="adj1" fmla="val 25000"/>
                    <a:gd name="adj2" fmla="val 25000"/>
                    <a:gd name="adj3" fmla="val 25000"/>
                    <a:gd name="adj4" fmla="val 43750"/>
                    <a:gd name="adj5" fmla="val 100000"/>
                  </a:avLst>
                </a:prstGeom>
                <a:solidFill>
                  <a:srgbClr val="6EAA2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131" name="Gruppierung 24"/>
                <p:cNvGrpSpPr/>
                <p:nvPr/>
              </p:nvGrpSpPr>
              <p:grpSpPr>
                <a:xfrm>
                  <a:off x="6410568" y="3465004"/>
                  <a:ext cx="792088" cy="1368152"/>
                  <a:chOff x="1871700" y="3465004"/>
                  <a:chExt cx="792088" cy="1368152"/>
                </a:xfrm>
                <a:solidFill>
                  <a:srgbClr val="FFFFFF">
                    <a:lumMod val="40000"/>
                    <a:lumOff val="60000"/>
                  </a:srgbClr>
                </a:solidFill>
              </p:grpSpPr>
              <p:sp>
                <p:nvSpPr>
                  <p:cNvPr id="140" name="Pfeil nach oben 139"/>
                  <p:cNvSpPr/>
                  <p:nvPr/>
                </p:nvSpPr>
                <p:spPr bwMode="auto">
                  <a:xfrm rot="5400000">
                    <a:off x="1907704" y="4077072"/>
                    <a:ext cx="756084" cy="756084"/>
                  </a:xfrm>
                  <a:prstGeom prst="upArrow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41" name="Pfeil nach oben 140"/>
                  <p:cNvSpPr/>
                  <p:nvPr/>
                </p:nvSpPr>
                <p:spPr bwMode="auto">
                  <a:xfrm rot="16200000">
                    <a:off x="1871700" y="3465004"/>
                    <a:ext cx="756084" cy="756084"/>
                  </a:xfrm>
                  <a:prstGeom prst="upArrow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32" name="Gruppierung 34"/>
                <p:cNvGrpSpPr/>
                <p:nvPr/>
              </p:nvGrpSpPr>
              <p:grpSpPr>
                <a:xfrm>
                  <a:off x="2968642" y="2628501"/>
                  <a:ext cx="3056950" cy="3046179"/>
                  <a:chOff x="2968642" y="2628501"/>
                  <a:chExt cx="3056950" cy="3046179"/>
                </a:xfrm>
              </p:grpSpPr>
              <p:sp>
                <p:nvSpPr>
                  <p:cNvPr id="137" name="Halbbogen 136"/>
                  <p:cNvSpPr/>
                  <p:nvPr/>
                </p:nvSpPr>
                <p:spPr bwMode="auto">
                  <a:xfrm rot="16200000">
                    <a:off x="2968642" y="2628501"/>
                    <a:ext cx="3024336" cy="3024336"/>
                  </a:xfrm>
                  <a:prstGeom prst="blockArc">
                    <a:avLst>
                      <a:gd name="adj1" fmla="val 19260491"/>
                      <a:gd name="adj2" fmla="val 10"/>
                      <a:gd name="adj3" fmla="val 14427"/>
                    </a:avLst>
                  </a:prstGeom>
                  <a:solidFill>
                    <a:srgbClr val="00197D">
                      <a:lumMod val="75000"/>
                    </a:srgbClr>
                  </a:solidFill>
                  <a:ln w="60325" cap="rnd" cmpd="sng" algn="ctr">
                    <a:solidFill>
                      <a:srgbClr val="00197D">
                        <a:lumMod val="75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38" name="Halbbogen 137"/>
                  <p:cNvSpPr/>
                  <p:nvPr/>
                </p:nvSpPr>
                <p:spPr bwMode="auto">
                  <a:xfrm rot="13020627">
                    <a:off x="2987824" y="2636912"/>
                    <a:ext cx="3024336" cy="3024336"/>
                  </a:xfrm>
                  <a:prstGeom prst="blockArc">
                    <a:avLst>
                      <a:gd name="adj1" fmla="val 19260491"/>
                      <a:gd name="adj2" fmla="val 10"/>
                      <a:gd name="adj3" fmla="val 14427"/>
                    </a:avLst>
                  </a:prstGeom>
                  <a:solidFill>
                    <a:srgbClr val="00197D">
                      <a:lumMod val="75000"/>
                    </a:srgbClr>
                  </a:solidFill>
                  <a:ln w="60325" cap="rnd" cmpd="sng" algn="ctr">
                    <a:solidFill>
                      <a:srgbClr val="00197D">
                        <a:lumMod val="75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39" name="Halbbogen 138"/>
                  <p:cNvSpPr/>
                  <p:nvPr/>
                </p:nvSpPr>
                <p:spPr bwMode="auto">
                  <a:xfrm rot="9900000">
                    <a:off x="3001256" y="2650344"/>
                    <a:ext cx="3024336" cy="3024336"/>
                  </a:xfrm>
                  <a:prstGeom prst="blockArc">
                    <a:avLst>
                      <a:gd name="adj1" fmla="val 19260491"/>
                      <a:gd name="adj2" fmla="val 10"/>
                      <a:gd name="adj3" fmla="val 14427"/>
                    </a:avLst>
                  </a:prstGeom>
                  <a:solidFill>
                    <a:srgbClr val="00197D">
                      <a:lumMod val="75000"/>
                    </a:srgbClr>
                  </a:solidFill>
                  <a:ln w="60325" cap="rnd" cmpd="sng" algn="ctr">
                    <a:solidFill>
                      <a:srgbClr val="00197D">
                        <a:lumMod val="75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33" name="Gruppierung 35"/>
                <p:cNvGrpSpPr/>
                <p:nvPr/>
              </p:nvGrpSpPr>
              <p:grpSpPr>
                <a:xfrm rot="10800000">
                  <a:off x="3057176" y="2603268"/>
                  <a:ext cx="3084798" cy="3056357"/>
                  <a:chOff x="2940794" y="2618323"/>
                  <a:chExt cx="3084798" cy="3056357"/>
                </a:xfrm>
                <a:solidFill>
                  <a:srgbClr val="0078F0">
                    <a:lumMod val="75000"/>
                  </a:srgbClr>
                </a:solidFill>
              </p:grpSpPr>
              <p:sp>
                <p:nvSpPr>
                  <p:cNvPr id="134" name="Halbbogen 133"/>
                  <p:cNvSpPr/>
                  <p:nvPr/>
                </p:nvSpPr>
                <p:spPr bwMode="auto">
                  <a:xfrm rot="13020627">
                    <a:off x="2952084" y="2636912"/>
                    <a:ext cx="3024336" cy="3024336"/>
                  </a:xfrm>
                  <a:prstGeom prst="blockArc">
                    <a:avLst>
                      <a:gd name="adj1" fmla="val 19260491"/>
                      <a:gd name="adj2" fmla="val 10"/>
                      <a:gd name="adj3" fmla="val 14427"/>
                    </a:avLst>
                  </a:prstGeom>
                  <a:solidFill>
                    <a:srgbClr val="6EAA23"/>
                  </a:solidFill>
                  <a:ln w="60325" cap="rnd" cmpd="sng" algn="ctr">
                    <a:solidFill>
                      <a:srgbClr val="6EAA2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35" name="Halbbogen 134"/>
                  <p:cNvSpPr/>
                  <p:nvPr/>
                </p:nvSpPr>
                <p:spPr bwMode="auto">
                  <a:xfrm rot="16200000">
                    <a:off x="2940792" y="2618325"/>
                    <a:ext cx="3024339" cy="3024336"/>
                  </a:xfrm>
                  <a:prstGeom prst="blockArc">
                    <a:avLst>
                      <a:gd name="adj1" fmla="val 19260491"/>
                      <a:gd name="adj2" fmla="val 10"/>
                      <a:gd name="adj3" fmla="val 14427"/>
                    </a:avLst>
                  </a:prstGeom>
                  <a:solidFill>
                    <a:srgbClr val="6EAA23"/>
                  </a:solidFill>
                  <a:ln w="60325" cap="rnd" cmpd="sng" algn="ctr">
                    <a:solidFill>
                      <a:srgbClr val="6EAA2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36" name="Halbbogen 135"/>
                  <p:cNvSpPr/>
                  <p:nvPr/>
                </p:nvSpPr>
                <p:spPr bwMode="auto">
                  <a:xfrm rot="9900000">
                    <a:off x="3001256" y="2650344"/>
                    <a:ext cx="3024336" cy="3024336"/>
                  </a:xfrm>
                  <a:prstGeom prst="blockArc">
                    <a:avLst>
                      <a:gd name="adj1" fmla="val 19260491"/>
                      <a:gd name="adj2" fmla="val 10"/>
                      <a:gd name="adj3" fmla="val 14427"/>
                    </a:avLst>
                  </a:prstGeom>
                  <a:solidFill>
                    <a:srgbClr val="6EAA23"/>
                  </a:solidFill>
                  <a:ln w="60325" cap="rnd" cmpd="sng" algn="ctr">
                    <a:solidFill>
                      <a:srgbClr val="6EAA2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sp>
            <p:nvSpPr>
              <p:cNvPr id="121" name="Textfeld 120"/>
              <p:cNvSpPr txBox="1"/>
              <p:nvPr/>
            </p:nvSpPr>
            <p:spPr>
              <a:xfrm rot="14111112">
                <a:off x="3108191" y="4289166"/>
                <a:ext cx="1023983" cy="481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Flexible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Generation</a:t>
                </a:r>
                <a:endParaRPr kumimoji="0" lang="en-US" sz="500" b="1" i="0" u="none" strike="noStrike" kern="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Textfeld 121"/>
              <p:cNvSpPr txBox="1"/>
              <p:nvPr/>
            </p:nvSpPr>
            <p:spPr>
              <a:xfrm rot="17100000">
                <a:off x="2869878" y="3223554"/>
                <a:ext cx="1170141" cy="481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Flexible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Consumption</a:t>
                </a:r>
                <a:endParaRPr kumimoji="0" lang="en-US" sz="500" b="1" i="0" u="none" strike="noStrike" kern="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Textfeld 122"/>
              <p:cNvSpPr txBox="1"/>
              <p:nvPr/>
            </p:nvSpPr>
            <p:spPr>
              <a:xfrm rot="20367045">
                <a:off x="3755686" y="2547275"/>
                <a:ext cx="838382" cy="331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Storage</a:t>
                </a:r>
                <a:endParaRPr kumimoji="0" lang="en-US" sz="500" b="1" i="0" u="none" strike="noStrike" kern="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Textfeld 123"/>
              <p:cNvSpPr txBox="1"/>
              <p:nvPr/>
            </p:nvSpPr>
            <p:spPr>
              <a:xfrm rot="6548591">
                <a:off x="5244770" y="3923544"/>
                <a:ext cx="1170141" cy="481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Flexible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Consumption</a:t>
                </a:r>
                <a:endParaRPr kumimoji="0" lang="en-US" sz="500" b="1" i="0" u="none" strike="noStrike" kern="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Textfeld 124"/>
              <p:cNvSpPr txBox="1"/>
              <p:nvPr/>
            </p:nvSpPr>
            <p:spPr>
              <a:xfrm rot="9597026">
                <a:off x="4650356" y="4778968"/>
                <a:ext cx="838382" cy="331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Storage</a:t>
                </a:r>
                <a:endParaRPr kumimoji="0" lang="en-US" sz="500" b="1" i="0" u="none" strike="noStrike" kern="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Textfeld 125"/>
              <p:cNvSpPr txBox="1"/>
              <p:nvPr/>
            </p:nvSpPr>
            <p:spPr>
              <a:xfrm rot="3306852">
                <a:off x="5150979" y="2871698"/>
                <a:ext cx="1023983" cy="481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Flexible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Generation</a:t>
                </a:r>
                <a:endParaRPr kumimoji="0" lang="en-US" sz="500" b="1" i="0" u="none" strike="noStrike" kern="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7" name="Textfeld 116"/>
            <p:cNvSpPr txBox="1"/>
            <p:nvPr/>
          </p:nvSpPr>
          <p:spPr>
            <a:xfrm>
              <a:off x="765495" y="3641567"/>
              <a:ext cx="8773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dirty="0" smtClean="0">
                  <a:ln>
                    <a:noFill/>
                  </a:ln>
                  <a:solidFill>
                    <a:srgbClr val="00197D"/>
                  </a:solidFill>
                  <a:effectLst/>
                  <a:uLnTx/>
                  <a:uFillTx/>
                </a:rPr>
                <a:t>Power</a:t>
              </a:r>
              <a:endParaRPr kumimoji="0" lang="en-US" sz="1800" b="1" i="0" u="none" strike="noStrike" kern="0" cap="none" spc="0" normalizeH="0" baseline="0" dirty="0">
                <a:ln>
                  <a:noFill/>
                </a:ln>
                <a:solidFill>
                  <a:srgbClr val="00197D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Textfeld 117"/>
            <p:cNvSpPr txBox="1"/>
            <p:nvPr/>
          </p:nvSpPr>
          <p:spPr>
            <a:xfrm>
              <a:off x="2722353" y="2205896"/>
              <a:ext cx="6209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smtClean="0">
                  <a:ln>
                    <a:noFill/>
                  </a:ln>
                  <a:solidFill>
                    <a:srgbClr val="6EAA23"/>
                  </a:solidFill>
                  <a:effectLst/>
                  <a:uLnTx/>
                  <a:uFillTx/>
                </a:rPr>
                <a:t>Gas</a:t>
              </a:r>
              <a:endParaRPr kumimoji="0" lang="en-US" sz="1800" b="1" i="0" u="none" strike="noStrike" kern="0" cap="none" spc="0" normalizeH="0" baseline="0">
                <a:ln>
                  <a:noFill/>
                </a:ln>
                <a:solidFill>
                  <a:srgbClr val="6EAA23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2" name="Gruppierung 151"/>
          <p:cNvGrpSpPr/>
          <p:nvPr/>
        </p:nvGrpSpPr>
        <p:grpSpPr>
          <a:xfrm>
            <a:off x="6265864" y="3326696"/>
            <a:ext cx="2690525" cy="2072769"/>
            <a:chOff x="4919197" y="2132856"/>
            <a:chExt cx="2690525" cy="2072769"/>
          </a:xfrm>
        </p:grpSpPr>
        <p:grpSp>
          <p:nvGrpSpPr>
            <p:cNvPr id="153" name="Gruppierung 152"/>
            <p:cNvGrpSpPr/>
            <p:nvPr/>
          </p:nvGrpSpPr>
          <p:grpSpPr>
            <a:xfrm>
              <a:off x="4932040" y="2132856"/>
              <a:ext cx="2521806" cy="2072769"/>
              <a:chOff x="2158206" y="1794358"/>
              <a:chExt cx="4936090" cy="4057161"/>
            </a:xfrm>
          </p:grpSpPr>
          <p:sp>
            <p:nvSpPr>
              <p:cNvPr id="156" name="Oval 155"/>
              <p:cNvSpPr/>
              <p:nvPr/>
            </p:nvSpPr>
            <p:spPr bwMode="auto">
              <a:xfrm>
                <a:off x="3600400" y="2725002"/>
                <a:ext cx="2052228" cy="2052228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10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grpSp>
            <p:nvGrpSpPr>
              <p:cNvPr id="157" name="Gruppierung 43"/>
              <p:cNvGrpSpPr/>
              <p:nvPr/>
            </p:nvGrpSpPr>
            <p:grpSpPr>
              <a:xfrm>
                <a:off x="2158206" y="1794358"/>
                <a:ext cx="4936090" cy="4057161"/>
                <a:chOff x="1871700" y="1952836"/>
                <a:chExt cx="5330956" cy="4381716"/>
              </a:xfrm>
            </p:grpSpPr>
            <p:grpSp>
              <p:nvGrpSpPr>
                <p:cNvPr id="164" name="Gruppierung 15"/>
                <p:cNvGrpSpPr/>
                <p:nvPr/>
              </p:nvGrpSpPr>
              <p:grpSpPr>
                <a:xfrm>
                  <a:off x="2741946" y="2384882"/>
                  <a:ext cx="3594250" cy="3547635"/>
                  <a:chOff x="2627784" y="3022402"/>
                  <a:chExt cx="2232248" cy="2203298"/>
                </a:xfrm>
              </p:grpSpPr>
              <p:sp>
                <p:nvSpPr>
                  <p:cNvPr id="181" name="Halbbogen 180"/>
                  <p:cNvSpPr/>
                  <p:nvPr/>
                </p:nvSpPr>
                <p:spPr bwMode="auto">
                  <a:xfrm rot="16200000">
                    <a:off x="2627784" y="3032956"/>
                    <a:ext cx="2160240" cy="2160240"/>
                  </a:xfrm>
                  <a:prstGeom prst="blockArc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82" name="Halbbogen 181"/>
                  <p:cNvSpPr/>
                  <p:nvPr/>
                </p:nvSpPr>
                <p:spPr bwMode="auto">
                  <a:xfrm rot="5400000">
                    <a:off x="2699792" y="3032956"/>
                    <a:ext cx="2160240" cy="2160240"/>
                  </a:xfrm>
                  <a:prstGeom prst="blockArc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grpSp>
                <p:nvGrpSpPr>
                  <p:cNvPr id="183" name="Gruppierung 11"/>
                  <p:cNvGrpSpPr/>
                  <p:nvPr/>
                </p:nvGrpSpPr>
                <p:grpSpPr>
                  <a:xfrm>
                    <a:off x="3299772" y="3022402"/>
                    <a:ext cx="634712" cy="591746"/>
                    <a:chOff x="3299772" y="3022402"/>
                    <a:chExt cx="634712" cy="591746"/>
                  </a:xfrm>
                </p:grpSpPr>
                <p:sp>
                  <p:nvSpPr>
                    <p:cNvPr id="187" name="Rechtwinkliges Dreieck 186"/>
                    <p:cNvSpPr/>
                    <p:nvPr/>
                  </p:nvSpPr>
                  <p:spPr bwMode="auto">
                    <a:xfrm rot="13500000">
                      <a:off x="3345098" y="3024762"/>
                      <a:ext cx="589386" cy="589386"/>
                    </a:xfrm>
                    <a:prstGeom prst="rtTriangle">
                      <a:avLst/>
                    </a:prstGeom>
                    <a:solidFill>
                      <a:srgbClr val="FFFF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197D"/>
                        </a:buClr>
                        <a:buSzPct val="70000"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88" name="Rechtwinkliges Dreieck 187"/>
                    <p:cNvSpPr/>
                    <p:nvPr/>
                  </p:nvSpPr>
                  <p:spPr bwMode="auto">
                    <a:xfrm rot="13500000">
                      <a:off x="3299772" y="3022402"/>
                      <a:ext cx="589386" cy="589386"/>
                    </a:xfrm>
                    <a:prstGeom prst="rtTriangle">
                      <a:avLst/>
                    </a:prstGeom>
                    <a:solidFill>
                      <a:srgbClr val="FF8700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197D"/>
                        </a:buClr>
                        <a:buSzPct val="70000"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184" name="Gruppierung 12"/>
                  <p:cNvGrpSpPr/>
                  <p:nvPr/>
                </p:nvGrpSpPr>
                <p:grpSpPr>
                  <a:xfrm rot="10800000">
                    <a:off x="3503249" y="4633954"/>
                    <a:ext cx="634712" cy="591746"/>
                    <a:chOff x="3352002" y="3022402"/>
                    <a:chExt cx="634712" cy="591746"/>
                  </a:xfrm>
                </p:grpSpPr>
                <p:sp>
                  <p:nvSpPr>
                    <p:cNvPr id="185" name="Rechtwinkliges Dreieck 184"/>
                    <p:cNvSpPr/>
                    <p:nvPr/>
                  </p:nvSpPr>
                  <p:spPr bwMode="auto">
                    <a:xfrm rot="13500000">
                      <a:off x="3397328" y="3024762"/>
                      <a:ext cx="589386" cy="589386"/>
                    </a:xfrm>
                    <a:prstGeom prst="rtTriangle">
                      <a:avLst/>
                    </a:prstGeom>
                    <a:solidFill>
                      <a:srgbClr val="FFFF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197D"/>
                        </a:buClr>
                        <a:buSzPct val="70000"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86" name="Rechtwinkliges Dreieck 185"/>
                    <p:cNvSpPr/>
                    <p:nvPr/>
                  </p:nvSpPr>
                  <p:spPr bwMode="auto">
                    <a:xfrm rot="13500000">
                      <a:off x="3352002" y="3022402"/>
                      <a:ext cx="589386" cy="589385"/>
                    </a:xfrm>
                    <a:prstGeom prst="rtTriangle">
                      <a:avLst/>
                    </a:prstGeom>
                    <a:solidFill>
                      <a:srgbClr val="00197D">
                        <a:lumMod val="40000"/>
                        <a:lumOff val="60000"/>
                      </a:srgbClr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197D"/>
                        </a:buClr>
                        <a:buSzPct val="70000"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65" name="Gruppierung 23"/>
                <p:cNvGrpSpPr/>
                <p:nvPr/>
              </p:nvGrpSpPr>
              <p:grpSpPr>
                <a:xfrm>
                  <a:off x="1871700" y="3465004"/>
                  <a:ext cx="792088" cy="1368152"/>
                  <a:chOff x="1871700" y="3465004"/>
                  <a:chExt cx="792088" cy="1368152"/>
                </a:xfrm>
              </p:grpSpPr>
              <p:sp>
                <p:nvSpPr>
                  <p:cNvPr id="179" name="Pfeil nach oben 178"/>
                  <p:cNvSpPr/>
                  <p:nvPr/>
                </p:nvSpPr>
                <p:spPr bwMode="auto">
                  <a:xfrm rot="5400000">
                    <a:off x="1907704" y="4077072"/>
                    <a:ext cx="756084" cy="756084"/>
                  </a:xfrm>
                  <a:prstGeom prst="upArrow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80" name="Pfeil nach oben 179"/>
                  <p:cNvSpPr/>
                  <p:nvPr/>
                </p:nvSpPr>
                <p:spPr bwMode="auto">
                  <a:xfrm rot="16200000">
                    <a:off x="1871700" y="3465004"/>
                    <a:ext cx="756084" cy="756084"/>
                  </a:xfrm>
                  <a:prstGeom prst="upArrow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166" name="180-Grad-Pfeil 165"/>
                <p:cNvSpPr/>
                <p:nvPr/>
              </p:nvSpPr>
              <p:spPr bwMode="auto">
                <a:xfrm>
                  <a:off x="4031940" y="1952836"/>
                  <a:ext cx="1008112" cy="468052"/>
                </a:xfrm>
                <a:prstGeom prst="uturnArrow">
                  <a:avLst>
                    <a:gd name="adj1" fmla="val 25000"/>
                    <a:gd name="adj2" fmla="val 25000"/>
                    <a:gd name="adj3" fmla="val 25000"/>
                    <a:gd name="adj4" fmla="val 43750"/>
                    <a:gd name="adj5" fmla="val 100000"/>
                  </a:avLst>
                </a:prstGeom>
                <a:solidFill>
                  <a:srgbClr val="FF8700">
                    <a:lumMod val="75000"/>
                  </a:srgbClr>
                </a:solidFill>
                <a:ln w="9525" cap="flat" cmpd="sng" algn="ctr">
                  <a:solidFill>
                    <a:srgbClr val="FF8700">
                      <a:lumMod val="7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67" name="180-Grad-Pfeil 166"/>
                <p:cNvSpPr/>
                <p:nvPr/>
              </p:nvSpPr>
              <p:spPr bwMode="auto">
                <a:xfrm rot="10800000">
                  <a:off x="3968342" y="5866500"/>
                  <a:ext cx="1008112" cy="468052"/>
                </a:xfrm>
                <a:prstGeom prst="uturnArrow">
                  <a:avLst>
                    <a:gd name="adj1" fmla="val 25000"/>
                    <a:gd name="adj2" fmla="val 25000"/>
                    <a:gd name="adj3" fmla="val 25000"/>
                    <a:gd name="adj4" fmla="val 43750"/>
                    <a:gd name="adj5" fmla="val 100000"/>
                  </a:avLst>
                </a:prstGeom>
                <a:solidFill>
                  <a:srgbClr val="00197D"/>
                </a:solidFill>
                <a:ln w="9525" cap="flat" cmpd="sng" algn="ctr">
                  <a:solidFill>
                    <a:srgbClr val="001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168" name="Gruppierung 24"/>
                <p:cNvGrpSpPr/>
                <p:nvPr/>
              </p:nvGrpSpPr>
              <p:grpSpPr>
                <a:xfrm>
                  <a:off x="6410568" y="3465004"/>
                  <a:ext cx="792088" cy="1368152"/>
                  <a:chOff x="1871700" y="3465004"/>
                  <a:chExt cx="792088" cy="1368152"/>
                </a:xfrm>
                <a:solidFill>
                  <a:srgbClr val="FFFFFF">
                    <a:lumMod val="40000"/>
                    <a:lumOff val="60000"/>
                  </a:srgbClr>
                </a:solidFill>
              </p:grpSpPr>
              <p:sp>
                <p:nvSpPr>
                  <p:cNvPr id="177" name="Pfeil nach oben 176"/>
                  <p:cNvSpPr/>
                  <p:nvPr/>
                </p:nvSpPr>
                <p:spPr bwMode="auto">
                  <a:xfrm rot="5400000">
                    <a:off x="1907704" y="4077072"/>
                    <a:ext cx="756084" cy="756084"/>
                  </a:xfrm>
                  <a:prstGeom prst="upArrow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78" name="Pfeil nach oben 177"/>
                  <p:cNvSpPr/>
                  <p:nvPr/>
                </p:nvSpPr>
                <p:spPr bwMode="auto">
                  <a:xfrm rot="16200000">
                    <a:off x="1871700" y="3465004"/>
                    <a:ext cx="756084" cy="756084"/>
                  </a:xfrm>
                  <a:prstGeom prst="upArrow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69" name="Gruppierung 34"/>
                <p:cNvGrpSpPr/>
                <p:nvPr/>
              </p:nvGrpSpPr>
              <p:grpSpPr>
                <a:xfrm>
                  <a:off x="2968642" y="2628501"/>
                  <a:ext cx="3056950" cy="3046179"/>
                  <a:chOff x="2968642" y="2628501"/>
                  <a:chExt cx="3056950" cy="3046179"/>
                </a:xfrm>
              </p:grpSpPr>
              <p:sp>
                <p:nvSpPr>
                  <p:cNvPr id="174" name="Halbbogen 173"/>
                  <p:cNvSpPr/>
                  <p:nvPr/>
                </p:nvSpPr>
                <p:spPr bwMode="auto">
                  <a:xfrm rot="16200000">
                    <a:off x="2968642" y="2628501"/>
                    <a:ext cx="3024336" cy="3024336"/>
                  </a:xfrm>
                  <a:prstGeom prst="blockArc">
                    <a:avLst>
                      <a:gd name="adj1" fmla="val 19260491"/>
                      <a:gd name="adj2" fmla="val 10"/>
                      <a:gd name="adj3" fmla="val 14427"/>
                    </a:avLst>
                  </a:prstGeom>
                  <a:solidFill>
                    <a:srgbClr val="FF8700">
                      <a:lumMod val="75000"/>
                    </a:srgbClr>
                  </a:solidFill>
                  <a:ln w="60325" cap="rnd" cmpd="sng" algn="ctr">
                    <a:solidFill>
                      <a:srgbClr val="FF8700">
                        <a:lumMod val="75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75" name="Halbbogen 174"/>
                  <p:cNvSpPr/>
                  <p:nvPr/>
                </p:nvSpPr>
                <p:spPr bwMode="auto">
                  <a:xfrm rot="13020627">
                    <a:off x="2987824" y="2636912"/>
                    <a:ext cx="3024336" cy="3024336"/>
                  </a:xfrm>
                  <a:prstGeom prst="blockArc">
                    <a:avLst>
                      <a:gd name="adj1" fmla="val 19260491"/>
                      <a:gd name="adj2" fmla="val 10"/>
                      <a:gd name="adj3" fmla="val 14427"/>
                    </a:avLst>
                  </a:prstGeom>
                  <a:solidFill>
                    <a:srgbClr val="FF8700">
                      <a:lumMod val="75000"/>
                    </a:srgbClr>
                  </a:solidFill>
                  <a:ln w="60325" cap="rnd" cmpd="sng" algn="ctr">
                    <a:solidFill>
                      <a:srgbClr val="FF8700">
                        <a:lumMod val="75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76" name="Halbbogen 175"/>
                  <p:cNvSpPr/>
                  <p:nvPr/>
                </p:nvSpPr>
                <p:spPr bwMode="auto">
                  <a:xfrm rot="9900000">
                    <a:off x="3001256" y="2650344"/>
                    <a:ext cx="3024336" cy="3024336"/>
                  </a:xfrm>
                  <a:prstGeom prst="blockArc">
                    <a:avLst>
                      <a:gd name="adj1" fmla="val 19260491"/>
                      <a:gd name="adj2" fmla="val 10"/>
                      <a:gd name="adj3" fmla="val 14427"/>
                    </a:avLst>
                  </a:prstGeom>
                  <a:solidFill>
                    <a:srgbClr val="FF8700">
                      <a:lumMod val="75000"/>
                    </a:srgbClr>
                  </a:solidFill>
                  <a:ln w="60325" cap="rnd" cmpd="sng" algn="ctr">
                    <a:solidFill>
                      <a:srgbClr val="FF8700">
                        <a:lumMod val="75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70" name="Gruppierung 35"/>
                <p:cNvGrpSpPr/>
                <p:nvPr/>
              </p:nvGrpSpPr>
              <p:grpSpPr>
                <a:xfrm rot="10800000">
                  <a:off x="3057176" y="2603268"/>
                  <a:ext cx="3084798" cy="3056357"/>
                  <a:chOff x="2940794" y="2618323"/>
                  <a:chExt cx="3084798" cy="3056357"/>
                </a:xfrm>
                <a:solidFill>
                  <a:srgbClr val="0078F0">
                    <a:lumMod val="75000"/>
                  </a:srgbClr>
                </a:solidFill>
              </p:grpSpPr>
              <p:sp>
                <p:nvSpPr>
                  <p:cNvPr id="171" name="Halbbogen 170"/>
                  <p:cNvSpPr/>
                  <p:nvPr/>
                </p:nvSpPr>
                <p:spPr bwMode="auto">
                  <a:xfrm rot="13020627">
                    <a:off x="2952084" y="2636912"/>
                    <a:ext cx="3024336" cy="3024336"/>
                  </a:xfrm>
                  <a:prstGeom prst="blockArc">
                    <a:avLst>
                      <a:gd name="adj1" fmla="val 19260491"/>
                      <a:gd name="adj2" fmla="val 10"/>
                      <a:gd name="adj3" fmla="val 14427"/>
                    </a:avLst>
                  </a:prstGeom>
                  <a:solidFill>
                    <a:srgbClr val="00197D"/>
                  </a:solidFill>
                  <a:ln w="60325" cap="rnd" cmpd="sng" algn="ctr">
                    <a:solidFill>
                      <a:srgbClr val="00197D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72" name="Halbbogen 171"/>
                  <p:cNvSpPr/>
                  <p:nvPr/>
                </p:nvSpPr>
                <p:spPr bwMode="auto">
                  <a:xfrm rot="16200000">
                    <a:off x="2940792" y="2618325"/>
                    <a:ext cx="3024339" cy="3024336"/>
                  </a:xfrm>
                  <a:prstGeom prst="blockArc">
                    <a:avLst>
                      <a:gd name="adj1" fmla="val 19260491"/>
                      <a:gd name="adj2" fmla="val 10"/>
                      <a:gd name="adj3" fmla="val 14427"/>
                    </a:avLst>
                  </a:prstGeom>
                  <a:solidFill>
                    <a:srgbClr val="00197D"/>
                  </a:solidFill>
                  <a:ln w="60325" cap="rnd" cmpd="sng" algn="ctr">
                    <a:solidFill>
                      <a:srgbClr val="00197D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73" name="Halbbogen 172"/>
                  <p:cNvSpPr/>
                  <p:nvPr/>
                </p:nvSpPr>
                <p:spPr bwMode="auto">
                  <a:xfrm rot="9900000">
                    <a:off x="3001256" y="2650344"/>
                    <a:ext cx="3024336" cy="3024336"/>
                  </a:xfrm>
                  <a:prstGeom prst="blockArc">
                    <a:avLst>
                      <a:gd name="adj1" fmla="val 19260491"/>
                      <a:gd name="adj2" fmla="val 10"/>
                      <a:gd name="adj3" fmla="val 14427"/>
                    </a:avLst>
                  </a:prstGeom>
                  <a:solidFill>
                    <a:srgbClr val="00197D"/>
                  </a:solidFill>
                  <a:ln w="60325" cap="rnd" cmpd="sng" algn="ctr">
                    <a:solidFill>
                      <a:srgbClr val="00197D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sp>
            <p:nvSpPr>
              <p:cNvPr id="158" name="Textfeld 157"/>
              <p:cNvSpPr txBox="1"/>
              <p:nvPr/>
            </p:nvSpPr>
            <p:spPr>
              <a:xfrm rot="14111112">
                <a:off x="3108191" y="4289166"/>
                <a:ext cx="1023983" cy="481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Flexible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Generation</a:t>
                </a:r>
                <a:endParaRPr kumimoji="0" lang="en-US" sz="500" b="1" i="0" u="none" strike="noStrike" kern="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" name="Textfeld 158"/>
              <p:cNvSpPr txBox="1"/>
              <p:nvPr/>
            </p:nvSpPr>
            <p:spPr>
              <a:xfrm rot="17100000">
                <a:off x="2880297" y="3223554"/>
                <a:ext cx="1149305" cy="481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Flexible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consumption</a:t>
                </a:r>
                <a:endParaRPr kumimoji="0" lang="en-US" sz="500" b="1" i="0" u="none" strike="noStrike" kern="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" name="Textfeld 159"/>
              <p:cNvSpPr txBox="1"/>
              <p:nvPr/>
            </p:nvSpPr>
            <p:spPr>
              <a:xfrm rot="20367045">
                <a:off x="3755686" y="2547275"/>
                <a:ext cx="838382" cy="331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Storage</a:t>
                </a:r>
                <a:endParaRPr kumimoji="0" lang="en-US" sz="500" b="1" i="0" u="none" strike="noStrike" kern="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" name="Textfeld 160"/>
              <p:cNvSpPr txBox="1"/>
              <p:nvPr/>
            </p:nvSpPr>
            <p:spPr>
              <a:xfrm rot="6548591">
                <a:off x="5244768" y="3923544"/>
                <a:ext cx="1170141" cy="481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Flexible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Consumption</a:t>
                </a:r>
                <a:endParaRPr kumimoji="0" lang="en-US" sz="500" b="1" i="0" u="none" strike="noStrike" kern="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" name="Textfeld 161"/>
              <p:cNvSpPr txBox="1"/>
              <p:nvPr/>
            </p:nvSpPr>
            <p:spPr>
              <a:xfrm rot="9597026">
                <a:off x="4650356" y="4778968"/>
                <a:ext cx="838382" cy="331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Storage</a:t>
                </a:r>
                <a:endParaRPr kumimoji="0" lang="en-US" sz="500" b="1" i="0" u="none" strike="noStrike" kern="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" name="Textfeld 162"/>
              <p:cNvSpPr txBox="1"/>
              <p:nvPr/>
            </p:nvSpPr>
            <p:spPr>
              <a:xfrm rot="3306852">
                <a:off x="5150979" y="2871698"/>
                <a:ext cx="1023983" cy="481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Flexible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Generation</a:t>
                </a:r>
                <a:endParaRPr kumimoji="0" lang="en-US" sz="500" b="1" i="0" u="none" strike="noStrike" kern="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54" name="Textfeld 153"/>
            <p:cNvSpPr txBox="1"/>
            <p:nvPr/>
          </p:nvSpPr>
          <p:spPr>
            <a:xfrm>
              <a:off x="4919197" y="3782569"/>
              <a:ext cx="684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dirty="0" smtClean="0">
                  <a:ln>
                    <a:noFill/>
                  </a:ln>
                  <a:solidFill>
                    <a:srgbClr val="FF8700">
                      <a:lumMod val="75000"/>
                    </a:srgbClr>
                  </a:solidFill>
                  <a:effectLst/>
                  <a:uLnTx/>
                  <a:uFillTx/>
                </a:rPr>
                <a:t>Heat</a:t>
              </a:r>
              <a:endParaRPr kumimoji="0" lang="en-US" sz="1800" b="1" i="0" u="none" strike="noStrike" kern="0" cap="none" spc="0" normalizeH="0" baseline="0" dirty="0">
                <a:ln>
                  <a:noFill/>
                </a:ln>
                <a:solidFill>
                  <a:srgbClr val="FF8700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55" name="Textfeld 154"/>
            <p:cNvSpPr txBox="1"/>
            <p:nvPr/>
          </p:nvSpPr>
          <p:spPr>
            <a:xfrm>
              <a:off x="6732333" y="2280918"/>
              <a:ext cx="8773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dirty="0" smtClean="0">
                  <a:ln>
                    <a:noFill/>
                  </a:ln>
                  <a:solidFill>
                    <a:srgbClr val="00197D"/>
                  </a:solidFill>
                  <a:effectLst/>
                  <a:uLnTx/>
                  <a:uFillTx/>
                </a:rPr>
                <a:t>Power</a:t>
              </a:r>
              <a:endParaRPr kumimoji="0" lang="en-US" sz="1800" b="1" i="0" u="none" strike="noStrike" kern="0" cap="none" spc="0" normalizeH="0" baseline="0" dirty="0">
                <a:ln>
                  <a:noFill/>
                </a:ln>
                <a:solidFill>
                  <a:srgbClr val="00197D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9" name="Gruppierung 188"/>
          <p:cNvGrpSpPr/>
          <p:nvPr/>
        </p:nvGrpSpPr>
        <p:grpSpPr>
          <a:xfrm>
            <a:off x="3284617" y="3327728"/>
            <a:ext cx="2521806" cy="2072769"/>
            <a:chOff x="3203848" y="4041068"/>
            <a:chExt cx="2521806" cy="2072769"/>
          </a:xfrm>
        </p:grpSpPr>
        <p:grpSp>
          <p:nvGrpSpPr>
            <p:cNvPr id="190" name="Gruppierung 189"/>
            <p:cNvGrpSpPr/>
            <p:nvPr/>
          </p:nvGrpSpPr>
          <p:grpSpPr>
            <a:xfrm>
              <a:off x="3203848" y="4041068"/>
              <a:ext cx="2521806" cy="2072769"/>
              <a:chOff x="2158206" y="1794358"/>
              <a:chExt cx="4936090" cy="4057161"/>
            </a:xfrm>
          </p:grpSpPr>
          <p:sp>
            <p:nvSpPr>
              <p:cNvPr id="193" name="Oval 192"/>
              <p:cNvSpPr/>
              <p:nvPr/>
            </p:nvSpPr>
            <p:spPr bwMode="auto">
              <a:xfrm>
                <a:off x="3600400" y="2725002"/>
                <a:ext cx="2052228" cy="2052228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10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grpSp>
            <p:nvGrpSpPr>
              <p:cNvPr id="194" name="Gruppierung 43"/>
              <p:cNvGrpSpPr/>
              <p:nvPr/>
            </p:nvGrpSpPr>
            <p:grpSpPr>
              <a:xfrm>
                <a:off x="2158206" y="1794358"/>
                <a:ext cx="4936090" cy="4057161"/>
                <a:chOff x="1871700" y="1952836"/>
                <a:chExt cx="5330956" cy="4381716"/>
              </a:xfrm>
            </p:grpSpPr>
            <p:grpSp>
              <p:nvGrpSpPr>
                <p:cNvPr id="201" name="Gruppierung 15"/>
                <p:cNvGrpSpPr/>
                <p:nvPr/>
              </p:nvGrpSpPr>
              <p:grpSpPr>
                <a:xfrm>
                  <a:off x="2741946" y="2384882"/>
                  <a:ext cx="3594250" cy="3547635"/>
                  <a:chOff x="2627784" y="3022402"/>
                  <a:chExt cx="2232248" cy="2203298"/>
                </a:xfrm>
              </p:grpSpPr>
              <p:sp>
                <p:nvSpPr>
                  <p:cNvPr id="218" name="Halbbogen 217"/>
                  <p:cNvSpPr/>
                  <p:nvPr/>
                </p:nvSpPr>
                <p:spPr bwMode="auto">
                  <a:xfrm rot="16200000">
                    <a:off x="2627784" y="3032956"/>
                    <a:ext cx="2160240" cy="2160240"/>
                  </a:xfrm>
                  <a:prstGeom prst="blockArc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19" name="Halbbogen 218"/>
                  <p:cNvSpPr/>
                  <p:nvPr/>
                </p:nvSpPr>
                <p:spPr bwMode="auto">
                  <a:xfrm rot="5400000">
                    <a:off x="2699792" y="3032956"/>
                    <a:ext cx="2160240" cy="2160240"/>
                  </a:xfrm>
                  <a:prstGeom prst="blockArc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grpSp>
                <p:nvGrpSpPr>
                  <p:cNvPr id="220" name="Gruppierung 11"/>
                  <p:cNvGrpSpPr/>
                  <p:nvPr/>
                </p:nvGrpSpPr>
                <p:grpSpPr>
                  <a:xfrm>
                    <a:off x="3299772" y="3022402"/>
                    <a:ext cx="634712" cy="591746"/>
                    <a:chOff x="3299772" y="3022402"/>
                    <a:chExt cx="634712" cy="591746"/>
                  </a:xfrm>
                </p:grpSpPr>
                <p:sp>
                  <p:nvSpPr>
                    <p:cNvPr id="224" name="Rechtwinkliges Dreieck 223"/>
                    <p:cNvSpPr/>
                    <p:nvPr/>
                  </p:nvSpPr>
                  <p:spPr bwMode="auto">
                    <a:xfrm rot="13500000">
                      <a:off x="3345098" y="3024762"/>
                      <a:ext cx="589386" cy="589386"/>
                    </a:xfrm>
                    <a:prstGeom prst="rtTriangle">
                      <a:avLst/>
                    </a:prstGeom>
                    <a:solidFill>
                      <a:srgbClr val="FFFF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197D"/>
                        </a:buClr>
                        <a:buSzPct val="70000"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25" name="Rechtwinkliges Dreieck 224"/>
                    <p:cNvSpPr/>
                    <p:nvPr/>
                  </p:nvSpPr>
                  <p:spPr bwMode="auto">
                    <a:xfrm rot="13500000">
                      <a:off x="3299772" y="3022402"/>
                      <a:ext cx="589386" cy="589386"/>
                    </a:xfrm>
                    <a:prstGeom prst="rtTriangle">
                      <a:avLst/>
                    </a:prstGeom>
                    <a:solidFill>
                      <a:srgbClr val="6EAA23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197D"/>
                        </a:buClr>
                        <a:buSzPct val="70000"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221" name="Gruppierung 12"/>
                  <p:cNvGrpSpPr/>
                  <p:nvPr/>
                </p:nvGrpSpPr>
                <p:grpSpPr>
                  <a:xfrm rot="10800000">
                    <a:off x="3503249" y="4633954"/>
                    <a:ext cx="634712" cy="591746"/>
                    <a:chOff x="3352002" y="3022402"/>
                    <a:chExt cx="634712" cy="591746"/>
                  </a:xfrm>
                </p:grpSpPr>
                <p:sp>
                  <p:nvSpPr>
                    <p:cNvPr id="222" name="Rechtwinkliges Dreieck 221"/>
                    <p:cNvSpPr/>
                    <p:nvPr/>
                  </p:nvSpPr>
                  <p:spPr bwMode="auto">
                    <a:xfrm rot="13500000">
                      <a:off x="3397328" y="3024762"/>
                      <a:ext cx="589386" cy="589386"/>
                    </a:xfrm>
                    <a:prstGeom prst="rtTriangle">
                      <a:avLst/>
                    </a:prstGeom>
                    <a:solidFill>
                      <a:srgbClr val="FFFF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197D"/>
                        </a:buClr>
                        <a:buSzPct val="70000"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23" name="Rechtwinkliges Dreieck 222"/>
                    <p:cNvSpPr/>
                    <p:nvPr/>
                  </p:nvSpPr>
                  <p:spPr bwMode="auto">
                    <a:xfrm rot="13500000">
                      <a:off x="3352002" y="3022402"/>
                      <a:ext cx="589386" cy="589385"/>
                    </a:xfrm>
                    <a:prstGeom prst="rtTriangle">
                      <a:avLst/>
                    </a:prstGeom>
                    <a:solidFill>
                      <a:srgbClr val="FF8700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197D"/>
                        </a:buClr>
                        <a:buSzPct val="70000"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02" name="Gruppierung 23"/>
                <p:cNvGrpSpPr/>
                <p:nvPr/>
              </p:nvGrpSpPr>
              <p:grpSpPr>
                <a:xfrm>
                  <a:off x="1871700" y="3465004"/>
                  <a:ext cx="792088" cy="1368152"/>
                  <a:chOff x="1871700" y="3465004"/>
                  <a:chExt cx="792088" cy="1368152"/>
                </a:xfrm>
              </p:grpSpPr>
              <p:sp>
                <p:nvSpPr>
                  <p:cNvPr id="216" name="Pfeil nach oben 215"/>
                  <p:cNvSpPr/>
                  <p:nvPr/>
                </p:nvSpPr>
                <p:spPr bwMode="auto">
                  <a:xfrm rot="5400000">
                    <a:off x="1907704" y="4077072"/>
                    <a:ext cx="756084" cy="756084"/>
                  </a:xfrm>
                  <a:prstGeom prst="upArrow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17" name="Pfeil nach oben 216"/>
                  <p:cNvSpPr/>
                  <p:nvPr/>
                </p:nvSpPr>
                <p:spPr bwMode="auto">
                  <a:xfrm rot="16200000">
                    <a:off x="1871700" y="3465004"/>
                    <a:ext cx="756084" cy="756084"/>
                  </a:xfrm>
                  <a:prstGeom prst="upArrow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203" name="180-Grad-Pfeil 202"/>
                <p:cNvSpPr/>
                <p:nvPr/>
              </p:nvSpPr>
              <p:spPr bwMode="auto">
                <a:xfrm>
                  <a:off x="4031940" y="1952836"/>
                  <a:ext cx="1008112" cy="468052"/>
                </a:xfrm>
                <a:prstGeom prst="uturnArrow">
                  <a:avLst>
                    <a:gd name="adj1" fmla="val 25000"/>
                    <a:gd name="adj2" fmla="val 25000"/>
                    <a:gd name="adj3" fmla="val 25000"/>
                    <a:gd name="adj4" fmla="val 43750"/>
                    <a:gd name="adj5" fmla="val 100000"/>
                  </a:avLst>
                </a:prstGeom>
                <a:solidFill>
                  <a:srgbClr val="6EAA23"/>
                </a:solidFill>
                <a:ln w="9525" cap="flat" cmpd="sng" algn="ctr">
                  <a:solidFill>
                    <a:srgbClr val="6EAA2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04" name="180-Grad-Pfeil 203"/>
                <p:cNvSpPr/>
                <p:nvPr/>
              </p:nvSpPr>
              <p:spPr bwMode="auto">
                <a:xfrm rot="10800000">
                  <a:off x="3968342" y="5866500"/>
                  <a:ext cx="1008112" cy="468052"/>
                </a:xfrm>
                <a:prstGeom prst="uturnArrow">
                  <a:avLst>
                    <a:gd name="adj1" fmla="val 25000"/>
                    <a:gd name="adj2" fmla="val 25000"/>
                    <a:gd name="adj3" fmla="val 25000"/>
                    <a:gd name="adj4" fmla="val 43750"/>
                    <a:gd name="adj5" fmla="val 100000"/>
                  </a:avLst>
                </a:prstGeom>
                <a:solidFill>
                  <a:srgbClr val="FF8700">
                    <a:lumMod val="75000"/>
                  </a:srgbClr>
                </a:solidFill>
                <a:ln w="9525" cap="flat" cmpd="sng" algn="ctr">
                  <a:solidFill>
                    <a:srgbClr val="FF8700">
                      <a:lumMod val="7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205" name="Gruppierung 24"/>
                <p:cNvGrpSpPr/>
                <p:nvPr/>
              </p:nvGrpSpPr>
              <p:grpSpPr>
                <a:xfrm>
                  <a:off x="6410568" y="3465004"/>
                  <a:ext cx="792088" cy="1368152"/>
                  <a:chOff x="1871700" y="3465004"/>
                  <a:chExt cx="792088" cy="1368152"/>
                </a:xfrm>
                <a:solidFill>
                  <a:srgbClr val="FFFFFF">
                    <a:lumMod val="40000"/>
                    <a:lumOff val="60000"/>
                  </a:srgbClr>
                </a:solidFill>
              </p:grpSpPr>
              <p:sp>
                <p:nvSpPr>
                  <p:cNvPr id="214" name="Pfeil nach oben 213"/>
                  <p:cNvSpPr/>
                  <p:nvPr/>
                </p:nvSpPr>
                <p:spPr bwMode="auto">
                  <a:xfrm rot="5400000">
                    <a:off x="1907704" y="4077072"/>
                    <a:ext cx="756084" cy="756084"/>
                  </a:xfrm>
                  <a:prstGeom prst="upArrow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15" name="Pfeil nach oben 214"/>
                  <p:cNvSpPr/>
                  <p:nvPr/>
                </p:nvSpPr>
                <p:spPr bwMode="auto">
                  <a:xfrm rot="16200000">
                    <a:off x="1871700" y="3465004"/>
                    <a:ext cx="756084" cy="756084"/>
                  </a:xfrm>
                  <a:prstGeom prst="upArrow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06" name="Gruppierung 34"/>
                <p:cNvGrpSpPr/>
                <p:nvPr/>
              </p:nvGrpSpPr>
              <p:grpSpPr>
                <a:xfrm>
                  <a:off x="2968642" y="2628501"/>
                  <a:ext cx="3056950" cy="3046179"/>
                  <a:chOff x="2968642" y="2628501"/>
                  <a:chExt cx="3056950" cy="3046179"/>
                </a:xfrm>
              </p:grpSpPr>
              <p:sp>
                <p:nvSpPr>
                  <p:cNvPr id="211" name="Halbbogen 210"/>
                  <p:cNvSpPr/>
                  <p:nvPr/>
                </p:nvSpPr>
                <p:spPr bwMode="auto">
                  <a:xfrm rot="16200000">
                    <a:off x="2968642" y="2628501"/>
                    <a:ext cx="3024336" cy="3024336"/>
                  </a:xfrm>
                  <a:prstGeom prst="blockArc">
                    <a:avLst>
                      <a:gd name="adj1" fmla="val 19260491"/>
                      <a:gd name="adj2" fmla="val 10"/>
                      <a:gd name="adj3" fmla="val 14427"/>
                    </a:avLst>
                  </a:prstGeom>
                  <a:solidFill>
                    <a:srgbClr val="6EAA23"/>
                  </a:solidFill>
                  <a:ln w="60325" cap="rnd" cmpd="sng" algn="ctr">
                    <a:solidFill>
                      <a:srgbClr val="6EAA2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12" name="Halbbogen 211"/>
                  <p:cNvSpPr/>
                  <p:nvPr/>
                </p:nvSpPr>
                <p:spPr bwMode="auto">
                  <a:xfrm rot="13020627">
                    <a:off x="2987824" y="2636912"/>
                    <a:ext cx="3024336" cy="3024336"/>
                  </a:xfrm>
                  <a:prstGeom prst="blockArc">
                    <a:avLst>
                      <a:gd name="adj1" fmla="val 19260491"/>
                      <a:gd name="adj2" fmla="val 10"/>
                      <a:gd name="adj3" fmla="val 14427"/>
                    </a:avLst>
                  </a:prstGeom>
                  <a:solidFill>
                    <a:srgbClr val="6EAA23"/>
                  </a:solidFill>
                  <a:ln w="60325" cap="rnd" cmpd="sng" algn="ctr">
                    <a:solidFill>
                      <a:srgbClr val="6EAA2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13" name="Halbbogen 212"/>
                  <p:cNvSpPr/>
                  <p:nvPr/>
                </p:nvSpPr>
                <p:spPr bwMode="auto">
                  <a:xfrm rot="9900000">
                    <a:off x="3001256" y="2650344"/>
                    <a:ext cx="3024336" cy="3024336"/>
                  </a:xfrm>
                  <a:prstGeom prst="blockArc">
                    <a:avLst>
                      <a:gd name="adj1" fmla="val 19260491"/>
                      <a:gd name="adj2" fmla="val 10"/>
                      <a:gd name="adj3" fmla="val 14427"/>
                    </a:avLst>
                  </a:prstGeom>
                  <a:solidFill>
                    <a:srgbClr val="6EAA23"/>
                  </a:solidFill>
                  <a:ln w="60325" cap="rnd" cmpd="sng" algn="ctr">
                    <a:solidFill>
                      <a:srgbClr val="6EAA2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07" name="Gruppierung 35"/>
                <p:cNvGrpSpPr/>
                <p:nvPr/>
              </p:nvGrpSpPr>
              <p:grpSpPr>
                <a:xfrm rot="10800000">
                  <a:off x="3057176" y="2603268"/>
                  <a:ext cx="3084798" cy="3056357"/>
                  <a:chOff x="2940794" y="2618323"/>
                  <a:chExt cx="3084798" cy="3056357"/>
                </a:xfrm>
                <a:solidFill>
                  <a:srgbClr val="0078F0">
                    <a:lumMod val="75000"/>
                  </a:srgbClr>
                </a:solidFill>
              </p:grpSpPr>
              <p:sp>
                <p:nvSpPr>
                  <p:cNvPr id="208" name="Halbbogen 207"/>
                  <p:cNvSpPr/>
                  <p:nvPr/>
                </p:nvSpPr>
                <p:spPr bwMode="auto">
                  <a:xfrm rot="13020627">
                    <a:off x="2952084" y="2636912"/>
                    <a:ext cx="3024336" cy="3024336"/>
                  </a:xfrm>
                  <a:prstGeom prst="blockArc">
                    <a:avLst>
                      <a:gd name="adj1" fmla="val 19260491"/>
                      <a:gd name="adj2" fmla="val 10"/>
                      <a:gd name="adj3" fmla="val 14427"/>
                    </a:avLst>
                  </a:prstGeom>
                  <a:solidFill>
                    <a:srgbClr val="FF8700">
                      <a:lumMod val="75000"/>
                    </a:srgbClr>
                  </a:solidFill>
                  <a:ln w="60325" cap="rnd" cmpd="sng" algn="ctr">
                    <a:solidFill>
                      <a:srgbClr val="FF8700">
                        <a:lumMod val="75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09" name="Halbbogen 208"/>
                  <p:cNvSpPr/>
                  <p:nvPr/>
                </p:nvSpPr>
                <p:spPr bwMode="auto">
                  <a:xfrm rot="16200000">
                    <a:off x="2940792" y="2618325"/>
                    <a:ext cx="3024339" cy="3024336"/>
                  </a:xfrm>
                  <a:prstGeom prst="blockArc">
                    <a:avLst>
                      <a:gd name="adj1" fmla="val 19260491"/>
                      <a:gd name="adj2" fmla="val 10"/>
                      <a:gd name="adj3" fmla="val 14427"/>
                    </a:avLst>
                  </a:prstGeom>
                  <a:solidFill>
                    <a:srgbClr val="FF8700">
                      <a:lumMod val="75000"/>
                    </a:srgbClr>
                  </a:solidFill>
                  <a:ln w="60325" cap="rnd" cmpd="sng" algn="ctr">
                    <a:solidFill>
                      <a:srgbClr val="FF8700">
                        <a:lumMod val="75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10" name="Halbbogen 209"/>
                  <p:cNvSpPr/>
                  <p:nvPr/>
                </p:nvSpPr>
                <p:spPr bwMode="auto">
                  <a:xfrm rot="9900000">
                    <a:off x="3001256" y="2650344"/>
                    <a:ext cx="3024336" cy="3024336"/>
                  </a:xfrm>
                  <a:prstGeom prst="blockArc">
                    <a:avLst>
                      <a:gd name="adj1" fmla="val 19260491"/>
                      <a:gd name="adj2" fmla="val 10"/>
                      <a:gd name="adj3" fmla="val 14427"/>
                    </a:avLst>
                  </a:prstGeom>
                  <a:solidFill>
                    <a:srgbClr val="FF8700">
                      <a:lumMod val="75000"/>
                    </a:srgbClr>
                  </a:solidFill>
                  <a:ln w="60325" cap="rnd" cmpd="sng" algn="ctr">
                    <a:solidFill>
                      <a:srgbClr val="FF8700">
                        <a:lumMod val="75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sp>
            <p:nvSpPr>
              <p:cNvPr id="195" name="Textfeld 194"/>
              <p:cNvSpPr txBox="1"/>
              <p:nvPr/>
            </p:nvSpPr>
            <p:spPr>
              <a:xfrm rot="14111112">
                <a:off x="3108191" y="4289166"/>
                <a:ext cx="1023983" cy="481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Flexible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Generation</a:t>
                </a:r>
                <a:endParaRPr kumimoji="0" lang="en-US" sz="500" b="1" i="0" u="none" strike="noStrike" kern="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6" name="Textfeld 195"/>
              <p:cNvSpPr txBox="1"/>
              <p:nvPr/>
            </p:nvSpPr>
            <p:spPr>
              <a:xfrm rot="17100000">
                <a:off x="2869878" y="3223554"/>
                <a:ext cx="1170141" cy="481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Flexible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Consumption</a:t>
                </a:r>
                <a:endParaRPr kumimoji="0" lang="en-US" sz="500" b="1" i="0" u="none" strike="noStrike" kern="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7" name="Textfeld 196"/>
              <p:cNvSpPr txBox="1"/>
              <p:nvPr/>
            </p:nvSpPr>
            <p:spPr>
              <a:xfrm rot="20367045">
                <a:off x="3755686" y="2547275"/>
                <a:ext cx="838382" cy="331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Storage</a:t>
                </a:r>
                <a:endParaRPr kumimoji="0" lang="en-US" sz="500" b="1" i="0" u="none" strike="noStrike" kern="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8" name="Textfeld 197"/>
              <p:cNvSpPr txBox="1"/>
              <p:nvPr/>
            </p:nvSpPr>
            <p:spPr>
              <a:xfrm rot="6548591">
                <a:off x="5258352" y="3923544"/>
                <a:ext cx="1170141" cy="481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Flexible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Consumption</a:t>
                </a:r>
                <a:endParaRPr kumimoji="0" lang="en-US" sz="500" b="1" i="0" u="none" strike="noStrike" kern="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9" name="Textfeld 198"/>
              <p:cNvSpPr txBox="1"/>
              <p:nvPr/>
            </p:nvSpPr>
            <p:spPr>
              <a:xfrm rot="9597026">
                <a:off x="4650356" y="4778968"/>
                <a:ext cx="838382" cy="331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Storage</a:t>
                </a:r>
                <a:endParaRPr kumimoji="0" lang="en-US" sz="500" b="1" i="0" u="none" strike="noStrike" kern="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0" name="Textfeld 199"/>
              <p:cNvSpPr txBox="1"/>
              <p:nvPr/>
            </p:nvSpPr>
            <p:spPr>
              <a:xfrm rot="3306852">
                <a:off x="5150979" y="2871698"/>
                <a:ext cx="1023983" cy="481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Flexible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Generation</a:t>
                </a:r>
                <a:endParaRPr kumimoji="0" lang="en-US" sz="500" b="1" i="0" u="none" strike="noStrike" kern="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91" name="Textfeld 190"/>
            <p:cNvSpPr txBox="1"/>
            <p:nvPr/>
          </p:nvSpPr>
          <p:spPr>
            <a:xfrm>
              <a:off x="3342675" y="5618773"/>
              <a:ext cx="6209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smtClean="0">
                  <a:ln>
                    <a:noFill/>
                  </a:ln>
                  <a:solidFill>
                    <a:srgbClr val="6EAA23"/>
                  </a:solidFill>
                  <a:effectLst/>
                  <a:uLnTx/>
                  <a:uFillTx/>
                </a:rPr>
                <a:t>Gas</a:t>
              </a:r>
              <a:endParaRPr kumimoji="0" lang="en-US" sz="1800" b="1" i="0" u="none" strike="noStrike" kern="0" cap="none" spc="0" normalizeH="0" baseline="0">
                <a:ln>
                  <a:noFill/>
                </a:ln>
                <a:solidFill>
                  <a:srgbClr val="6EAA23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Textfeld 191"/>
            <p:cNvSpPr txBox="1"/>
            <p:nvPr/>
          </p:nvSpPr>
          <p:spPr>
            <a:xfrm>
              <a:off x="4989231" y="4186116"/>
              <a:ext cx="684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dirty="0" smtClean="0">
                  <a:ln>
                    <a:noFill/>
                  </a:ln>
                  <a:solidFill>
                    <a:srgbClr val="FF8700">
                      <a:lumMod val="75000"/>
                    </a:srgbClr>
                  </a:solidFill>
                  <a:effectLst/>
                  <a:uLnTx/>
                  <a:uFillTx/>
                </a:rPr>
                <a:t>Heat</a:t>
              </a:r>
              <a:endParaRPr kumimoji="0" lang="en-US" sz="1800" b="1" i="0" u="none" strike="noStrike" kern="0" cap="none" spc="0" normalizeH="0" baseline="0" dirty="0">
                <a:ln>
                  <a:noFill/>
                </a:ln>
                <a:solidFill>
                  <a:srgbClr val="FF8700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6" name="Gruppierung 225"/>
          <p:cNvGrpSpPr/>
          <p:nvPr/>
        </p:nvGrpSpPr>
        <p:grpSpPr>
          <a:xfrm>
            <a:off x="150730" y="5863508"/>
            <a:ext cx="8704402" cy="584776"/>
            <a:chOff x="107504" y="5982872"/>
            <a:chExt cx="8704402" cy="584776"/>
          </a:xfrm>
        </p:grpSpPr>
        <p:sp>
          <p:nvSpPr>
            <p:cNvPr id="227" name="Pfeil nach rechts 226"/>
            <p:cNvSpPr/>
            <p:nvPr/>
          </p:nvSpPr>
          <p:spPr bwMode="auto">
            <a:xfrm>
              <a:off x="107504" y="6077452"/>
              <a:ext cx="504056" cy="396044"/>
            </a:xfrm>
            <a:prstGeom prst="rightArrow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90"/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88900" marR="0" indent="-88900" algn="l" defTabSz="91440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ts val="300"/>
                </a:spcAft>
                <a:buClr>
                  <a:schemeClr val="tx2"/>
                </a:buClr>
                <a:buSzPct val="70000"/>
                <a:buFont typeface="Arial" pitchFamily="34" charset="0"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8" name="Rechteck 227"/>
            <p:cNvSpPr/>
            <p:nvPr/>
          </p:nvSpPr>
          <p:spPr>
            <a:xfrm>
              <a:off x="611559" y="5982872"/>
              <a:ext cx="8200347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US" sz="1600" dirty="0" smtClean="0">
                  <a:solidFill>
                    <a:schemeClr val="tx1"/>
                  </a:solidFill>
                </a:rPr>
                <a:t>Minimization of process distances in hybrid energy systems utilizing Smart Grid methods, complementary methods in gas/heat/transportation-systems, process coupling...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8596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Multi-Domain Process Coupling</a:t>
            </a:r>
            <a:br>
              <a:rPr lang="en-US" dirty="0" smtClean="0"/>
            </a:br>
            <a:r>
              <a:rPr lang="en-US" sz="1600" dirty="0" smtClean="0">
                <a:solidFill>
                  <a:srgbClr val="7F7F7F"/>
                </a:solidFill>
              </a:rPr>
              <a:t>Timely differentiated Availabilities in Smart Regions</a:t>
            </a:r>
            <a:endParaRPr lang="en-US" sz="1600" dirty="0">
              <a:solidFill>
                <a:srgbClr val="7F7F7F"/>
              </a:solidFill>
            </a:endParaRPr>
          </a:p>
        </p:txBody>
      </p:sp>
      <p:grpSp>
        <p:nvGrpSpPr>
          <p:cNvPr id="1507" name="Gruppierung 1506"/>
          <p:cNvGrpSpPr/>
          <p:nvPr/>
        </p:nvGrpSpPr>
        <p:grpSpPr>
          <a:xfrm>
            <a:off x="3290141" y="2658463"/>
            <a:ext cx="6321859" cy="4378195"/>
            <a:chOff x="2735796" y="2204863"/>
            <a:chExt cx="6321859" cy="4378195"/>
          </a:xfrm>
        </p:grpSpPr>
        <p:grpSp>
          <p:nvGrpSpPr>
            <p:cNvPr id="1508" name="Gruppierung 3"/>
            <p:cNvGrpSpPr/>
            <p:nvPr/>
          </p:nvGrpSpPr>
          <p:grpSpPr>
            <a:xfrm>
              <a:off x="2735796" y="2204863"/>
              <a:ext cx="6321859" cy="4378195"/>
              <a:chOff x="5793742" y="1484784"/>
              <a:chExt cx="2959257" cy="2144018"/>
            </a:xfrm>
          </p:grpSpPr>
          <p:grpSp>
            <p:nvGrpSpPr>
              <p:cNvPr id="1510" name="Gruppierung 6"/>
              <p:cNvGrpSpPr/>
              <p:nvPr/>
            </p:nvGrpSpPr>
            <p:grpSpPr>
              <a:xfrm>
                <a:off x="5793742" y="1484784"/>
                <a:ext cx="2959257" cy="2136455"/>
                <a:chOff x="2915816" y="2101611"/>
                <a:chExt cx="5036943" cy="3636451"/>
              </a:xfrm>
            </p:grpSpPr>
            <p:pic>
              <p:nvPicPr>
                <p:cNvPr id="1512" name="Bild 1511"/>
                <p:cNvPicPr>
                  <a:picLocks noChangeAspect="1"/>
                </p:cNvPicPr>
                <p:nvPr/>
              </p:nvPicPr>
              <p:blipFill rotWithShape="1">
                <a:blip r:embed="rId3" cstate="print"/>
                <a:srcRect l="13160" t="1727" r="9941" b="16439"/>
                <a:stretch/>
              </p:blipFill>
              <p:spPr>
                <a:xfrm>
                  <a:off x="3774113" y="2101611"/>
                  <a:ext cx="4178646" cy="3636451"/>
                </a:xfrm>
                <a:prstGeom prst="rect">
                  <a:avLst/>
                </a:prstGeom>
              </p:spPr>
            </p:pic>
            <p:sp>
              <p:nvSpPr>
                <p:cNvPr id="1513" name="Rechteck 1512"/>
                <p:cNvSpPr/>
                <p:nvPr/>
              </p:nvSpPr>
              <p:spPr bwMode="auto">
                <a:xfrm>
                  <a:off x="2915816" y="2102353"/>
                  <a:ext cx="1835916" cy="809533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514" name="Rechteck 1513"/>
                <p:cNvSpPr/>
                <p:nvPr/>
              </p:nvSpPr>
              <p:spPr bwMode="auto">
                <a:xfrm>
                  <a:off x="3347864" y="2109903"/>
                  <a:ext cx="1908212" cy="39379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sp>
            <p:nvSpPr>
              <p:cNvPr id="1511" name="Rechteck 1510"/>
              <p:cNvSpPr/>
              <p:nvPr/>
            </p:nvSpPr>
            <p:spPr bwMode="auto">
              <a:xfrm>
                <a:off x="6416559" y="3530103"/>
                <a:ext cx="509027" cy="98699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16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  <p:sp>
          <p:nvSpPr>
            <p:cNvPr id="1509" name="Rechteck 1508"/>
            <p:cNvSpPr/>
            <p:nvPr/>
          </p:nvSpPr>
          <p:spPr bwMode="auto">
            <a:xfrm>
              <a:off x="3347864" y="5625244"/>
              <a:ext cx="1719808" cy="47643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88900" marR="0" lvl="0" indent="-88900" algn="l" defTabSz="91440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0197D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en-US" sz="1600" b="0" i="0" u="none" strike="noStrike" kern="0" cap="none" spc="0" normalizeH="0" baseline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grpSp>
        <p:nvGrpSpPr>
          <p:cNvPr id="1515" name="Gruppierung 1514"/>
          <p:cNvGrpSpPr/>
          <p:nvPr/>
        </p:nvGrpSpPr>
        <p:grpSpPr>
          <a:xfrm>
            <a:off x="5810421" y="3169730"/>
            <a:ext cx="3240360" cy="4141870"/>
            <a:chOff x="3243643" y="1571527"/>
            <a:chExt cx="2991260" cy="4493290"/>
          </a:xfrm>
        </p:grpSpPr>
        <p:sp>
          <p:nvSpPr>
            <p:cNvPr id="1516" name="Freihandform 1515"/>
            <p:cNvSpPr/>
            <p:nvPr/>
          </p:nvSpPr>
          <p:spPr>
            <a:xfrm>
              <a:off x="5417786" y="1983552"/>
              <a:ext cx="404312" cy="375781"/>
            </a:xfrm>
            <a:custGeom>
              <a:avLst/>
              <a:gdLst>
                <a:gd name="connsiteX0" fmla="*/ 404312 w 404312"/>
                <a:gd name="connsiteY0" fmla="*/ 0 h 375781"/>
                <a:gd name="connsiteX1" fmla="*/ 351989 w 404312"/>
                <a:gd name="connsiteY1" fmla="*/ 52324 h 375781"/>
                <a:gd name="connsiteX2" fmla="*/ 285397 w 404312"/>
                <a:gd name="connsiteY2" fmla="*/ 52324 h 375781"/>
                <a:gd name="connsiteX3" fmla="*/ 228317 w 404312"/>
                <a:gd name="connsiteY3" fmla="*/ 128431 h 375781"/>
                <a:gd name="connsiteX4" fmla="*/ 71349 w 404312"/>
                <a:gd name="connsiteY4" fmla="*/ 328214 h 375781"/>
                <a:gd name="connsiteX5" fmla="*/ 0 w 404312"/>
                <a:gd name="connsiteY5" fmla="*/ 375781 h 375781"/>
                <a:gd name="connsiteX6" fmla="*/ 0 w 404312"/>
                <a:gd name="connsiteY6" fmla="*/ 375781 h 375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4312" h="375781">
                  <a:moveTo>
                    <a:pt x="404312" y="0"/>
                  </a:moveTo>
                  <a:cubicBezTo>
                    <a:pt x="388060" y="21801"/>
                    <a:pt x="371808" y="43603"/>
                    <a:pt x="351989" y="52324"/>
                  </a:cubicBezTo>
                  <a:cubicBezTo>
                    <a:pt x="332170" y="61045"/>
                    <a:pt x="306009" y="39640"/>
                    <a:pt x="285397" y="52324"/>
                  </a:cubicBezTo>
                  <a:cubicBezTo>
                    <a:pt x="264785" y="65008"/>
                    <a:pt x="263992" y="82449"/>
                    <a:pt x="228317" y="128431"/>
                  </a:cubicBezTo>
                  <a:cubicBezTo>
                    <a:pt x="192642" y="174413"/>
                    <a:pt x="109402" y="286989"/>
                    <a:pt x="71349" y="328214"/>
                  </a:cubicBezTo>
                  <a:cubicBezTo>
                    <a:pt x="33296" y="369439"/>
                    <a:pt x="0" y="375781"/>
                    <a:pt x="0" y="375781"/>
                  </a:cubicBezTo>
                  <a:lnTo>
                    <a:pt x="0" y="375781"/>
                  </a:lnTo>
                </a:path>
              </a:pathLst>
            </a:custGeom>
            <a:ln w="25400">
              <a:solidFill>
                <a:srgbClr val="000000">
                  <a:alpha val="60000"/>
                </a:srgbClr>
              </a:solidFill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88900" marR="0" lvl="0" indent="-88900" algn="l" defTabSz="91440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0197D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en-US" sz="1600" b="0" i="0" u="none" strike="noStrike" kern="0" cap="none" spc="0" normalizeH="0" baseline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517" name="Freihandform 1516"/>
            <p:cNvSpPr/>
            <p:nvPr/>
          </p:nvSpPr>
          <p:spPr>
            <a:xfrm>
              <a:off x="5607044" y="1993065"/>
              <a:ext cx="627859" cy="2245172"/>
            </a:xfrm>
            <a:custGeom>
              <a:avLst/>
              <a:gdLst>
                <a:gd name="connsiteX0" fmla="*/ 215054 w 627859"/>
                <a:gd name="connsiteY0" fmla="*/ 0 h 2245172"/>
                <a:gd name="connsiteX1" fmla="*/ 96139 w 627859"/>
                <a:gd name="connsiteY1" fmla="*/ 285404 h 2245172"/>
                <a:gd name="connsiteX2" fmla="*/ 48573 w 627859"/>
                <a:gd name="connsiteY2" fmla="*/ 442375 h 2245172"/>
                <a:gd name="connsiteX3" fmla="*/ 148462 w 627859"/>
                <a:gd name="connsiteY3" fmla="*/ 789616 h 2245172"/>
                <a:gd name="connsiteX4" fmla="*/ 215054 w 627859"/>
                <a:gd name="connsiteY4" fmla="*/ 841940 h 2245172"/>
                <a:gd name="connsiteX5" fmla="*/ 262620 w 627859"/>
                <a:gd name="connsiteY5" fmla="*/ 841940 h 2245172"/>
                <a:gd name="connsiteX6" fmla="*/ 281647 w 627859"/>
                <a:gd name="connsiteY6" fmla="*/ 918047 h 2245172"/>
                <a:gd name="connsiteX7" fmla="*/ 419589 w 627859"/>
                <a:gd name="connsiteY7" fmla="*/ 970371 h 2245172"/>
                <a:gd name="connsiteX8" fmla="*/ 438615 w 627859"/>
                <a:gd name="connsiteY8" fmla="*/ 1003668 h 2245172"/>
                <a:gd name="connsiteX9" fmla="*/ 471911 w 627859"/>
                <a:gd name="connsiteY9" fmla="*/ 1017938 h 2245172"/>
                <a:gd name="connsiteX10" fmla="*/ 614610 w 627859"/>
                <a:gd name="connsiteY10" fmla="*/ 1174910 h 2245172"/>
                <a:gd name="connsiteX11" fmla="*/ 614610 w 627859"/>
                <a:gd name="connsiteY11" fmla="*/ 1260531 h 2245172"/>
                <a:gd name="connsiteX12" fmla="*/ 552774 w 627859"/>
                <a:gd name="connsiteY12" fmla="*/ 1293828 h 2245172"/>
                <a:gd name="connsiteX13" fmla="*/ 533747 w 627859"/>
                <a:gd name="connsiteY13" fmla="*/ 1327125 h 2245172"/>
                <a:gd name="connsiteX14" fmla="*/ 528991 w 627859"/>
                <a:gd name="connsiteY14" fmla="*/ 1436530 h 2245172"/>
                <a:gd name="connsiteX15" fmla="*/ 590827 w 627859"/>
                <a:gd name="connsiteY15" fmla="*/ 1450800 h 2245172"/>
                <a:gd name="connsiteX16" fmla="*/ 600340 w 627859"/>
                <a:gd name="connsiteY16" fmla="*/ 1541177 h 2245172"/>
                <a:gd name="connsiteX17" fmla="*/ 567044 w 627859"/>
                <a:gd name="connsiteY17" fmla="*/ 1693392 h 2245172"/>
                <a:gd name="connsiteX18" fmla="*/ 538504 w 627859"/>
                <a:gd name="connsiteY18" fmla="*/ 1698149 h 2245172"/>
                <a:gd name="connsiteX19" fmla="*/ 519478 w 627859"/>
                <a:gd name="connsiteY19" fmla="*/ 1721933 h 2245172"/>
                <a:gd name="connsiteX20" fmla="*/ 500451 w 627859"/>
                <a:gd name="connsiteY20" fmla="*/ 1788527 h 2245172"/>
                <a:gd name="connsiteX21" fmla="*/ 391049 w 627859"/>
                <a:gd name="connsiteY21" fmla="*/ 1788527 h 2245172"/>
                <a:gd name="connsiteX22" fmla="*/ 372023 w 627859"/>
                <a:gd name="connsiteY22" fmla="*/ 1807554 h 2245172"/>
                <a:gd name="connsiteX23" fmla="*/ 91382 w 627859"/>
                <a:gd name="connsiteY23" fmla="*/ 1817067 h 2245172"/>
                <a:gd name="connsiteX24" fmla="*/ 1006 w 627859"/>
                <a:gd name="connsiteY24" fmla="*/ 1907445 h 2245172"/>
                <a:gd name="connsiteX25" fmla="*/ 43816 w 627859"/>
                <a:gd name="connsiteY25" fmla="*/ 1940742 h 2245172"/>
                <a:gd name="connsiteX26" fmla="*/ 58086 w 627859"/>
                <a:gd name="connsiteY26" fmla="*/ 2040633 h 2245172"/>
                <a:gd name="connsiteX27" fmla="*/ 124678 w 627859"/>
                <a:gd name="connsiteY27" fmla="*/ 2078687 h 2245172"/>
                <a:gd name="connsiteX28" fmla="*/ 143705 w 627859"/>
                <a:gd name="connsiteY28" fmla="*/ 2245172 h 224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27859" h="2245172">
                  <a:moveTo>
                    <a:pt x="215054" y="0"/>
                  </a:moveTo>
                  <a:cubicBezTo>
                    <a:pt x="169470" y="105837"/>
                    <a:pt x="123886" y="211675"/>
                    <a:pt x="96139" y="285404"/>
                  </a:cubicBezTo>
                  <a:cubicBezTo>
                    <a:pt x="68392" y="359133"/>
                    <a:pt x="39852" y="358340"/>
                    <a:pt x="48573" y="442375"/>
                  </a:cubicBezTo>
                  <a:cubicBezTo>
                    <a:pt x="57293" y="526410"/>
                    <a:pt x="120715" y="723022"/>
                    <a:pt x="148462" y="789616"/>
                  </a:cubicBezTo>
                  <a:cubicBezTo>
                    <a:pt x="176209" y="856210"/>
                    <a:pt x="196028" y="833219"/>
                    <a:pt x="215054" y="841940"/>
                  </a:cubicBezTo>
                  <a:cubicBezTo>
                    <a:pt x="234080" y="850661"/>
                    <a:pt x="251521" y="829256"/>
                    <a:pt x="262620" y="841940"/>
                  </a:cubicBezTo>
                  <a:cubicBezTo>
                    <a:pt x="273719" y="854624"/>
                    <a:pt x="255486" y="896642"/>
                    <a:pt x="281647" y="918047"/>
                  </a:cubicBezTo>
                  <a:cubicBezTo>
                    <a:pt x="307809" y="939452"/>
                    <a:pt x="393428" y="956101"/>
                    <a:pt x="419589" y="970371"/>
                  </a:cubicBezTo>
                  <a:cubicBezTo>
                    <a:pt x="445750" y="984641"/>
                    <a:pt x="429895" y="995740"/>
                    <a:pt x="438615" y="1003668"/>
                  </a:cubicBezTo>
                  <a:cubicBezTo>
                    <a:pt x="447335" y="1011596"/>
                    <a:pt x="442578" y="989398"/>
                    <a:pt x="471911" y="1017938"/>
                  </a:cubicBezTo>
                  <a:cubicBezTo>
                    <a:pt x="501244" y="1046478"/>
                    <a:pt x="590827" y="1134478"/>
                    <a:pt x="614610" y="1174910"/>
                  </a:cubicBezTo>
                  <a:cubicBezTo>
                    <a:pt x="638393" y="1215342"/>
                    <a:pt x="624916" y="1240711"/>
                    <a:pt x="614610" y="1260531"/>
                  </a:cubicBezTo>
                  <a:cubicBezTo>
                    <a:pt x="604304" y="1280351"/>
                    <a:pt x="566251" y="1282729"/>
                    <a:pt x="552774" y="1293828"/>
                  </a:cubicBezTo>
                  <a:cubicBezTo>
                    <a:pt x="539297" y="1304927"/>
                    <a:pt x="537711" y="1303341"/>
                    <a:pt x="533747" y="1327125"/>
                  </a:cubicBezTo>
                  <a:cubicBezTo>
                    <a:pt x="529783" y="1350909"/>
                    <a:pt x="519478" y="1415918"/>
                    <a:pt x="528991" y="1436530"/>
                  </a:cubicBezTo>
                  <a:cubicBezTo>
                    <a:pt x="538504" y="1457143"/>
                    <a:pt x="578936" y="1433359"/>
                    <a:pt x="590827" y="1450800"/>
                  </a:cubicBezTo>
                  <a:cubicBezTo>
                    <a:pt x="602718" y="1468241"/>
                    <a:pt x="604304" y="1500745"/>
                    <a:pt x="600340" y="1541177"/>
                  </a:cubicBezTo>
                  <a:cubicBezTo>
                    <a:pt x="596376" y="1581609"/>
                    <a:pt x="577350" y="1667230"/>
                    <a:pt x="567044" y="1693392"/>
                  </a:cubicBezTo>
                  <a:cubicBezTo>
                    <a:pt x="556738" y="1719554"/>
                    <a:pt x="546432" y="1693392"/>
                    <a:pt x="538504" y="1698149"/>
                  </a:cubicBezTo>
                  <a:cubicBezTo>
                    <a:pt x="530576" y="1702906"/>
                    <a:pt x="525820" y="1706870"/>
                    <a:pt x="519478" y="1721933"/>
                  </a:cubicBezTo>
                  <a:cubicBezTo>
                    <a:pt x="513136" y="1736996"/>
                    <a:pt x="521856" y="1777428"/>
                    <a:pt x="500451" y="1788527"/>
                  </a:cubicBezTo>
                  <a:cubicBezTo>
                    <a:pt x="479046" y="1799626"/>
                    <a:pt x="412454" y="1785356"/>
                    <a:pt x="391049" y="1788527"/>
                  </a:cubicBezTo>
                  <a:cubicBezTo>
                    <a:pt x="369644" y="1791698"/>
                    <a:pt x="421967" y="1802797"/>
                    <a:pt x="372023" y="1807554"/>
                  </a:cubicBezTo>
                  <a:cubicBezTo>
                    <a:pt x="322079" y="1812311"/>
                    <a:pt x="153218" y="1800419"/>
                    <a:pt x="91382" y="1817067"/>
                  </a:cubicBezTo>
                  <a:cubicBezTo>
                    <a:pt x="29546" y="1833715"/>
                    <a:pt x="8934" y="1886833"/>
                    <a:pt x="1006" y="1907445"/>
                  </a:cubicBezTo>
                  <a:cubicBezTo>
                    <a:pt x="-6922" y="1928057"/>
                    <a:pt x="34303" y="1918544"/>
                    <a:pt x="43816" y="1940742"/>
                  </a:cubicBezTo>
                  <a:cubicBezTo>
                    <a:pt x="53329" y="1962940"/>
                    <a:pt x="44609" y="2017642"/>
                    <a:pt x="58086" y="2040633"/>
                  </a:cubicBezTo>
                  <a:cubicBezTo>
                    <a:pt x="71563" y="2063624"/>
                    <a:pt x="110408" y="2044597"/>
                    <a:pt x="124678" y="2078687"/>
                  </a:cubicBezTo>
                  <a:cubicBezTo>
                    <a:pt x="138948" y="2112777"/>
                    <a:pt x="143705" y="2245172"/>
                    <a:pt x="143705" y="2245172"/>
                  </a:cubicBezTo>
                </a:path>
              </a:pathLst>
            </a:custGeom>
            <a:ln w="25400">
              <a:solidFill>
                <a:srgbClr val="000000">
                  <a:alpha val="60000"/>
                </a:srgbClr>
              </a:solidFill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88900" marR="0" lvl="0" indent="-88900" algn="l" defTabSz="91440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0197D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en-US" sz="1600" b="0" i="0" u="none" strike="noStrike" kern="0" cap="none" spc="0" normalizeH="0" baseline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518" name="Freihandform 1517"/>
            <p:cNvSpPr/>
            <p:nvPr/>
          </p:nvSpPr>
          <p:spPr>
            <a:xfrm>
              <a:off x="5150718" y="2349819"/>
              <a:ext cx="752243" cy="752936"/>
            </a:xfrm>
            <a:custGeom>
              <a:avLst/>
              <a:gdLst>
                <a:gd name="connsiteX0" fmla="*/ 271824 w 752243"/>
                <a:gd name="connsiteY0" fmla="*/ 0 h 752936"/>
                <a:gd name="connsiteX1" fmla="*/ 271824 w 752243"/>
                <a:gd name="connsiteY1" fmla="*/ 133188 h 752936"/>
                <a:gd name="connsiteX2" fmla="*/ 176692 w 752243"/>
                <a:gd name="connsiteY2" fmla="*/ 175999 h 752936"/>
                <a:gd name="connsiteX3" fmla="*/ 152909 w 752243"/>
                <a:gd name="connsiteY3" fmla="*/ 294917 h 752936"/>
                <a:gd name="connsiteX4" fmla="*/ 33994 w 752243"/>
                <a:gd name="connsiteY4" fmla="*/ 399565 h 752936"/>
                <a:gd name="connsiteX5" fmla="*/ 19724 w 752243"/>
                <a:gd name="connsiteY5" fmla="*/ 475672 h 752936"/>
                <a:gd name="connsiteX6" fmla="*/ 57777 w 752243"/>
                <a:gd name="connsiteY6" fmla="*/ 513726 h 752936"/>
                <a:gd name="connsiteX7" fmla="*/ 5454 w 752243"/>
                <a:gd name="connsiteY7" fmla="*/ 684968 h 752936"/>
                <a:gd name="connsiteX8" fmla="*/ 10211 w 752243"/>
                <a:gd name="connsiteY8" fmla="*/ 751562 h 752936"/>
                <a:gd name="connsiteX9" fmla="*/ 81560 w 752243"/>
                <a:gd name="connsiteY9" fmla="*/ 723022 h 752936"/>
                <a:gd name="connsiteX10" fmla="*/ 143396 w 752243"/>
                <a:gd name="connsiteY10" fmla="*/ 642157 h 752936"/>
                <a:gd name="connsiteX11" fmla="*/ 433549 w 752243"/>
                <a:gd name="connsiteY11" fmla="*/ 523239 h 752936"/>
                <a:gd name="connsiteX12" fmla="*/ 547708 w 752243"/>
                <a:gd name="connsiteY12" fmla="*/ 542266 h 752936"/>
                <a:gd name="connsiteX13" fmla="*/ 566735 w 752243"/>
                <a:gd name="connsiteY13" fmla="*/ 580320 h 752936"/>
                <a:gd name="connsiteX14" fmla="*/ 619057 w 752243"/>
                <a:gd name="connsiteY14" fmla="*/ 594590 h 752936"/>
                <a:gd name="connsiteX15" fmla="*/ 652354 w 752243"/>
                <a:gd name="connsiteY15" fmla="*/ 580320 h 752936"/>
                <a:gd name="connsiteX16" fmla="*/ 709433 w 752243"/>
                <a:gd name="connsiteY16" fmla="*/ 561293 h 752936"/>
                <a:gd name="connsiteX17" fmla="*/ 752243 w 752243"/>
                <a:gd name="connsiteY17" fmla="*/ 570807 h 75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52243" h="752936">
                  <a:moveTo>
                    <a:pt x="271824" y="0"/>
                  </a:moveTo>
                  <a:cubicBezTo>
                    <a:pt x="279751" y="51927"/>
                    <a:pt x="287679" y="103855"/>
                    <a:pt x="271824" y="133188"/>
                  </a:cubicBezTo>
                  <a:cubicBezTo>
                    <a:pt x="255969" y="162521"/>
                    <a:pt x="196511" y="149044"/>
                    <a:pt x="176692" y="175999"/>
                  </a:cubicBezTo>
                  <a:cubicBezTo>
                    <a:pt x="156873" y="202954"/>
                    <a:pt x="176692" y="257656"/>
                    <a:pt x="152909" y="294917"/>
                  </a:cubicBezTo>
                  <a:cubicBezTo>
                    <a:pt x="129126" y="332178"/>
                    <a:pt x="56191" y="369439"/>
                    <a:pt x="33994" y="399565"/>
                  </a:cubicBezTo>
                  <a:cubicBezTo>
                    <a:pt x="11797" y="429691"/>
                    <a:pt x="15760" y="456645"/>
                    <a:pt x="19724" y="475672"/>
                  </a:cubicBezTo>
                  <a:cubicBezTo>
                    <a:pt x="23688" y="494699"/>
                    <a:pt x="60155" y="478843"/>
                    <a:pt x="57777" y="513726"/>
                  </a:cubicBezTo>
                  <a:cubicBezTo>
                    <a:pt x="55399" y="548609"/>
                    <a:pt x="13382" y="645329"/>
                    <a:pt x="5454" y="684968"/>
                  </a:cubicBezTo>
                  <a:cubicBezTo>
                    <a:pt x="-2474" y="724607"/>
                    <a:pt x="-2473" y="745220"/>
                    <a:pt x="10211" y="751562"/>
                  </a:cubicBezTo>
                  <a:cubicBezTo>
                    <a:pt x="22895" y="757904"/>
                    <a:pt x="59363" y="741256"/>
                    <a:pt x="81560" y="723022"/>
                  </a:cubicBezTo>
                  <a:cubicBezTo>
                    <a:pt x="103757" y="704788"/>
                    <a:pt x="84731" y="675454"/>
                    <a:pt x="143396" y="642157"/>
                  </a:cubicBezTo>
                  <a:cubicBezTo>
                    <a:pt x="202061" y="608860"/>
                    <a:pt x="366164" y="539887"/>
                    <a:pt x="433549" y="523239"/>
                  </a:cubicBezTo>
                  <a:cubicBezTo>
                    <a:pt x="500934" y="506591"/>
                    <a:pt x="525510" y="532753"/>
                    <a:pt x="547708" y="542266"/>
                  </a:cubicBezTo>
                  <a:cubicBezTo>
                    <a:pt x="569906" y="551779"/>
                    <a:pt x="554844" y="571599"/>
                    <a:pt x="566735" y="580320"/>
                  </a:cubicBezTo>
                  <a:cubicBezTo>
                    <a:pt x="578626" y="589041"/>
                    <a:pt x="604787" y="594590"/>
                    <a:pt x="619057" y="594590"/>
                  </a:cubicBezTo>
                  <a:cubicBezTo>
                    <a:pt x="633327" y="594590"/>
                    <a:pt x="637291" y="585870"/>
                    <a:pt x="652354" y="580320"/>
                  </a:cubicBezTo>
                  <a:cubicBezTo>
                    <a:pt x="667417" y="574770"/>
                    <a:pt x="692785" y="562878"/>
                    <a:pt x="709433" y="561293"/>
                  </a:cubicBezTo>
                  <a:cubicBezTo>
                    <a:pt x="726081" y="559708"/>
                    <a:pt x="752243" y="570807"/>
                    <a:pt x="752243" y="570807"/>
                  </a:cubicBezTo>
                </a:path>
              </a:pathLst>
            </a:custGeom>
            <a:ln w="25400">
              <a:solidFill>
                <a:srgbClr val="000000">
                  <a:alpha val="60000"/>
                </a:srgbClr>
              </a:solidFill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88900" marR="0" lvl="0" indent="-88900" algn="l" defTabSz="91440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0197D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en-US" sz="1600" b="0" i="0" u="none" strike="noStrike" kern="0" cap="none" spc="0" normalizeH="0" baseline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519" name="Freihandform 1518"/>
            <p:cNvSpPr/>
            <p:nvPr/>
          </p:nvSpPr>
          <p:spPr>
            <a:xfrm>
              <a:off x="4637307" y="2192591"/>
              <a:ext cx="1341769" cy="1429356"/>
            </a:xfrm>
            <a:custGeom>
              <a:avLst/>
              <a:gdLst>
                <a:gd name="connsiteX0" fmla="*/ 851828 w 1341769"/>
                <a:gd name="connsiteY0" fmla="*/ 119175 h 1429356"/>
                <a:gd name="connsiteX1" fmla="*/ 694860 w 1341769"/>
                <a:gd name="connsiteY1" fmla="*/ 257 h 1429356"/>
                <a:gd name="connsiteX2" fmla="*/ 533135 w 1341769"/>
                <a:gd name="connsiteY2" fmla="*/ 147715 h 1429356"/>
                <a:gd name="connsiteX3" fmla="*/ 414219 w 1341769"/>
                <a:gd name="connsiteY3" fmla="*/ 123931 h 1429356"/>
                <a:gd name="connsiteX4" fmla="*/ 380923 w 1341769"/>
                <a:gd name="connsiteY4" fmla="*/ 176255 h 1429356"/>
                <a:gd name="connsiteX5" fmla="*/ 138336 w 1341769"/>
                <a:gd name="connsiteY5" fmla="*/ 176255 h 1429356"/>
                <a:gd name="connsiteX6" fmla="*/ 90769 w 1341769"/>
                <a:gd name="connsiteY6" fmla="*/ 247606 h 1429356"/>
                <a:gd name="connsiteX7" fmla="*/ 76500 w 1341769"/>
                <a:gd name="connsiteY7" fmla="*/ 552036 h 1429356"/>
                <a:gd name="connsiteX8" fmla="*/ 394 w 1341769"/>
                <a:gd name="connsiteY8" fmla="*/ 680467 h 1429356"/>
                <a:gd name="connsiteX9" fmla="*/ 47960 w 1341769"/>
                <a:gd name="connsiteY9" fmla="*/ 770845 h 1429356"/>
                <a:gd name="connsiteX10" fmla="*/ 76500 w 1341769"/>
                <a:gd name="connsiteY10" fmla="*/ 894520 h 1429356"/>
                <a:gd name="connsiteX11" fmla="*/ 166875 w 1341769"/>
                <a:gd name="connsiteY11" fmla="*/ 832682 h 1429356"/>
                <a:gd name="connsiteX12" fmla="*/ 300061 w 1341769"/>
                <a:gd name="connsiteY12" fmla="*/ 927817 h 1429356"/>
                <a:gd name="connsiteX13" fmla="*/ 495082 w 1341769"/>
                <a:gd name="connsiteY13" fmla="*/ 885006 h 1429356"/>
                <a:gd name="connsiteX14" fmla="*/ 514108 w 1341769"/>
                <a:gd name="connsiteY14" fmla="*/ 908790 h 1429356"/>
                <a:gd name="connsiteX15" fmla="*/ 471299 w 1341769"/>
                <a:gd name="connsiteY15" fmla="*/ 923060 h 1429356"/>
                <a:gd name="connsiteX16" fmla="*/ 471299 w 1341769"/>
                <a:gd name="connsiteY16" fmla="*/ 961114 h 1429356"/>
                <a:gd name="connsiteX17" fmla="*/ 323844 w 1341769"/>
                <a:gd name="connsiteY17" fmla="*/ 1032465 h 1429356"/>
                <a:gd name="connsiteX18" fmla="*/ 342870 w 1341769"/>
                <a:gd name="connsiteY18" fmla="*/ 1151383 h 1429356"/>
                <a:gd name="connsiteX19" fmla="*/ 485569 w 1341769"/>
                <a:gd name="connsiteY19" fmla="*/ 1317868 h 1429356"/>
                <a:gd name="connsiteX20" fmla="*/ 504595 w 1341769"/>
                <a:gd name="connsiteY20" fmla="*/ 1417759 h 1429356"/>
                <a:gd name="connsiteX21" fmla="*/ 599727 w 1341769"/>
                <a:gd name="connsiteY21" fmla="*/ 1427272 h 1429356"/>
                <a:gd name="connsiteX22" fmla="*/ 623510 w 1341769"/>
                <a:gd name="connsiteY22" fmla="*/ 1417759 h 1429356"/>
                <a:gd name="connsiteX23" fmla="*/ 623510 w 1341769"/>
                <a:gd name="connsiteY23" fmla="*/ 1370192 h 1429356"/>
                <a:gd name="connsiteX24" fmla="*/ 970743 w 1341769"/>
                <a:gd name="connsiteY24" fmla="*/ 1313111 h 1429356"/>
                <a:gd name="connsiteX25" fmla="*/ 1080146 w 1341769"/>
                <a:gd name="connsiteY25" fmla="*/ 1122842 h 1429356"/>
                <a:gd name="connsiteX26" fmla="*/ 1341760 w 1341769"/>
                <a:gd name="connsiteY26" fmla="*/ 1094302 h 1429356"/>
                <a:gd name="connsiteX27" fmla="*/ 1070632 w 1341769"/>
                <a:gd name="connsiteY27" fmla="*/ 1103815 h 1429356"/>
                <a:gd name="connsiteX28" fmla="*/ 946960 w 1341769"/>
                <a:gd name="connsiteY28" fmla="*/ 1084789 h 1429356"/>
                <a:gd name="connsiteX29" fmla="*/ 675833 w 1341769"/>
                <a:gd name="connsiteY29" fmla="*/ 1103815 h 1429356"/>
                <a:gd name="connsiteX30" fmla="*/ 642537 w 1341769"/>
                <a:gd name="connsiteY30" fmla="*/ 1061005 h 1429356"/>
                <a:gd name="connsiteX31" fmla="*/ 552161 w 1341769"/>
                <a:gd name="connsiteY31" fmla="*/ 1070518 h 1429356"/>
                <a:gd name="connsiteX32" fmla="*/ 533135 w 1341769"/>
                <a:gd name="connsiteY32" fmla="*/ 1046735 h 1429356"/>
                <a:gd name="connsiteX33" fmla="*/ 514108 w 1341769"/>
                <a:gd name="connsiteY33" fmla="*/ 904033 h 1429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41769" h="1429356">
                  <a:moveTo>
                    <a:pt x="851828" y="119175"/>
                  </a:moveTo>
                  <a:cubicBezTo>
                    <a:pt x="799901" y="57337"/>
                    <a:pt x="747975" y="-4500"/>
                    <a:pt x="694860" y="257"/>
                  </a:cubicBezTo>
                  <a:cubicBezTo>
                    <a:pt x="641744" y="5014"/>
                    <a:pt x="579909" y="127103"/>
                    <a:pt x="533135" y="147715"/>
                  </a:cubicBezTo>
                  <a:cubicBezTo>
                    <a:pt x="486361" y="168327"/>
                    <a:pt x="439588" y="119174"/>
                    <a:pt x="414219" y="123931"/>
                  </a:cubicBezTo>
                  <a:cubicBezTo>
                    <a:pt x="388850" y="128688"/>
                    <a:pt x="426904" y="167534"/>
                    <a:pt x="380923" y="176255"/>
                  </a:cubicBezTo>
                  <a:cubicBezTo>
                    <a:pt x="334942" y="184976"/>
                    <a:pt x="186695" y="164363"/>
                    <a:pt x="138336" y="176255"/>
                  </a:cubicBezTo>
                  <a:cubicBezTo>
                    <a:pt x="89977" y="188147"/>
                    <a:pt x="101075" y="184976"/>
                    <a:pt x="90769" y="247606"/>
                  </a:cubicBezTo>
                  <a:cubicBezTo>
                    <a:pt x="80463" y="310236"/>
                    <a:pt x="91562" y="479893"/>
                    <a:pt x="76500" y="552036"/>
                  </a:cubicBezTo>
                  <a:cubicBezTo>
                    <a:pt x="61437" y="624180"/>
                    <a:pt x="5151" y="643999"/>
                    <a:pt x="394" y="680467"/>
                  </a:cubicBezTo>
                  <a:cubicBezTo>
                    <a:pt x="-4363" y="716935"/>
                    <a:pt x="35276" y="735170"/>
                    <a:pt x="47960" y="770845"/>
                  </a:cubicBezTo>
                  <a:cubicBezTo>
                    <a:pt x="60644" y="806520"/>
                    <a:pt x="56681" y="884214"/>
                    <a:pt x="76500" y="894520"/>
                  </a:cubicBezTo>
                  <a:cubicBezTo>
                    <a:pt x="96319" y="904826"/>
                    <a:pt x="129615" y="827133"/>
                    <a:pt x="166875" y="832682"/>
                  </a:cubicBezTo>
                  <a:cubicBezTo>
                    <a:pt x="204135" y="838231"/>
                    <a:pt x="245360" y="919096"/>
                    <a:pt x="300061" y="927817"/>
                  </a:cubicBezTo>
                  <a:cubicBezTo>
                    <a:pt x="354762" y="936538"/>
                    <a:pt x="459408" y="888177"/>
                    <a:pt x="495082" y="885006"/>
                  </a:cubicBezTo>
                  <a:cubicBezTo>
                    <a:pt x="530756" y="881835"/>
                    <a:pt x="518072" y="902448"/>
                    <a:pt x="514108" y="908790"/>
                  </a:cubicBezTo>
                  <a:cubicBezTo>
                    <a:pt x="510144" y="915132"/>
                    <a:pt x="478434" y="914339"/>
                    <a:pt x="471299" y="923060"/>
                  </a:cubicBezTo>
                  <a:cubicBezTo>
                    <a:pt x="464164" y="931781"/>
                    <a:pt x="495875" y="942880"/>
                    <a:pt x="471299" y="961114"/>
                  </a:cubicBezTo>
                  <a:cubicBezTo>
                    <a:pt x="446723" y="979348"/>
                    <a:pt x="345249" y="1000754"/>
                    <a:pt x="323844" y="1032465"/>
                  </a:cubicBezTo>
                  <a:cubicBezTo>
                    <a:pt x="302439" y="1064177"/>
                    <a:pt x="315916" y="1103816"/>
                    <a:pt x="342870" y="1151383"/>
                  </a:cubicBezTo>
                  <a:cubicBezTo>
                    <a:pt x="369824" y="1198950"/>
                    <a:pt x="458615" y="1273472"/>
                    <a:pt x="485569" y="1317868"/>
                  </a:cubicBezTo>
                  <a:cubicBezTo>
                    <a:pt x="512523" y="1362264"/>
                    <a:pt x="485569" y="1399525"/>
                    <a:pt x="504595" y="1417759"/>
                  </a:cubicBezTo>
                  <a:cubicBezTo>
                    <a:pt x="523621" y="1435993"/>
                    <a:pt x="579908" y="1427272"/>
                    <a:pt x="599727" y="1427272"/>
                  </a:cubicBezTo>
                  <a:cubicBezTo>
                    <a:pt x="619546" y="1427272"/>
                    <a:pt x="619546" y="1427272"/>
                    <a:pt x="623510" y="1417759"/>
                  </a:cubicBezTo>
                  <a:cubicBezTo>
                    <a:pt x="627474" y="1408246"/>
                    <a:pt x="565638" y="1387633"/>
                    <a:pt x="623510" y="1370192"/>
                  </a:cubicBezTo>
                  <a:cubicBezTo>
                    <a:pt x="681382" y="1352751"/>
                    <a:pt x="894637" y="1354336"/>
                    <a:pt x="970743" y="1313111"/>
                  </a:cubicBezTo>
                  <a:cubicBezTo>
                    <a:pt x="1046849" y="1271886"/>
                    <a:pt x="1018310" y="1159310"/>
                    <a:pt x="1080146" y="1122842"/>
                  </a:cubicBezTo>
                  <a:cubicBezTo>
                    <a:pt x="1141982" y="1086374"/>
                    <a:pt x="1343346" y="1097473"/>
                    <a:pt x="1341760" y="1094302"/>
                  </a:cubicBezTo>
                  <a:cubicBezTo>
                    <a:pt x="1340174" y="1091131"/>
                    <a:pt x="1136432" y="1105401"/>
                    <a:pt x="1070632" y="1103815"/>
                  </a:cubicBezTo>
                  <a:cubicBezTo>
                    <a:pt x="1004832" y="1102230"/>
                    <a:pt x="1012760" y="1084789"/>
                    <a:pt x="946960" y="1084789"/>
                  </a:cubicBezTo>
                  <a:cubicBezTo>
                    <a:pt x="881160" y="1084789"/>
                    <a:pt x="726570" y="1107779"/>
                    <a:pt x="675833" y="1103815"/>
                  </a:cubicBezTo>
                  <a:cubicBezTo>
                    <a:pt x="625096" y="1099851"/>
                    <a:pt x="663149" y="1066554"/>
                    <a:pt x="642537" y="1061005"/>
                  </a:cubicBezTo>
                  <a:cubicBezTo>
                    <a:pt x="621925" y="1055456"/>
                    <a:pt x="570395" y="1072896"/>
                    <a:pt x="552161" y="1070518"/>
                  </a:cubicBezTo>
                  <a:cubicBezTo>
                    <a:pt x="533927" y="1068140"/>
                    <a:pt x="539477" y="1074483"/>
                    <a:pt x="533135" y="1046735"/>
                  </a:cubicBezTo>
                  <a:cubicBezTo>
                    <a:pt x="526793" y="1018988"/>
                    <a:pt x="514108" y="904033"/>
                    <a:pt x="514108" y="904033"/>
                  </a:cubicBezTo>
                </a:path>
              </a:pathLst>
            </a:custGeom>
            <a:ln w="25400">
              <a:solidFill>
                <a:srgbClr val="000000">
                  <a:alpha val="60000"/>
                </a:srgbClr>
              </a:solidFill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88900" marR="0" lvl="0" indent="-88900" algn="l" defTabSz="91440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0197D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en-US" sz="1600" b="0" i="0" u="none" strike="noStrike" kern="0" cap="none" spc="0" normalizeH="0" baseline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520" name="Freihandform 1519"/>
            <p:cNvSpPr/>
            <p:nvPr/>
          </p:nvSpPr>
          <p:spPr>
            <a:xfrm>
              <a:off x="4038367" y="1571527"/>
              <a:ext cx="617990" cy="1077966"/>
            </a:xfrm>
            <a:custGeom>
              <a:avLst/>
              <a:gdLst>
                <a:gd name="connsiteX0" fmla="*/ 313937 w 617990"/>
                <a:gd name="connsiteY0" fmla="*/ 2947 h 1077966"/>
                <a:gd name="connsiteX1" fmla="*/ 375773 w 617990"/>
                <a:gd name="connsiteY1" fmla="*/ 50514 h 1077966"/>
                <a:gd name="connsiteX2" fmla="*/ 447122 w 617990"/>
                <a:gd name="connsiteY2" fmla="*/ 350188 h 1077966"/>
                <a:gd name="connsiteX3" fmla="*/ 385286 w 617990"/>
                <a:gd name="connsiteY3" fmla="*/ 492889 h 1077966"/>
                <a:gd name="connsiteX4" fmla="*/ 318693 w 617990"/>
                <a:gd name="connsiteY4" fmla="*/ 554727 h 1077966"/>
                <a:gd name="connsiteX5" fmla="*/ 275884 w 617990"/>
                <a:gd name="connsiteY5" fmla="*/ 573753 h 1077966"/>
                <a:gd name="connsiteX6" fmla="*/ 432852 w 617990"/>
                <a:gd name="connsiteY6" fmla="*/ 607050 h 1077966"/>
                <a:gd name="connsiteX7" fmla="*/ 608847 w 617990"/>
                <a:gd name="connsiteY7" fmla="*/ 711698 h 1077966"/>
                <a:gd name="connsiteX8" fmla="*/ 594577 w 617990"/>
                <a:gd name="connsiteY8" fmla="*/ 783049 h 1077966"/>
                <a:gd name="connsiteX9" fmla="*/ 608847 w 617990"/>
                <a:gd name="connsiteY9" fmla="*/ 830616 h 1077966"/>
                <a:gd name="connsiteX10" fmla="*/ 589821 w 617990"/>
                <a:gd name="connsiteY10" fmla="*/ 854400 h 1077966"/>
                <a:gd name="connsiteX11" fmla="*/ 518471 w 617990"/>
                <a:gd name="connsiteY11" fmla="*/ 835373 h 1077966"/>
                <a:gd name="connsiteX12" fmla="*/ 228318 w 617990"/>
                <a:gd name="connsiteY12" fmla="*/ 783049 h 1077966"/>
                <a:gd name="connsiteX13" fmla="*/ 142699 w 617990"/>
                <a:gd name="connsiteY13" fmla="*/ 835373 h 1077966"/>
                <a:gd name="connsiteX14" fmla="*/ 42810 w 617990"/>
                <a:gd name="connsiteY14" fmla="*/ 973318 h 1077966"/>
                <a:gd name="connsiteX15" fmla="*/ 0 w 617990"/>
                <a:gd name="connsiteY15" fmla="*/ 963804 h 1077966"/>
                <a:gd name="connsiteX16" fmla="*/ 42810 w 617990"/>
                <a:gd name="connsiteY16" fmla="*/ 1077966 h 107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7990" h="1077966">
                  <a:moveTo>
                    <a:pt x="313937" y="2947"/>
                  </a:moveTo>
                  <a:cubicBezTo>
                    <a:pt x="333756" y="-2207"/>
                    <a:pt x="353576" y="-7360"/>
                    <a:pt x="375773" y="50514"/>
                  </a:cubicBezTo>
                  <a:cubicBezTo>
                    <a:pt x="397971" y="108388"/>
                    <a:pt x="445537" y="276459"/>
                    <a:pt x="447122" y="350188"/>
                  </a:cubicBezTo>
                  <a:cubicBezTo>
                    <a:pt x="448707" y="423917"/>
                    <a:pt x="406691" y="458799"/>
                    <a:pt x="385286" y="492889"/>
                  </a:cubicBezTo>
                  <a:cubicBezTo>
                    <a:pt x="363881" y="526979"/>
                    <a:pt x="336927" y="541250"/>
                    <a:pt x="318693" y="554727"/>
                  </a:cubicBezTo>
                  <a:cubicBezTo>
                    <a:pt x="300459" y="568204"/>
                    <a:pt x="256858" y="565033"/>
                    <a:pt x="275884" y="573753"/>
                  </a:cubicBezTo>
                  <a:cubicBezTo>
                    <a:pt x="294910" y="582473"/>
                    <a:pt x="377358" y="584059"/>
                    <a:pt x="432852" y="607050"/>
                  </a:cubicBezTo>
                  <a:cubicBezTo>
                    <a:pt x="488346" y="630041"/>
                    <a:pt x="581893" y="682365"/>
                    <a:pt x="608847" y="711698"/>
                  </a:cubicBezTo>
                  <a:cubicBezTo>
                    <a:pt x="635801" y="741031"/>
                    <a:pt x="594577" y="763229"/>
                    <a:pt x="594577" y="783049"/>
                  </a:cubicBezTo>
                  <a:cubicBezTo>
                    <a:pt x="594577" y="802869"/>
                    <a:pt x="609640" y="818724"/>
                    <a:pt x="608847" y="830616"/>
                  </a:cubicBezTo>
                  <a:cubicBezTo>
                    <a:pt x="608054" y="842508"/>
                    <a:pt x="604884" y="853607"/>
                    <a:pt x="589821" y="854400"/>
                  </a:cubicBezTo>
                  <a:cubicBezTo>
                    <a:pt x="574758" y="855193"/>
                    <a:pt x="578721" y="847265"/>
                    <a:pt x="518471" y="835373"/>
                  </a:cubicBezTo>
                  <a:cubicBezTo>
                    <a:pt x="458221" y="823481"/>
                    <a:pt x="290947" y="783049"/>
                    <a:pt x="228318" y="783049"/>
                  </a:cubicBezTo>
                  <a:cubicBezTo>
                    <a:pt x="165689" y="783049"/>
                    <a:pt x="173617" y="803662"/>
                    <a:pt x="142699" y="835373"/>
                  </a:cubicBezTo>
                  <a:cubicBezTo>
                    <a:pt x="111781" y="867084"/>
                    <a:pt x="66593" y="951913"/>
                    <a:pt x="42810" y="973318"/>
                  </a:cubicBezTo>
                  <a:cubicBezTo>
                    <a:pt x="19027" y="994723"/>
                    <a:pt x="0" y="946363"/>
                    <a:pt x="0" y="963804"/>
                  </a:cubicBezTo>
                  <a:cubicBezTo>
                    <a:pt x="0" y="981245"/>
                    <a:pt x="42810" y="1077966"/>
                    <a:pt x="42810" y="1077966"/>
                  </a:cubicBezTo>
                </a:path>
              </a:pathLst>
            </a:custGeom>
            <a:ln w="25400">
              <a:solidFill>
                <a:srgbClr val="000000">
                  <a:alpha val="60000"/>
                </a:srgbClr>
              </a:solidFill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88900" marR="0" lvl="0" indent="-88900" algn="l" defTabSz="91440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0197D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en-US" sz="1600" b="0" i="0" u="none" strike="noStrike" kern="0" cap="none" spc="0" normalizeH="0" baseline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521" name="Freihandform 1520"/>
            <p:cNvSpPr/>
            <p:nvPr/>
          </p:nvSpPr>
          <p:spPr>
            <a:xfrm>
              <a:off x="4993125" y="2852936"/>
              <a:ext cx="1164417" cy="977011"/>
            </a:xfrm>
            <a:custGeom>
              <a:avLst/>
              <a:gdLst>
                <a:gd name="connsiteX0" fmla="*/ 0 w 2456895"/>
                <a:gd name="connsiteY0" fmla="*/ 0 h 1333765"/>
                <a:gd name="connsiteX1" fmla="*/ 1926430 w 2456895"/>
                <a:gd name="connsiteY1" fmla="*/ 366268 h 1333765"/>
                <a:gd name="connsiteX2" fmla="*/ 1907403 w 2456895"/>
                <a:gd name="connsiteY2" fmla="*/ 437619 h 1333765"/>
                <a:gd name="connsiteX3" fmla="*/ 1883620 w 2456895"/>
                <a:gd name="connsiteY3" fmla="*/ 456645 h 1333765"/>
                <a:gd name="connsiteX4" fmla="*/ 1888377 w 2456895"/>
                <a:gd name="connsiteY4" fmla="*/ 518483 h 1333765"/>
                <a:gd name="connsiteX5" fmla="*/ 1926430 w 2456895"/>
                <a:gd name="connsiteY5" fmla="*/ 556536 h 1333765"/>
                <a:gd name="connsiteX6" fmla="*/ 2012049 w 2456895"/>
                <a:gd name="connsiteY6" fmla="*/ 599347 h 1333765"/>
                <a:gd name="connsiteX7" fmla="*/ 2045345 w 2456895"/>
                <a:gd name="connsiteY7" fmla="*/ 580320 h 1333765"/>
                <a:gd name="connsiteX8" fmla="*/ 2040589 w 2456895"/>
                <a:gd name="connsiteY8" fmla="*/ 608860 h 1333765"/>
                <a:gd name="connsiteX9" fmla="*/ 2273663 w 2456895"/>
                <a:gd name="connsiteY9" fmla="*/ 784859 h 1333765"/>
                <a:gd name="connsiteX10" fmla="*/ 2302203 w 2456895"/>
                <a:gd name="connsiteY10" fmla="*/ 751562 h 1333765"/>
                <a:gd name="connsiteX11" fmla="*/ 2454414 w 2456895"/>
                <a:gd name="connsiteY11" fmla="*/ 780102 h 1333765"/>
                <a:gd name="connsiteX12" fmla="*/ 2397335 w 2456895"/>
                <a:gd name="connsiteY12" fmla="*/ 808643 h 1333765"/>
                <a:gd name="connsiteX13" fmla="*/ 2406848 w 2456895"/>
                <a:gd name="connsiteY13" fmla="*/ 918047 h 1333765"/>
                <a:gd name="connsiteX14" fmla="*/ 2188044 w 2456895"/>
                <a:gd name="connsiteY14" fmla="*/ 913290 h 1333765"/>
                <a:gd name="connsiteX15" fmla="*/ 2111938 w 2456895"/>
                <a:gd name="connsiteY15" fmla="*/ 1089289 h 1333765"/>
                <a:gd name="connsiteX16" fmla="*/ 1945456 w 2456895"/>
                <a:gd name="connsiteY16" fmla="*/ 1227234 h 1333765"/>
                <a:gd name="connsiteX17" fmla="*/ 1798001 w 2456895"/>
                <a:gd name="connsiteY17" fmla="*/ 1231991 h 1333765"/>
                <a:gd name="connsiteX18" fmla="*/ 1736165 w 2456895"/>
                <a:gd name="connsiteY18" fmla="*/ 1174910 h 1333765"/>
                <a:gd name="connsiteX19" fmla="*/ 1693356 w 2456895"/>
                <a:gd name="connsiteY19" fmla="*/ 1270044 h 1333765"/>
                <a:gd name="connsiteX20" fmla="*/ 1293800 w 2456895"/>
                <a:gd name="connsiteY20" fmla="*/ 1327125 h 1333765"/>
                <a:gd name="connsiteX21" fmla="*/ 1555414 w 2456895"/>
                <a:gd name="connsiteY21" fmla="*/ 1113073 h 1333765"/>
                <a:gd name="connsiteX22" fmla="*/ 1555414 w 2456895"/>
                <a:gd name="connsiteY22" fmla="*/ 1113073 h 1333765"/>
                <a:gd name="connsiteX0" fmla="*/ 624439 w 1164417"/>
                <a:gd name="connsiteY0" fmla="*/ 0 h 977011"/>
                <a:gd name="connsiteX1" fmla="*/ 633952 w 1164417"/>
                <a:gd name="connsiteY1" fmla="*/ 9514 h 977011"/>
                <a:gd name="connsiteX2" fmla="*/ 614925 w 1164417"/>
                <a:gd name="connsiteY2" fmla="*/ 80865 h 977011"/>
                <a:gd name="connsiteX3" fmla="*/ 591142 w 1164417"/>
                <a:gd name="connsiteY3" fmla="*/ 99891 h 977011"/>
                <a:gd name="connsiteX4" fmla="*/ 595899 w 1164417"/>
                <a:gd name="connsiteY4" fmla="*/ 161729 h 977011"/>
                <a:gd name="connsiteX5" fmla="*/ 633952 w 1164417"/>
                <a:gd name="connsiteY5" fmla="*/ 199782 h 977011"/>
                <a:gd name="connsiteX6" fmla="*/ 719571 w 1164417"/>
                <a:gd name="connsiteY6" fmla="*/ 242593 h 977011"/>
                <a:gd name="connsiteX7" fmla="*/ 752867 w 1164417"/>
                <a:gd name="connsiteY7" fmla="*/ 223566 h 977011"/>
                <a:gd name="connsiteX8" fmla="*/ 748111 w 1164417"/>
                <a:gd name="connsiteY8" fmla="*/ 252106 h 977011"/>
                <a:gd name="connsiteX9" fmla="*/ 981185 w 1164417"/>
                <a:gd name="connsiteY9" fmla="*/ 428105 h 977011"/>
                <a:gd name="connsiteX10" fmla="*/ 1009725 w 1164417"/>
                <a:gd name="connsiteY10" fmla="*/ 394808 h 977011"/>
                <a:gd name="connsiteX11" fmla="*/ 1161936 w 1164417"/>
                <a:gd name="connsiteY11" fmla="*/ 423348 h 977011"/>
                <a:gd name="connsiteX12" fmla="*/ 1104857 w 1164417"/>
                <a:gd name="connsiteY12" fmla="*/ 451889 h 977011"/>
                <a:gd name="connsiteX13" fmla="*/ 1114370 w 1164417"/>
                <a:gd name="connsiteY13" fmla="*/ 561293 h 977011"/>
                <a:gd name="connsiteX14" fmla="*/ 895566 w 1164417"/>
                <a:gd name="connsiteY14" fmla="*/ 556536 h 977011"/>
                <a:gd name="connsiteX15" fmla="*/ 819460 w 1164417"/>
                <a:gd name="connsiteY15" fmla="*/ 732535 h 977011"/>
                <a:gd name="connsiteX16" fmla="*/ 652978 w 1164417"/>
                <a:gd name="connsiteY16" fmla="*/ 870480 h 977011"/>
                <a:gd name="connsiteX17" fmla="*/ 505523 w 1164417"/>
                <a:gd name="connsiteY17" fmla="*/ 875237 h 977011"/>
                <a:gd name="connsiteX18" fmla="*/ 443687 w 1164417"/>
                <a:gd name="connsiteY18" fmla="*/ 818156 h 977011"/>
                <a:gd name="connsiteX19" fmla="*/ 400878 w 1164417"/>
                <a:gd name="connsiteY19" fmla="*/ 913290 h 977011"/>
                <a:gd name="connsiteX20" fmla="*/ 1322 w 1164417"/>
                <a:gd name="connsiteY20" fmla="*/ 970371 h 977011"/>
                <a:gd name="connsiteX21" fmla="*/ 262936 w 1164417"/>
                <a:gd name="connsiteY21" fmla="*/ 756319 h 977011"/>
                <a:gd name="connsiteX22" fmla="*/ 262936 w 1164417"/>
                <a:gd name="connsiteY22" fmla="*/ 756319 h 97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64417" h="977011">
                  <a:moveTo>
                    <a:pt x="624439" y="0"/>
                  </a:moveTo>
                  <a:cubicBezTo>
                    <a:pt x="627610" y="3171"/>
                    <a:pt x="635538" y="-3963"/>
                    <a:pt x="633952" y="9514"/>
                  </a:cubicBezTo>
                  <a:cubicBezTo>
                    <a:pt x="632366" y="22992"/>
                    <a:pt x="622060" y="65802"/>
                    <a:pt x="614925" y="80865"/>
                  </a:cubicBezTo>
                  <a:cubicBezTo>
                    <a:pt x="607790" y="95928"/>
                    <a:pt x="594313" y="86414"/>
                    <a:pt x="591142" y="99891"/>
                  </a:cubicBezTo>
                  <a:cubicBezTo>
                    <a:pt x="587971" y="113368"/>
                    <a:pt x="588764" y="145081"/>
                    <a:pt x="595899" y="161729"/>
                  </a:cubicBezTo>
                  <a:cubicBezTo>
                    <a:pt x="603034" y="178377"/>
                    <a:pt x="613340" y="186305"/>
                    <a:pt x="633952" y="199782"/>
                  </a:cubicBezTo>
                  <a:cubicBezTo>
                    <a:pt x="654564" y="213259"/>
                    <a:pt x="699752" y="238629"/>
                    <a:pt x="719571" y="242593"/>
                  </a:cubicBezTo>
                  <a:cubicBezTo>
                    <a:pt x="739390" y="246557"/>
                    <a:pt x="748110" y="221981"/>
                    <a:pt x="752867" y="223566"/>
                  </a:cubicBezTo>
                  <a:cubicBezTo>
                    <a:pt x="757624" y="225151"/>
                    <a:pt x="710058" y="218016"/>
                    <a:pt x="748111" y="252106"/>
                  </a:cubicBezTo>
                  <a:cubicBezTo>
                    <a:pt x="786164" y="286196"/>
                    <a:pt x="937583" y="404321"/>
                    <a:pt x="981185" y="428105"/>
                  </a:cubicBezTo>
                  <a:cubicBezTo>
                    <a:pt x="1024787" y="451889"/>
                    <a:pt x="979600" y="395601"/>
                    <a:pt x="1009725" y="394808"/>
                  </a:cubicBezTo>
                  <a:cubicBezTo>
                    <a:pt x="1039850" y="394015"/>
                    <a:pt x="1146081" y="413835"/>
                    <a:pt x="1161936" y="423348"/>
                  </a:cubicBezTo>
                  <a:cubicBezTo>
                    <a:pt x="1177791" y="432861"/>
                    <a:pt x="1112785" y="428898"/>
                    <a:pt x="1104857" y="451889"/>
                  </a:cubicBezTo>
                  <a:cubicBezTo>
                    <a:pt x="1096929" y="474880"/>
                    <a:pt x="1149252" y="543852"/>
                    <a:pt x="1114370" y="561293"/>
                  </a:cubicBezTo>
                  <a:cubicBezTo>
                    <a:pt x="1079488" y="578734"/>
                    <a:pt x="944718" y="527996"/>
                    <a:pt x="895566" y="556536"/>
                  </a:cubicBezTo>
                  <a:cubicBezTo>
                    <a:pt x="846414" y="585076"/>
                    <a:pt x="859891" y="680211"/>
                    <a:pt x="819460" y="732535"/>
                  </a:cubicBezTo>
                  <a:cubicBezTo>
                    <a:pt x="779029" y="784859"/>
                    <a:pt x="705301" y="846696"/>
                    <a:pt x="652978" y="870480"/>
                  </a:cubicBezTo>
                  <a:cubicBezTo>
                    <a:pt x="600655" y="894264"/>
                    <a:pt x="540405" y="883958"/>
                    <a:pt x="505523" y="875237"/>
                  </a:cubicBezTo>
                  <a:cubicBezTo>
                    <a:pt x="470641" y="866516"/>
                    <a:pt x="461128" y="811814"/>
                    <a:pt x="443687" y="818156"/>
                  </a:cubicBezTo>
                  <a:cubicBezTo>
                    <a:pt x="426246" y="824498"/>
                    <a:pt x="474606" y="887921"/>
                    <a:pt x="400878" y="913290"/>
                  </a:cubicBezTo>
                  <a:cubicBezTo>
                    <a:pt x="327151" y="938659"/>
                    <a:pt x="24312" y="996533"/>
                    <a:pt x="1322" y="970371"/>
                  </a:cubicBezTo>
                  <a:cubicBezTo>
                    <a:pt x="-21668" y="944209"/>
                    <a:pt x="262936" y="756319"/>
                    <a:pt x="262936" y="756319"/>
                  </a:cubicBezTo>
                  <a:lnTo>
                    <a:pt x="262936" y="756319"/>
                  </a:lnTo>
                </a:path>
              </a:pathLst>
            </a:custGeom>
            <a:ln w="25400">
              <a:solidFill>
                <a:srgbClr val="000000">
                  <a:alpha val="60000"/>
                </a:srgbClr>
              </a:solidFill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88900" marR="0" lvl="0" indent="-88900" algn="l" defTabSz="91440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0197D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en-US" sz="1600" b="0" i="0" u="none" strike="noStrike" kern="0" cap="none" spc="0" normalizeH="0" baseline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522" name="Freihandform 1521"/>
            <p:cNvSpPr/>
            <p:nvPr/>
          </p:nvSpPr>
          <p:spPr>
            <a:xfrm>
              <a:off x="5793527" y="3286893"/>
              <a:ext cx="409100" cy="309199"/>
            </a:xfrm>
            <a:custGeom>
              <a:avLst/>
              <a:gdLst>
                <a:gd name="connsiteX0" fmla="*/ 176026 w 409100"/>
                <a:gd name="connsiteY0" fmla="*/ 0 h 309199"/>
                <a:gd name="connsiteX1" fmla="*/ 42841 w 409100"/>
                <a:gd name="connsiteY1" fmla="*/ 57081 h 309199"/>
                <a:gd name="connsiteX2" fmla="*/ 31 w 409100"/>
                <a:gd name="connsiteY2" fmla="*/ 256863 h 309199"/>
                <a:gd name="connsiteX3" fmla="*/ 47598 w 409100"/>
                <a:gd name="connsiteY3" fmla="*/ 309187 h 309199"/>
                <a:gd name="connsiteX4" fmla="*/ 76137 w 409100"/>
                <a:gd name="connsiteY4" fmla="*/ 261620 h 309199"/>
                <a:gd name="connsiteX5" fmla="*/ 133217 w 409100"/>
                <a:gd name="connsiteY5" fmla="*/ 242593 h 309199"/>
                <a:gd name="connsiteX6" fmla="*/ 185540 w 409100"/>
                <a:gd name="connsiteY6" fmla="*/ 242593 h 309199"/>
                <a:gd name="connsiteX7" fmla="*/ 223592 w 409100"/>
                <a:gd name="connsiteY7" fmla="*/ 304430 h 309199"/>
                <a:gd name="connsiteX8" fmla="*/ 409100 w 409100"/>
                <a:gd name="connsiteY8" fmla="*/ 290160 h 30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9100" h="309199">
                  <a:moveTo>
                    <a:pt x="176026" y="0"/>
                  </a:moveTo>
                  <a:cubicBezTo>
                    <a:pt x="124099" y="7135"/>
                    <a:pt x="72173" y="14271"/>
                    <a:pt x="42841" y="57081"/>
                  </a:cubicBezTo>
                  <a:cubicBezTo>
                    <a:pt x="13509" y="99891"/>
                    <a:pt x="-762" y="214845"/>
                    <a:pt x="31" y="256863"/>
                  </a:cubicBezTo>
                  <a:cubicBezTo>
                    <a:pt x="824" y="298881"/>
                    <a:pt x="34914" y="308394"/>
                    <a:pt x="47598" y="309187"/>
                  </a:cubicBezTo>
                  <a:cubicBezTo>
                    <a:pt x="60282" y="309980"/>
                    <a:pt x="61867" y="272719"/>
                    <a:pt x="76137" y="261620"/>
                  </a:cubicBezTo>
                  <a:cubicBezTo>
                    <a:pt x="90407" y="250521"/>
                    <a:pt x="114983" y="245764"/>
                    <a:pt x="133217" y="242593"/>
                  </a:cubicBezTo>
                  <a:cubicBezTo>
                    <a:pt x="151451" y="239422"/>
                    <a:pt x="170478" y="232287"/>
                    <a:pt x="185540" y="242593"/>
                  </a:cubicBezTo>
                  <a:cubicBezTo>
                    <a:pt x="200602" y="252899"/>
                    <a:pt x="186332" y="296502"/>
                    <a:pt x="223592" y="304430"/>
                  </a:cubicBezTo>
                  <a:cubicBezTo>
                    <a:pt x="260852" y="312358"/>
                    <a:pt x="409100" y="290160"/>
                    <a:pt x="409100" y="290160"/>
                  </a:cubicBezTo>
                </a:path>
              </a:pathLst>
            </a:custGeom>
            <a:ln w="25400">
              <a:solidFill>
                <a:srgbClr val="000000">
                  <a:alpha val="60000"/>
                </a:srgbClr>
              </a:solidFill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88900" marR="0" lvl="0" indent="-88900" algn="l" defTabSz="91440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0197D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en-US" sz="1600" b="0" i="0" u="none" strike="noStrike" kern="0" cap="none" spc="0" normalizeH="0" baseline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523" name="Freihandform 1522"/>
            <p:cNvSpPr/>
            <p:nvPr/>
          </p:nvSpPr>
          <p:spPr>
            <a:xfrm>
              <a:off x="4210449" y="2169064"/>
              <a:ext cx="493844" cy="1097685"/>
            </a:xfrm>
            <a:custGeom>
              <a:avLst/>
              <a:gdLst>
                <a:gd name="connsiteX0" fmla="*/ 198934 w 493844"/>
                <a:gd name="connsiteY0" fmla="*/ 0 h 1097685"/>
                <a:gd name="connsiteX1" fmla="*/ 270283 w 493844"/>
                <a:gd name="connsiteY1" fmla="*/ 147458 h 1097685"/>
                <a:gd name="connsiteX2" fmla="*/ 203691 w 493844"/>
                <a:gd name="connsiteY2" fmla="*/ 199782 h 1097685"/>
                <a:gd name="connsiteX3" fmla="*/ 141855 w 493844"/>
                <a:gd name="connsiteY3" fmla="*/ 423348 h 1097685"/>
                <a:gd name="connsiteX4" fmla="*/ 108558 w 493844"/>
                <a:gd name="connsiteY4" fmla="*/ 442375 h 1097685"/>
                <a:gd name="connsiteX5" fmla="*/ 122828 w 493844"/>
                <a:gd name="connsiteY5" fmla="*/ 513726 h 1097685"/>
                <a:gd name="connsiteX6" fmla="*/ 3913 w 493844"/>
                <a:gd name="connsiteY6" fmla="*/ 732535 h 1097685"/>
                <a:gd name="connsiteX7" fmla="*/ 32453 w 493844"/>
                <a:gd name="connsiteY7" fmla="*/ 770589 h 1097685"/>
                <a:gd name="connsiteX8" fmla="*/ 70506 w 493844"/>
                <a:gd name="connsiteY8" fmla="*/ 780102 h 1097685"/>
                <a:gd name="connsiteX9" fmla="*/ 84775 w 493844"/>
                <a:gd name="connsiteY9" fmla="*/ 789615 h 1097685"/>
                <a:gd name="connsiteX10" fmla="*/ 75262 w 493844"/>
                <a:gd name="connsiteY10" fmla="*/ 846696 h 1097685"/>
                <a:gd name="connsiteX11" fmla="*/ 122828 w 493844"/>
                <a:gd name="connsiteY11" fmla="*/ 846696 h 1097685"/>
                <a:gd name="connsiteX12" fmla="*/ 132342 w 493844"/>
                <a:gd name="connsiteY12" fmla="*/ 899020 h 1097685"/>
                <a:gd name="connsiteX13" fmla="*/ 217961 w 493844"/>
                <a:gd name="connsiteY13" fmla="*/ 960857 h 1097685"/>
                <a:gd name="connsiteX14" fmla="*/ 151368 w 493844"/>
                <a:gd name="connsiteY14" fmla="*/ 1084532 h 1097685"/>
                <a:gd name="connsiteX15" fmla="*/ 213204 w 493844"/>
                <a:gd name="connsiteY15" fmla="*/ 1089289 h 1097685"/>
                <a:gd name="connsiteX16" fmla="*/ 232230 w 493844"/>
                <a:gd name="connsiteY16" fmla="*/ 1041722 h 1097685"/>
                <a:gd name="connsiteX17" fmla="*/ 284553 w 493844"/>
                <a:gd name="connsiteY17" fmla="*/ 1017938 h 1097685"/>
                <a:gd name="connsiteX18" fmla="*/ 284553 w 493844"/>
                <a:gd name="connsiteY18" fmla="*/ 984641 h 1097685"/>
                <a:gd name="connsiteX19" fmla="*/ 355903 w 493844"/>
                <a:gd name="connsiteY19" fmla="*/ 941830 h 1097685"/>
                <a:gd name="connsiteX20" fmla="*/ 451035 w 493844"/>
                <a:gd name="connsiteY20" fmla="*/ 918047 h 1097685"/>
                <a:gd name="connsiteX21" fmla="*/ 493844 w 493844"/>
                <a:gd name="connsiteY21" fmla="*/ 918047 h 109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3844" h="1097685">
                  <a:moveTo>
                    <a:pt x="198934" y="0"/>
                  </a:moveTo>
                  <a:cubicBezTo>
                    <a:pt x="234212" y="57080"/>
                    <a:pt x="269490" y="114161"/>
                    <a:pt x="270283" y="147458"/>
                  </a:cubicBezTo>
                  <a:cubicBezTo>
                    <a:pt x="271076" y="180755"/>
                    <a:pt x="225096" y="153800"/>
                    <a:pt x="203691" y="199782"/>
                  </a:cubicBezTo>
                  <a:cubicBezTo>
                    <a:pt x="182286" y="245764"/>
                    <a:pt x="157710" y="382916"/>
                    <a:pt x="141855" y="423348"/>
                  </a:cubicBezTo>
                  <a:cubicBezTo>
                    <a:pt x="126000" y="463780"/>
                    <a:pt x="111729" y="427312"/>
                    <a:pt x="108558" y="442375"/>
                  </a:cubicBezTo>
                  <a:cubicBezTo>
                    <a:pt x="105387" y="457438"/>
                    <a:pt x="140269" y="465366"/>
                    <a:pt x="122828" y="513726"/>
                  </a:cubicBezTo>
                  <a:cubicBezTo>
                    <a:pt x="105387" y="562086"/>
                    <a:pt x="18975" y="689725"/>
                    <a:pt x="3913" y="732535"/>
                  </a:cubicBezTo>
                  <a:cubicBezTo>
                    <a:pt x="-11150" y="775346"/>
                    <a:pt x="21354" y="762661"/>
                    <a:pt x="32453" y="770589"/>
                  </a:cubicBezTo>
                  <a:cubicBezTo>
                    <a:pt x="43552" y="778517"/>
                    <a:pt x="61786" y="776931"/>
                    <a:pt x="70506" y="780102"/>
                  </a:cubicBezTo>
                  <a:cubicBezTo>
                    <a:pt x="79226" y="783273"/>
                    <a:pt x="83982" y="778516"/>
                    <a:pt x="84775" y="789615"/>
                  </a:cubicBezTo>
                  <a:cubicBezTo>
                    <a:pt x="85568" y="800714"/>
                    <a:pt x="68920" y="837183"/>
                    <a:pt x="75262" y="846696"/>
                  </a:cubicBezTo>
                  <a:cubicBezTo>
                    <a:pt x="81604" y="856210"/>
                    <a:pt x="113315" y="837975"/>
                    <a:pt x="122828" y="846696"/>
                  </a:cubicBezTo>
                  <a:cubicBezTo>
                    <a:pt x="132341" y="855417"/>
                    <a:pt x="116487" y="879993"/>
                    <a:pt x="132342" y="899020"/>
                  </a:cubicBezTo>
                  <a:cubicBezTo>
                    <a:pt x="148197" y="918047"/>
                    <a:pt x="214790" y="929938"/>
                    <a:pt x="217961" y="960857"/>
                  </a:cubicBezTo>
                  <a:cubicBezTo>
                    <a:pt x="221132" y="991776"/>
                    <a:pt x="152161" y="1063127"/>
                    <a:pt x="151368" y="1084532"/>
                  </a:cubicBezTo>
                  <a:cubicBezTo>
                    <a:pt x="150575" y="1105937"/>
                    <a:pt x="199727" y="1096424"/>
                    <a:pt x="213204" y="1089289"/>
                  </a:cubicBezTo>
                  <a:cubicBezTo>
                    <a:pt x="226681" y="1082154"/>
                    <a:pt x="220339" y="1053614"/>
                    <a:pt x="232230" y="1041722"/>
                  </a:cubicBezTo>
                  <a:cubicBezTo>
                    <a:pt x="244121" y="1029830"/>
                    <a:pt x="275833" y="1027451"/>
                    <a:pt x="284553" y="1017938"/>
                  </a:cubicBezTo>
                  <a:cubicBezTo>
                    <a:pt x="293273" y="1008425"/>
                    <a:pt x="272661" y="997326"/>
                    <a:pt x="284553" y="984641"/>
                  </a:cubicBezTo>
                  <a:cubicBezTo>
                    <a:pt x="296445" y="971956"/>
                    <a:pt x="328156" y="952929"/>
                    <a:pt x="355903" y="941830"/>
                  </a:cubicBezTo>
                  <a:cubicBezTo>
                    <a:pt x="383650" y="930731"/>
                    <a:pt x="428045" y="922011"/>
                    <a:pt x="451035" y="918047"/>
                  </a:cubicBezTo>
                  <a:cubicBezTo>
                    <a:pt x="474025" y="914083"/>
                    <a:pt x="493844" y="918047"/>
                    <a:pt x="493844" y="918047"/>
                  </a:cubicBezTo>
                </a:path>
              </a:pathLst>
            </a:custGeom>
            <a:ln w="25400">
              <a:solidFill>
                <a:srgbClr val="000000">
                  <a:alpha val="60000"/>
                </a:srgbClr>
              </a:solidFill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88900" marR="0" lvl="0" indent="-88900" algn="l" defTabSz="91440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0197D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en-US" sz="1600" b="0" i="0" u="none" strike="noStrike" kern="0" cap="none" spc="0" normalizeH="0" baseline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524" name="Freihandform 1523"/>
            <p:cNvSpPr/>
            <p:nvPr/>
          </p:nvSpPr>
          <p:spPr>
            <a:xfrm>
              <a:off x="4312733" y="3267866"/>
              <a:ext cx="703264" cy="642166"/>
            </a:xfrm>
            <a:custGeom>
              <a:avLst/>
              <a:gdLst>
                <a:gd name="connsiteX0" fmla="*/ 49084 w 703264"/>
                <a:gd name="connsiteY0" fmla="*/ 0 h 642166"/>
                <a:gd name="connsiteX1" fmla="*/ 49084 w 703264"/>
                <a:gd name="connsiteY1" fmla="*/ 66594 h 642166"/>
                <a:gd name="connsiteX2" fmla="*/ 6274 w 703264"/>
                <a:gd name="connsiteY2" fmla="*/ 114161 h 642166"/>
                <a:gd name="connsiteX3" fmla="*/ 6274 w 703264"/>
                <a:gd name="connsiteY3" fmla="*/ 175999 h 642166"/>
                <a:gd name="connsiteX4" fmla="*/ 63354 w 703264"/>
                <a:gd name="connsiteY4" fmla="*/ 204539 h 642166"/>
                <a:gd name="connsiteX5" fmla="*/ 39571 w 703264"/>
                <a:gd name="connsiteY5" fmla="*/ 266376 h 642166"/>
                <a:gd name="connsiteX6" fmla="*/ 139460 w 703264"/>
                <a:gd name="connsiteY6" fmla="*/ 390051 h 642166"/>
                <a:gd name="connsiteX7" fmla="*/ 91894 w 703264"/>
                <a:gd name="connsiteY7" fmla="*/ 423348 h 642166"/>
                <a:gd name="connsiteX8" fmla="*/ 6274 w 703264"/>
                <a:gd name="connsiteY8" fmla="*/ 532753 h 642166"/>
                <a:gd name="connsiteX9" fmla="*/ 82380 w 703264"/>
                <a:gd name="connsiteY9" fmla="*/ 585077 h 642166"/>
                <a:gd name="connsiteX10" fmla="*/ 129946 w 703264"/>
                <a:gd name="connsiteY10" fmla="*/ 585077 h 642166"/>
                <a:gd name="connsiteX11" fmla="*/ 191783 w 703264"/>
                <a:gd name="connsiteY11" fmla="*/ 618374 h 642166"/>
                <a:gd name="connsiteX12" fmla="*/ 272645 w 703264"/>
                <a:gd name="connsiteY12" fmla="*/ 561293 h 642166"/>
                <a:gd name="connsiteX13" fmla="*/ 391560 w 703264"/>
                <a:gd name="connsiteY13" fmla="*/ 542266 h 642166"/>
                <a:gd name="connsiteX14" fmla="*/ 453396 w 703264"/>
                <a:gd name="connsiteY14" fmla="*/ 604103 h 642166"/>
                <a:gd name="connsiteX15" fmla="*/ 553285 w 703264"/>
                <a:gd name="connsiteY15" fmla="*/ 589833 h 642166"/>
                <a:gd name="connsiteX16" fmla="*/ 624635 w 703264"/>
                <a:gd name="connsiteY16" fmla="*/ 642157 h 642166"/>
                <a:gd name="connsiteX17" fmla="*/ 700740 w 703264"/>
                <a:gd name="connsiteY17" fmla="*/ 585077 h 642166"/>
                <a:gd name="connsiteX18" fmla="*/ 686471 w 703264"/>
                <a:gd name="connsiteY18" fmla="*/ 561293 h 642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03264" h="642166">
                  <a:moveTo>
                    <a:pt x="49084" y="0"/>
                  </a:moveTo>
                  <a:cubicBezTo>
                    <a:pt x="52651" y="23783"/>
                    <a:pt x="56219" y="47567"/>
                    <a:pt x="49084" y="66594"/>
                  </a:cubicBezTo>
                  <a:cubicBezTo>
                    <a:pt x="41949" y="85621"/>
                    <a:pt x="13409" y="95927"/>
                    <a:pt x="6274" y="114161"/>
                  </a:cubicBezTo>
                  <a:cubicBezTo>
                    <a:pt x="-861" y="132395"/>
                    <a:pt x="-3239" y="160936"/>
                    <a:pt x="6274" y="175999"/>
                  </a:cubicBezTo>
                  <a:cubicBezTo>
                    <a:pt x="15787" y="191062"/>
                    <a:pt x="57805" y="189476"/>
                    <a:pt x="63354" y="204539"/>
                  </a:cubicBezTo>
                  <a:cubicBezTo>
                    <a:pt x="68903" y="219602"/>
                    <a:pt x="26887" y="235457"/>
                    <a:pt x="39571" y="266376"/>
                  </a:cubicBezTo>
                  <a:cubicBezTo>
                    <a:pt x="52255" y="297295"/>
                    <a:pt x="130740" y="363889"/>
                    <a:pt x="139460" y="390051"/>
                  </a:cubicBezTo>
                  <a:cubicBezTo>
                    <a:pt x="148180" y="416213"/>
                    <a:pt x="114092" y="399564"/>
                    <a:pt x="91894" y="423348"/>
                  </a:cubicBezTo>
                  <a:cubicBezTo>
                    <a:pt x="69696" y="447132"/>
                    <a:pt x="7860" y="505798"/>
                    <a:pt x="6274" y="532753"/>
                  </a:cubicBezTo>
                  <a:cubicBezTo>
                    <a:pt x="4688" y="559708"/>
                    <a:pt x="61768" y="576356"/>
                    <a:pt x="82380" y="585077"/>
                  </a:cubicBezTo>
                  <a:cubicBezTo>
                    <a:pt x="102992" y="593798"/>
                    <a:pt x="111712" y="579528"/>
                    <a:pt x="129946" y="585077"/>
                  </a:cubicBezTo>
                  <a:cubicBezTo>
                    <a:pt x="148180" y="590626"/>
                    <a:pt x="168000" y="622338"/>
                    <a:pt x="191783" y="618374"/>
                  </a:cubicBezTo>
                  <a:cubicBezTo>
                    <a:pt x="215566" y="614410"/>
                    <a:pt x="239349" y="573978"/>
                    <a:pt x="272645" y="561293"/>
                  </a:cubicBezTo>
                  <a:cubicBezTo>
                    <a:pt x="305941" y="548608"/>
                    <a:pt x="361435" y="535131"/>
                    <a:pt x="391560" y="542266"/>
                  </a:cubicBezTo>
                  <a:cubicBezTo>
                    <a:pt x="421685" y="549401"/>
                    <a:pt x="426442" y="596175"/>
                    <a:pt x="453396" y="604103"/>
                  </a:cubicBezTo>
                  <a:cubicBezTo>
                    <a:pt x="480350" y="612031"/>
                    <a:pt x="524745" y="583491"/>
                    <a:pt x="553285" y="589833"/>
                  </a:cubicBezTo>
                  <a:cubicBezTo>
                    <a:pt x="581825" y="596175"/>
                    <a:pt x="600059" y="642950"/>
                    <a:pt x="624635" y="642157"/>
                  </a:cubicBezTo>
                  <a:cubicBezTo>
                    <a:pt x="649211" y="641364"/>
                    <a:pt x="690434" y="598554"/>
                    <a:pt x="700740" y="585077"/>
                  </a:cubicBezTo>
                  <a:cubicBezTo>
                    <a:pt x="711046" y="571600"/>
                    <a:pt x="686471" y="561293"/>
                    <a:pt x="686471" y="561293"/>
                  </a:cubicBezTo>
                </a:path>
              </a:pathLst>
            </a:custGeom>
            <a:ln w="25400">
              <a:solidFill>
                <a:srgbClr val="000000">
                  <a:alpha val="60000"/>
                </a:srgbClr>
              </a:solidFill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88900" marR="0" lvl="0" indent="-88900" algn="l" defTabSz="91440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0197D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en-US" sz="1600" b="0" i="0" u="none" strike="noStrike" kern="0" cap="none" spc="0" normalizeH="0" baseline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525" name="Freihandform 1524"/>
            <p:cNvSpPr/>
            <p:nvPr/>
          </p:nvSpPr>
          <p:spPr>
            <a:xfrm>
              <a:off x="3599765" y="2415440"/>
              <a:ext cx="923182" cy="1974213"/>
            </a:xfrm>
            <a:custGeom>
              <a:avLst/>
              <a:gdLst>
                <a:gd name="connsiteX0" fmla="*/ 433846 w 923182"/>
                <a:gd name="connsiteY0" fmla="*/ 115135 h 1974213"/>
                <a:gd name="connsiteX1" fmla="*/ 452872 w 923182"/>
                <a:gd name="connsiteY1" fmla="*/ 973 h 1974213"/>
                <a:gd name="connsiteX2" fmla="*/ 39046 w 923182"/>
                <a:gd name="connsiteY2" fmla="*/ 172215 h 1974213"/>
                <a:gd name="connsiteX3" fmla="*/ 20020 w 923182"/>
                <a:gd name="connsiteY3" fmla="*/ 386268 h 1974213"/>
                <a:gd name="connsiteX4" fmla="*/ 62829 w 923182"/>
                <a:gd name="connsiteY4" fmla="*/ 500429 h 1974213"/>
                <a:gd name="connsiteX5" fmla="*/ 48560 w 923182"/>
                <a:gd name="connsiteY5" fmla="*/ 552753 h 1974213"/>
                <a:gd name="connsiteX6" fmla="*/ 357740 w 923182"/>
                <a:gd name="connsiteY6" fmla="*/ 619347 h 1974213"/>
                <a:gd name="connsiteX7" fmla="*/ 386279 w 923182"/>
                <a:gd name="connsiteY7" fmla="*/ 643130 h 1974213"/>
                <a:gd name="connsiteX8" fmla="*/ 419576 w 923182"/>
                <a:gd name="connsiteY8" fmla="*/ 552753 h 1974213"/>
                <a:gd name="connsiteX9" fmla="*/ 490925 w 923182"/>
                <a:gd name="connsiteY9" fmla="*/ 486159 h 1974213"/>
                <a:gd name="connsiteX10" fmla="*/ 571787 w 923182"/>
                <a:gd name="connsiteY10" fmla="*/ 500429 h 1974213"/>
                <a:gd name="connsiteX11" fmla="*/ 600327 w 923182"/>
                <a:gd name="connsiteY11" fmla="*/ 547996 h 1974213"/>
                <a:gd name="connsiteX12" fmla="*/ 652650 w 923182"/>
                <a:gd name="connsiteY12" fmla="*/ 528969 h 1974213"/>
                <a:gd name="connsiteX13" fmla="*/ 600327 w 923182"/>
                <a:gd name="connsiteY13" fmla="*/ 614590 h 1974213"/>
                <a:gd name="connsiteX14" fmla="*/ 467142 w 923182"/>
                <a:gd name="connsiteY14" fmla="*/ 771562 h 1974213"/>
                <a:gd name="connsiteX15" fmla="*/ 509951 w 923182"/>
                <a:gd name="connsiteY15" fmla="*/ 842913 h 1974213"/>
                <a:gd name="connsiteX16" fmla="*/ 495682 w 923182"/>
                <a:gd name="connsiteY16" fmla="*/ 880966 h 1974213"/>
                <a:gd name="connsiteX17" fmla="*/ 514708 w 923182"/>
                <a:gd name="connsiteY17" fmla="*/ 999884 h 1974213"/>
                <a:gd name="connsiteX18" fmla="*/ 595570 w 923182"/>
                <a:gd name="connsiteY18" fmla="*/ 1166370 h 1974213"/>
                <a:gd name="connsiteX19" fmla="*/ 576544 w 923182"/>
                <a:gd name="connsiteY19" fmla="*/ 1213937 h 1974213"/>
                <a:gd name="connsiteX20" fmla="*/ 638380 w 923182"/>
                <a:gd name="connsiteY20" fmla="*/ 1237720 h 1974213"/>
                <a:gd name="connsiteX21" fmla="*/ 647893 w 923182"/>
                <a:gd name="connsiteY21" fmla="*/ 1318585 h 1974213"/>
                <a:gd name="connsiteX22" fmla="*/ 719242 w 923182"/>
                <a:gd name="connsiteY22" fmla="*/ 1380422 h 1974213"/>
                <a:gd name="connsiteX23" fmla="*/ 704973 w 923182"/>
                <a:gd name="connsiteY23" fmla="*/ 1451773 h 1974213"/>
                <a:gd name="connsiteX24" fmla="*/ 662163 w 923182"/>
                <a:gd name="connsiteY24" fmla="*/ 1494583 h 1974213"/>
                <a:gd name="connsiteX25" fmla="*/ 548004 w 923182"/>
                <a:gd name="connsiteY25" fmla="*/ 1561177 h 1974213"/>
                <a:gd name="connsiteX26" fmla="*/ 505195 w 923182"/>
                <a:gd name="connsiteY26" fmla="*/ 1661068 h 1974213"/>
                <a:gd name="connsiteX27" fmla="*/ 495682 w 923182"/>
                <a:gd name="connsiteY27" fmla="*/ 1694365 h 1974213"/>
                <a:gd name="connsiteX28" fmla="*/ 505195 w 923182"/>
                <a:gd name="connsiteY28" fmla="*/ 1775230 h 1974213"/>
                <a:gd name="connsiteX29" fmla="*/ 528978 w 923182"/>
                <a:gd name="connsiteY29" fmla="*/ 1784743 h 1974213"/>
                <a:gd name="connsiteX30" fmla="*/ 505195 w 923182"/>
                <a:gd name="connsiteY30" fmla="*/ 1808527 h 1974213"/>
                <a:gd name="connsiteX31" fmla="*/ 533734 w 923182"/>
                <a:gd name="connsiteY31" fmla="*/ 1846580 h 1974213"/>
                <a:gd name="connsiteX32" fmla="*/ 533734 w 923182"/>
                <a:gd name="connsiteY32" fmla="*/ 1865607 h 1974213"/>
                <a:gd name="connsiteX33" fmla="*/ 567031 w 923182"/>
                <a:gd name="connsiteY33" fmla="*/ 1970255 h 1974213"/>
                <a:gd name="connsiteX34" fmla="*/ 624110 w 923182"/>
                <a:gd name="connsiteY34" fmla="*/ 1951228 h 1974213"/>
                <a:gd name="connsiteX35" fmla="*/ 638380 w 923182"/>
                <a:gd name="connsiteY35" fmla="*/ 1941715 h 1974213"/>
                <a:gd name="connsiteX36" fmla="*/ 624110 w 923182"/>
                <a:gd name="connsiteY36" fmla="*/ 1889391 h 1974213"/>
                <a:gd name="connsiteX37" fmla="*/ 714486 w 923182"/>
                <a:gd name="connsiteY37" fmla="*/ 1808527 h 1974213"/>
                <a:gd name="connsiteX38" fmla="*/ 790592 w 923182"/>
                <a:gd name="connsiteY38" fmla="*/ 1803770 h 1974213"/>
                <a:gd name="connsiteX39" fmla="*/ 909507 w 923182"/>
                <a:gd name="connsiteY39" fmla="*/ 1722906 h 1974213"/>
                <a:gd name="connsiteX40" fmla="*/ 919020 w 923182"/>
                <a:gd name="connsiteY40" fmla="*/ 1684852 h 1974213"/>
                <a:gd name="connsiteX41" fmla="*/ 895237 w 923182"/>
                <a:gd name="connsiteY41" fmla="*/ 1466043 h 197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23182" h="1974213">
                  <a:moveTo>
                    <a:pt x="433846" y="115135"/>
                  </a:moveTo>
                  <a:cubicBezTo>
                    <a:pt x="476259" y="53297"/>
                    <a:pt x="518672" y="-8540"/>
                    <a:pt x="452872" y="973"/>
                  </a:cubicBezTo>
                  <a:cubicBezTo>
                    <a:pt x="387072" y="10486"/>
                    <a:pt x="111188" y="107999"/>
                    <a:pt x="39046" y="172215"/>
                  </a:cubicBezTo>
                  <a:cubicBezTo>
                    <a:pt x="-33096" y="236431"/>
                    <a:pt x="16056" y="331566"/>
                    <a:pt x="20020" y="386268"/>
                  </a:cubicBezTo>
                  <a:cubicBezTo>
                    <a:pt x="23984" y="440970"/>
                    <a:pt x="58072" y="472682"/>
                    <a:pt x="62829" y="500429"/>
                  </a:cubicBezTo>
                  <a:cubicBezTo>
                    <a:pt x="67586" y="528177"/>
                    <a:pt x="-592" y="532933"/>
                    <a:pt x="48560" y="552753"/>
                  </a:cubicBezTo>
                  <a:cubicBezTo>
                    <a:pt x="97712" y="572573"/>
                    <a:pt x="301454" y="604284"/>
                    <a:pt x="357740" y="619347"/>
                  </a:cubicBezTo>
                  <a:cubicBezTo>
                    <a:pt x="414026" y="634410"/>
                    <a:pt x="375973" y="654229"/>
                    <a:pt x="386279" y="643130"/>
                  </a:cubicBezTo>
                  <a:cubicBezTo>
                    <a:pt x="396585" y="632031"/>
                    <a:pt x="402135" y="578915"/>
                    <a:pt x="419576" y="552753"/>
                  </a:cubicBezTo>
                  <a:cubicBezTo>
                    <a:pt x="437017" y="526591"/>
                    <a:pt x="465557" y="494880"/>
                    <a:pt x="490925" y="486159"/>
                  </a:cubicBezTo>
                  <a:cubicBezTo>
                    <a:pt x="516294" y="477438"/>
                    <a:pt x="553553" y="490123"/>
                    <a:pt x="571787" y="500429"/>
                  </a:cubicBezTo>
                  <a:cubicBezTo>
                    <a:pt x="590021" y="510735"/>
                    <a:pt x="586850" y="543239"/>
                    <a:pt x="600327" y="547996"/>
                  </a:cubicBezTo>
                  <a:cubicBezTo>
                    <a:pt x="613804" y="552753"/>
                    <a:pt x="652650" y="517870"/>
                    <a:pt x="652650" y="528969"/>
                  </a:cubicBezTo>
                  <a:cubicBezTo>
                    <a:pt x="652650" y="540068"/>
                    <a:pt x="631245" y="574158"/>
                    <a:pt x="600327" y="614590"/>
                  </a:cubicBezTo>
                  <a:cubicBezTo>
                    <a:pt x="569409" y="655022"/>
                    <a:pt x="482205" y="733508"/>
                    <a:pt x="467142" y="771562"/>
                  </a:cubicBezTo>
                  <a:cubicBezTo>
                    <a:pt x="452079" y="809616"/>
                    <a:pt x="505194" y="824679"/>
                    <a:pt x="509951" y="842913"/>
                  </a:cubicBezTo>
                  <a:cubicBezTo>
                    <a:pt x="514708" y="861147"/>
                    <a:pt x="494889" y="854804"/>
                    <a:pt x="495682" y="880966"/>
                  </a:cubicBezTo>
                  <a:cubicBezTo>
                    <a:pt x="496475" y="907128"/>
                    <a:pt x="498060" y="952317"/>
                    <a:pt x="514708" y="999884"/>
                  </a:cubicBezTo>
                  <a:cubicBezTo>
                    <a:pt x="531356" y="1047451"/>
                    <a:pt x="585264" y="1130695"/>
                    <a:pt x="595570" y="1166370"/>
                  </a:cubicBezTo>
                  <a:cubicBezTo>
                    <a:pt x="605876" y="1202045"/>
                    <a:pt x="569409" y="1202045"/>
                    <a:pt x="576544" y="1213937"/>
                  </a:cubicBezTo>
                  <a:cubicBezTo>
                    <a:pt x="583679" y="1225829"/>
                    <a:pt x="626488" y="1220279"/>
                    <a:pt x="638380" y="1237720"/>
                  </a:cubicBezTo>
                  <a:cubicBezTo>
                    <a:pt x="650272" y="1255161"/>
                    <a:pt x="634416" y="1294801"/>
                    <a:pt x="647893" y="1318585"/>
                  </a:cubicBezTo>
                  <a:cubicBezTo>
                    <a:pt x="661370" y="1342369"/>
                    <a:pt x="709729" y="1358224"/>
                    <a:pt x="719242" y="1380422"/>
                  </a:cubicBezTo>
                  <a:cubicBezTo>
                    <a:pt x="728755" y="1402620"/>
                    <a:pt x="714486" y="1432746"/>
                    <a:pt x="704973" y="1451773"/>
                  </a:cubicBezTo>
                  <a:cubicBezTo>
                    <a:pt x="695460" y="1470800"/>
                    <a:pt x="688324" y="1476349"/>
                    <a:pt x="662163" y="1494583"/>
                  </a:cubicBezTo>
                  <a:cubicBezTo>
                    <a:pt x="636002" y="1512817"/>
                    <a:pt x="574165" y="1533430"/>
                    <a:pt x="548004" y="1561177"/>
                  </a:cubicBezTo>
                  <a:cubicBezTo>
                    <a:pt x="521843" y="1588924"/>
                    <a:pt x="513915" y="1638870"/>
                    <a:pt x="505195" y="1661068"/>
                  </a:cubicBezTo>
                  <a:cubicBezTo>
                    <a:pt x="496475" y="1683266"/>
                    <a:pt x="495682" y="1675338"/>
                    <a:pt x="495682" y="1694365"/>
                  </a:cubicBezTo>
                  <a:cubicBezTo>
                    <a:pt x="495682" y="1713392"/>
                    <a:pt x="499646" y="1760167"/>
                    <a:pt x="505195" y="1775230"/>
                  </a:cubicBezTo>
                  <a:cubicBezTo>
                    <a:pt x="510744" y="1790293"/>
                    <a:pt x="528978" y="1779194"/>
                    <a:pt x="528978" y="1784743"/>
                  </a:cubicBezTo>
                  <a:cubicBezTo>
                    <a:pt x="528978" y="1790292"/>
                    <a:pt x="504402" y="1798221"/>
                    <a:pt x="505195" y="1808527"/>
                  </a:cubicBezTo>
                  <a:cubicBezTo>
                    <a:pt x="505988" y="1818833"/>
                    <a:pt x="528977" y="1837067"/>
                    <a:pt x="533734" y="1846580"/>
                  </a:cubicBezTo>
                  <a:cubicBezTo>
                    <a:pt x="538491" y="1856093"/>
                    <a:pt x="528185" y="1844995"/>
                    <a:pt x="533734" y="1865607"/>
                  </a:cubicBezTo>
                  <a:cubicBezTo>
                    <a:pt x="539283" y="1886219"/>
                    <a:pt x="551968" y="1955985"/>
                    <a:pt x="567031" y="1970255"/>
                  </a:cubicBezTo>
                  <a:cubicBezTo>
                    <a:pt x="582094" y="1984525"/>
                    <a:pt x="612219" y="1955985"/>
                    <a:pt x="624110" y="1951228"/>
                  </a:cubicBezTo>
                  <a:cubicBezTo>
                    <a:pt x="636001" y="1946471"/>
                    <a:pt x="638380" y="1952021"/>
                    <a:pt x="638380" y="1941715"/>
                  </a:cubicBezTo>
                  <a:cubicBezTo>
                    <a:pt x="638380" y="1931409"/>
                    <a:pt x="611426" y="1911589"/>
                    <a:pt x="624110" y="1889391"/>
                  </a:cubicBezTo>
                  <a:cubicBezTo>
                    <a:pt x="636794" y="1867193"/>
                    <a:pt x="686739" y="1822797"/>
                    <a:pt x="714486" y="1808527"/>
                  </a:cubicBezTo>
                  <a:cubicBezTo>
                    <a:pt x="742233" y="1794257"/>
                    <a:pt x="758089" y="1818040"/>
                    <a:pt x="790592" y="1803770"/>
                  </a:cubicBezTo>
                  <a:cubicBezTo>
                    <a:pt x="823095" y="1789500"/>
                    <a:pt x="888102" y="1742726"/>
                    <a:pt x="909507" y="1722906"/>
                  </a:cubicBezTo>
                  <a:cubicBezTo>
                    <a:pt x="930912" y="1703086"/>
                    <a:pt x="921398" y="1727663"/>
                    <a:pt x="919020" y="1684852"/>
                  </a:cubicBezTo>
                  <a:cubicBezTo>
                    <a:pt x="916642" y="1642041"/>
                    <a:pt x="895237" y="1466043"/>
                    <a:pt x="895237" y="1466043"/>
                  </a:cubicBezTo>
                </a:path>
              </a:pathLst>
            </a:custGeom>
            <a:ln w="25400">
              <a:solidFill>
                <a:srgbClr val="000000">
                  <a:alpha val="60000"/>
                </a:srgbClr>
              </a:solidFill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88900" marR="0" lvl="0" indent="-88900" algn="l" defTabSz="91440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0197D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en-US" sz="1600" b="0" i="0" u="none" strike="noStrike" kern="0" cap="none" spc="0" normalizeH="0" baseline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526" name="Freihandform 1525"/>
            <p:cNvSpPr/>
            <p:nvPr/>
          </p:nvSpPr>
          <p:spPr>
            <a:xfrm>
              <a:off x="3476994" y="2955683"/>
              <a:ext cx="420269" cy="649910"/>
            </a:xfrm>
            <a:custGeom>
              <a:avLst/>
              <a:gdLst>
                <a:gd name="connsiteX0" fmla="*/ 157061 w 420269"/>
                <a:gd name="connsiteY0" fmla="*/ 2996 h 649910"/>
                <a:gd name="connsiteX1" fmla="*/ 99981 w 420269"/>
                <a:gd name="connsiteY1" fmla="*/ 12510 h 649910"/>
                <a:gd name="connsiteX2" fmla="*/ 123764 w 420269"/>
                <a:gd name="connsiteY2" fmla="*/ 102887 h 649910"/>
                <a:gd name="connsiteX3" fmla="*/ 38145 w 420269"/>
                <a:gd name="connsiteY3" fmla="*/ 174238 h 649910"/>
                <a:gd name="connsiteX4" fmla="*/ 92 w 420269"/>
                <a:gd name="connsiteY4" fmla="*/ 345480 h 649910"/>
                <a:gd name="connsiteX5" fmla="*/ 47659 w 420269"/>
                <a:gd name="connsiteY5" fmla="*/ 464398 h 649910"/>
                <a:gd name="connsiteX6" fmla="*/ 76198 w 420269"/>
                <a:gd name="connsiteY6" fmla="*/ 550019 h 649910"/>
                <a:gd name="connsiteX7" fmla="*/ 152304 w 420269"/>
                <a:gd name="connsiteY7" fmla="*/ 530992 h 649910"/>
                <a:gd name="connsiteX8" fmla="*/ 190357 w 420269"/>
                <a:gd name="connsiteY8" fmla="*/ 483425 h 649910"/>
                <a:gd name="connsiteX9" fmla="*/ 342569 w 420269"/>
                <a:gd name="connsiteY9" fmla="*/ 426344 h 649910"/>
                <a:gd name="connsiteX10" fmla="*/ 418675 w 420269"/>
                <a:gd name="connsiteY10" fmla="*/ 478668 h 649910"/>
                <a:gd name="connsiteX11" fmla="*/ 275976 w 420269"/>
                <a:gd name="connsiteY11" fmla="*/ 616613 h 649910"/>
                <a:gd name="connsiteX12" fmla="*/ 195114 w 420269"/>
                <a:gd name="connsiteY12" fmla="*/ 611856 h 649910"/>
                <a:gd name="connsiteX13" fmla="*/ 171331 w 420269"/>
                <a:gd name="connsiteY13" fmla="*/ 602343 h 649910"/>
                <a:gd name="connsiteX14" fmla="*/ 80955 w 420269"/>
                <a:gd name="connsiteY14" fmla="*/ 649910 h 649910"/>
                <a:gd name="connsiteX15" fmla="*/ 80955 w 420269"/>
                <a:gd name="connsiteY15" fmla="*/ 649910 h 649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0269" h="649910">
                  <a:moveTo>
                    <a:pt x="157061" y="2996"/>
                  </a:moveTo>
                  <a:cubicBezTo>
                    <a:pt x="131295" y="-571"/>
                    <a:pt x="105530" y="-4138"/>
                    <a:pt x="99981" y="12510"/>
                  </a:cubicBezTo>
                  <a:cubicBezTo>
                    <a:pt x="94432" y="29158"/>
                    <a:pt x="134070" y="75932"/>
                    <a:pt x="123764" y="102887"/>
                  </a:cubicBezTo>
                  <a:cubicBezTo>
                    <a:pt x="113458" y="129842"/>
                    <a:pt x="58757" y="133806"/>
                    <a:pt x="38145" y="174238"/>
                  </a:cubicBezTo>
                  <a:cubicBezTo>
                    <a:pt x="17533" y="214670"/>
                    <a:pt x="-1494" y="297120"/>
                    <a:pt x="92" y="345480"/>
                  </a:cubicBezTo>
                  <a:cubicBezTo>
                    <a:pt x="1678" y="393840"/>
                    <a:pt x="34975" y="430308"/>
                    <a:pt x="47659" y="464398"/>
                  </a:cubicBezTo>
                  <a:cubicBezTo>
                    <a:pt x="60343" y="498488"/>
                    <a:pt x="58757" y="538920"/>
                    <a:pt x="76198" y="550019"/>
                  </a:cubicBezTo>
                  <a:cubicBezTo>
                    <a:pt x="93639" y="561118"/>
                    <a:pt x="133278" y="542091"/>
                    <a:pt x="152304" y="530992"/>
                  </a:cubicBezTo>
                  <a:cubicBezTo>
                    <a:pt x="171330" y="519893"/>
                    <a:pt x="158646" y="500866"/>
                    <a:pt x="190357" y="483425"/>
                  </a:cubicBezTo>
                  <a:cubicBezTo>
                    <a:pt x="222068" y="465984"/>
                    <a:pt x="304516" y="427137"/>
                    <a:pt x="342569" y="426344"/>
                  </a:cubicBezTo>
                  <a:cubicBezTo>
                    <a:pt x="380622" y="425551"/>
                    <a:pt x="429774" y="446957"/>
                    <a:pt x="418675" y="478668"/>
                  </a:cubicBezTo>
                  <a:cubicBezTo>
                    <a:pt x="407576" y="510379"/>
                    <a:pt x="313236" y="594415"/>
                    <a:pt x="275976" y="616613"/>
                  </a:cubicBezTo>
                  <a:cubicBezTo>
                    <a:pt x="238716" y="638811"/>
                    <a:pt x="212555" y="614234"/>
                    <a:pt x="195114" y="611856"/>
                  </a:cubicBezTo>
                  <a:cubicBezTo>
                    <a:pt x="177673" y="609478"/>
                    <a:pt x="190358" y="596001"/>
                    <a:pt x="171331" y="602343"/>
                  </a:cubicBezTo>
                  <a:cubicBezTo>
                    <a:pt x="152304" y="608685"/>
                    <a:pt x="80955" y="649910"/>
                    <a:pt x="80955" y="649910"/>
                  </a:cubicBezTo>
                  <a:lnTo>
                    <a:pt x="80955" y="649910"/>
                  </a:lnTo>
                </a:path>
              </a:pathLst>
            </a:custGeom>
            <a:ln w="25400">
              <a:solidFill>
                <a:srgbClr val="000000">
                  <a:alpha val="60000"/>
                </a:srgbClr>
              </a:solidFill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88900" marR="0" lvl="0" indent="-88900" algn="l" defTabSz="91440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0197D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en-US" sz="1600" b="0" i="0" u="none" strike="noStrike" kern="0" cap="none" spc="0" normalizeH="0" baseline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527" name="Freihandform 1526"/>
            <p:cNvSpPr/>
            <p:nvPr/>
          </p:nvSpPr>
          <p:spPr>
            <a:xfrm>
              <a:off x="3624542" y="2949166"/>
              <a:ext cx="466148" cy="433734"/>
            </a:xfrm>
            <a:custGeom>
              <a:avLst/>
              <a:gdLst>
                <a:gd name="connsiteX0" fmla="*/ 0 w 466148"/>
                <a:gd name="connsiteY0" fmla="*/ 0 h 433734"/>
                <a:gd name="connsiteX1" fmla="*/ 52322 w 466148"/>
                <a:gd name="connsiteY1" fmla="*/ 214052 h 433734"/>
                <a:gd name="connsiteX2" fmla="*/ 61836 w 466148"/>
                <a:gd name="connsiteY2" fmla="*/ 366267 h 433734"/>
                <a:gd name="connsiteX3" fmla="*/ 199777 w 466148"/>
                <a:gd name="connsiteY3" fmla="*/ 432861 h 433734"/>
                <a:gd name="connsiteX4" fmla="*/ 237830 w 466148"/>
                <a:gd name="connsiteY4" fmla="*/ 404321 h 433734"/>
                <a:gd name="connsiteX5" fmla="*/ 294910 w 466148"/>
                <a:gd name="connsiteY5" fmla="*/ 404321 h 433734"/>
                <a:gd name="connsiteX6" fmla="*/ 385285 w 466148"/>
                <a:gd name="connsiteY6" fmla="*/ 347240 h 433734"/>
                <a:gd name="connsiteX7" fmla="*/ 466148 w 466148"/>
                <a:gd name="connsiteY7" fmla="*/ 304430 h 43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6148" h="433734">
                  <a:moveTo>
                    <a:pt x="0" y="0"/>
                  </a:moveTo>
                  <a:cubicBezTo>
                    <a:pt x="21008" y="76504"/>
                    <a:pt x="42016" y="153008"/>
                    <a:pt x="52322" y="214052"/>
                  </a:cubicBezTo>
                  <a:cubicBezTo>
                    <a:pt x="62628" y="275096"/>
                    <a:pt x="37260" y="329799"/>
                    <a:pt x="61836" y="366267"/>
                  </a:cubicBezTo>
                  <a:cubicBezTo>
                    <a:pt x="86412" y="402735"/>
                    <a:pt x="170445" y="426519"/>
                    <a:pt x="199777" y="432861"/>
                  </a:cubicBezTo>
                  <a:cubicBezTo>
                    <a:pt x="229109" y="439203"/>
                    <a:pt x="221975" y="409078"/>
                    <a:pt x="237830" y="404321"/>
                  </a:cubicBezTo>
                  <a:cubicBezTo>
                    <a:pt x="253685" y="399564"/>
                    <a:pt x="270334" y="413835"/>
                    <a:pt x="294910" y="404321"/>
                  </a:cubicBezTo>
                  <a:cubicBezTo>
                    <a:pt x="319486" y="394808"/>
                    <a:pt x="356745" y="363888"/>
                    <a:pt x="385285" y="347240"/>
                  </a:cubicBezTo>
                  <a:cubicBezTo>
                    <a:pt x="413825" y="330592"/>
                    <a:pt x="466148" y="304430"/>
                    <a:pt x="466148" y="304430"/>
                  </a:cubicBezTo>
                </a:path>
              </a:pathLst>
            </a:custGeom>
            <a:ln w="25400">
              <a:solidFill>
                <a:srgbClr val="000000">
                  <a:alpha val="60000"/>
                </a:srgbClr>
              </a:solidFill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88900" marR="0" lvl="0" indent="-88900" algn="l" defTabSz="91440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0197D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en-US" sz="1600" b="0" i="0" u="none" strike="noStrike" kern="0" cap="none" spc="0" normalizeH="0" baseline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528" name="Freihandform 1527"/>
            <p:cNvSpPr/>
            <p:nvPr/>
          </p:nvSpPr>
          <p:spPr>
            <a:xfrm>
              <a:off x="4238145" y="3577053"/>
              <a:ext cx="1577700" cy="1870013"/>
            </a:xfrm>
            <a:custGeom>
              <a:avLst/>
              <a:gdLst>
                <a:gd name="connsiteX0" fmla="*/ 1569683 w 1577700"/>
                <a:gd name="connsiteY0" fmla="*/ 0 h 1870013"/>
                <a:gd name="connsiteX1" fmla="*/ 1574440 w 1577700"/>
                <a:gd name="connsiteY1" fmla="*/ 61837 h 1870013"/>
                <a:gd name="connsiteX2" fmla="*/ 1526874 w 1577700"/>
                <a:gd name="connsiteY2" fmla="*/ 76107 h 1870013"/>
                <a:gd name="connsiteX3" fmla="*/ 1417472 w 1577700"/>
                <a:gd name="connsiteY3" fmla="*/ 242593 h 1870013"/>
                <a:gd name="connsiteX4" fmla="*/ 1365149 w 1577700"/>
                <a:gd name="connsiteY4" fmla="*/ 309187 h 1870013"/>
                <a:gd name="connsiteX5" fmla="*/ 1241477 w 1577700"/>
                <a:gd name="connsiteY5" fmla="*/ 371024 h 1870013"/>
                <a:gd name="connsiteX6" fmla="*/ 1079752 w 1577700"/>
                <a:gd name="connsiteY6" fmla="*/ 361511 h 1870013"/>
                <a:gd name="connsiteX7" fmla="*/ 856191 w 1577700"/>
                <a:gd name="connsiteY7" fmla="*/ 665941 h 1870013"/>
                <a:gd name="connsiteX8" fmla="*/ 799112 w 1577700"/>
                <a:gd name="connsiteY8" fmla="*/ 746805 h 1870013"/>
                <a:gd name="connsiteX9" fmla="*/ 1027429 w 1577700"/>
                <a:gd name="connsiteY9" fmla="*/ 742048 h 1870013"/>
                <a:gd name="connsiteX10" fmla="*/ 1170128 w 1577700"/>
                <a:gd name="connsiteY10" fmla="*/ 813399 h 1870013"/>
                <a:gd name="connsiteX11" fmla="*/ 1170128 w 1577700"/>
                <a:gd name="connsiteY11" fmla="*/ 951344 h 1870013"/>
                <a:gd name="connsiteX12" fmla="*/ 1141588 w 1577700"/>
                <a:gd name="connsiteY12" fmla="*/ 1046478 h 1870013"/>
                <a:gd name="connsiteX13" fmla="*/ 1141588 w 1577700"/>
                <a:gd name="connsiteY13" fmla="*/ 1251017 h 1870013"/>
                <a:gd name="connsiteX14" fmla="*/ 1208181 w 1577700"/>
                <a:gd name="connsiteY14" fmla="*/ 1274801 h 1870013"/>
                <a:gd name="connsiteX15" fmla="*/ 1350879 w 1577700"/>
                <a:gd name="connsiteY15" fmla="*/ 1455556 h 1870013"/>
                <a:gd name="connsiteX16" fmla="*/ 1455525 w 1577700"/>
                <a:gd name="connsiteY16" fmla="*/ 1536420 h 1870013"/>
                <a:gd name="connsiteX17" fmla="*/ 1555413 w 1577700"/>
                <a:gd name="connsiteY17" fmla="*/ 1583987 h 1870013"/>
                <a:gd name="connsiteX18" fmla="*/ 1241477 w 1577700"/>
                <a:gd name="connsiteY18" fmla="*/ 1631555 h 1870013"/>
                <a:gd name="connsiteX19" fmla="*/ 1184397 w 1577700"/>
                <a:gd name="connsiteY19" fmla="*/ 1812310 h 1870013"/>
                <a:gd name="connsiteX20" fmla="*/ 1079752 w 1577700"/>
                <a:gd name="connsiteY20" fmla="*/ 1869391 h 1870013"/>
                <a:gd name="connsiteX21" fmla="*/ 1051212 w 1577700"/>
                <a:gd name="connsiteY21" fmla="*/ 1840850 h 1870013"/>
                <a:gd name="connsiteX22" fmla="*/ 1051212 w 1577700"/>
                <a:gd name="connsiteY22" fmla="*/ 1812310 h 1870013"/>
                <a:gd name="connsiteX23" fmla="*/ 1084508 w 1577700"/>
                <a:gd name="connsiteY23" fmla="*/ 1779013 h 1870013"/>
                <a:gd name="connsiteX24" fmla="*/ 960836 w 1577700"/>
                <a:gd name="connsiteY24" fmla="*/ 1550690 h 1870013"/>
                <a:gd name="connsiteX25" fmla="*/ 908514 w 1577700"/>
                <a:gd name="connsiteY25" fmla="*/ 1531663 h 1870013"/>
                <a:gd name="connsiteX26" fmla="*/ 680196 w 1577700"/>
                <a:gd name="connsiteY26" fmla="*/ 1184423 h 1870013"/>
                <a:gd name="connsiteX27" fmla="*/ 684953 w 1577700"/>
                <a:gd name="connsiteY27" fmla="*/ 1108315 h 1870013"/>
                <a:gd name="connsiteX28" fmla="*/ 723006 w 1577700"/>
                <a:gd name="connsiteY28" fmla="*/ 1103559 h 1870013"/>
                <a:gd name="connsiteX29" fmla="*/ 723006 w 1577700"/>
                <a:gd name="connsiteY29" fmla="*/ 1027451 h 1870013"/>
                <a:gd name="connsiteX30" fmla="*/ 784842 w 1577700"/>
                <a:gd name="connsiteY30" fmla="*/ 1017938 h 1870013"/>
                <a:gd name="connsiteX31" fmla="*/ 765815 w 1577700"/>
                <a:gd name="connsiteY31" fmla="*/ 856209 h 1870013"/>
                <a:gd name="connsiteX32" fmla="*/ 703979 w 1577700"/>
                <a:gd name="connsiteY32" fmla="*/ 856209 h 1870013"/>
                <a:gd name="connsiteX33" fmla="*/ 651656 w 1577700"/>
                <a:gd name="connsiteY33" fmla="*/ 879993 h 1870013"/>
                <a:gd name="connsiteX34" fmla="*/ 423339 w 1577700"/>
                <a:gd name="connsiteY34" fmla="*/ 851453 h 1870013"/>
                <a:gd name="connsiteX35" fmla="*/ 71349 w 1577700"/>
                <a:gd name="connsiteY35" fmla="*/ 832426 h 1870013"/>
                <a:gd name="connsiteX36" fmla="*/ 47566 w 1577700"/>
                <a:gd name="connsiteY36" fmla="*/ 846696 h 1870013"/>
                <a:gd name="connsiteX37" fmla="*/ 9513 w 1577700"/>
                <a:gd name="connsiteY37" fmla="*/ 841939 h 1870013"/>
                <a:gd name="connsiteX38" fmla="*/ 0 w 1577700"/>
                <a:gd name="connsiteY38" fmla="*/ 780102 h 187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577700" h="1870013">
                  <a:moveTo>
                    <a:pt x="1569683" y="0"/>
                  </a:moveTo>
                  <a:cubicBezTo>
                    <a:pt x="1575629" y="24576"/>
                    <a:pt x="1581575" y="49153"/>
                    <a:pt x="1574440" y="61837"/>
                  </a:cubicBezTo>
                  <a:cubicBezTo>
                    <a:pt x="1567305" y="74521"/>
                    <a:pt x="1553035" y="45981"/>
                    <a:pt x="1526874" y="76107"/>
                  </a:cubicBezTo>
                  <a:cubicBezTo>
                    <a:pt x="1500713" y="106233"/>
                    <a:pt x="1444426" y="203746"/>
                    <a:pt x="1417472" y="242593"/>
                  </a:cubicBezTo>
                  <a:cubicBezTo>
                    <a:pt x="1390518" y="281440"/>
                    <a:pt x="1394481" y="287782"/>
                    <a:pt x="1365149" y="309187"/>
                  </a:cubicBezTo>
                  <a:cubicBezTo>
                    <a:pt x="1335817" y="330592"/>
                    <a:pt x="1289043" y="362303"/>
                    <a:pt x="1241477" y="371024"/>
                  </a:cubicBezTo>
                  <a:cubicBezTo>
                    <a:pt x="1193911" y="379745"/>
                    <a:pt x="1143966" y="312358"/>
                    <a:pt x="1079752" y="361511"/>
                  </a:cubicBezTo>
                  <a:cubicBezTo>
                    <a:pt x="1015538" y="410664"/>
                    <a:pt x="902964" y="601725"/>
                    <a:pt x="856191" y="665941"/>
                  </a:cubicBezTo>
                  <a:cubicBezTo>
                    <a:pt x="809418" y="730157"/>
                    <a:pt x="770573" y="734121"/>
                    <a:pt x="799112" y="746805"/>
                  </a:cubicBezTo>
                  <a:cubicBezTo>
                    <a:pt x="827651" y="759489"/>
                    <a:pt x="965593" y="730949"/>
                    <a:pt x="1027429" y="742048"/>
                  </a:cubicBezTo>
                  <a:cubicBezTo>
                    <a:pt x="1089265" y="753147"/>
                    <a:pt x="1146345" y="778516"/>
                    <a:pt x="1170128" y="813399"/>
                  </a:cubicBezTo>
                  <a:cubicBezTo>
                    <a:pt x="1193911" y="848282"/>
                    <a:pt x="1174885" y="912498"/>
                    <a:pt x="1170128" y="951344"/>
                  </a:cubicBezTo>
                  <a:cubicBezTo>
                    <a:pt x="1165371" y="990190"/>
                    <a:pt x="1146345" y="996533"/>
                    <a:pt x="1141588" y="1046478"/>
                  </a:cubicBezTo>
                  <a:cubicBezTo>
                    <a:pt x="1136831" y="1096423"/>
                    <a:pt x="1130489" y="1212963"/>
                    <a:pt x="1141588" y="1251017"/>
                  </a:cubicBezTo>
                  <a:cubicBezTo>
                    <a:pt x="1152687" y="1289071"/>
                    <a:pt x="1173299" y="1240711"/>
                    <a:pt x="1208181" y="1274801"/>
                  </a:cubicBezTo>
                  <a:cubicBezTo>
                    <a:pt x="1243063" y="1308891"/>
                    <a:pt x="1309655" y="1411953"/>
                    <a:pt x="1350879" y="1455556"/>
                  </a:cubicBezTo>
                  <a:cubicBezTo>
                    <a:pt x="1392103" y="1499159"/>
                    <a:pt x="1421436" y="1515015"/>
                    <a:pt x="1455525" y="1536420"/>
                  </a:cubicBezTo>
                  <a:cubicBezTo>
                    <a:pt x="1489614" y="1557825"/>
                    <a:pt x="1591088" y="1568131"/>
                    <a:pt x="1555413" y="1583987"/>
                  </a:cubicBezTo>
                  <a:cubicBezTo>
                    <a:pt x="1519738" y="1599843"/>
                    <a:pt x="1303313" y="1593501"/>
                    <a:pt x="1241477" y="1631555"/>
                  </a:cubicBezTo>
                  <a:cubicBezTo>
                    <a:pt x="1179641" y="1669609"/>
                    <a:pt x="1211351" y="1772671"/>
                    <a:pt x="1184397" y="1812310"/>
                  </a:cubicBezTo>
                  <a:cubicBezTo>
                    <a:pt x="1157443" y="1851949"/>
                    <a:pt x="1101949" y="1864634"/>
                    <a:pt x="1079752" y="1869391"/>
                  </a:cubicBezTo>
                  <a:cubicBezTo>
                    <a:pt x="1057554" y="1874148"/>
                    <a:pt x="1055969" y="1850363"/>
                    <a:pt x="1051212" y="1840850"/>
                  </a:cubicBezTo>
                  <a:cubicBezTo>
                    <a:pt x="1046455" y="1831337"/>
                    <a:pt x="1045663" y="1822616"/>
                    <a:pt x="1051212" y="1812310"/>
                  </a:cubicBezTo>
                  <a:cubicBezTo>
                    <a:pt x="1056761" y="1802004"/>
                    <a:pt x="1099571" y="1822616"/>
                    <a:pt x="1084508" y="1779013"/>
                  </a:cubicBezTo>
                  <a:cubicBezTo>
                    <a:pt x="1069445" y="1735410"/>
                    <a:pt x="990168" y="1591915"/>
                    <a:pt x="960836" y="1550690"/>
                  </a:cubicBezTo>
                  <a:cubicBezTo>
                    <a:pt x="931504" y="1509465"/>
                    <a:pt x="955287" y="1592707"/>
                    <a:pt x="908514" y="1531663"/>
                  </a:cubicBezTo>
                  <a:cubicBezTo>
                    <a:pt x="861741" y="1470619"/>
                    <a:pt x="717456" y="1254981"/>
                    <a:pt x="680196" y="1184423"/>
                  </a:cubicBezTo>
                  <a:cubicBezTo>
                    <a:pt x="642936" y="1113865"/>
                    <a:pt x="677818" y="1121792"/>
                    <a:pt x="684953" y="1108315"/>
                  </a:cubicBezTo>
                  <a:cubicBezTo>
                    <a:pt x="692088" y="1094838"/>
                    <a:pt x="716664" y="1117036"/>
                    <a:pt x="723006" y="1103559"/>
                  </a:cubicBezTo>
                  <a:cubicBezTo>
                    <a:pt x="729348" y="1090082"/>
                    <a:pt x="712700" y="1041721"/>
                    <a:pt x="723006" y="1027451"/>
                  </a:cubicBezTo>
                  <a:cubicBezTo>
                    <a:pt x="733312" y="1013181"/>
                    <a:pt x="777707" y="1046478"/>
                    <a:pt x="784842" y="1017938"/>
                  </a:cubicBezTo>
                  <a:cubicBezTo>
                    <a:pt x="791977" y="989398"/>
                    <a:pt x="779292" y="883164"/>
                    <a:pt x="765815" y="856209"/>
                  </a:cubicBezTo>
                  <a:cubicBezTo>
                    <a:pt x="752338" y="829254"/>
                    <a:pt x="723005" y="852245"/>
                    <a:pt x="703979" y="856209"/>
                  </a:cubicBezTo>
                  <a:cubicBezTo>
                    <a:pt x="684952" y="860173"/>
                    <a:pt x="698429" y="880786"/>
                    <a:pt x="651656" y="879993"/>
                  </a:cubicBezTo>
                  <a:cubicBezTo>
                    <a:pt x="604883" y="879200"/>
                    <a:pt x="520057" y="859381"/>
                    <a:pt x="423339" y="851453"/>
                  </a:cubicBezTo>
                  <a:cubicBezTo>
                    <a:pt x="326621" y="843525"/>
                    <a:pt x="133978" y="833219"/>
                    <a:pt x="71349" y="832426"/>
                  </a:cubicBezTo>
                  <a:cubicBezTo>
                    <a:pt x="8720" y="831633"/>
                    <a:pt x="57872" y="845111"/>
                    <a:pt x="47566" y="846696"/>
                  </a:cubicBezTo>
                  <a:cubicBezTo>
                    <a:pt x="37260" y="848282"/>
                    <a:pt x="17441" y="853038"/>
                    <a:pt x="9513" y="841939"/>
                  </a:cubicBezTo>
                  <a:cubicBezTo>
                    <a:pt x="1585" y="830840"/>
                    <a:pt x="0" y="780102"/>
                    <a:pt x="0" y="780102"/>
                  </a:cubicBezTo>
                </a:path>
              </a:pathLst>
            </a:custGeom>
            <a:ln w="25400">
              <a:solidFill>
                <a:srgbClr val="000000">
                  <a:alpha val="60000"/>
                </a:srgbClr>
              </a:solidFill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88900" marR="0" lvl="0" indent="-88900" algn="l" defTabSz="91440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0197D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en-US" sz="1600" b="0" i="0" u="none" strike="noStrike" kern="0" cap="none" spc="0" normalizeH="0" baseline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529" name="Freihandform 1528"/>
            <p:cNvSpPr/>
            <p:nvPr/>
          </p:nvSpPr>
          <p:spPr>
            <a:xfrm>
              <a:off x="4965907" y="3852943"/>
              <a:ext cx="270187" cy="248319"/>
            </a:xfrm>
            <a:custGeom>
              <a:avLst/>
              <a:gdLst>
                <a:gd name="connsiteX0" fmla="*/ 42810 w 270187"/>
                <a:gd name="connsiteY0" fmla="*/ 0 h 248319"/>
                <a:gd name="connsiteX1" fmla="*/ 161725 w 270187"/>
                <a:gd name="connsiteY1" fmla="*/ 38053 h 248319"/>
                <a:gd name="connsiteX2" fmla="*/ 261614 w 270187"/>
                <a:gd name="connsiteY2" fmla="*/ 118918 h 248319"/>
                <a:gd name="connsiteX3" fmla="*/ 261614 w 270187"/>
                <a:gd name="connsiteY3" fmla="*/ 171241 h 248319"/>
                <a:gd name="connsiteX4" fmla="*/ 233074 w 270187"/>
                <a:gd name="connsiteY4" fmla="*/ 209295 h 248319"/>
                <a:gd name="connsiteX5" fmla="*/ 218805 w 270187"/>
                <a:gd name="connsiteY5" fmla="*/ 247349 h 248319"/>
                <a:gd name="connsiteX6" fmla="*/ 0 w 270187"/>
                <a:gd name="connsiteY6" fmla="*/ 237836 h 248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187" h="248319">
                  <a:moveTo>
                    <a:pt x="42810" y="0"/>
                  </a:moveTo>
                  <a:cubicBezTo>
                    <a:pt x="84034" y="9116"/>
                    <a:pt x="125258" y="18233"/>
                    <a:pt x="161725" y="38053"/>
                  </a:cubicBezTo>
                  <a:cubicBezTo>
                    <a:pt x="198192" y="57873"/>
                    <a:pt x="244966" y="96720"/>
                    <a:pt x="261614" y="118918"/>
                  </a:cubicBezTo>
                  <a:cubicBezTo>
                    <a:pt x="278262" y="141116"/>
                    <a:pt x="266371" y="156178"/>
                    <a:pt x="261614" y="171241"/>
                  </a:cubicBezTo>
                  <a:cubicBezTo>
                    <a:pt x="256857" y="186304"/>
                    <a:pt x="240209" y="196610"/>
                    <a:pt x="233074" y="209295"/>
                  </a:cubicBezTo>
                  <a:cubicBezTo>
                    <a:pt x="225939" y="221980"/>
                    <a:pt x="257651" y="242592"/>
                    <a:pt x="218805" y="247349"/>
                  </a:cubicBezTo>
                  <a:cubicBezTo>
                    <a:pt x="179959" y="252106"/>
                    <a:pt x="0" y="237836"/>
                    <a:pt x="0" y="237836"/>
                  </a:cubicBezTo>
                </a:path>
              </a:pathLst>
            </a:custGeom>
            <a:ln w="25400">
              <a:solidFill>
                <a:srgbClr val="000000">
                  <a:alpha val="60000"/>
                </a:srgbClr>
              </a:solidFill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88900" marR="0" lvl="0" indent="-88900" algn="l" defTabSz="91440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0197D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en-US" sz="1600" b="0" i="0" u="none" strike="noStrike" kern="0" cap="none" spc="0" normalizeH="0" baseline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530" name="Freihandform 1529"/>
            <p:cNvSpPr/>
            <p:nvPr/>
          </p:nvSpPr>
          <p:spPr>
            <a:xfrm>
              <a:off x="3466999" y="3381317"/>
              <a:ext cx="709310" cy="688615"/>
            </a:xfrm>
            <a:custGeom>
              <a:avLst/>
              <a:gdLst>
                <a:gd name="connsiteX0" fmla="*/ 709310 w 709310"/>
                <a:gd name="connsiteY0" fmla="*/ 238546 h 688615"/>
                <a:gd name="connsiteX1" fmla="*/ 618934 w 709310"/>
                <a:gd name="connsiteY1" fmla="*/ 210006 h 688615"/>
                <a:gd name="connsiteX2" fmla="*/ 557098 w 709310"/>
                <a:gd name="connsiteY2" fmla="*/ 214763 h 688615"/>
                <a:gd name="connsiteX3" fmla="*/ 471479 w 709310"/>
                <a:gd name="connsiteY3" fmla="*/ 343194 h 688615"/>
                <a:gd name="connsiteX4" fmla="*/ 390617 w 709310"/>
                <a:gd name="connsiteY4" fmla="*/ 243303 h 688615"/>
                <a:gd name="connsiteX5" fmla="*/ 390617 w 709310"/>
                <a:gd name="connsiteY5" fmla="*/ 157682 h 688615"/>
                <a:gd name="connsiteX6" fmla="*/ 423913 w 709310"/>
                <a:gd name="connsiteY6" fmla="*/ 76818 h 688615"/>
                <a:gd name="connsiteX7" fmla="*/ 357320 w 709310"/>
                <a:gd name="connsiteY7" fmla="*/ 710 h 688615"/>
                <a:gd name="connsiteX8" fmla="*/ 290728 w 709310"/>
                <a:gd name="connsiteY8" fmla="*/ 38764 h 688615"/>
                <a:gd name="connsiteX9" fmla="*/ 224135 w 709310"/>
                <a:gd name="connsiteY9" fmla="*/ 38764 h 688615"/>
                <a:gd name="connsiteX10" fmla="*/ 181326 w 709310"/>
                <a:gd name="connsiteY10" fmla="*/ 67304 h 688615"/>
                <a:gd name="connsiteX11" fmla="*/ 152786 w 709310"/>
                <a:gd name="connsiteY11" fmla="*/ 110115 h 688615"/>
                <a:gd name="connsiteX12" fmla="*/ 176569 w 709310"/>
                <a:gd name="connsiteY12" fmla="*/ 162439 h 688615"/>
                <a:gd name="connsiteX13" fmla="*/ 90950 w 709310"/>
                <a:gd name="connsiteY13" fmla="*/ 219519 h 688615"/>
                <a:gd name="connsiteX14" fmla="*/ 114733 w 709310"/>
                <a:gd name="connsiteY14" fmla="*/ 157682 h 688615"/>
                <a:gd name="connsiteX15" fmla="*/ 81437 w 709310"/>
                <a:gd name="connsiteY15" fmla="*/ 129142 h 688615"/>
                <a:gd name="connsiteX16" fmla="*/ 67167 w 709310"/>
                <a:gd name="connsiteY16" fmla="*/ 190979 h 688615"/>
                <a:gd name="connsiteX17" fmla="*/ 10087 w 709310"/>
                <a:gd name="connsiteY17" fmla="*/ 290870 h 688615"/>
                <a:gd name="connsiteX18" fmla="*/ 24357 w 709310"/>
                <a:gd name="connsiteY18" fmla="*/ 333681 h 688615"/>
                <a:gd name="connsiteX19" fmla="*/ 574 w 709310"/>
                <a:gd name="connsiteY19" fmla="*/ 381248 h 688615"/>
                <a:gd name="connsiteX20" fmla="*/ 14844 w 709310"/>
                <a:gd name="connsiteY20" fmla="*/ 405032 h 688615"/>
                <a:gd name="connsiteX21" fmla="*/ 90950 w 709310"/>
                <a:gd name="connsiteY21" fmla="*/ 305140 h 688615"/>
                <a:gd name="connsiteX22" fmla="*/ 119490 w 709310"/>
                <a:gd name="connsiteY22" fmla="*/ 309897 h 688615"/>
                <a:gd name="connsiteX23" fmla="*/ 138516 w 709310"/>
                <a:gd name="connsiteY23" fmla="*/ 352708 h 688615"/>
                <a:gd name="connsiteX24" fmla="*/ 219379 w 709310"/>
                <a:gd name="connsiteY24" fmla="*/ 419302 h 688615"/>
                <a:gd name="connsiteX25" fmla="*/ 219379 w 709310"/>
                <a:gd name="connsiteY25" fmla="*/ 452599 h 688615"/>
                <a:gd name="connsiteX26" fmla="*/ 233648 w 709310"/>
                <a:gd name="connsiteY26" fmla="*/ 466869 h 688615"/>
                <a:gd name="connsiteX27" fmla="*/ 257431 w 709310"/>
                <a:gd name="connsiteY27" fmla="*/ 466869 h 688615"/>
                <a:gd name="connsiteX28" fmla="*/ 328781 w 709310"/>
                <a:gd name="connsiteY28" fmla="*/ 576273 h 688615"/>
                <a:gd name="connsiteX29" fmla="*/ 347807 w 709310"/>
                <a:gd name="connsiteY29" fmla="*/ 628597 h 688615"/>
                <a:gd name="connsiteX30" fmla="*/ 552342 w 709310"/>
                <a:gd name="connsiteY30" fmla="*/ 685678 h 688615"/>
                <a:gd name="connsiteX31" fmla="*/ 637961 w 709310"/>
                <a:gd name="connsiteY31" fmla="*/ 680921 h 68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09310" h="688615">
                  <a:moveTo>
                    <a:pt x="709310" y="238546"/>
                  </a:moveTo>
                  <a:cubicBezTo>
                    <a:pt x="676806" y="226258"/>
                    <a:pt x="644303" y="213970"/>
                    <a:pt x="618934" y="210006"/>
                  </a:cubicBezTo>
                  <a:cubicBezTo>
                    <a:pt x="593565" y="206042"/>
                    <a:pt x="581674" y="192565"/>
                    <a:pt x="557098" y="214763"/>
                  </a:cubicBezTo>
                  <a:cubicBezTo>
                    <a:pt x="532522" y="236961"/>
                    <a:pt x="499226" y="338437"/>
                    <a:pt x="471479" y="343194"/>
                  </a:cubicBezTo>
                  <a:cubicBezTo>
                    <a:pt x="443732" y="347951"/>
                    <a:pt x="404094" y="274222"/>
                    <a:pt x="390617" y="243303"/>
                  </a:cubicBezTo>
                  <a:cubicBezTo>
                    <a:pt x="377140" y="212384"/>
                    <a:pt x="385068" y="185429"/>
                    <a:pt x="390617" y="157682"/>
                  </a:cubicBezTo>
                  <a:cubicBezTo>
                    <a:pt x="396166" y="129935"/>
                    <a:pt x="429462" y="102980"/>
                    <a:pt x="423913" y="76818"/>
                  </a:cubicBezTo>
                  <a:cubicBezTo>
                    <a:pt x="418363" y="50656"/>
                    <a:pt x="379517" y="7052"/>
                    <a:pt x="357320" y="710"/>
                  </a:cubicBezTo>
                  <a:cubicBezTo>
                    <a:pt x="335122" y="-5632"/>
                    <a:pt x="312925" y="32422"/>
                    <a:pt x="290728" y="38764"/>
                  </a:cubicBezTo>
                  <a:cubicBezTo>
                    <a:pt x="268530" y="45106"/>
                    <a:pt x="242369" y="34007"/>
                    <a:pt x="224135" y="38764"/>
                  </a:cubicBezTo>
                  <a:cubicBezTo>
                    <a:pt x="205901" y="43521"/>
                    <a:pt x="193217" y="55412"/>
                    <a:pt x="181326" y="67304"/>
                  </a:cubicBezTo>
                  <a:cubicBezTo>
                    <a:pt x="169435" y="79196"/>
                    <a:pt x="153579" y="94259"/>
                    <a:pt x="152786" y="110115"/>
                  </a:cubicBezTo>
                  <a:cubicBezTo>
                    <a:pt x="151993" y="125971"/>
                    <a:pt x="186875" y="144205"/>
                    <a:pt x="176569" y="162439"/>
                  </a:cubicBezTo>
                  <a:cubicBezTo>
                    <a:pt x="166263" y="180673"/>
                    <a:pt x="101256" y="220312"/>
                    <a:pt x="90950" y="219519"/>
                  </a:cubicBezTo>
                  <a:cubicBezTo>
                    <a:pt x="80644" y="218726"/>
                    <a:pt x="116318" y="172745"/>
                    <a:pt x="114733" y="157682"/>
                  </a:cubicBezTo>
                  <a:cubicBezTo>
                    <a:pt x="113147" y="142619"/>
                    <a:pt x="89365" y="123592"/>
                    <a:pt x="81437" y="129142"/>
                  </a:cubicBezTo>
                  <a:cubicBezTo>
                    <a:pt x="73509" y="134691"/>
                    <a:pt x="79059" y="164024"/>
                    <a:pt x="67167" y="190979"/>
                  </a:cubicBezTo>
                  <a:cubicBezTo>
                    <a:pt x="55275" y="217934"/>
                    <a:pt x="17222" y="267086"/>
                    <a:pt x="10087" y="290870"/>
                  </a:cubicBezTo>
                  <a:cubicBezTo>
                    <a:pt x="2952" y="314654"/>
                    <a:pt x="25942" y="318618"/>
                    <a:pt x="24357" y="333681"/>
                  </a:cubicBezTo>
                  <a:cubicBezTo>
                    <a:pt x="22771" y="348744"/>
                    <a:pt x="2159" y="369356"/>
                    <a:pt x="574" y="381248"/>
                  </a:cubicBezTo>
                  <a:cubicBezTo>
                    <a:pt x="-1012" y="393140"/>
                    <a:pt x="-219" y="417717"/>
                    <a:pt x="14844" y="405032"/>
                  </a:cubicBezTo>
                  <a:cubicBezTo>
                    <a:pt x="29907" y="392347"/>
                    <a:pt x="73509" y="320996"/>
                    <a:pt x="90950" y="305140"/>
                  </a:cubicBezTo>
                  <a:cubicBezTo>
                    <a:pt x="108391" y="289284"/>
                    <a:pt x="111562" y="301969"/>
                    <a:pt x="119490" y="309897"/>
                  </a:cubicBezTo>
                  <a:cubicBezTo>
                    <a:pt x="127418" y="317825"/>
                    <a:pt x="121868" y="334474"/>
                    <a:pt x="138516" y="352708"/>
                  </a:cubicBezTo>
                  <a:cubicBezTo>
                    <a:pt x="155164" y="370942"/>
                    <a:pt x="205902" y="402654"/>
                    <a:pt x="219379" y="419302"/>
                  </a:cubicBezTo>
                  <a:cubicBezTo>
                    <a:pt x="232856" y="435950"/>
                    <a:pt x="217001" y="444671"/>
                    <a:pt x="219379" y="452599"/>
                  </a:cubicBezTo>
                  <a:cubicBezTo>
                    <a:pt x="221757" y="460527"/>
                    <a:pt x="227306" y="464491"/>
                    <a:pt x="233648" y="466869"/>
                  </a:cubicBezTo>
                  <a:cubicBezTo>
                    <a:pt x="239990" y="469247"/>
                    <a:pt x="241576" y="448635"/>
                    <a:pt x="257431" y="466869"/>
                  </a:cubicBezTo>
                  <a:cubicBezTo>
                    <a:pt x="273286" y="485103"/>
                    <a:pt x="313718" y="549318"/>
                    <a:pt x="328781" y="576273"/>
                  </a:cubicBezTo>
                  <a:cubicBezTo>
                    <a:pt x="343844" y="603228"/>
                    <a:pt x="310547" y="610363"/>
                    <a:pt x="347807" y="628597"/>
                  </a:cubicBezTo>
                  <a:cubicBezTo>
                    <a:pt x="385067" y="646831"/>
                    <a:pt x="503983" y="676957"/>
                    <a:pt x="552342" y="685678"/>
                  </a:cubicBezTo>
                  <a:cubicBezTo>
                    <a:pt x="600701" y="694399"/>
                    <a:pt x="637961" y="680921"/>
                    <a:pt x="637961" y="680921"/>
                  </a:cubicBezTo>
                </a:path>
              </a:pathLst>
            </a:custGeom>
            <a:ln w="25400">
              <a:solidFill>
                <a:srgbClr val="000000">
                  <a:alpha val="60000"/>
                </a:srgbClr>
              </a:solidFill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88900" marR="0" lvl="0" indent="-88900" algn="l" defTabSz="91440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0197D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en-US" sz="1600" b="0" i="0" u="none" strike="noStrike" kern="0" cap="none" spc="0" normalizeH="0" baseline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531" name="Freihandform 1530"/>
            <p:cNvSpPr/>
            <p:nvPr/>
          </p:nvSpPr>
          <p:spPr>
            <a:xfrm>
              <a:off x="3334378" y="3410568"/>
              <a:ext cx="865714" cy="1101326"/>
            </a:xfrm>
            <a:custGeom>
              <a:avLst/>
              <a:gdLst>
                <a:gd name="connsiteX0" fmla="*/ 185518 w 865714"/>
                <a:gd name="connsiteY0" fmla="*/ 0 h 1101326"/>
                <a:gd name="connsiteX1" fmla="*/ 147465 w 865714"/>
                <a:gd name="connsiteY1" fmla="*/ 61837 h 1101326"/>
                <a:gd name="connsiteX2" fmla="*/ 95142 w 865714"/>
                <a:gd name="connsiteY2" fmla="*/ 23783 h 1101326"/>
                <a:gd name="connsiteX3" fmla="*/ 38063 w 865714"/>
                <a:gd name="connsiteY3" fmla="*/ 28540 h 1101326"/>
                <a:gd name="connsiteX4" fmla="*/ 14280 w 865714"/>
                <a:gd name="connsiteY4" fmla="*/ 133188 h 1101326"/>
                <a:gd name="connsiteX5" fmla="*/ 61846 w 865714"/>
                <a:gd name="connsiteY5" fmla="*/ 209295 h 1101326"/>
                <a:gd name="connsiteX6" fmla="*/ 9523 w 865714"/>
                <a:gd name="connsiteY6" fmla="*/ 247349 h 1101326"/>
                <a:gd name="connsiteX7" fmla="*/ 66603 w 865714"/>
                <a:gd name="connsiteY7" fmla="*/ 332970 h 1101326"/>
                <a:gd name="connsiteX8" fmla="*/ 57089 w 865714"/>
                <a:gd name="connsiteY8" fmla="*/ 351997 h 1101326"/>
                <a:gd name="connsiteX9" fmla="*/ 10 w 865714"/>
                <a:gd name="connsiteY9" fmla="*/ 375781 h 1101326"/>
                <a:gd name="connsiteX10" fmla="*/ 52333 w 865714"/>
                <a:gd name="connsiteY10" fmla="*/ 404321 h 1101326"/>
                <a:gd name="connsiteX11" fmla="*/ 57089 w 865714"/>
                <a:gd name="connsiteY11" fmla="*/ 351997 h 1101326"/>
                <a:gd name="connsiteX12" fmla="*/ 95142 w 865714"/>
                <a:gd name="connsiteY12" fmla="*/ 337727 h 1101326"/>
                <a:gd name="connsiteX13" fmla="*/ 142708 w 865714"/>
                <a:gd name="connsiteY13" fmla="*/ 351997 h 1101326"/>
                <a:gd name="connsiteX14" fmla="*/ 128439 w 865714"/>
                <a:gd name="connsiteY14" fmla="*/ 371024 h 1101326"/>
                <a:gd name="connsiteX15" fmla="*/ 52333 w 865714"/>
                <a:gd name="connsiteY15" fmla="*/ 404321 h 1101326"/>
                <a:gd name="connsiteX16" fmla="*/ 147465 w 865714"/>
                <a:gd name="connsiteY16" fmla="*/ 470915 h 1101326"/>
                <a:gd name="connsiteX17" fmla="*/ 147465 w 865714"/>
                <a:gd name="connsiteY17" fmla="*/ 537509 h 1101326"/>
                <a:gd name="connsiteX18" fmla="*/ 218814 w 865714"/>
                <a:gd name="connsiteY18" fmla="*/ 537509 h 1101326"/>
                <a:gd name="connsiteX19" fmla="*/ 266380 w 865714"/>
                <a:gd name="connsiteY19" fmla="*/ 580319 h 1101326"/>
                <a:gd name="connsiteX20" fmla="*/ 456645 w 865714"/>
                <a:gd name="connsiteY20" fmla="*/ 542266 h 1101326"/>
                <a:gd name="connsiteX21" fmla="*/ 456645 w 865714"/>
                <a:gd name="connsiteY21" fmla="*/ 608860 h 1101326"/>
                <a:gd name="connsiteX22" fmla="*/ 518481 w 865714"/>
                <a:gd name="connsiteY22" fmla="*/ 642157 h 1101326"/>
                <a:gd name="connsiteX23" fmla="*/ 561291 w 865714"/>
                <a:gd name="connsiteY23" fmla="*/ 713508 h 1101326"/>
                <a:gd name="connsiteX24" fmla="*/ 561291 w 865714"/>
                <a:gd name="connsiteY24" fmla="*/ 751561 h 1101326"/>
                <a:gd name="connsiteX25" fmla="*/ 527994 w 865714"/>
                <a:gd name="connsiteY25" fmla="*/ 784858 h 1101326"/>
                <a:gd name="connsiteX26" fmla="*/ 527994 w 865714"/>
                <a:gd name="connsiteY26" fmla="*/ 846696 h 1101326"/>
                <a:gd name="connsiteX27" fmla="*/ 608857 w 865714"/>
                <a:gd name="connsiteY27" fmla="*/ 884749 h 1101326"/>
                <a:gd name="connsiteX28" fmla="*/ 637396 w 865714"/>
                <a:gd name="connsiteY28" fmla="*/ 941830 h 1101326"/>
                <a:gd name="connsiteX29" fmla="*/ 670693 w 865714"/>
                <a:gd name="connsiteY29" fmla="*/ 965614 h 1101326"/>
                <a:gd name="connsiteX30" fmla="*/ 642153 w 865714"/>
                <a:gd name="connsiteY30" fmla="*/ 1022694 h 1101326"/>
                <a:gd name="connsiteX31" fmla="*/ 713502 w 865714"/>
                <a:gd name="connsiteY31" fmla="*/ 1098802 h 1101326"/>
                <a:gd name="connsiteX32" fmla="*/ 718259 w 865714"/>
                <a:gd name="connsiteY32" fmla="*/ 1079775 h 1101326"/>
                <a:gd name="connsiteX33" fmla="*/ 808635 w 865714"/>
                <a:gd name="connsiteY33" fmla="*/ 1046478 h 1101326"/>
                <a:gd name="connsiteX34" fmla="*/ 808635 w 865714"/>
                <a:gd name="connsiteY34" fmla="*/ 1017938 h 1101326"/>
                <a:gd name="connsiteX35" fmla="*/ 846688 w 865714"/>
                <a:gd name="connsiteY35" fmla="*/ 1003667 h 1101326"/>
                <a:gd name="connsiteX36" fmla="*/ 865714 w 865714"/>
                <a:gd name="connsiteY36" fmla="*/ 979884 h 110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65714" h="1101326">
                  <a:moveTo>
                    <a:pt x="185518" y="0"/>
                  </a:moveTo>
                  <a:cubicBezTo>
                    <a:pt x="174023" y="28936"/>
                    <a:pt x="162528" y="57873"/>
                    <a:pt x="147465" y="61837"/>
                  </a:cubicBezTo>
                  <a:cubicBezTo>
                    <a:pt x="132402" y="65801"/>
                    <a:pt x="113376" y="29332"/>
                    <a:pt x="95142" y="23783"/>
                  </a:cubicBezTo>
                  <a:cubicBezTo>
                    <a:pt x="76908" y="18234"/>
                    <a:pt x="51540" y="10306"/>
                    <a:pt x="38063" y="28540"/>
                  </a:cubicBezTo>
                  <a:cubicBezTo>
                    <a:pt x="24586" y="46774"/>
                    <a:pt x="10316" y="103062"/>
                    <a:pt x="14280" y="133188"/>
                  </a:cubicBezTo>
                  <a:cubicBezTo>
                    <a:pt x="18244" y="163314"/>
                    <a:pt x="62639" y="190268"/>
                    <a:pt x="61846" y="209295"/>
                  </a:cubicBezTo>
                  <a:cubicBezTo>
                    <a:pt x="61053" y="228322"/>
                    <a:pt x="8730" y="226737"/>
                    <a:pt x="9523" y="247349"/>
                  </a:cubicBezTo>
                  <a:cubicBezTo>
                    <a:pt x="10316" y="267961"/>
                    <a:pt x="58675" y="315529"/>
                    <a:pt x="66603" y="332970"/>
                  </a:cubicBezTo>
                  <a:cubicBezTo>
                    <a:pt x="74531" y="350411"/>
                    <a:pt x="68188" y="344862"/>
                    <a:pt x="57089" y="351997"/>
                  </a:cubicBezTo>
                  <a:cubicBezTo>
                    <a:pt x="45990" y="359132"/>
                    <a:pt x="803" y="367060"/>
                    <a:pt x="10" y="375781"/>
                  </a:cubicBezTo>
                  <a:cubicBezTo>
                    <a:pt x="-783" y="384502"/>
                    <a:pt x="42820" y="408285"/>
                    <a:pt x="52333" y="404321"/>
                  </a:cubicBezTo>
                  <a:cubicBezTo>
                    <a:pt x="61846" y="400357"/>
                    <a:pt x="49954" y="363096"/>
                    <a:pt x="57089" y="351997"/>
                  </a:cubicBezTo>
                  <a:cubicBezTo>
                    <a:pt x="64224" y="340898"/>
                    <a:pt x="80872" y="337727"/>
                    <a:pt x="95142" y="337727"/>
                  </a:cubicBezTo>
                  <a:cubicBezTo>
                    <a:pt x="109412" y="337727"/>
                    <a:pt x="137159" y="346448"/>
                    <a:pt x="142708" y="351997"/>
                  </a:cubicBezTo>
                  <a:cubicBezTo>
                    <a:pt x="148257" y="357546"/>
                    <a:pt x="143501" y="362303"/>
                    <a:pt x="128439" y="371024"/>
                  </a:cubicBezTo>
                  <a:cubicBezTo>
                    <a:pt x="113377" y="379745"/>
                    <a:pt x="49162" y="387673"/>
                    <a:pt x="52333" y="404321"/>
                  </a:cubicBezTo>
                  <a:cubicBezTo>
                    <a:pt x="55504" y="420969"/>
                    <a:pt x="131610" y="448717"/>
                    <a:pt x="147465" y="470915"/>
                  </a:cubicBezTo>
                  <a:cubicBezTo>
                    <a:pt x="163320" y="493113"/>
                    <a:pt x="135574" y="526410"/>
                    <a:pt x="147465" y="537509"/>
                  </a:cubicBezTo>
                  <a:cubicBezTo>
                    <a:pt x="159356" y="548608"/>
                    <a:pt x="198995" y="530374"/>
                    <a:pt x="218814" y="537509"/>
                  </a:cubicBezTo>
                  <a:cubicBezTo>
                    <a:pt x="238633" y="544644"/>
                    <a:pt x="226742" y="579526"/>
                    <a:pt x="266380" y="580319"/>
                  </a:cubicBezTo>
                  <a:cubicBezTo>
                    <a:pt x="306018" y="581112"/>
                    <a:pt x="424934" y="537509"/>
                    <a:pt x="456645" y="542266"/>
                  </a:cubicBezTo>
                  <a:cubicBezTo>
                    <a:pt x="488356" y="547023"/>
                    <a:pt x="446339" y="592212"/>
                    <a:pt x="456645" y="608860"/>
                  </a:cubicBezTo>
                  <a:cubicBezTo>
                    <a:pt x="466951" y="625508"/>
                    <a:pt x="501040" y="624716"/>
                    <a:pt x="518481" y="642157"/>
                  </a:cubicBezTo>
                  <a:cubicBezTo>
                    <a:pt x="535922" y="659598"/>
                    <a:pt x="554156" y="695274"/>
                    <a:pt x="561291" y="713508"/>
                  </a:cubicBezTo>
                  <a:cubicBezTo>
                    <a:pt x="568426" y="731742"/>
                    <a:pt x="566840" y="739669"/>
                    <a:pt x="561291" y="751561"/>
                  </a:cubicBezTo>
                  <a:cubicBezTo>
                    <a:pt x="555742" y="763453"/>
                    <a:pt x="533543" y="769002"/>
                    <a:pt x="527994" y="784858"/>
                  </a:cubicBezTo>
                  <a:cubicBezTo>
                    <a:pt x="522445" y="800714"/>
                    <a:pt x="514517" y="830048"/>
                    <a:pt x="527994" y="846696"/>
                  </a:cubicBezTo>
                  <a:cubicBezTo>
                    <a:pt x="541471" y="863344"/>
                    <a:pt x="590623" y="868893"/>
                    <a:pt x="608857" y="884749"/>
                  </a:cubicBezTo>
                  <a:cubicBezTo>
                    <a:pt x="627091" y="900605"/>
                    <a:pt x="627090" y="928352"/>
                    <a:pt x="637396" y="941830"/>
                  </a:cubicBezTo>
                  <a:cubicBezTo>
                    <a:pt x="647702" y="955308"/>
                    <a:pt x="669900" y="952137"/>
                    <a:pt x="670693" y="965614"/>
                  </a:cubicBezTo>
                  <a:cubicBezTo>
                    <a:pt x="671486" y="979091"/>
                    <a:pt x="635018" y="1000496"/>
                    <a:pt x="642153" y="1022694"/>
                  </a:cubicBezTo>
                  <a:cubicBezTo>
                    <a:pt x="649288" y="1044892"/>
                    <a:pt x="700818" y="1089289"/>
                    <a:pt x="713502" y="1098802"/>
                  </a:cubicBezTo>
                  <a:cubicBezTo>
                    <a:pt x="726186" y="1108316"/>
                    <a:pt x="702404" y="1088496"/>
                    <a:pt x="718259" y="1079775"/>
                  </a:cubicBezTo>
                  <a:cubicBezTo>
                    <a:pt x="734114" y="1071054"/>
                    <a:pt x="793572" y="1056784"/>
                    <a:pt x="808635" y="1046478"/>
                  </a:cubicBezTo>
                  <a:cubicBezTo>
                    <a:pt x="823698" y="1036172"/>
                    <a:pt x="802293" y="1025073"/>
                    <a:pt x="808635" y="1017938"/>
                  </a:cubicBezTo>
                  <a:cubicBezTo>
                    <a:pt x="814977" y="1010803"/>
                    <a:pt x="837175" y="1010009"/>
                    <a:pt x="846688" y="1003667"/>
                  </a:cubicBezTo>
                  <a:cubicBezTo>
                    <a:pt x="856201" y="997325"/>
                    <a:pt x="865714" y="979884"/>
                    <a:pt x="865714" y="979884"/>
                  </a:cubicBezTo>
                </a:path>
              </a:pathLst>
            </a:custGeom>
            <a:ln w="25400">
              <a:solidFill>
                <a:srgbClr val="000000">
                  <a:alpha val="60000"/>
                </a:srgbClr>
              </a:solidFill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88900" marR="0" lvl="0" indent="-88900" algn="l" defTabSz="91440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0197D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en-US" sz="1600" b="0" i="0" u="none" strike="noStrike" kern="0" cap="none" spc="0" normalizeH="0" baseline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532" name="Freihandform 1531"/>
            <p:cNvSpPr/>
            <p:nvPr/>
          </p:nvSpPr>
          <p:spPr>
            <a:xfrm>
              <a:off x="4474403" y="5248145"/>
              <a:ext cx="814954" cy="816672"/>
            </a:xfrm>
            <a:custGeom>
              <a:avLst/>
              <a:gdLst>
                <a:gd name="connsiteX0" fmla="*/ 814954 w 814954"/>
                <a:gd name="connsiteY0" fmla="*/ 184028 h 816672"/>
                <a:gd name="connsiteX1" fmla="*/ 686526 w 814954"/>
                <a:gd name="connsiteY1" fmla="*/ 136461 h 816672"/>
                <a:gd name="connsiteX2" fmla="*/ 653229 w 814954"/>
                <a:gd name="connsiteY2" fmla="*/ 160245 h 816672"/>
                <a:gd name="connsiteX3" fmla="*/ 619933 w 814954"/>
                <a:gd name="connsiteY3" fmla="*/ 298190 h 816672"/>
                <a:gd name="connsiteX4" fmla="*/ 581880 w 814954"/>
                <a:gd name="connsiteY4" fmla="*/ 388567 h 816672"/>
                <a:gd name="connsiteX5" fmla="*/ 615176 w 814954"/>
                <a:gd name="connsiteY5" fmla="*/ 488458 h 816672"/>
                <a:gd name="connsiteX6" fmla="*/ 638959 w 814954"/>
                <a:gd name="connsiteY6" fmla="*/ 531269 h 816672"/>
                <a:gd name="connsiteX7" fmla="*/ 610420 w 814954"/>
                <a:gd name="connsiteY7" fmla="*/ 683484 h 816672"/>
                <a:gd name="connsiteX8" fmla="*/ 501018 w 814954"/>
                <a:gd name="connsiteY8" fmla="*/ 764348 h 816672"/>
                <a:gd name="connsiteX9" fmla="*/ 448695 w 814954"/>
                <a:gd name="connsiteY9" fmla="*/ 788132 h 816672"/>
                <a:gd name="connsiteX10" fmla="*/ 44382 w 814954"/>
                <a:gd name="connsiteY10" fmla="*/ 816672 h 816672"/>
                <a:gd name="connsiteX11" fmla="*/ 6329 w 814954"/>
                <a:gd name="connsiteY11" fmla="*/ 788132 h 816672"/>
                <a:gd name="connsiteX12" fmla="*/ 6329 w 814954"/>
                <a:gd name="connsiteY12" fmla="*/ 721538 h 816672"/>
                <a:gd name="connsiteX13" fmla="*/ 68165 w 814954"/>
                <a:gd name="connsiteY13" fmla="*/ 659700 h 816672"/>
                <a:gd name="connsiteX14" fmla="*/ 39626 w 814954"/>
                <a:gd name="connsiteY14" fmla="*/ 464675 h 816672"/>
                <a:gd name="connsiteX15" fmla="*/ 68165 w 814954"/>
                <a:gd name="connsiteY15" fmla="*/ 440891 h 816672"/>
                <a:gd name="connsiteX16" fmla="*/ 96705 w 814954"/>
                <a:gd name="connsiteY16" fmla="*/ 160245 h 816672"/>
                <a:gd name="connsiteX17" fmla="*/ 210864 w 814954"/>
                <a:gd name="connsiteY17" fmla="*/ 126948 h 816672"/>
                <a:gd name="connsiteX18" fmla="*/ 286970 w 814954"/>
                <a:gd name="connsiteY18" fmla="*/ 31813 h 816672"/>
                <a:gd name="connsiteX19" fmla="*/ 472478 w 814954"/>
                <a:gd name="connsiteY19" fmla="*/ 3273 h 816672"/>
                <a:gd name="connsiteX20" fmla="*/ 424912 w 814954"/>
                <a:gd name="connsiteY20" fmla="*/ 98407 h 816672"/>
                <a:gd name="connsiteX21" fmla="*/ 467721 w 814954"/>
                <a:gd name="connsiteY21" fmla="*/ 198299 h 816672"/>
                <a:gd name="connsiteX22" fmla="*/ 429668 w 814954"/>
                <a:gd name="connsiteY22" fmla="*/ 307703 h 816672"/>
                <a:gd name="connsiteX23" fmla="*/ 472478 w 814954"/>
                <a:gd name="connsiteY23" fmla="*/ 336243 h 816672"/>
                <a:gd name="connsiteX24" fmla="*/ 448695 w 814954"/>
                <a:gd name="connsiteY24" fmla="*/ 369540 h 816672"/>
                <a:gd name="connsiteX25" fmla="*/ 396372 w 814954"/>
                <a:gd name="connsiteY25" fmla="*/ 445648 h 816672"/>
                <a:gd name="connsiteX26" fmla="*/ 348806 w 814954"/>
                <a:gd name="connsiteY26" fmla="*/ 497972 h 816672"/>
                <a:gd name="connsiteX27" fmla="*/ 267943 w 814954"/>
                <a:gd name="connsiteY27" fmla="*/ 488458 h 816672"/>
                <a:gd name="connsiteX28" fmla="*/ 263187 w 814954"/>
                <a:gd name="connsiteY28" fmla="*/ 536026 h 816672"/>
                <a:gd name="connsiteX29" fmla="*/ 415398 w 814954"/>
                <a:gd name="connsiteY29" fmla="*/ 612133 h 816672"/>
                <a:gd name="connsiteX30" fmla="*/ 415398 w 814954"/>
                <a:gd name="connsiteY30" fmla="*/ 640673 h 816672"/>
                <a:gd name="connsiteX31" fmla="*/ 472478 w 814954"/>
                <a:gd name="connsiteY31" fmla="*/ 707268 h 816672"/>
                <a:gd name="connsiteX32" fmla="*/ 448695 w 814954"/>
                <a:gd name="connsiteY32" fmla="*/ 792888 h 81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14954" h="816672">
                  <a:moveTo>
                    <a:pt x="814954" y="184028"/>
                  </a:moveTo>
                  <a:cubicBezTo>
                    <a:pt x="764217" y="162226"/>
                    <a:pt x="713480" y="140425"/>
                    <a:pt x="686526" y="136461"/>
                  </a:cubicBezTo>
                  <a:cubicBezTo>
                    <a:pt x="659572" y="132497"/>
                    <a:pt x="664328" y="133290"/>
                    <a:pt x="653229" y="160245"/>
                  </a:cubicBezTo>
                  <a:cubicBezTo>
                    <a:pt x="642130" y="187200"/>
                    <a:pt x="631824" y="260136"/>
                    <a:pt x="619933" y="298190"/>
                  </a:cubicBezTo>
                  <a:cubicBezTo>
                    <a:pt x="608042" y="336244"/>
                    <a:pt x="582673" y="356856"/>
                    <a:pt x="581880" y="388567"/>
                  </a:cubicBezTo>
                  <a:cubicBezTo>
                    <a:pt x="581087" y="420278"/>
                    <a:pt x="605663" y="464674"/>
                    <a:pt x="615176" y="488458"/>
                  </a:cubicBezTo>
                  <a:cubicBezTo>
                    <a:pt x="624689" y="512242"/>
                    <a:pt x="639752" y="498765"/>
                    <a:pt x="638959" y="531269"/>
                  </a:cubicBezTo>
                  <a:cubicBezTo>
                    <a:pt x="638166" y="563773"/>
                    <a:pt x="633410" y="644638"/>
                    <a:pt x="610420" y="683484"/>
                  </a:cubicBezTo>
                  <a:cubicBezTo>
                    <a:pt x="587430" y="722330"/>
                    <a:pt x="527972" y="746907"/>
                    <a:pt x="501018" y="764348"/>
                  </a:cubicBezTo>
                  <a:cubicBezTo>
                    <a:pt x="474064" y="781789"/>
                    <a:pt x="524801" y="779411"/>
                    <a:pt x="448695" y="788132"/>
                  </a:cubicBezTo>
                  <a:cubicBezTo>
                    <a:pt x="372589" y="796853"/>
                    <a:pt x="118110" y="816672"/>
                    <a:pt x="44382" y="816672"/>
                  </a:cubicBezTo>
                  <a:cubicBezTo>
                    <a:pt x="-29346" y="816672"/>
                    <a:pt x="12671" y="803988"/>
                    <a:pt x="6329" y="788132"/>
                  </a:cubicBezTo>
                  <a:cubicBezTo>
                    <a:pt x="-13" y="772276"/>
                    <a:pt x="-3977" y="742943"/>
                    <a:pt x="6329" y="721538"/>
                  </a:cubicBezTo>
                  <a:cubicBezTo>
                    <a:pt x="16635" y="700133"/>
                    <a:pt x="62615" y="702511"/>
                    <a:pt x="68165" y="659700"/>
                  </a:cubicBezTo>
                  <a:cubicBezTo>
                    <a:pt x="73714" y="616890"/>
                    <a:pt x="39626" y="501143"/>
                    <a:pt x="39626" y="464675"/>
                  </a:cubicBezTo>
                  <a:cubicBezTo>
                    <a:pt x="39626" y="428207"/>
                    <a:pt x="58652" y="491629"/>
                    <a:pt x="68165" y="440891"/>
                  </a:cubicBezTo>
                  <a:cubicBezTo>
                    <a:pt x="77678" y="390153"/>
                    <a:pt x="72922" y="212569"/>
                    <a:pt x="96705" y="160245"/>
                  </a:cubicBezTo>
                  <a:cubicBezTo>
                    <a:pt x="120488" y="107921"/>
                    <a:pt x="179153" y="148353"/>
                    <a:pt x="210864" y="126948"/>
                  </a:cubicBezTo>
                  <a:cubicBezTo>
                    <a:pt x="242575" y="105543"/>
                    <a:pt x="243368" y="52425"/>
                    <a:pt x="286970" y="31813"/>
                  </a:cubicBezTo>
                  <a:cubicBezTo>
                    <a:pt x="330572" y="11201"/>
                    <a:pt x="449488" y="-7826"/>
                    <a:pt x="472478" y="3273"/>
                  </a:cubicBezTo>
                  <a:cubicBezTo>
                    <a:pt x="495468" y="14372"/>
                    <a:pt x="425705" y="65903"/>
                    <a:pt x="424912" y="98407"/>
                  </a:cubicBezTo>
                  <a:cubicBezTo>
                    <a:pt x="424119" y="130911"/>
                    <a:pt x="466928" y="163416"/>
                    <a:pt x="467721" y="198299"/>
                  </a:cubicBezTo>
                  <a:cubicBezTo>
                    <a:pt x="468514" y="233182"/>
                    <a:pt x="428875" y="284712"/>
                    <a:pt x="429668" y="307703"/>
                  </a:cubicBezTo>
                  <a:cubicBezTo>
                    <a:pt x="430461" y="330694"/>
                    <a:pt x="469307" y="325937"/>
                    <a:pt x="472478" y="336243"/>
                  </a:cubicBezTo>
                  <a:cubicBezTo>
                    <a:pt x="475649" y="346549"/>
                    <a:pt x="461379" y="351306"/>
                    <a:pt x="448695" y="369540"/>
                  </a:cubicBezTo>
                  <a:cubicBezTo>
                    <a:pt x="436011" y="387774"/>
                    <a:pt x="413020" y="424243"/>
                    <a:pt x="396372" y="445648"/>
                  </a:cubicBezTo>
                  <a:cubicBezTo>
                    <a:pt x="379724" y="467053"/>
                    <a:pt x="370211" y="490837"/>
                    <a:pt x="348806" y="497972"/>
                  </a:cubicBezTo>
                  <a:cubicBezTo>
                    <a:pt x="327401" y="505107"/>
                    <a:pt x="282213" y="482116"/>
                    <a:pt x="267943" y="488458"/>
                  </a:cubicBezTo>
                  <a:cubicBezTo>
                    <a:pt x="253673" y="494800"/>
                    <a:pt x="238611" y="515414"/>
                    <a:pt x="263187" y="536026"/>
                  </a:cubicBezTo>
                  <a:cubicBezTo>
                    <a:pt x="287763" y="556638"/>
                    <a:pt x="390030" y="594692"/>
                    <a:pt x="415398" y="612133"/>
                  </a:cubicBezTo>
                  <a:cubicBezTo>
                    <a:pt x="440766" y="629574"/>
                    <a:pt x="405885" y="624817"/>
                    <a:pt x="415398" y="640673"/>
                  </a:cubicBezTo>
                  <a:cubicBezTo>
                    <a:pt x="424911" y="656529"/>
                    <a:pt x="466928" y="681899"/>
                    <a:pt x="472478" y="707268"/>
                  </a:cubicBezTo>
                  <a:cubicBezTo>
                    <a:pt x="478028" y="732637"/>
                    <a:pt x="463361" y="762762"/>
                    <a:pt x="448695" y="792888"/>
                  </a:cubicBezTo>
                </a:path>
              </a:pathLst>
            </a:custGeom>
            <a:ln w="25400">
              <a:solidFill>
                <a:srgbClr val="000000">
                  <a:alpha val="60000"/>
                </a:srgbClr>
              </a:solidFill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88900" marR="0" lvl="0" indent="-88900" algn="l" defTabSz="91440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0197D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en-US" sz="1600" b="0" i="0" u="none" strike="noStrike" kern="0" cap="none" spc="0" normalizeH="0" baseline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533" name="Freihandform 1532"/>
            <p:cNvSpPr/>
            <p:nvPr/>
          </p:nvSpPr>
          <p:spPr>
            <a:xfrm>
              <a:off x="4465533" y="4421124"/>
              <a:ext cx="666856" cy="983454"/>
            </a:xfrm>
            <a:custGeom>
              <a:avLst/>
              <a:gdLst>
                <a:gd name="connsiteX0" fmla="*/ 666856 w 666856"/>
                <a:gd name="connsiteY0" fmla="*/ 982509 h 983454"/>
                <a:gd name="connsiteX1" fmla="*/ 481348 w 666856"/>
                <a:gd name="connsiteY1" fmla="*/ 839808 h 983454"/>
                <a:gd name="connsiteX2" fmla="*/ 300596 w 666856"/>
                <a:gd name="connsiteY2" fmla="*/ 849321 h 983454"/>
                <a:gd name="connsiteX3" fmla="*/ 205464 w 666856"/>
                <a:gd name="connsiteY3" fmla="*/ 968239 h 983454"/>
                <a:gd name="connsiteX4" fmla="*/ 96062 w 666856"/>
                <a:gd name="connsiteY4" fmla="*/ 977752 h 983454"/>
                <a:gd name="connsiteX5" fmla="*/ 186438 w 666856"/>
                <a:gd name="connsiteY5" fmla="*/ 930185 h 983454"/>
                <a:gd name="connsiteX6" fmla="*/ 224491 w 666856"/>
                <a:gd name="connsiteY6" fmla="*/ 844564 h 983454"/>
                <a:gd name="connsiteX7" fmla="*/ 210221 w 666856"/>
                <a:gd name="connsiteY7" fmla="*/ 692349 h 983454"/>
                <a:gd name="connsiteX8" fmla="*/ 176924 w 666856"/>
                <a:gd name="connsiteY8" fmla="*/ 644782 h 983454"/>
                <a:gd name="connsiteX9" fmla="*/ 119845 w 666856"/>
                <a:gd name="connsiteY9" fmla="*/ 549648 h 983454"/>
                <a:gd name="connsiteX10" fmla="*/ 58009 w 666856"/>
                <a:gd name="connsiteY10" fmla="*/ 492567 h 983454"/>
                <a:gd name="connsiteX11" fmla="*/ 29469 w 666856"/>
                <a:gd name="connsiteY11" fmla="*/ 445000 h 983454"/>
                <a:gd name="connsiteX12" fmla="*/ 5686 w 666856"/>
                <a:gd name="connsiteY12" fmla="*/ 445000 h 983454"/>
                <a:gd name="connsiteX13" fmla="*/ 143628 w 666856"/>
                <a:gd name="connsiteY13" fmla="*/ 297542 h 983454"/>
                <a:gd name="connsiteX14" fmla="*/ 115088 w 666856"/>
                <a:gd name="connsiteY14" fmla="*/ 202407 h 983454"/>
                <a:gd name="connsiteX15" fmla="*/ 195951 w 666856"/>
                <a:gd name="connsiteY15" fmla="*/ 2625 h 983454"/>
                <a:gd name="connsiteX16" fmla="*/ 405242 w 666856"/>
                <a:gd name="connsiteY16" fmla="*/ 359379 h 983454"/>
                <a:gd name="connsiteX17" fmla="*/ 462321 w 666856"/>
                <a:gd name="connsiteY17" fmla="*/ 364136 h 98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66856" h="983454">
                  <a:moveTo>
                    <a:pt x="666856" y="982509"/>
                  </a:moveTo>
                  <a:cubicBezTo>
                    <a:pt x="604623" y="922257"/>
                    <a:pt x="542391" y="862006"/>
                    <a:pt x="481348" y="839808"/>
                  </a:cubicBezTo>
                  <a:cubicBezTo>
                    <a:pt x="420305" y="817610"/>
                    <a:pt x="346577" y="827916"/>
                    <a:pt x="300596" y="849321"/>
                  </a:cubicBezTo>
                  <a:cubicBezTo>
                    <a:pt x="254615" y="870726"/>
                    <a:pt x="239553" y="946834"/>
                    <a:pt x="205464" y="968239"/>
                  </a:cubicBezTo>
                  <a:cubicBezTo>
                    <a:pt x="171375" y="989644"/>
                    <a:pt x="99233" y="984094"/>
                    <a:pt x="96062" y="977752"/>
                  </a:cubicBezTo>
                  <a:cubicBezTo>
                    <a:pt x="92891" y="971410"/>
                    <a:pt x="165033" y="952383"/>
                    <a:pt x="186438" y="930185"/>
                  </a:cubicBezTo>
                  <a:cubicBezTo>
                    <a:pt x="207843" y="907987"/>
                    <a:pt x="220527" y="884203"/>
                    <a:pt x="224491" y="844564"/>
                  </a:cubicBezTo>
                  <a:cubicBezTo>
                    <a:pt x="228455" y="804925"/>
                    <a:pt x="218149" y="725646"/>
                    <a:pt x="210221" y="692349"/>
                  </a:cubicBezTo>
                  <a:cubicBezTo>
                    <a:pt x="202293" y="659052"/>
                    <a:pt x="191987" y="668565"/>
                    <a:pt x="176924" y="644782"/>
                  </a:cubicBezTo>
                  <a:cubicBezTo>
                    <a:pt x="161861" y="620998"/>
                    <a:pt x="139664" y="575017"/>
                    <a:pt x="119845" y="549648"/>
                  </a:cubicBezTo>
                  <a:cubicBezTo>
                    <a:pt x="100026" y="524279"/>
                    <a:pt x="73072" y="510008"/>
                    <a:pt x="58009" y="492567"/>
                  </a:cubicBezTo>
                  <a:cubicBezTo>
                    <a:pt x="42946" y="475126"/>
                    <a:pt x="38189" y="452928"/>
                    <a:pt x="29469" y="445000"/>
                  </a:cubicBezTo>
                  <a:cubicBezTo>
                    <a:pt x="20748" y="437072"/>
                    <a:pt x="-13340" y="469576"/>
                    <a:pt x="5686" y="445000"/>
                  </a:cubicBezTo>
                  <a:cubicBezTo>
                    <a:pt x="24712" y="420424"/>
                    <a:pt x="125394" y="337974"/>
                    <a:pt x="143628" y="297542"/>
                  </a:cubicBezTo>
                  <a:cubicBezTo>
                    <a:pt x="161862" y="257110"/>
                    <a:pt x="106368" y="251560"/>
                    <a:pt x="115088" y="202407"/>
                  </a:cubicBezTo>
                  <a:cubicBezTo>
                    <a:pt x="123808" y="153254"/>
                    <a:pt x="147592" y="-23537"/>
                    <a:pt x="195951" y="2625"/>
                  </a:cubicBezTo>
                  <a:cubicBezTo>
                    <a:pt x="244310" y="28787"/>
                    <a:pt x="360847" y="299127"/>
                    <a:pt x="405242" y="359379"/>
                  </a:cubicBezTo>
                  <a:cubicBezTo>
                    <a:pt x="449637" y="419631"/>
                    <a:pt x="462321" y="364136"/>
                    <a:pt x="462321" y="364136"/>
                  </a:cubicBezTo>
                </a:path>
              </a:pathLst>
            </a:custGeom>
            <a:ln w="25400">
              <a:solidFill>
                <a:srgbClr val="000000">
                  <a:alpha val="60000"/>
                </a:srgbClr>
              </a:solidFill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88900" marR="0" lvl="0" indent="-88900" algn="l" defTabSz="91440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0197D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en-US" sz="1600" b="0" i="0" u="none" strike="noStrike" kern="0" cap="none" spc="0" normalizeH="0" baseline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534" name="Freihandform 1533"/>
            <p:cNvSpPr/>
            <p:nvPr/>
          </p:nvSpPr>
          <p:spPr>
            <a:xfrm>
              <a:off x="4998043" y="4311021"/>
              <a:ext cx="34559" cy="112311"/>
            </a:xfrm>
            <a:custGeom>
              <a:avLst/>
              <a:gdLst>
                <a:gd name="connsiteX0" fmla="*/ 34559 w 34559"/>
                <a:gd name="connsiteY0" fmla="*/ 0 h 112311"/>
                <a:gd name="connsiteX1" fmla="*/ 0 w 34559"/>
                <a:gd name="connsiteY1" fmla="*/ 112311 h 112311"/>
                <a:gd name="connsiteX2" fmla="*/ 0 w 34559"/>
                <a:gd name="connsiteY2" fmla="*/ 112311 h 112311"/>
                <a:gd name="connsiteX3" fmla="*/ 0 w 34559"/>
                <a:gd name="connsiteY3" fmla="*/ 112311 h 11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59" h="112311">
                  <a:moveTo>
                    <a:pt x="34559" y="0"/>
                  </a:moveTo>
                  <a:lnTo>
                    <a:pt x="0" y="112311"/>
                  </a:lnTo>
                  <a:lnTo>
                    <a:pt x="0" y="112311"/>
                  </a:lnTo>
                  <a:lnTo>
                    <a:pt x="0" y="112311"/>
                  </a:lnTo>
                </a:path>
              </a:pathLst>
            </a:custGeom>
            <a:ln w="25400">
              <a:solidFill>
                <a:srgbClr val="000000">
                  <a:alpha val="60000"/>
                </a:srgbClr>
              </a:solidFill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88900" marR="0" lvl="0" indent="-88900" algn="l" defTabSz="91440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0197D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en-US" sz="1600" b="0" i="0" u="none" strike="noStrike" kern="0" cap="none" spc="0" normalizeH="0" baseline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535" name="Freihandform 1534"/>
            <p:cNvSpPr/>
            <p:nvPr/>
          </p:nvSpPr>
          <p:spPr>
            <a:xfrm>
              <a:off x="4247299" y="4624944"/>
              <a:ext cx="331721" cy="289762"/>
            </a:xfrm>
            <a:custGeom>
              <a:avLst/>
              <a:gdLst>
                <a:gd name="connsiteX0" fmla="*/ 331721 w 331721"/>
                <a:gd name="connsiteY0" fmla="*/ 5731 h 289762"/>
                <a:gd name="connsiteX1" fmla="*/ 236684 w 331721"/>
                <a:gd name="connsiteY1" fmla="*/ 1412 h 289762"/>
                <a:gd name="connsiteX2" fmla="*/ 197806 w 331721"/>
                <a:gd name="connsiteY2" fmla="*/ 27330 h 289762"/>
                <a:gd name="connsiteX3" fmla="*/ 128689 w 331721"/>
                <a:gd name="connsiteY3" fmla="*/ 27330 h 289762"/>
                <a:gd name="connsiteX4" fmla="*/ 137328 w 331721"/>
                <a:gd name="connsiteY4" fmla="*/ 100764 h 289762"/>
                <a:gd name="connsiteX5" fmla="*/ 68211 w 331721"/>
                <a:gd name="connsiteY5" fmla="*/ 204436 h 289762"/>
                <a:gd name="connsiteX6" fmla="*/ 3414 w 331721"/>
                <a:gd name="connsiteY6" fmla="*/ 221714 h 289762"/>
                <a:gd name="connsiteX7" fmla="*/ 12053 w 331721"/>
                <a:gd name="connsiteY7" fmla="*/ 282190 h 289762"/>
                <a:gd name="connsiteX8" fmla="*/ 37972 w 331721"/>
                <a:gd name="connsiteY8" fmla="*/ 286509 h 289762"/>
                <a:gd name="connsiteX9" fmla="*/ 59571 w 331721"/>
                <a:gd name="connsiteY9" fmla="*/ 260591 h 289762"/>
                <a:gd name="connsiteX10" fmla="*/ 215085 w 331721"/>
                <a:gd name="connsiteY10" fmla="*/ 243313 h 28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1721" h="289762">
                  <a:moveTo>
                    <a:pt x="331721" y="5731"/>
                  </a:moveTo>
                  <a:cubicBezTo>
                    <a:pt x="295362" y="1771"/>
                    <a:pt x="259003" y="-2188"/>
                    <a:pt x="236684" y="1412"/>
                  </a:cubicBezTo>
                  <a:cubicBezTo>
                    <a:pt x="214365" y="5012"/>
                    <a:pt x="215805" y="23010"/>
                    <a:pt x="197806" y="27330"/>
                  </a:cubicBezTo>
                  <a:cubicBezTo>
                    <a:pt x="179807" y="31650"/>
                    <a:pt x="138769" y="15091"/>
                    <a:pt x="128689" y="27330"/>
                  </a:cubicBezTo>
                  <a:cubicBezTo>
                    <a:pt x="118609" y="39569"/>
                    <a:pt x="147408" y="71246"/>
                    <a:pt x="137328" y="100764"/>
                  </a:cubicBezTo>
                  <a:cubicBezTo>
                    <a:pt x="127248" y="130282"/>
                    <a:pt x="90530" y="184278"/>
                    <a:pt x="68211" y="204436"/>
                  </a:cubicBezTo>
                  <a:cubicBezTo>
                    <a:pt x="45892" y="224594"/>
                    <a:pt x="12774" y="208755"/>
                    <a:pt x="3414" y="221714"/>
                  </a:cubicBezTo>
                  <a:cubicBezTo>
                    <a:pt x="-5946" y="234673"/>
                    <a:pt x="6293" y="271391"/>
                    <a:pt x="12053" y="282190"/>
                  </a:cubicBezTo>
                  <a:cubicBezTo>
                    <a:pt x="17813" y="292989"/>
                    <a:pt x="30052" y="290109"/>
                    <a:pt x="37972" y="286509"/>
                  </a:cubicBezTo>
                  <a:cubicBezTo>
                    <a:pt x="45892" y="282909"/>
                    <a:pt x="30052" y="267790"/>
                    <a:pt x="59571" y="260591"/>
                  </a:cubicBezTo>
                  <a:cubicBezTo>
                    <a:pt x="89090" y="253392"/>
                    <a:pt x="215085" y="243313"/>
                    <a:pt x="215085" y="243313"/>
                  </a:cubicBezTo>
                </a:path>
              </a:pathLst>
            </a:custGeom>
            <a:ln w="25400">
              <a:solidFill>
                <a:srgbClr val="000000">
                  <a:alpha val="60000"/>
                </a:srgbClr>
              </a:solidFill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88900" marR="0" lvl="0" indent="-88900" algn="l" defTabSz="91440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0197D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en-US" sz="1600" b="0" i="0" u="none" strike="noStrike" kern="0" cap="none" spc="0" normalizeH="0" baseline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536" name="Freihandform 1535"/>
            <p:cNvSpPr/>
            <p:nvPr/>
          </p:nvSpPr>
          <p:spPr>
            <a:xfrm>
              <a:off x="3291627" y="3818579"/>
              <a:ext cx="1270113" cy="1576676"/>
            </a:xfrm>
            <a:custGeom>
              <a:avLst/>
              <a:gdLst>
                <a:gd name="connsiteX0" fmla="*/ 86480 w 1270113"/>
                <a:gd name="connsiteY0" fmla="*/ 0 h 1576676"/>
                <a:gd name="connsiteX1" fmla="*/ 34642 w 1270113"/>
                <a:gd name="connsiteY1" fmla="*/ 21599 h 1576676"/>
                <a:gd name="connsiteX2" fmla="*/ 47602 w 1270113"/>
                <a:gd name="connsiteY2" fmla="*/ 69115 h 1576676"/>
                <a:gd name="connsiteX3" fmla="*/ 83 w 1270113"/>
                <a:gd name="connsiteY3" fmla="*/ 60476 h 1576676"/>
                <a:gd name="connsiteX4" fmla="*/ 38962 w 1270113"/>
                <a:gd name="connsiteY4" fmla="*/ 103672 h 1576676"/>
                <a:gd name="connsiteX5" fmla="*/ 138318 w 1270113"/>
                <a:gd name="connsiteY5" fmla="*/ 86394 h 1576676"/>
                <a:gd name="connsiteX6" fmla="*/ 190156 w 1270113"/>
                <a:gd name="connsiteY6" fmla="*/ 133910 h 1576676"/>
                <a:gd name="connsiteX7" fmla="*/ 155597 w 1270113"/>
                <a:gd name="connsiteY7" fmla="*/ 159828 h 1576676"/>
                <a:gd name="connsiteX8" fmla="*/ 224715 w 1270113"/>
                <a:gd name="connsiteY8" fmla="*/ 168467 h 1576676"/>
                <a:gd name="connsiteX9" fmla="*/ 267913 w 1270113"/>
                <a:gd name="connsiteY9" fmla="*/ 237582 h 1576676"/>
                <a:gd name="connsiteX10" fmla="*/ 349990 w 1270113"/>
                <a:gd name="connsiteY10" fmla="*/ 354212 h 1576676"/>
                <a:gd name="connsiteX11" fmla="*/ 406147 w 1270113"/>
                <a:gd name="connsiteY11" fmla="*/ 371491 h 1576676"/>
                <a:gd name="connsiteX12" fmla="*/ 397508 w 1270113"/>
                <a:gd name="connsiteY12" fmla="*/ 410368 h 1576676"/>
                <a:gd name="connsiteX13" fmla="*/ 375909 w 1270113"/>
                <a:gd name="connsiteY13" fmla="*/ 410368 h 1576676"/>
                <a:gd name="connsiteX14" fmla="*/ 401828 w 1270113"/>
                <a:gd name="connsiteY14" fmla="*/ 440606 h 1576676"/>
                <a:gd name="connsiteX15" fmla="*/ 384548 w 1270113"/>
                <a:gd name="connsiteY15" fmla="*/ 496761 h 1576676"/>
                <a:gd name="connsiteX16" fmla="*/ 414787 w 1270113"/>
                <a:gd name="connsiteY16" fmla="*/ 539958 h 1576676"/>
                <a:gd name="connsiteX17" fmla="*/ 453666 w 1270113"/>
                <a:gd name="connsiteY17" fmla="*/ 535638 h 1576676"/>
                <a:gd name="connsiteX18" fmla="*/ 501184 w 1270113"/>
                <a:gd name="connsiteY18" fmla="*/ 647949 h 1576676"/>
                <a:gd name="connsiteX19" fmla="*/ 635098 w 1270113"/>
                <a:gd name="connsiteY19" fmla="*/ 786178 h 1576676"/>
                <a:gd name="connsiteX20" fmla="*/ 682617 w 1270113"/>
                <a:gd name="connsiteY20" fmla="*/ 790498 h 1576676"/>
                <a:gd name="connsiteX21" fmla="*/ 704216 w 1270113"/>
                <a:gd name="connsiteY21" fmla="*/ 807777 h 1576676"/>
                <a:gd name="connsiteX22" fmla="*/ 773333 w 1270113"/>
                <a:gd name="connsiteY22" fmla="*/ 859613 h 1576676"/>
                <a:gd name="connsiteX23" fmla="*/ 777653 w 1270113"/>
                <a:gd name="connsiteY23" fmla="*/ 924408 h 1576676"/>
                <a:gd name="connsiteX24" fmla="*/ 816531 w 1270113"/>
                <a:gd name="connsiteY24" fmla="*/ 997842 h 1576676"/>
                <a:gd name="connsiteX25" fmla="*/ 846770 w 1270113"/>
                <a:gd name="connsiteY25" fmla="*/ 967604 h 1576676"/>
                <a:gd name="connsiteX26" fmla="*/ 967725 w 1270113"/>
                <a:gd name="connsiteY26" fmla="*/ 1019440 h 1576676"/>
                <a:gd name="connsiteX27" fmla="*/ 980685 w 1270113"/>
                <a:gd name="connsiteY27" fmla="*/ 1105833 h 1576676"/>
                <a:gd name="connsiteX28" fmla="*/ 954766 w 1270113"/>
                <a:gd name="connsiteY28" fmla="*/ 1200866 h 1576676"/>
                <a:gd name="connsiteX29" fmla="*/ 993644 w 1270113"/>
                <a:gd name="connsiteY29" fmla="*/ 1231103 h 1576676"/>
                <a:gd name="connsiteX30" fmla="*/ 1045482 w 1270113"/>
                <a:gd name="connsiteY30" fmla="*/ 1231103 h 1576676"/>
                <a:gd name="connsiteX31" fmla="*/ 1080041 w 1270113"/>
                <a:gd name="connsiteY31" fmla="*/ 1369333 h 1576676"/>
                <a:gd name="connsiteX32" fmla="*/ 1270113 w 1270113"/>
                <a:gd name="connsiteY32" fmla="*/ 1576676 h 157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70113" h="1576676">
                  <a:moveTo>
                    <a:pt x="86480" y="0"/>
                  </a:moveTo>
                  <a:cubicBezTo>
                    <a:pt x="63801" y="5040"/>
                    <a:pt x="41122" y="10080"/>
                    <a:pt x="34642" y="21599"/>
                  </a:cubicBezTo>
                  <a:cubicBezTo>
                    <a:pt x="28162" y="33118"/>
                    <a:pt x="53362" y="62636"/>
                    <a:pt x="47602" y="69115"/>
                  </a:cubicBezTo>
                  <a:cubicBezTo>
                    <a:pt x="41842" y="75594"/>
                    <a:pt x="1523" y="54717"/>
                    <a:pt x="83" y="60476"/>
                  </a:cubicBezTo>
                  <a:cubicBezTo>
                    <a:pt x="-1357" y="66236"/>
                    <a:pt x="15923" y="99352"/>
                    <a:pt x="38962" y="103672"/>
                  </a:cubicBezTo>
                  <a:cubicBezTo>
                    <a:pt x="62001" y="107992"/>
                    <a:pt x="113119" y="81354"/>
                    <a:pt x="138318" y="86394"/>
                  </a:cubicBezTo>
                  <a:cubicBezTo>
                    <a:pt x="163517" y="91434"/>
                    <a:pt x="187276" y="121671"/>
                    <a:pt x="190156" y="133910"/>
                  </a:cubicBezTo>
                  <a:cubicBezTo>
                    <a:pt x="193036" y="146149"/>
                    <a:pt x="149837" y="154069"/>
                    <a:pt x="155597" y="159828"/>
                  </a:cubicBezTo>
                  <a:cubicBezTo>
                    <a:pt x="161357" y="165587"/>
                    <a:pt x="205996" y="155508"/>
                    <a:pt x="224715" y="168467"/>
                  </a:cubicBezTo>
                  <a:cubicBezTo>
                    <a:pt x="243434" y="181426"/>
                    <a:pt x="247034" y="206625"/>
                    <a:pt x="267913" y="237582"/>
                  </a:cubicBezTo>
                  <a:cubicBezTo>
                    <a:pt x="288792" y="268540"/>
                    <a:pt x="326951" y="331894"/>
                    <a:pt x="349990" y="354212"/>
                  </a:cubicBezTo>
                  <a:cubicBezTo>
                    <a:pt x="373029" y="376530"/>
                    <a:pt x="398227" y="362132"/>
                    <a:pt x="406147" y="371491"/>
                  </a:cubicBezTo>
                  <a:cubicBezTo>
                    <a:pt x="414067" y="380850"/>
                    <a:pt x="402548" y="403889"/>
                    <a:pt x="397508" y="410368"/>
                  </a:cubicBezTo>
                  <a:cubicBezTo>
                    <a:pt x="392468" y="416847"/>
                    <a:pt x="375189" y="405328"/>
                    <a:pt x="375909" y="410368"/>
                  </a:cubicBezTo>
                  <a:cubicBezTo>
                    <a:pt x="376629" y="415408"/>
                    <a:pt x="400388" y="426207"/>
                    <a:pt x="401828" y="440606"/>
                  </a:cubicBezTo>
                  <a:cubicBezTo>
                    <a:pt x="403268" y="455005"/>
                    <a:pt x="382388" y="480202"/>
                    <a:pt x="384548" y="496761"/>
                  </a:cubicBezTo>
                  <a:cubicBezTo>
                    <a:pt x="386708" y="513320"/>
                    <a:pt x="403267" y="533479"/>
                    <a:pt x="414787" y="539958"/>
                  </a:cubicBezTo>
                  <a:cubicBezTo>
                    <a:pt x="426307" y="546437"/>
                    <a:pt x="439266" y="517639"/>
                    <a:pt x="453666" y="535638"/>
                  </a:cubicBezTo>
                  <a:cubicBezTo>
                    <a:pt x="468066" y="553637"/>
                    <a:pt x="470945" y="606192"/>
                    <a:pt x="501184" y="647949"/>
                  </a:cubicBezTo>
                  <a:cubicBezTo>
                    <a:pt x="531423" y="689706"/>
                    <a:pt x="604859" y="762420"/>
                    <a:pt x="635098" y="786178"/>
                  </a:cubicBezTo>
                  <a:cubicBezTo>
                    <a:pt x="665337" y="809936"/>
                    <a:pt x="671097" y="786898"/>
                    <a:pt x="682617" y="790498"/>
                  </a:cubicBezTo>
                  <a:cubicBezTo>
                    <a:pt x="694137" y="794098"/>
                    <a:pt x="689097" y="796258"/>
                    <a:pt x="704216" y="807777"/>
                  </a:cubicBezTo>
                  <a:cubicBezTo>
                    <a:pt x="719335" y="819296"/>
                    <a:pt x="761094" y="840175"/>
                    <a:pt x="773333" y="859613"/>
                  </a:cubicBezTo>
                  <a:cubicBezTo>
                    <a:pt x="785572" y="879051"/>
                    <a:pt x="770453" y="901370"/>
                    <a:pt x="777653" y="924408"/>
                  </a:cubicBezTo>
                  <a:cubicBezTo>
                    <a:pt x="784853" y="947446"/>
                    <a:pt x="805012" y="990643"/>
                    <a:pt x="816531" y="997842"/>
                  </a:cubicBezTo>
                  <a:cubicBezTo>
                    <a:pt x="828051" y="1005041"/>
                    <a:pt x="821571" y="964004"/>
                    <a:pt x="846770" y="967604"/>
                  </a:cubicBezTo>
                  <a:cubicBezTo>
                    <a:pt x="871969" y="971204"/>
                    <a:pt x="945406" y="996402"/>
                    <a:pt x="967725" y="1019440"/>
                  </a:cubicBezTo>
                  <a:cubicBezTo>
                    <a:pt x="990044" y="1042478"/>
                    <a:pt x="982845" y="1075595"/>
                    <a:pt x="980685" y="1105833"/>
                  </a:cubicBezTo>
                  <a:cubicBezTo>
                    <a:pt x="978525" y="1136071"/>
                    <a:pt x="952606" y="1179988"/>
                    <a:pt x="954766" y="1200866"/>
                  </a:cubicBezTo>
                  <a:cubicBezTo>
                    <a:pt x="956926" y="1221744"/>
                    <a:pt x="978525" y="1226064"/>
                    <a:pt x="993644" y="1231103"/>
                  </a:cubicBezTo>
                  <a:cubicBezTo>
                    <a:pt x="1008763" y="1236142"/>
                    <a:pt x="1031083" y="1208065"/>
                    <a:pt x="1045482" y="1231103"/>
                  </a:cubicBezTo>
                  <a:cubicBezTo>
                    <a:pt x="1059882" y="1254141"/>
                    <a:pt x="1042602" y="1311737"/>
                    <a:pt x="1080041" y="1369333"/>
                  </a:cubicBezTo>
                  <a:cubicBezTo>
                    <a:pt x="1117480" y="1426929"/>
                    <a:pt x="1270113" y="1576676"/>
                    <a:pt x="1270113" y="1576676"/>
                  </a:cubicBezTo>
                </a:path>
              </a:pathLst>
            </a:custGeom>
            <a:ln w="25400">
              <a:solidFill>
                <a:srgbClr val="000000">
                  <a:alpha val="60000"/>
                </a:srgbClr>
              </a:solidFill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88900" marR="0" lvl="0" indent="-88900" algn="l" defTabSz="91440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0197D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en-US" sz="1600" b="0" i="0" u="none" strike="noStrike" kern="0" cap="none" spc="0" normalizeH="0" baseline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537" name="Freihandform 1536"/>
            <p:cNvSpPr/>
            <p:nvPr/>
          </p:nvSpPr>
          <p:spPr>
            <a:xfrm>
              <a:off x="3692325" y="4807781"/>
              <a:ext cx="822103" cy="1239743"/>
            </a:xfrm>
            <a:custGeom>
              <a:avLst/>
              <a:gdLst>
                <a:gd name="connsiteX0" fmla="*/ 778699 w 822103"/>
                <a:gd name="connsiteY0" fmla="*/ 1239743 h 1239743"/>
                <a:gd name="connsiteX1" fmla="*/ 770059 w 822103"/>
                <a:gd name="connsiteY1" fmla="*/ 1144710 h 1239743"/>
                <a:gd name="connsiteX2" fmla="*/ 821897 w 822103"/>
                <a:gd name="connsiteY2" fmla="*/ 1092874 h 1239743"/>
                <a:gd name="connsiteX3" fmla="*/ 787339 w 822103"/>
                <a:gd name="connsiteY3" fmla="*/ 933047 h 1239743"/>
                <a:gd name="connsiteX4" fmla="*/ 765739 w 822103"/>
                <a:gd name="connsiteY4" fmla="*/ 911449 h 1239743"/>
                <a:gd name="connsiteX5" fmla="*/ 683663 w 822103"/>
                <a:gd name="connsiteY5" fmla="*/ 734343 h 1239743"/>
                <a:gd name="connsiteX6" fmla="*/ 631825 w 822103"/>
                <a:gd name="connsiteY6" fmla="*/ 777539 h 1239743"/>
                <a:gd name="connsiteX7" fmla="*/ 545428 w 822103"/>
                <a:gd name="connsiteY7" fmla="*/ 777539 h 1239743"/>
                <a:gd name="connsiteX8" fmla="*/ 420153 w 822103"/>
                <a:gd name="connsiteY8" fmla="*/ 881211 h 1239743"/>
                <a:gd name="connsiteX9" fmla="*/ 320797 w 822103"/>
                <a:gd name="connsiteY9" fmla="*/ 889850 h 1239743"/>
                <a:gd name="connsiteX10" fmla="*/ 208481 w 822103"/>
                <a:gd name="connsiteY10" fmla="*/ 971924 h 1239743"/>
                <a:gd name="connsiteX11" fmla="*/ 178243 w 822103"/>
                <a:gd name="connsiteY11" fmla="*/ 1041038 h 1239743"/>
                <a:gd name="connsiteX12" fmla="*/ 135044 w 822103"/>
                <a:gd name="connsiteY12" fmla="*/ 1032399 h 1239743"/>
                <a:gd name="connsiteX13" fmla="*/ 100486 w 822103"/>
                <a:gd name="connsiteY13" fmla="*/ 1006481 h 1239743"/>
                <a:gd name="connsiteX14" fmla="*/ 1130 w 822103"/>
                <a:gd name="connsiteY14" fmla="*/ 915768 h 1239743"/>
                <a:gd name="connsiteX15" fmla="*/ 44328 w 822103"/>
                <a:gd name="connsiteY15" fmla="*/ 704105 h 1239743"/>
                <a:gd name="connsiteX16" fmla="*/ 5449 w 822103"/>
                <a:gd name="connsiteY16" fmla="*/ 678187 h 1239743"/>
                <a:gd name="connsiteX17" fmla="*/ 83206 w 822103"/>
                <a:gd name="connsiteY17" fmla="*/ 453565 h 1239743"/>
                <a:gd name="connsiteX18" fmla="*/ 247360 w 822103"/>
                <a:gd name="connsiteY18" fmla="*/ 203024 h 1239743"/>
                <a:gd name="connsiteX19" fmla="*/ 303518 w 822103"/>
                <a:gd name="connsiteY19" fmla="*/ 64795 h 1239743"/>
                <a:gd name="connsiteX20" fmla="*/ 398554 w 822103"/>
                <a:gd name="connsiteY20" fmla="*/ 0 h 123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2103" h="1239743">
                  <a:moveTo>
                    <a:pt x="778699" y="1239743"/>
                  </a:moveTo>
                  <a:cubicBezTo>
                    <a:pt x="770779" y="1204465"/>
                    <a:pt x="762859" y="1169188"/>
                    <a:pt x="770059" y="1144710"/>
                  </a:cubicBezTo>
                  <a:cubicBezTo>
                    <a:pt x="777259" y="1120232"/>
                    <a:pt x="819017" y="1128151"/>
                    <a:pt x="821897" y="1092874"/>
                  </a:cubicBezTo>
                  <a:cubicBezTo>
                    <a:pt x="824777" y="1057597"/>
                    <a:pt x="796699" y="963284"/>
                    <a:pt x="787339" y="933047"/>
                  </a:cubicBezTo>
                  <a:cubicBezTo>
                    <a:pt x="777979" y="902810"/>
                    <a:pt x="783018" y="944566"/>
                    <a:pt x="765739" y="911449"/>
                  </a:cubicBezTo>
                  <a:cubicBezTo>
                    <a:pt x="748460" y="878332"/>
                    <a:pt x="705982" y="756661"/>
                    <a:pt x="683663" y="734343"/>
                  </a:cubicBezTo>
                  <a:cubicBezTo>
                    <a:pt x="661344" y="712025"/>
                    <a:pt x="654864" y="770340"/>
                    <a:pt x="631825" y="777539"/>
                  </a:cubicBezTo>
                  <a:cubicBezTo>
                    <a:pt x="608786" y="784738"/>
                    <a:pt x="580707" y="760260"/>
                    <a:pt x="545428" y="777539"/>
                  </a:cubicBezTo>
                  <a:cubicBezTo>
                    <a:pt x="510149" y="794818"/>
                    <a:pt x="457591" y="862493"/>
                    <a:pt x="420153" y="881211"/>
                  </a:cubicBezTo>
                  <a:cubicBezTo>
                    <a:pt x="382715" y="899929"/>
                    <a:pt x="356076" y="874731"/>
                    <a:pt x="320797" y="889850"/>
                  </a:cubicBezTo>
                  <a:cubicBezTo>
                    <a:pt x="285518" y="904969"/>
                    <a:pt x="232240" y="946726"/>
                    <a:pt x="208481" y="971924"/>
                  </a:cubicBezTo>
                  <a:cubicBezTo>
                    <a:pt x="184722" y="997122"/>
                    <a:pt x="190482" y="1030959"/>
                    <a:pt x="178243" y="1041038"/>
                  </a:cubicBezTo>
                  <a:cubicBezTo>
                    <a:pt x="166003" y="1051117"/>
                    <a:pt x="148003" y="1038158"/>
                    <a:pt x="135044" y="1032399"/>
                  </a:cubicBezTo>
                  <a:cubicBezTo>
                    <a:pt x="122085" y="1026640"/>
                    <a:pt x="122805" y="1025919"/>
                    <a:pt x="100486" y="1006481"/>
                  </a:cubicBezTo>
                  <a:cubicBezTo>
                    <a:pt x="78167" y="987043"/>
                    <a:pt x="10490" y="966164"/>
                    <a:pt x="1130" y="915768"/>
                  </a:cubicBezTo>
                  <a:cubicBezTo>
                    <a:pt x="-8230" y="865372"/>
                    <a:pt x="43608" y="743702"/>
                    <a:pt x="44328" y="704105"/>
                  </a:cubicBezTo>
                  <a:cubicBezTo>
                    <a:pt x="45048" y="664508"/>
                    <a:pt x="-1031" y="719944"/>
                    <a:pt x="5449" y="678187"/>
                  </a:cubicBezTo>
                  <a:cubicBezTo>
                    <a:pt x="11929" y="636430"/>
                    <a:pt x="42887" y="532759"/>
                    <a:pt x="83206" y="453565"/>
                  </a:cubicBezTo>
                  <a:cubicBezTo>
                    <a:pt x="123524" y="374371"/>
                    <a:pt x="210641" y="267819"/>
                    <a:pt x="247360" y="203024"/>
                  </a:cubicBezTo>
                  <a:cubicBezTo>
                    <a:pt x="284079" y="138229"/>
                    <a:pt x="278319" y="98632"/>
                    <a:pt x="303518" y="64795"/>
                  </a:cubicBezTo>
                  <a:cubicBezTo>
                    <a:pt x="328717" y="30958"/>
                    <a:pt x="398554" y="0"/>
                    <a:pt x="398554" y="0"/>
                  </a:cubicBezTo>
                </a:path>
              </a:pathLst>
            </a:custGeom>
            <a:ln w="25400">
              <a:solidFill>
                <a:srgbClr val="000000">
                  <a:alpha val="60000"/>
                </a:srgbClr>
              </a:solidFill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88900" marR="0" lvl="0" indent="-88900" algn="l" defTabSz="91440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0197D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en-US" sz="1600" b="0" i="0" u="none" strike="noStrike" kern="0" cap="none" spc="0" normalizeH="0" baseline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538" name="Freihandform 1537"/>
            <p:cNvSpPr/>
            <p:nvPr/>
          </p:nvSpPr>
          <p:spPr>
            <a:xfrm>
              <a:off x="3831689" y="5038610"/>
              <a:ext cx="589149" cy="788611"/>
            </a:xfrm>
            <a:custGeom>
              <a:avLst/>
              <a:gdLst>
                <a:gd name="connsiteX0" fmla="*/ 0 w 589149"/>
                <a:gd name="connsiteY0" fmla="*/ 788611 h 788611"/>
                <a:gd name="connsiteX1" fmla="*/ 172793 w 589149"/>
                <a:gd name="connsiteY1" fmla="*/ 615825 h 788611"/>
                <a:gd name="connsiteX2" fmla="*/ 190073 w 589149"/>
                <a:gd name="connsiteY2" fmla="*/ 525112 h 788611"/>
                <a:gd name="connsiteX3" fmla="*/ 237591 w 589149"/>
                <a:gd name="connsiteY3" fmla="*/ 507833 h 788611"/>
                <a:gd name="connsiteX4" fmla="*/ 332627 w 589149"/>
                <a:gd name="connsiteY4" fmla="*/ 369604 h 788611"/>
                <a:gd name="connsiteX5" fmla="*/ 285109 w 589149"/>
                <a:gd name="connsiteY5" fmla="*/ 201137 h 788611"/>
                <a:gd name="connsiteX6" fmla="*/ 358546 w 589149"/>
                <a:gd name="connsiteY6" fmla="*/ 183859 h 788611"/>
                <a:gd name="connsiteX7" fmla="*/ 384465 w 589149"/>
                <a:gd name="connsiteY7" fmla="*/ 132023 h 788611"/>
                <a:gd name="connsiteX8" fmla="*/ 384465 w 589149"/>
                <a:gd name="connsiteY8" fmla="*/ 19712 h 788611"/>
                <a:gd name="connsiteX9" fmla="*/ 449262 w 589149"/>
                <a:gd name="connsiteY9" fmla="*/ 2433 h 788611"/>
                <a:gd name="connsiteX10" fmla="*/ 453582 w 589149"/>
                <a:gd name="connsiteY10" fmla="*/ 6753 h 788611"/>
                <a:gd name="connsiteX11" fmla="*/ 410384 w 589149"/>
                <a:gd name="connsiteY11" fmla="*/ 62908 h 788611"/>
                <a:gd name="connsiteX12" fmla="*/ 397424 w 589149"/>
                <a:gd name="connsiteY12" fmla="*/ 140662 h 788611"/>
                <a:gd name="connsiteX13" fmla="*/ 466542 w 589149"/>
                <a:gd name="connsiteY13" fmla="*/ 227055 h 788611"/>
                <a:gd name="connsiteX14" fmla="*/ 587497 w 589149"/>
                <a:gd name="connsiteY14" fmla="*/ 421440 h 788611"/>
                <a:gd name="connsiteX15" fmla="*/ 539979 w 589149"/>
                <a:gd name="connsiteY15" fmla="*/ 499194 h 78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9149" h="788611">
                  <a:moveTo>
                    <a:pt x="0" y="788611"/>
                  </a:moveTo>
                  <a:cubicBezTo>
                    <a:pt x="70557" y="724176"/>
                    <a:pt x="141114" y="659741"/>
                    <a:pt x="172793" y="615825"/>
                  </a:cubicBezTo>
                  <a:cubicBezTo>
                    <a:pt x="204472" y="571909"/>
                    <a:pt x="179273" y="543111"/>
                    <a:pt x="190073" y="525112"/>
                  </a:cubicBezTo>
                  <a:cubicBezTo>
                    <a:pt x="200873" y="507113"/>
                    <a:pt x="213832" y="533751"/>
                    <a:pt x="237591" y="507833"/>
                  </a:cubicBezTo>
                  <a:cubicBezTo>
                    <a:pt x="261350" y="481915"/>
                    <a:pt x="324707" y="420720"/>
                    <a:pt x="332627" y="369604"/>
                  </a:cubicBezTo>
                  <a:cubicBezTo>
                    <a:pt x="340547" y="318488"/>
                    <a:pt x="280789" y="232094"/>
                    <a:pt x="285109" y="201137"/>
                  </a:cubicBezTo>
                  <a:cubicBezTo>
                    <a:pt x="289429" y="170180"/>
                    <a:pt x="341987" y="195378"/>
                    <a:pt x="358546" y="183859"/>
                  </a:cubicBezTo>
                  <a:cubicBezTo>
                    <a:pt x="375105" y="172340"/>
                    <a:pt x="380145" y="159381"/>
                    <a:pt x="384465" y="132023"/>
                  </a:cubicBezTo>
                  <a:cubicBezTo>
                    <a:pt x="388785" y="104665"/>
                    <a:pt x="373666" y="41310"/>
                    <a:pt x="384465" y="19712"/>
                  </a:cubicBezTo>
                  <a:cubicBezTo>
                    <a:pt x="395265" y="-1886"/>
                    <a:pt x="437743" y="4593"/>
                    <a:pt x="449262" y="2433"/>
                  </a:cubicBezTo>
                  <a:cubicBezTo>
                    <a:pt x="460782" y="273"/>
                    <a:pt x="460062" y="-3326"/>
                    <a:pt x="453582" y="6753"/>
                  </a:cubicBezTo>
                  <a:cubicBezTo>
                    <a:pt x="447102" y="16832"/>
                    <a:pt x="419744" y="40590"/>
                    <a:pt x="410384" y="62908"/>
                  </a:cubicBezTo>
                  <a:cubicBezTo>
                    <a:pt x="401024" y="85226"/>
                    <a:pt x="388064" y="113304"/>
                    <a:pt x="397424" y="140662"/>
                  </a:cubicBezTo>
                  <a:cubicBezTo>
                    <a:pt x="406784" y="168020"/>
                    <a:pt x="434863" y="180259"/>
                    <a:pt x="466542" y="227055"/>
                  </a:cubicBezTo>
                  <a:cubicBezTo>
                    <a:pt x="498221" y="273851"/>
                    <a:pt x="575258" y="376083"/>
                    <a:pt x="587497" y="421440"/>
                  </a:cubicBezTo>
                  <a:cubicBezTo>
                    <a:pt x="599737" y="466796"/>
                    <a:pt x="539979" y="499194"/>
                    <a:pt x="539979" y="499194"/>
                  </a:cubicBezTo>
                </a:path>
              </a:pathLst>
            </a:custGeom>
            <a:ln w="25400">
              <a:solidFill>
                <a:srgbClr val="000000">
                  <a:alpha val="60000"/>
                </a:srgbClr>
              </a:solidFill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88900" marR="0" lvl="0" indent="-88900" algn="l" defTabSz="91440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0197D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en-US" sz="1600" b="0" i="0" u="none" strike="noStrike" kern="0" cap="none" spc="0" normalizeH="0" baseline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539" name="Freihandform 1538"/>
            <p:cNvSpPr/>
            <p:nvPr/>
          </p:nvSpPr>
          <p:spPr>
            <a:xfrm>
              <a:off x="3243643" y="3879055"/>
              <a:ext cx="721961" cy="1110482"/>
            </a:xfrm>
            <a:custGeom>
              <a:avLst/>
              <a:gdLst>
                <a:gd name="connsiteX0" fmla="*/ 52387 w 721961"/>
                <a:gd name="connsiteY0" fmla="*/ 0 h 1110482"/>
                <a:gd name="connsiteX1" fmla="*/ 73986 w 721961"/>
                <a:gd name="connsiteY1" fmla="*/ 142548 h 1110482"/>
                <a:gd name="connsiteX2" fmla="*/ 91266 w 721961"/>
                <a:gd name="connsiteY2" fmla="*/ 164147 h 1110482"/>
                <a:gd name="connsiteX3" fmla="*/ 91266 w 721961"/>
                <a:gd name="connsiteY3" fmla="*/ 233261 h 1110482"/>
                <a:gd name="connsiteX4" fmla="*/ 9189 w 721961"/>
                <a:gd name="connsiteY4" fmla="*/ 371490 h 1110482"/>
                <a:gd name="connsiteX5" fmla="*/ 4869 w 721961"/>
                <a:gd name="connsiteY5" fmla="*/ 457884 h 1110482"/>
                <a:gd name="connsiteX6" fmla="*/ 35108 w 721961"/>
                <a:gd name="connsiteY6" fmla="*/ 522678 h 1110482"/>
                <a:gd name="connsiteX7" fmla="*/ 39428 w 721961"/>
                <a:gd name="connsiteY7" fmla="*/ 557236 h 1110482"/>
                <a:gd name="connsiteX8" fmla="*/ 69667 w 721961"/>
                <a:gd name="connsiteY8" fmla="*/ 626350 h 1110482"/>
                <a:gd name="connsiteX9" fmla="*/ 147423 w 721961"/>
                <a:gd name="connsiteY9" fmla="*/ 617711 h 1110482"/>
                <a:gd name="connsiteX10" fmla="*/ 164703 w 721961"/>
                <a:gd name="connsiteY10" fmla="*/ 665227 h 1110482"/>
                <a:gd name="connsiteX11" fmla="*/ 181982 w 721961"/>
                <a:gd name="connsiteY11" fmla="*/ 747301 h 1110482"/>
                <a:gd name="connsiteX12" fmla="*/ 169023 w 721961"/>
                <a:gd name="connsiteY12" fmla="*/ 764579 h 1110482"/>
                <a:gd name="connsiteX13" fmla="*/ 164703 w 721961"/>
                <a:gd name="connsiteY13" fmla="*/ 799137 h 1110482"/>
                <a:gd name="connsiteX14" fmla="*/ 194942 w 721961"/>
                <a:gd name="connsiteY14" fmla="*/ 803456 h 1110482"/>
                <a:gd name="connsiteX15" fmla="*/ 194942 w 721961"/>
                <a:gd name="connsiteY15" fmla="*/ 842333 h 1110482"/>
                <a:gd name="connsiteX16" fmla="*/ 207901 w 721961"/>
                <a:gd name="connsiteY16" fmla="*/ 863932 h 1110482"/>
                <a:gd name="connsiteX17" fmla="*/ 216541 w 721961"/>
                <a:gd name="connsiteY17" fmla="*/ 876891 h 1110482"/>
                <a:gd name="connsiteX18" fmla="*/ 289978 w 721961"/>
                <a:gd name="connsiteY18" fmla="*/ 889849 h 1110482"/>
                <a:gd name="connsiteX19" fmla="*/ 302937 w 721961"/>
                <a:gd name="connsiteY19" fmla="*/ 863932 h 1110482"/>
                <a:gd name="connsiteX20" fmla="*/ 320217 w 721961"/>
                <a:gd name="connsiteY20" fmla="*/ 863932 h 1110482"/>
                <a:gd name="connsiteX21" fmla="*/ 328856 w 721961"/>
                <a:gd name="connsiteY21" fmla="*/ 881210 h 1110482"/>
                <a:gd name="connsiteX22" fmla="*/ 372055 w 721961"/>
                <a:gd name="connsiteY22" fmla="*/ 894169 h 1110482"/>
                <a:gd name="connsiteX23" fmla="*/ 480050 w 721961"/>
                <a:gd name="connsiteY23" fmla="*/ 820735 h 1110482"/>
                <a:gd name="connsiteX24" fmla="*/ 553488 w 721961"/>
                <a:gd name="connsiteY24" fmla="*/ 803456 h 1110482"/>
                <a:gd name="connsiteX25" fmla="*/ 566447 w 721961"/>
                <a:gd name="connsiteY25" fmla="*/ 790497 h 1110482"/>
                <a:gd name="connsiteX26" fmla="*/ 691722 w 721961"/>
                <a:gd name="connsiteY26" fmla="*/ 790497 h 1110482"/>
                <a:gd name="connsiteX27" fmla="*/ 721961 w 721961"/>
                <a:gd name="connsiteY27" fmla="*/ 863932 h 1110482"/>
                <a:gd name="connsiteX28" fmla="*/ 691722 w 721961"/>
                <a:gd name="connsiteY28" fmla="*/ 1010800 h 1110482"/>
                <a:gd name="connsiteX29" fmla="*/ 674443 w 721961"/>
                <a:gd name="connsiteY29" fmla="*/ 1097193 h 1110482"/>
                <a:gd name="connsiteX30" fmla="*/ 704682 w 721961"/>
                <a:gd name="connsiteY30" fmla="*/ 1110152 h 1110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21961" h="1110482">
                  <a:moveTo>
                    <a:pt x="52387" y="0"/>
                  </a:moveTo>
                  <a:cubicBezTo>
                    <a:pt x="59946" y="57595"/>
                    <a:pt x="67506" y="115190"/>
                    <a:pt x="73986" y="142548"/>
                  </a:cubicBezTo>
                  <a:cubicBezTo>
                    <a:pt x="80466" y="169906"/>
                    <a:pt x="88386" y="149028"/>
                    <a:pt x="91266" y="164147"/>
                  </a:cubicBezTo>
                  <a:cubicBezTo>
                    <a:pt x="94146" y="179266"/>
                    <a:pt x="104945" y="198704"/>
                    <a:pt x="91266" y="233261"/>
                  </a:cubicBezTo>
                  <a:cubicBezTo>
                    <a:pt x="77587" y="267818"/>
                    <a:pt x="23588" y="334053"/>
                    <a:pt x="9189" y="371490"/>
                  </a:cubicBezTo>
                  <a:cubicBezTo>
                    <a:pt x="-5210" y="408927"/>
                    <a:pt x="549" y="432686"/>
                    <a:pt x="4869" y="457884"/>
                  </a:cubicBezTo>
                  <a:cubicBezTo>
                    <a:pt x="9189" y="483082"/>
                    <a:pt x="29348" y="506119"/>
                    <a:pt x="35108" y="522678"/>
                  </a:cubicBezTo>
                  <a:cubicBezTo>
                    <a:pt x="40868" y="539237"/>
                    <a:pt x="33668" y="539957"/>
                    <a:pt x="39428" y="557236"/>
                  </a:cubicBezTo>
                  <a:cubicBezTo>
                    <a:pt x="45188" y="574515"/>
                    <a:pt x="51668" y="616271"/>
                    <a:pt x="69667" y="626350"/>
                  </a:cubicBezTo>
                  <a:cubicBezTo>
                    <a:pt x="87666" y="636429"/>
                    <a:pt x="131584" y="611231"/>
                    <a:pt x="147423" y="617711"/>
                  </a:cubicBezTo>
                  <a:cubicBezTo>
                    <a:pt x="163262" y="624191"/>
                    <a:pt x="158943" y="643629"/>
                    <a:pt x="164703" y="665227"/>
                  </a:cubicBezTo>
                  <a:cubicBezTo>
                    <a:pt x="170463" y="686825"/>
                    <a:pt x="181262" y="730742"/>
                    <a:pt x="181982" y="747301"/>
                  </a:cubicBezTo>
                  <a:cubicBezTo>
                    <a:pt x="182702" y="763860"/>
                    <a:pt x="171903" y="755940"/>
                    <a:pt x="169023" y="764579"/>
                  </a:cubicBezTo>
                  <a:cubicBezTo>
                    <a:pt x="166143" y="773218"/>
                    <a:pt x="160383" y="792658"/>
                    <a:pt x="164703" y="799137"/>
                  </a:cubicBezTo>
                  <a:cubicBezTo>
                    <a:pt x="169023" y="805616"/>
                    <a:pt x="189902" y="796257"/>
                    <a:pt x="194942" y="803456"/>
                  </a:cubicBezTo>
                  <a:cubicBezTo>
                    <a:pt x="199982" y="810655"/>
                    <a:pt x="192782" y="832254"/>
                    <a:pt x="194942" y="842333"/>
                  </a:cubicBezTo>
                  <a:cubicBezTo>
                    <a:pt x="197102" y="852412"/>
                    <a:pt x="204301" y="858172"/>
                    <a:pt x="207901" y="863932"/>
                  </a:cubicBezTo>
                  <a:cubicBezTo>
                    <a:pt x="211501" y="869692"/>
                    <a:pt x="202862" y="872572"/>
                    <a:pt x="216541" y="876891"/>
                  </a:cubicBezTo>
                  <a:cubicBezTo>
                    <a:pt x="230220" y="881210"/>
                    <a:pt x="275579" y="892009"/>
                    <a:pt x="289978" y="889849"/>
                  </a:cubicBezTo>
                  <a:cubicBezTo>
                    <a:pt x="304377" y="887689"/>
                    <a:pt x="297897" y="868251"/>
                    <a:pt x="302937" y="863932"/>
                  </a:cubicBezTo>
                  <a:cubicBezTo>
                    <a:pt x="307977" y="859613"/>
                    <a:pt x="315897" y="861052"/>
                    <a:pt x="320217" y="863932"/>
                  </a:cubicBezTo>
                  <a:cubicBezTo>
                    <a:pt x="324537" y="866812"/>
                    <a:pt x="320216" y="876171"/>
                    <a:pt x="328856" y="881210"/>
                  </a:cubicBezTo>
                  <a:cubicBezTo>
                    <a:pt x="337496" y="886250"/>
                    <a:pt x="346856" y="904248"/>
                    <a:pt x="372055" y="894169"/>
                  </a:cubicBezTo>
                  <a:cubicBezTo>
                    <a:pt x="397254" y="884090"/>
                    <a:pt x="449811" y="835854"/>
                    <a:pt x="480050" y="820735"/>
                  </a:cubicBezTo>
                  <a:cubicBezTo>
                    <a:pt x="510289" y="805616"/>
                    <a:pt x="539089" y="808496"/>
                    <a:pt x="553488" y="803456"/>
                  </a:cubicBezTo>
                  <a:cubicBezTo>
                    <a:pt x="567887" y="798416"/>
                    <a:pt x="543408" y="792657"/>
                    <a:pt x="566447" y="790497"/>
                  </a:cubicBezTo>
                  <a:cubicBezTo>
                    <a:pt x="589486" y="788337"/>
                    <a:pt x="665803" y="778258"/>
                    <a:pt x="691722" y="790497"/>
                  </a:cubicBezTo>
                  <a:cubicBezTo>
                    <a:pt x="717641" y="802736"/>
                    <a:pt x="721961" y="827215"/>
                    <a:pt x="721961" y="863932"/>
                  </a:cubicBezTo>
                  <a:cubicBezTo>
                    <a:pt x="721961" y="900649"/>
                    <a:pt x="699642" y="971923"/>
                    <a:pt x="691722" y="1010800"/>
                  </a:cubicBezTo>
                  <a:cubicBezTo>
                    <a:pt x="683802" y="1049677"/>
                    <a:pt x="672283" y="1080634"/>
                    <a:pt x="674443" y="1097193"/>
                  </a:cubicBezTo>
                  <a:cubicBezTo>
                    <a:pt x="676603" y="1113752"/>
                    <a:pt x="704682" y="1110152"/>
                    <a:pt x="704682" y="1110152"/>
                  </a:cubicBezTo>
                </a:path>
              </a:pathLst>
            </a:custGeom>
            <a:ln w="25400">
              <a:solidFill>
                <a:srgbClr val="000000">
                  <a:alpha val="60000"/>
                </a:srgbClr>
              </a:solidFill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88900" marR="0" lvl="0" indent="-88900" algn="l" defTabSz="91440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0197D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en-US" sz="1600" b="0" i="0" u="none" strike="noStrike" kern="0" cap="none" spc="0" normalizeH="0" baseline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540" name="Freihandform 1539"/>
            <p:cNvSpPr/>
            <p:nvPr/>
          </p:nvSpPr>
          <p:spPr>
            <a:xfrm>
              <a:off x="3991523" y="4505405"/>
              <a:ext cx="72629" cy="120951"/>
            </a:xfrm>
            <a:custGeom>
              <a:avLst/>
              <a:gdLst>
                <a:gd name="connsiteX0" fmla="*/ 0 w 72629"/>
                <a:gd name="connsiteY0" fmla="*/ 120951 h 120951"/>
                <a:gd name="connsiteX1" fmla="*/ 64797 w 72629"/>
                <a:gd name="connsiteY1" fmla="*/ 73434 h 120951"/>
                <a:gd name="connsiteX2" fmla="*/ 69117 w 72629"/>
                <a:gd name="connsiteY2" fmla="*/ 30238 h 120951"/>
                <a:gd name="connsiteX3" fmla="*/ 43198 w 72629"/>
                <a:gd name="connsiteY3" fmla="*/ 17279 h 120951"/>
                <a:gd name="connsiteX4" fmla="*/ 47518 w 72629"/>
                <a:gd name="connsiteY4" fmla="*/ 0 h 120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629" h="120951">
                  <a:moveTo>
                    <a:pt x="0" y="120951"/>
                  </a:moveTo>
                  <a:cubicBezTo>
                    <a:pt x="26639" y="104752"/>
                    <a:pt x="53278" y="88553"/>
                    <a:pt x="64797" y="73434"/>
                  </a:cubicBezTo>
                  <a:cubicBezTo>
                    <a:pt x="76316" y="58315"/>
                    <a:pt x="72717" y="39597"/>
                    <a:pt x="69117" y="30238"/>
                  </a:cubicBezTo>
                  <a:cubicBezTo>
                    <a:pt x="65517" y="20879"/>
                    <a:pt x="46798" y="22319"/>
                    <a:pt x="43198" y="17279"/>
                  </a:cubicBezTo>
                  <a:cubicBezTo>
                    <a:pt x="39598" y="12239"/>
                    <a:pt x="47518" y="0"/>
                    <a:pt x="47518" y="0"/>
                  </a:cubicBezTo>
                </a:path>
              </a:pathLst>
            </a:custGeom>
            <a:ln w="25400">
              <a:solidFill>
                <a:srgbClr val="000000">
                  <a:alpha val="60000"/>
                </a:srgbClr>
              </a:solidFill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88900" marR="0" lvl="0" indent="-88900" algn="l" defTabSz="91440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0197D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en-US" sz="1600" b="0" i="0" u="none" strike="noStrike" kern="0" cap="none" spc="0" normalizeH="0" baseline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541" name="Freihandform 1540"/>
            <p:cNvSpPr/>
            <p:nvPr/>
          </p:nvSpPr>
          <p:spPr>
            <a:xfrm>
              <a:off x="4627481" y="2346606"/>
              <a:ext cx="101076" cy="74705"/>
            </a:xfrm>
            <a:custGeom>
              <a:avLst/>
              <a:gdLst>
                <a:gd name="connsiteX0" fmla="*/ 0 w 101076"/>
                <a:gd name="connsiteY0" fmla="*/ 0 h 74705"/>
                <a:gd name="connsiteX1" fmla="*/ 101076 w 101076"/>
                <a:gd name="connsiteY1" fmla="*/ 74705 h 7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076" h="74705">
                  <a:moveTo>
                    <a:pt x="0" y="0"/>
                  </a:moveTo>
                  <a:lnTo>
                    <a:pt x="101076" y="74705"/>
                  </a:lnTo>
                </a:path>
              </a:pathLst>
            </a:custGeom>
            <a:ln w="25400">
              <a:solidFill>
                <a:srgbClr val="000000">
                  <a:alpha val="60000"/>
                </a:srgbClr>
              </a:solidFill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88900" marR="0" lvl="0" indent="-88900" algn="l" defTabSz="91440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0197D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en-US" sz="1600" b="0" i="0" u="none" strike="noStrike" kern="0" cap="none" spc="0" normalizeH="0" baseline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sp>
        <p:nvSpPr>
          <p:cNvPr id="1542" name="Rechteck 1541"/>
          <p:cNvSpPr/>
          <p:nvPr/>
        </p:nvSpPr>
        <p:spPr bwMode="auto">
          <a:xfrm>
            <a:off x="4262249" y="2226416"/>
            <a:ext cx="5616624" cy="4824536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88900" marR="0" lvl="0" indent="-88900" algn="l" defTabSz="91440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ts val="300"/>
              </a:spcAft>
              <a:buClr>
                <a:srgbClr val="00197D"/>
              </a:buClr>
              <a:buSzPct val="70000"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0" cap="none" spc="0" normalizeH="0" baseline="0" smtClean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 pitchFamily="34" charset="0"/>
            </a:endParaRPr>
          </a:p>
        </p:txBody>
      </p:sp>
      <p:grpSp>
        <p:nvGrpSpPr>
          <p:cNvPr id="1543" name="Gruppierung 43"/>
          <p:cNvGrpSpPr/>
          <p:nvPr/>
        </p:nvGrpSpPr>
        <p:grpSpPr>
          <a:xfrm>
            <a:off x="7646625" y="5687002"/>
            <a:ext cx="324036" cy="319834"/>
            <a:chOff x="2741946" y="2384882"/>
            <a:chExt cx="3594250" cy="3547635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grpSp>
          <p:nvGrpSpPr>
            <p:cNvPr id="1544" name="Gruppierung 15"/>
            <p:cNvGrpSpPr/>
            <p:nvPr/>
          </p:nvGrpSpPr>
          <p:grpSpPr>
            <a:xfrm>
              <a:off x="2741946" y="2384882"/>
              <a:ext cx="3594250" cy="3547635"/>
              <a:chOff x="2627784" y="3022402"/>
              <a:chExt cx="2232248" cy="2203298"/>
            </a:xfrm>
          </p:grpSpPr>
          <p:sp>
            <p:nvSpPr>
              <p:cNvPr id="1553" name="Halbbogen 1552"/>
              <p:cNvSpPr/>
              <p:nvPr/>
            </p:nvSpPr>
            <p:spPr bwMode="auto">
              <a:xfrm rot="16200000">
                <a:off x="2627784" y="3032956"/>
                <a:ext cx="2160240" cy="2160240"/>
              </a:xfrm>
              <a:prstGeom prst="blockArc">
                <a:avLst/>
              </a:prstGeom>
              <a:solidFill>
                <a:srgbClr val="00197D">
                  <a:lumMod val="40000"/>
                  <a:lumOff val="60000"/>
                </a:srgbClr>
              </a:solidFill>
              <a:ln w="571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1554" name="Halbbogen 1553"/>
              <p:cNvSpPr/>
              <p:nvPr/>
            </p:nvSpPr>
            <p:spPr bwMode="auto">
              <a:xfrm rot="5400000">
                <a:off x="2699792" y="3032956"/>
                <a:ext cx="2160240" cy="2160240"/>
              </a:xfrm>
              <a:prstGeom prst="blockArc">
                <a:avLst/>
              </a:prstGeom>
              <a:solidFill>
                <a:srgbClr val="6EAA23">
                  <a:lumMod val="60000"/>
                  <a:lumOff val="40000"/>
                </a:srgbClr>
              </a:solidFill>
              <a:ln w="571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grpSp>
            <p:nvGrpSpPr>
              <p:cNvPr id="1555" name="Gruppierung 11"/>
              <p:cNvGrpSpPr/>
              <p:nvPr/>
            </p:nvGrpSpPr>
            <p:grpSpPr>
              <a:xfrm>
                <a:off x="3299772" y="3022402"/>
                <a:ext cx="634712" cy="591746"/>
                <a:chOff x="3299772" y="3022402"/>
                <a:chExt cx="634712" cy="591746"/>
              </a:xfrm>
            </p:grpSpPr>
            <p:sp>
              <p:nvSpPr>
                <p:cNvPr id="1559" name="Rechtwinkliges Dreieck 1558"/>
                <p:cNvSpPr/>
                <p:nvPr/>
              </p:nvSpPr>
              <p:spPr bwMode="auto">
                <a:xfrm rot="13500000">
                  <a:off x="3345098" y="3024762"/>
                  <a:ext cx="589386" cy="589386"/>
                </a:xfrm>
                <a:prstGeom prst="rtTriangle">
                  <a:avLst/>
                </a:prstGeom>
                <a:solidFill>
                  <a:srgbClr val="FFFFFF"/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560" name="Rechtwinkliges Dreieck 1559"/>
                <p:cNvSpPr/>
                <p:nvPr/>
              </p:nvSpPr>
              <p:spPr bwMode="auto">
                <a:xfrm rot="13500000">
                  <a:off x="3299772" y="3022402"/>
                  <a:ext cx="589386" cy="589386"/>
                </a:xfrm>
                <a:prstGeom prst="rtTriangle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1556" name="Gruppierung 12"/>
              <p:cNvGrpSpPr/>
              <p:nvPr/>
            </p:nvGrpSpPr>
            <p:grpSpPr>
              <a:xfrm rot="10800000">
                <a:off x="3503249" y="4633954"/>
                <a:ext cx="634712" cy="591746"/>
                <a:chOff x="3352002" y="3022402"/>
                <a:chExt cx="634712" cy="591746"/>
              </a:xfrm>
            </p:grpSpPr>
            <p:sp>
              <p:nvSpPr>
                <p:cNvPr id="1557" name="Rechtwinkliges Dreieck 1556"/>
                <p:cNvSpPr/>
                <p:nvPr/>
              </p:nvSpPr>
              <p:spPr bwMode="auto">
                <a:xfrm rot="13500000">
                  <a:off x="3397328" y="3024762"/>
                  <a:ext cx="589386" cy="589386"/>
                </a:xfrm>
                <a:prstGeom prst="rtTriangle">
                  <a:avLst/>
                </a:prstGeom>
                <a:solidFill>
                  <a:srgbClr val="FFFFFF"/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558" name="Rechtwinkliges Dreieck 1557"/>
                <p:cNvSpPr/>
                <p:nvPr/>
              </p:nvSpPr>
              <p:spPr bwMode="auto">
                <a:xfrm rot="13500000">
                  <a:off x="3352002" y="3022402"/>
                  <a:ext cx="589386" cy="589385"/>
                </a:xfrm>
                <a:prstGeom prst="rtTriangle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545" name="Gruppierung 34"/>
            <p:cNvGrpSpPr/>
            <p:nvPr/>
          </p:nvGrpSpPr>
          <p:grpSpPr>
            <a:xfrm>
              <a:off x="2968642" y="2628501"/>
              <a:ext cx="3056950" cy="3046179"/>
              <a:chOff x="2968642" y="2628501"/>
              <a:chExt cx="3056950" cy="3046179"/>
            </a:xfrm>
          </p:grpSpPr>
          <p:sp>
            <p:nvSpPr>
              <p:cNvPr id="1550" name="Halbbogen 1549"/>
              <p:cNvSpPr/>
              <p:nvPr/>
            </p:nvSpPr>
            <p:spPr bwMode="auto">
              <a:xfrm rot="16200000">
                <a:off x="2968642" y="2628501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00197D">
                  <a:lumMod val="75000"/>
                </a:srgbClr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1551" name="Halbbogen 1550"/>
              <p:cNvSpPr/>
              <p:nvPr/>
            </p:nvSpPr>
            <p:spPr bwMode="auto">
              <a:xfrm rot="13020627">
                <a:off x="2987824" y="2636912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00197D">
                  <a:lumMod val="75000"/>
                </a:srgbClr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1552" name="Halbbogen 1551"/>
              <p:cNvSpPr/>
              <p:nvPr/>
            </p:nvSpPr>
            <p:spPr bwMode="auto">
              <a:xfrm rot="9900000">
                <a:off x="3001256" y="2650344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00197D">
                  <a:lumMod val="75000"/>
                </a:srgbClr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  <p:grpSp>
          <p:nvGrpSpPr>
            <p:cNvPr id="1546" name="Gruppierung 35"/>
            <p:cNvGrpSpPr/>
            <p:nvPr/>
          </p:nvGrpSpPr>
          <p:grpSpPr>
            <a:xfrm rot="10800000">
              <a:off x="3057176" y="2603268"/>
              <a:ext cx="3084798" cy="3056357"/>
              <a:chOff x="2940794" y="2618323"/>
              <a:chExt cx="3084798" cy="3056357"/>
            </a:xfrm>
            <a:solidFill>
              <a:srgbClr val="0078F0">
                <a:lumMod val="75000"/>
              </a:srgbClr>
            </a:solidFill>
          </p:grpSpPr>
          <p:sp>
            <p:nvSpPr>
              <p:cNvPr id="1547" name="Halbbogen 1546"/>
              <p:cNvSpPr/>
              <p:nvPr/>
            </p:nvSpPr>
            <p:spPr bwMode="auto">
              <a:xfrm rot="13020627">
                <a:off x="2952084" y="2636912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6EAA23"/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1548" name="Halbbogen 1547"/>
              <p:cNvSpPr/>
              <p:nvPr/>
            </p:nvSpPr>
            <p:spPr bwMode="auto">
              <a:xfrm rot="16200000">
                <a:off x="2940792" y="2618325"/>
                <a:ext cx="3024339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6EAA23"/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1549" name="Halbbogen 1548"/>
              <p:cNvSpPr/>
              <p:nvPr/>
            </p:nvSpPr>
            <p:spPr bwMode="auto">
              <a:xfrm rot="9900000">
                <a:off x="3001256" y="2650344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6EAA23"/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</p:grpSp>
      <p:grpSp>
        <p:nvGrpSpPr>
          <p:cNvPr id="1561" name="Gruppierung 1560"/>
          <p:cNvGrpSpPr/>
          <p:nvPr/>
        </p:nvGrpSpPr>
        <p:grpSpPr>
          <a:xfrm>
            <a:off x="8222689" y="3558564"/>
            <a:ext cx="540060" cy="445710"/>
            <a:chOff x="3167844" y="4743284"/>
            <a:chExt cx="540060" cy="44571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grpSp>
          <p:nvGrpSpPr>
            <p:cNvPr id="1562" name="Gruppierung 43"/>
            <p:cNvGrpSpPr/>
            <p:nvPr/>
          </p:nvGrpSpPr>
          <p:grpSpPr>
            <a:xfrm>
              <a:off x="3383868" y="4869160"/>
              <a:ext cx="324036" cy="319834"/>
              <a:chOff x="2741946" y="2384882"/>
              <a:chExt cx="3594250" cy="3547635"/>
            </a:xfrm>
          </p:grpSpPr>
          <p:grpSp>
            <p:nvGrpSpPr>
              <p:cNvPr id="1599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1608" name="Halbbogen 1607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609" name="Halbbogen 1608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1610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1614" name="Rechtwinkliges Dreieck 1613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615" name="Rechtwinkliges Dreieck 1614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611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1612" name="Rechtwinkliges Dreieck 1611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613" name="Rechtwinkliges Dreieck 1612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1600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1605" name="Halbbogen 1604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606" name="Halbbogen 1605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607" name="Halbbogen 1606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1601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1602" name="Halbbogen 1601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603" name="Halbbogen 1602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604" name="Halbbogen 1603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563" name="Gruppierung 43"/>
            <p:cNvGrpSpPr/>
            <p:nvPr/>
          </p:nvGrpSpPr>
          <p:grpSpPr>
            <a:xfrm>
              <a:off x="3275857" y="4743284"/>
              <a:ext cx="324036" cy="319834"/>
              <a:chOff x="2741946" y="2384882"/>
              <a:chExt cx="3594250" cy="3547635"/>
            </a:xfrm>
          </p:grpSpPr>
          <p:grpSp>
            <p:nvGrpSpPr>
              <p:cNvPr id="1582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1591" name="Halbbogen 1590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592" name="Halbbogen 1591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1593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1597" name="Rechtwinkliges Dreieck 1596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598" name="Rechtwinkliges Dreieck 1597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594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1595" name="Rechtwinkliges Dreieck 1594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596" name="Rechtwinkliges Dreieck 1595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1583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1588" name="Halbbogen 1587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589" name="Halbbogen 1588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590" name="Halbbogen 1589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1584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1585" name="Halbbogen 1584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586" name="Halbbogen 1585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587" name="Halbbogen 1586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564" name="Gruppierung 43"/>
            <p:cNvGrpSpPr/>
            <p:nvPr/>
          </p:nvGrpSpPr>
          <p:grpSpPr>
            <a:xfrm>
              <a:off x="3167844" y="4869160"/>
              <a:ext cx="324036" cy="319834"/>
              <a:chOff x="2741946" y="2384882"/>
              <a:chExt cx="3594250" cy="3547635"/>
            </a:xfrm>
          </p:grpSpPr>
          <p:grpSp>
            <p:nvGrpSpPr>
              <p:cNvPr id="1565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1574" name="Halbbogen 1573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575" name="Halbbogen 1574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1576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1580" name="Rechtwinkliges Dreieck 1579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581" name="Rechtwinkliges Dreieck 1580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577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1578" name="Rechtwinkliges Dreieck 1577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579" name="Rechtwinkliges Dreieck 1578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1566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1571" name="Halbbogen 1570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572" name="Halbbogen 1571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573" name="Halbbogen 1572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1567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1568" name="Halbbogen 1567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569" name="Halbbogen 1568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570" name="Halbbogen 1569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1616" name="Gruppierung 1615"/>
          <p:cNvGrpSpPr/>
          <p:nvPr/>
        </p:nvGrpSpPr>
        <p:grpSpPr>
          <a:xfrm>
            <a:off x="8618733" y="4062620"/>
            <a:ext cx="540060" cy="445710"/>
            <a:chOff x="3167844" y="4743284"/>
            <a:chExt cx="540060" cy="44571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grpSp>
          <p:nvGrpSpPr>
            <p:cNvPr id="1617" name="Gruppierung 43"/>
            <p:cNvGrpSpPr/>
            <p:nvPr/>
          </p:nvGrpSpPr>
          <p:grpSpPr>
            <a:xfrm>
              <a:off x="3383868" y="4869160"/>
              <a:ext cx="324036" cy="319834"/>
              <a:chOff x="2741946" y="2384882"/>
              <a:chExt cx="3594250" cy="3547635"/>
            </a:xfrm>
          </p:grpSpPr>
          <p:grpSp>
            <p:nvGrpSpPr>
              <p:cNvPr id="1654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1663" name="Halbbogen 1662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664" name="Halbbogen 1663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1665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1669" name="Rechtwinkliges Dreieck 1668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670" name="Rechtwinkliges Dreieck 1669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666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1667" name="Rechtwinkliges Dreieck 1666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668" name="Rechtwinkliges Dreieck 1667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1655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1660" name="Halbbogen 1659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661" name="Halbbogen 1660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662" name="Halbbogen 1661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1656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1657" name="Halbbogen 1656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658" name="Halbbogen 1657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659" name="Halbbogen 1658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618" name="Gruppierung 43"/>
            <p:cNvGrpSpPr/>
            <p:nvPr/>
          </p:nvGrpSpPr>
          <p:grpSpPr>
            <a:xfrm>
              <a:off x="3275857" y="4743284"/>
              <a:ext cx="324036" cy="319834"/>
              <a:chOff x="2741946" y="2384882"/>
              <a:chExt cx="3594250" cy="3547635"/>
            </a:xfrm>
          </p:grpSpPr>
          <p:grpSp>
            <p:nvGrpSpPr>
              <p:cNvPr id="1637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1646" name="Halbbogen 1645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647" name="Halbbogen 1646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1648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1652" name="Rechtwinkliges Dreieck 1651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653" name="Rechtwinkliges Dreieck 1652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649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1650" name="Rechtwinkliges Dreieck 1649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651" name="Rechtwinkliges Dreieck 1650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1638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1643" name="Halbbogen 1642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644" name="Halbbogen 1643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645" name="Halbbogen 1644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1639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1640" name="Halbbogen 1639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641" name="Halbbogen 1640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642" name="Halbbogen 1641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619" name="Gruppierung 43"/>
            <p:cNvGrpSpPr/>
            <p:nvPr/>
          </p:nvGrpSpPr>
          <p:grpSpPr>
            <a:xfrm>
              <a:off x="3167844" y="4869160"/>
              <a:ext cx="324036" cy="319834"/>
              <a:chOff x="2741946" y="2384882"/>
              <a:chExt cx="3594250" cy="3547635"/>
            </a:xfrm>
          </p:grpSpPr>
          <p:grpSp>
            <p:nvGrpSpPr>
              <p:cNvPr id="1620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1629" name="Halbbogen 1628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630" name="Halbbogen 1629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1631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1635" name="Rechtwinkliges Dreieck 1634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636" name="Rechtwinkliges Dreieck 1635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632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1633" name="Rechtwinkliges Dreieck 1632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634" name="Rechtwinkliges Dreieck 1633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1621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1626" name="Halbbogen 1625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627" name="Halbbogen 1626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628" name="Halbbogen 1627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1622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1623" name="Halbbogen 1622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624" name="Halbbogen 1623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625" name="Halbbogen 1624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1671" name="Gruppierung 1670"/>
          <p:cNvGrpSpPr/>
          <p:nvPr/>
        </p:nvGrpSpPr>
        <p:grpSpPr>
          <a:xfrm>
            <a:off x="7862649" y="4098624"/>
            <a:ext cx="540060" cy="445710"/>
            <a:chOff x="3167844" y="4743284"/>
            <a:chExt cx="540060" cy="44571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grpSp>
          <p:nvGrpSpPr>
            <p:cNvPr id="1672" name="Gruppierung 43"/>
            <p:cNvGrpSpPr/>
            <p:nvPr/>
          </p:nvGrpSpPr>
          <p:grpSpPr>
            <a:xfrm>
              <a:off x="3383868" y="4869160"/>
              <a:ext cx="324036" cy="319834"/>
              <a:chOff x="2741946" y="2384882"/>
              <a:chExt cx="3594250" cy="3547635"/>
            </a:xfrm>
          </p:grpSpPr>
          <p:grpSp>
            <p:nvGrpSpPr>
              <p:cNvPr id="1709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1718" name="Halbbogen 1717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719" name="Halbbogen 1718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1720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1724" name="Rechtwinkliges Dreieck 1723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725" name="Rechtwinkliges Dreieck 1724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721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1722" name="Rechtwinkliges Dreieck 1721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723" name="Rechtwinkliges Dreieck 1722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1710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1715" name="Halbbogen 1714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716" name="Halbbogen 1715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717" name="Halbbogen 1716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1711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1712" name="Halbbogen 1711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713" name="Halbbogen 1712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714" name="Halbbogen 1713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673" name="Gruppierung 43"/>
            <p:cNvGrpSpPr/>
            <p:nvPr/>
          </p:nvGrpSpPr>
          <p:grpSpPr>
            <a:xfrm>
              <a:off x="3275857" y="4743284"/>
              <a:ext cx="324036" cy="319834"/>
              <a:chOff x="2741946" y="2384882"/>
              <a:chExt cx="3594250" cy="3547635"/>
            </a:xfrm>
          </p:grpSpPr>
          <p:grpSp>
            <p:nvGrpSpPr>
              <p:cNvPr id="1692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1701" name="Halbbogen 1700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702" name="Halbbogen 1701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1703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1707" name="Rechtwinkliges Dreieck 1706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708" name="Rechtwinkliges Dreieck 1707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704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1705" name="Rechtwinkliges Dreieck 1704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706" name="Rechtwinkliges Dreieck 1705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1693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1698" name="Halbbogen 1697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699" name="Halbbogen 1698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700" name="Halbbogen 1699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1694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1695" name="Halbbogen 1694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696" name="Halbbogen 1695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697" name="Halbbogen 1696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674" name="Gruppierung 43"/>
            <p:cNvGrpSpPr/>
            <p:nvPr/>
          </p:nvGrpSpPr>
          <p:grpSpPr>
            <a:xfrm>
              <a:off x="3167844" y="4869160"/>
              <a:ext cx="324036" cy="319834"/>
              <a:chOff x="2741946" y="2384882"/>
              <a:chExt cx="3594250" cy="3547635"/>
            </a:xfrm>
          </p:grpSpPr>
          <p:grpSp>
            <p:nvGrpSpPr>
              <p:cNvPr id="1675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1684" name="Halbbogen 1683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685" name="Halbbogen 1684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1686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1690" name="Rechtwinkliges Dreieck 1689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691" name="Rechtwinkliges Dreieck 1690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687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1688" name="Rechtwinkliges Dreieck 1687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689" name="Rechtwinkliges Dreieck 1688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1676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1681" name="Halbbogen 1680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682" name="Halbbogen 1681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683" name="Halbbogen 1682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1677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1678" name="Halbbogen 1677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679" name="Halbbogen 1678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680" name="Halbbogen 1679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1726" name="Gruppierung 1725"/>
          <p:cNvGrpSpPr/>
          <p:nvPr/>
        </p:nvGrpSpPr>
        <p:grpSpPr>
          <a:xfrm>
            <a:off x="8366705" y="4746696"/>
            <a:ext cx="432049" cy="445710"/>
            <a:chOff x="7524328" y="4545124"/>
            <a:chExt cx="432049" cy="44571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grpSp>
          <p:nvGrpSpPr>
            <p:cNvPr id="1727" name="Gruppierung 43"/>
            <p:cNvGrpSpPr/>
            <p:nvPr/>
          </p:nvGrpSpPr>
          <p:grpSpPr>
            <a:xfrm>
              <a:off x="7632341" y="4545124"/>
              <a:ext cx="324036" cy="319834"/>
              <a:chOff x="2741946" y="2384882"/>
              <a:chExt cx="3594250" cy="3547635"/>
            </a:xfrm>
          </p:grpSpPr>
          <p:grpSp>
            <p:nvGrpSpPr>
              <p:cNvPr id="1746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1755" name="Halbbogen 1754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756" name="Halbbogen 1755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1757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1761" name="Rechtwinkliges Dreieck 1760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762" name="Rechtwinkliges Dreieck 1761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758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1759" name="Rechtwinkliges Dreieck 1758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760" name="Rechtwinkliges Dreieck 1759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1747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1752" name="Halbbogen 1751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753" name="Halbbogen 1752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754" name="Halbbogen 1753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1748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1749" name="Halbbogen 1748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750" name="Halbbogen 1749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751" name="Halbbogen 1750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728" name="Gruppierung 43"/>
            <p:cNvGrpSpPr/>
            <p:nvPr/>
          </p:nvGrpSpPr>
          <p:grpSpPr>
            <a:xfrm>
              <a:off x="7524328" y="4671000"/>
              <a:ext cx="324036" cy="319834"/>
              <a:chOff x="2741946" y="2384882"/>
              <a:chExt cx="3594250" cy="3547635"/>
            </a:xfrm>
          </p:grpSpPr>
          <p:grpSp>
            <p:nvGrpSpPr>
              <p:cNvPr id="1729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1738" name="Halbbogen 1737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739" name="Halbbogen 1738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1740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1744" name="Rechtwinkliges Dreieck 1743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745" name="Rechtwinkliges Dreieck 1744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741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1742" name="Rechtwinkliges Dreieck 1741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743" name="Rechtwinkliges Dreieck 1742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1730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1735" name="Halbbogen 1734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736" name="Halbbogen 1735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737" name="Halbbogen 1736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1731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1732" name="Halbbogen 1731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733" name="Halbbogen 1732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734" name="Halbbogen 1733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1763" name="Gruppierung 1762"/>
          <p:cNvGrpSpPr/>
          <p:nvPr/>
        </p:nvGrpSpPr>
        <p:grpSpPr>
          <a:xfrm>
            <a:off x="8798753" y="5178744"/>
            <a:ext cx="432047" cy="445710"/>
            <a:chOff x="7920373" y="4977172"/>
            <a:chExt cx="432047" cy="44571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grpSp>
          <p:nvGrpSpPr>
            <p:cNvPr id="1764" name="Gruppierung 43"/>
            <p:cNvGrpSpPr/>
            <p:nvPr/>
          </p:nvGrpSpPr>
          <p:grpSpPr>
            <a:xfrm>
              <a:off x="8028384" y="5103048"/>
              <a:ext cx="324036" cy="319834"/>
              <a:chOff x="2741946" y="2384882"/>
              <a:chExt cx="3594250" cy="3547635"/>
            </a:xfrm>
          </p:grpSpPr>
          <p:grpSp>
            <p:nvGrpSpPr>
              <p:cNvPr id="1783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1792" name="Halbbogen 1791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793" name="Halbbogen 1792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1794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1798" name="Rechtwinkliges Dreieck 1797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799" name="Rechtwinkliges Dreieck 1798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795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1796" name="Rechtwinkliges Dreieck 1795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797" name="Rechtwinkliges Dreieck 1796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1784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1789" name="Halbbogen 1788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790" name="Halbbogen 1789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791" name="Halbbogen 1790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1785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1786" name="Halbbogen 1785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787" name="Halbbogen 1786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788" name="Halbbogen 1787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765" name="Gruppierung 43"/>
            <p:cNvGrpSpPr/>
            <p:nvPr/>
          </p:nvGrpSpPr>
          <p:grpSpPr>
            <a:xfrm>
              <a:off x="7920373" y="4977172"/>
              <a:ext cx="324036" cy="319834"/>
              <a:chOff x="2741946" y="2384882"/>
              <a:chExt cx="3594250" cy="3547635"/>
            </a:xfrm>
          </p:grpSpPr>
          <p:grpSp>
            <p:nvGrpSpPr>
              <p:cNvPr id="1766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1775" name="Halbbogen 1774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776" name="Halbbogen 1775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1777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1781" name="Rechtwinkliges Dreieck 1780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782" name="Rechtwinkliges Dreieck 1781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778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1779" name="Rechtwinkliges Dreieck 1778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780" name="Rechtwinkliges Dreieck 1779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1767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1772" name="Halbbogen 1771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773" name="Halbbogen 1772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774" name="Halbbogen 1773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1768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1769" name="Halbbogen 1768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770" name="Halbbogen 1769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771" name="Halbbogen 1770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1800" name="Gruppierung 1799"/>
          <p:cNvGrpSpPr/>
          <p:nvPr/>
        </p:nvGrpSpPr>
        <p:grpSpPr>
          <a:xfrm>
            <a:off x="7970661" y="5394768"/>
            <a:ext cx="540060" cy="445710"/>
            <a:chOff x="3167844" y="4743284"/>
            <a:chExt cx="540060" cy="44571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grpSp>
          <p:nvGrpSpPr>
            <p:cNvPr id="1801" name="Gruppierung 43"/>
            <p:cNvGrpSpPr/>
            <p:nvPr/>
          </p:nvGrpSpPr>
          <p:grpSpPr>
            <a:xfrm>
              <a:off x="3383868" y="4869160"/>
              <a:ext cx="324036" cy="319834"/>
              <a:chOff x="2741946" y="2384882"/>
              <a:chExt cx="3594250" cy="3547635"/>
            </a:xfrm>
          </p:grpSpPr>
          <p:grpSp>
            <p:nvGrpSpPr>
              <p:cNvPr id="1838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1847" name="Halbbogen 1846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848" name="Halbbogen 1847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1849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1853" name="Rechtwinkliges Dreieck 1852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854" name="Rechtwinkliges Dreieck 1853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850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1851" name="Rechtwinkliges Dreieck 1850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852" name="Rechtwinkliges Dreieck 1851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1839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1844" name="Halbbogen 1843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845" name="Halbbogen 1844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846" name="Halbbogen 1845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1840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1841" name="Halbbogen 1840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842" name="Halbbogen 1841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843" name="Halbbogen 1842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802" name="Gruppierung 43"/>
            <p:cNvGrpSpPr/>
            <p:nvPr/>
          </p:nvGrpSpPr>
          <p:grpSpPr>
            <a:xfrm>
              <a:off x="3275857" y="4743284"/>
              <a:ext cx="324036" cy="319834"/>
              <a:chOff x="2741946" y="2384882"/>
              <a:chExt cx="3594250" cy="3547635"/>
            </a:xfrm>
          </p:grpSpPr>
          <p:grpSp>
            <p:nvGrpSpPr>
              <p:cNvPr id="1821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1830" name="Halbbogen 1829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831" name="Halbbogen 1830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1832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1836" name="Rechtwinkliges Dreieck 1835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837" name="Rechtwinkliges Dreieck 1836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833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1834" name="Rechtwinkliges Dreieck 1833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835" name="Rechtwinkliges Dreieck 1834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1822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1827" name="Halbbogen 1826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828" name="Halbbogen 1827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829" name="Halbbogen 1828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1823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1824" name="Halbbogen 1823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825" name="Halbbogen 1824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826" name="Halbbogen 1825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803" name="Gruppierung 43"/>
            <p:cNvGrpSpPr/>
            <p:nvPr/>
          </p:nvGrpSpPr>
          <p:grpSpPr>
            <a:xfrm>
              <a:off x="3167844" y="4869160"/>
              <a:ext cx="324036" cy="319834"/>
              <a:chOff x="2741946" y="2384882"/>
              <a:chExt cx="3594250" cy="3547635"/>
            </a:xfrm>
          </p:grpSpPr>
          <p:grpSp>
            <p:nvGrpSpPr>
              <p:cNvPr id="1804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1813" name="Halbbogen 1812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814" name="Halbbogen 1813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1815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1819" name="Rechtwinkliges Dreieck 1818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820" name="Rechtwinkliges Dreieck 1819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816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1817" name="Rechtwinkliges Dreieck 1816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818" name="Rechtwinkliges Dreieck 1817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1805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1810" name="Halbbogen 1809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811" name="Halbbogen 1810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812" name="Halbbogen 1811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1806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1807" name="Halbbogen 1806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808" name="Halbbogen 1807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809" name="Halbbogen 1808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1855" name="Gruppierung 1854"/>
          <p:cNvGrpSpPr/>
          <p:nvPr/>
        </p:nvGrpSpPr>
        <p:grpSpPr>
          <a:xfrm>
            <a:off x="7610621" y="4998724"/>
            <a:ext cx="432049" cy="445710"/>
            <a:chOff x="6660232" y="4545124"/>
            <a:chExt cx="432049" cy="44571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grpSp>
          <p:nvGrpSpPr>
            <p:cNvPr id="1856" name="Gruppierung 43"/>
            <p:cNvGrpSpPr/>
            <p:nvPr/>
          </p:nvGrpSpPr>
          <p:grpSpPr>
            <a:xfrm>
              <a:off x="6768245" y="4545124"/>
              <a:ext cx="324036" cy="319834"/>
              <a:chOff x="2741946" y="2384882"/>
              <a:chExt cx="3594250" cy="3547635"/>
            </a:xfrm>
          </p:grpSpPr>
          <p:grpSp>
            <p:nvGrpSpPr>
              <p:cNvPr id="1875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1884" name="Halbbogen 1883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885" name="Halbbogen 1884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1886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1890" name="Rechtwinkliges Dreieck 1889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891" name="Rechtwinkliges Dreieck 1890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887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1888" name="Rechtwinkliges Dreieck 1887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889" name="Rechtwinkliges Dreieck 1888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1876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1881" name="Halbbogen 1880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882" name="Halbbogen 1881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883" name="Halbbogen 1882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1877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1878" name="Halbbogen 1877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879" name="Halbbogen 1878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880" name="Halbbogen 1879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857" name="Gruppierung 43"/>
            <p:cNvGrpSpPr/>
            <p:nvPr/>
          </p:nvGrpSpPr>
          <p:grpSpPr>
            <a:xfrm>
              <a:off x="6660232" y="4671000"/>
              <a:ext cx="324036" cy="319834"/>
              <a:chOff x="2741946" y="2384882"/>
              <a:chExt cx="3594250" cy="3547635"/>
            </a:xfrm>
          </p:grpSpPr>
          <p:grpSp>
            <p:nvGrpSpPr>
              <p:cNvPr id="1858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1867" name="Halbbogen 1866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868" name="Halbbogen 1867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1869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1873" name="Rechtwinkliges Dreieck 1872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874" name="Rechtwinkliges Dreieck 1873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870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1871" name="Rechtwinkliges Dreieck 1870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872" name="Rechtwinkliges Dreieck 1871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1859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1864" name="Halbbogen 1863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865" name="Halbbogen 1864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866" name="Halbbogen 1865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1860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1861" name="Halbbogen 1860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862" name="Halbbogen 1861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863" name="Halbbogen 1862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1892" name="Gruppierung 1891"/>
          <p:cNvGrpSpPr/>
          <p:nvPr/>
        </p:nvGrpSpPr>
        <p:grpSpPr>
          <a:xfrm>
            <a:off x="7250581" y="4750898"/>
            <a:ext cx="484305" cy="319834"/>
            <a:chOff x="6355947" y="4274956"/>
            <a:chExt cx="484305" cy="319834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grpSp>
          <p:nvGrpSpPr>
            <p:cNvPr id="1893" name="Gruppierung 43"/>
            <p:cNvGrpSpPr/>
            <p:nvPr/>
          </p:nvGrpSpPr>
          <p:grpSpPr>
            <a:xfrm>
              <a:off x="6516216" y="4274956"/>
              <a:ext cx="324036" cy="319834"/>
              <a:chOff x="2741946" y="2384882"/>
              <a:chExt cx="3594250" cy="3547635"/>
            </a:xfrm>
          </p:grpSpPr>
          <p:grpSp>
            <p:nvGrpSpPr>
              <p:cNvPr id="1912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1921" name="Halbbogen 1920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922" name="Halbbogen 1921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1923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1927" name="Rechtwinkliges Dreieck 1926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928" name="Rechtwinkliges Dreieck 1927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924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1925" name="Rechtwinkliges Dreieck 1924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926" name="Rechtwinkliges Dreieck 1925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1913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1918" name="Halbbogen 1917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919" name="Halbbogen 1918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920" name="Halbbogen 1919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1914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1915" name="Halbbogen 1914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916" name="Halbbogen 1915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917" name="Halbbogen 1916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894" name="Gruppierung 43"/>
            <p:cNvGrpSpPr/>
            <p:nvPr/>
          </p:nvGrpSpPr>
          <p:grpSpPr>
            <a:xfrm>
              <a:off x="6355947" y="4274956"/>
              <a:ext cx="324036" cy="319834"/>
              <a:chOff x="2741946" y="2384882"/>
              <a:chExt cx="3594250" cy="3547635"/>
            </a:xfrm>
          </p:grpSpPr>
          <p:grpSp>
            <p:nvGrpSpPr>
              <p:cNvPr id="1895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1904" name="Halbbogen 1903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905" name="Halbbogen 1904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1906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1910" name="Rechtwinkliges Dreieck 1909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911" name="Rechtwinkliges Dreieck 1910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907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1908" name="Rechtwinkliges Dreieck 1907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909" name="Rechtwinkliges Dreieck 1908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1896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1901" name="Halbbogen 1900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902" name="Halbbogen 1901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903" name="Halbbogen 1902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1897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1898" name="Halbbogen 1897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899" name="Halbbogen 1898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900" name="Halbbogen 1899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1929" name="Gruppierung 1928"/>
          <p:cNvGrpSpPr/>
          <p:nvPr/>
        </p:nvGrpSpPr>
        <p:grpSpPr>
          <a:xfrm>
            <a:off x="7214577" y="3954608"/>
            <a:ext cx="540060" cy="445710"/>
            <a:chOff x="3167844" y="4743284"/>
            <a:chExt cx="540060" cy="44571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grpSp>
          <p:nvGrpSpPr>
            <p:cNvPr id="1930" name="Gruppierung 43"/>
            <p:cNvGrpSpPr/>
            <p:nvPr/>
          </p:nvGrpSpPr>
          <p:grpSpPr>
            <a:xfrm>
              <a:off x="3383868" y="4869160"/>
              <a:ext cx="324036" cy="319834"/>
              <a:chOff x="2741946" y="2384882"/>
              <a:chExt cx="3594250" cy="3547635"/>
            </a:xfrm>
          </p:grpSpPr>
          <p:grpSp>
            <p:nvGrpSpPr>
              <p:cNvPr id="1967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1976" name="Halbbogen 1975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977" name="Halbbogen 1976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1978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1982" name="Rechtwinkliges Dreieck 1981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983" name="Rechtwinkliges Dreieck 1982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979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1980" name="Rechtwinkliges Dreieck 1979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981" name="Rechtwinkliges Dreieck 1980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1968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1973" name="Halbbogen 1972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974" name="Halbbogen 1973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975" name="Halbbogen 1974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1969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1970" name="Halbbogen 1969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971" name="Halbbogen 1970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972" name="Halbbogen 1971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931" name="Gruppierung 43"/>
            <p:cNvGrpSpPr/>
            <p:nvPr/>
          </p:nvGrpSpPr>
          <p:grpSpPr>
            <a:xfrm>
              <a:off x="3275857" y="4743284"/>
              <a:ext cx="324036" cy="319834"/>
              <a:chOff x="2741946" y="2384882"/>
              <a:chExt cx="3594250" cy="3547635"/>
            </a:xfrm>
          </p:grpSpPr>
          <p:grpSp>
            <p:nvGrpSpPr>
              <p:cNvPr id="1950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1959" name="Halbbogen 1958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960" name="Halbbogen 1959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1961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1965" name="Rechtwinkliges Dreieck 1964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966" name="Rechtwinkliges Dreieck 1965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962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1963" name="Rechtwinkliges Dreieck 1962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964" name="Rechtwinkliges Dreieck 1963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1951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1956" name="Halbbogen 1955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957" name="Halbbogen 1956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958" name="Halbbogen 1957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1952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1953" name="Halbbogen 1952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954" name="Halbbogen 1953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955" name="Halbbogen 1954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932" name="Gruppierung 43"/>
            <p:cNvGrpSpPr/>
            <p:nvPr/>
          </p:nvGrpSpPr>
          <p:grpSpPr>
            <a:xfrm>
              <a:off x="3167844" y="4869160"/>
              <a:ext cx="324036" cy="319834"/>
              <a:chOff x="2741946" y="2384882"/>
              <a:chExt cx="3594250" cy="3547635"/>
            </a:xfrm>
          </p:grpSpPr>
          <p:grpSp>
            <p:nvGrpSpPr>
              <p:cNvPr id="1933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1942" name="Halbbogen 1941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943" name="Halbbogen 1942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1944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1948" name="Rechtwinkliges Dreieck 1947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949" name="Rechtwinkliges Dreieck 1948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945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1946" name="Rechtwinkliges Dreieck 1945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947" name="Rechtwinkliges Dreieck 1946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1934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1939" name="Halbbogen 1938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940" name="Halbbogen 1939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941" name="Halbbogen 1940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1935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1936" name="Halbbogen 1935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937" name="Halbbogen 1936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938" name="Halbbogen 1937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1984" name="Gruppierung 1983"/>
          <p:cNvGrpSpPr/>
          <p:nvPr/>
        </p:nvGrpSpPr>
        <p:grpSpPr>
          <a:xfrm>
            <a:off x="8078673" y="6006836"/>
            <a:ext cx="540060" cy="445710"/>
            <a:chOff x="3167844" y="4743284"/>
            <a:chExt cx="540060" cy="44571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grpSp>
          <p:nvGrpSpPr>
            <p:cNvPr id="1985" name="Gruppierung 43"/>
            <p:cNvGrpSpPr/>
            <p:nvPr/>
          </p:nvGrpSpPr>
          <p:grpSpPr>
            <a:xfrm>
              <a:off x="3383868" y="4869160"/>
              <a:ext cx="324036" cy="319834"/>
              <a:chOff x="2741946" y="2384882"/>
              <a:chExt cx="3594250" cy="3547635"/>
            </a:xfrm>
          </p:grpSpPr>
          <p:grpSp>
            <p:nvGrpSpPr>
              <p:cNvPr id="2022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2031" name="Halbbogen 2030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032" name="Halbbogen 2031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2033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2037" name="Rechtwinkliges Dreieck 2036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038" name="Rechtwinkliges Dreieck 2037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034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2035" name="Rechtwinkliges Dreieck 2034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036" name="Rechtwinkliges Dreieck 2035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2023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2028" name="Halbbogen 2027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029" name="Halbbogen 2028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030" name="Halbbogen 2029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024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2025" name="Halbbogen 2024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026" name="Halbbogen 2025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027" name="Halbbogen 2026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986" name="Gruppierung 43"/>
            <p:cNvGrpSpPr/>
            <p:nvPr/>
          </p:nvGrpSpPr>
          <p:grpSpPr>
            <a:xfrm>
              <a:off x="3275857" y="4743284"/>
              <a:ext cx="324036" cy="319834"/>
              <a:chOff x="2741946" y="2384882"/>
              <a:chExt cx="3594250" cy="3547635"/>
            </a:xfrm>
          </p:grpSpPr>
          <p:grpSp>
            <p:nvGrpSpPr>
              <p:cNvPr id="2005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2014" name="Halbbogen 2013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015" name="Halbbogen 2014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2016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2020" name="Rechtwinkliges Dreieck 2019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021" name="Rechtwinkliges Dreieck 2020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017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2018" name="Rechtwinkliges Dreieck 2017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019" name="Rechtwinkliges Dreieck 2018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2006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2011" name="Halbbogen 2010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012" name="Halbbogen 2011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013" name="Halbbogen 2012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007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2008" name="Halbbogen 2007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009" name="Halbbogen 2008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010" name="Halbbogen 2009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987" name="Gruppierung 43"/>
            <p:cNvGrpSpPr/>
            <p:nvPr/>
          </p:nvGrpSpPr>
          <p:grpSpPr>
            <a:xfrm>
              <a:off x="3167844" y="4869160"/>
              <a:ext cx="324036" cy="319834"/>
              <a:chOff x="2741946" y="2384882"/>
              <a:chExt cx="3594250" cy="3547635"/>
            </a:xfrm>
          </p:grpSpPr>
          <p:grpSp>
            <p:nvGrpSpPr>
              <p:cNvPr id="1988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1997" name="Halbbogen 1996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998" name="Halbbogen 1997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1999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2003" name="Rechtwinkliges Dreieck 2002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004" name="Rechtwinkliges Dreieck 2003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000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2001" name="Rechtwinkliges Dreieck 2000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002" name="Rechtwinkliges Dreieck 2001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1989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1994" name="Halbbogen 1993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995" name="Halbbogen 1994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996" name="Halbbogen 1995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1990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1991" name="Halbbogen 1990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992" name="Halbbogen 1991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993" name="Halbbogen 1992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2039" name="Gruppierung 43"/>
          <p:cNvGrpSpPr/>
          <p:nvPr/>
        </p:nvGrpSpPr>
        <p:grpSpPr>
          <a:xfrm>
            <a:off x="7610621" y="4458664"/>
            <a:ext cx="324036" cy="319834"/>
            <a:chOff x="2741946" y="2384882"/>
            <a:chExt cx="3594250" cy="3547635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grpSp>
          <p:nvGrpSpPr>
            <p:cNvPr id="2040" name="Gruppierung 15"/>
            <p:cNvGrpSpPr/>
            <p:nvPr/>
          </p:nvGrpSpPr>
          <p:grpSpPr>
            <a:xfrm>
              <a:off x="2741946" y="2384882"/>
              <a:ext cx="3594250" cy="3547635"/>
              <a:chOff x="2627784" y="3022402"/>
              <a:chExt cx="2232248" cy="2203298"/>
            </a:xfrm>
          </p:grpSpPr>
          <p:sp>
            <p:nvSpPr>
              <p:cNvPr id="2049" name="Halbbogen 2048"/>
              <p:cNvSpPr/>
              <p:nvPr/>
            </p:nvSpPr>
            <p:spPr bwMode="auto">
              <a:xfrm rot="16200000">
                <a:off x="2627784" y="3032956"/>
                <a:ext cx="2160240" cy="2160240"/>
              </a:xfrm>
              <a:prstGeom prst="blockArc">
                <a:avLst/>
              </a:prstGeom>
              <a:solidFill>
                <a:srgbClr val="00197D">
                  <a:lumMod val="40000"/>
                  <a:lumOff val="60000"/>
                </a:srgbClr>
              </a:solidFill>
              <a:ln w="571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050" name="Halbbogen 2049"/>
              <p:cNvSpPr/>
              <p:nvPr/>
            </p:nvSpPr>
            <p:spPr bwMode="auto">
              <a:xfrm rot="5400000">
                <a:off x="2699792" y="3032956"/>
                <a:ext cx="2160240" cy="2160240"/>
              </a:xfrm>
              <a:prstGeom prst="blockArc">
                <a:avLst/>
              </a:prstGeom>
              <a:solidFill>
                <a:srgbClr val="FF8700">
                  <a:lumMod val="60000"/>
                  <a:lumOff val="40000"/>
                </a:srgbClr>
              </a:solidFill>
              <a:ln w="571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grpSp>
            <p:nvGrpSpPr>
              <p:cNvPr id="2051" name="Gruppierung 11"/>
              <p:cNvGrpSpPr/>
              <p:nvPr/>
            </p:nvGrpSpPr>
            <p:grpSpPr>
              <a:xfrm>
                <a:off x="3299772" y="3022402"/>
                <a:ext cx="634712" cy="591746"/>
                <a:chOff x="3299772" y="3022402"/>
                <a:chExt cx="634712" cy="591746"/>
              </a:xfrm>
            </p:grpSpPr>
            <p:sp>
              <p:nvSpPr>
                <p:cNvPr id="2055" name="Rechtwinkliges Dreieck 2054"/>
                <p:cNvSpPr/>
                <p:nvPr/>
              </p:nvSpPr>
              <p:spPr bwMode="auto">
                <a:xfrm rot="13500000">
                  <a:off x="3345098" y="3024762"/>
                  <a:ext cx="589386" cy="589386"/>
                </a:xfrm>
                <a:prstGeom prst="rtTriangle">
                  <a:avLst/>
                </a:prstGeom>
                <a:solidFill>
                  <a:srgbClr val="FFFFFF"/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056" name="Rechtwinkliges Dreieck 2055"/>
                <p:cNvSpPr/>
                <p:nvPr/>
              </p:nvSpPr>
              <p:spPr bwMode="auto">
                <a:xfrm rot="13500000">
                  <a:off x="3299772" y="3022402"/>
                  <a:ext cx="589386" cy="589386"/>
                </a:xfrm>
                <a:prstGeom prst="rtTriangle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052" name="Gruppierung 12"/>
              <p:cNvGrpSpPr/>
              <p:nvPr/>
            </p:nvGrpSpPr>
            <p:grpSpPr>
              <a:xfrm rot="10800000">
                <a:off x="3503249" y="4633954"/>
                <a:ext cx="634712" cy="591746"/>
                <a:chOff x="3352002" y="3022402"/>
                <a:chExt cx="634712" cy="591746"/>
              </a:xfrm>
            </p:grpSpPr>
            <p:sp>
              <p:nvSpPr>
                <p:cNvPr id="2053" name="Rechtwinkliges Dreieck 2052"/>
                <p:cNvSpPr/>
                <p:nvPr/>
              </p:nvSpPr>
              <p:spPr bwMode="auto">
                <a:xfrm rot="13500000">
                  <a:off x="3397328" y="3024762"/>
                  <a:ext cx="589386" cy="589386"/>
                </a:xfrm>
                <a:prstGeom prst="rtTriangle">
                  <a:avLst/>
                </a:prstGeom>
                <a:solidFill>
                  <a:srgbClr val="FFFFFF"/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054" name="Rechtwinkliges Dreieck 2053"/>
                <p:cNvSpPr/>
                <p:nvPr/>
              </p:nvSpPr>
              <p:spPr bwMode="auto">
                <a:xfrm rot="13500000">
                  <a:off x="3352002" y="3022402"/>
                  <a:ext cx="589386" cy="589385"/>
                </a:xfrm>
                <a:prstGeom prst="rtTriangle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041" name="Gruppierung 34"/>
            <p:cNvGrpSpPr/>
            <p:nvPr/>
          </p:nvGrpSpPr>
          <p:grpSpPr>
            <a:xfrm>
              <a:off x="2968642" y="2628501"/>
              <a:ext cx="3056950" cy="3046179"/>
              <a:chOff x="2968642" y="2628501"/>
              <a:chExt cx="3056950" cy="3046179"/>
            </a:xfrm>
          </p:grpSpPr>
          <p:sp>
            <p:nvSpPr>
              <p:cNvPr id="2046" name="Halbbogen 2045"/>
              <p:cNvSpPr/>
              <p:nvPr/>
            </p:nvSpPr>
            <p:spPr bwMode="auto">
              <a:xfrm rot="16200000">
                <a:off x="2968642" y="2628501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00197D">
                  <a:lumMod val="75000"/>
                </a:srgbClr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047" name="Halbbogen 2046"/>
              <p:cNvSpPr/>
              <p:nvPr/>
            </p:nvSpPr>
            <p:spPr bwMode="auto">
              <a:xfrm rot="13020627">
                <a:off x="2987824" y="2636912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00197D">
                  <a:lumMod val="75000"/>
                </a:srgbClr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048" name="Halbbogen 2047"/>
              <p:cNvSpPr/>
              <p:nvPr/>
            </p:nvSpPr>
            <p:spPr bwMode="auto">
              <a:xfrm rot="9900000">
                <a:off x="3001256" y="2650344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00197D">
                  <a:lumMod val="75000"/>
                </a:srgbClr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  <p:grpSp>
          <p:nvGrpSpPr>
            <p:cNvPr id="2042" name="Gruppierung 35"/>
            <p:cNvGrpSpPr/>
            <p:nvPr/>
          </p:nvGrpSpPr>
          <p:grpSpPr>
            <a:xfrm rot="10800000">
              <a:off x="3057176" y="2603268"/>
              <a:ext cx="3084798" cy="3056357"/>
              <a:chOff x="2940794" y="2618323"/>
              <a:chExt cx="3084798" cy="3056357"/>
            </a:xfrm>
            <a:solidFill>
              <a:srgbClr val="0078F0">
                <a:lumMod val="75000"/>
              </a:srgbClr>
            </a:solidFill>
          </p:grpSpPr>
          <p:sp>
            <p:nvSpPr>
              <p:cNvPr id="2043" name="Halbbogen 2042"/>
              <p:cNvSpPr/>
              <p:nvPr/>
            </p:nvSpPr>
            <p:spPr bwMode="auto">
              <a:xfrm rot="13020627">
                <a:off x="2952084" y="2636912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FF8700">
                  <a:lumMod val="75000"/>
                </a:srgbClr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044" name="Halbbogen 2043"/>
              <p:cNvSpPr/>
              <p:nvPr/>
            </p:nvSpPr>
            <p:spPr bwMode="auto">
              <a:xfrm rot="16200000">
                <a:off x="2940792" y="2618325"/>
                <a:ext cx="3024339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FF8700">
                  <a:lumMod val="75000"/>
                </a:srgbClr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045" name="Halbbogen 2044"/>
              <p:cNvSpPr/>
              <p:nvPr/>
            </p:nvSpPr>
            <p:spPr bwMode="auto">
              <a:xfrm rot="9900000">
                <a:off x="3001256" y="2650344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FF8700">
                  <a:lumMod val="75000"/>
                </a:srgbClr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</p:grpSp>
      <p:grpSp>
        <p:nvGrpSpPr>
          <p:cNvPr id="2057" name="Gruppierung 2056"/>
          <p:cNvGrpSpPr/>
          <p:nvPr/>
        </p:nvGrpSpPr>
        <p:grpSpPr>
          <a:xfrm>
            <a:off x="7826645" y="6474888"/>
            <a:ext cx="432049" cy="445710"/>
            <a:chOff x="6876256" y="6021288"/>
            <a:chExt cx="432049" cy="44571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grpSp>
          <p:nvGrpSpPr>
            <p:cNvPr id="2058" name="Gruppierung 43"/>
            <p:cNvGrpSpPr/>
            <p:nvPr/>
          </p:nvGrpSpPr>
          <p:grpSpPr>
            <a:xfrm>
              <a:off x="6984269" y="6021288"/>
              <a:ext cx="324036" cy="319834"/>
              <a:chOff x="2741946" y="2384882"/>
              <a:chExt cx="3594250" cy="3547635"/>
            </a:xfrm>
          </p:grpSpPr>
          <p:grpSp>
            <p:nvGrpSpPr>
              <p:cNvPr id="2077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2086" name="Halbbogen 2085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087" name="Halbbogen 2086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2088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2092" name="Rechtwinkliges Dreieck 2091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093" name="Rechtwinkliges Dreieck 2092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089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2090" name="Rechtwinkliges Dreieck 2089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091" name="Rechtwinkliges Dreieck 2090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2078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2083" name="Halbbogen 2082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084" name="Halbbogen 2083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085" name="Halbbogen 2084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079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2080" name="Halbbogen 2079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081" name="Halbbogen 2080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082" name="Halbbogen 2081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059" name="Gruppierung 43"/>
            <p:cNvGrpSpPr/>
            <p:nvPr/>
          </p:nvGrpSpPr>
          <p:grpSpPr>
            <a:xfrm>
              <a:off x="6876256" y="6147164"/>
              <a:ext cx="324036" cy="319834"/>
              <a:chOff x="2741946" y="2384882"/>
              <a:chExt cx="3594250" cy="3547635"/>
            </a:xfrm>
          </p:grpSpPr>
          <p:grpSp>
            <p:nvGrpSpPr>
              <p:cNvPr id="2060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2069" name="Halbbogen 2068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070" name="Halbbogen 2069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2071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2075" name="Rechtwinkliges Dreieck 2074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076" name="Rechtwinkliges Dreieck 2075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072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2073" name="Rechtwinkliges Dreieck 2072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074" name="Rechtwinkliges Dreieck 2073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2061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2066" name="Halbbogen 2065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067" name="Halbbogen 2066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068" name="Halbbogen 2067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062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2063" name="Halbbogen 2062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064" name="Halbbogen 2063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065" name="Halbbogen 2064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2094" name="Gruppierung 2093"/>
          <p:cNvGrpSpPr/>
          <p:nvPr/>
        </p:nvGrpSpPr>
        <p:grpSpPr>
          <a:xfrm>
            <a:off x="7430601" y="6114848"/>
            <a:ext cx="540060" cy="445710"/>
            <a:chOff x="3167844" y="4743284"/>
            <a:chExt cx="540060" cy="44571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grpSp>
          <p:nvGrpSpPr>
            <p:cNvPr id="2095" name="Gruppierung 43"/>
            <p:cNvGrpSpPr/>
            <p:nvPr/>
          </p:nvGrpSpPr>
          <p:grpSpPr>
            <a:xfrm>
              <a:off x="3383868" y="4869160"/>
              <a:ext cx="324036" cy="319834"/>
              <a:chOff x="2741946" y="2384882"/>
              <a:chExt cx="3594250" cy="3547635"/>
            </a:xfrm>
          </p:grpSpPr>
          <p:grpSp>
            <p:nvGrpSpPr>
              <p:cNvPr id="2132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2141" name="Halbbogen 2140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142" name="Halbbogen 2141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2143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2147" name="Rechtwinkliges Dreieck 2146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148" name="Rechtwinkliges Dreieck 2147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144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2145" name="Rechtwinkliges Dreieck 2144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146" name="Rechtwinkliges Dreieck 2145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2133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2138" name="Halbbogen 2137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139" name="Halbbogen 2138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140" name="Halbbogen 2139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134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2135" name="Halbbogen 2134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136" name="Halbbogen 2135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137" name="Halbbogen 2136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096" name="Gruppierung 43"/>
            <p:cNvGrpSpPr/>
            <p:nvPr/>
          </p:nvGrpSpPr>
          <p:grpSpPr>
            <a:xfrm>
              <a:off x="3275857" y="4743284"/>
              <a:ext cx="324036" cy="319834"/>
              <a:chOff x="2741946" y="2384882"/>
              <a:chExt cx="3594250" cy="3547635"/>
            </a:xfrm>
          </p:grpSpPr>
          <p:grpSp>
            <p:nvGrpSpPr>
              <p:cNvPr id="2115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2124" name="Halbbogen 2123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125" name="Halbbogen 2124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2126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2130" name="Rechtwinkliges Dreieck 2129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131" name="Rechtwinkliges Dreieck 2130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127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2128" name="Rechtwinkliges Dreieck 2127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129" name="Rechtwinkliges Dreieck 2128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2116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2121" name="Halbbogen 2120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122" name="Halbbogen 2121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123" name="Halbbogen 2122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117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2118" name="Halbbogen 2117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119" name="Halbbogen 2118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120" name="Halbbogen 2119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097" name="Gruppierung 43"/>
            <p:cNvGrpSpPr/>
            <p:nvPr/>
          </p:nvGrpSpPr>
          <p:grpSpPr>
            <a:xfrm>
              <a:off x="3167844" y="4869160"/>
              <a:ext cx="324036" cy="319834"/>
              <a:chOff x="2741946" y="2384882"/>
              <a:chExt cx="3594250" cy="3547635"/>
            </a:xfrm>
          </p:grpSpPr>
          <p:grpSp>
            <p:nvGrpSpPr>
              <p:cNvPr id="2098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2107" name="Halbbogen 2106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108" name="Halbbogen 2107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2109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2113" name="Rechtwinkliges Dreieck 2112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114" name="Rechtwinkliges Dreieck 2113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110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2111" name="Rechtwinkliges Dreieck 2110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112" name="Rechtwinkliges Dreieck 2111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2099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2104" name="Halbbogen 2103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105" name="Halbbogen 2104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106" name="Halbbogen 2105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100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2101" name="Halbbogen 2100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102" name="Halbbogen 2101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103" name="Halbbogen 2102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2149" name="Gruppierung 2148"/>
          <p:cNvGrpSpPr/>
          <p:nvPr/>
        </p:nvGrpSpPr>
        <p:grpSpPr>
          <a:xfrm>
            <a:off x="7034557" y="5358764"/>
            <a:ext cx="540060" cy="445710"/>
            <a:chOff x="3167844" y="4743284"/>
            <a:chExt cx="540060" cy="44571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grpSp>
          <p:nvGrpSpPr>
            <p:cNvPr id="2150" name="Gruppierung 43"/>
            <p:cNvGrpSpPr/>
            <p:nvPr/>
          </p:nvGrpSpPr>
          <p:grpSpPr>
            <a:xfrm>
              <a:off x="3383868" y="4869160"/>
              <a:ext cx="324036" cy="319834"/>
              <a:chOff x="2741946" y="2384882"/>
              <a:chExt cx="3594250" cy="3547635"/>
            </a:xfrm>
          </p:grpSpPr>
          <p:grpSp>
            <p:nvGrpSpPr>
              <p:cNvPr id="2187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2196" name="Halbbogen 2195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197" name="Halbbogen 2196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2198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2202" name="Rechtwinkliges Dreieck 2201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203" name="Rechtwinkliges Dreieck 2202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199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2200" name="Rechtwinkliges Dreieck 2199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201" name="Rechtwinkliges Dreieck 2200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2188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2193" name="Halbbogen 2192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194" name="Halbbogen 2193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195" name="Halbbogen 2194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189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2190" name="Halbbogen 2189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191" name="Halbbogen 2190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192" name="Halbbogen 2191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151" name="Gruppierung 43"/>
            <p:cNvGrpSpPr/>
            <p:nvPr/>
          </p:nvGrpSpPr>
          <p:grpSpPr>
            <a:xfrm>
              <a:off x="3275857" y="4743284"/>
              <a:ext cx="324036" cy="319834"/>
              <a:chOff x="2741946" y="2384882"/>
              <a:chExt cx="3594250" cy="3547635"/>
            </a:xfrm>
          </p:grpSpPr>
          <p:grpSp>
            <p:nvGrpSpPr>
              <p:cNvPr id="2170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2179" name="Halbbogen 2178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180" name="Halbbogen 2179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2181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2185" name="Rechtwinkliges Dreieck 2184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186" name="Rechtwinkliges Dreieck 2185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182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2183" name="Rechtwinkliges Dreieck 2182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184" name="Rechtwinkliges Dreieck 2183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2171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2176" name="Halbbogen 2175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177" name="Halbbogen 2176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178" name="Halbbogen 2177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172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2173" name="Halbbogen 2172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174" name="Halbbogen 2173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175" name="Halbbogen 2174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152" name="Gruppierung 43"/>
            <p:cNvGrpSpPr/>
            <p:nvPr/>
          </p:nvGrpSpPr>
          <p:grpSpPr>
            <a:xfrm>
              <a:off x="3167844" y="4869160"/>
              <a:ext cx="324036" cy="319834"/>
              <a:chOff x="2741946" y="2384882"/>
              <a:chExt cx="3594250" cy="3547635"/>
            </a:xfrm>
          </p:grpSpPr>
          <p:grpSp>
            <p:nvGrpSpPr>
              <p:cNvPr id="2153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2162" name="Halbbogen 2161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163" name="Halbbogen 2162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2164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2168" name="Rechtwinkliges Dreieck 2167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169" name="Rechtwinkliges Dreieck 2168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165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2166" name="Rechtwinkliges Dreieck 2165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167" name="Rechtwinkliges Dreieck 2166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2154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2159" name="Halbbogen 2158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160" name="Halbbogen 2159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161" name="Halbbogen 2160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155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2156" name="Halbbogen 2155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157" name="Halbbogen 2156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158" name="Halbbogen 2157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2204" name="Gruppierung 43"/>
          <p:cNvGrpSpPr/>
          <p:nvPr/>
        </p:nvGrpSpPr>
        <p:grpSpPr>
          <a:xfrm>
            <a:off x="6890541" y="5898824"/>
            <a:ext cx="324036" cy="319834"/>
            <a:chOff x="2741946" y="2384882"/>
            <a:chExt cx="3594250" cy="3547635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grpSp>
          <p:nvGrpSpPr>
            <p:cNvPr id="2205" name="Gruppierung 15"/>
            <p:cNvGrpSpPr/>
            <p:nvPr/>
          </p:nvGrpSpPr>
          <p:grpSpPr>
            <a:xfrm>
              <a:off x="2741946" y="2384882"/>
              <a:ext cx="3594250" cy="3547635"/>
              <a:chOff x="2627784" y="3022402"/>
              <a:chExt cx="2232248" cy="2203298"/>
            </a:xfrm>
          </p:grpSpPr>
          <p:sp>
            <p:nvSpPr>
              <p:cNvPr id="2214" name="Halbbogen 2213"/>
              <p:cNvSpPr/>
              <p:nvPr/>
            </p:nvSpPr>
            <p:spPr bwMode="auto">
              <a:xfrm rot="16200000">
                <a:off x="2627784" y="3032956"/>
                <a:ext cx="2160240" cy="2160240"/>
              </a:xfrm>
              <a:prstGeom prst="blockArc">
                <a:avLst/>
              </a:prstGeom>
              <a:solidFill>
                <a:srgbClr val="6EAA23">
                  <a:lumMod val="60000"/>
                  <a:lumOff val="40000"/>
                </a:srgbClr>
              </a:solidFill>
              <a:ln w="571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215" name="Halbbogen 2214"/>
              <p:cNvSpPr/>
              <p:nvPr/>
            </p:nvSpPr>
            <p:spPr bwMode="auto">
              <a:xfrm rot="5400000">
                <a:off x="2699792" y="3032956"/>
                <a:ext cx="2160240" cy="2160240"/>
              </a:xfrm>
              <a:prstGeom prst="blockArc">
                <a:avLst/>
              </a:prstGeom>
              <a:solidFill>
                <a:srgbClr val="FF8700">
                  <a:lumMod val="60000"/>
                  <a:lumOff val="40000"/>
                </a:srgbClr>
              </a:solidFill>
              <a:ln w="571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grpSp>
            <p:nvGrpSpPr>
              <p:cNvPr id="2216" name="Gruppierung 11"/>
              <p:cNvGrpSpPr/>
              <p:nvPr/>
            </p:nvGrpSpPr>
            <p:grpSpPr>
              <a:xfrm>
                <a:off x="3299772" y="3022402"/>
                <a:ext cx="634712" cy="591746"/>
                <a:chOff x="3299772" y="3022402"/>
                <a:chExt cx="634712" cy="591746"/>
              </a:xfrm>
            </p:grpSpPr>
            <p:sp>
              <p:nvSpPr>
                <p:cNvPr id="2220" name="Rechtwinkliges Dreieck 2219"/>
                <p:cNvSpPr/>
                <p:nvPr/>
              </p:nvSpPr>
              <p:spPr bwMode="auto">
                <a:xfrm rot="13500000">
                  <a:off x="3345098" y="3024762"/>
                  <a:ext cx="589386" cy="589386"/>
                </a:xfrm>
                <a:prstGeom prst="rtTriangle">
                  <a:avLst/>
                </a:prstGeom>
                <a:solidFill>
                  <a:srgbClr val="FFFFFF"/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221" name="Rechtwinkliges Dreieck 2220"/>
                <p:cNvSpPr/>
                <p:nvPr/>
              </p:nvSpPr>
              <p:spPr bwMode="auto">
                <a:xfrm rot="13500000">
                  <a:off x="3299772" y="3022402"/>
                  <a:ext cx="589386" cy="589386"/>
                </a:xfrm>
                <a:prstGeom prst="rtTriangle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217" name="Gruppierung 12"/>
              <p:cNvGrpSpPr/>
              <p:nvPr/>
            </p:nvGrpSpPr>
            <p:grpSpPr>
              <a:xfrm rot="10800000">
                <a:off x="3503249" y="4633954"/>
                <a:ext cx="634712" cy="591746"/>
                <a:chOff x="3352002" y="3022402"/>
                <a:chExt cx="634712" cy="591746"/>
              </a:xfrm>
            </p:grpSpPr>
            <p:sp>
              <p:nvSpPr>
                <p:cNvPr id="2218" name="Rechtwinkliges Dreieck 2217"/>
                <p:cNvSpPr/>
                <p:nvPr/>
              </p:nvSpPr>
              <p:spPr bwMode="auto">
                <a:xfrm rot="13500000">
                  <a:off x="3397328" y="3024762"/>
                  <a:ext cx="589386" cy="589386"/>
                </a:xfrm>
                <a:prstGeom prst="rtTriangle">
                  <a:avLst/>
                </a:prstGeom>
                <a:solidFill>
                  <a:srgbClr val="FFFFFF"/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219" name="Rechtwinkliges Dreieck 2218"/>
                <p:cNvSpPr/>
                <p:nvPr/>
              </p:nvSpPr>
              <p:spPr bwMode="auto">
                <a:xfrm rot="13500000">
                  <a:off x="3352002" y="3022402"/>
                  <a:ext cx="589386" cy="589385"/>
                </a:xfrm>
                <a:prstGeom prst="rtTriangle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206" name="Gruppierung 34"/>
            <p:cNvGrpSpPr/>
            <p:nvPr/>
          </p:nvGrpSpPr>
          <p:grpSpPr>
            <a:xfrm>
              <a:off x="2968642" y="2628501"/>
              <a:ext cx="3056950" cy="3046179"/>
              <a:chOff x="2968642" y="2628501"/>
              <a:chExt cx="3056950" cy="3046179"/>
            </a:xfrm>
          </p:grpSpPr>
          <p:sp>
            <p:nvSpPr>
              <p:cNvPr id="2211" name="Halbbogen 2210"/>
              <p:cNvSpPr/>
              <p:nvPr/>
            </p:nvSpPr>
            <p:spPr bwMode="auto">
              <a:xfrm rot="16200000">
                <a:off x="2968642" y="2628501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6EAA23"/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212" name="Halbbogen 2211"/>
              <p:cNvSpPr/>
              <p:nvPr/>
            </p:nvSpPr>
            <p:spPr bwMode="auto">
              <a:xfrm rot="13020627">
                <a:off x="2987824" y="2636912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6EAA23"/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213" name="Halbbogen 2212"/>
              <p:cNvSpPr/>
              <p:nvPr/>
            </p:nvSpPr>
            <p:spPr bwMode="auto">
              <a:xfrm rot="9900000">
                <a:off x="3001256" y="2650344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6EAA23"/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  <p:grpSp>
          <p:nvGrpSpPr>
            <p:cNvPr id="2207" name="Gruppierung 35"/>
            <p:cNvGrpSpPr/>
            <p:nvPr/>
          </p:nvGrpSpPr>
          <p:grpSpPr>
            <a:xfrm rot="10800000">
              <a:off x="3057176" y="2603268"/>
              <a:ext cx="3084798" cy="3056357"/>
              <a:chOff x="2940794" y="2618323"/>
              <a:chExt cx="3084798" cy="3056357"/>
            </a:xfrm>
            <a:solidFill>
              <a:srgbClr val="0078F0">
                <a:lumMod val="75000"/>
              </a:srgbClr>
            </a:solidFill>
          </p:grpSpPr>
          <p:sp>
            <p:nvSpPr>
              <p:cNvPr id="2208" name="Halbbogen 2207"/>
              <p:cNvSpPr/>
              <p:nvPr/>
            </p:nvSpPr>
            <p:spPr bwMode="auto">
              <a:xfrm rot="13020627">
                <a:off x="2952084" y="2636912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FF8700">
                  <a:lumMod val="75000"/>
                </a:srgbClr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209" name="Halbbogen 2208"/>
              <p:cNvSpPr/>
              <p:nvPr/>
            </p:nvSpPr>
            <p:spPr bwMode="auto">
              <a:xfrm rot="16200000">
                <a:off x="2940792" y="2618325"/>
                <a:ext cx="3024339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FF8700">
                  <a:lumMod val="75000"/>
                </a:srgbClr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210" name="Halbbogen 2209"/>
              <p:cNvSpPr/>
              <p:nvPr/>
            </p:nvSpPr>
            <p:spPr bwMode="auto">
              <a:xfrm rot="9900000">
                <a:off x="3001256" y="2650344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FF8700">
                  <a:lumMod val="75000"/>
                </a:srgbClr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</p:grpSp>
      <p:grpSp>
        <p:nvGrpSpPr>
          <p:cNvPr id="2222" name="Gruppierung 2221"/>
          <p:cNvGrpSpPr/>
          <p:nvPr/>
        </p:nvGrpSpPr>
        <p:grpSpPr>
          <a:xfrm>
            <a:off x="6386486" y="6510892"/>
            <a:ext cx="432047" cy="445710"/>
            <a:chOff x="5436097" y="6057292"/>
            <a:chExt cx="432047" cy="44571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grpSp>
          <p:nvGrpSpPr>
            <p:cNvPr id="2223" name="Gruppierung 43"/>
            <p:cNvGrpSpPr/>
            <p:nvPr/>
          </p:nvGrpSpPr>
          <p:grpSpPr>
            <a:xfrm>
              <a:off x="5544108" y="6183168"/>
              <a:ext cx="324036" cy="319834"/>
              <a:chOff x="2741946" y="2384882"/>
              <a:chExt cx="3594250" cy="3547635"/>
            </a:xfrm>
          </p:grpSpPr>
          <p:grpSp>
            <p:nvGrpSpPr>
              <p:cNvPr id="2242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2251" name="Halbbogen 2250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252" name="Halbbogen 2251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2253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2257" name="Rechtwinkliges Dreieck 2256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258" name="Rechtwinkliges Dreieck 2257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254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2255" name="Rechtwinkliges Dreieck 2254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256" name="Rechtwinkliges Dreieck 2255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2243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2248" name="Halbbogen 2247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249" name="Halbbogen 2248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250" name="Halbbogen 2249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244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2245" name="Halbbogen 2244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246" name="Halbbogen 2245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247" name="Halbbogen 2246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224" name="Gruppierung 43"/>
            <p:cNvGrpSpPr/>
            <p:nvPr/>
          </p:nvGrpSpPr>
          <p:grpSpPr>
            <a:xfrm>
              <a:off x="5436097" y="6057292"/>
              <a:ext cx="324036" cy="319834"/>
              <a:chOff x="2741946" y="2384882"/>
              <a:chExt cx="3594250" cy="3547635"/>
            </a:xfrm>
          </p:grpSpPr>
          <p:grpSp>
            <p:nvGrpSpPr>
              <p:cNvPr id="2225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2234" name="Halbbogen 2233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235" name="Halbbogen 2234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2236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2240" name="Rechtwinkliges Dreieck 2239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241" name="Rechtwinkliges Dreieck 2240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237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2238" name="Rechtwinkliges Dreieck 2237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239" name="Rechtwinkliges Dreieck 2238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2226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2231" name="Halbbogen 2230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232" name="Halbbogen 2231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233" name="Halbbogen 2232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227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2228" name="Halbbogen 2227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229" name="Halbbogen 2228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230" name="Halbbogen 2229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2259" name="Gruppierung 2258"/>
          <p:cNvGrpSpPr/>
          <p:nvPr/>
        </p:nvGrpSpPr>
        <p:grpSpPr>
          <a:xfrm>
            <a:off x="6458493" y="5466776"/>
            <a:ext cx="432047" cy="445710"/>
            <a:chOff x="5412518" y="5171672"/>
            <a:chExt cx="432047" cy="44571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grpSp>
          <p:nvGrpSpPr>
            <p:cNvPr id="2260" name="Gruppierung 43"/>
            <p:cNvGrpSpPr/>
            <p:nvPr/>
          </p:nvGrpSpPr>
          <p:grpSpPr>
            <a:xfrm>
              <a:off x="5520529" y="5297548"/>
              <a:ext cx="324036" cy="319834"/>
              <a:chOff x="2741946" y="2384882"/>
              <a:chExt cx="3594250" cy="3547635"/>
            </a:xfrm>
          </p:grpSpPr>
          <p:grpSp>
            <p:nvGrpSpPr>
              <p:cNvPr id="2279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2288" name="Halbbogen 2287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289" name="Halbbogen 2288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2290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2294" name="Rechtwinkliges Dreieck 2293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295" name="Rechtwinkliges Dreieck 2294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291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2292" name="Rechtwinkliges Dreieck 2291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293" name="Rechtwinkliges Dreieck 2292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2280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2285" name="Halbbogen 2284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286" name="Halbbogen 2285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287" name="Halbbogen 2286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281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2282" name="Halbbogen 2281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283" name="Halbbogen 2282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284" name="Halbbogen 2283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261" name="Gruppierung 43"/>
            <p:cNvGrpSpPr/>
            <p:nvPr/>
          </p:nvGrpSpPr>
          <p:grpSpPr>
            <a:xfrm>
              <a:off x="5412518" y="5171672"/>
              <a:ext cx="324036" cy="319834"/>
              <a:chOff x="2741946" y="2384882"/>
              <a:chExt cx="3594250" cy="3547635"/>
            </a:xfrm>
          </p:grpSpPr>
          <p:grpSp>
            <p:nvGrpSpPr>
              <p:cNvPr id="2262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2271" name="Halbbogen 2270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272" name="Halbbogen 2271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2273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2277" name="Rechtwinkliges Dreieck 2276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278" name="Rechtwinkliges Dreieck 2277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274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2275" name="Rechtwinkliges Dreieck 2274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276" name="Rechtwinkliges Dreieck 2275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2263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2268" name="Halbbogen 2267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269" name="Halbbogen 2268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270" name="Halbbogen 2269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264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2265" name="Halbbogen 2264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266" name="Halbbogen 2265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267" name="Halbbogen 2266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2296" name="Gruppierung 2295"/>
          <p:cNvGrpSpPr/>
          <p:nvPr/>
        </p:nvGrpSpPr>
        <p:grpSpPr>
          <a:xfrm>
            <a:off x="6278473" y="5970832"/>
            <a:ext cx="540060" cy="445710"/>
            <a:chOff x="3167844" y="4743284"/>
            <a:chExt cx="540060" cy="44571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grpSp>
          <p:nvGrpSpPr>
            <p:cNvPr id="2297" name="Gruppierung 43"/>
            <p:cNvGrpSpPr/>
            <p:nvPr/>
          </p:nvGrpSpPr>
          <p:grpSpPr>
            <a:xfrm>
              <a:off x="3383868" y="4869160"/>
              <a:ext cx="324036" cy="319834"/>
              <a:chOff x="2741946" y="2384882"/>
              <a:chExt cx="3594250" cy="3547635"/>
            </a:xfrm>
          </p:grpSpPr>
          <p:grpSp>
            <p:nvGrpSpPr>
              <p:cNvPr id="2334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2343" name="Halbbogen 2342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344" name="Halbbogen 2343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2345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2349" name="Rechtwinkliges Dreieck 2348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350" name="Rechtwinkliges Dreieck 2349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346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2347" name="Rechtwinkliges Dreieck 2346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348" name="Rechtwinkliges Dreieck 2347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2335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2340" name="Halbbogen 2339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341" name="Halbbogen 2340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342" name="Halbbogen 2341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336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2337" name="Halbbogen 2336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338" name="Halbbogen 2337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339" name="Halbbogen 2338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298" name="Gruppierung 43"/>
            <p:cNvGrpSpPr/>
            <p:nvPr/>
          </p:nvGrpSpPr>
          <p:grpSpPr>
            <a:xfrm>
              <a:off x="3275857" y="4743284"/>
              <a:ext cx="324036" cy="319834"/>
              <a:chOff x="2741946" y="2384882"/>
              <a:chExt cx="3594250" cy="3547635"/>
            </a:xfrm>
          </p:grpSpPr>
          <p:grpSp>
            <p:nvGrpSpPr>
              <p:cNvPr id="2317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2326" name="Halbbogen 2325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327" name="Halbbogen 2326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2328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2332" name="Rechtwinkliges Dreieck 2331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333" name="Rechtwinkliges Dreieck 2332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329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2330" name="Rechtwinkliges Dreieck 2329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331" name="Rechtwinkliges Dreieck 2330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2318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2323" name="Halbbogen 2322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324" name="Halbbogen 2323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325" name="Halbbogen 2324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319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2320" name="Halbbogen 2319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321" name="Halbbogen 2320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322" name="Halbbogen 2321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299" name="Gruppierung 43"/>
            <p:cNvGrpSpPr/>
            <p:nvPr/>
          </p:nvGrpSpPr>
          <p:grpSpPr>
            <a:xfrm>
              <a:off x="3167844" y="4869160"/>
              <a:ext cx="324036" cy="319834"/>
              <a:chOff x="2741946" y="2384882"/>
              <a:chExt cx="3594250" cy="3547635"/>
            </a:xfrm>
          </p:grpSpPr>
          <p:grpSp>
            <p:nvGrpSpPr>
              <p:cNvPr id="2300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2309" name="Halbbogen 2308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310" name="Halbbogen 2309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2311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2315" name="Rechtwinkliges Dreieck 2314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316" name="Rechtwinkliges Dreieck 2315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312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2313" name="Rechtwinkliges Dreieck 2312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314" name="Rechtwinkliges Dreieck 2313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2301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2306" name="Halbbogen 2305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307" name="Halbbogen 2306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308" name="Halbbogen 2307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302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2303" name="Halbbogen 2302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304" name="Halbbogen 2303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305" name="Halbbogen 2304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2351" name="Gruppierung 43"/>
          <p:cNvGrpSpPr/>
          <p:nvPr/>
        </p:nvGrpSpPr>
        <p:grpSpPr>
          <a:xfrm>
            <a:off x="6818534" y="4746696"/>
            <a:ext cx="324036" cy="319834"/>
            <a:chOff x="2741946" y="2384882"/>
            <a:chExt cx="3594250" cy="3547635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grpSp>
          <p:nvGrpSpPr>
            <p:cNvPr id="2352" name="Gruppierung 15"/>
            <p:cNvGrpSpPr/>
            <p:nvPr/>
          </p:nvGrpSpPr>
          <p:grpSpPr>
            <a:xfrm>
              <a:off x="2741946" y="2384882"/>
              <a:ext cx="3594250" cy="3547635"/>
              <a:chOff x="2627784" y="3022402"/>
              <a:chExt cx="2232248" cy="2203298"/>
            </a:xfrm>
          </p:grpSpPr>
          <p:sp>
            <p:nvSpPr>
              <p:cNvPr id="2361" name="Halbbogen 2360"/>
              <p:cNvSpPr/>
              <p:nvPr/>
            </p:nvSpPr>
            <p:spPr bwMode="auto">
              <a:xfrm rot="16200000">
                <a:off x="2627784" y="3032956"/>
                <a:ext cx="2160240" cy="2160240"/>
              </a:xfrm>
              <a:prstGeom prst="blockArc">
                <a:avLst/>
              </a:prstGeom>
              <a:solidFill>
                <a:srgbClr val="00197D">
                  <a:lumMod val="40000"/>
                  <a:lumOff val="60000"/>
                </a:srgbClr>
              </a:solidFill>
              <a:ln w="571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362" name="Halbbogen 2361"/>
              <p:cNvSpPr/>
              <p:nvPr/>
            </p:nvSpPr>
            <p:spPr bwMode="auto">
              <a:xfrm rot="5400000">
                <a:off x="2699792" y="3032956"/>
                <a:ext cx="2160240" cy="2160240"/>
              </a:xfrm>
              <a:prstGeom prst="blockArc">
                <a:avLst/>
              </a:prstGeom>
              <a:solidFill>
                <a:srgbClr val="FF8700">
                  <a:lumMod val="60000"/>
                  <a:lumOff val="40000"/>
                </a:srgbClr>
              </a:solidFill>
              <a:ln w="571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grpSp>
            <p:nvGrpSpPr>
              <p:cNvPr id="2363" name="Gruppierung 11"/>
              <p:cNvGrpSpPr/>
              <p:nvPr/>
            </p:nvGrpSpPr>
            <p:grpSpPr>
              <a:xfrm>
                <a:off x="3299772" y="3022402"/>
                <a:ext cx="634712" cy="591746"/>
                <a:chOff x="3299772" y="3022402"/>
                <a:chExt cx="634712" cy="591746"/>
              </a:xfrm>
            </p:grpSpPr>
            <p:sp>
              <p:nvSpPr>
                <p:cNvPr id="2367" name="Rechtwinkliges Dreieck 2366"/>
                <p:cNvSpPr/>
                <p:nvPr/>
              </p:nvSpPr>
              <p:spPr bwMode="auto">
                <a:xfrm rot="13500000">
                  <a:off x="3345098" y="3024762"/>
                  <a:ext cx="589386" cy="589386"/>
                </a:xfrm>
                <a:prstGeom prst="rtTriangle">
                  <a:avLst/>
                </a:prstGeom>
                <a:solidFill>
                  <a:srgbClr val="FFFFFF"/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368" name="Rechtwinkliges Dreieck 2367"/>
                <p:cNvSpPr/>
                <p:nvPr/>
              </p:nvSpPr>
              <p:spPr bwMode="auto">
                <a:xfrm rot="13500000">
                  <a:off x="3299772" y="3022402"/>
                  <a:ext cx="589386" cy="589386"/>
                </a:xfrm>
                <a:prstGeom prst="rtTriangle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364" name="Gruppierung 12"/>
              <p:cNvGrpSpPr/>
              <p:nvPr/>
            </p:nvGrpSpPr>
            <p:grpSpPr>
              <a:xfrm rot="10800000">
                <a:off x="3503249" y="4633954"/>
                <a:ext cx="634712" cy="591746"/>
                <a:chOff x="3352002" y="3022402"/>
                <a:chExt cx="634712" cy="591746"/>
              </a:xfrm>
            </p:grpSpPr>
            <p:sp>
              <p:nvSpPr>
                <p:cNvPr id="2365" name="Rechtwinkliges Dreieck 2364"/>
                <p:cNvSpPr/>
                <p:nvPr/>
              </p:nvSpPr>
              <p:spPr bwMode="auto">
                <a:xfrm rot="13500000">
                  <a:off x="3397328" y="3024762"/>
                  <a:ext cx="589386" cy="589386"/>
                </a:xfrm>
                <a:prstGeom prst="rtTriangle">
                  <a:avLst/>
                </a:prstGeom>
                <a:solidFill>
                  <a:srgbClr val="FFFFFF"/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366" name="Rechtwinkliges Dreieck 2365"/>
                <p:cNvSpPr/>
                <p:nvPr/>
              </p:nvSpPr>
              <p:spPr bwMode="auto">
                <a:xfrm rot="13500000">
                  <a:off x="3352002" y="3022402"/>
                  <a:ext cx="589386" cy="589385"/>
                </a:xfrm>
                <a:prstGeom prst="rtTriangle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353" name="Gruppierung 34"/>
            <p:cNvGrpSpPr/>
            <p:nvPr/>
          </p:nvGrpSpPr>
          <p:grpSpPr>
            <a:xfrm>
              <a:off x="2968642" y="2628501"/>
              <a:ext cx="3056950" cy="3046179"/>
              <a:chOff x="2968642" y="2628501"/>
              <a:chExt cx="3056950" cy="3046179"/>
            </a:xfrm>
          </p:grpSpPr>
          <p:sp>
            <p:nvSpPr>
              <p:cNvPr id="2358" name="Halbbogen 2357"/>
              <p:cNvSpPr/>
              <p:nvPr/>
            </p:nvSpPr>
            <p:spPr bwMode="auto">
              <a:xfrm rot="16200000">
                <a:off x="2968642" y="2628501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00197D">
                  <a:lumMod val="75000"/>
                </a:srgbClr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359" name="Halbbogen 2358"/>
              <p:cNvSpPr/>
              <p:nvPr/>
            </p:nvSpPr>
            <p:spPr bwMode="auto">
              <a:xfrm rot="13020627">
                <a:off x="2987824" y="2636912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00197D">
                  <a:lumMod val="75000"/>
                </a:srgbClr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360" name="Halbbogen 2359"/>
              <p:cNvSpPr/>
              <p:nvPr/>
            </p:nvSpPr>
            <p:spPr bwMode="auto">
              <a:xfrm rot="9900000">
                <a:off x="3001256" y="2650344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00197D">
                  <a:lumMod val="75000"/>
                </a:srgbClr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  <p:grpSp>
          <p:nvGrpSpPr>
            <p:cNvPr id="2354" name="Gruppierung 35"/>
            <p:cNvGrpSpPr/>
            <p:nvPr/>
          </p:nvGrpSpPr>
          <p:grpSpPr>
            <a:xfrm rot="10800000">
              <a:off x="3057176" y="2603268"/>
              <a:ext cx="3084798" cy="3056357"/>
              <a:chOff x="2940794" y="2618323"/>
              <a:chExt cx="3084798" cy="3056357"/>
            </a:xfrm>
            <a:solidFill>
              <a:srgbClr val="0078F0">
                <a:lumMod val="75000"/>
              </a:srgbClr>
            </a:solidFill>
          </p:grpSpPr>
          <p:sp>
            <p:nvSpPr>
              <p:cNvPr id="2355" name="Halbbogen 2354"/>
              <p:cNvSpPr/>
              <p:nvPr/>
            </p:nvSpPr>
            <p:spPr bwMode="auto">
              <a:xfrm rot="13020627">
                <a:off x="2952084" y="2636912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FF8700">
                  <a:lumMod val="75000"/>
                </a:srgbClr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356" name="Halbbogen 2355"/>
              <p:cNvSpPr/>
              <p:nvPr/>
            </p:nvSpPr>
            <p:spPr bwMode="auto">
              <a:xfrm rot="16200000">
                <a:off x="2940792" y="2618325"/>
                <a:ext cx="3024339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FF8700">
                  <a:lumMod val="75000"/>
                </a:srgbClr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357" name="Halbbogen 2356"/>
              <p:cNvSpPr/>
              <p:nvPr/>
            </p:nvSpPr>
            <p:spPr bwMode="auto">
              <a:xfrm rot="9900000">
                <a:off x="3001256" y="2650344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FF8700">
                  <a:lumMod val="75000"/>
                </a:srgbClr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</p:grpSp>
      <p:grpSp>
        <p:nvGrpSpPr>
          <p:cNvPr id="2369" name="Gruppierung 43"/>
          <p:cNvGrpSpPr/>
          <p:nvPr/>
        </p:nvGrpSpPr>
        <p:grpSpPr>
          <a:xfrm>
            <a:off x="6746525" y="5110938"/>
            <a:ext cx="324036" cy="319834"/>
            <a:chOff x="2741946" y="2384882"/>
            <a:chExt cx="3594250" cy="3547635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grpSp>
          <p:nvGrpSpPr>
            <p:cNvPr id="2370" name="Gruppierung 15"/>
            <p:cNvGrpSpPr/>
            <p:nvPr/>
          </p:nvGrpSpPr>
          <p:grpSpPr>
            <a:xfrm>
              <a:off x="2741946" y="2384882"/>
              <a:ext cx="3594250" cy="3547635"/>
              <a:chOff x="2627784" y="3022402"/>
              <a:chExt cx="2232248" cy="2203298"/>
            </a:xfrm>
          </p:grpSpPr>
          <p:sp>
            <p:nvSpPr>
              <p:cNvPr id="2379" name="Halbbogen 2378"/>
              <p:cNvSpPr/>
              <p:nvPr/>
            </p:nvSpPr>
            <p:spPr bwMode="auto">
              <a:xfrm rot="16200000">
                <a:off x="2627784" y="3032956"/>
                <a:ext cx="2160240" cy="2160240"/>
              </a:xfrm>
              <a:prstGeom prst="blockArc">
                <a:avLst/>
              </a:prstGeom>
              <a:solidFill>
                <a:srgbClr val="6EAA23">
                  <a:lumMod val="60000"/>
                  <a:lumOff val="40000"/>
                </a:srgbClr>
              </a:solidFill>
              <a:ln w="571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380" name="Halbbogen 2379"/>
              <p:cNvSpPr/>
              <p:nvPr/>
            </p:nvSpPr>
            <p:spPr bwMode="auto">
              <a:xfrm rot="5400000">
                <a:off x="2699792" y="3032956"/>
                <a:ext cx="2160240" cy="2160240"/>
              </a:xfrm>
              <a:prstGeom prst="blockArc">
                <a:avLst/>
              </a:prstGeom>
              <a:solidFill>
                <a:srgbClr val="FF8700">
                  <a:lumMod val="60000"/>
                  <a:lumOff val="40000"/>
                </a:srgbClr>
              </a:solidFill>
              <a:ln w="571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grpSp>
            <p:nvGrpSpPr>
              <p:cNvPr id="2381" name="Gruppierung 11"/>
              <p:cNvGrpSpPr/>
              <p:nvPr/>
            </p:nvGrpSpPr>
            <p:grpSpPr>
              <a:xfrm>
                <a:off x="3299772" y="3022402"/>
                <a:ext cx="634712" cy="591746"/>
                <a:chOff x="3299772" y="3022402"/>
                <a:chExt cx="634712" cy="591746"/>
              </a:xfrm>
            </p:grpSpPr>
            <p:sp>
              <p:nvSpPr>
                <p:cNvPr id="2385" name="Rechtwinkliges Dreieck 2384"/>
                <p:cNvSpPr/>
                <p:nvPr/>
              </p:nvSpPr>
              <p:spPr bwMode="auto">
                <a:xfrm rot="13500000">
                  <a:off x="3345098" y="3024762"/>
                  <a:ext cx="589386" cy="589386"/>
                </a:xfrm>
                <a:prstGeom prst="rtTriangle">
                  <a:avLst/>
                </a:prstGeom>
                <a:solidFill>
                  <a:srgbClr val="FFFFFF"/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386" name="Rechtwinkliges Dreieck 2385"/>
                <p:cNvSpPr/>
                <p:nvPr/>
              </p:nvSpPr>
              <p:spPr bwMode="auto">
                <a:xfrm rot="13500000">
                  <a:off x="3299772" y="3022402"/>
                  <a:ext cx="589386" cy="589386"/>
                </a:xfrm>
                <a:prstGeom prst="rtTriangle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382" name="Gruppierung 12"/>
              <p:cNvGrpSpPr/>
              <p:nvPr/>
            </p:nvGrpSpPr>
            <p:grpSpPr>
              <a:xfrm rot="10800000">
                <a:off x="3503249" y="4633954"/>
                <a:ext cx="634712" cy="591746"/>
                <a:chOff x="3352002" y="3022402"/>
                <a:chExt cx="634712" cy="591746"/>
              </a:xfrm>
            </p:grpSpPr>
            <p:sp>
              <p:nvSpPr>
                <p:cNvPr id="2383" name="Rechtwinkliges Dreieck 2382"/>
                <p:cNvSpPr/>
                <p:nvPr/>
              </p:nvSpPr>
              <p:spPr bwMode="auto">
                <a:xfrm rot="13500000">
                  <a:off x="3397328" y="3024762"/>
                  <a:ext cx="589386" cy="589386"/>
                </a:xfrm>
                <a:prstGeom prst="rtTriangle">
                  <a:avLst/>
                </a:prstGeom>
                <a:solidFill>
                  <a:srgbClr val="FFFFFF"/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384" name="Rechtwinkliges Dreieck 2383"/>
                <p:cNvSpPr/>
                <p:nvPr/>
              </p:nvSpPr>
              <p:spPr bwMode="auto">
                <a:xfrm rot="13500000">
                  <a:off x="3352002" y="3022402"/>
                  <a:ext cx="589386" cy="589385"/>
                </a:xfrm>
                <a:prstGeom prst="rtTriangle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371" name="Gruppierung 34"/>
            <p:cNvGrpSpPr/>
            <p:nvPr/>
          </p:nvGrpSpPr>
          <p:grpSpPr>
            <a:xfrm>
              <a:off x="2968642" y="2628501"/>
              <a:ext cx="3056950" cy="3046179"/>
              <a:chOff x="2968642" y="2628501"/>
              <a:chExt cx="3056950" cy="3046179"/>
            </a:xfrm>
          </p:grpSpPr>
          <p:sp>
            <p:nvSpPr>
              <p:cNvPr id="2376" name="Halbbogen 2375"/>
              <p:cNvSpPr/>
              <p:nvPr/>
            </p:nvSpPr>
            <p:spPr bwMode="auto">
              <a:xfrm rot="16200000">
                <a:off x="2968642" y="2628501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6EAA23"/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377" name="Halbbogen 2376"/>
              <p:cNvSpPr/>
              <p:nvPr/>
            </p:nvSpPr>
            <p:spPr bwMode="auto">
              <a:xfrm rot="13020627">
                <a:off x="2987824" y="2636912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6EAA23"/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378" name="Halbbogen 2377"/>
              <p:cNvSpPr/>
              <p:nvPr/>
            </p:nvSpPr>
            <p:spPr bwMode="auto">
              <a:xfrm rot="9900000">
                <a:off x="3001256" y="2650344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6EAA23"/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  <p:grpSp>
          <p:nvGrpSpPr>
            <p:cNvPr id="2372" name="Gruppierung 35"/>
            <p:cNvGrpSpPr/>
            <p:nvPr/>
          </p:nvGrpSpPr>
          <p:grpSpPr>
            <a:xfrm rot="10800000">
              <a:off x="3057176" y="2603268"/>
              <a:ext cx="3084798" cy="3056357"/>
              <a:chOff x="2940794" y="2618323"/>
              <a:chExt cx="3084798" cy="3056357"/>
            </a:xfrm>
            <a:solidFill>
              <a:srgbClr val="0078F0">
                <a:lumMod val="75000"/>
              </a:srgbClr>
            </a:solidFill>
          </p:grpSpPr>
          <p:sp>
            <p:nvSpPr>
              <p:cNvPr id="2373" name="Halbbogen 2372"/>
              <p:cNvSpPr/>
              <p:nvPr/>
            </p:nvSpPr>
            <p:spPr bwMode="auto">
              <a:xfrm rot="13020627">
                <a:off x="2952084" y="2636912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FF8700">
                  <a:lumMod val="75000"/>
                </a:srgbClr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374" name="Halbbogen 2373"/>
              <p:cNvSpPr/>
              <p:nvPr/>
            </p:nvSpPr>
            <p:spPr bwMode="auto">
              <a:xfrm rot="16200000">
                <a:off x="2940792" y="2618325"/>
                <a:ext cx="3024339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FF8700">
                  <a:lumMod val="75000"/>
                </a:srgbClr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375" name="Halbbogen 2374"/>
              <p:cNvSpPr/>
              <p:nvPr/>
            </p:nvSpPr>
            <p:spPr bwMode="auto">
              <a:xfrm rot="9900000">
                <a:off x="3001256" y="2650344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FF8700">
                  <a:lumMod val="75000"/>
                </a:srgbClr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</p:grpSp>
      <p:grpSp>
        <p:nvGrpSpPr>
          <p:cNvPr id="2387" name="Gruppierung 2386"/>
          <p:cNvGrpSpPr/>
          <p:nvPr/>
        </p:nvGrpSpPr>
        <p:grpSpPr>
          <a:xfrm>
            <a:off x="6350481" y="3695368"/>
            <a:ext cx="540060" cy="445710"/>
            <a:chOff x="3167844" y="4743284"/>
            <a:chExt cx="540060" cy="44571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grpSp>
          <p:nvGrpSpPr>
            <p:cNvPr id="2388" name="Gruppierung 43"/>
            <p:cNvGrpSpPr/>
            <p:nvPr/>
          </p:nvGrpSpPr>
          <p:grpSpPr>
            <a:xfrm>
              <a:off x="3383868" y="4869160"/>
              <a:ext cx="324036" cy="319834"/>
              <a:chOff x="2741946" y="2384882"/>
              <a:chExt cx="3594250" cy="3547635"/>
            </a:xfrm>
          </p:grpSpPr>
          <p:grpSp>
            <p:nvGrpSpPr>
              <p:cNvPr id="2425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2434" name="Halbbogen 2433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435" name="Halbbogen 2434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2436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2440" name="Rechtwinkliges Dreieck 2439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441" name="Rechtwinkliges Dreieck 2440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437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2438" name="Rechtwinkliges Dreieck 2437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439" name="Rechtwinkliges Dreieck 2438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2426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2431" name="Halbbogen 2430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432" name="Halbbogen 2431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433" name="Halbbogen 2432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427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2428" name="Halbbogen 2427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429" name="Halbbogen 2428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430" name="Halbbogen 2429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389" name="Gruppierung 43"/>
            <p:cNvGrpSpPr/>
            <p:nvPr/>
          </p:nvGrpSpPr>
          <p:grpSpPr>
            <a:xfrm>
              <a:off x="3275857" y="4743284"/>
              <a:ext cx="324036" cy="319834"/>
              <a:chOff x="2741946" y="2384882"/>
              <a:chExt cx="3594250" cy="3547635"/>
            </a:xfrm>
          </p:grpSpPr>
          <p:grpSp>
            <p:nvGrpSpPr>
              <p:cNvPr id="2408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2417" name="Halbbogen 2416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418" name="Halbbogen 2417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2419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2423" name="Rechtwinkliges Dreieck 2422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424" name="Rechtwinkliges Dreieck 2423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420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2421" name="Rechtwinkliges Dreieck 2420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422" name="Rechtwinkliges Dreieck 2421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2409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2414" name="Halbbogen 2413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415" name="Halbbogen 2414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416" name="Halbbogen 2415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410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2411" name="Halbbogen 2410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412" name="Halbbogen 2411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413" name="Halbbogen 2412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390" name="Gruppierung 43"/>
            <p:cNvGrpSpPr/>
            <p:nvPr/>
          </p:nvGrpSpPr>
          <p:grpSpPr>
            <a:xfrm>
              <a:off x="3167844" y="4869160"/>
              <a:ext cx="324036" cy="319834"/>
              <a:chOff x="2741946" y="2384882"/>
              <a:chExt cx="3594250" cy="3547635"/>
            </a:xfrm>
          </p:grpSpPr>
          <p:grpSp>
            <p:nvGrpSpPr>
              <p:cNvPr id="2391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2400" name="Halbbogen 2399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401" name="Halbbogen 2400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2402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2406" name="Rechtwinkliges Dreieck 2405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407" name="Rechtwinkliges Dreieck 2406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403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2404" name="Rechtwinkliges Dreieck 2403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405" name="Rechtwinkliges Dreieck 2404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2392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2397" name="Halbbogen 2396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398" name="Halbbogen 2397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399" name="Halbbogen 2398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393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2394" name="Halbbogen 2393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395" name="Halbbogen 2394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396" name="Halbbogen 2395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2442" name="Gruppierung 43"/>
          <p:cNvGrpSpPr/>
          <p:nvPr/>
        </p:nvGrpSpPr>
        <p:grpSpPr>
          <a:xfrm>
            <a:off x="7574617" y="3594568"/>
            <a:ext cx="324036" cy="319834"/>
            <a:chOff x="2741946" y="2384882"/>
            <a:chExt cx="3594250" cy="3547635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grpSp>
          <p:nvGrpSpPr>
            <p:cNvPr id="2443" name="Gruppierung 15"/>
            <p:cNvGrpSpPr/>
            <p:nvPr/>
          </p:nvGrpSpPr>
          <p:grpSpPr>
            <a:xfrm>
              <a:off x="2741946" y="2384882"/>
              <a:ext cx="3594250" cy="3547635"/>
              <a:chOff x="2627784" y="3022402"/>
              <a:chExt cx="2232248" cy="2203298"/>
            </a:xfrm>
          </p:grpSpPr>
          <p:sp>
            <p:nvSpPr>
              <p:cNvPr id="2452" name="Halbbogen 2451"/>
              <p:cNvSpPr/>
              <p:nvPr/>
            </p:nvSpPr>
            <p:spPr bwMode="auto">
              <a:xfrm rot="16200000">
                <a:off x="2627784" y="3032956"/>
                <a:ext cx="2160240" cy="2160240"/>
              </a:xfrm>
              <a:prstGeom prst="blockArc">
                <a:avLst/>
              </a:prstGeom>
              <a:solidFill>
                <a:srgbClr val="00197D">
                  <a:lumMod val="40000"/>
                  <a:lumOff val="60000"/>
                </a:srgbClr>
              </a:solidFill>
              <a:ln w="571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453" name="Halbbogen 2452"/>
              <p:cNvSpPr/>
              <p:nvPr/>
            </p:nvSpPr>
            <p:spPr bwMode="auto">
              <a:xfrm rot="5400000">
                <a:off x="2699792" y="3032956"/>
                <a:ext cx="2160240" cy="2160240"/>
              </a:xfrm>
              <a:prstGeom prst="blockArc">
                <a:avLst/>
              </a:prstGeom>
              <a:solidFill>
                <a:srgbClr val="6EAA23">
                  <a:lumMod val="60000"/>
                  <a:lumOff val="40000"/>
                </a:srgbClr>
              </a:solidFill>
              <a:ln w="571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grpSp>
            <p:nvGrpSpPr>
              <p:cNvPr id="2454" name="Gruppierung 11"/>
              <p:cNvGrpSpPr/>
              <p:nvPr/>
            </p:nvGrpSpPr>
            <p:grpSpPr>
              <a:xfrm>
                <a:off x="3299772" y="3022402"/>
                <a:ext cx="634712" cy="591746"/>
                <a:chOff x="3299772" y="3022402"/>
                <a:chExt cx="634712" cy="591746"/>
              </a:xfrm>
            </p:grpSpPr>
            <p:sp>
              <p:nvSpPr>
                <p:cNvPr id="2458" name="Rechtwinkliges Dreieck 2457"/>
                <p:cNvSpPr/>
                <p:nvPr/>
              </p:nvSpPr>
              <p:spPr bwMode="auto">
                <a:xfrm rot="13500000">
                  <a:off x="3345098" y="3024762"/>
                  <a:ext cx="589386" cy="589386"/>
                </a:xfrm>
                <a:prstGeom prst="rtTriangle">
                  <a:avLst/>
                </a:prstGeom>
                <a:solidFill>
                  <a:srgbClr val="FFFFFF"/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459" name="Rechtwinkliges Dreieck 2458"/>
                <p:cNvSpPr/>
                <p:nvPr/>
              </p:nvSpPr>
              <p:spPr bwMode="auto">
                <a:xfrm rot="13500000">
                  <a:off x="3299772" y="3022402"/>
                  <a:ext cx="589386" cy="589386"/>
                </a:xfrm>
                <a:prstGeom prst="rtTriangle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455" name="Gruppierung 12"/>
              <p:cNvGrpSpPr/>
              <p:nvPr/>
            </p:nvGrpSpPr>
            <p:grpSpPr>
              <a:xfrm rot="10800000">
                <a:off x="3503249" y="4633954"/>
                <a:ext cx="634712" cy="591746"/>
                <a:chOff x="3352002" y="3022402"/>
                <a:chExt cx="634712" cy="591746"/>
              </a:xfrm>
            </p:grpSpPr>
            <p:sp>
              <p:nvSpPr>
                <p:cNvPr id="2456" name="Rechtwinkliges Dreieck 2455"/>
                <p:cNvSpPr/>
                <p:nvPr/>
              </p:nvSpPr>
              <p:spPr bwMode="auto">
                <a:xfrm rot="13500000">
                  <a:off x="3397328" y="3024762"/>
                  <a:ext cx="589386" cy="589386"/>
                </a:xfrm>
                <a:prstGeom prst="rtTriangle">
                  <a:avLst/>
                </a:prstGeom>
                <a:solidFill>
                  <a:srgbClr val="FFFFFF"/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457" name="Rechtwinkliges Dreieck 2456"/>
                <p:cNvSpPr/>
                <p:nvPr/>
              </p:nvSpPr>
              <p:spPr bwMode="auto">
                <a:xfrm rot="13500000">
                  <a:off x="3352002" y="3022402"/>
                  <a:ext cx="589386" cy="589385"/>
                </a:xfrm>
                <a:prstGeom prst="rtTriangle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444" name="Gruppierung 34"/>
            <p:cNvGrpSpPr/>
            <p:nvPr/>
          </p:nvGrpSpPr>
          <p:grpSpPr>
            <a:xfrm>
              <a:off x="2968642" y="2628501"/>
              <a:ext cx="3056950" cy="3046179"/>
              <a:chOff x="2968642" y="2628501"/>
              <a:chExt cx="3056950" cy="3046179"/>
            </a:xfrm>
          </p:grpSpPr>
          <p:sp>
            <p:nvSpPr>
              <p:cNvPr id="2449" name="Halbbogen 2448"/>
              <p:cNvSpPr/>
              <p:nvPr/>
            </p:nvSpPr>
            <p:spPr bwMode="auto">
              <a:xfrm rot="16200000">
                <a:off x="2968642" y="2628501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00197D">
                  <a:lumMod val="75000"/>
                </a:srgbClr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450" name="Halbbogen 2449"/>
              <p:cNvSpPr/>
              <p:nvPr/>
            </p:nvSpPr>
            <p:spPr bwMode="auto">
              <a:xfrm rot="13020627">
                <a:off x="2987824" y="2636912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00197D">
                  <a:lumMod val="75000"/>
                </a:srgbClr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451" name="Halbbogen 2450"/>
              <p:cNvSpPr/>
              <p:nvPr/>
            </p:nvSpPr>
            <p:spPr bwMode="auto">
              <a:xfrm rot="9900000">
                <a:off x="3001256" y="2650344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00197D">
                  <a:lumMod val="75000"/>
                </a:srgbClr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  <p:grpSp>
          <p:nvGrpSpPr>
            <p:cNvPr id="2445" name="Gruppierung 35"/>
            <p:cNvGrpSpPr/>
            <p:nvPr/>
          </p:nvGrpSpPr>
          <p:grpSpPr>
            <a:xfrm rot="10800000">
              <a:off x="3057176" y="2603268"/>
              <a:ext cx="3084798" cy="3056357"/>
              <a:chOff x="2940794" y="2618323"/>
              <a:chExt cx="3084798" cy="3056357"/>
            </a:xfrm>
            <a:solidFill>
              <a:srgbClr val="0078F0">
                <a:lumMod val="75000"/>
              </a:srgbClr>
            </a:solidFill>
          </p:grpSpPr>
          <p:sp>
            <p:nvSpPr>
              <p:cNvPr id="2446" name="Halbbogen 2445"/>
              <p:cNvSpPr/>
              <p:nvPr/>
            </p:nvSpPr>
            <p:spPr bwMode="auto">
              <a:xfrm rot="13020627">
                <a:off x="2952084" y="2636912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6EAA23"/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447" name="Halbbogen 2446"/>
              <p:cNvSpPr/>
              <p:nvPr/>
            </p:nvSpPr>
            <p:spPr bwMode="auto">
              <a:xfrm rot="16200000">
                <a:off x="2940792" y="2618325"/>
                <a:ext cx="3024339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6EAA23"/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448" name="Halbbogen 2447"/>
              <p:cNvSpPr/>
              <p:nvPr/>
            </p:nvSpPr>
            <p:spPr bwMode="auto">
              <a:xfrm rot="9900000">
                <a:off x="3001256" y="2650344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6EAA23"/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</p:grpSp>
      <p:grpSp>
        <p:nvGrpSpPr>
          <p:cNvPr id="2460" name="Gruppierung 2459"/>
          <p:cNvGrpSpPr/>
          <p:nvPr/>
        </p:nvGrpSpPr>
        <p:grpSpPr>
          <a:xfrm>
            <a:off x="8294697" y="6546896"/>
            <a:ext cx="540060" cy="445710"/>
            <a:chOff x="3167844" y="4743284"/>
            <a:chExt cx="540060" cy="44571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grpSp>
          <p:nvGrpSpPr>
            <p:cNvPr id="2461" name="Gruppierung 43"/>
            <p:cNvGrpSpPr/>
            <p:nvPr/>
          </p:nvGrpSpPr>
          <p:grpSpPr>
            <a:xfrm>
              <a:off x="3383868" y="4869160"/>
              <a:ext cx="324036" cy="319834"/>
              <a:chOff x="2741946" y="2384882"/>
              <a:chExt cx="3594250" cy="3547635"/>
            </a:xfrm>
          </p:grpSpPr>
          <p:grpSp>
            <p:nvGrpSpPr>
              <p:cNvPr id="2498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2507" name="Halbbogen 2506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508" name="Halbbogen 2507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2509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2513" name="Rechtwinkliges Dreieck 2512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514" name="Rechtwinkliges Dreieck 2513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510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2511" name="Rechtwinkliges Dreieck 2510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512" name="Rechtwinkliges Dreieck 2511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2499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2504" name="Halbbogen 2503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505" name="Halbbogen 2504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506" name="Halbbogen 2505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500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2501" name="Halbbogen 2500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502" name="Halbbogen 2501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503" name="Halbbogen 2502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462" name="Gruppierung 43"/>
            <p:cNvGrpSpPr/>
            <p:nvPr/>
          </p:nvGrpSpPr>
          <p:grpSpPr>
            <a:xfrm>
              <a:off x="3275857" y="4743284"/>
              <a:ext cx="324036" cy="319834"/>
              <a:chOff x="2741946" y="2384882"/>
              <a:chExt cx="3594250" cy="3547635"/>
            </a:xfrm>
          </p:grpSpPr>
          <p:grpSp>
            <p:nvGrpSpPr>
              <p:cNvPr id="2481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2490" name="Halbbogen 2489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491" name="Halbbogen 2490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2492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2496" name="Rechtwinkliges Dreieck 2495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497" name="Rechtwinkliges Dreieck 2496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493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2494" name="Rechtwinkliges Dreieck 2493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495" name="Rechtwinkliges Dreieck 2494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2482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2487" name="Halbbogen 2486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488" name="Halbbogen 2487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489" name="Halbbogen 2488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483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2484" name="Halbbogen 2483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485" name="Halbbogen 2484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486" name="Halbbogen 2485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463" name="Gruppierung 43"/>
            <p:cNvGrpSpPr/>
            <p:nvPr/>
          </p:nvGrpSpPr>
          <p:grpSpPr>
            <a:xfrm>
              <a:off x="3167844" y="4869160"/>
              <a:ext cx="324036" cy="319834"/>
              <a:chOff x="2741946" y="2384882"/>
              <a:chExt cx="3594250" cy="3547635"/>
            </a:xfrm>
          </p:grpSpPr>
          <p:grpSp>
            <p:nvGrpSpPr>
              <p:cNvPr id="2464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2473" name="Halbbogen 2472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474" name="Halbbogen 2473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2475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2479" name="Rechtwinkliges Dreieck 2478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480" name="Rechtwinkliges Dreieck 2479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476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2477" name="Rechtwinkliges Dreieck 2476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478" name="Rechtwinkliges Dreieck 2477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2465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2470" name="Halbbogen 2469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471" name="Halbbogen 2470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472" name="Halbbogen 2471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466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2467" name="Halbbogen 2466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468" name="Halbbogen 2467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469" name="Halbbogen 2468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2515" name="Gruppierung 43"/>
          <p:cNvGrpSpPr/>
          <p:nvPr/>
        </p:nvGrpSpPr>
        <p:grpSpPr>
          <a:xfrm>
            <a:off x="5990441" y="6510892"/>
            <a:ext cx="324036" cy="319834"/>
            <a:chOff x="2741946" y="2384882"/>
            <a:chExt cx="3594250" cy="3547635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grpSp>
          <p:nvGrpSpPr>
            <p:cNvPr id="2516" name="Gruppierung 15"/>
            <p:cNvGrpSpPr/>
            <p:nvPr/>
          </p:nvGrpSpPr>
          <p:grpSpPr>
            <a:xfrm>
              <a:off x="2741946" y="2384882"/>
              <a:ext cx="3594250" cy="3547635"/>
              <a:chOff x="2627784" y="3022402"/>
              <a:chExt cx="2232248" cy="2203298"/>
            </a:xfrm>
          </p:grpSpPr>
          <p:sp>
            <p:nvSpPr>
              <p:cNvPr id="2525" name="Halbbogen 2524"/>
              <p:cNvSpPr/>
              <p:nvPr/>
            </p:nvSpPr>
            <p:spPr bwMode="auto">
              <a:xfrm rot="16200000">
                <a:off x="2627784" y="3032956"/>
                <a:ext cx="2160240" cy="2160240"/>
              </a:xfrm>
              <a:prstGeom prst="blockArc">
                <a:avLst/>
              </a:prstGeom>
              <a:solidFill>
                <a:srgbClr val="00197D">
                  <a:lumMod val="40000"/>
                  <a:lumOff val="60000"/>
                </a:srgbClr>
              </a:solidFill>
              <a:ln w="571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526" name="Halbbogen 2525"/>
              <p:cNvSpPr/>
              <p:nvPr/>
            </p:nvSpPr>
            <p:spPr bwMode="auto">
              <a:xfrm rot="5400000">
                <a:off x="2699792" y="3032956"/>
                <a:ext cx="2160240" cy="2160240"/>
              </a:xfrm>
              <a:prstGeom prst="blockArc">
                <a:avLst/>
              </a:prstGeom>
              <a:solidFill>
                <a:srgbClr val="6EAA23">
                  <a:lumMod val="60000"/>
                  <a:lumOff val="40000"/>
                </a:srgbClr>
              </a:solidFill>
              <a:ln w="571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grpSp>
            <p:nvGrpSpPr>
              <p:cNvPr id="2527" name="Gruppierung 11"/>
              <p:cNvGrpSpPr/>
              <p:nvPr/>
            </p:nvGrpSpPr>
            <p:grpSpPr>
              <a:xfrm>
                <a:off x="3299772" y="3022402"/>
                <a:ext cx="634712" cy="591746"/>
                <a:chOff x="3299772" y="3022402"/>
                <a:chExt cx="634712" cy="591746"/>
              </a:xfrm>
            </p:grpSpPr>
            <p:sp>
              <p:nvSpPr>
                <p:cNvPr id="2531" name="Rechtwinkliges Dreieck 2530"/>
                <p:cNvSpPr/>
                <p:nvPr/>
              </p:nvSpPr>
              <p:spPr bwMode="auto">
                <a:xfrm rot="13500000">
                  <a:off x="3345098" y="3024762"/>
                  <a:ext cx="589386" cy="589386"/>
                </a:xfrm>
                <a:prstGeom prst="rtTriangle">
                  <a:avLst/>
                </a:prstGeom>
                <a:solidFill>
                  <a:srgbClr val="FFFFFF"/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532" name="Rechtwinkliges Dreieck 2531"/>
                <p:cNvSpPr/>
                <p:nvPr/>
              </p:nvSpPr>
              <p:spPr bwMode="auto">
                <a:xfrm rot="13500000">
                  <a:off x="3299772" y="3022402"/>
                  <a:ext cx="589386" cy="589386"/>
                </a:xfrm>
                <a:prstGeom prst="rtTriangle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528" name="Gruppierung 12"/>
              <p:cNvGrpSpPr/>
              <p:nvPr/>
            </p:nvGrpSpPr>
            <p:grpSpPr>
              <a:xfrm rot="10800000">
                <a:off x="3503249" y="4633954"/>
                <a:ext cx="634712" cy="591746"/>
                <a:chOff x="3352002" y="3022402"/>
                <a:chExt cx="634712" cy="591746"/>
              </a:xfrm>
            </p:grpSpPr>
            <p:sp>
              <p:nvSpPr>
                <p:cNvPr id="2529" name="Rechtwinkliges Dreieck 2528"/>
                <p:cNvSpPr/>
                <p:nvPr/>
              </p:nvSpPr>
              <p:spPr bwMode="auto">
                <a:xfrm rot="13500000">
                  <a:off x="3397328" y="3024762"/>
                  <a:ext cx="589386" cy="589386"/>
                </a:xfrm>
                <a:prstGeom prst="rtTriangle">
                  <a:avLst/>
                </a:prstGeom>
                <a:solidFill>
                  <a:srgbClr val="FFFFFF"/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530" name="Rechtwinkliges Dreieck 2529"/>
                <p:cNvSpPr/>
                <p:nvPr/>
              </p:nvSpPr>
              <p:spPr bwMode="auto">
                <a:xfrm rot="13500000">
                  <a:off x="3352002" y="3022402"/>
                  <a:ext cx="589386" cy="589385"/>
                </a:xfrm>
                <a:prstGeom prst="rtTriangle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517" name="Gruppierung 34"/>
            <p:cNvGrpSpPr/>
            <p:nvPr/>
          </p:nvGrpSpPr>
          <p:grpSpPr>
            <a:xfrm>
              <a:off x="2968642" y="2628501"/>
              <a:ext cx="3056950" cy="3046179"/>
              <a:chOff x="2968642" y="2628501"/>
              <a:chExt cx="3056950" cy="3046179"/>
            </a:xfrm>
          </p:grpSpPr>
          <p:sp>
            <p:nvSpPr>
              <p:cNvPr id="2522" name="Halbbogen 2521"/>
              <p:cNvSpPr/>
              <p:nvPr/>
            </p:nvSpPr>
            <p:spPr bwMode="auto">
              <a:xfrm rot="16200000">
                <a:off x="2968642" y="2628501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00197D">
                  <a:lumMod val="75000"/>
                </a:srgbClr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523" name="Halbbogen 2522"/>
              <p:cNvSpPr/>
              <p:nvPr/>
            </p:nvSpPr>
            <p:spPr bwMode="auto">
              <a:xfrm rot="13020627">
                <a:off x="2987824" y="2636912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00197D">
                  <a:lumMod val="75000"/>
                </a:srgbClr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524" name="Halbbogen 2523"/>
              <p:cNvSpPr/>
              <p:nvPr/>
            </p:nvSpPr>
            <p:spPr bwMode="auto">
              <a:xfrm rot="9900000">
                <a:off x="3001256" y="2650344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00197D">
                  <a:lumMod val="75000"/>
                </a:srgbClr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  <p:grpSp>
          <p:nvGrpSpPr>
            <p:cNvPr id="2518" name="Gruppierung 35"/>
            <p:cNvGrpSpPr/>
            <p:nvPr/>
          </p:nvGrpSpPr>
          <p:grpSpPr>
            <a:xfrm rot="10800000">
              <a:off x="3057176" y="2603268"/>
              <a:ext cx="3084798" cy="3056357"/>
              <a:chOff x="2940794" y="2618323"/>
              <a:chExt cx="3084798" cy="3056357"/>
            </a:xfrm>
            <a:solidFill>
              <a:srgbClr val="0078F0">
                <a:lumMod val="75000"/>
              </a:srgbClr>
            </a:solidFill>
          </p:grpSpPr>
          <p:sp>
            <p:nvSpPr>
              <p:cNvPr id="2519" name="Halbbogen 2518"/>
              <p:cNvSpPr/>
              <p:nvPr/>
            </p:nvSpPr>
            <p:spPr bwMode="auto">
              <a:xfrm rot="13020627">
                <a:off x="2952084" y="2636912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6EAA23"/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520" name="Halbbogen 2519"/>
              <p:cNvSpPr/>
              <p:nvPr/>
            </p:nvSpPr>
            <p:spPr bwMode="auto">
              <a:xfrm rot="16200000">
                <a:off x="2940792" y="2618325"/>
                <a:ext cx="3024339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6EAA23"/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521" name="Halbbogen 2520"/>
              <p:cNvSpPr/>
              <p:nvPr/>
            </p:nvSpPr>
            <p:spPr bwMode="auto">
              <a:xfrm rot="9900000">
                <a:off x="3001256" y="2650344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6EAA23"/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</p:grpSp>
      <p:grpSp>
        <p:nvGrpSpPr>
          <p:cNvPr id="2533" name="Gruppierung 43"/>
          <p:cNvGrpSpPr/>
          <p:nvPr/>
        </p:nvGrpSpPr>
        <p:grpSpPr>
          <a:xfrm>
            <a:off x="8006665" y="4710692"/>
            <a:ext cx="324036" cy="319834"/>
            <a:chOff x="2741946" y="2384882"/>
            <a:chExt cx="3594250" cy="3547635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grpSp>
          <p:nvGrpSpPr>
            <p:cNvPr id="2534" name="Gruppierung 15"/>
            <p:cNvGrpSpPr/>
            <p:nvPr/>
          </p:nvGrpSpPr>
          <p:grpSpPr>
            <a:xfrm>
              <a:off x="2741946" y="2384882"/>
              <a:ext cx="3594250" cy="3547635"/>
              <a:chOff x="2627784" y="3022402"/>
              <a:chExt cx="2232248" cy="2203298"/>
            </a:xfrm>
          </p:grpSpPr>
          <p:sp>
            <p:nvSpPr>
              <p:cNvPr id="2543" name="Halbbogen 2542"/>
              <p:cNvSpPr/>
              <p:nvPr/>
            </p:nvSpPr>
            <p:spPr bwMode="auto">
              <a:xfrm rot="16200000">
                <a:off x="2627784" y="3032956"/>
                <a:ext cx="2160240" cy="2160240"/>
              </a:xfrm>
              <a:prstGeom prst="blockArc">
                <a:avLst/>
              </a:prstGeom>
              <a:solidFill>
                <a:srgbClr val="00197D">
                  <a:lumMod val="40000"/>
                  <a:lumOff val="60000"/>
                </a:srgbClr>
              </a:solidFill>
              <a:ln w="571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544" name="Halbbogen 2543"/>
              <p:cNvSpPr/>
              <p:nvPr/>
            </p:nvSpPr>
            <p:spPr bwMode="auto">
              <a:xfrm rot="5400000">
                <a:off x="2699792" y="3032956"/>
                <a:ext cx="2160240" cy="2160240"/>
              </a:xfrm>
              <a:prstGeom prst="blockArc">
                <a:avLst/>
              </a:prstGeom>
              <a:solidFill>
                <a:srgbClr val="FF8700">
                  <a:lumMod val="60000"/>
                  <a:lumOff val="40000"/>
                </a:srgbClr>
              </a:solidFill>
              <a:ln w="571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grpSp>
            <p:nvGrpSpPr>
              <p:cNvPr id="2545" name="Gruppierung 11"/>
              <p:cNvGrpSpPr/>
              <p:nvPr/>
            </p:nvGrpSpPr>
            <p:grpSpPr>
              <a:xfrm>
                <a:off x="3299772" y="3022402"/>
                <a:ext cx="634712" cy="591746"/>
                <a:chOff x="3299772" y="3022402"/>
                <a:chExt cx="634712" cy="591746"/>
              </a:xfrm>
            </p:grpSpPr>
            <p:sp>
              <p:nvSpPr>
                <p:cNvPr id="2549" name="Rechtwinkliges Dreieck 2548"/>
                <p:cNvSpPr/>
                <p:nvPr/>
              </p:nvSpPr>
              <p:spPr bwMode="auto">
                <a:xfrm rot="13500000">
                  <a:off x="3345098" y="3024762"/>
                  <a:ext cx="589386" cy="589386"/>
                </a:xfrm>
                <a:prstGeom prst="rtTriangle">
                  <a:avLst/>
                </a:prstGeom>
                <a:solidFill>
                  <a:srgbClr val="FFFFFF"/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550" name="Rechtwinkliges Dreieck 2549"/>
                <p:cNvSpPr/>
                <p:nvPr/>
              </p:nvSpPr>
              <p:spPr bwMode="auto">
                <a:xfrm rot="13500000">
                  <a:off x="3299772" y="3022402"/>
                  <a:ext cx="589386" cy="589386"/>
                </a:xfrm>
                <a:prstGeom prst="rtTriangle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546" name="Gruppierung 12"/>
              <p:cNvGrpSpPr/>
              <p:nvPr/>
            </p:nvGrpSpPr>
            <p:grpSpPr>
              <a:xfrm rot="10800000">
                <a:off x="3503249" y="4633954"/>
                <a:ext cx="634712" cy="591746"/>
                <a:chOff x="3352002" y="3022402"/>
                <a:chExt cx="634712" cy="591746"/>
              </a:xfrm>
            </p:grpSpPr>
            <p:sp>
              <p:nvSpPr>
                <p:cNvPr id="2547" name="Rechtwinkliges Dreieck 2546"/>
                <p:cNvSpPr/>
                <p:nvPr/>
              </p:nvSpPr>
              <p:spPr bwMode="auto">
                <a:xfrm rot="13500000">
                  <a:off x="3397328" y="3024762"/>
                  <a:ext cx="589386" cy="589386"/>
                </a:xfrm>
                <a:prstGeom prst="rtTriangle">
                  <a:avLst/>
                </a:prstGeom>
                <a:solidFill>
                  <a:srgbClr val="FFFFFF"/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548" name="Rechtwinkliges Dreieck 2547"/>
                <p:cNvSpPr/>
                <p:nvPr/>
              </p:nvSpPr>
              <p:spPr bwMode="auto">
                <a:xfrm rot="13500000">
                  <a:off x="3352002" y="3022402"/>
                  <a:ext cx="589386" cy="589385"/>
                </a:xfrm>
                <a:prstGeom prst="rtTriangle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535" name="Gruppierung 34"/>
            <p:cNvGrpSpPr/>
            <p:nvPr/>
          </p:nvGrpSpPr>
          <p:grpSpPr>
            <a:xfrm>
              <a:off x="2968642" y="2628501"/>
              <a:ext cx="3056950" cy="3046179"/>
              <a:chOff x="2968642" y="2628501"/>
              <a:chExt cx="3056950" cy="3046179"/>
            </a:xfrm>
          </p:grpSpPr>
          <p:sp>
            <p:nvSpPr>
              <p:cNvPr id="2540" name="Halbbogen 2539"/>
              <p:cNvSpPr/>
              <p:nvPr/>
            </p:nvSpPr>
            <p:spPr bwMode="auto">
              <a:xfrm rot="16200000">
                <a:off x="2968642" y="2628501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00197D">
                  <a:lumMod val="75000"/>
                </a:srgbClr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541" name="Halbbogen 2540"/>
              <p:cNvSpPr/>
              <p:nvPr/>
            </p:nvSpPr>
            <p:spPr bwMode="auto">
              <a:xfrm rot="13020627">
                <a:off x="2987824" y="2636912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00197D">
                  <a:lumMod val="75000"/>
                </a:srgbClr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542" name="Halbbogen 2541"/>
              <p:cNvSpPr/>
              <p:nvPr/>
            </p:nvSpPr>
            <p:spPr bwMode="auto">
              <a:xfrm rot="9900000">
                <a:off x="3001256" y="2650344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00197D">
                  <a:lumMod val="75000"/>
                </a:srgbClr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  <p:grpSp>
          <p:nvGrpSpPr>
            <p:cNvPr id="2536" name="Gruppierung 35"/>
            <p:cNvGrpSpPr/>
            <p:nvPr/>
          </p:nvGrpSpPr>
          <p:grpSpPr>
            <a:xfrm rot="10800000">
              <a:off x="3057176" y="2603268"/>
              <a:ext cx="3084798" cy="3056357"/>
              <a:chOff x="2940794" y="2618323"/>
              <a:chExt cx="3084798" cy="3056357"/>
            </a:xfrm>
            <a:solidFill>
              <a:srgbClr val="0078F0">
                <a:lumMod val="75000"/>
              </a:srgbClr>
            </a:solidFill>
          </p:grpSpPr>
          <p:sp>
            <p:nvSpPr>
              <p:cNvPr id="2537" name="Halbbogen 2536"/>
              <p:cNvSpPr/>
              <p:nvPr/>
            </p:nvSpPr>
            <p:spPr bwMode="auto">
              <a:xfrm rot="13020627">
                <a:off x="2952084" y="2636912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FF8700">
                  <a:lumMod val="75000"/>
                </a:srgbClr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538" name="Halbbogen 2537"/>
              <p:cNvSpPr/>
              <p:nvPr/>
            </p:nvSpPr>
            <p:spPr bwMode="auto">
              <a:xfrm rot="16200000">
                <a:off x="2940792" y="2618325"/>
                <a:ext cx="3024339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FF8700">
                  <a:lumMod val="75000"/>
                </a:srgbClr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539" name="Halbbogen 2538"/>
              <p:cNvSpPr/>
              <p:nvPr/>
            </p:nvSpPr>
            <p:spPr bwMode="auto">
              <a:xfrm rot="9900000">
                <a:off x="3001256" y="2650344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FF8700">
                  <a:lumMod val="75000"/>
                </a:srgbClr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</p:grpSp>
      <p:grpSp>
        <p:nvGrpSpPr>
          <p:cNvPr id="2551" name="Gruppierung 2550"/>
          <p:cNvGrpSpPr/>
          <p:nvPr/>
        </p:nvGrpSpPr>
        <p:grpSpPr>
          <a:xfrm>
            <a:off x="6134457" y="4926716"/>
            <a:ext cx="540060" cy="445710"/>
            <a:chOff x="3167844" y="4743284"/>
            <a:chExt cx="540060" cy="44571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grpSp>
          <p:nvGrpSpPr>
            <p:cNvPr id="2552" name="Gruppierung 43"/>
            <p:cNvGrpSpPr/>
            <p:nvPr/>
          </p:nvGrpSpPr>
          <p:grpSpPr>
            <a:xfrm>
              <a:off x="3383868" y="4869160"/>
              <a:ext cx="324036" cy="319834"/>
              <a:chOff x="2741946" y="2384882"/>
              <a:chExt cx="3594250" cy="3547635"/>
            </a:xfrm>
          </p:grpSpPr>
          <p:grpSp>
            <p:nvGrpSpPr>
              <p:cNvPr id="2589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2598" name="Halbbogen 2597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599" name="Halbbogen 2598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2600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2604" name="Rechtwinkliges Dreieck 2603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605" name="Rechtwinkliges Dreieck 2604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601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2602" name="Rechtwinkliges Dreieck 2601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603" name="Rechtwinkliges Dreieck 2602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2590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2595" name="Halbbogen 2594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596" name="Halbbogen 2595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597" name="Halbbogen 2596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591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2592" name="Halbbogen 2591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593" name="Halbbogen 2592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594" name="Halbbogen 2593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553" name="Gruppierung 43"/>
            <p:cNvGrpSpPr/>
            <p:nvPr/>
          </p:nvGrpSpPr>
          <p:grpSpPr>
            <a:xfrm>
              <a:off x="3275857" y="4743284"/>
              <a:ext cx="324036" cy="319834"/>
              <a:chOff x="2741946" y="2384882"/>
              <a:chExt cx="3594250" cy="3547635"/>
            </a:xfrm>
          </p:grpSpPr>
          <p:grpSp>
            <p:nvGrpSpPr>
              <p:cNvPr id="2572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2581" name="Halbbogen 2580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582" name="Halbbogen 2581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2583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2587" name="Rechtwinkliges Dreieck 2586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588" name="Rechtwinkliges Dreieck 2587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584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2585" name="Rechtwinkliges Dreieck 2584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586" name="Rechtwinkliges Dreieck 2585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2573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2578" name="Halbbogen 2577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579" name="Halbbogen 2578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580" name="Halbbogen 2579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574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2575" name="Halbbogen 2574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576" name="Halbbogen 2575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577" name="Halbbogen 2576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554" name="Gruppierung 43"/>
            <p:cNvGrpSpPr/>
            <p:nvPr/>
          </p:nvGrpSpPr>
          <p:grpSpPr>
            <a:xfrm>
              <a:off x="3167844" y="4869160"/>
              <a:ext cx="324036" cy="319834"/>
              <a:chOff x="2741946" y="2384882"/>
              <a:chExt cx="3594250" cy="3547635"/>
            </a:xfrm>
          </p:grpSpPr>
          <p:grpSp>
            <p:nvGrpSpPr>
              <p:cNvPr id="2555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2564" name="Halbbogen 2563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565" name="Halbbogen 2564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2566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2570" name="Rechtwinkliges Dreieck 2569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571" name="Rechtwinkliges Dreieck 2570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567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2568" name="Rechtwinkliges Dreieck 2567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569" name="Rechtwinkliges Dreieck 2568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2556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2561" name="Halbbogen 2560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562" name="Halbbogen 2561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563" name="Halbbogen 2562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557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2558" name="Halbbogen 2557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559" name="Halbbogen 2558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560" name="Halbbogen 2559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2606" name="Gruppierung 2605"/>
          <p:cNvGrpSpPr/>
          <p:nvPr/>
        </p:nvGrpSpPr>
        <p:grpSpPr>
          <a:xfrm>
            <a:off x="6062449" y="4422660"/>
            <a:ext cx="540060" cy="445710"/>
            <a:chOff x="3167844" y="4743284"/>
            <a:chExt cx="540060" cy="44571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grpSp>
          <p:nvGrpSpPr>
            <p:cNvPr id="2607" name="Gruppierung 43"/>
            <p:cNvGrpSpPr/>
            <p:nvPr/>
          </p:nvGrpSpPr>
          <p:grpSpPr>
            <a:xfrm>
              <a:off x="3383868" y="4869160"/>
              <a:ext cx="324036" cy="319834"/>
              <a:chOff x="2741946" y="2384882"/>
              <a:chExt cx="3594250" cy="3547635"/>
            </a:xfrm>
          </p:grpSpPr>
          <p:grpSp>
            <p:nvGrpSpPr>
              <p:cNvPr id="2644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2653" name="Halbbogen 2652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654" name="Halbbogen 2653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2655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2659" name="Rechtwinkliges Dreieck 2658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660" name="Rechtwinkliges Dreieck 2659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656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2657" name="Rechtwinkliges Dreieck 2656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658" name="Rechtwinkliges Dreieck 2657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2645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2650" name="Halbbogen 2649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651" name="Halbbogen 2650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652" name="Halbbogen 2651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646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2647" name="Halbbogen 2646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648" name="Halbbogen 2647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649" name="Halbbogen 2648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608" name="Gruppierung 43"/>
            <p:cNvGrpSpPr/>
            <p:nvPr/>
          </p:nvGrpSpPr>
          <p:grpSpPr>
            <a:xfrm>
              <a:off x="3275857" y="4743284"/>
              <a:ext cx="324036" cy="319834"/>
              <a:chOff x="2741946" y="2384882"/>
              <a:chExt cx="3594250" cy="3547635"/>
            </a:xfrm>
          </p:grpSpPr>
          <p:grpSp>
            <p:nvGrpSpPr>
              <p:cNvPr id="2627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2636" name="Halbbogen 2635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637" name="Halbbogen 2636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2638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2642" name="Rechtwinkliges Dreieck 2641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643" name="Rechtwinkliges Dreieck 2642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639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2640" name="Rechtwinkliges Dreieck 2639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641" name="Rechtwinkliges Dreieck 2640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2628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2633" name="Halbbogen 2632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634" name="Halbbogen 2633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635" name="Halbbogen 2634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629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2630" name="Halbbogen 2629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631" name="Halbbogen 2630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632" name="Halbbogen 2631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609" name="Gruppierung 43"/>
            <p:cNvGrpSpPr/>
            <p:nvPr/>
          </p:nvGrpSpPr>
          <p:grpSpPr>
            <a:xfrm>
              <a:off x="3167844" y="4869160"/>
              <a:ext cx="324036" cy="319834"/>
              <a:chOff x="2741946" y="2384882"/>
              <a:chExt cx="3594250" cy="3547635"/>
            </a:xfrm>
          </p:grpSpPr>
          <p:grpSp>
            <p:nvGrpSpPr>
              <p:cNvPr id="2610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2619" name="Halbbogen 2618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620" name="Halbbogen 2619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2621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2625" name="Rechtwinkliges Dreieck 2624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626" name="Rechtwinkliges Dreieck 2625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622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2623" name="Rechtwinkliges Dreieck 2622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624" name="Rechtwinkliges Dreieck 2623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2611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2616" name="Halbbogen 2615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617" name="Halbbogen 2616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618" name="Halbbogen 2617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612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2613" name="Halbbogen 2612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614" name="Halbbogen 2613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615" name="Halbbogen 2614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2661" name="Gruppierung 2660"/>
          <p:cNvGrpSpPr/>
          <p:nvPr/>
        </p:nvGrpSpPr>
        <p:grpSpPr>
          <a:xfrm>
            <a:off x="5558393" y="5790812"/>
            <a:ext cx="540060" cy="445710"/>
            <a:chOff x="3167844" y="4743284"/>
            <a:chExt cx="540060" cy="44571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grpSp>
          <p:nvGrpSpPr>
            <p:cNvPr id="2662" name="Gruppierung 43"/>
            <p:cNvGrpSpPr/>
            <p:nvPr/>
          </p:nvGrpSpPr>
          <p:grpSpPr>
            <a:xfrm>
              <a:off x="3383868" y="4869160"/>
              <a:ext cx="324036" cy="319834"/>
              <a:chOff x="2741946" y="2384882"/>
              <a:chExt cx="3594250" cy="3547635"/>
            </a:xfrm>
          </p:grpSpPr>
          <p:grpSp>
            <p:nvGrpSpPr>
              <p:cNvPr id="2699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2708" name="Halbbogen 2707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709" name="Halbbogen 2708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2710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2714" name="Rechtwinkliges Dreieck 2713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715" name="Rechtwinkliges Dreieck 2714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711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2712" name="Rechtwinkliges Dreieck 2711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713" name="Rechtwinkliges Dreieck 2712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2700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2705" name="Halbbogen 2704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706" name="Halbbogen 2705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707" name="Halbbogen 2706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701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2702" name="Halbbogen 2701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703" name="Halbbogen 2702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704" name="Halbbogen 2703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663" name="Gruppierung 43"/>
            <p:cNvGrpSpPr/>
            <p:nvPr/>
          </p:nvGrpSpPr>
          <p:grpSpPr>
            <a:xfrm>
              <a:off x="3275857" y="4743284"/>
              <a:ext cx="324036" cy="319834"/>
              <a:chOff x="2741946" y="2384882"/>
              <a:chExt cx="3594250" cy="3547635"/>
            </a:xfrm>
          </p:grpSpPr>
          <p:grpSp>
            <p:nvGrpSpPr>
              <p:cNvPr id="2682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2691" name="Halbbogen 2690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692" name="Halbbogen 2691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2693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2697" name="Rechtwinkliges Dreieck 2696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698" name="Rechtwinkliges Dreieck 2697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694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2695" name="Rechtwinkliges Dreieck 2694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696" name="Rechtwinkliges Dreieck 2695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2683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2688" name="Halbbogen 2687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689" name="Halbbogen 2688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690" name="Halbbogen 2689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684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2685" name="Halbbogen 2684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686" name="Halbbogen 2685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687" name="Halbbogen 2686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664" name="Gruppierung 43"/>
            <p:cNvGrpSpPr/>
            <p:nvPr/>
          </p:nvGrpSpPr>
          <p:grpSpPr>
            <a:xfrm>
              <a:off x="3167844" y="4869160"/>
              <a:ext cx="324036" cy="319834"/>
              <a:chOff x="2741946" y="2384882"/>
              <a:chExt cx="3594250" cy="3547635"/>
            </a:xfrm>
          </p:grpSpPr>
          <p:grpSp>
            <p:nvGrpSpPr>
              <p:cNvPr id="2665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2674" name="Halbbogen 2673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675" name="Halbbogen 2674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2676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2680" name="Rechtwinkliges Dreieck 2679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681" name="Rechtwinkliges Dreieck 2680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677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2678" name="Rechtwinkliges Dreieck 2677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679" name="Rechtwinkliges Dreieck 2678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2666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2671" name="Halbbogen 2670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672" name="Halbbogen 2671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673" name="Halbbogen 2672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667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2668" name="Halbbogen 2667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669" name="Halbbogen 2668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670" name="Halbbogen 2669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2716" name="Gruppierung 2715"/>
          <p:cNvGrpSpPr/>
          <p:nvPr/>
        </p:nvGrpSpPr>
        <p:grpSpPr>
          <a:xfrm>
            <a:off x="5918434" y="5322760"/>
            <a:ext cx="432047" cy="445710"/>
            <a:chOff x="4968045" y="4869160"/>
            <a:chExt cx="432047" cy="44571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grpSp>
          <p:nvGrpSpPr>
            <p:cNvPr id="2717" name="Gruppierung 43"/>
            <p:cNvGrpSpPr/>
            <p:nvPr/>
          </p:nvGrpSpPr>
          <p:grpSpPr>
            <a:xfrm>
              <a:off x="5076056" y="4995036"/>
              <a:ext cx="324036" cy="319834"/>
              <a:chOff x="2741946" y="2384882"/>
              <a:chExt cx="3594250" cy="3547635"/>
            </a:xfrm>
          </p:grpSpPr>
          <p:grpSp>
            <p:nvGrpSpPr>
              <p:cNvPr id="2736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2745" name="Halbbogen 2744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746" name="Halbbogen 2745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2747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2751" name="Rechtwinkliges Dreieck 2750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752" name="Rechtwinkliges Dreieck 2751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748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2749" name="Rechtwinkliges Dreieck 2748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750" name="Rechtwinkliges Dreieck 2749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2737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2742" name="Halbbogen 2741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743" name="Halbbogen 2742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744" name="Halbbogen 2743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738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2739" name="Halbbogen 2738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740" name="Halbbogen 2739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741" name="Halbbogen 2740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718" name="Gruppierung 43"/>
            <p:cNvGrpSpPr/>
            <p:nvPr/>
          </p:nvGrpSpPr>
          <p:grpSpPr>
            <a:xfrm>
              <a:off x="4968045" y="4869160"/>
              <a:ext cx="324036" cy="319834"/>
              <a:chOff x="2741946" y="2384882"/>
              <a:chExt cx="3594250" cy="3547635"/>
            </a:xfrm>
          </p:grpSpPr>
          <p:grpSp>
            <p:nvGrpSpPr>
              <p:cNvPr id="2719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2728" name="Halbbogen 2727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729" name="Halbbogen 2728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2730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2734" name="Rechtwinkliges Dreieck 2733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735" name="Rechtwinkliges Dreieck 2734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731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2732" name="Rechtwinkliges Dreieck 2731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733" name="Rechtwinkliges Dreieck 2732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2720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2725" name="Halbbogen 2724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726" name="Halbbogen 2725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727" name="Halbbogen 2726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721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2722" name="Halbbogen 2721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723" name="Halbbogen 2722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724" name="Halbbogen 2723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2753" name="Gruppierung 2752"/>
          <p:cNvGrpSpPr/>
          <p:nvPr/>
        </p:nvGrpSpPr>
        <p:grpSpPr>
          <a:xfrm>
            <a:off x="6638513" y="4170632"/>
            <a:ext cx="432049" cy="445710"/>
            <a:chOff x="3707904" y="5697252"/>
            <a:chExt cx="432049" cy="44571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grpSp>
          <p:nvGrpSpPr>
            <p:cNvPr id="2754" name="Gruppierung 43"/>
            <p:cNvGrpSpPr/>
            <p:nvPr/>
          </p:nvGrpSpPr>
          <p:grpSpPr>
            <a:xfrm>
              <a:off x="3815917" y="5697252"/>
              <a:ext cx="324036" cy="319834"/>
              <a:chOff x="2741946" y="2384882"/>
              <a:chExt cx="3594250" cy="3547635"/>
            </a:xfrm>
          </p:grpSpPr>
          <p:grpSp>
            <p:nvGrpSpPr>
              <p:cNvPr id="2773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2782" name="Halbbogen 2781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783" name="Halbbogen 2782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2784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2788" name="Rechtwinkliges Dreieck 2787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789" name="Rechtwinkliges Dreieck 2788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785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2786" name="Rechtwinkliges Dreieck 2785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787" name="Rechtwinkliges Dreieck 2786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2774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2779" name="Halbbogen 2778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780" name="Halbbogen 2779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781" name="Halbbogen 2780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775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2776" name="Halbbogen 2775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777" name="Halbbogen 2776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778" name="Halbbogen 2777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755" name="Gruppierung 43"/>
            <p:cNvGrpSpPr/>
            <p:nvPr/>
          </p:nvGrpSpPr>
          <p:grpSpPr>
            <a:xfrm>
              <a:off x="3707904" y="5823128"/>
              <a:ext cx="324036" cy="319834"/>
              <a:chOff x="2741946" y="2384882"/>
              <a:chExt cx="3594250" cy="3547635"/>
            </a:xfrm>
          </p:grpSpPr>
          <p:grpSp>
            <p:nvGrpSpPr>
              <p:cNvPr id="2756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2765" name="Halbbogen 2764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766" name="Halbbogen 2765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2767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2771" name="Rechtwinkliges Dreieck 2770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772" name="Rechtwinkliges Dreieck 2771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768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2769" name="Rechtwinkliges Dreieck 2768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770" name="Rechtwinkliges Dreieck 2769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2757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2762" name="Halbbogen 2761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763" name="Halbbogen 2762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764" name="Halbbogen 2763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758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2759" name="Halbbogen 2758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760" name="Halbbogen 2759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761" name="Halbbogen 2760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2790" name="Gruppierung 2789"/>
          <p:cNvGrpSpPr/>
          <p:nvPr/>
        </p:nvGrpSpPr>
        <p:grpSpPr>
          <a:xfrm>
            <a:off x="7034557" y="3472894"/>
            <a:ext cx="432049" cy="445710"/>
            <a:chOff x="4067944" y="4545124"/>
            <a:chExt cx="432049" cy="44571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grpSp>
          <p:nvGrpSpPr>
            <p:cNvPr id="2791" name="Gruppierung 43"/>
            <p:cNvGrpSpPr/>
            <p:nvPr/>
          </p:nvGrpSpPr>
          <p:grpSpPr>
            <a:xfrm>
              <a:off x="4175957" y="4545124"/>
              <a:ext cx="324036" cy="319834"/>
              <a:chOff x="2741946" y="2384882"/>
              <a:chExt cx="3594250" cy="3547635"/>
            </a:xfrm>
          </p:grpSpPr>
          <p:grpSp>
            <p:nvGrpSpPr>
              <p:cNvPr id="2810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2819" name="Halbbogen 2818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820" name="Halbbogen 2819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2821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2825" name="Rechtwinkliges Dreieck 2824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826" name="Rechtwinkliges Dreieck 2825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822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2823" name="Rechtwinkliges Dreieck 2822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824" name="Rechtwinkliges Dreieck 2823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2811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2816" name="Halbbogen 2815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817" name="Halbbogen 2816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818" name="Halbbogen 2817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812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2813" name="Halbbogen 2812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814" name="Halbbogen 2813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815" name="Halbbogen 2814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792" name="Gruppierung 43"/>
            <p:cNvGrpSpPr/>
            <p:nvPr/>
          </p:nvGrpSpPr>
          <p:grpSpPr>
            <a:xfrm>
              <a:off x="4067944" y="4671000"/>
              <a:ext cx="324036" cy="319834"/>
              <a:chOff x="2741946" y="2384882"/>
              <a:chExt cx="3594250" cy="3547635"/>
            </a:xfrm>
          </p:grpSpPr>
          <p:grpSp>
            <p:nvGrpSpPr>
              <p:cNvPr id="2793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2802" name="Halbbogen 2801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803" name="Halbbogen 2802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2804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2808" name="Rechtwinkliges Dreieck 2807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809" name="Rechtwinkliges Dreieck 2808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805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2806" name="Rechtwinkliges Dreieck 2805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807" name="Rechtwinkliges Dreieck 2806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2794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2799" name="Halbbogen 2798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800" name="Halbbogen 2799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801" name="Halbbogen 2800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795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2796" name="Halbbogen 2795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797" name="Halbbogen 2796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798" name="Halbbogen 2797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2827" name="Gruppierung 2826"/>
          <p:cNvGrpSpPr/>
          <p:nvPr/>
        </p:nvGrpSpPr>
        <p:grpSpPr>
          <a:xfrm>
            <a:off x="5270361" y="5394768"/>
            <a:ext cx="540060" cy="445710"/>
            <a:chOff x="3167844" y="4743284"/>
            <a:chExt cx="540060" cy="44571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grpSp>
          <p:nvGrpSpPr>
            <p:cNvPr id="2828" name="Gruppierung 43"/>
            <p:cNvGrpSpPr/>
            <p:nvPr/>
          </p:nvGrpSpPr>
          <p:grpSpPr>
            <a:xfrm>
              <a:off x="3383868" y="4869160"/>
              <a:ext cx="324036" cy="319834"/>
              <a:chOff x="2741946" y="2384882"/>
              <a:chExt cx="3594250" cy="3547635"/>
            </a:xfrm>
          </p:grpSpPr>
          <p:grpSp>
            <p:nvGrpSpPr>
              <p:cNvPr id="2865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2874" name="Halbbogen 2873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875" name="Halbbogen 2874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2876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2880" name="Rechtwinkliges Dreieck 2879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881" name="Rechtwinkliges Dreieck 2880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877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2878" name="Rechtwinkliges Dreieck 2877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879" name="Rechtwinkliges Dreieck 2878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2866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2871" name="Halbbogen 2870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872" name="Halbbogen 2871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873" name="Halbbogen 2872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867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2868" name="Halbbogen 2867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869" name="Halbbogen 2868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870" name="Halbbogen 2869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829" name="Gruppierung 43"/>
            <p:cNvGrpSpPr/>
            <p:nvPr/>
          </p:nvGrpSpPr>
          <p:grpSpPr>
            <a:xfrm>
              <a:off x="3275857" y="4743284"/>
              <a:ext cx="324036" cy="319834"/>
              <a:chOff x="2741946" y="2384882"/>
              <a:chExt cx="3594250" cy="3547635"/>
            </a:xfrm>
          </p:grpSpPr>
          <p:grpSp>
            <p:nvGrpSpPr>
              <p:cNvPr id="2848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2857" name="Halbbogen 2856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858" name="Halbbogen 2857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2859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2863" name="Rechtwinkliges Dreieck 2862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864" name="Rechtwinkliges Dreieck 2863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860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2861" name="Rechtwinkliges Dreieck 2860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862" name="Rechtwinkliges Dreieck 2861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2849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2854" name="Halbbogen 2853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855" name="Halbbogen 2854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856" name="Halbbogen 2855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850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2851" name="Halbbogen 2850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852" name="Halbbogen 2851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853" name="Halbbogen 2852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830" name="Gruppierung 43"/>
            <p:cNvGrpSpPr/>
            <p:nvPr/>
          </p:nvGrpSpPr>
          <p:grpSpPr>
            <a:xfrm>
              <a:off x="3167844" y="4869160"/>
              <a:ext cx="324036" cy="319834"/>
              <a:chOff x="2741946" y="2384882"/>
              <a:chExt cx="3594250" cy="3547635"/>
            </a:xfrm>
          </p:grpSpPr>
          <p:grpSp>
            <p:nvGrpSpPr>
              <p:cNvPr id="2831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2840" name="Halbbogen 2839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841" name="Halbbogen 2840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2842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2846" name="Rechtwinkliges Dreieck 2845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847" name="Rechtwinkliges Dreieck 2846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843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2844" name="Rechtwinkliges Dreieck 2843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845" name="Rechtwinkliges Dreieck 2844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2832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2837" name="Halbbogen 2836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838" name="Halbbogen 2837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839" name="Halbbogen 2838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833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2834" name="Halbbogen 2833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835" name="Halbbogen 2834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836" name="Halbbogen 2835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2882" name="Gruppierung 43"/>
          <p:cNvGrpSpPr/>
          <p:nvPr/>
        </p:nvGrpSpPr>
        <p:grpSpPr>
          <a:xfrm>
            <a:off x="5558393" y="5016588"/>
            <a:ext cx="324036" cy="319834"/>
            <a:chOff x="2741946" y="2384882"/>
            <a:chExt cx="3594250" cy="3547635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grpSp>
          <p:nvGrpSpPr>
            <p:cNvPr id="2883" name="Gruppierung 15"/>
            <p:cNvGrpSpPr/>
            <p:nvPr/>
          </p:nvGrpSpPr>
          <p:grpSpPr>
            <a:xfrm>
              <a:off x="2741946" y="2384882"/>
              <a:ext cx="3594250" cy="3547635"/>
              <a:chOff x="2627784" y="3022402"/>
              <a:chExt cx="2232248" cy="2203298"/>
            </a:xfrm>
          </p:grpSpPr>
          <p:sp>
            <p:nvSpPr>
              <p:cNvPr id="2892" name="Halbbogen 2891"/>
              <p:cNvSpPr/>
              <p:nvPr/>
            </p:nvSpPr>
            <p:spPr bwMode="auto">
              <a:xfrm rot="16200000">
                <a:off x="2627784" y="3032956"/>
                <a:ext cx="2160240" cy="2160240"/>
              </a:xfrm>
              <a:prstGeom prst="blockArc">
                <a:avLst/>
              </a:prstGeom>
              <a:solidFill>
                <a:srgbClr val="6EAA23">
                  <a:lumMod val="60000"/>
                  <a:lumOff val="40000"/>
                </a:srgbClr>
              </a:solidFill>
              <a:ln w="571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893" name="Halbbogen 2892"/>
              <p:cNvSpPr/>
              <p:nvPr/>
            </p:nvSpPr>
            <p:spPr bwMode="auto">
              <a:xfrm rot="5400000">
                <a:off x="2699792" y="3032956"/>
                <a:ext cx="2160240" cy="2160240"/>
              </a:xfrm>
              <a:prstGeom prst="blockArc">
                <a:avLst/>
              </a:prstGeom>
              <a:solidFill>
                <a:srgbClr val="FF8700">
                  <a:lumMod val="60000"/>
                  <a:lumOff val="40000"/>
                </a:srgbClr>
              </a:solidFill>
              <a:ln w="571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grpSp>
            <p:nvGrpSpPr>
              <p:cNvPr id="2894" name="Gruppierung 11"/>
              <p:cNvGrpSpPr/>
              <p:nvPr/>
            </p:nvGrpSpPr>
            <p:grpSpPr>
              <a:xfrm>
                <a:off x="3299772" y="3022402"/>
                <a:ext cx="634712" cy="591746"/>
                <a:chOff x="3299772" y="3022402"/>
                <a:chExt cx="634712" cy="591746"/>
              </a:xfrm>
            </p:grpSpPr>
            <p:sp>
              <p:nvSpPr>
                <p:cNvPr id="2898" name="Rechtwinkliges Dreieck 2897"/>
                <p:cNvSpPr/>
                <p:nvPr/>
              </p:nvSpPr>
              <p:spPr bwMode="auto">
                <a:xfrm rot="13500000">
                  <a:off x="3345098" y="3024762"/>
                  <a:ext cx="589386" cy="589386"/>
                </a:xfrm>
                <a:prstGeom prst="rtTriangle">
                  <a:avLst/>
                </a:prstGeom>
                <a:solidFill>
                  <a:srgbClr val="FFFFFF"/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899" name="Rechtwinkliges Dreieck 2898"/>
                <p:cNvSpPr/>
                <p:nvPr/>
              </p:nvSpPr>
              <p:spPr bwMode="auto">
                <a:xfrm rot="13500000">
                  <a:off x="3299772" y="3022402"/>
                  <a:ext cx="589386" cy="589386"/>
                </a:xfrm>
                <a:prstGeom prst="rtTriangle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895" name="Gruppierung 12"/>
              <p:cNvGrpSpPr/>
              <p:nvPr/>
            </p:nvGrpSpPr>
            <p:grpSpPr>
              <a:xfrm rot="10800000">
                <a:off x="3503249" y="4633954"/>
                <a:ext cx="634712" cy="591746"/>
                <a:chOff x="3352002" y="3022402"/>
                <a:chExt cx="634712" cy="591746"/>
              </a:xfrm>
            </p:grpSpPr>
            <p:sp>
              <p:nvSpPr>
                <p:cNvPr id="2896" name="Rechtwinkliges Dreieck 2895"/>
                <p:cNvSpPr/>
                <p:nvPr/>
              </p:nvSpPr>
              <p:spPr bwMode="auto">
                <a:xfrm rot="13500000">
                  <a:off x="3397328" y="3024762"/>
                  <a:ext cx="589386" cy="589386"/>
                </a:xfrm>
                <a:prstGeom prst="rtTriangle">
                  <a:avLst/>
                </a:prstGeom>
                <a:solidFill>
                  <a:srgbClr val="FFFFFF"/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897" name="Rechtwinkliges Dreieck 2896"/>
                <p:cNvSpPr/>
                <p:nvPr/>
              </p:nvSpPr>
              <p:spPr bwMode="auto">
                <a:xfrm rot="13500000">
                  <a:off x="3352002" y="3022402"/>
                  <a:ext cx="589386" cy="589385"/>
                </a:xfrm>
                <a:prstGeom prst="rtTriangle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884" name="Gruppierung 34"/>
            <p:cNvGrpSpPr/>
            <p:nvPr/>
          </p:nvGrpSpPr>
          <p:grpSpPr>
            <a:xfrm>
              <a:off x="2968642" y="2628501"/>
              <a:ext cx="3056950" cy="3046179"/>
              <a:chOff x="2968642" y="2628501"/>
              <a:chExt cx="3056950" cy="3046179"/>
            </a:xfrm>
          </p:grpSpPr>
          <p:sp>
            <p:nvSpPr>
              <p:cNvPr id="2889" name="Halbbogen 2888"/>
              <p:cNvSpPr/>
              <p:nvPr/>
            </p:nvSpPr>
            <p:spPr bwMode="auto">
              <a:xfrm rot="16200000">
                <a:off x="2968642" y="2628501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6EAA23"/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890" name="Halbbogen 2889"/>
              <p:cNvSpPr/>
              <p:nvPr/>
            </p:nvSpPr>
            <p:spPr bwMode="auto">
              <a:xfrm rot="13020627">
                <a:off x="2987824" y="2636912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6EAA23"/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891" name="Halbbogen 2890"/>
              <p:cNvSpPr/>
              <p:nvPr/>
            </p:nvSpPr>
            <p:spPr bwMode="auto">
              <a:xfrm rot="9900000">
                <a:off x="3001256" y="2650344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6EAA23"/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  <p:grpSp>
          <p:nvGrpSpPr>
            <p:cNvPr id="2885" name="Gruppierung 35"/>
            <p:cNvGrpSpPr/>
            <p:nvPr/>
          </p:nvGrpSpPr>
          <p:grpSpPr>
            <a:xfrm rot="10800000">
              <a:off x="3057176" y="2603268"/>
              <a:ext cx="3084798" cy="3056357"/>
              <a:chOff x="2940794" y="2618323"/>
              <a:chExt cx="3084798" cy="3056357"/>
            </a:xfrm>
            <a:solidFill>
              <a:srgbClr val="0078F0">
                <a:lumMod val="75000"/>
              </a:srgbClr>
            </a:solidFill>
          </p:grpSpPr>
          <p:sp>
            <p:nvSpPr>
              <p:cNvPr id="2886" name="Halbbogen 2885"/>
              <p:cNvSpPr/>
              <p:nvPr/>
            </p:nvSpPr>
            <p:spPr bwMode="auto">
              <a:xfrm rot="13020627">
                <a:off x="2952084" y="2636912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FF8700">
                  <a:lumMod val="75000"/>
                </a:srgbClr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887" name="Halbbogen 2886"/>
              <p:cNvSpPr/>
              <p:nvPr/>
            </p:nvSpPr>
            <p:spPr bwMode="auto">
              <a:xfrm rot="16200000">
                <a:off x="2940792" y="2618325"/>
                <a:ext cx="3024339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FF8700">
                  <a:lumMod val="75000"/>
                </a:srgbClr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888" name="Halbbogen 2887"/>
              <p:cNvSpPr/>
              <p:nvPr/>
            </p:nvSpPr>
            <p:spPr bwMode="auto">
              <a:xfrm rot="9900000">
                <a:off x="3001256" y="2650344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FF8700">
                  <a:lumMod val="75000"/>
                </a:srgbClr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</p:grpSp>
      <p:grpSp>
        <p:nvGrpSpPr>
          <p:cNvPr id="2900" name="Gruppierung 2899"/>
          <p:cNvGrpSpPr/>
          <p:nvPr/>
        </p:nvGrpSpPr>
        <p:grpSpPr>
          <a:xfrm>
            <a:off x="5774417" y="3702580"/>
            <a:ext cx="540060" cy="445710"/>
            <a:chOff x="3167844" y="4743284"/>
            <a:chExt cx="540060" cy="44571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grpSp>
          <p:nvGrpSpPr>
            <p:cNvPr id="2901" name="Gruppierung 43"/>
            <p:cNvGrpSpPr/>
            <p:nvPr/>
          </p:nvGrpSpPr>
          <p:grpSpPr>
            <a:xfrm>
              <a:off x="3383868" y="4869160"/>
              <a:ext cx="324036" cy="319834"/>
              <a:chOff x="2741946" y="2384882"/>
              <a:chExt cx="3594250" cy="3547635"/>
            </a:xfrm>
          </p:grpSpPr>
          <p:grpSp>
            <p:nvGrpSpPr>
              <p:cNvPr id="2938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2947" name="Halbbogen 2946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948" name="Halbbogen 2947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2949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2953" name="Rechtwinkliges Dreieck 2952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954" name="Rechtwinkliges Dreieck 2953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950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2951" name="Rechtwinkliges Dreieck 2950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952" name="Rechtwinkliges Dreieck 2951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2939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2944" name="Halbbogen 2943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945" name="Halbbogen 2944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946" name="Halbbogen 2945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940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2941" name="Halbbogen 2940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942" name="Halbbogen 2941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943" name="Halbbogen 2942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902" name="Gruppierung 43"/>
            <p:cNvGrpSpPr/>
            <p:nvPr/>
          </p:nvGrpSpPr>
          <p:grpSpPr>
            <a:xfrm>
              <a:off x="3275857" y="4743284"/>
              <a:ext cx="324036" cy="319834"/>
              <a:chOff x="2741946" y="2384882"/>
              <a:chExt cx="3594250" cy="3547635"/>
            </a:xfrm>
          </p:grpSpPr>
          <p:grpSp>
            <p:nvGrpSpPr>
              <p:cNvPr id="2921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2930" name="Halbbogen 2929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931" name="Halbbogen 2930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2932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2936" name="Rechtwinkliges Dreieck 2935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937" name="Rechtwinkliges Dreieck 2936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933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2934" name="Rechtwinkliges Dreieck 2933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935" name="Rechtwinkliges Dreieck 2934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2922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2927" name="Halbbogen 2926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928" name="Halbbogen 2927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929" name="Halbbogen 2928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923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2924" name="Halbbogen 2923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925" name="Halbbogen 2924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926" name="Halbbogen 2925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903" name="Gruppierung 43"/>
            <p:cNvGrpSpPr/>
            <p:nvPr/>
          </p:nvGrpSpPr>
          <p:grpSpPr>
            <a:xfrm>
              <a:off x="3167844" y="4869160"/>
              <a:ext cx="324032" cy="319834"/>
              <a:chOff x="2741972" y="2384882"/>
              <a:chExt cx="3594222" cy="3547635"/>
            </a:xfrm>
          </p:grpSpPr>
          <p:grpSp>
            <p:nvGrpSpPr>
              <p:cNvPr id="2904" name="Gruppierung 15"/>
              <p:cNvGrpSpPr/>
              <p:nvPr/>
            </p:nvGrpSpPr>
            <p:grpSpPr>
              <a:xfrm>
                <a:off x="2741972" y="2384882"/>
                <a:ext cx="3594222" cy="3547635"/>
                <a:chOff x="2627801" y="3022402"/>
                <a:chExt cx="2232231" cy="2203298"/>
              </a:xfrm>
            </p:grpSpPr>
            <p:sp>
              <p:nvSpPr>
                <p:cNvPr id="2913" name="Halbbogen 2912"/>
                <p:cNvSpPr/>
                <p:nvPr/>
              </p:nvSpPr>
              <p:spPr bwMode="auto">
                <a:xfrm rot="16200000">
                  <a:off x="2627802" y="3032951"/>
                  <a:ext cx="2160243" cy="2160246"/>
                </a:xfrm>
                <a:prstGeom prst="blockArc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914" name="Halbbogen 2913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2915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2919" name="Rechtwinkliges Dreieck 2918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920" name="Rechtwinkliges Dreieck 2919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916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2917" name="Rechtwinkliges Dreieck 2916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918" name="Rechtwinkliges Dreieck 2917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2905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2910" name="Halbbogen 2909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911" name="Halbbogen 2910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912" name="Halbbogen 2911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906" name="Gruppierung 35"/>
              <p:cNvGrpSpPr/>
              <p:nvPr/>
            </p:nvGrpSpPr>
            <p:grpSpPr>
              <a:xfrm rot="10800000">
                <a:off x="3057176" y="2603268"/>
                <a:ext cx="3084798" cy="3056356"/>
                <a:chOff x="2940794" y="2618324"/>
                <a:chExt cx="3084798" cy="3056356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2907" name="Halbbogen 2906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908" name="Halbbogen 2907"/>
                <p:cNvSpPr/>
                <p:nvPr/>
              </p:nvSpPr>
              <p:spPr bwMode="auto">
                <a:xfrm rot="16200000">
                  <a:off x="2940795" y="2618323"/>
                  <a:ext cx="3024333" cy="3024335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909" name="Halbbogen 2908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2955" name="Gruppierung 2954"/>
          <p:cNvGrpSpPr/>
          <p:nvPr/>
        </p:nvGrpSpPr>
        <p:grpSpPr>
          <a:xfrm>
            <a:off x="6998553" y="6366876"/>
            <a:ext cx="540060" cy="445710"/>
            <a:chOff x="3167844" y="4743284"/>
            <a:chExt cx="540060" cy="44571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grpSp>
          <p:nvGrpSpPr>
            <p:cNvPr id="2956" name="Gruppierung 43"/>
            <p:cNvGrpSpPr/>
            <p:nvPr/>
          </p:nvGrpSpPr>
          <p:grpSpPr>
            <a:xfrm>
              <a:off x="3383868" y="4869160"/>
              <a:ext cx="324036" cy="319834"/>
              <a:chOff x="2741946" y="2384882"/>
              <a:chExt cx="3594250" cy="3547635"/>
            </a:xfrm>
          </p:grpSpPr>
          <p:grpSp>
            <p:nvGrpSpPr>
              <p:cNvPr id="2993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3002" name="Halbbogen 3001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3003" name="Halbbogen 3002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3004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3008" name="Rechtwinkliges Dreieck 3007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3009" name="Rechtwinkliges Dreieck 3008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3005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3006" name="Rechtwinkliges Dreieck 3005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3007" name="Rechtwinkliges Dreieck 3006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2994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2999" name="Halbbogen 2998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3000" name="Halbbogen 2999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3001" name="Halbbogen 3000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995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2996" name="Halbbogen 2995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997" name="Halbbogen 2996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998" name="Halbbogen 2997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957" name="Gruppierung 43"/>
            <p:cNvGrpSpPr/>
            <p:nvPr/>
          </p:nvGrpSpPr>
          <p:grpSpPr>
            <a:xfrm>
              <a:off x="3275857" y="4743284"/>
              <a:ext cx="324036" cy="319834"/>
              <a:chOff x="2741946" y="2384882"/>
              <a:chExt cx="3594250" cy="3547635"/>
            </a:xfrm>
          </p:grpSpPr>
          <p:grpSp>
            <p:nvGrpSpPr>
              <p:cNvPr id="2976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2985" name="Halbbogen 2984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986" name="Halbbogen 2985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2987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2991" name="Rechtwinkliges Dreieck 2990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992" name="Rechtwinkliges Dreieck 2991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00197D">
                      <a:lumMod val="40000"/>
                      <a:lumOff val="6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988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2989" name="Rechtwinkliges Dreieck 2988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990" name="Rechtwinkliges Dreieck 2989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2977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2982" name="Halbbogen 2981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983" name="Halbbogen 2982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984" name="Halbbogen 2983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00197D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978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2979" name="Halbbogen 2978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980" name="Halbbogen 2979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981" name="Halbbogen 2980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958" name="Gruppierung 43"/>
            <p:cNvGrpSpPr/>
            <p:nvPr/>
          </p:nvGrpSpPr>
          <p:grpSpPr>
            <a:xfrm>
              <a:off x="3167844" y="4869160"/>
              <a:ext cx="324036" cy="319834"/>
              <a:chOff x="2741946" y="2384882"/>
              <a:chExt cx="3594250" cy="3547635"/>
            </a:xfrm>
          </p:grpSpPr>
          <p:grpSp>
            <p:nvGrpSpPr>
              <p:cNvPr id="2959" name="Gruppierung 15"/>
              <p:cNvGrpSpPr/>
              <p:nvPr/>
            </p:nvGrpSpPr>
            <p:grpSpPr>
              <a:xfrm>
                <a:off x="2741946" y="2384882"/>
                <a:ext cx="3594250" cy="3547635"/>
                <a:chOff x="2627784" y="3022402"/>
                <a:chExt cx="2232248" cy="2203298"/>
              </a:xfrm>
            </p:grpSpPr>
            <p:sp>
              <p:nvSpPr>
                <p:cNvPr id="2968" name="Halbbogen 2967"/>
                <p:cNvSpPr/>
                <p:nvPr/>
              </p:nvSpPr>
              <p:spPr bwMode="auto">
                <a:xfrm rot="16200000">
                  <a:off x="2627784" y="3032956"/>
                  <a:ext cx="2160240" cy="2160240"/>
                </a:xfrm>
                <a:prstGeom prst="blockArc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969" name="Halbbogen 2968"/>
                <p:cNvSpPr/>
                <p:nvPr/>
              </p:nvSpPr>
              <p:spPr bwMode="auto">
                <a:xfrm rot="5400000">
                  <a:off x="2699792" y="3032956"/>
                  <a:ext cx="2160240" cy="2160240"/>
                </a:xfrm>
                <a:prstGeom prst="blockArc">
                  <a:avLst/>
                </a:prstGeom>
                <a:solidFill>
                  <a:srgbClr val="FF8700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2970" name="Gruppierung 11"/>
                <p:cNvGrpSpPr/>
                <p:nvPr/>
              </p:nvGrpSpPr>
              <p:grpSpPr>
                <a:xfrm>
                  <a:off x="3299772" y="3022402"/>
                  <a:ext cx="634712" cy="591746"/>
                  <a:chOff x="3299772" y="3022402"/>
                  <a:chExt cx="634712" cy="591746"/>
                </a:xfrm>
              </p:grpSpPr>
              <p:sp>
                <p:nvSpPr>
                  <p:cNvPr id="2974" name="Rechtwinkliges Dreieck 2973"/>
                  <p:cNvSpPr/>
                  <p:nvPr/>
                </p:nvSpPr>
                <p:spPr bwMode="auto">
                  <a:xfrm rot="13500000">
                    <a:off x="334509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975" name="Rechtwinkliges Dreieck 2974"/>
                  <p:cNvSpPr/>
                  <p:nvPr/>
                </p:nvSpPr>
                <p:spPr bwMode="auto">
                  <a:xfrm rot="13500000">
                    <a:off x="3299772" y="3022402"/>
                    <a:ext cx="589386" cy="589386"/>
                  </a:xfrm>
                  <a:prstGeom prst="rtTriangle">
                    <a:avLst/>
                  </a:prstGeom>
                  <a:solidFill>
                    <a:srgbClr val="6EAA23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971" name="Gruppierung 12"/>
                <p:cNvGrpSpPr/>
                <p:nvPr/>
              </p:nvGrpSpPr>
              <p:grpSpPr>
                <a:xfrm rot="10800000">
                  <a:off x="3503249" y="4633954"/>
                  <a:ext cx="634712" cy="591746"/>
                  <a:chOff x="3352002" y="3022402"/>
                  <a:chExt cx="634712" cy="591746"/>
                </a:xfrm>
              </p:grpSpPr>
              <p:sp>
                <p:nvSpPr>
                  <p:cNvPr id="2972" name="Rechtwinkliges Dreieck 2971"/>
                  <p:cNvSpPr/>
                  <p:nvPr/>
                </p:nvSpPr>
                <p:spPr bwMode="auto">
                  <a:xfrm rot="13500000">
                    <a:off x="3397328" y="3024762"/>
                    <a:ext cx="589386" cy="589386"/>
                  </a:xfrm>
                  <a:prstGeom prst="rtTriangle">
                    <a:avLst/>
                  </a:prstGeom>
                  <a:solidFill>
                    <a:srgbClr val="FFFFFF"/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2973" name="Rechtwinkliges Dreieck 2972"/>
                  <p:cNvSpPr/>
                  <p:nvPr/>
                </p:nvSpPr>
                <p:spPr bwMode="auto">
                  <a:xfrm rot="13500000">
                    <a:off x="3352002" y="3022402"/>
                    <a:ext cx="589386" cy="589385"/>
                  </a:xfrm>
                  <a:prstGeom prst="rtTriangle">
                    <a:avLst/>
                  </a:prstGeom>
                  <a:solidFill>
                    <a:srgbClr val="FF8700">
                      <a:lumMod val="60000"/>
                      <a:lumOff val="40000"/>
                    </a:srgbClr>
                  </a:solidFill>
                  <a:ln w="571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88900" marR="0" lvl="0" indent="-88900" algn="l" defTabSz="914400" rtl="0" eaLnBrk="1" fontAlgn="base" latinLnBrk="0" hangingPunct="1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ts val="300"/>
                      </a:spcAft>
                      <a:buClr>
                        <a:srgbClr val="00197D"/>
                      </a:buClr>
                      <a:buSzPct val="70000"/>
                      <a:buFont typeface="Arial" pitchFamily="34" charset="0"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2960" name="Gruppierung 34"/>
              <p:cNvGrpSpPr/>
              <p:nvPr/>
            </p:nvGrpSpPr>
            <p:grpSpPr>
              <a:xfrm>
                <a:off x="2968642" y="2628501"/>
                <a:ext cx="3056950" cy="3046179"/>
                <a:chOff x="2968642" y="2628501"/>
                <a:chExt cx="3056950" cy="3046179"/>
              </a:xfrm>
            </p:grpSpPr>
            <p:sp>
              <p:nvSpPr>
                <p:cNvPr id="2965" name="Halbbogen 2964"/>
                <p:cNvSpPr/>
                <p:nvPr/>
              </p:nvSpPr>
              <p:spPr bwMode="auto">
                <a:xfrm rot="16200000">
                  <a:off x="2968642" y="2628501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966" name="Halbbogen 2965"/>
                <p:cNvSpPr/>
                <p:nvPr/>
              </p:nvSpPr>
              <p:spPr bwMode="auto">
                <a:xfrm rot="13020627">
                  <a:off x="298782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967" name="Halbbogen 2966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6EAA23"/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2961" name="Gruppierung 35"/>
              <p:cNvGrpSpPr/>
              <p:nvPr/>
            </p:nvGrpSpPr>
            <p:grpSpPr>
              <a:xfrm rot="10800000">
                <a:off x="3057176" y="2603268"/>
                <a:ext cx="3084798" cy="3056357"/>
                <a:chOff x="2940794" y="2618323"/>
                <a:chExt cx="3084798" cy="3056357"/>
              </a:xfrm>
              <a:solidFill>
                <a:srgbClr val="0078F0">
                  <a:lumMod val="75000"/>
                </a:srgbClr>
              </a:solidFill>
            </p:grpSpPr>
            <p:sp>
              <p:nvSpPr>
                <p:cNvPr id="2962" name="Halbbogen 2961"/>
                <p:cNvSpPr/>
                <p:nvPr/>
              </p:nvSpPr>
              <p:spPr bwMode="auto">
                <a:xfrm rot="13020627">
                  <a:off x="2952084" y="2636912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963" name="Halbbogen 2962"/>
                <p:cNvSpPr/>
                <p:nvPr/>
              </p:nvSpPr>
              <p:spPr bwMode="auto">
                <a:xfrm rot="16200000">
                  <a:off x="2940792" y="2618325"/>
                  <a:ext cx="3024339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2964" name="Halbbogen 2963"/>
                <p:cNvSpPr/>
                <p:nvPr/>
              </p:nvSpPr>
              <p:spPr bwMode="auto">
                <a:xfrm rot="9900000">
                  <a:off x="3001256" y="2650344"/>
                  <a:ext cx="3024336" cy="3024336"/>
                </a:xfrm>
                <a:prstGeom prst="blockArc">
                  <a:avLst>
                    <a:gd name="adj1" fmla="val 19260491"/>
                    <a:gd name="adj2" fmla="val 10"/>
                    <a:gd name="adj3" fmla="val 14427"/>
                  </a:avLst>
                </a:prstGeom>
                <a:solidFill>
                  <a:srgbClr val="FF8700">
                    <a:lumMod val="75000"/>
                  </a:srgbClr>
                </a:solidFill>
                <a:ln w="57150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3010" name="Gruppierung 43"/>
          <p:cNvGrpSpPr/>
          <p:nvPr/>
        </p:nvGrpSpPr>
        <p:grpSpPr>
          <a:xfrm>
            <a:off x="7332140" y="3135385"/>
            <a:ext cx="324036" cy="319834"/>
            <a:chOff x="2741946" y="2384882"/>
            <a:chExt cx="3594250" cy="3547635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grpSp>
          <p:nvGrpSpPr>
            <p:cNvPr id="3011" name="Gruppierung 15"/>
            <p:cNvGrpSpPr/>
            <p:nvPr/>
          </p:nvGrpSpPr>
          <p:grpSpPr>
            <a:xfrm>
              <a:off x="2741946" y="2384882"/>
              <a:ext cx="3594250" cy="3547635"/>
              <a:chOff x="2627784" y="3022402"/>
              <a:chExt cx="2232248" cy="2203298"/>
            </a:xfrm>
          </p:grpSpPr>
          <p:sp>
            <p:nvSpPr>
              <p:cNvPr id="3020" name="Halbbogen 3019"/>
              <p:cNvSpPr/>
              <p:nvPr/>
            </p:nvSpPr>
            <p:spPr bwMode="auto">
              <a:xfrm rot="16200000">
                <a:off x="2627784" y="3032956"/>
                <a:ext cx="2160240" cy="2160240"/>
              </a:xfrm>
              <a:prstGeom prst="blockArc">
                <a:avLst/>
              </a:prstGeom>
              <a:solidFill>
                <a:srgbClr val="00197D">
                  <a:lumMod val="40000"/>
                  <a:lumOff val="60000"/>
                </a:srgbClr>
              </a:solidFill>
              <a:ln w="571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3021" name="Halbbogen 3020"/>
              <p:cNvSpPr/>
              <p:nvPr/>
            </p:nvSpPr>
            <p:spPr bwMode="auto">
              <a:xfrm rot="5400000">
                <a:off x="2699792" y="3032956"/>
                <a:ext cx="2160240" cy="2160240"/>
              </a:xfrm>
              <a:prstGeom prst="blockArc">
                <a:avLst/>
              </a:prstGeom>
              <a:solidFill>
                <a:srgbClr val="6EAA23">
                  <a:lumMod val="60000"/>
                  <a:lumOff val="40000"/>
                </a:srgbClr>
              </a:solidFill>
              <a:ln w="571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grpSp>
            <p:nvGrpSpPr>
              <p:cNvPr id="3022" name="Gruppierung 11"/>
              <p:cNvGrpSpPr/>
              <p:nvPr/>
            </p:nvGrpSpPr>
            <p:grpSpPr>
              <a:xfrm>
                <a:off x="3299772" y="3022402"/>
                <a:ext cx="634712" cy="591746"/>
                <a:chOff x="3299772" y="3022402"/>
                <a:chExt cx="634712" cy="591746"/>
              </a:xfrm>
            </p:grpSpPr>
            <p:sp>
              <p:nvSpPr>
                <p:cNvPr id="3026" name="Rechtwinkliges Dreieck 3025"/>
                <p:cNvSpPr/>
                <p:nvPr/>
              </p:nvSpPr>
              <p:spPr bwMode="auto">
                <a:xfrm rot="13500000">
                  <a:off x="3345098" y="3024762"/>
                  <a:ext cx="589386" cy="589386"/>
                </a:xfrm>
                <a:prstGeom prst="rtTriangle">
                  <a:avLst/>
                </a:prstGeom>
                <a:solidFill>
                  <a:srgbClr val="FFFFFF"/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3027" name="Rechtwinkliges Dreieck 3026"/>
                <p:cNvSpPr/>
                <p:nvPr/>
              </p:nvSpPr>
              <p:spPr bwMode="auto">
                <a:xfrm rot="13500000">
                  <a:off x="3299772" y="3022402"/>
                  <a:ext cx="589386" cy="589386"/>
                </a:xfrm>
                <a:prstGeom prst="rtTriangle">
                  <a:avLst/>
                </a:prstGeom>
                <a:solidFill>
                  <a:srgbClr val="00197D">
                    <a:lumMod val="40000"/>
                    <a:lumOff val="6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3023" name="Gruppierung 12"/>
              <p:cNvGrpSpPr/>
              <p:nvPr/>
            </p:nvGrpSpPr>
            <p:grpSpPr>
              <a:xfrm rot="10800000">
                <a:off x="3503249" y="4633954"/>
                <a:ext cx="634712" cy="591746"/>
                <a:chOff x="3352002" y="3022402"/>
                <a:chExt cx="634712" cy="591746"/>
              </a:xfrm>
            </p:grpSpPr>
            <p:sp>
              <p:nvSpPr>
                <p:cNvPr id="3024" name="Rechtwinkliges Dreieck 3023"/>
                <p:cNvSpPr/>
                <p:nvPr/>
              </p:nvSpPr>
              <p:spPr bwMode="auto">
                <a:xfrm rot="13500000">
                  <a:off x="3397328" y="3024762"/>
                  <a:ext cx="589386" cy="589386"/>
                </a:xfrm>
                <a:prstGeom prst="rtTriangle">
                  <a:avLst/>
                </a:prstGeom>
                <a:solidFill>
                  <a:srgbClr val="FFFFFF"/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3025" name="Rechtwinkliges Dreieck 3024"/>
                <p:cNvSpPr/>
                <p:nvPr/>
              </p:nvSpPr>
              <p:spPr bwMode="auto">
                <a:xfrm rot="13500000">
                  <a:off x="3352002" y="3022402"/>
                  <a:ext cx="589386" cy="589385"/>
                </a:xfrm>
                <a:prstGeom prst="rtTriangle">
                  <a:avLst/>
                </a:prstGeom>
                <a:solidFill>
                  <a:srgbClr val="6EAA23">
                    <a:lumMod val="60000"/>
                    <a:lumOff val="40000"/>
                  </a:srgbClr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88900" marR="0" lvl="0" indent="-88900" algn="l" defTabSz="914400" rtl="0" eaLnBrk="1" fontAlgn="base" latinLnBrk="0" hangingPunct="1">
                    <a:lnSpc>
                      <a:spcPts val="1700"/>
                    </a:lnSpc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00197D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3012" name="Gruppierung 34"/>
            <p:cNvGrpSpPr/>
            <p:nvPr/>
          </p:nvGrpSpPr>
          <p:grpSpPr>
            <a:xfrm>
              <a:off x="2968642" y="2628501"/>
              <a:ext cx="3056950" cy="3046179"/>
              <a:chOff x="2968642" y="2628501"/>
              <a:chExt cx="3056950" cy="3046179"/>
            </a:xfrm>
          </p:grpSpPr>
          <p:sp>
            <p:nvSpPr>
              <p:cNvPr id="3017" name="Halbbogen 3016"/>
              <p:cNvSpPr/>
              <p:nvPr/>
            </p:nvSpPr>
            <p:spPr bwMode="auto">
              <a:xfrm rot="16200000">
                <a:off x="2968642" y="2628501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00197D">
                  <a:lumMod val="75000"/>
                </a:srgbClr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3018" name="Halbbogen 3017"/>
              <p:cNvSpPr/>
              <p:nvPr/>
            </p:nvSpPr>
            <p:spPr bwMode="auto">
              <a:xfrm rot="13020627">
                <a:off x="2987824" y="2636912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00197D">
                  <a:lumMod val="75000"/>
                </a:srgbClr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3019" name="Halbbogen 3018"/>
              <p:cNvSpPr/>
              <p:nvPr/>
            </p:nvSpPr>
            <p:spPr bwMode="auto">
              <a:xfrm rot="9900000">
                <a:off x="3001256" y="2650344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00197D">
                  <a:lumMod val="75000"/>
                </a:srgbClr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  <p:grpSp>
          <p:nvGrpSpPr>
            <p:cNvPr id="3013" name="Gruppierung 35"/>
            <p:cNvGrpSpPr/>
            <p:nvPr/>
          </p:nvGrpSpPr>
          <p:grpSpPr>
            <a:xfrm rot="10800000">
              <a:off x="3057176" y="2603268"/>
              <a:ext cx="3084798" cy="3056357"/>
              <a:chOff x="2940794" y="2618323"/>
              <a:chExt cx="3084798" cy="3056357"/>
            </a:xfrm>
            <a:solidFill>
              <a:srgbClr val="0078F0">
                <a:lumMod val="75000"/>
              </a:srgbClr>
            </a:solidFill>
          </p:grpSpPr>
          <p:sp>
            <p:nvSpPr>
              <p:cNvPr id="3014" name="Halbbogen 3013"/>
              <p:cNvSpPr/>
              <p:nvPr/>
            </p:nvSpPr>
            <p:spPr bwMode="auto">
              <a:xfrm rot="13020627">
                <a:off x="2952084" y="2636912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6EAA23"/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3015" name="Halbbogen 3014"/>
              <p:cNvSpPr/>
              <p:nvPr/>
            </p:nvSpPr>
            <p:spPr bwMode="auto">
              <a:xfrm rot="16200000">
                <a:off x="2940792" y="2618325"/>
                <a:ext cx="3024339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6EAA23"/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3016" name="Halbbogen 3015"/>
              <p:cNvSpPr/>
              <p:nvPr/>
            </p:nvSpPr>
            <p:spPr bwMode="auto">
              <a:xfrm rot="9900000">
                <a:off x="3001256" y="2650344"/>
                <a:ext cx="3024336" cy="3024336"/>
              </a:xfrm>
              <a:prstGeom prst="blockArc">
                <a:avLst>
                  <a:gd name="adj1" fmla="val 19260491"/>
                  <a:gd name="adj2" fmla="val 10"/>
                  <a:gd name="adj3" fmla="val 14427"/>
                </a:avLst>
              </a:prstGeom>
              <a:solidFill>
                <a:srgbClr val="6EAA23"/>
              </a:solidFill>
              <a:ln w="571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algn="l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ts val="300"/>
                  </a:spcAft>
                  <a:buClr>
                    <a:srgbClr val="00197D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en-US" sz="800" b="0" i="0" u="none" strike="noStrike" kern="0" cap="none" spc="0" normalizeH="0" baseline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</p:grp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 smtClean="0"/>
              <a:t>Utilizing regional alternatives for fulfilling energy demands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E.g.: heat can be produced from solar/electric energy or by combustion (biomass/gas)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Timely differentiated “process costs”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dirty="0" smtClean="0"/>
              <a:t>Where energy infrastructures overlap					        process coupling is possible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Conversion processes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„Bivalent consumers“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dirty="0" smtClean="0"/>
              <a:t>Energy demand fluctuates over time</a:t>
            </a:r>
          </a:p>
          <a:p>
            <a:pPr marL="28080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 smtClean="0"/>
              <a:t>and space!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Spontaneous switching between 							             energy sources and infrastructures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grpSp>
        <p:nvGrpSpPr>
          <p:cNvPr id="3028" name="Gruppierung 3027"/>
          <p:cNvGrpSpPr/>
          <p:nvPr/>
        </p:nvGrpSpPr>
        <p:grpSpPr>
          <a:xfrm>
            <a:off x="251520" y="5740385"/>
            <a:ext cx="5160800" cy="396044"/>
            <a:chOff x="42374" y="6077452"/>
            <a:chExt cx="5160800" cy="396044"/>
          </a:xfrm>
        </p:grpSpPr>
        <p:sp>
          <p:nvSpPr>
            <p:cNvPr id="3029" name="Pfeil nach rechts 3028"/>
            <p:cNvSpPr/>
            <p:nvPr/>
          </p:nvSpPr>
          <p:spPr bwMode="auto">
            <a:xfrm>
              <a:off x="42374" y="6077452"/>
              <a:ext cx="504056" cy="396044"/>
            </a:xfrm>
            <a:prstGeom prst="rightArrow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90"/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88900" marR="0" indent="-88900" algn="l" defTabSz="91440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ts val="300"/>
                </a:spcAft>
                <a:buClr>
                  <a:schemeClr val="tx2"/>
                </a:buClr>
                <a:buSzPct val="70000"/>
                <a:buFont typeface="Arial" pitchFamily="34" charset="0"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30" name="Rechteck 3029"/>
            <p:cNvSpPr/>
            <p:nvPr/>
          </p:nvSpPr>
          <p:spPr>
            <a:xfrm>
              <a:off x="568139" y="6091568"/>
              <a:ext cx="46350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Automated solutions required!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5133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ung 14"/>
          <p:cNvGrpSpPr/>
          <p:nvPr/>
        </p:nvGrpSpPr>
        <p:grpSpPr>
          <a:xfrm>
            <a:off x="6912260" y="3260673"/>
            <a:ext cx="2231740" cy="3398180"/>
            <a:chOff x="6912260" y="3351393"/>
            <a:chExt cx="2231740" cy="3398180"/>
          </a:xfrm>
        </p:grpSpPr>
        <p:grpSp>
          <p:nvGrpSpPr>
            <p:cNvPr id="7" name="Gruppierung 6"/>
            <p:cNvGrpSpPr/>
            <p:nvPr/>
          </p:nvGrpSpPr>
          <p:grpSpPr>
            <a:xfrm>
              <a:off x="6912260" y="3351393"/>
              <a:ext cx="2231740" cy="3372719"/>
              <a:chOff x="7451063" y="3838895"/>
              <a:chExt cx="1801457" cy="2722453"/>
            </a:xfrm>
          </p:grpSpPr>
          <p:pic>
            <p:nvPicPr>
              <p:cNvPr id="8" name="Picture 5" descr="schedule013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458933" y="5216444"/>
                <a:ext cx="1793587" cy="1344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 descr="schedule000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451063" y="3838895"/>
                <a:ext cx="1800200" cy="1349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8354843" y="6641851"/>
              <a:ext cx="577081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marR="0" lvl="0" indent="-88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</a:rPr>
                <a:t>Quelle: </a:t>
              </a:r>
              <a:r>
                <a:rPr lang="en-US" sz="700" kern="0" smtClean="0">
                  <a:solidFill>
                    <a:srgbClr val="7F7F7F"/>
                  </a:solidFill>
                </a:rPr>
                <a:t>OFFIS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Gruppierung 12"/>
          <p:cNvGrpSpPr/>
          <p:nvPr/>
        </p:nvGrpSpPr>
        <p:grpSpPr>
          <a:xfrm>
            <a:off x="7260125" y="1819982"/>
            <a:ext cx="1676645" cy="1465849"/>
            <a:chOff x="5389273" y="3225800"/>
            <a:chExt cx="4195444" cy="3667972"/>
          </a:xfrm>
        </p:grpSpPr>
        <p:pic>
          <p:nvPicPr>
            <p:cNvPr id="11" name="Picture 4" descr="netzbezir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89273" y="3225800"/>
              <a:ext cx="4171950" cy="3371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7037829" y="6624221"/>
              <a:ext cx="2546888" cy="2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marR="0" lvl="0" indent="-88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</a:rPr>
                <a:t>Quelle: TU Braunschweig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Multi-Domain Process Optimization</a:t>
            </a:r>
            <a:br>
              <a:rPr lang="en-US" smtClean="0"/>
            </a:br>
            <a:r>
              <a:rPr lang="en-US" sz="1600" smtClean="0">
                <a:solidFill>
                  <a:srgbClr val="7F7F7F"/>
                </a:solidFill>
              </a:rPr>
              <a:t>Beware of complexity trap</a:t>
            </a:r>
            <a:endParaRPr lang="en-US" sz="1600" dirty="0">
              <a:solidFill>
                <a:srgbClr val="7F7F7F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840252" y="1149793"/>
            <a:ext cx="1565968" cy="5708207"/>
          </a:xfrm>
          <a:prstGeom prst="rect">
            <a:avLst/>
          </a:prstGeom>
          <a:gradFill flip="none" rotWithShape="1">
            <a:gsLst>
              <a:gs pos="2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l" defTabSz="91440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buSzPct val="70000"/>
              <a:buFont typeface="Arial" pitchFamily="34" charset="0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0889" y="1852613"/>
            <a:ext cx="6461874" cy="466090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sz="2000" dirty="0" smtClean="0"/>
              <a:t>Design challenges:</a:t>
            </a: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1700" dirty="0" smtClean="0"/>
              <a:t>Where do existing infrastructures support process coupling?</a:t>
            </a: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1700" dirty="0" smtClean="0"/>
              <a:t>Where is the biggest potential for process coupling?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/>
              <a:t>Operational challenges: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sz="1700" dirty="0" smtClean="0"/>
              <a:t>Conversion processes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sz="1700" dirty="0" smtClean="0"/>
              <a:t>Automation of process couplings (e.g. bivalent consumers)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sz="1700" dirty="0" smtClean="0"/>
              <a:t>Timely and spatially flexibilization along the </a:t>
            </a:r>
          </a:p>
          <a:p>
            <a:pPr marL="290513" lvl="1" indent="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1700" dirty="0" smtClean="0"/>
              <a:t>Power(-to-{</a:t>
            </a:r>
            <a:r>
              <a:rPr lang="en-US" sz="1700" i="1" dirty="0" err="1" smtClean="0"/>
              <a:t>Gas</a:t>
            </a:r>
            <a:r>
              <a:rPr lang="en-US" sz="1700" dirty="0" err="1" smtClean="0"/>
              <a:t>;</a:t>
            </a:r>
            <a:r>
              <a:rPr lang="en-US" sz="1700" i="1" dirty="0" err="1" smtClean="0"/>
              <a:t>Heat</a:t>
            </a:r>
            <a:r>
              <a:rPr lang="en-US" sz="1700" dirty="0" err="1" smtClean="0"/>
              <a:t>;</a:t>
            </a:r>
            <a:r>
              <a:rPr lang="en-US" sz="1700" i="1" dirty="0" err="1" smtClean="0"/>
              <a:t>Mobility</a:t>
            </a:r>
            <a:r>
              <a:rPr lang="en-US" sz="1700" dirty="0" err="1" smtClean="0"/>
              <a:t>;</a:t>
            </a:r>
            <a:r>
              <a:rPr lang="en-US" sz="1700" i="1" dirty="0" err="1" smtClean="0"/>
              <a:t>Power</a:t>
            </a:r>
            <a:r>
              <a:rPr lang="en-US" sz="1700" dirty="0" smtClean="0"/>
              <a:t>})* process chain</a:t>
            </a:r>
            <a:endParaRPr lang="en-US" sz="3200" dirty="0" smtClean="0">
              <a:solidFill>
                <a:schemeClr val="accent4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2400" dirty="0" smtClean="0"/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en-US" sz="2000" dirty="0" smtClean="0"/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sz="1700" dirty="0" smtClean="0"/>
              <a:t>fragmented, single-purpose, heterogeneous ICT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sz="1700" dirty="0" smtClean="0"/>
              <a:t>Inhomogeneous systems (high </a:t>
            </a:r>
            <a:r>
              <a:rPr lang="en-US" sz="1700" dirty="0"/>
              <a:t>i</a:t>
            </a:r>
            <a:r>
              <a:rPr lang="en-US" sz="1700" dirty="0" smtClean="0"/>
              <a:t>ntegration costs)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sz="1700" dirty="0" smtClean="0"/>
              <a:t>(High-)potential options for flexibilization will not be considered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700" b="1" dirty="0" smtClean="0"/>
              <a:t>Missing incentives for development/hybridization!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dirty="0"/>
          </a:p>
        </p:txBody>
      </p:sp>
      <p:grpSp>
        <p:nvGrpSpPr>
          <p:cNvPr id="4" name="Gruppierung 3"/>
          <p:cNvGrpSpPr/>
          <p:nvPr/>
        </p:nvGrpSpPr>
        <p:grpSpPr>
          <a:xfrm>
            <a:off x="108523" y="4547237"/>
            <a:ext cx="8316924" cy="409689"/>
            <a:chOff x="42374" y="6246017"/>
            <a:chExt cx="8316924" cy="409689"/>
          </a:xfrm>
        </p:grpSpPr>
        <p:sp>
          <p:nvSpPr>
            <p:cNvPr id="5" name="Pfeil nach rechts 4"/>
            <p:cNvSpPr/>
            <p:nvPr/>
          </p:nvSpPr>
          <p:spPr bwMode="auto">
            <a:xfrm>
              <a:off x="42374" y="6259662"/>
              <a:ext cx="504056" cy="396044"/>
            </a:xfrm>
            <a:prstGeom prst="rightArrow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90"/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88900" marR="0" indent="-88900" algn="l" defTabSz="91440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ts val="300"/>
                </a:spcAft>
                <a:buClr>
                  <a:schemeClr val="tx2"/>
                </a:buClr>
                <a:buSzPct val="70000"/>
                <a:buFont typeface="Arial" pitchFamily="34" charset="0"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" name="Rechteck 5"/>
            <p:cNvSpPr/>
            <p:nvPr/>
          </p:nvSpPr>
          <p:spPr>
            <a:xfrm>
              <a:off x="568140" y="6246017"/>
              <a:ext cx="779115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US" sz="2000" b="1" dirty="0" smtClean="0">
                  <a:solidFill>
                    <a:schemeClr val="tx1"/>
                  </a:solidFill>
                </a:rPr>
                <a:t>Beware of complexity trap! [FEG2012]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27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Integrated Energy Information Systems</a:t>
            </a:r>
            <a:br>
              <a:rPr lang="en-US" smtClean="0"/>
            </a:br>
            <a:r>
              <a:rPr lang="en-US" sz="1600" smtClean="0">
                <a:solidFill>
                  <a:srgbClr val="7F7F7F"/>
                </a:solidFill>
              </a:rPr>
              <a:t>Overall System Optimization</a:t>
            </a:r>
            <a:endParaRPr lang="en-US" sz="1600">
              <a:solidFill>
                <a:srgbClr val="7F7F7F"/>
              </a:solidFill>
            </a:endParaRPr>
          </a:p>
        </p:txBody>
      </p:sp>
      <p:grpSp>
        <p:nvGrpSpPr>
          <p:cNvPr id="464" name="Gruppierung 463"/>
          <p:cNvGrpSpPr/>
          <p:nvPr/>
        </p:nvGrpSpPr>
        <p:grpSpPr>
          <a:xfrm>
            <a:off x="3682708" y="3868011"/>
            <a:ext cx="5672911" cy="2919413"/>
            <a:chOff x="3623754" y="3605931"/>
            <a:chExt cx="5672911" cy="2919413"/>
          </a:xfrm>
        </p:grpSpPr>
        <p:grpSp>
          <p:nvGrpSpPr>
            <p:cNvPr id="465" name="Gruppieren 788835"/>
            <p:cNvGrpSpPr>
              <a:grpSpLocks/>
            </p:cNvGrpSpPr>
            <p:nvPr/>
          </p:nvGrpSpPr>
          <p:grpSpPr bwMode="auto">
            <a:xfrm>
              <a:off x="4034668" y="3605931"/>
              <a:ext cx="4749800" cy="2486025"/>
              <a:chOff x="2490788" y="3340100"/>
              <a:chExt cx="4749800" cy="2486025"/>
            </a:xfrm>
          </p:grpSpPr>
          <p:sp>
            <p:nvSpPr>
              <p:cNvPr id="569" name="Freeform 29"/>
              <p:cNvSpPr>
                <a:spLocks/>
              </p:cNvSpPr>
              <p:nvPr/>
            </p:nvSpPr>
            <p:spPr bwMode="auto">
              <a:xfrm>
                <a:off x="2490788" y="3344687"/>
                <a:ext cx="4749800" cy="2481438"/>
              </a:xfrm>
              <a:custGeom>
                <a:avLst/>
                <a:gdLst>
                  <a:gd name="T0" fmla="*/ 0 w 4012"/>
                  <a:gd name="T1" fmla="*/ 1404 h 2096"/>
                  <a:gd name="T2" fmla="*/ 1620 w 4012"/>
                  <a:gd name="T3" fmla="*/ 0 h 2096"/>
                  <a:gd name="T4" fmla="*/ 4012 w 4012"/>
                  <a:gd name="T5" fmla="*/ 684 h 2096"/>
                  <a:gd name="T6" fmla="*/ 2384 w 4012"/>
                  <a:gd name="T7" fmla="*/ 2096 h 2096"/>
                  <a:gd name="T8" fmla="*/ 0 w 4012"/>
                  <a:gd name="T9" fmla="*/ 1404 h 20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12" h="2096">
                    <a:moveTo>
                      <a:pt x="0" y="1404"/>
                    </a:moveTo>
                    <a:lnTo>
                      <a:pt x="1620" y="0"/>
                    </a:lnTo>
                    <a:lnTo>
                      <a:pt x="4012" y="684"/>
                    </a:lnTo>
                    <a:lnTo>
                      <a:pt x="2384" y="2096"/>
                    </a:lnTo>
                    <a:lnTo>
                      <a:pt x="0" y="1404"/>
                    </a:lnTo>
                    <a:close/>
                  </a:path>
                </a:pathLst>
              </a:custGeom>
              <a:solidFill>
                <a:srgbClr val="00197D">
                  <a:alpha val="52000"/>
                </a:srgb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  <a:extLst>
                <a:ext uri="{91240B29-F687-4f45-9708-019B960494DF}">
                  <a14:hiddenLine xmlns:a14="http://schemas.microsoft.com/office/drawing/2010/main" w="12700" cap="sq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570" name="Group 53"/>
              <p:cNvGrpSpPr>
                <a:grpSpLocks/>
              </p:cNvGrpSpPr>
              <p:nvPr/>
            </p:nvGrpSpPr>
            <p:grpSpPr bwMode="auto">
              <a:xfrm>
                <a:off x="2499963" y="3340100"/>
                <a:ext cx="4740625" cy="2481438"/>
                <a:chOff x="992" y="1668"/>
                <a:chExt cx="4004" cy="2096"/>
              </a:xfrm>
            </p:grpSpPr>
            <p:grpSp>
              <p:nvGrpSpPr>
                <p:cNvPr id="571" name="Group 45"/>
                <p:cNvGrpSpPr>
                  <a:grpSpLocks/>
                </p:cNvGrpSpPr>
                <p:nvPr/>
              </p:nvGrpSpPr>
              <p:grpSpPr bwMode="auto">
                <a:xfrm>
                  <a:off x="994" y="1676"/>
                  <a:ext cx="4000" cy="2080"/>
                  <a:chOff x="992" y="1680"/>
                  <a:chExt cx="4000" cy="2080"/>
                </a:xfrm>
              </p:grpSpPr>
              <p:sp>
                <p:nvSpPr>
                  <p:cNvPr id="580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72" y="2356"/>
                    <a:ext cx="1621" cy="1404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197D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cs typeface="+mn-cs"/>
                    </a:endParaRPr>
                  </a:p>
                </p:txBody>
              </p:sp>
              <p:sp>
                <p:nvSpPr>
                  <p:cNvPr id="581" name="Lin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92" y="1680"/>
                    <a:ext cx="1621" cy="1404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197D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cs typeface="+mn-cs"/>
                    </a:endParaRPr>
                  </a:p>
                </p:txBody>
              </p:sp>
              <p:sp>
                <p:nvSpPr>
                  <p:cNvPr id="582" name="Line 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68" y="1815"/>
                    <a:ext cx="1621" cy="1404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197D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cs typeface="+mn-cs"/>
                    </a:endParaRPr>
                  </a:p>
                </p:txBody>
              </p:sp>
              <p:sp>
                <p:nvSpPr>
                  <p:cNvPr id="583" name="Line 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44" y="1951"/>
                    <a:ext cx="1621" cy="1404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197D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cs typeface="+mn-cs"/>
                    </a:endParaRPr>
                  </a:p>
                </p:txBody>
              </p:sp>
              <p:sp>
                <p:nvSpPr>
                  <p:cNvPr id="584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20" y="2086"/>
                    <a:ext cx="1621" cy="1404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197D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cs typeface="+mn-cs"/>
                    </a:endParaRPr>
                  </a:p>
                </p:txBody>
              </p:sp>
              <p:sp>
                <p:nvSpPr>
                  <p:cNvPr id="585" name="Line 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96" y="2220"/>
                    <a:ext cx="1621" cy="1404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197D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cs typeface="+mn-cs"/>
                    </a:endParaRPr>
                  </a:p>
                </p:txBody>
              </p:sp>
            </p:grpSp>
            <p:grpSp>
              <p:nvGrpSpPr>
                <p:cNvPr id="572" name="Group 52"/>
                <p:cNvGrpSpPr>
                  <a:grpSpLocks/>
                </p:cNvGrpSpPr>
                <p:nvPr/>
              </p:nvGrpSpPr>
              <p:grpSpPr bwMode="auto">
                <a:xfrm>
                  <a:off x="992" y="1668"/>
                  <a:ext cx="4004" cy="2096"/>
                  <a:chOff x="992" y="1668"/>
                  <a:chExt cx="4004" cy="2096"/>
                </a:xfrm>
              </p:grpSpPr>
              <p:sp>
                <p:nvSpPr>
                  <p:cNvPr id="573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624" y="1668"/>
                    <a:ext cx="2372" cy="684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197D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cs typeface="+mn-cs"/>
                    </a:endParaRPr>
                  </a:p>
                </p:txBody>
              </p:sp>
              <p:sp>
                <p:nvSpPr>
                  <p:cNvPr id="574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1904"/>
                    <a:ext cx="2372" cy="684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197D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cs typeface="+mn-cs"/>
                    </a:endParaRPr>
                  </a:p>
                </p:txBody>
              </p:sp>
              <p:sp>
                <p:nvSpPr>
                  <p:cNvPr id="575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2080" y="2139"/>
                    <a:ext cx="2372" cy="684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197D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cs typeface="+mn-cs"/>
                    </a:endParaRPr>
                  </a:p>
                </p:txBody>
              </p:sp>
              <p:sp>
                <p:nvSpPr>
                  <p:cNvPr id="576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809" y="2373"/>
                    <a:ext cx="2371" cy="685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197D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cs typeface="+mn-cs"/>
                    </a:endParaRPr>
                  </a:p>
                </p:txBody>
              </p:sp>
              <p:sp>
                <p:nvSpPr>
                  <p:cNvPr id="577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1537" y="2609"/>
                    <a:ext cx="2372" cy="685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197D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cs typeface="+mn-cs"/>
                    </a:endParaRPr>
                  </a:p>
                </p:txBody>
              </p:sp>
              <p:sp>
                <p:nvSpPr>
                  <p:cNvPr id="578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1264" y="2845"/>
                    <a:ext cx="2372" cy="684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197D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cs typeface="+mn-cs"/>
                    </a:endParaRPr>
                  </a:p>
                </p:txBody>
              </p:sp>
              <p:sp>
                <p:nvSpPr>
                  <p:cNvPr id="579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992" y="3080"/>
                    <a:ext cx="2372" cy="684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197D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466" name="Gruppierung 465"/>
            <p:cNvGrpSpPr/>
            <p:nvPr/>
          </p:nvGrpSpPr>
          <p:grpSpPr>
            <a:xfrm>
              <a:off x="3623754" y="3762588"/>
              <a:ext cx="5672911" cy="2762756"/>
              <a:chOff x="3615613" y="3762588"/>
              <a:chExt cx="5672911" cy="2762756"/>
            </a:xfrm>
          </p:grpSpPr>
          <p:grpSp>
            <p:nvGrpSpPr>
              <p:cNvPr id="467" name="Gruppierung 466"/>
              <p:cNvGrpSpPr/>
              <p:nvPr/>
            </p:nvGrpSpPr>
            <p:grpSpPr>
              <a:xfrm>
                <a:off x="3965636" y="3762588"/>
                <a:ext cx="5322888" cy="2762756"/>
                <a:chOff x="3965636" y="3762588"/>
                <a:chExt cx="5322888" cy="2762756"/>
              </a:xfrm>
            </p:grpSpPr>
            <p:sp>
              <p:nvSpPr>
                <p:cNvPr id="469" name="Line 266"/>
                <p:cNvSpPr>
                  <a:spLocks noChangeShapeType="1"/>
                </p:cNvSpPr>
                <p:nvPr/>
              </p:nvSpPr>
              <p:spPr bwMode="auto">
                <a:xfrm>
                  <a:off x="3983099" y="5329956"/>
                  <a:ext cx="542925" cy="158750"/>
                </a:xfrm>
                <a:prstGeom prst="line">
                  <a:avLst/>
                </a:prstGeom>
                <a:noFill/>
                <a:ln w="12700" cap="sq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70" name="Line 267"/>
                <p:cNvSpPr>
                  <a:spLocks noChangeShapeType="1"/>
                </p:cNvSpPr>
                <p:nvPr/>
              </p:nvSpPr>
              <p:spPr bwMode="auto">
                <a:xfrm>
                  <a:off x="4551424" y="5491881"/>
                  <a:ext cx="542925" cy="158750"/>
                </a:xfrm>
                <a:prstGeom prst="line">
                  <a:avLst/>
                </a:prstGeom>
                <a:noFill/>
                <a:ln w="12700" cap="sq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71" name="Line 268"/>
                <p:cNvSpPr>
                  <a:spLocks noChangeShapeType="1"/>
                </p:cNvSpPr>
                <p:nvPr/>
              </p:nvSpPr>
              <p:spPr bwMode="auto">
                <a:xfrm>
                  <a:off x="5092761" y="5655394"/>
                  <a:ext cx="542925" cy="158750"/>
                </a:xfrm>
                <a:prstGeom prst="line">
                  <a:avLst/>
                </a:prstGeom>
                <a:noFill/>
                <a:ln w="12700" cap="sq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72" name="Line 269"/>
                <p:cNvSpPr>
                  <a:spLocks noChangeShapeType="1"/>
                </p:cNvSpPr>
                <p:nvPr/>
              </p:nvSpPr>
              <p:spPr bwMode="auto">
                <a:xfrm>
                  <a:off x="5659499" y="5817319"/>
                  <a:ext cx="542925" cy="158750"/>
                </a:xfrm>
                <a:prstGeom prst="line">
                  <a:avLst/>
                </a:prstGeom>
                <a:noFill/>
                <a:ln w="12700" cap="sq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73" name="Line 270"/>
                <p:cNvSpPr>
                  <a:spLocks noChangeShapeType="1"/>
                </p:cNvSpPr>
                <p:nvPr/>
              </p:nvSpPr>
              <p:spPr bwMode="auto">
                <a:xfrm>
                  <a:off x="6197661" y="5971306"/>
                  <a:ext cx="542925" cy="158750"/>
                </a:xfrm>
                <a:prstGeom prst="line">
                  <a:avLst/>
                </a:prstGeom>
                <a:noFill/>
                <a:ln w="12700" cap="sq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74" name="Text Box 271"/>
                <p:cNvSpPr txBox="1">
                  <a:spLocks noChangeArrowheads="1"/>
                </p:cNvSpPr>
                <p:nvPr/>
              </p:nvSpPr>
              <p:spPr bwMode="auto">
                <a:xfrm>
                  <a:off x="3965636" y="5534744"/>
                  <a:ext cx="533400" cy="1317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rPr>
                    <a:t>Generation</a:t>
                  </a:r>
                </a:p>
              </p:txBody>
            </p:sp>
            <p:sp>
              <p:nvSpPr>
                <p:cNvPr id="475" name="Text Box 272"/>
                <p:cNvSpPr txBox="1">
                  <a:spLocks noChangeArrowheads="1"/>
                </p:cNvSpPr>
                <p:nvPr/>
              </p:nvSpPr>
              <p:spPr bwMode="auto">
                <a:xfrm>
                  <a:off x="4533961" y="5699844"/>
                  <a:ext cx="511175" cy="1317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rPr>
                    <a:t>Transmission</a:t>
                  </a:r>
                </a:p>
              </p:txBody>
            </p:sp>
            <p:sp>
              <p:nvSpPr>
                <p:cNvPr id="476" name="Text Box 273"/>
                <p:cNvSpPr txBox="1">
                  <a:spLocks noChangeArrowheads="1"/>
                </p:cNvSpPr>
                <p:nvPr/>
              </p:nvSpPr>
              <p:spPr bwMode="auto">
                <a:xfrm>
                  <a:off x="5086411" y="5858594"/>
                  <a:ext cx="506413" cy="1317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rPr>
                    <a:t>Distribution</a:t>
                  </a:r>
                </a:p>
              </p:txBody>
            </p:sp>
            <p:sp>
              <p:nvSpPr>
                <p:cNvPr id="477" name="Text Box 274"/>
                <p:cNvSpPr txBox="1">
                  <a:spLocks noChangeArrowheads="1"/>
                </p:cNvSpPr>
                <p:nvPr/>
              </p:nvSpPr>
              <p:spPr bwMode="auto">
                <a:xfrm>
                  <a:off x="5646799" y="6026869"/>
                  <a:ext cx="514350" cy="1317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rPr>
                    <a:t>DER</a:t>
                  </a:r>
                </a:p>
              </p:txBody>
            </p:sp>
            <p:sp>
              <p:nvSpPr>
                <p:cNvPr id="478" name="Text Box 275"/>
                <p:cNvSpPr txBox="1">
                  <a:spLocks noChangeArrowheads="1"/>
                </p:cNvSpPr>
                <p:nvPr/>
              </p:nvSpPr>
              <p:spPr bwMode="auto">
                <a:xfrm>
                  <a:off x="6148449" y="6188794"/>
                  <a:ext cx="588962" cy="1317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rPr>
                    <a:t>Customer</a:t>
                  </a:r>
                  <a:b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rPr>
                  </a:br>
                  <a:r>
                    <a:rPr kumimoji="0" lang="de-DE" sz="9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rPr>
                    <a:t>Premise</a:t>
                  </a:r>
                  <a:endPara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79" name="Text Box 281"/>
                <p:cNvSpPr txBox="1">
                  <a:spLocks noChangeArrowheads="1"/>
                </p:cNvSpPr>
                <p:nvPr/>
              </p:nvSpPr>
              <p:spPr bwMode="auto">
                <a:xfrm>
                  <a:off x="7096186" y="5923681"/>
                  <a:ext cx="587375" cy="1317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rPr>
                    <a:t>Process</a:t>
                  </a:r>
                </a:p>
              </p:txBody>
            </p:sp>
            <p:sp>
              <p:nvSpPr>
                <p:cNvPr id="480" name="Text Box 282"/>
                <p:cNvSpPr txBox="1">
                  <a:spLocks noChangeArrowheads="1"/>
                </p:cNvSpPr>
                <p:nvPr/>
              </p:nvSpPr>
              <p:spPr bwMode="auto">
                <a:xfrm>
                  <a:off x="7410511" y="5655394"/>
                  <a:ext cx="588963" cy="1317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rPr>
                    <a:t>Field</a:t>
                  </a:r>
                </a:p>
              </p:txBody>
            </p:sp>
            <p:sp>
              <p:nvSpPr>
                <p:cNvPr id="481" name="Text Box 283"/>
                <p:cNvSpPr txBox="1">
                  <a:spLocks noChangeArrowheads="1"/>
                </p:cNvSpPr>
                <p:nvPr/>
              </p:nvSpPr>
              <p:spPr bwMode="auto">
                <a:xfrm>
                  <a:off x="7731186" y="5366469"/>
                  <a:ext cx="588963" cy="1317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rPr>
                    <a:t>Station</a:t>
                  </a:r>
                </a:p>
              </p:txBody>
            </p:sp>
            <p:sp>
              <p:nvSpPr>
                <p:cNvPr id="482" name="Text Box 284"/>
                <p:cNvSpPr txBox="1">
                  <a:spLocks noChangeArrowheads="1"/>
                </p:cNvSpPr>
                <p:nvPr/>
              </p:nvSpPr>
              <p:spPr bwMode="auto">
                <a:xfrm>
                  <a:off x="8042336" y="5101356"/>
                  <a:ext cx="588963" cy="1317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rPr>
                    <a:t>Operation</a:t>
                  </a:r>
                </a:p>
              </p:txBody>
            </p:sp>
            <p:sp>
              <p:nvSpPr>
                <p:cNvPr id="483" name="Text Box 285"/>
                <p:cNvSpPr txBox="1">
                  <a:spLocks noChangeArrowheads="1"/>
                </p:cNvSpPr>
                <p:nvPr/>
              </p:nvSpPr>
              <p:spPr bwMode="auto">
                <a:xfrm>
                  <a:off x="8377299" y="4825131"/>
                  <a:ext cx="588962" cy="130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rPr>
                    <a:t>Enterprise</a:t>
                  </a:r>
                </a:p>
              </p:txBody>
            </p:sp>
            <p:sp>
              <p:nvSpPr>
                <p:cNvPr id="484" name="Text Box 286"/>
                <p:cNvSpPr txBox="1">
                  <a:spLocks noChangeArrowheads="1"/>
                </p:cNvSpPr>
                <p:nvPr/>
              </p:nvSpPr>
              <p:spPr bwMode="auto">
                <a:xfrm>
                  <a:off x="8699561" y="4558431"/>
                  <a:ext cx="588963" cy="1317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rPr>
                    <a:t>Market</a:t>
                  </a:r>
                </a:p>
              </p:txBody>
            </p:sp>
            <p:sp>
              <p:nvSpPr>
                <p:cNvPr id="485" name="Line 289"/>
                <p:cNvSpPr>
                  <a:spLocks noChangeShapeType="1"/>
                </p:cNvSpPr>
                <p:nvPr/>
              </p:nvSpPr>
              <p:spPr bwMode="auto">
                <a:xfrm flipV="1">
                  <a:off x="7815324" y="5004519"/>
                  <a:ext cx="1163637" cy="998537"/>
                </a:xfrm>
                <a:prstGeom prst="line">
                  <a:avLst/>
                </a:prstGeom>
                <a:noFill/>
                <a:ln w="12700" cap="sq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486" name="Text Box 291"/>
                <p:cNvSpPr txBox="1">
                  <a:spLocks noChangeArrowheads="1"/>
                </p:cNvSpPr>
                <p:nvPr/>
              </p:nvSpPr>
              <p:spPr bwMode="auto">
                <a:xfrm>
                  <a:off x="4373624" y="6206256"/>
                  <a:ext cx="609600" cy="152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rPr>
                    <a:t>Domains</a:t>
                  </a:r>
                </a:p>
              </p:txBody>
            </p:sp>
            <p:sp>
              <p:nvSpPr>
                <p:cNvPr id="487" name="Text Box 292"/>
                <p:cNvSpPr txBox="1">
                  <a:spLocks noChangeArrowheads="1"/>
                </p:cNvSpPr>
                <p:nvPr/>
              </p:nvSpPr>
              <p:spPr bwMode="auto">
                <a:xfrm>
                  <a:off x="8399524" y="5550619"/>
                  <a:ext cx="609600" cy="152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0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rPr>
                    <a:t>Zones</a:t>
                  </a:r>
                </a:p>
              </p:txBody>
            </p:sp>
            <p:cxnSp>
              <p:nvCxnSpPr>
                <p:cNvPr id="488" name="Gerade Verbindung 487"/>
                <p:cNvCxnSpPr>
                  <a:cxnSpLocks noChangeShapeType="1"/>
                  <a:stCxn id="530" idx="1"/>
                </p:cNvCxnSpPr>
                <p:nvPr/>
              </p:nvCxnSpPr>
              <p:spPr bwMode="auto">
                <a:xfrm flipH="1">
                  <a:off x="5711886" y="4009156"/>
                  <a:ext cx="849313" cy="760413"/>
                </a:xfrm>
                <a:prstGeom prst="line">
                  <a:avLst/>
                </a:prstGeom>
                <a:noFill/>
                <a:ln w="127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89" name="Gerade Verbindung 488"/>
                <p:cNvCxnSpPr>
                  <a:cxnSpLocks noChangeShapeType="1"/>
                </p:cNvCxnSpPr>
                <p:nvPr/>
              </p:nvCxnSpPr>
              <p:spPr bwMode="auto">
                <a:xfrm flipH="1">
                  <a:off x="6265924" y="4190131"/>
                  <a:ext cx="850900" cy="760413"/>
                </a:xfrm>
                <a:prstGeom prst="line">
                  <a:avLst/>
                </a:prstGeom>
                <a:noFill/>
                <a:ln w="127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90" name="Gerade Verbindung 489"/>
                <p:cNvCxnSpPr>
                  <a:cxnSpLocks noChangeShapeType="1"/>
                </p:cNvCxnSpPr>
                <p:nvPr/>
              </p:nvCxnSpPr>
              <p:spPr bwMode="auto">
                <a:xfrm flipH="1">
                  <a:off x="7410511" y="4506044"/>
                  <a:ext cx="849313" cy="760412"/>
                </a:xfrm>
                <a:prstGeom prst="line">
                  <a:avLst/>
                </a:prstGeom>
                <a:noFill/>
                <a:ln w="127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91" name="Gerade Verbindung 490"/>
                <p:cNvCxnSpPr>
                  <a:cxnSpLocks noChangeShapeType="1"/>
                </p:cNvCxnSpPr>
                <p:nvPr/>
              </p:nvCxnSpPr>
              <p:spPr bwMode="auto">
                <a:xfrm>
                  <a:off x="6126224" y="3840881"/>
                  <a:ext cx="2100262" cy="604838"/>
                </a:xfrm>
                <a:prstGeom prst="line">
                  <a:avLst/>
                </a:prstGeom>
                <a:noFill/>
                <a:ln w="127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92" name="Gerade Verbindung 491"/>
                <p:cNvCxnSpPr>
                  <a:cxnSpLocks noChangeShapeType="1"/>
                  <a:endCxn id="527" idx="1"/>
                </p:cNvCxnSpPr>
                <p:nvPr/>
              </p:nvCxnSpPr>
              <p:spPr bwMode="auto">
                <a:xfrm flipH="1">
                  <a:off x="7059674" y="4306019"/>
                  <a:ext cx="671512" cy="596900"/>
                </a:xfrm>
                <a:prstGeom prst="line">
                  <a:avLst/>
                </a:prstGeom>
                <a:noFill/>
                <a:ln w="127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93" name="Gerade Verbindung 492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745224" y="5233119"/>
                  <a:ext cx="271462" cy="71437"/>
                </a:xfrm>
                <a:prstGeom prst="line">
                  <a:avLst/>
                </a:prstGeom>
                <a:noFill/>
                <a:ln w="127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94" name="Gerade Verbindung 493"/>
                <p:cNvCxnSpPr>
                  <a:cxnSpLocks noChangeShapeType="1"/>
                  <a:stCxn id="531" idx="1"/>
                  <a:endCxn id="522" idx="1"/>
                </p:cNvCxnSpPr>
                <p:nvPr/>
              </p:nvCxnSpPr>
              <p:spPr bwMode="auto">
                <a:xfrm flipH="1">
                  <a:off x="5035611" y="3864694"/>
                  <a:ext cx="982663" cy="828675"/>
                </a:xfrm>
                <a:prstGeom prst="line">
                  <a:avLst/>
                </a:prstGeom>
                <a:noFill/>
                <a:ln w="127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95" name="Gerade Verbindung 49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195949" y="5058494"/>
                  <a:ext cx="271462" cy="71437"/>
                </a:xfrm>
                <a:prstGeom prst="line">
                  <a:avLst/>
                </a:prstGeom>
                <a:noFill/>
                <a:ln w="127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96" name="Gerade Verbindung 49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4703824" y="4915619"/>
                  <a:ext cx="269875" cy="71437"/>
                </a:xfrm>
                <a:prstGeom prst="line">
                  <a:avLst/>
                </a:prstGeom>
                <a:noFill/>
                <a:ln w="127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97" name="Gerade Verbindung 49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311961" y="5393456"/>
                  <a:ext cx="269875" cy="71438"/>
                </a:xfrm>
                <a:prstGeom prst="line">
                  <a:avLst/>
                </a:prstGeom>
                <a:noFill/>
                <a:ln w="127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98" name="Gerade Verbindung 49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919974" y="5564906"/>
                  <a:ext cx="271462" cy="71438"/>
                </a:xfrm>
                <a:prstGeom prst="line">
                  <a:avLst/>
                </a:prstGeom>
                <a:noFill/>
                <a:ln w="127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99" name="Gerade Verbindung 498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064186" y="4658444"/>
                  <a:ext cx="2206625" cy="633412"/>
                </a:xfrm>
                <a:prstGeom prst="line">
                  <a:avLst/>
                </a:prstGeom>
                <a:noFill/>
                <a:ln w="127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00" name="Gerade Verbindung 49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957949" y="4518744"/>
                  <a:ext cx="1789112" cy="520700"/>
                </a:xfrm>
                <a:prstGeom prst="line">
                  <a:avLst/>
                </a:prstGeom>
                <a:noFill/>
                <a:ln w="127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01" name="Gerade Verbindung 500"/>
                <p:cNvCxnSpPr>
                  <a:cxnSpLocks noChangeShapeType="1"/>
                </p:cNvCxnSpPr>
                <p:nvPr/>
              </p:nvCxnSpPr>
              <p:spPr bwMode="auto">
                <a:xfrm flipH="1">
                  <a:off x="6059549" y="5029919"/>
                  <a:ext cx="112712" cy="95250"/>
                </a:xfrm>
                <a:prstGeom prst="line">
                  <a:avLst/>
                </a:prstGeom>
                <a:noFill/>
                <a:ln w="127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02" name="Gerade Verbindung 50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980174" y="5106119"/>
                  <a:ext cx="147637" cy="49212"/>
                </a:xfrm>
                <a:prstGeom prst="line">
                  <a:avLst/>
                </a:prstGeom>
                <a:noFill/>
                <a:ln w="127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03" name="Gerade Verbindung 502"/>
                <p:cNvCxnSpPr>
                  <a:cxnSpLocks noChangeShapeType="1"/>
                </p:cNvCxnSpPr>
                <p:nvPr/>
              </p:nvCxnSpPr>
              <p:spPr bwMode="auto">
                <a:xfrm flipH="1">
                  <a:off x="6015099" y="5153744"/>
                  <a:ext cx="112712" cy="96837"/>
                </a:xfrm>
                <a:prstGeom prst="line">
                  <a:avLst/>
                </a:prstGeom>
                <a:noFill/>
                <a:ln w="127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04" name="Gerade Verbindung 503"/>
                <p:cNvCxnSpPr>
                  <a:cxnSpLocks noChangeShapeType="1"/>
                </p:cNvCxnSpPr>
                <p:nvPr/>
              </p:nvCxnSpPr>
              <p:spPr bwMode="auto">
                <a:xfrm flipH="1">
                  <a:off x="5864286" y="5107706"/>
                  <a:ext cx="112713" cy="95250"/>
                </a:xfrm>
                <a:prstGeom prst="line">
                  <a:avLst/>
                </a:prstGeom>
                <a:noFill/>
                <a:ln w="127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05" name="Gerade Verbindung 504"/>
                <p:cNvCxnSpPr>
                  <a:cxnSpLocks noChangeShapeType="1"/>
                </p:cNvCxnSpPr>
                <p:nvPr/>
              </p:nvCxnSpPr>
              <p:spPr bwMode="auto">
                <a:xfrm flipH="1">
                  <a:off x="5480111" y="4858469"/>
                  <a:ext cx="112713" cy="96837"/>
                </a:xfrm>
                <a:prstGeom prst="line">
                  <a:avLst/>
                </a:prstGeom>
                <a:noFill/>
                <a:ln w="127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06" name="Gerade Verbindung 50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400736" y="4934669"/>
                  <a:ext cx="147638" cy="49212"/>
                </a:xfrm>
                <a:prstGeom prst="line">
                  <a:avLst/>
                </a:prstGeom>
                <a:noFill/>
                <a:ln w="127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07" name="Gerade Verbindung 506"/>
                <p:cNvCxnSpPr>
                  <a:cxnSpLocks noChangeShapeType="1"/>
                </p:cNvCxnSpPr>
                <p:nvPr/>
              </p:nvCxnSpPr>
              <p:spPr bwMode="auto">
                <a:xfrm flipH="1">
                  <a:off x="5435661" y="4982294"/>
                  <a:ext cx="112713" cy="96837"/>
                </a:xfrm>
                <a:prstGeom prst="line">
                  <a:avLst/>
                </a:prstGeom>
                <a:noFill/>
                <a:ln w="127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08" name="Gerade Verbindung 507"/>
                <p:cNvCxnSpPr>
                  <a:cxnSpLocks noChangeShapeType="1"/>
                </p:cNvCxnSpPr>
                <p:nvPr/>
              </p:nvCxnSpPr>
              <p:spPr bwMode="auto">
                <a:xfrm flipH="1">
                  <a:off x="5284849" y="4936256"/>
                  <a:ext cx="112712" cy="96838"/>
                </a:xfrm>
                <a:prstGeom prst="line">
                  <a:avLst/>
                </a:prstGeom>
                <a:noFill/>
                <a:ln w="127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09" name="Gerade Verbindung 508"/>
                <p:cNvCxnSpPr>
                  <a:cxnSpLocks noChangeShapeType="1"/>
                </p:cNvCxnSpPr>
                <p:nvPr/>
              </p:nvCxnSpPr>
              <p:spPr bwMode="auto">
                <a:xfrm flipH="1">
                  <a:off x="4960999" y="4709244"/>
                  <a:ext cx="112712" cy="95250"/>
                </a:xfrm>
                <a:prstGeom prst="line">
                  <a:avLst/>
                </a:prstGeom>
                <a:noFill/>
                <a:ln w="127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10" name="Gerade Verbindung 50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4881624" y="4785444"/>
                  <a:ext cx="147637" cy="49212"/>
                </a:xfrm>
                <a:prstGeom prst="line">
                  <a:avLst/>
                </a:prstGeom>
                <a:noFill/>
                <a:ln w="127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11" name="Gerade Verbindung 510"/>
                <p:cNvCxnSpPr>
                  <a:cxnSpLocks noChangeShapeType="1"/>
                </p:cNvCxnSpPr>
                <p:nvPr/>
              </p:nvCxnSpPr>
              <p:spPr bwMode="auto">
                <a:xfrm flipH="1">
                  <a:off x="4916549" y="4833069"/>
                  <a:ext cx="112712" cy="96837"/>
                </a:xfrm>
                <a:prstGeom prst="line">
                  <a:avLst/>
                </a:prstGeom>
                <a:noFill/>
                <a:ln w="127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12" name="Gerade Verbindung 511"/>
                <p:cNvCxnSpPr>
                  <a:cxnSpLocks noChangeShapeType="1"/>
                </p:cNvCxnSpPr>
                <p:nvPr/>
              </p:nvCxnSpPr>
              <p:spPr bwMode="auto">
                <a:xfrm flipH="1">
                  <a:off x="4765736" y="4787031"/>
                  <a:ext cx="114300" cy="95250"/>
                </a:xfrm>
                <a:prstGeom prst="line">
                  <a:avLst/>
                </a:prstGeom>
                <a:noFill/>
                <a:ln w="127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13" name="Gerade Verbindung 512"/>
                <p:cNvCxnSpPr>
                  <a:cxnSpLocks noChangeShapeType="1"/>
                </p:cNvCxnSpPr>
                <p:nvPr/>
              </p:nvCxnSpPr>
              <p:spPr bwMode="auto">
                <a:xfrm flipH="1">
                  <a:off x="6959661" y="4896569"/>
                  <a:ext cx="112713" cy="96837"/>
                </a:xfrm>
                <a:prstGeom prst="line">
                  <a:avLst/>
                </a:prstGeom>
                <a:noFill/>
                <a:ln w="127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14" name="Gerade Verbindung 51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881874" y="4972769"/>
                  <a:ext cx="147637" cy="49212"/>
                </a:xfrm>
                <a:prstGeom prst="line">
                  <a:avLst/>
                </a:prstGeom>
                <a:noFill/>
                <a:ln w="127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15" name="Gerade Verbindung 514"/>
                <p:cNvCxnSpPr>
                  <a:cxnSpLocks noChangeShapeType="1"/>
                  <a:endCxn id="557" idx="0"/>
                </p:cNvCxnSpPr>
                <p:nvPr/>
              </p:nvCxnSpPr>
              <p:spPr bwMode="auto">
                <a:xfrm flipH="1">
                  <a:off x="6596124" y="5020394"/>
                  <a:ext cx="431800" cy="382587"/>
                </a:xfrm>
                <a:prstGeom prst="line">
                  <a:avLst/>
                </a:prstGeom>
                <a:noFill/>
                <a:ln w="127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16" name="Gerade Verbindung 515"/>
                <p:cNvCxnSpPr>
                  <a:cxnSpLocks noChangeShapeType="1"/>
                </p:cNvCxnSpPr>
                <p:nvPr/>
              </p:nvCxnSpPr>
              <p:spPr bwMode="auto">
                <a:xfrm flipH="1">
                  <a:off x="6424674" y="4974356"/>
                  <a:ext cx="454025" cy="392113"/>
                </a:xfrm>
                <a:prstGeom prst="line">
                  <a:avLst/>
                </a:prstGeom>
                <a:noFill/>
                <a:ln w="127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17" name="Gerade Verbindung 516"/>
                <p:cNvCxnSpPr>
                  <a:cxnSpLocks noChangeShapeType="1"/>
                </p:cNvCxnSpPr>
                <p:nvPr/>
              </p:nvCxnSpPr>
              <p:spPr bwMode="auto">
                <a:xfrm flipH="1">
                  <a:off x="7212074" y="5344244"/>
                  <a:ext cx="112712" cy="96837"/>
                </a:xfrm>
                <a:prstGeom prst="line">
                  <a:avLst/>
                </a:prstGeom>
                <a:noFill/>
                <a:ln w="127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18" name="Gerade Verbindung 51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132699" y="5420444"/>
                  <a:ext cx="147637" cy="49212"/>
                </a:xfrm>
                <a:prstGeom prst="line">
                  <a:avLst/>
                </a:prstGeom>
                <a:noFill/>
                <a:ln w="127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19" name="Gerade Verbindung 518"/>
                <p:cNvCxnSpPr>
                  <a:cxnSpLocks noChangeShapeType="1"/>
                </p:cNvCxnSpPr>
                <p:nvPr/>
              </p:nvCxnSpPr>
              <p:spPr bwMode="auto">
                <a:xfrm flipH="1">
                  <a:off x="7167624" y="5468069"/>
                  <a:ext cx="112712" cy="96837"/>
                </a:xfrm>
                <a:prstGeom prst="line">
                  <a:avLst/>
                </a:prstGeom>
                <a:noFill/>
                <a:ln w="127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20" name="Gerade Verbindung 519"/>
                <p:cNvCxnSpPr>
                  <a:cxnSpLocks noChangeShapeType="1"/>
                </p:cNvCxnSpPr>
                <p:nvPr/>
              </p:nvCxnSpPr>
              <p:spPr bwMode="auto">
                <a:xfrm flipH="1">
                  <a:off x="7016811" y="5422031"/>
                  <a:ext cx="112713" cy="96838"/>
                </a:xfrm>
                <a:prstGeom prst="line">
                  <a:avLst/>
                </a:prstGeom>
                <a:noFill/>
                <a:ln w="127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521" name="Würfel 520"/>
                <p:cNvSpPr/>
                <p:nvPr/>
              </p:nvSpPr>
              <p:spPr bwMode="auto">
                <a:xfrm>
                  <a:off x="6813971" y="5512282"/>
                  <a:ext cx="285699" cy="130176"/>
                </a:xfrm>
                <a:prstGeom prst="cube">
                  <a:avLst>
                    <a:gd name="adj" fmla="val 77909"/>
                  </a:avLst>
                </a:prstGeom>
                <a:solidFill>
                  <a:srgbClr val="969696">
                    <a:lumMod val="50000"/>
                  </a:srgbClr>
                </a:solidFill>
                <a:ln>
                  <a:noFill/>
                </a:ln>
                <a:effectLst/>
                <a:scene3d>
                  <a:camera prst="orthographicFront">
                    <a:rot lat="21260749" lon="18902609" rev="20938134"/>
                  </a:camera>
                  <a:lightRig rig="threePt" dir="t"/>
                </a:scene3d>
                <a:extLst/>
              </p:spPr>
              <p:txBody>
                <a:bodyPr lIns="0" tIns="0" rIns="0" bIns="0" anchor="ctr" anchorCtr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22" name="Würfel 521"/>
                <p:cNvSpPr/>
                <p:nvPr/>
              </p:nvSpPr>
              <p:spPr bwMode="auto">
                <a:xfrm>
                  <a:off x="4888823" y="4592661"/>
                  <a:ext cx="395175" cy="130176"/>
                </a:xfrm>
                <a:prstGeom prst="cube">
                  <a:avLst>
                    <a:gd name="adj" fmla="val 77909"/>
                  </a:avLst>
                </a:prstGeom>
                <a:solidFill>
                  <a:srgbClr val="7030A0"/>
                </a:solidFill>
                <a:ln>
                  <a:noFill/>
                </a:ln>
                <a:effectLst/>
                <a:scene3d>
                  <a:camera prst="orthographicFront">
                    <a:rot lat="21260749" lon="18902609" rev="20938134"/>
                  </a:camera>
                  <a:lightRig rig="threePt" dir="t"/>
                </a:scene3d>
                <a:extLst/>
              </p:spPr>
              <p:txBody>
                <a:bodyPr lIns="0" tIns="0" rIns="0" bIns="0" anchor="ctr" anchorCtr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23" name="Würfel 522"/>
                <p:cNvSpPr/>
                <p:nvPr/>
              </p:nvSpPr>
              <p:spPr bwMode="auto">
                <a:xfrm>
                  <a:off x="5447947" y="4762175"/>
                  <a:ext cx="395175" cy="130176"/>
                </a:xfrm>
                <a:prstGeom prst="cube">
                  <a:avLst>
                    <a:gd name="adj" fmla="val 77909"/>
                  </a:avLst>
                </a:prstGeom>
                <a:solidFill>
                  <a:srgbClr val="7030A0"/>
                </a:solidFill>
                <a:ln>
                  <a:noFill/>
                </a:ln>
                <a:effectLst/>
                <a:scene3d>
                  <a:camera prst="orthographicFront">
                    <a:rot lat="21260749" lon="18902609" rev="20938134"/>
                  </a:camera>
                  <a:lightRig rig="threePt" dir="t"/>
                </a:scene3d>
                <a:extLst/>
              </p:spPr>
              <p:txBody>
                <a:bodyPr lIns="0" tIns="0" rIns="0" bIns="0" anchor="ctr" anchorCtr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24" name="Würfel 523"/>
                <p:cNvSpPr/>
                <p:nvPr/>
              </p:nvSpPr>
              <p:spPr bwMode="auto">
                <a:xfrm>
                  <a:off x="6029170" y="4934257"/>
                  <a:ext cx="395175" cy="130176"/>
                </a:xfrm>
                <a:prstGeom prst="cube">
                  <a:avLst>
                    <a:gd name="adj" fmla="val 77909"/>
                  </a:avLst>
                </a:prstGeom>
                <a:solidFill>
                  <a:srgbClr val="7030A0"/>
                </a:solidFill>
                <a:ln>
                  <a:noFill/>
                </a:ln>
                <a:effectLst/>
                <a:scene3d>
                  <a:camera prst="orthographicFront">
                    <a:rot lat="21260749" lon="18902609" rev="20938134"/>
                  </a:camera>
                  <a:lightRig rig="threePt" dir="t"/>
                </a:scene3d>
                <a:extLst/>
              </p:spPr>
              <p:txBody>
                <a:bodyPr lIns="0" tIns="0" rIns="0" bIns="0" anchor="ctr" anchorCtr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25" name="Würfel 524"/>
                <p:cNvSpPr/>
                <p:nvPr/>
              </p:nvSpPr>
              <p:spPr bwMode="auto">
                <a:xfrm>
                  <a:off x="5793014" y="4466296"/>
                  <a:ext cx="395175" cy="130176"/>
                </a:xfrm>
                <a:prstGeom prst="cube">
                  <a:avLst>
                    <a:gd name="adj" fmla="val 77909"/>
                  </a:avLst>
                </a:prstGeom>
                <a:solidFill>
                  <a:srgbClr val="0070C0"/>
                </a:solidFill>
                <a:ln>
                  <a:noFill/>
                </a:ln>
                <a:effectLst/>
                <a:scene3d>
                  <a:camera prst="orthographicFront">
                    <a:rot lat="21260749" lon="18902609" rev="20938134"/>
                  </a:camera>
                  <a:lightRig rig="threePt" dir="t"/>
                </a:scene3d>
                <a:extLst/>
              </p:spPr>
              <p:txBody>
                <a:bodyPr lIns="0" tIns="0" rIns="0" bIns="0" anchor="ctr" anchorCtr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26" name="Würfel 525"/>
                <p:cNvSpPr/>
                <p:nvPr/>
              </p:nvSpPr>
              <p:spPr bwMode="auto">
                <a:xfrm>
                  <a:off x="6358269" y="4632329"/>
                  <a:ext cx="395175" cy="130176"/>
                </a:xfrm>
                <a:prstGeom prst="cube">
                  <a:avLst>
                    <a:gd name="adj" fmla="val 77909"/>
                  </a:avLst>
                </a:prstGeom>
                <a:solidFill>
                  <a:srgbClr val="0070C0"/>
                </a:solidFill>
                <a:ln>
                  <a:noFill/>
                </a:ln>
                <a:effectLst/>
                <a:scene3d>
                  <a:camera prst="orthographicFront">
                    <a:rot lat="21260749" lon="18902609" rev="20938134"/>
                  </a:camera>
                  <a:lightRig rig="threePt" dir="t"/>
                </a:scene3d>
                <a:extLst/>
              </p:spPr>
              <p:txBody>
                <a:bodyPr lIns="0" tIns="0" rIns="0" bIns="0" anchor="ctr" anchorCtr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27" name="Würfel 526"/>
                <p:cNvSpPr/>
                <p:nvPr/>
              </p:nvSpPr>
              <p:spPr bwMode="auto">
                <a:xfrm>
                  <a:off x="6912809" y="4800974"/>
                  <a:ext cx="395175" cy="130176"/>
                </a:xfrm>
                <a:prstGeom prst="cube">
                  <a:avLst>
                    <a:gd name="adj" fmla="val 77909"/>
                  </a:avLst>
                </a:prstGeom>
                <a:solidFill>
                  <a:srgbClr val="0070C0"/>
                </a:solidFill>
                <a:ln>
                  <a:noFill/>
                </a:ln>
                <a:effectLst/>
                <a:scene3d>
                  <a:camera prst="orthographicFront">
                    <a:rot lat="21260749" lon="18902609" rev="20938134"/>
                  </a:camera>
                  <a:lightRig rig="threePt" dir="t"/>
                </a:scene3d>
                <a:extLst/>
              </p:spPr>
              <p:txBody>
                <a:bodyPr lIns="0" tIns="0" rIns="0" bIns="0" anchor="ctr" anchorCtr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28" name="Würfel 527"/>
                <p:cNvSpPr/>
                <p:nvPr/>
              </p:nvSpPr>
              <p:spPr bwMode="auto">
                <a:xfrm>
                  <a:off x="6113817" y="4182307"/>
                  <a:ext cx="395175" cy="130176"/>
                </a:xfrm>
                <a:prstGeom prst="cube">
                  <a:avLst>
                    <a:gd name="adj" fmla="val 77909"/>
                  </a:avLst>
                </a:prstGeom>
                <a:solidFill>
                  <a:srgbClr val="0070C0"/>
                </a:solidFill>
                <a:ln>
                  <a:noFill/>
                </a:ln>
                <a:effectLst/>
                <a:scene3d>
                  <a:camera prst="orthographicFront">
                    <a:rot lat="21260749" lon="18902609" rev="20938134"/>
                  </a:camera>
                  <a:lightRig rig="threePt" dir="t"/>
                </a:scene3d>
                <a:extLst/>
              </p:spPr>
              <p:txBody>
                <a:bodyPr lIns="0" tIns="0" rIns="0" bIns="0" anchor="ctr" anchorCtr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29" name="Würfel 528"/>
                <p:cNvSpPr/>
                <p:nvPr/>
              </p:nvSpPr>
              <p:spPr bwMode="auto">
                <a:xfrm>
                  <a:off x="6655749" y="4354342"/>
                  <a:ext cx="395175" cy="130176"/>
                </a:xfrm>
                <a:prstGeom prst="cube">
                  <a:avLst>
                    <a:gd name="adj" fmla="val 77909"/>
                  </a:avLst>
                </a:prstGeom>
                <a:solidFill>
                  <a:srgbClr val="0070C0"/>
                </a:solidFill>
                <a:ln>
                  <a:noFill/>
                </a:ln>
                <a:effectLst/>
                <a:scene3d>
                  <a:camera prst="orthographicFront">
                    <a:rot lat="21260749" lon="18902609" rev="20938134"/>
                  </a:camera>
                  <a:lightRig rig="threePt" dir="t"/>
                </a:scene3d>
                <a:extLst/>
              </p:spPr>
              <p:txBody>
                <a:bodyPr lIns="0" tIns="0" rIns="0" bIns="0" anchor="ctr" anchorCtr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30" name="Würfel 529"/>
                <p:cNvSpPr/>
                <p:nvPr/>
              </p:nvSpPr>
              <p:spPr bwMode="auto">
                <a:xfrm>
                  <a:off x="6414113" y="3907632"/>
                  <a:ext cx="395175" cy="130176"/>
                </a:xfrm>
                <a:prstGeom prst="cube">
                  <a:avLst>
                    <a:gd name="adj" fmla="val 77909"/>
                  </a:avLst>
                </a:prstGeom>
                <a:solidFill>
                  <a:srgbClr val="0070C0"/>
                </a:solidFill>
                <a:ln>
                  <a:noFill/>
                </a:ln>
                <a:effectLst/>
                <a:scene3d>
                  <a:camera prst="orthographicFront">
                    <a:rot lat="21260749" lon="18902609" rev="20938134"/>
                  </a:camera>
                  <a:lightRig rig="threePt" dir="t"/>
                </a:scene3d>
                <a:extLst/>
              </p:spPr>
              <p:txBody>
                <a:bodyPr lIns="0" tIns="0" rIns="0" bIns="0" anchor="ctr" anchorCtr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31" name="Würfel 530"/>
                <p:cNvSpPr/>
                <p:nvPr/>
              </p:nvSpPr>
              <p:spPr bwMode="auto">
                <a:xfrm>
                  <a:off x="5871042" y="3762588"/>
                  <a:ext cx="395175" cy="130176"/>
                </a:xfrm>
                <a:prstGeom prst="cube">
                  <a:avLst>
                    <a:gd name="adj" fmla="val 77909"/>
                  </a:avLst>
                </a:prstGeom>
                <a:solidFill>
                  <a:srgbClr val="0070C0"/>
                </a:solidFill>
                <a:ln>
                  <a:noFill/>
                </a:ln>
                <a:effectLst/>
                <a:scene3d>
                  <a:camera prst="orthographicFront">
                    <a:rot lat="21260749" lon="18902609" rev="20938134"/>
                  </a:camera>
                  <a:lightRig rig="threePt" dir="t"/>
                </a:scene3d>
                <a:extLst/>
              </p:spPr>
              <p:txBody>
                <a:bodyPr lIns="0" tIns="0" rIns="0" bIns="0" anchor="ctr" anchorCtr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32" name="Würfel 531"/>
                <p:cNvSpPr/>
                <p:nvPr/>
              </p:nvSpPr>
              <p:spPr bwMode="auto">
                <a:xfrm>
                  <a:off x="6978166" y="4078056"/>
                  <a:ext cx="395175" cy="130176"/>
                </a:xfrm>
                <a:prstGeom prst="cube">
                  <a:avLst>
                    <a:gd name="adj" fmla="val 77909"/>
                  </a:avLst>
                </a:prstGeom>
                <a:solidFill>
                  <a:srgbClr val="0070C0"/>
                </a:solidFill>
                <a:ln>
                  <a:noFill/>
                </a:ln>
                <a:effectLst/>
                <a:scene3d>
                  <a:camera prst="orthographicFront">
                    <a:rot lat="21260749" lon="18902609" rev="20938134"/>
                  </a:camera>
                  <a:lightRig rig="threePt" dir="t"/>
                </a:scene3d>
                <a:extLst/>
              </p:spPr>
              <p:txBody>
                <a:bodyPr lIns="0" tIns="0" rIns="0" bIns="0" anchor="ctr" anchorCtr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33" name="Würfel 532"/>
                <p:cNvSpPr/>
                <p:nvPr/>
              </p:nvSpPr>
              <p:spPr bwMode="auto">
                <a:xfrm>
                  <a:off x="7529706" y="4244737"/>
                  <a:ext cx="395175" cy="130176"/>
                </a:xfrm>
                <a:prstGeom prst="cube">
                  <a:avLst>
                    <a:gd name="adj" fmla="val 77909"/>
                  </a:avLst>
                </a:prstGeom>
                <a:solidFill>
                  <a:srgbClr val="0070C0"/>
                </a:solidFill>
                <a:ln>
                  <a:noFill/>
                </a:ln>
                <a:effectLst/>
                <a:scene3d>
                  <a:camera prst="orthographicFront">
                    <a:rot lat="21260749" lon="18902609" rev="20938134"/>
                  </a:camera>
                  <a:lightRig rig="threePt" dir="t"/>
                </a:scene3d>
                <a:extLst/>
              </p:spPr>
              <p:txBody>
                <a:bodyPr lIns="0" tIns="0" rIns="0" bIns="0" anchor="ctr" anchorCtr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34" name="Würfel 533"/>
                <p:cNvSpPr/>
                <p:nvPr/>
              </p:nvSpPr>
              <p:spPr bwMode="auto">
                <a:xfrm>
                  <a:off x="7155115" y="5254308"/>
                  <a:ext cx="395175" cy="130176"/>
                </a:xfrm>
                <a:prstGeom prst="cube">
                  <a:avLst>
                    <a:gd name="adj" fmla="val 77909"/>
                  </a:avLst>
                </a:prstGeom>
                <a:solidFill>
                  <a:srgbClr val="7030A0"/>
                </a:solidFill>
                <a:ln>
                  <a:noFill/>
                </a:ln>
                <a:effectLst/>
                <a:scene3d>
                  <a:camera prst="orthographicFront">
                    <a:rot lat="21260749" lon="18902609" rev="20938134"/>
                  </a:camera>
                  <a:lightRig rig="threePt" dir="t"/>
                </a:scene3d>
                <a:extLst/>
              </p:spPr>
              <p:txBody>
                <a:bodyPr lIns="0" tIns="0" rIns="0" bIns="0" anchor="ctr" anchorCtr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35" name="Würfel 534"/>
                <p:cNvSpPr/>
                <p:nvPr/>
              </p:nvSpPr>
              <p:spPr bwMode="auto">
                <a:xfrm>
                  <a:off x="7471105" y="4964238"/>
                  <a:ext cx="395175" cy="130176"/>
                </a:xfrm>
                <a:prstGeom prst="cube">
                  <a:avLst>
                    <a:gd name="adj" fmla="val 77909"/>
                  </a:avLst>
                </a:prstGeom>
                <a:solidFill>
                  <a:srgbClr val="0070C0"/>
                </a:solidFill>
                <a:ln>
                  <a:noFill/>
                </a:ln>
                <a:effectLst/>
                <a:scene3d>
                  <a:camera prst="orthographicFront">
                    <a:rot lat="21260749" lon="18902609" rev="20938134"/>
                  </a:camera>
                  <a:lightRig rig="threePt" dir="t"/>
                </a:scene3d>
                <a:extLst/>
              </p:spPr>
              <p:txBody>
                <a:bodyPr lIns="0" tIns="0" rIns="0" bIns="0" anchor="ctr" anchorCtr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36" name="Würfel 535"/>
                <p:cNvSpPr/>
                <p:nvPr/>
              </p:nvSpPr>
              <p:spPr bwMode="auto">
                <a:xfrm>
                  <a:off x="7775349" y="4681949"/>
                  <a:ext cx="395175" cy="130176"/>
                </a:xfrm>
                <a:prstGeom prst="cube">
                  <a:avLst>
                    <a:gd name="adj" fmla="val 77909"/>
                  </a:avLst>
                </a:prstGeom>
                <a:solidFill>
                  <a:srgbClr val="0070C0"/>
                </a:solidFill>
                <a:ln>
                  <a:noFill/>
                </a:ln>
                <a:effectLst/>
                <a:scene3d>
                  <a:camera prst="orthographicFront">
                    <a:rot lat="21260749" lon="18902609" rev="20938134"/>
                  </a:camera>
                  <a:lightRig rig="threePt" dir="t"/>
                </a:scene3d>
                <a:extLst/>
              </p:spPr>
              <p:txBody>
                <a:bodyPr lIns="0" tIns="0" rIns="0" bIns="0" anchor="ctr" anchorCtr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37" name="Würfel 536"/>
                <p:cNvSpPr/>
                <p:nvPr/>
              </p:nvSpPr>
              <p:spPr bwMode="auto">
                <a:xfrm>
                  <a:off x="8088296" y="4406648"/>
                  <a:ext cx="395175" cy="130176"/>
                </a:xfrm>
                <a:prstGeom prst="cube">
                  <a:avLst>
                    <a:gd name="adj" fmla="val 77909"/>
                  </a:avLst>
                </a:prstGeom>
                <a:solidFill>
                  <a:srgbClr val="0070C0"/>
                </a:solidFill>
                <a:ln>
                  <a:noFill/>
                </a:ln>
                <a:effectLst/>
                <a:scene3d>
                  <a:camera prst="orthographicFront">
                    <a:rot lat="21260749" lon="18902609" rev="20938134"/>
                  </a:camera>
                  <a:lightRig rig="threePt" dir="t"/>
                </a:scene3d>
                <a:extLst/>
              </p:spPr>
              <p:txBody>
                <a:bodyPr lIns="0" tIns="0" rIns="0" bIns="0" anchor="ctr" anchorCtr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cxnSp>
              <p:nvCxnSpPr>
                <p:cNvPr id="538" name="Gerade Verbindung 537"/>
                <p:cNvCxnSpPr>
                  <a:cxnSpLocks noChangeShapeType="1"/>
                </p:cNvCxnSpPr>
                <p:nvPr/>
              </p:nvCxnSpPr>
              <p:spPr bwMode="auto">
                <a:xfrm flipH="1">
                  <a:off x="4533961" y="4983881"/>
                  <a:ext cx="160338" cy="138113"/>
                </a:xfrm>
                <a:prstGeom prst="line">
                  <a:avLst/>
                </a:prstGeom>
                <a:noFill/>
                <a:ln w="38100" cap="sq">
                  <a:solidFill>
                    <a:srgbClr val="A6A6A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39" name="Gerade Verbindung 538"/>
                <p:cNvCxnSpPr>
                  <a:cxnSpLocks noChangeShapeType="1"/>
                </p:cNvCxnSpPr>
                <p:nvPr/>
              </p:nvCxnSpPr>
              <p:spPr bwMode="auto">
                <a:xfrm flipH="1">
                  <a:off x="4713349" y="5041031"/>
                  <a:ext cx="161925" cy="139700"/>
                </a:xfrm>
                <a:prstGeom prst="line">
                  <a:avLst/>
                </a:prstGeom>
                <a:noFill/>
                <a:ln w="38100" cap="sq">
                  <a:solidFill>
                    <a:srgbClr val="A6A6A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40" name="Gerade Verbindung 539"/>
                <p:cNvCxnSpPr>
                  <a:cxnSpLocks noChangeShapeType="1"/>
                </p:cNvCxnSpPr>
                <p:nvPr/>
              </p:nvCxnSpPr>
              <p:spPr bwMode="auto">
                <a:xfrm flipH="1">
                  <a:off x="5035611" y="5121994"/>
                  <a:ext cx="160338" cy="138112"/>
                </a:xfrm>
                <a:prstGeom prst="line">
                  <a:avLst/>
                </a:prstGeom>
                <a:noFill/>
                <a:ln w="38100" cap="sq">
                  <a:solidFill>
                    <a:srgbClr val="A6A6A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41" name="Gerade Verbindung 540"/>
                <p:cNvCxnSpPr>
                  <a:cxnSpLocks noChangeShapeType="1"/>
                </p:cNvCxnSpPr>
                <p:nvPr/>
              </p:nvCxnSpPr>
              <p:spPr bwMode="auto">
                <a:xfrm flipH="1">
                  <a:off x="5219761" y="5183906"/>
                  <a:ext cx="160338" cy="139700"/>
                </a:xfrm>
                <a:prstGeom prst="line">
                  <a:avLst/>
                </a:prstGeom>
                <a:noFill/>
                <a:ln w="38100" cap="sq">
                  <a:solidFill>
                    <a:srgbClr val="A6A6A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42" name="Gerade Verbindung 541"/>
                <p:cNvCxnSpPr>
                  <a:cxnSpLocks noChangeShapeType="1"/>
                </p:cNvCxnSpPr>
                <p:nvPr/>
              </p:nvCxnSpPr>
              <p:spPr bwMode="auto">
                <a:xfrm flipH="1">
                  <a:off x="5573774" y="5306144"/>
                  <a:ext cx="160337" cy="139700"/>
                </a:xfrm>
                <a:prstGeom prst="line">
                  <a:avLst/>
                </a:prstGeom>
                <a:noFill/>
                <a:ln w="38100" cap="sq">
                  <a:solidFill>
                    <a:srgbClr val="A6A6A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43" name="Gerade Verbindung 542"/>
                <p:cNvCxnSpPr>
                  <a:cxnSpLocks noChangeShapeType="1"/>
                </p:cNvCxnSpPr>
                <p:nvPr/>
              </p:nvCxnSpPr>
              <p:spPr bwMode="auto">
                <a:xfrm flipH="1">
                  <a:off x="5697599" y="5301381"/>
                  <a:ext cx="282575" cy="255588"/>
                </a:xfrm>
                <a:prstGeom prst="line">
                  <a:avLst/>
                </a:prstGeom>
                <a:noFill/>
                <a:ln w="38100" cap="sq">
                  <a:solidFill>
                    <a:srgbClr val="A6A6A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44" name="Gerade Verbindung 543"/>
                <p:cNvCxnSpPr>
                  <a:cxnSpLocks noChangeShapeType="1"/>
                </p:cNvCxnSpPr>
                <p:nvPr/>
              </p:nvCxnSpPr>
              <p:spPr bwMode="auto">
                <a:xfrm flipH="1">
                  <a:off x="6046849" y="5422031"/>
                  <a:ext cx="282575" cy="257175"/>
                </a:xfrm>
                <a:prstGeom prst="line">
                  <a:avLst/>
                </a:prstGeom>
                <a:noFill/>
                <a:ln w="38100" cap="sq">
                  <a:solidFill>
                    <a:srgbClr val="A6A6A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45" name="Gerade Verbindung 544"/>
                <p:cNvCxnSpPr>
                  <a:cxnSpLocks noChangeShapeType="1"/>
                </p:cNvCxnSpPr>
                <p:nvPr/>
              </p:nvCxnSpPr>
              <p:spPr bwMode="auto">
                <a:xfrm flipH="1">
                  <a:off x="6257986" y="5477594"/>
                  <a:ext cx="282575" cy="257175"/>
                </a:xfrm>
                <a:prstGeom prst="line">
                  <a:avLst/>
                </a:prstGeom>
                <a:noFill/>
                <a:ln w="38100" cap="sq">
                  <a:solidFill>
                    <a:srgbClr val="A6A6A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46" name="Gerade Verbindung 545"/>
                <p:cNvCxnSpPr>
                  <a:cxnSpLocks noChangeShapeType="1"/>
                </p:cNvCxnSpPr>
                <p:nvPr/>
              </p:nvCxnSpPr>
              <p:spPr bwMode="auto">
                <a:xfrm flipH="1">
                  <a:off x="6846949" y="5664919"/>
                  <a:ext cx="282575" cy="255587"/>
                </a:xfrm>
                <a:prstGeom prst="line">
                  <a:avLst/>
                </a:prstGeom>
                <a:noFill/>
                <a:ln w="38100" cap="sq">
                  <a:solidFill>
                    <a:srgbClr val="A6A6A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47" name="Gerade Verbindung 546"/>
                <p:cNvCxnSpPr>
                  <a:cxnSpLocks noChangeShapeType="1"/>
                </p:cNvCxnSpPr>
                <p:nvPr/>
              </p:nvCxnSpPr>
              <p:spPr bwMode="auto">
                <a:xfrm>
                  <a:off x="4670486" y="5260106"/>
                  <a:ext cx="1798638" cy="557213"/>
                </a:xfrm>
                <a:prstGeom prst="line">
                  <a:avLst/>
                </a:prstGeom>
                <a:noFill/>
                <a:ln w="38100" cap="sq">
                  <a:solidFill>
                    <a:srgbClr val="FFC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48" name="Gerade Verbindung 547"/>
                <p:cNvCxnSpPr>
                  <a:cxnSpLocks noChangeShapeType="1"/>
                </p:cNvCxnSpPr>
                <p:nvPr/>
              </p:nvCxnSpPr>
              <p:spPr bwMode="auto">
                <a:xfrm>
                  <a:off x="5921436" y="5791919"/>
                  <a:ext cx="735013" cy="211137"/>
                </a:xfrm>
                <a:prstGeom prst="line">
                  <a:avLst/>
                </a:prstGeom>
                <a:noFill/>
                <a:ln w="38100" cap="sq">
                  <a:solidFill>
                    <a:srgbClr val="FFC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49" name="Gerade Verbindung 548"/>
                <p:cNvCxnSpPr>
                  <a:cxnSpLocks noChangeShapeType="1"/>
                </p:cNvCxnSpPr>
                <p:nvPr/>
              </p:nvCxnSpPr>
              <p:spPr bwMode="auto">
                <a:xfrm>
                  <a:off x="6148449" y="5577606"/>
                  <a:ext cx="735012" cy="209550"/>
                </a:xfrm>
                <a:prstGeom prst="line">
                  <a:avLst/>
                </a:prstGeom>
                <a:noFill/>
                <a:ln w="38100" cap="sq">
                  <a:solidFill>
                    <a:srgbClr val="FFC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50" name="Gerade Verbindung 549"/>
                <p:cNvCxnSpPr>
                  <a:cxnSpLocks noChangeShapeType="1"/>
                </p:cNvCxnSpPr>
                <p:nvPr/>
              </p:nvCxnSpPr>
              <p:spPr bwMode="auto">
                <a:xfrm flipH="1">
                  <a:off x="5900799" y="5577606"/>
                  <a:ext cx="212725" cy="193675"/>
                </a:xfrm>
                <a:prstGeom prst="line">
                  <a:avLst/>
                </a:prstGeom>
                <a:noFill/>
                <a:ln w="38100" cap="sq">
                  <a:solidFill>
                    <a:srgbClr val="FFC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551" name="Würfel 550"/>
                <p:cNvSpPr/>
                <p:nvPr/>
              </p:nvSpPr>
              <p:spPr bwMode="auto">
                <a:xfrm>
                  <a:off x="5283998" y="5064046"/>
                  <a:ext cx="285699" cy="130176"/>
                </a:xfrm>
                <a:prstGeom prst="cube">
                  <a:avLst>
                    <a:gd name="adj" fmla="val 77909"/>
                  </a:avLst>
                </a:prstGeom>
                <a:solidFill>
                  <a:srgbClr val="969696">
                    <a:lumMod val="50000"/>
                  </a:srgbClr>
                </a:solidFill>
                <a:ln>
                  <a:noFill/>
                </a:ln>
                <a:effectLst/>
                <a:scene3d>
                  <a:camera prst="orthographicFront">
                    <a:rot lat="21260749" lon="18902609" rev="20938134"/>
                  </a:camera>
                  <a:lightRig rig="threePt" dir="t"/>
                </a:scene3d>
                <a:extLst/>
              </p:spPr>
              <p:txBody>
                <a:bodyPr lIns="0" tIns="0" rIns="0" bIns="0" anchor="ctr" anchorCtr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52" name="Würfel 551"/>
                <p:cNvSpPr/>
                <p:nvPr/>
              </p:nvSpPr>
              <p:spPr bwMode="auto">
                <a:xfrm>
                  <a:off x="5094349" y="5007921"/>
                  <a:ext cx="285699" cy="130176"/>
                </a:xfrm>
                <a:prstGeom prst="cube">
                  <a:avLst>
                    <a:gd name="adj" fmla="val 77909"/>
                  </a:avLst>
                </a:prstGeom>
                <a:solidFill>
                  <a:srgbClr val="969696">
                    <a:lumMod val="50000"/>
                  </a:srgbClr>
                </a:solidFill>
                <a:ln>
                  <a:noFill/>
                </a:ln>
                <a:effectLst/>
                <a:scene3d>
                  <a:camera prst="orthographicFront">
                    <a:rot lat="21260749" lon="18902609" rev="20938134"/>
                  </a:camera>
                  <a:lightRig rig="threePt" dir="t"/>
                </a:scene3d>
                <a:extLst/>
              </p:spPr>
              <p:txBody>
                <a:bodyPr lIns="0" tIns="0" rIns="0" bIns="0" anchor="ctr" anchorCtr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53" name="Würfel 552"/>
                <p:cNvSpPr/>
                <p:nvPr/>
              </p:nvSpPr>
              <p:spPr bwMode="auto">
                <a:xfrm>
                  <a:off x="4781853" y="4925321"/>
                  <a:ext cx="285699" cy="130176"/>
                </a:xfrm>
                <a:prstGeom prst="cube">
                  <a:avLst>
                    <a:gd name="adj" fmla="val 77909"/>
                  </a:avLst>
                </a:prstGeom>
                <a:solidFill>
                  <a:srgbClr val="969696">
                    <a:lumMod val="50000"/>
                  </a:srgbClr>
                </a:solidFill>
                <a:ln>
                  <a:noFill/>
                </a:ln>
                <a:effectLst/>
                <a:scene3d>
                  <a:camera prst="orthographicFront">
                    <a:rot lat="21260749" lon="18902609" rev="20938134"/>
                  </a:camera>
                  <a:lightRig rig="threePt" dir="t"/>
                </a:scene3d>
                <a:extLst/>
              </p:spPr>
              <p:txBody>
                <a:bodyPr lIns="0" tIns="0" rIns="0" bIns="0" anchor="ctr" anchorCtr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54" name="Würfel 553"/>
                <p:cNvSpPr/>
                <p:nvPr/>
              </p:nvSpPr>
              <p:spPr bwMode="auto">
                <a:xfrm>
                  <a:off x="4592204" y="4869196"/>
                  <a:ext cx="285699" cy="130176"/>
                </a:xfrm>
                <a:prstGeom prst="cube">
                  <a:avLst>
                    <a:gd name="adj" fmla="val 77909"/>
                  </a:avLst>
                </a:prstGeom>
                <a:solidFill>
                  <a:srgbClr val="969696">
                    <a:lumMod val="50000"/>
                  </a:srgbClr>
                </a:solidFill>
                <a:ln>
                  <a:noFill/>
                </a:ln>
                <a:effectLst/>
                <a:scene3d>
                  <a:camera prst="orthographicFront">
                    <a:rot lat="21260749" lon="18902609" rev="20938134"/>
                  </a:camera>
                  <a:lightRig rig="threePt" dir="t"/>
                </a:scene3d>
                <a:extLst/>
              </p:spPr>
              <p:txBody>
                <a:bodyPr lIns="0" tIns="0" rIns="0" bIns="0" anchor="ctr" anchorCtr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55" name="Würfel 554"/>
                <p:cNvSpPr/>
                <p:nvPr/>
              </p:nvSpPr>
              <p:spPr bwMode="auto">
                <a:xfrm>
                  <a:off x="5834911" y="5242578"/>
                  <a:ext cx="285699" cy="130176"/>
                </a:xfrm>
                <a:prstGeom prst="cube">
                  <a:avLst>
                    <a:gd name="adj" fmla="val 77909"/>
                  </a:avLst>
                </a:prstGeom>
                <a:solidFill>
                  <a:srgbClr val="969696">
                    <a:lumMod val="50000"/>
                  </a:srgbClr>
                </a:solidFill>
                <a:ln>
                  <a:noFill/>
                </a:ln>
                <a:effectLst/>
                <a:scene3d>
                  <a:camera prst="orthographicFront">
                    <a:rot lat="21260749" lon="18902609" rev="20938134"/>
                  </a:camera>
                  <a:lightRig rig="threePt" dir="t"/>
                </a:scene3d>
                <a:extLst/>
              </p:spPr>
              <p:txBody>
                <a:bodyPr lIns="0" tIns="0" rIns="0" bIns="0" anchor="ctr" anchorCtr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56" name="Würfel 555"/>
                <p:cNvSpPr/>
                <p:nvPr/>
              </p:nvSpPr>
              <p:spPr bwMode="auto">
                <a:xfrm>
                  <a:off x="5645262" y="5186453"/>
                  <a:ext cx="285699" cy="130176"/>
                </a:xfrm>
                <a:prstGeom prst="cube">
                  <a:avLst>
                    <a:gd name="adj" fmla="val 77909"/>
                  </a:avLst>
                </a:prstGeom>
                <a:solidFill>
                  <a:srgbClr val="969696">
                    <a:lumMod val="50000"/>
                  </a:srgbClr>
                </a:solidFill>
                <a:ln>
                  <a:noFill/>
                </a:ln>
                <a:effectLst/>
                <a:scene3d>
                  <a:camera prst="orthographicFront">
                    <a:rot lat="21260749" lon="18902609" rev="20938134"/>
                  </a:camera>
                  <a:lightRig rig="threePt" dir="t"/>
                </a:scene3d>
                <a:extLst/>
              </p:spPr>
              <p:txBody>
                <a:bodyPr lIns="0" tIns="0" rIns="0" bIns="0" anchor="ctr" anchorCtr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57" name="Würfel 556"/>
                <p:cNvSpPr/>
                <p:nvPr/>
              </p:nvSpPr>
              <p:spPr bwMode="auto">
                <a:xfrm>
                  <a:off x="6402809" y="5402747"/>
                  <a:ext cx="285699" cy="130176"/>
                </a:xfrm>
                <a:prstGeom prst="cube">
                  <a:avLst>
                    <a:gd name="adj" fmla="val 77909"/>
                  </a:avLst>
                </a:prstGeom>
                <a:solidFill>
                  <a:srgbClr val="969696">
                    <a:lumMod val="50000"/>
                  </a:srgbClr>
                </a:solidFill>
                <a:ln>
                  <a:noFill/>
                </a:ln>
                <a:effectLst/>
                <a:scene3d>
                  <a:camera prst="orthographicFront">
                    <a:rot lat="21260749" lon="18902609" rev="20938134"/>
                  </a:camera>
                  <a:lightRig rig="threePt" dir="t"/>
                </a:scene3d>
                <a:extLst/>
              </p:spPr>
              <p:txBody>
                <a:bodyPr lIns="0" tIns="0" rIns="0" bIns="0" anchor="ctr" anchorCtr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58" name="Würfel 557"/>
                <p:cNvSpPr/>
                <p:nvPr/>
              </p:nvSpPr>
              <p:spPr bwMode="auto">
                <a:xfrm>
                  <a:off x="6213160" y="5346622"/>
                  <a:ext cx="285699" cy="130176"/>
                </a:xfrm>
                <a:prstGeom prst="cube">
                  <a:avLst>
                    <a:gd name="adj" fmla="val 77909"/>
                  </a:avLst>
                </a:prstGeom>
                <a:solidFill>
                  <a:srgbClr val="969696">
                    <a:lumMod val="50000"/>
                  </a:srgbClr>
                </a:solidFill>
                <a:ln>
                  <a:noFill/>
                </a:ln>
                <a:effectLst/>
                <a:scene3d>
                  <a:camera prst="orthographicFront">
                    <a:rot lat="21260749" lon="18902609" rev="20938134"/>
                  </a:camera>
                  <a:lightRig rig="threePt" dir="t"/>
                </a:scene3d>
                <a:extLst/>
              </p:spPr>
              <p:txBody>
                <a:bodyPr lIns="0" tIns="0" rIns="0" bIns="0" anchor="ctr" anchorCtr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59" name="Würfel 558"/>
                <p:cNvSpPr/>
                <p:nvPr/>
              </p:nvSpPr>
              <p:spPr bwMode="auto">
                <a:xfrm>
                  <a:off x="7003620" y="5568407"/>
                  <a:ext cx="285699" cy="130176"/>
                </a:xfrm>
                <a:prstGeom prst="cube">
                  <a:avLst>
                    <a:gd name="adj" fmla="val 77909"/>
                  </a:avLst>
                </a:prstGeom>
                <a:solidFill>
                  <a:srgbClr val="969696">
                    <a:lumMod val="50000"/>
                  </a:srgbClr>
                </a:solidFill>
                <a:ln>
                  <a:noFill/>
                </a:ln>
                <a:effectLst/>
                <a:scene3d>
                  <a:camera prst="orthographicFront">
                    <a:rot lat="21260749" lon="18902609" rev="20938134"/>
                  </a:camera>
                  <a:lightRig rig="threePt" dir="t"/>
                </a:scene3d>
                <a:extLst/>
              </p:spPr>
              <p:txBody>
                <a:bodyPr lIns="0" tIns="0" rIns="0" bIns="0" anchor="ctr" anchorCtr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pic>
              <p:nvPicPr>
                <p:cNvPr id="560" name="Picture 4" descr="01_Erzeugung0000"/>
                <p:cNvPicPr>
                  <a:picLocks noChangeAspect="1" noChangeArrowheads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60899" y="4847356"/>
                  <a:ext cx="612775" cy="527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61" name="Picture 5" descr="27_AC_Transm_1_0000"/>
                <p:cNvPicPr>
                  <a:picLocks noChangeAspect="1" noChangeArrowheads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16524" y="5110881"/>
                  <a:ext cx="641350" cy="422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62" name="Picture 9" descr="56 KleinerMast0000"/>
                <p:cNvPicPr>
                  <a:picLocks noChangeAspect="1" noChangeArrowheads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89649" y="5344244"/>
                  <a:ext cx="203200" cy="282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63" name="Picture 10" descr="06_Siedlung0000"/>
                <p:cNvPicPr>
                  <a:picLocks noChangeAspect="1" noChangeArrowheads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32599" y="5709369"/>
                  <a:ext cx="422275" cy="2603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64" name="Picture 13" descr="11_Fabrik0000"/>
                <p:cNvPicPr>
                  <a:picLocks noChangeAspect="1" noChangeArrowheads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88186" y="5744294"/>
                  <a:ext cx="404813" cy="3349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65" name="Picture 15" descr="52 Big Trafo0000"/>
                <p:cNvPicPr>
                  <a:picLocks noChangeAspect="1" noChangeArrowheads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2474" y="5315669"/>
                  <a:ext cx="322262" cy="295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66" name="Picture 12" descr="04_Hochhäuser0000"/>
                <p:cNvPicPr>
                  <a:picLocks noChangeAspect="1" noChangeArrowheads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26286" y="5428381"/>
                  <a:ext cx="369888" cy="428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67" name="Line 290"/>
                <p:cNvSpPr>
                  <a:spLocks noChangeShapeType="1"/>
                </p:cNvSpPr>
                <p:nvPr/>
              </p:nvSpPr>
              <p:spPr bwMode="auto">
                <a:xfrm>
                  <a:off x="4086286" y="5934794"/>
                  <a:ext cx="2028825" cy="590550"/>
                </a:xfrm>
                <a:prstGeom prst="line">
                  <a:avLst/>
                </a:prstGeom>
                <a:noFill/>
                <a:ln w="12700" cap="sq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pic>
              <p:nvPicPr>
                <p:cNvPr id="568" name="Picture 16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80174" y="5371231"/>
                  <a:ext cx="384175" cy="504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468" name="Rectangle 363"/>
              <p:cNvSpPr>
                <a:spLocks noChangeArrowheads="1"/>
              </p:cNvSpPr>
              <p:nvPr/>
            </p:nvSpPr>
            <p:spPr bwMode="auto">
              <a:xfrm>
                <a:off x="3615613" y="4804803"/>
                <a:ext cx="712334" cy="346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949EAA"/>
                    </a:solidFill>
                    <a:effectLst/>
                    <a:uLnTx/>
                    <a:uFillTx/>
                    <a:cs typeface="+mn-cs"/>
                  </a:rPr>
                  <a:t>Component</a:t>
                </a:r>
                <a:r>
                  <a:rPr kumimoji="0" lang="de-DE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949EAA"/>
                    </a:solidFill>
                    <a:effectLst/>
                    <a:uLnTx/>
                    <a:uFillTx/>
                    <a:cs typeface="+mn-cs"/>
                  </a:rPr>
                  <a:t> </a:t>
                </a:r>
                <a:endPara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949EAA"/>
                  </a:solidFill>
                  <a:effectLst/>
                  <a:uLnTx/>
                  <a:uFillTx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49EAA"/>
                    </a:solidFill>
                    <a:effectLst/>
                    <a:uLnTx/>
                    <a:uFillTx/>
                    <a:cs typeface="+mn-cs"/>
                  </a:rPr>
                  <a:t>Layer</a:t>
                </a:r>
                <a:endPara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949EAA"/>
                  </a:solidFill>
                  <a:effectLst/>
                  <a:uLnTx/>
                  <a:uFillTx/>
                  <a:cs typeface="+mn-cs"/>
                </a:endParaRPr>
              </a:p>
            </p:txBody>
          </p:sp>
        </p:grpSp>
      </p:grpSp>
      <p:grpSp>
        <p:nvGrpSpPr>
          <p:cNvPr id="586" name="Gruppierung 585"/>
          <p:cNvGrpSpPr/>
          <p:nvPr/>
        </p:nvGrpSpPr>
        <p:grpSpPr>
          <a:xfrm>
            <a:off x="3682708" y="3335099"/>
            <a:ext cx="5130123" cy="2479675"/>
            <a:chOff x="3623754" y="2939181"/>
            <a:chExt cx="5130123" cy="2479675"/>
          </a:xfrm>
        </p:grpSpPr>
        <p:grpSp>
          <p:nvGrpSpPr>
            <p:cNvPr id="587" name="Gruppieren 788844"/>
            <p:cNvGrpSpPr>
              <a:grpSpLocks/>
            </p:cNvGrpSpPr>
            <p:nvPr/>
          </p:nvGrpSpPr>
          <p:grpSpPr bwMode="auto">
            <a:xfrm>
              <a:off x="4004077" y="2939181"/>
              <a:ext cx="4749800" cy="2479675"/>
              <a:chOff x="2490788" y="2673350"/>
              <a:chExt cx="4749800" cy="2479675"/>
            </a:xfrm>
          </p:grpSpPr>
          <p:sp>
            <p:nvSpPr>
              <p:cNvPr id="589" name="Freeform 295"/>
              <p:cNvSpPr>
                <a:spLocks/>
              </p:cNvSpPr>
              <p:nvPr/>
            </p:nvSpPr>
            <p:spPr bwMode="auto">
              <a:xfrm>
                <a:off x="2490788" y="2673350"/>
                <a:ext cx="4749800" cy="2479675"/>
              </a:xfrm>
              <a:custGeom>
                <a:avLst/>
                <a:gdLst>
                  <a:gd name="T0" fmla="*/ 0 w 4012"/>
                  <a:gd name="T1" fmla="*/ 2147483647 h 2096"/>
                  <a:gd name="T2" fmla="*/ 2147483647 w 4012"/>
                  <a:gd name="T3" fmla="*/ 0 h 2096"/>
                  <a:gd name="T4" fmla="*/ 2147483647 w 4012"/>
                  <a:gd name="T5" fmla="*/ 2147483647 h 2096"/>
                  <a:gd name="T6" fmla="*/ 2147483647 w 4012"/>
                  <a:gd name="T7" fmla="*/ 2147483647 h 2096"/>
                  <a:gd name="T8" fmla="*/ 0 w 4012"/>
                  <a:gd name="T9" fmla="*/ 2147483647 h 20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12" h="2096">
                    <a:moveTo>
                      <a:pt x="0" y="1404"/>
                    </a:moveTo>
                    <a:lnTo>
                      <a:pt x="1620" y="0"/>
                    </a:lnTo>
                    <a:lnTo>
                      <a:pt x="4012" y="684"/>
                    </a:lnTo>
                    <a:lnTo>
                      <a:pt x="2384" y="2096"/>
                    </a:lnTo>
                    <a:lnTo>
                      <a:pt x="0" y="1404"/>
                    </a:lnTo>
                    <a:close/>
                  </a:path>
                </a:pathLst>
              </a:custGeom>
              <a:solidFill>
                <a:srgbClr val="C8F0BE">
                  <a:alpha val="8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0" name="Freeform 296"/>
              <p:cNvSpPr>
                <a:spLocks/>
              </p:cNvSpPr>
              <p:nvPr/>
            </p:nvSpPr>
            <p:spPr bwMode="auto">
              <a:xfrm>
                <a:off x="5164138" y="3911600"/>
                <a:ext cx="1157287" cy="708025"/>
              </a:xfrm>
              <a:custGeom>
                <a:avLst/>
                <a:gdLst>
                  <a:gd name="T0" fmla="*/ 250697 w 1191"/>
                  <a:gd name="T1" fmla="*/ 648861 h 730"/>
                  <a:gd name="T2" fmla="*/ 935741 w 1191"/>
                  <a:gd name="T3" fmla="*/ 448093 h 730"/>
                  <a:gd name="T4" fmla="*/ 905618 w 1191"/>
                  <a:gd name="T5" fmla="*/ 61104 h 730"/>
                  <a:gd name="T6" fmla="*/ 255555 w 1191"/>
                  <a:gd name="T7" fmla="*/ 273511 h 730"/>
                  <a:gd name="T8" fmla="*/ 250697 w 1191"/>
                  <a:gd name="T9" fmla="*/ 648861 h 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1" h="730">
                    <a:moveTo>
                      <a:pt x="258" y="669"/>
                    </a:moveTo>
                    <a:cubicBezTo>
                      <a:pt x="507" y="730"/>
                      <a:pt x="823" y="594"/>
                      <a:pt x="963" y="462"/>
                    </a:cubicBezTo>
                    <a:cubicBezTo>
                      <a:pt x="1073" y="361"/>
                      <a:pt x="1191" y="134"/>
                      <a:pt x="932" y="63"/>
                    </a:cubicBezTo>
                    <a:cubicBezTo>
                      <a:pt x="706" y="0"/>
                      <a:pt x="447" y="118"/>
                      <a:pt x="263" y="282"/>
                    </a:cubicBezTo>
                    <a:cubicBezTo>
                      <a:pt x="151" y="382"/>
                      <a:pt x="0" y="607"/>
                      <a:pt x="258" y="669"/>
                    </a:cubicBezTo>
                    <a:close/>
                  </a:path>
                </a:pathLst>
              </a:custGeom>
              <a:solidFill>
                <a:srgbClr val="0099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sq" cmpd="sng">
                    <a:solidFill>
                      <a:srgbClr val="FF99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591" name="Freeform 297"/>
              <p:cNvSpPr>
                <a:spLocks/>
              </p:cNvSpPr>
              <p:nvPr/>
            </p:nvSpPr>
            <p:spPr bwMode="auto">
              <a:xfrm>
                <a:off x="4192588" y="4060825"/>
                <a:ext cx="1155700" cy="709613"/>
              </a:xfrm>
              <a:custGeom>
                <a:avLst/>
                <a:gdLst>
                  <a:gd name="T0" fmla="*/ 250353 w 1191"/>
                  <a:gd name="T1" fmla="*/ 650317 h 730"/>
                  <a:gd name="T2" fmla="*/ 934458 w 1191"/>
                  <a:gd name="T3" fmla="*/ 449098 h 730"/>
                  <a:gd name="T4" fmla="*/ 904376 w 1191"/>
                  <a:gd name="T5" fmla="*/ 61241 h 730"/>
                  <a:gd name="T6" fmla="*/ 255205 w 1191"/>
                  <a:gd name="T7" fmla="*/ 274124 h 730"/>
                  <a:gd name="T8" fmla="*/ 250353 w 1191"/>
                  <a:gd name="T9" fmla="*/ 650317 h 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1" h="730">
                    <a:moveTo>
                      <a:pt x="258" y="669"/>
                    </a:moveTo>
                    <a:cubicBezTo>
                      <a:pt x="507" y="730"/>
                      <a:pt x="823" y="594"/>
                      <a:pt x="963" y="462"/>
                    </a:cubicBezTo>
                    <a:cubicBezTo>
                      <a:pt x="1073" y="361"/>
                      <a:pt x="1191" y="134"/>
                      <a:pt x="932" y="63"/>
                    </a:cubicBezTo>
                    <a:cubicBezTo>
                      <a:pt x="706" y="0"/>
                      <a:pt x="447" y="118"/>
                      <a:pt x="263" y="282"/>
                    </a:cubicBezTo>
                    <a:cubicBezTo>
                      <a:pt x="151" y="382"/>
                      <a:pt x="0" y="607"/>
                      <a:pt x="258" y="669"/>
                    </a:cubicBezTo>
                    <a:close/>
                  </a:path>
                </a:pathLst>
              </a:custGeom>
              <a:solidFill>
                <a:srgbClr val="0099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sq" cmpd="sng">
                    <a:solidFill>
                      <a:srgbClr val="FF99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grpSp>
            <p:nvGrpSpPr>
              <p:cNvPr id="592" name="Group 298"/>
              <p:cNvGrpSpPr>
                <a:grpSpLocks/>
              </p:cNvGrpSpPr>
              <p:nvPr/>
            </p:nvGrpSpPr>
            <p:grpSpPr bwMode="auto">
              <a:xfrm>
                <a:off x="2500259" y="2673350"/>
                <a:ext cx="4740329" cy="2479675"/>
                <a:chOff x="992" y="1668"/>
                <a:chExt cx="4004" cy="2096"/>
              </a:xfrm>
            </p:grpSpPr>
            <p:grpSp>
              <p:nvGrpSpPr>
                <p:cNvPr id="595" name="Group 299"/>
                <p:cNvGrpSpPr>
                  <a:grpSpLocks/>
                </p:cNvGrpSpPr>
                <p:nvPr/>
              </p:nvGrpSpPr>
              <p:grpSpPr bwMode="auto">
                <a:xfrm>
                  <a:off x="994" y="1676"/>
                  <a:ext cx="4000" cy="2080"/>
                  <a:chOff x="992" y="1680"/>
                  <a:chExt cx="4000" cy="2080"/>
                </a:xfrm>
              </p:grpSpPr>
              <p:sp>
                <p:nvSpPr>
                  <p:cNvPr id="604" name="Line 3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72" y="2356"/>
                    <a:ext cx="1621" cy="1404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993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cs typeface="+mn-cs"/>
                    </a:endParaRPr>
                  </a:p>
                </p:txBody>
              </p:sp>
              <p:sp>
                <p:nvSpPr>
                  <p:cNvPr id="605" name="Line 3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91" y="1680"/>
                    <a:ext cx="1621" cy="1404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993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cs typeface="+mn-cs"/>
                    </a:endParaRPr>
                  </a:p>
                </p:txBody>
              </p:sp>
              <p:sp>
                <p:nvSpPr>
                  <p:cNvPr id="606" name="Line 3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67" y="1816"/>
                    <a:ext cx="1621" cy="1405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993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cs typeface="+mn-cs"/>
                    </a:endParaRPr>
                  </a:p>
                </p:txBody>
              </p:sp>
              <p:sp>
                <p:nvSpPr>
                  <p:cNvPr id="607" name="Line 3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43" y="1951"/>
                    <a:ext cx="1621" cy="1404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993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cs typeface="+mn-cs"/>
                    </a:endParaRPr>
                  </a:p>
                </p:txBody>
              </p:sp>
              <p:sp>
                <p:nvSpPr>
                  <p:cNvPr id="608" name="Line 3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19" y="2087"/>
                    <a:ext cx="1621" cy="1404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993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cs typeface="+mn-cs"/>
                    </a:endParaRPr>
                  </a:p>
                </p:txBody>
              </p:sp>
              <p:sp>
                <p:nvSpPr>
                  <p:cNvPr id="609" name="Line 3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95" y="2221"/>
                    <a:ext cx="1621" cy="1404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993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cs typeface="+mn-cs"/>
                    </a:endParaRPr>
                  </a:p>
                </p:txBody>
              </p:sp>
            </p:grpSp>
            <p:grpSp>
              <p:nvGrpSpPr>
                <p:cNvPr id="596" name="Group 306"/>
                <p:cNvGrpSpPr>
                  <a:grpSpLocks/>
                </p:cNvGrpSpPr>
                <p:nvPr/>
              </p:nvGrpSpPr>
              <p:grpSpPr bwMode="auto">
                <a:xfrm>
                  <a:off x="992" y="1668"/>
                  <a:ext cx="4004" cy="2096"/>
                  <a:chOff x="992" y="1668"/>
                  <a:chExt cx="4004" cy="2096"/>
                </a:xfrm>
              </p:grpSpPr>
              <p:sp>
                <p:nvSpPr>
                  <p:cNvPr id="597" name="Line 307"/>
                  <p:cNvSpPr>
                    <a:spLocks noChangeShapeType="1"/>
                  </p:cNvSpPr>
                  <p:nvPr/>
                </p:nvSpPr>
                <p:spPr bwMode="auto">
                  <a:xfrm>
                    <a:off x="2624" y="1668"/>
                    <a:ext cx="2372" cy="684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993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cs typeface="+mn-cs"/>
                    </a:endParaRPr>
                  </a:p>
                </p:txBody>
              </p:sp>
              <p:sp>
                <p:nvSpPr>
                  <p:cNvPr id="598" name="Line 308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1904"/>
                    <a:ext cx="2372" cy="684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993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cs typeface="+mn-cs"/>
                    </a:endParaRPr>
                  </a:p>
                </p:txBody>
              </p:sp>
              <p:sp>
                <p:nvSpPr>
                  <p:cNvPr id="599" name="Line 309"/>
                  <p:cNvSpPr>
                    <a:spLocks noChangeShapeType="1"/>
                  </p:cNvSpPr>
                  <p:nvPr/>
                </p:nvSpPr>
                <p:spPr bwMode="auto">
                  <a:xfrm>
                    <a:off x="2080" y="2139"/>
                    <a:ext cx="2372" cy="684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993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cs typeface="+mn-cs"/>
                    </a:endParaRPr>
                  </a:p>
                </p:txBody>
              </p:sp>
              <p:sp>
                <p:nvSpPr>
                  <p:cNvPr id="600" name="Line 310"/>
                  <p:cNvSpPr>
                    <a:spLocks noChangeShapeType="1"/>
                  </p:cNvSpPr>
                  <p:nvPr/>
                </p:nvSpPr>
                <p:spPr bwMode="auto">
                  <a:xfrm>
                    <a:off x="1809" y="2374"/>
                    <a:ext cx="2371" cy="684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993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cs typeface="+mn-cs"/>
                    </a:endParaRPr>
                  </a:p>
                </p:txBody>
              </p:sp>
              <p:sp>
                <p:nvSpPr>
                  <p:cNvPr id="601" name="Line 311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610"/>
                    <a:ext cx="2372" cy="684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993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cs typeface="+mn-cs"/>
                    </a:endParaRPr>
                  </a:p>
                </p:txBody>
              </p:sp>
              <p:sp>
                <p:nvSpPr>
                  <p:cNvPr id="602" name="Line 312"/>
                  <p:cNvSpPr>
                    <a:spLocks noChangeShapeType="1"/>
                  </p:cNvSpPr>
                  <p:nvPr/>
                </p:nvSpPr>
                <p:spPr bwMode="auto">
                  <a:xfrm>
                    <a:off x="1264" y="2845"/>
                    <a:ext cx="2372" cy="684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993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cs typeface="+mn-cs"/>
                    </a:endParaRPr>
                  </a:p>
                </p:txBody>
              </p:sp>
              <p:sp>
                <p:nvSpPr>
                  <p:cNvPr id="603" name="Line 313"/>
                  <p:cNvSpPr>
                    <a:spLocks noChangeShapeType="1"/>
                  </p:cNvSpPr>
                  <p:nvPr/>
                </p:nvSpPr>
                <p:spPr bwMode="auto">
                  <a:xfrm>
                    <a:off x="992" y="3080"/>
                    <a:ext cx="2372" cy="684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993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cs typeface="+mn-cs"/>
                    </a:endParaRPr>
                  </a:p>
                </p:txBody>
              </p:sp>
            </p:grpSp>
          </p:grpSp>
          <p:sp>
            <p:nvSpPr>
              <p:cNvPr id="593" name="Text Box 314"/>
              <p:cNvSpPr txBox="1">
                <a:spLocks noChangeArrowheads="1"/>
              </p:cNvSpPr>
              <p:nvPr/>
            </p:nvSpPr>
            <p:spPr bwMode="auto">
              <a:xfrm>
                <a:off x="5367595" y="4384071"/>
                <a:ext cx="422275" cy="138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Protocol</a:t>
                </a:r>
                <a:endParaRPr kumimoji="0" lang="de-DE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94" name="Text Box 315"/>
              <p:cNvSpPr txBox="1">
                <a:spLocks noChangeArrowheads="1"/>
              </p:cNvSpPr>
              <p:nvPr/>
            </p:nvSpPr>
            <p:spPr bwMode="auto">
              <a:xfrm>
                <a:off x="4410333" y="4517421"/>
                <a:ext cx="422275" cy="138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Protocol</a:t>
                </a:r>
                <a:endPara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588" name="Rectangle 364"/>
            <p:cNvSpPr>
              <a:spLocks noChangeArrowheads="1"/>
            </p:cNvSpPr>
            <p:nvPr/>
          </p:nvSpPr>
          <p:spPr bwMode="auto">
            <a:xfrm>
              <a:off x="3623754" y="4314885"/>
              <a:ext cx="13335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9933"/>
                  </a:solidFill>
                  <a:effectLst/>
                  <a:uLnTx/>
                  <a:uFillTx/>
                  <a:cs typeface="+mn-cs"/>
                </a:rPr>
                <a:t>Communication Layer</a:t>
              </a:r>
            </a:p>
          </p:txBody>
        </p:sp>
      </p:grpSp>
      <p:grpSp>
        <p:nvGrpSpPr>
          <p:cNvPr id="610" name="Gruppierung 609"/>
          <p:cNvGrpSpPr/>
          <p:nvPr/>
        </p:nvGrpSpPr>
        <p:grpSpPr>
          <a:xfrm>
            <a:off x="3682708" y="2792909"/>
            <a:ext cx="5157986" cy="2481263"/>
            <a:chOff x="3623754" y="2266081"/>
            <a:chExt cx="5157986" cy="2481263"/>
          </a:xfrm>
        </p:grpSpPr>
        <p:grpSp>
          <p:nvGrpSpPr>
            <p:cNvPr id="611" name="Gruppieren 788843"/>
            <p:cNvGrpSpPr>
              <a:grpSpLocks/>
            </p:cNvGrpSpPr>
            <p:nvPr/>
          </p:nvGrpSpPr>
          <p:grpSpPr bwMode="auto">
            <a:xfrm>
              <a:off x="4031940" y="2266081"/>
              <a:ext cx="4749800" cy="2481263"/>
              <a:chOff x="2490788" y="2000250"/>
              <a:chExt cx="4749800" cy="2481263"/>
            </a:xfrm>
          </p:grpSpPr>
          <p:grpSp>
            <p:nvGrpSpPr>
              <p:cNvPr id="613" name="Group 317"/>
              <p:cNvGrpSpPr>
                <a:grpSpLocks/>
              </p:cNvGrpSpPr>
              <p:nvPr/>
            </p:nvGrpSpPr>
            <p:grpSpPr bwMode="auto">
              <a:xfrm>
                <a:off x="2490788" y="2000250"/>
                <a:ext cx="4749800" cy="2481263"/>
                <a:chOff x="984" y="536"/>
                <a:chExt cx="4012" cy="2096"/>
              </a:xfrm>
            </p:grpSpPr>
            <p:sp>
              <p:nvSpPr>
                <p:cNvPr id="618" name="Freeform 318"/>
                <p:cNvSpPr>
                  <a:spLocks/>
                </p:cNvSpPr>
                <p:nvPr/>
              </p:nvSpPr>
              <p:spPr bwMode="auto">
                <a:xfrm>
                  <a:off x="984" y="536"/>
                  <a:ext cx="4012" cy="2096"/>
                </a:xfrm>
                <a:custGeom>
                  <a:avLst/>
                  <a:gdLst>
                    <a:gd name="T0" fmla="*/ 0 w 4012"/>
                    <a:gd name="T1" fmla="*/ 1404 h 2096"/>
                    <a:gd name="T2" fmla="*/ 1620 w 4012"/>
                    <a:gd name="T3" fmla="*/ 0 h 2096"/>
                    <a:gd name="T4" fmla="*/ 4012 w 4012"/>
                    <a:gd name="T5" fmla="*/ 684 h 2096"/>
                    <a:gd name="T6" fmla="*/ 2384 w 4012"/>
                    <a:gd name="T7" fmla="*/ 2096 h 2096"/>
                    <a:gd name="T8" fmla="*/ 0 w 4012"/>
                    <a:gd name="T9" fmla="*/ 1404 h 20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12" h="2096">
                      <a:moveTo>
                        <a:pt x="0" y="1404"/>
                      </a:moveTo>
                      <a:lnTo>
                        <a:pt x="1620" y="0"/>
                      </a:lnTo>
                      <a:lnTo>
                        <a:pt x="4012" y="684"/>
                      </a:lnTo>
                      <a:lnTo>
                        <a:pt x="2384" y="2096"/>
                      </a:lnTo>
                      <a:lnTo>
                        <a:pt x="0" y="1404"/>
                      </a:lnTo>
                      <a:close/>
                    </a:path>
                  </a:pathLst>
                </a:custGeom>
                <a:solidFill>
                  <a:srgbClr val="FFD7B4">
                    <a:alpha val="85097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sq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grpSp>
              <p:nvGrpSpPr>
                <p:cNvPr id="619" name="Group 319"/>
                <p:cNvGrpSpPr>
                  <a:grpSpLocks/>
                </p:cNvGrpSpPr>
                <p:nvPr/>
              </p:nvGrpSpPr>
              <p:grpSpPr bwMode="auto">
                <a:xfrm>
                  <a:off x="992" y="536"/>
                  <a:ext cx="4004" cy="2096"/>
                  <a:chOff x="992" y="1668"/>
                  <a:chExt cx="4004" cy="2096"/>
                </a:xfrm>
              </p:grpSpPr>
              <p:grpSp>
                <p:nvGrpSpPr>
                  <p:cNvPr id="620" name="Group 320"/>
                  <p:cNvGrpSpPr>
                    <a:grpSpLocks/>
                  </p:cNvGrpSpPr>
                  <p:nvPr/>
                </p:nvGrpSpPr>
                <p:grpSpPr bwMode="auto">
                  <a:xfrm>
                    <a:off x="994" y="1676"/>
                    <a:ext cx="4000" cy="2080"/>
                    <a:chOff x="992" y="1680"/>
                    <a:chExt cx="4000" cy="2080"/>
                  </a:xfrm>
                </p:grpSpPr>
                <p:sp>
                  <p:nvSpPr>
                    <p:cNvPr id="629" name="Line 32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372" y="2356"/>
                      <a:ext cx="1621" cy="1404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rgbClr val="FF99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cs typeface="+mn-cs"/>
                      </a:endParaRPr>
                    </a:p>
                  </p:txBody>
                </p:sp>
                <p:sp>
                  <p:nvSpPr>
                    <p:cNvPr id="630" name="Line 3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91" y="1680"/>
                      <a:ext cx="1621" cy="1404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rgbClr val="FF99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cs typeface="+mn-cs"/>
                      </a:endParaRPr>
                    </a:p>
                  </p:txBody>
                </p:sp>
                <p:sp>
                  <p:nvSpPr>
                    <p:cNvPr id="631" name="Line 3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67" y="1815"/>
                      <a:ext cx="1621" cy="1404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rgbClr val="FF99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cs typeface="+mn-cs"/>
                      </a:endParaRPr>
                    </a:p>
                  </p:txBody>
                </p:sp>
                <p:sp>
                  <p:nvSpPr>
                    <p:cNvPr id="632" name="Line 3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43" y="1951"/>
                      <a:ext cx="1621" cy="1404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rgbClr val="FF99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cs typeface="+mn-cs"/>
                      </a:endParaRPr>
                    </a:p>
                  </p:txBody>
                </p:sp>
                <p:sp>
                  <p:nvSpPr>
                    <p:cNvPr id="633" name="Line 32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19" y="2086"/>
                      <a:ext cx="1621" cy="1404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rgbClr val="FF99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cs typeface="+mn-cs"/>
                      </a:endParaRPr>
                    </a:p>
                  </p:txBody>
                </p:sp>
                <p:sp>
                  <p:nvSpPr>
                    <p:cNvPr id="634" name="Line 32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95" y="2220"/>
                      <a:ext cx="1621" cy="1404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rgbClr val="FF99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21" name="Group 327"/>
                  <p:cNvGrpSpPr>
                    <a:grpSpLocks/>
                  </p:cNvGrpSpPr>
                  <p:nvPr/>
                </p:nvGrpSpPr>
                <p:grpSpPr bwMode="auto">
                  <a:xfrm>
                    <a:off x="992" y="1668"/>
                    <a:ext cx="4004" cy="2096"/>
                    <a:chOff x="992" y="1668"/>
                    <a:chExt cx="4004" cy="2096"/>
                  </a:xfrm>
                </p:grpSpPr>
                <p:sp>
                  <p:nvSpPr>
                    <p:cNvPr id="622" name="Line 3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24" y="1668"/>
                      <a:ext cx="2372" cy="684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rgbClr val="FF99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cs typeface="+mn-cs"/>
                      </a:endParaRPr>
                    </a:p>
                  </p:txBody>
                </p:sp>
                <p:sp>
                  <p:nvSpPr>
                    <p:cNvPr id="623" name="Line 3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52" y="1904"/>
                      <a:ext cx="2372" cy="684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rgbClr val="FF99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cs typeface="+mn-cs"/>
                      </a:endParaRPr>
                    </a:p>
                  </p:txBody>
                </p:sp>
                <p:sp>
                  <p:nvSpPr>
                    <p:cNvPr id="624" name="Line 3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80" y="2139"/>
                      <a:ext cx="2372" cy="684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rgbClr val="FF99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cs typeface="+mn-cs"/>
                      </a:endParaRPr>
                    </a:p>
                  </p:txBody>
                </p:sp>
                <p:sp>
                  <p:nvSpPr>
                    <p:cNvPr id="625" name="Line 3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09" y="2373"/>
                      <a:ext cx="2371" cy="685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rgbClr val="FF99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cs typeface="+mn-cs"/>
                      </a:endParaRPr>
                    </a:p>
                  </p:txBody>
                </p:sp>
                <p:sp>
                  <p:nvSpPr>
                    <p:cNvPr id="626" name="Line 3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6" y="2609"/>
                      <a:ext cx="2372" cy="685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rgbClr val="FF99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cs typeface="+mn-cs"/>
                      </a:endParaRPr>
                    </a:p>
                  </p:txBody>
                </p:sp>
                <p:sp>
                  <p:nvSpPr>
                    <p:cNvPr id="627" name="Line 3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64" y="2845"/>
                      <a:ext cx="2372" cy="684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rgbClr val="FF99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cs typeface="+mn-cs"/>
                      </a:endParaRPr>
                    </a:p>
                  </p:txBody>
                </p:sp>
                <p:sp>
                  <p:nvSpPr>
                    <p:cNvPr id="628" name="Line 3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92" y="3080"/>
                      <a:ext cx="2372" cy="684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rgbClr val="FF99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614" name="Freeform 335"/>
              <p:cNvSpPr>
                <a:spLocks/>
              </p:cNvSpPr>
              <p:nvPr/>
            </p:nvSpPr>
            <p:spPr bwMode="auto">
              <a:xfrm>
                <a:off x="5164138" y="3228975"/>
                <a:ext cx="1157287" cy="709613"/>
              </a:xfrm>
              <a:custGeom>
                <a:avLst/>
                <a:gdLst>
                  <a:gd name="T0" fmla="*/ 250697 w 1191"/>
                  <a:gd name="T1" fmla="*/ 650317 h 730"/>
                  <a:gd name="T2" fmla="*/ 935741 w 1191"/>
                  <a:gd name="T3" fmla="*/ 449098 h 730"/>
                  <a:gd name="T4" fmla="*/ 905618 w 1191"/>
                  <a:gd name="T5" fmla="*/ 61241 h 730"/>
                  <a:gd name="T6" fmla="*/ 255555 w 1191"/>
                  <a:gd name="T7" fmla="*/ 274124 h 730"/>
                  <a:gd name="T8" fmla="*/ 250697 w 1191"/>
                  <a:gd name="T9" fmla="*/ 650317 h 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1" h="730">
                    <a:moveTo>
                      <a:pt x="258" y="669"/>
                    </a:moveTo>
                    <a:cubicBezTo>
                      <a:pt x="507" y="730"/>
                      <a:pt x="823" y="594"/>
                      <a:pt x="963" y="462"/>
                    </a:cubicBezTo>
                    <a:cubicBezTo>
                      <a:pt x="1073" y="361"/>
                      <a:pt x="1191" y="134"/>
                      <a:pt x="932" y="63"/>
                    </a:cubicBezTo>
                    <a:cubicBezTo>
                      <a:pt x="706" y="0"/>
                      <a:pt x="447" y="118"/>
                      <a:pt x="263" y="282"/>
                    </a:cubicBezTo>
                    <a:cubicBezTo>
                      <a:pt x="151" y="382"/>
                      <a:pt x="0" y="607"/>
                      <a:pt x="258" y="669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sq" cmpd="sng">
                    <a:solidFill>
                      <a:srgbClr val="FF99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615" name="Freeform 336"/>
              <p:cNvSpPr>
                <a:spLocks/>
              </p:cNvSpPr>
              <p:nvPr/>
            </p:nvSpPr>
            <p:spPr bwMode="auto">
              <a:xfrm>
                <a:off x="4192588" y="3379788"/>
                <a:ext cx="1155700" cy="708025"/>
              </a:xfrm>
              <a:custGeom>
                <a:avLst/>
                <a:gdLst>
                  <a:gd name="T0" fmla="*/ 250353 w 1191"/>
                  <a:gd name="T1" fmla="*/ 648861 h 730"/>
                  <a:gd name="T2" fmla="*/ 934458 w 1191"/>
                  <a:gd name="T3" fmla="*/ 448093 h 730"/>
                  <a:gd name="T4" fmla="*/ 904376 w 1191"/>
                  <a:gd name="T5" fmla="*/ 61104 h 730"/>
                  <a:gd name="T6" fmla="*/ 255205 w 1191"/>
                  <a:gd name="T7" fmla="*/ 273511 h 730"/>
                  <a:gd name="T8" fmla="*/ 250353 w 1191"/>
                  <a:gd name="T9" fmla="*/ 648861 h 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1" h="730">
                    <a:moveTo>
                      <a:pt x="258" y="669"/>
                    </a:moveTo>
                    <a:cubicBezTo>
                      <a:pt x="507" y="730"/>
                      <a:pt x="823" y="594"/>
                      <a:pt x="963" y="462"/>
                    </a:cubicBezTo>
                    <a:cubicBezTo>
                      <a:pt x="1073" y="361"/>
                      <a:pt x="1191" y="134"/>
                      <a:pt x="932" y="63"/>
                    </a:cubicBezTo>
                    <a:cubicBezTo>
                      <a:pt x="706" y="0"/>
                      <a:pt x="447" y="118"/>
                      <a:pt x="263" y="282"/>
                    </a:cubicBezTo>
                    <a:cubicBezTo>
                      <a:pt x="151" y="382"/>
                      <a:pt x="0" y="607"/>
                      <a:pt x="258" y="669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sq" cmpd="sng">
                    <a:solidFill>
                      <a:srgbClr val="FF99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616" name="Text Box 337"/>
              <p:cNvSpPr txBox="1">
                <a:spLocks noChangeArrowheads="1"/>
              </p:cNvSpPr>
              <p:nvPr/>
            </p:nvSpPr>
            <p:spPr bwMode="auto">
              <a:xfrm>
                <a:off x="5300072" y="3681559"/>
                <a:ext cx="584200" cy="1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Data Model</a:t>
                </a:r>
              </a:p>
            </p:txBody>
          </p:sp>
          <p:sp>
            <p:nvSpPr>
              <p:cNvPr id="617" name="Text Box 338"/>
              <p:cNvSpPr txBox="1">
                <a:spLocks noChangeArrowheads="1"/>
              </p:cNvSpPr>
              <p:nvPr/>
            </p:nvSpPr>
            <p:spPr bwMode="auto">
              <a:xfrm>
                <a:off x="4345985" y="3816497"/>
                <a:ext cx="584200" cy="1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Data Model</a:t>
                </a:r>
              </a:p>
            </p:txBody>
          </p:sp>
        </p:grpSp>
        <p:sp>
          <p:nvSpPr>
            <p:cNvPr id="612" name="Rectangle 365"/>
            <p:cNvSpPr>
              <a:spLocks noChangeArrowheads="1"/>
            </p:cNvSpPr>
            <p:nvPr/>
          </p:nvSpPr>
          <p:spPr bwMode="auto">
            <a:xfrm>
              <a:off x="3623754" y="3740207"/>
              <a:ext cx="107315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cs typeface="+mn-cs"/>
                </a:rPr>
                <a:t>Information Layer</a:t>
              </a:r>
            </a:p>
          </p:txBody>
        </p:sp>
      </p:grpSp>
      <p:grpSp>
        <p:nvGrpSpPr>
          <p:cNvPr id="635" name="Gruppierung 634"/>
          <p:cNvGrpSpPr/>
          <p:nvPr/>
        </p:nvGrpSpPr>
        <p:grpSpPr>
          <a:xfrm>
            <a:off x="3675058" y="2286724"/>
            <a:ext cx="5151720" cy="2482850"/>
            <a:chOff x="3616104" y="1631081"/>
            <a:chExt cx="5151720" cy="2482850"/>
          </a:xfrm>
        </p:grpSpPr>
        <p:grpSp>
          <p:nvGrpSpPr>
            <p:cNvPr id="636" name="Gruppierung 635"/>
            <p:cNvGrpSpPr/>
            <p:nvPr/>
          </p:nvGrpSpPr>
          <p:grpSpPr>
            <a:xfrm>
              <a:off x="4018024" y="1631081"/>
              <a:ext cx="4749800" cy="2482850"/>
              <a:chOff x="4018024" y="1631081"/>
              <a:chExt cx="4749800" cy="2482850"/>
            </a:xfrm>
          </p:grpSpPr>
          <p:grpSp>
            <p:nvGrpSpPr>
              <p:cNvPr id="638" name="Gruppieren 788836"/>
              <p:cNvGrpSpPr>
                <a:grpSpLocks/>
              </p:cNvGrpSpPr>
              <p:nvPr/>
            </p:nvGrpSpPr>
            <p:grpSpPr bwMode="auto">
              <a:xfrm>
                <a:off x="4018024" y="1631081"/>
                <a:ext cx="4749800" cy="2482850"/>
                <a:chOff x="2490788" y="1365250"/>
                <a:chExt cx="4749800" cy="2482850"/>
              </a:xfrm>
            </p:grpSpPr>
            <p:sp>
              <p:nvSpPr>
                <p:cNvPr id="645" name="Freeform 341"/>
                <p:cNvSpPr>
                  <a:spLocks/>
                </p:cNvSpPr>
                <p:nvPr/>
              </p:nvSpPr>
              <p:spPr bwMode="auto">
                <a:xfrm>
                  <a:off x="2490788" y="1365250"/>
                  <a:ext cx="4749800" cy="2482850"/>
                </a:xfrm>
                <a:custGeom>
                  <a:avLst/>
                  <a:gdLst>
                    <a:gd name="T0" fmla="*/ 0 w 4012"/>
                    <a:gd name="T1" fmla="*/ 2147483647 h 2096"/>
                    <a:gd name="T2" fmla="*/ 2147483647 w 4012"/>
                    <a:gd name="T3" fmla="*/ 0 h 2096"/>
                    <a:gd name="T4" fmla="*/ 2147483647 w 4012"/>
                    <a:gd name="T5" fmla="*/ 2147483647 h 2096"/>
                    <a:gd name="T6" fmla="*/ 2147483647 w 4012"/>
                    <a:gd name="T7" fmla="*/ 2147483647 h 2096"/>
                    <a:gd name="T8" fmla="*/ 0 w 4012"/>
                    <a:gd name="T9" fmla="*/ 2147483647 h 20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12" h="2096">
                      <a:moveTo>
                        <a:pt x="0" y="1404"/>
                      </a:moveTo>
                      <a:lnTo>
                        <a:pt x="1620" y="0"/>
                      </a:lnTo>
                      <a:lnTo>
                        <a:pt x="4012" y="684"/>
                      </a:lnTo>
                      <a:lnTo>
                        <a:pt x="2384" y="2096"/>
                      </a:lnTo>
                      <a:lnTo>
                        <a:pt x="0" y="1404"/>
                      </a:lnTo>
                      <a:close/>
                    </a:path>
                  </a:pathLst>
                </a:custGeom>
                <a:solidFill>
                  <a:srgbClr val="96B4D7">
                    <a:alpha val="7490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646" name="Group 342"/>
                <p:cNvGrpSpPr>
                  <a:grpSpLocks/>
                </p:cNvGrpSpPr>
                <p:nvPr/>
              </p:nvGrpSpPr>
              <p:grpSpPr bwMode="auto">
                <a:xfrm>
                  <a:off x="2500259" y="1365250"/>
                  <a:ext cx="4740329" cy="2482850"/>
                  <a:chOff x="992" y="1668"/>
                  <a:chExt cx="4004" cy="2096"/>
                </a:xfrm>
              </p:grpSpPr>
              <p:grpSp>
                <p:nvGrpSpPr>
                  <p:cNvPr id="647" name="Group 343"/>
                  <p:cNvGrpSpPr>
                    <a:grpSpLocks/>
                  </p:cNvGrpSpPr>
                  <p:nvPr/>
                </p:nvGrpSpPr>
                <p:grpSpPr bwMode="auto">
                  <a:xfrm>
                    <a:off x="994" y="1676"/>
                    <a:ext cx="4000" cy="2080"/>
                    <a:chOff x="992" y="1680"/>
                    <a:chExt cx="4000" cy="2080"/>
                  </a:xfrm>
                </p:grpSpPr>
                <p:sp>
                  <p:nvSpPr>
                    <p:cNvPr id="656" name="Line 34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372" y="2355"/>
                      <a:ext cx="1621" cy="1404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rgbClr val="3366AA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cs typeface="+mn-cs"/>
                      </a:endParaRPr>
                    </a:p>
                  </p:txBody>
                </p:sp>
                <p:sp>
                  <p:nvSpPr>
                    <p:cNvPr id="657" name="Line 3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91" y="1680"/>
                      <a:ext cx="1621" cy="1404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rgbClr val="3366AA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cs typeface="+mn-cs"/>
                      </a:endParaRPr>
                    </a:p>
                  </p:txBody>
                </p:sp>
                <p:sp>
                  <p:nvSpPr>
                    <p:cNvPr id="658" name="Line 3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67" y="1815"/>
                      <a:ext cx="1621" cy="1404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rgbClr val="3366AA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cs typeface="+mn-cs"/>
                      </a:endParaRPr>
                    </a:p>
                  </p:txBody>
                </p:sp>
                <p:sp>
                  <p:nvSpPr>
                    <p:cNvPr id="659" name="Line 34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43" y="1951"/>
                      <a:ext cx="1621" cy="1404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rgbClr val="3366AA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cs typeface="+mn-cs"/>
                      </a:endParaRPr>
                    </a:p>
                  </p:txBody>
                </p:sp>
                <p:sp>
                  <p:nvSpPr>
                    <p:cNvPr id="660" name="Line 3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19" y="2086"/>
                      <a:ext cx="1621" cy="1404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rgbClr val="3366AA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cs typeface="+mn-cs"/>
                      </a:endParaRPr>
                    </a:p>
                  </p:txBody>
                </p:sp>
                <p:sp>
                  <p:nvSpPr>
                    <p:cNvPr id="661" name="Line 34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95" y="2221"/>
                      <a:ext cx="1621" cy="1403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rgbClr val="3366AA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48" name="Group 350"/>
                  <p:cNvGrpSpPr>
                    <a:grpSpLocks/>
                  </p:cNvGrpSpPr>
                  <p:nvPr/>
                </p:nvGrpSpPr>
                <p:grpSpPr bwMode="auto">
                  <a:xfrm>
                    <a:off x="992" y="1668"/>
                    <a:ext cx="4004" cy="2096"/>
                    <a:chOff x="992" y="1668"/>
                    <a:chExt cx="4004" cy="2096"/>
                  </a:xfrm>
                </p:grpSpPr>
                <p:sp>
                  <p:nvSpPr>
                    <p:cNvPr id="649" name="Line 3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24" y="1668"/>
                      <a:ext cx="2372" cy="683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rgbClr val="3366AA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cs typeface="+mn-cs"/>
                      </a:endParaRPr>
                    </a:p>
                  </p:txBody>
                </p:sp>
                <p:sp>
                  <p:nvSpPr>
                    <p:cNvPr id="650" name="Line 3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52" y="1904"/>
                      <a:ext cx="2372" cy="683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rgbClr val="3366AA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cs typeface="+mn-cs"/>
                      </a:endParaRPr>
                    </a:p>
                  </p:txBody>
                </p:sp>
                <p:sp>
                  <p:nvSpPr>
                    <p:cNvPr id="651" name="Line 3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80" y="2138"/>
                      <a:ext cx="2372" cy="685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rgbClr val="3366AA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cs typeface="+mn-cs"/>
                      </a:endParaRPr>
                    </a:p>
                  </p:txBody>
                </p:sp>
                <p:sp>
                  <p:nvSpPr>
                    <p:cNvPr id="652" name="Line 3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09" y="2374"/>
                      <a:ext cx="2371" cy="683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rgbClr val="3366AA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cs typeface="+mn-cs"/>
                      </a:endParaRPr>
                    </a:p>
                  </p:txBody>
                </p:sp>
                <p:sp>
                  <p:nvSpPr>
                    <p:cNvPr id="653" name="Line 3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6" y="2610"/>
                      <a:ext cx="2372" cy="683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rgbClr val="3366AA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cs typeface="+mn-cs"/>
                      </a:endParaRPr>
                    </a:p>
                  </p:txBody>
                </p:sp>
                <p:sp>
                  <p:nvSpPr>
                    <p:cNvPr id="654" name="Line 3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64" y="2845"/>
                      <a:ext cx="2372" cy="685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rgbClr val="3366AA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cs typeface="+mn-cs"/>
                      </a:endParaRPr>
                    </a:p>
                  </p:txBody>
                </p:sp>
                <p:sp>
                  <p:nvSpPr>
                    <p:cNvPr id="655" name="Line 3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92" y="3081"/>
                      <a:ext cx="2372" cy="683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rgbClr val="3366AA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639" name="Gruppieren 788842"/>
              <p:cNvGrpSpPr>
                <a:grpSpLocks/>
              </p:cNvGrpSpPr>
              <p:nvPr/>
            </p:nvGrpSpPr>
            <p:grpSpPr bwMode="auto">
              <a:xfrm>
                <a:off x="5688074" y="2234331"/>
                <a:ext cx="2255837" cy="1382713"/>
                <a:chOff x="4161269" y="1968194"/>
                <a:chExt cx="2255326" cy="1382388"/>
              </a:xfrm>
            </p:grpSpPr>
            <p:sp>
              <p:nvSpPr>
                <p:cNvPr id="640" name="Freeform 358"/>
                <p:cNvSpPr>
                  <a:spLocks/>
                </p:cNvSpPr>
                <p:nvPr/>
              </p:nvSpPr>
              <p:spPr bwMode="auto">
                <a:xfrm>
                  <a:off x="4161269" y="1968194"/>
                  <a:ext cx="2255326" cy="1382388"/>
                </a:xfrm>
                <a:custGeom>
                  <a:avLst/>
                  <a:gdLst>
                    <a:gd name="T0" fmla="*/ 488559 w 1191"/>
                    <a:gd name="T1" fmla="*/ 1266873 h 730"/>
                    <a:gd name="T2" fmla="*/ 1823576 w 1191"/>
                    <a:gd name="T3" fmla="*/ 874881 h 730"/>
                    <a:gd name="T4" fmla="*/ 1764873 w 1191"/>
                    <a:gd name="T5" fmla="*/ 119302 h 730"/>
                    <a:gd name="T6" fmla="*/ 498027 w 1191"/>
                    <a:gd name="T7" fmla="*/ 534018 h 730"/>
                    <a:gd name="T8" fmla="*/ 488559 w 1191"/>
                    <a:gd name="T9" fmla="*/ 1266873 h 7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91" h="730">
                      <a:moveTo>
                        <a:pt x="258" y="669"/>
                      </a:moveTo>
                      <a:cubicBezTo>
                        <a:pt x="507" y="730"/>
                        <a:pt x="823" y="594"/>
                        <a:pt x="963" y="462"/>
                      </a:cubicBezTo>
                      <a:cubicBezTo>
                        <a:pt x="1073" y="361"/>
                        <a:pt x="1191" y="134"/>
                        <a:pt x="932" y="63"/>
                      </a:cubicBezTo>
                      <a:cubicBezTo>
                        <a:pt x="706" y="0"/>
                        <a:pt x="447" y="118"/>
                        <a:pt x="263" y="282"/>
                      </a:cubicBezTo>
                      <a:cubicBezTo>
                        <a:pt x="151" y="382"/>
                        <a:pt x="0" y="607"/>
                        <a:pt x="258" y="669"/>
                      </a:cubicBezTo>
                      <a:close/>
                    </a:path>
                  </a:pathLst>
                </a:custGeom>
                <a:solidFill>
                  <a:srgbClr val="6996C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sq" cmpd="sng">
                      <a:solidFill>
                        <a:srgbClr val="FF99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641" name="Freeform 359"/>
                <p:cNvSpPr>
                  <a:spLocks/>
                </p:cNvSpPr>
                <p:nvPr/>
              </p:nvSpPr>
              <p:spPr bwMode="auto">
                <a:xfrm>
                  <a:off x="5302422" y="2076119"/>
                  <a:ext cx="720562" cy="441221"/>
                </a:xfrm>
                <a:custGeom>
                  <a:avLst/>
                  <a:gdLst>
                    <a:gd name="T0" fmla="*/ 156092 w 1191"/>
                    <a:gd name="T1" fmla="*/ 404352 h 730"/>
                    <a:gd name="T2" fmla="*/ 582621 w 1191"/>
                    <a:gd name="T3" fmla="*/ 279238 h 730"/>
                    <a:gd name="T4" fmla="*/ 563865 w 1191"/>
                    <a:gd name="T5" fmla="*/ 38078 h 730"/>
                    <a:gd name="T6" fmla="*/ 159117 w 1191"/>
                    <a:gd name="T7" fmla="*/ 170444 h 730"/>
                    <a:gd name="T8" fmla="*/ 156092 w 1191"/>
                    <a:gd name="T9" fmla="*/ 404352 h 7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91" h="730">
                      <a:moveTo>
                        <a:pt x="258" y="669"/>
                      </a:moveTo>
                      <a:cubicBezTo>
                        <a:pt x="507" y="730"/>
                        <a:pt x="823" y="594"/>
                        <a:pt x="963" y="462"/>
                      </a:cubicBezTo>
                      <a:cubicBezTo>
                        <a:pt x="1073" y="361"/>
                        <a:pt x="1191" y="134"/>
                        <a:pt x="932" y="63"/>
                      </a:cubicBezTo>
                      <a:cubicBezTo>
                        <a:pt x="706" y="0"/>
                        <a:pt x="447" y="118"/>
                        <a:pt x="263" y="282"/>
                      </a:cubicBezTo>
                      <a:cubicBezTo>
                        <a:pt x="151" y="382"/>
                        <a:pt x="0" y="607"/>
                        <a:pt x="258" y="669"/>
                      </a:cubicBezTo>
                      <a:close/>
                    </a:path>
                  </a:pathLst>
                </a:custGeom>
                <a:solidFill>
                  <a:srgbClr val="96B4D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sq" cmpd="sng">
                      <a:solidFill>
                        <a:srgbClr val="FF99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642" name="Freeform 360"/>
                <p:cNvSpPr>
                  <a:spLocks/>
                </p:cNvSpPr>
                <p:nvPr/>
              </p:nvSpPr>
              <p:spPr bwMode="auto">
                <a:xfrm>
                  <a:off x="5273854" y="2503056"/>
                  <a:ext cx="720562" cy="442808"/>
                </a:xfrm>
                <a:custGeom>
                  <a:avLst/>
                  <a:gdLst>
                    <a:gd name="T0" fmla="*/ 156092 w 1191"/>
                    <a:gd name="T1" fmla="*/ 405806 h 730"/>
                    <a:gd name="T2" fmla="*/ 582621 w 1191"/>
                    <a:gd name="T3" fmla="*/ 280243 h 730"/>
                    <a:gd name="T4" fmla="*/ 563865 w 1191"/>
                    <a:gd name="T5" fmla="*/ 38215 h 730"/>
                    <a:gd name="T6" fmla="*/ 159117 w 1191"/>
                    <a:gd name="T7" fmla="*/ 171057 h 730"/>
                    <a:gd name="T8" fmla="*/ 156092 w 1191"/>
                    <a:gd name="T9" fmla="*/ 405806 h 7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91" h="730">
                      <a:moveTo>
                        <a:pt x="258" y="669"/>
                      </a:moveTo>
                      <a:cubicBezTo>
                        <a:pt x="507" y="730"/>
                        <a:pt x="823" y="594"/>
                        <a:pt x="963" y="462"/>
                      </a:cubicBezTo>
                      <a:cubicBezTo>
                        <a:pt x="1073" y="361"/>
                        <a:pt x="1191" y="134"/>
                        <a:pt x="932" y="63"/>
                      </a:cubicBezTo>
                      <a:cubicBezTo>
                        <a:pt x="706" y="0"/>
                        <a:pt x="447" y="118"/>
                        <a:pt x="263" y="282"/>
                      </a:cubicBezTo>
                      <a:cubicBezTo>
                        <a:pt x="151" y="382"/>
                        <a:pt x="0" y="607"/>
                        <a:pt x="258" y="669"/>
                      </a:cubicBezTo>
                      <a:close/>
                    </a:path>
                  </a:pathLst>
                </a:custGeom>
                <a:solidFill>
                  <a:srgbClr val="96B4D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sq" cmpd="sng">
                      <a:solidFill>
                        <a:srgbClr val="FF99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643" name="Freeform 361"/>
                <p:cNvSpPr>
                  <a:spLocks/>
                </p:cNvSpPr>
                <p:nvPr/>
              </p:nvSpPr>
              <p:spPr bwMode="auto">
                <a:xfrm>
                  <a:off x="4610429" y="2317362"/>
                  <a:ext cx="722149" cy="442809"/>
                </a:xfrm>
                <a:custGeom>
                  <a:avLst/>
                  <a:gdLst>
                    <a:gd name="T0" fmla="*/ 156435 w 1191"/>
                    <a:gd name="T1" fmla="*/ 405807 h 730"/>
                    <a:gd name="T2" fmla="*/ 583904 w 1191"/>
                    <a:gd name="T3" fmla="*/ 280244 h 730"/>
                    <a:gd name="T4" fmla="*/ 565107 w 1191"/>
                    <a:gd name="T5" fmla="*/ 38215 h 730"/>
                    <a:gd name="T6" fmla="*/ 159467 w 1191"/>
                    <a:gd name="T7" fmla="*/ 171058 h 730"/>
                    <a:gd name="T8" fmla="*/ 156435 w 1191"/>
                    <a:gd name="T9" fmla="*/ 405807 h 7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91" h="730">
                      <a:moveTo>
                        <a:pt x="258" y="669"/>
                      </a:moveTo>
                      <a:cubicBezTo>
                        <a:pt x="507" y="730"/>
                        <a:pt x="823" y="594"/>
                        <a:pt x="963" y="462"/>
                      </a:cubicBezTo>
                      <a:cubicBezTo>
                        <a:pt x="1073" y="361"/>
                        <a:pt x="1191" y="134"/>
                        <a:pt x="932" y="63"/>
                      </a:cubicBezTo>
                      <a:cubicBezTo>
                        <a:pt x="706" y="0"/>
                        <a:pt x="447" y="118"/>
                        <a:pt x="263" y="282"/>
                      </a:cubicBezTo>
                      <a:cubicBezTo>
                        <a:pt x="151" y="382"/>
                        <a:pt x="0" y="607"/>
                        <a:pt x="258" y="669"/>
                      </a:cubicBezTo>
                      <a:close/>
                    </a:path>
                  </a:pathLst>
                </a:custGeom>
                <a:solidFill>
                  <a:srgbClr val="96B4D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sq" cmpd="sng">
                      <a:solidFill>
                        <a:srgbClr val="FF99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  <p:sp>
              <p:nvSpPr>
                <p:cNvPr id="644" name="Freeform 362"/>
                <p:cNvSpPr>
                  <a:spLocks/>
                </p:cNvSpPr>
                <p:nvPr/>
              </p:nvSpPr>
              <p:spPr bwMode="auto">
                <a:xfrm>
                  <a:off x="4578686" y="2726841"/>
                  <a:ext cx="720562" cy="441221"/>
                </a:xfrm>
                <a:custGeom>
                  <a:avLst/>
                  <a:gdLst>
                    <a:gd name="T0" fmla="*/ 156092 w 1191"/>
                    <a:gd name="T1" fmla="*/ 404352 h 730"/>
                    <a:gd name="T2" fmla="*/ 582621 w 1191"/>
                    <a:gd name="T3" fmla="*/ 279238 h 730"/>
                    <a:gd name="T4" fmla="*/ 563865 w 1191"/>
                    <a:gd name="T5" fmla="*/ 38078 h 730"/>
                    <a:gd name="T6" fmla="*/ 159117 w 1191"/>
                    <a:gd name="T7" fmla="*/ 170444 h 730"/>
                    <a:gd name="T8" fmla="*/ 156092 w 1191"/>
                    <a:gd name="T9" fmla="*/ 404352 h 7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91" h="730">
                      <a:moveTo>
                        <a:pt x="258" y="669"/>
                      </a:moveTo>
                      <a:cubicBezTo>
                        <a:pt x="507" y="730"/>
                        <a:pt x="823" y="594"/>
                        <a:pt x="963" y="462"/>
                      </a:cubicBezTo>
                      <a:cubicBezTo>
                        <a:pt x="1073" y="361"/>
                        <a:pt x="1191" y="134"/>
                        <a:pt x="932" y="63"/>
                      </a:cubicBezTo>
                      <a:cubicBezTo>
                        <a:pt x="706" y="0"/>
                        <a:pt x="447" y="118"/>
                        <a:pt x="263" y="282"/>
                      </a:cubicBezTo>
                      <a:cubicBezTo>
                        <a:pt x="151" y="382"/>
                        <a:pt x="0" y="607"/>
                        <a:pt x="258" y="669"/>
                      </a:cubicBezTo>
                      <a:close/>
                    </a:path>
                  </a:pathLst>
                </a:custGeom>
                <a:solidFill>
                  <a:srgbClr val="96B4D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sq" cmpd="sng">
                      <a:solidFill>
                        <a:srgbClr val="FF99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p:grpSp>
        </p:grpSp>
        <p:sp>
          <p:nvSpPr>
            <p:cNvPr id="637" name="Rectangle 366"/>
            <p:cNvSpPr>
              <a:spLocks noChangeArrowheads="1"/>
            </p:cNvSpPr>
            <p:nvPr/>
          </p:nvSpPr>
          <p:spPr bwMode="auto">
            <a:xfrm>
              <a:off x="3616104" y="3135690"/>
              <a:ext cx="909638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8F0"/>
                  </a:solidFill>
                  <a:effectLst/>
                  <a:uLnTx/>
                  <a:uFillTx/>
                  <a:cs typeface="+mn-cs"/>
                </a:rPr>
                <a:t>Function</a:t>
              </a: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78F0"/>
                  </a:solidFill>
                  <a:effectLst/>
                  <a:uLnTx/>
                  <a:uFillTx/>
                  <a:cs typeface="+mn-cs"/>
                </a:rPr>
                <a:t> Layer</a:t>
              </a:r>
            </a:p>
          </p:txBody>
        </p:sp>
      </p:grpSp>
      <p:sp>
        <p:nvSpPr>
          <p:cNvPr id="685" name="Rectangle 367"/>
          <p:cNvSpPr>
            <a:spLocks noChangeArrowheads="1"/>
          </p:cNvSpPr>
          <p:nvPr/>
        </p:nvSpPr>
        <p:spPr bwMode="auto">
          <a:xfrm>
            <a:off x="4927341" y="3915761"/>
            <a:ext cx="1111787" cy="2112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36000" tIns="36000" rIns="36000" bIns="3600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0" cap="none" spc="0" normalizeH="0" baseline="0" noProof="0" dirty="0">
                <a:ln>
                  <a:noFill/>
                </a:ln>
                <a:solidFill>
                  <a:srgbClr val="0078F0"/>
                </a:solidFill>
                <a:effectLst/>
                <a:uLnTx/>
                <a:uFillTx/>
                <a:cs typeface="+mn-cs"/>
              </a:rPr>
              <a:t>Outline </a:t>
            </a:r>
            <a:r>
              <a:rPr kumimoji="0" lang="de-DE" sz="900" b="1" i="0" u="none" strike="noStrike" kern="0" cap="none" spc="0" normalizeH="0" baseline="0" noProof="0" dirty="0" err="1">
                <a:ln>
                  <a:noFill/>
                </a:ln>
                <a:solidFill>
                  <a:srgbClr val="0078F0"/>
                </a:solidFill>
                <a:effectLst/>
                <a:uLnTx/>
                <a:uFillTx/>
                <a:cs typeface="+mn-cs"/>
              </a:rPr>
              <a:t>of</a:t>
            </a:r>
            <a:r>
              <a:rPr kumimoji="0" lang="de-DE" sz="900" b="1" i="0" u="none" strike="noStrike" kern="0" cap="none" spc="0" normalizeH="0" baseline="0" noProof="0" dirty="0">
                <a:ln>
                  <a:noFill/>
                </a:ln>
                <a:solidFill>
                  <a:srgbClr val="0078F0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de-DE" sz="900" b="1" i="0" u="none" strike="noStrike" kern="0" cap="none" spc="0" normalizeH="0" baseline="0" noProof="0" dirty="0" err="1">
                <a:ln>
                  <a:noFill/>
                </a:ln>
                <a:solidFill>
                  <a:srgbClr val="0078F0"/>
                </a:solidFill>
                <a:effectLst/>
                <a:uLnTx/>
                <a:uFillTx/>
                <a:cs typeface="+mn-cs"/>
              </a:rPr>
              <a:t>Usecase</a:t>
            </a:r>
            <a:endParaRPr kumimoji="0" lang="de-DE" sz="900" b="1" i="0" u="none" strike="noStrike" kern="0" cap="none" spc="0" normalizeH="0" baseline="0" noProof="0" dirty="0">
              <a:ln>
                <a:noFill/>
              </a:ln>
              <a:solidFill>
                <a:srgbClr val="0078F0"/>
              </a:solidFill>
              <a:effectLst/>
              <a:uLnTx/>
              <a:uFillTx/>
              <a:cs typeface="+mn-cs"/>
            </a:endParaRPr>
          </a:p>
        </p:txBody>
      </p:sp>
      <p:grpSp>
        <p:nvGrpSpPr>
          <p:cNvPr id="4" name="Gruppierung 3"/>
          <p:cNvGrpSpPr/>
          <p:nvPr/>
        </p:nvGrpSpPr>
        <p:grpSpPr>
          <a:xfrm>
            <a:off x="6467158" y="3245836"/>
            <a:ext cx="810003" cy="1063092"/>
            <a:chOff x="6467158" y="3245836"/>
            <a:chExt cx="810003" cy="1063092"/>
          </a:xfrm>
        </p:grpSpPr>
        <p:sp>
          <p:nvSpPr>
            <p:cNvPr id="686" name="Rectangle 368"/>
            <p:cNvSpPr>
              <a:spLocks noChangeArrowheads="1"/>
            </p:cNvSpPr>
            <p:nvPr/>
          </p:nvSpPr>
          <p:spPr bwMode="auto">
            <a:xfrm>
              <a:off x="6467158" y="4097725"/>
              <a:ext cx="810003" cy="21120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8F0"/>
                  </a:solidFill>
                  <a:effectLst/>
                  <a:uLnTx/>
                  <a:uFillTx/>
                  <a:cs typeface="+mn-cs"/>
                </a:rPr>
                <a:t>Subfunctions</a:t>
              </a:r>
              <a:endParaRPr kumimoji="0" lang="de-DE" sz="900" b="1" i="0" u="none" strike="noStrike" kern="0" cap="none" spc="0" normalizeH="0" baseline="0" noProof="0" dirty="0">
                <a:ln>
                  <a:noFill/>
                </a:ln>
                <a:solidFill>
                  <a:srgbClr val="0078F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687" name="Line 369"/>
            <p:cNvSpPr>
              <a:spLocks noChangeShapeType="1"/>
            </p:cNvSpPr>
            <p:nvPr/>
          </p:nvSpPr>
          <p:spPr bwMode="auto">
            <a:xfrm>
              <a:off x="7166253" y="3652236"/>
              <a:ext cx="0" cy="461962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688" name="Line 370"/>
            <p:cNvSpPr>
              <a:spLocks noChangeShapeType="1"/>
            </p:cNvSpPr>
            <p:nvPr/>
          </p:nvSpPr>
          <p:spPr bwMode="auto">
            <a:xfrm>
              <a:off x="7237690" y="3245836"/>
              <a:ext cx="0" cy="871537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689" name="Line 371"/>
            <p:cNvSpPr>
              <a:spLocks noChangeShapeType="1"/>
            </p:cNvSpPr>
            <p:nvPr/>
          </p:nvSpPr>
          <p:spPr bwMode="auto">
            <a:xfrm>
              <a:off x="6602690" y="3464911"/>
              <a:ext cx="0" cy="657225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690" name="Line 372"/>
            <p:cNvSpPr>
              <a:spLocks noChangeShapeType="1"/>
            </p:cNvSpPr>
            <p:nvPr/>
          </p:nvSpPr>
          <p:spPr bwMode="auto">
            <a:xfrm>
              <a:off x="6531253" y="3853848"/>
              <a:ext cx="0" cy="263525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endParaRPr>
            </a:p>
          </p:txBody>
        </p:sp>
      </p:grpSp>
      <p:sp>
        <p:nvSpPr>
          <p:cNvPr id="693" name="Textfeld 692"/>
          <p:cNvSpPr txBox="1"/>
          <p:nvPr/>
        </p:nvSpPr>
        <p:spPr>
          <a:xfrm>
            <a:off x="7162422" y="1558999"/>
            <a:ext cx="1897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rPr>
              <a:t>Quelle: M/490 Reference </a:t>
            </a:r>
            <a:r>
              <a:rPr kumimoji="0" lang="de-DE" sz="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rPr>
              <a:t>Architecture</a:t>
            </a:r>
            <a:r>
              <a:rPr kumimoji="0" lang="de-DE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rPr>
              <a:t> WG,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rPr>
              <a:t>CEN-CENELEC-ETSI, 2011</a:t>
            </a:r>
            <a:endParaRPr kumimoji="0" lang="de-DE" sz="7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</a:endParaRPr>
          </a:p>
        </p:txBody>
      </p:sp>
      <p:grpSp>
        <p:nvGrpSpPr>
          <p:cNvPr id="662" name="Gruppierung 661"/>
          <p:cNvGrpSpPr/>
          <p:nvPr/>
        </p:nvGrpSpPr>
        <p:grpSpPr>
          <a:xfrm>
            <a:off x="3682708" y="1710118"/>
            <a:ext cx="5110732" cy="2482850"/>
            <a:chOff x="3623754" y="982154"/>
            <a:chExt cx="5110732" cy="2482850"/>
          </a:xfrm>
        </p:grpSpPr>
        <p:sp>
          <p:nvSpPr>
            <p:cNvPr id="663" name="Rectangle 366"/>
            <p:cNvSpPr>
              <a:spLocks noChangeArrowheads="1"/>
            </p:cNvSpPr>
            <p:nvPr/>
          </p:nvSpPr>
          <p:spPr bwMode="auto">
            <a:xfrm>
              <a:off x="3623754" y="2587857"/>
              <a:ext cx="942975" cy="153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cs typeface="+mn-cs"/>
                </a:rPr>
                <a:t>Business Layer</a:t>
              </a:r>
            </a:p>
          </p:txBody>
        </p:sp>
        <p:grpSp>
          <p:nvGrpSpPr>
            <p:cNvPr id="664" name="Gruppierung 663"/>
            <p:cNvGrpSpPr/>
            <p:nvPr/>
          </p:nvGrpSpPr>
          <p:grpSpPr>
            <a:xfrm>
              <a:off x="3984686" y="982154"/>
              <a:ext cx="4749800" cy="2482850"/>
              <a:chOff x="3984686" y="982154"/>
              <a:chExt cx="4749800" cy="2482850"/>
            </a:xfrm>
          </p:grpSpPr>
          <p:grpSp>
            <p:nvGrpSpPr>
              <p:cNvPr id="665" name="Gruppieren 1"/>
              <p:cNvGrpSpPr>
                <a:grpSpLocks/>
              </p:cNvGrpSpPr>
              <p:nvPr/>
            </p:nvGrpSpPr>
            <p:grpSpPr bwMode="auto">
              <a:xfrm>
                <a:off x="3984686" y="982154"/>
                <a:ext cx="4749800" cy="2482850"/>
                <a:chOff x="7486284" y="746125"/>
                <a:chExt cx="4749800" cy="2482850"/>
              </a:xfrm>
            </p:grpSpPr>
            <p:sp>
              <p:nvSpPr>
                <p:cNvPr id="667" name="Freeform 341"/>
                <p:cNvSpPr>
                  <a:spLocks/>
                </p:cNvSpPr>
                <p:nvPr/>
              </p:nvSpPr>
              <p:spPr bwMode="auto">
                <a:xfrm>
                  <a:off x="7486284" y="746125"/>
                  <a:ext cx="4749800" cy="2482850"/>
                </a:xfrm>
                <a:custGeom>
                  <a:avLst/>
                  <a:gdLst>
                    <a:gd name="T0" fmla="*/ 0 w 4012"/>
                    <a:gd name="T1" fmla="*/ 2147483647 h 2096"/>
                    <a:gd name="T2" fmla="*/ 2147483647 w 4012"/>
                    <a:gd name="T3" fmla="*/ 0 h 2096"/>
                    <a:gd name="T4" fmla="*/ 2147483647 w 4012"/>
                    <a:gd name="T5" fmla="*/ 2147483647 h 2096"/>
                    <a:gd name="T6" fmla="*/ 2147483647 w 4012"/>
                    <a:gd name="T7" fmla="*/ 2147483647 h 2096"/>
                    <a:gd name="T8" fmla="*/ 0 w 4012"/>
                    <a:gd name="T9" fmla="*/ 2147483647 h 20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12" h="2096">
                      <a:moveTo>
                        <a:pt x="0" y="1404"/>
                      </a:moveTo>
                      <a:lnTo>
                        <a:pt x="1620" y="0"/>
                      </a:lnTo>
                      <a:lnTo>
                        <a:pt x="4012" y="684"/>
                      </a:lnTo>
                      <a:lnTo>
                        <a:pt x="2384" y="2096"/>
                      </a:lnTo>
                      <a:lnTo>
                        <a:pt x="0" y="1404"/>
                      </a:lnTo>
                      <a:close/>
                    </a:path>
                  </a:pathLst>
                </a:custGeom>
                <a:solidFill>
                  <a:srgbClr val="FF33CC">
                    <a:alpha val="3607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668" name="Group 342"/>
                <p:cNvGrpSpPr>
                  <a:grpSpLocks/>
                </p:cNvGrpSpPr>
                <p:nvPr/>
              </p:nvGrpSpPr>
              <p:grpSpPr bwMode="auto">
                <a:xfrm>
                  <a:off x="7495755" y="746125"/>
                  <a:ext cx="4740329" cy="2482850"/>
                  <a:chOff x="992" y="1668"/>
                  <a:chExt cx="4004" cy="2096"/>
                </a:xfrm>
              </p:grpSpPr>
              <p:grpSp>
                <p:nvGrpSpPr>
                  <p:cNvPr id="669" name="Group 343"/>
                  <p:cNvGrpSpPr>
                    <a:grpSpLocks/>
                  </p:cNvGrpSpPr>
                  <p:nvPr/>
                </p:nvGrpSpPr>
                <p:grpSpPr bwMode="auto">
                  <a:xfrm>
                    <a:off x="994" y="1676"/>
                    <a:ext cx="4000" cy="2080"/>
                    <a:chOff x="992" y="1680"/>
                    <a:chExt cx="4000" cy="2080"/>
                  </a:xfrm>
                </p:grpSpPr>
                <p:sp>
                  <p:nvSpPr>
                    <p:cNvPr id="678" name="Line 34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372" y="2355"/>
                      <a:ext cx="1621" cy="1404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rgbClr val="FF33CC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cs typeface="+mn-cs"/>
                      </a:endParaRPr>
                    </a:p>
                  </p:txBody>
                </p:sp>
                <p:sp>
                  <p:nvSpPr>
                    <p:cNvPr id="679" name="Line 3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91" y="1680"/>
                      <a:ext cx="1621" cy="1404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rgbClr val="FF33CC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cs typeface="+mn-cs"/>
                      </a:endParaRPr>
                    </a:p>
                  </p:txBody>
                </p:sp>
                <p:sp>
                  <p:nvSpPr>
                    <p:cNvPr id="680" name="Line 3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67" y="1815"/>
                      <a:ext cx="1621" cy="1404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rgbClr val="FF33CC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cs typeface="+mn-cs"/>
                      </a:endParaRPr>
                    </a:p>
                  </p:txBody>
                </p:sp>
                <p:sp>
                  <p:nvSpPr>
                    <p:cNvPr id="681" name="Line 34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43" y="1951"/>
                      <a:ext cx="1621" cy="1404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rgbClr val="FF33CC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cs typeface="+mn-cs"/>
                      </a:endParaRPr>
                    </a:p>
                  </p:txBody>
                </p:sp>
                <p:sp>
                  <p:nvSpPr>
                    <p:cNvPr id="682" name="Line 3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19" y="2086"/>
                      <a:ext cx="1621" cy="1404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rgbClr val="FF33CC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cs typeface="+mn-cs"/>
                      </a:endParaRPr>
                    </a:p>
                  </p:txBody>
                </p:sp>
                <p:sp>
                  <p:nvSpPr>
                    <p:cNvPr id="683" name="Line 34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95" y="2221"/>
                      <a:ext cx="1621" cy="1403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rgbClr val="FF33CC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70" name="Group 350"/>
                  <p:cNvGrpSpPr>
                    <a:grpSpLocks/>
                  </p:cNvGrpSpPr>
                  <p:nvPr/>
                </p:nvGrpSpPr>
                <p:grpSpPr bwMode="auto">
                  <a:xfrm>
                    <a:off x="992" y="1668"/>
                    <a:ext cx="4004" cy="2096"/>
                    <a:chOff x="992" y="1668"/>
                    <a:chExt cx="4004" cy="2096"/>
                  </a:xfrm>
                </p:grpSpPr>
                <p:sp>
                  <p:nvSpPr>
                    <p:cNvPr id="671" name="Line 3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24" y="1668"/>
                      <a:ext cx="2372" cy="683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rgbClr val="FF33CC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cs typeface="+mn-cs"/>
                      </a:endParaRPr>
                    </a:p>
                  </p:txBody>
                </p:sp>
                <p:sp>
                  <p:nvSpPr>
                    <p:cNvPr id="672" name="Line 3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52" y="1904"/>
                      <a:ext cx="2372" cy="683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rgbClr val="FF33CC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cs typeface="+mn-cs"/>
                      </a:endParaRPr>
                    </a:p>
                  </p:txBody>
                </p:sp>
                <p:sp>
                  <p:nvSpPr>
                    <p:cNvPr id="673" name="Line 3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80" y="2138"/>
                      <a:ext cx="2372" cy="685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rgbClr val="FF33CC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cs typeface="+mn-cs"/>
                      </a:endParaRPr>
                    </a:p>
                  </p:txBody>
                </p:sp>
                <p:sp>
                  <p:nvSpPr>
                    <p:cNvPr id="674" name="Line 3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09" y="2374"/>
                      <a:ext cx="2371" cy="683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rgbClr val="FF33CC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cs typeface="+mn-cs"/>
                      </a:endParaRPr>
                    </a:p>
                  </p:txBody>
                </p:sp>
                <p:sp>
                  <p:nvSpPr>
                    <p:cNvPr id="675" name="Line 3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6" y="2610"/>
                      <a:ext cx="2372" cy="683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rgbClr val="FF33CC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cs typeface="+mn-cs"/>
                      </a:endParaRPr>
                    </a:p>
                  </p:txBody>
                </p:sp>
                <p:sp>
                  <p:nvSpPr>
                    <p:cNvPr id="676" name="Line 3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64" y="2845"/>
                      <a:ext cx="2372" cy="685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rgbClr val="FF33CC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cs typeface="+mn-cs"/>
                      </a:endParaRPr>
                    </a:p>
                  </p:txBody>
                </p:sp>
                <p:sp>
                  <p:nvSpPr>
                    <p:cNvPr id="677" name="Line 3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92" y="3081"/>
                      <a:ext cx="2372" cy="683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rgbClr val="FF33CC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666" name="Freeform 358"/>
              <p:cNvSpPr>
                <a:spLocks/>
              </p:cNvSpPr>
              <p:nvPr/>
            </p:nvSpPr>
            <p:spPr bwMode="auto">
              <a:xfrm>
                <a:off x="5770624" y="1640606"/>
                <a:ext cx="2254250" cy="1382713"/>
              </a:xfrm>
              <a:custGeom>
                <a:avLst/>
                <a:gdLst>
                  <a:gd name="T0" fmla="*/ 2147483647 w 1191"/>
                  <a:gd name="T1" fmla="*/ 2147483647 h 730"/>
                  <a:gd name="T2" fmla="*/ 2147483647 w 1191"/>
                  <a:gd name="T3" fmla="*/ 2147483647 h 730"/>
                  <a:gd name="T4" fmla="*/ 2147483647 w 1191"/>
                  <a:gd name="T5" fmla="*/ 2147483647 h 730"/>
                  <a:gd name="T6" fmla="*/ 2147483647 w 1191"/>
                  <a:gd name="T7" fmla="*/ 2147483647 h 730"/>
                  <a:gd name="T8" fmla="*/ 2147483647 w 1191"/>
                  <a:gd name="T9" fmla="*/ 2147483647 h 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1" h="730">
                    <a:moveTo>
                      <a:pt x="258" y="669"/>
                    </a:moveTo>
                    <a:cubicBezTo>
                      <a:pt x="507" y="730"/>
                      <a:pt x="823" y="594"/>
                      <a:pt x="963" y="462"/>
                    </a:cubicBezTo>
                    <a:cubicBezTo>
                      <a:pt x="1073" y="361"/>
                      <a:pt x="1191" y="134"/>
                      <a:pt x="932" y="63"/>
                    </a:cubicBezTo>
                    <a:cubicBezTo>
                      <a:pt x="706" y="0"/>
                      <a:pt x="447" y="118"/>
                      <a:pt x="263" y="282"/>
                    </a:cubicBezTo>
                    <a:cubicBezTo>
                      <a:pt x="151" y="382"/>
                      <a:pt x="0" y="607"/>
                      <a:pt x="258" y="669"/>
                    </a:cubicBezTo>
                    <a:close/>
                  </a:path>
                </a:pathLst>
              </a:custGeom>
              <a:solidFill>
                <a:srgbClr val="FF33CC">
                  <a:alpha val="7607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691" name="Rectangle 367"/>
          <p:cNvSpPr>
            <a:spLocks noChangeArrowheads="1"/>
          </p:cNvSpPr>
          <p:nvPr/>
        </p:nvSpPr>
        <p:spPr bwMode="auto">
          <a:xfrm>
            <a:off x="7040674" y="2394936"/>
            <a:ext cx="1586245" cy="3497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0" cap="none" spc="0" normalizeH="0" baseline="0" noProof="0" dirty="0">
                <a:ln>
                  <a:noFill/>
                </a:ln>
                <a:solidFill>
                  <a:srgbClr val="0078F0"/>
                </a:solidFill>
                <a:effectLst/>
                <a:uLnTx/>
                <a:uFillTx/>
                <a:cs typeface="+mn-cs"/>
              </a:rPr>
              <a:t>Business </a:t>
            </a:r>
            <a:r>
              <a:rPr kumimoji="0" lang="de-DE" sz="900" b="1" i="0" u="none" strike="noStrike" kern="0" cap="none" spc="0" normalizeH="0" baseline="0" noProof="0" dirty="0" err="1">
                <a:ln>
                  <a:noFill/>
                </a:ln>
                <a:solidFill>
                  <a:srgbClr val="0078F0"/>
                </a:solidFill>
                <a:effectLst/>
                <a:uLnTx/>
                <a:uFillTx/>
                <a:cs typeface="+mn-cs"/>
              </a:rPr>
              <a:t>Objectives</a:t>
            </a:r>
            <a:r>
              <a:rPr kumimoji="0" lang="de-DE" sz="900" b="1" i="0" u="none" strike="noStrike" kern="0" cap="none" spc="0" normalizeH="0" baseline="0" noProof="0" dirty="0">
                <a:ln>
                  <a:noFill/>
                </a:ln>
                <a:solidFill>
                  <a:srgbClr val="0078F0"/>
                </a:solidFill>
                <a:effectLst/>
                <a:uLnTx/>
                <a:uFillTx/>
                <a:cs typeface="+mn-cs"/>
              </a:rPr>
              <a:t/>
            </a:r>
            <a:br>
              <a:rPr kumimoji="0" lang="de-DE" sz="900" b="1" i="0" u="none" strike="noStrike" kern="0" cap="none" spc="0" normalizeH="0" baseline="0" noProof="0" dirty="0">
                <a:ln>
                  <a:noFill/>
                </a:ln>
                <a:solidFill>
                  <a:srgbClr val="0078F0"/>
                </a:solidFill>
                <a:effectLst/>
                <a:uLnTx/>
                <a:uFillTx/>
                <a:cs typeface="+mn-cs"/>
              </a:rPr>
            </a:br>
            <a:r>
              <a:rPr kumimoji="0" lang="de-DE" sz="900" b="1" i="0" u="none" strike="noStrike" kern="0" cap="none" spc="0" normalizeH="0" baseline="0" noProof="0" dirty="0" err="1">
                <a:ln>
                  <a:noFill/>
                </a:ln>
                <a:solidFill>
                  <a:srgbClr val="0078F0"/>
                </a:solidFill>
                <a:effectLst/>
                <a:uLnTx/>
                <a:uFillTx/>
                <a:cs typeface="+mn-cs"/>
              </a:rPr>
              <a:t>Polit</a:t>
            </a:r>
            <a:r>
              <a:rPr kumimoji="0" lang="de-DE" sz="900" b="1" i="0" u="none" strike="noStrike" kern="0" cap="none" spc="0" normalizeH="0" baseline="0" noProof="0" dirty="0">
                <a:ln>
                  <a:noFill/>
                </a:ln>
                <a:solidFill>
                  <a:srgbClr val="0078F0"/>
                </a:solidFill>
                <a:effectLst/>
                <a:uLnTx/>
                <a:uFillTx/>
                <a:cs typeface="+mn-cs"/>
              </a:rPr>
              <a:t>. / </a:t>
            </a:r>
            <a:r>
              <a:rPr kumimoji="0" lang="de-DE" sz="900" b="1" i="0" u="none" strike="noStrike" kern="0" cap="none" spc="0" normalizeH="0" baseline="0" noProof="0" dirty="0" err="1">
                <a:ln>
                  <a:noFill/>
                </a:ln>
                <a:solidFill>
                  <a:srgbClr val="0078F0"/>
                </a:solidFill>
                <a:effectLst/>
                <a:uLnTx/>
                <a:uFillTx/>
                <a:cs typeface="+mn-cs"/>
              </a:rPr>
              <a:t>Regulat</a:t>
            </a:r>
            <a:r>
              <a:rPr kumimoji="0" lang="de-DE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78F0"/>
                </a:solidFill>
                <a:effectLst/>
                <a:uLnTx/>
                <a:uFillTx/>
                <a:cs typeface="+mn-cs"/>
              </a:rPr>
              <a:t>. </a:t>
            </a:r>
            <a:r>
              <a:rPr kumimoji="0" lang="de-DE" sz="900" b="1" i="0" u="none" strike="noStrike" kern="0" cap="none" spc="0" normalizeH="0" baseline="0" noProof="0" dirty="0">
                <a:ln>
                  <a:noFill/>
                </a:ln>
                <a:solidFill>
                  <a:srgbClr val="0078F0"/>
                </a:solidFill>
                <a:effectLst/>
                <a:uLnTx/>
                <a:uFillTx/>
                <a:cs typeface="+mn-cs"/>
              </a:rPr>
              <a:t>Framework</a:t>
            </a:r>
          </a:p>
        </p:txBody>
      </p:sp>
      <p:sp>
        <p:nvSpPr>
          <p:cNvPr id="237" name="Rechteck 236"/>
          <p:cNvSpPr/>
          <p:nvPr/>
        </p:nvSpPr>
        <p:spPr>
          <a:xfrm>
            <a:off x="3649185" y="1647464"/>
            <a:ext cx="5494815" cy="5210536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88900" marR="0" lvl="0" indent="-88900" algn="l" defTabSz="91440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ts val="300"/>
              </a:spcAft>
              <a:buClr>
                <a:srgbClr val="00197D"/>
              </a:buClr>
              <a:buSzPct val="70000"/>
              <a:buFont typeface="Arial" pitchFamily="34" charset="0"/>
              <a:buNone/>
              <a:tabLst/>
              <a:defRPr/>
            </a:pPr>
            <a:endParaRPr kumimoji="0" lang="de-DE" sz="1600" b="0" i="0" u="none" strike="noStrike" kern="0" cap="none" spc="0" normalizeH="0" baseline="0" noProof="0" smtClean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35" name="Inhaltsplatzhalter 2"/>
          <p:cNvSpPr>
            <a:spLocks noGrp="1"/>
          </p:cNvSpPr>
          <p:nvPr>
            <p:ph idx="1"/>
          </p:nvPr>
        </p:nvSpPr>
        <p:spPr>
          <a:xfrm>
            <a:off x="750888" y="1852613"/>
            <a:ext cx="5388379" cy="4487541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en-US" dirty="0" smtClean="0"/>
              <a:t>Established ICT-concepts: </a:t>
            </a:r>
          </a:p>
          <a:p>
            <a:pPr lvl="1">
              <a:spcBef>
                <a:spcPts val="400"/>
              </a:spcBef>
              <a:spcAft>
                <a:spcPts val="0"/>
              </a:spcAft>
            </a:pPr>
            <a:r>
              <a:rPr lang="en-US" sz="1600" dirty="0" smtClean="0"/>
              <a:t>Decentralization/hierarchies</a:t>
            </a:r>
          </a:p>
          <a:p>
            <a:pPr lvl="1">
              <a:spcBef>
                <a:spcPts val="400"/>
              </a:spcBef>
            </a:pPr>
            <a:r>
              <a:rPr lang="en-US" sz="1600" dirty="0" smtClean="0"/>
              <a:t>Reference architectures/models</a:t>
            </a:r>
          </a:p>
          <a:p>
            <a:pPr lvl="1">
              <a:spcBef>
                <a:spcPts val="400"/>
              </a:spcBef>
            </a:pPr>
            <a:endParaRPr lang="en-US" sz="1200" dirty="0" smtClean="0"/>
          </a:p>
          <a:p>
            <a:pPr>
              <a:spcAft>
                <a:spcPts val="0"/>
              </a:spcAft>
            </a:pPr>
            <a:r>
              <a:rPr lang="en-US" dirty="0" smtClean="0"/>
              <a:t>Adequate design of the ICT-infrastructure </a:t>
            </a:r>
          </a:p>
          <a:p>
            <a:pPr marL="280800" indent="-266400">
              <a:spcBef>
                <a:spcPts val="0"/>
              </a:spcBef>
              <a:buNone/>
            </a:pPr>
            <a:r>
              <a:rPr lang="en-US" dirty="0" smtClean="0"/>
              <a:t>	necessary</a:t>
            </a:r>
          </a:p>
          <a:p>
            <a:pPr lvl="1">
              <a:spcBef>
                <a:spcPts val="400"/>
              </a:spcBef>
            </a:pPr>
            <a:r>
              <a:rPr lang="en-US" sz="1600" dirty="0" smtClean="0"/>
              <a:t>Data exchange platform</a:t>
            </a:r>
          </a:p>
          <a:p>
            <a:pPr lvl="1">
              <a:spcBef>
                <a:spcPts val="400"/>
              </a:spcBef>
            </a:pPr>
            <a:r>
              <a:rPr lang="en-US" sz="1600" dirty="0" smtClean="0"/>
              <a:t>„Internet of Energy“</a:t>
            </a:r>
          </a:p>
          <a:p>
            <a:pPr lvl="1">
              <a:spcBef>
                <a:spcPts val="400"/>
              </a:spcBef>
            </a:pPr>
            <a:endParaRPr lang="en-US" sz="1200" dirty="0" smtClean="0"/>
          </a:p>
          <a:p>
            <a:pPr>
              <a:spcAft>
                <a:spcPts val="0"/>
              </a:spcAft>
            </a:pPr>
            <a:r>
              <a:rPr lang="en-US" dirty="0" smtClean="0"/>
              <a:t>Standards for communication 		</a:t>
            </a:r>
            <a:r>
              <a:rPr lang="en-US" dirty="0"/>
              <a:t> </a:t>
            </a:r>
            <a:r>
              <a:rPr lang="en-US" dirty="0" smtClean="0"/>
              <a:t>         and automation</a:t>
            </a:r>
          </a:p>
          <a:p>
            <a:pPr lvl="1">
              <a:spcBef>
                <a:spcPts val="400"/>
              </a:spcBef>
            </a:pPr>
            <a:r>
              <a:rPr lang="en-US" sz="1600" dirty="0" smtClean="0"/>
              <a:t>Definition of profiles</a:t>
            </a:r>
          </a:p>
          <a:p>
            <a:pPr lvl="1">
              <a:spcBef>
                <a:spcPts val="400"/>
              </a:spcBef>
            </a:pPr>
            <a:r>
              <a:rPr lang="en-US" sz="1600" dirty="0" smtClean="0"/>
              <a:t>Tool development and support</a:t>
            </a:r>
          </a:p>
          <a:p>
            <a:pPr lvl="1">
              <a:spcBef>
                <a:spcPts val="400"/>
              </a:spcBef>
            </a:pPr>
            <a:r>
              <a:rPr lang="en-US" sz="1600" dirty="0" smtClean="0"/>
              <a:t>Security!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96230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" grpId="0"/>
      <p:bldP spid="691" grpId="0"/>
      <p:bldP spid="2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Regulation Framework for Hybrid Energy Grids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0888" y="1852613"/>
            <a:ext cx="7765873" cy="4660900"/>
          </a:xfrm>
        </p:spPr>
        <p:txBody>
          <a:bodyPr/>
          <a:lstStyle/>
          <a:p>
            <a:r>
              <a:rPr lang="en-US" sz="2000" dirty="0" smtClean="0"/>
              <a:t>Timely and spatially differentiation of coupling and storage processes</a:t>
            </a:r>
          </a:p>
          <a:p>
            <a:r>
              <a:rPr lang="en-US" sz="2000" dirty="0" smtClean="0"/>
              <a:t>Identification of „relevant“ domains</a:t>
            </a:r>
          </a:p>
          <a:p>
            <a:pPr lvl="1"/>
            <a:r>
              <a:rPr lang="en-US" dirty="0" smtClean="0"/>
              <a:t>Storage and transport capacities (timely and spatially differentiable)</a:t>
            </a:r>
          </a:p>
          <a:p>
            <a:pPr lvl="1"/>
            <a:r>
              <a:rPr lang="en-US" dirty="0" smtClean="0"/>
              <a:t>Comprehensive area-wide infrastructure</a:t>
            </a:r>
          </a:p>
          <a:p>
            <a:pPr lvl="1"/>
            <a:r>
              <a:rPr lang="en-US" dirty="0" smtClean="0"/>
              <a:t>Decentralized (bidirectional/two-way) access</a:t>
            </a:r>
          </a:p>
          <a:p>
            <a:r>
              <a:rPr lang="en-US" sz="2000" dirty="0" smtClean="0"/>
              <a:t>Energy systems in Germany (ordered by total end user consumption)</a:t>
            </a:r>
          </a:p>
          <a:p>
            <a:pPr lvl="1"/>
            <a:r>
              <a:rPr lang="en-US" dirty="0" smtClean="0"/>
              <a:t>Mineral oil</a:t>
            </a:r>
          </a:p>
          <a:p>
            <a:pPr lvl="1"/>
            <a:r>
              <a:rPr lang="en-US" dirty="0" smtClean="0"/>
              <a:t>Gas</a:t>
            </a:r>
          </a:p>
          <a:p>
            <a:pPr lvl="1"/>
            <a:r>
              <a:rPr lang="en-US" dirty="0" smtClean="0"/>
              <a:t>Power</a:t>
            </a:r>
          </a:p>
          <a:p>
            <a:pPr lvl="1"/>
            <a:r>
              <a:rPr lang="en-US" dirty="0" smtClean="0"/>
              <a:t>Heat</a:t>
            </a:r>
            <a:endParaRPr lang="en-US" dirty="0"/>
          </a:p>
        </p:txBody>
      </p:sp>
      <p:grpSp>
        <p:nvGrpSpPr>
          <p:cNvPr id="5" name="Gruppierung 4"/>
          <p:cNvGrpSpPr/>
          <p:nvPr/>
        </p:nvGrpSpPr>
        <p:grpSpPr>
          <a:xfrm>
            <a:off x="921405" y="5216746"/>
            <a:ext cx="3982998" cy="1083333"/>
            <a:chOff x="921405" y="5167627"/>
            <a:chExt cx="3982998" cy="1083333"/>
          </a:xfrm>
        </p:grpSpPr>
        <p:sp>
          <p:nvSpPr>
            <p:cNvPr id="4" name="Rechteck 3"/>
            <p:cNvSpPr/>
            <p:nvPr/>
          </p:nvSpPr>
          <p:spPr bwMode="auto">
            <a:xfrm>
              <a:off x="921405" y="5167627"/>
              <a:ext cx="1569384" cy="1083333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144000" bIns="0" numCol="1" rtlCol="0" anchor="ctr" anchorCtr="0" compatLnSpc="1">
              <a:prstTxWarp prst="textNoShape">
                <a:avLst/>
              </a:prstTxWarp>
            </a:bodyPr>
            <a:lstStyle/>
            <a:p>
              <a:pPr marR="0" algn="r" defTabSz="633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None/>
                <a:tabLst/>
              </a:pPr>
              <a:endPara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grpSp>
          <p:nvGrpSpPr>
            <p:cNvPr id="8" name="Gruppierung 7"/>
            <p:cNvGrpSpPr/>
            <p:nvPr/>
          </p:nvGrpSpPr>
          <p:grpSpPr>
            <a:xfrm>
              <a:off x="2545915" y="5423213"/>
              <a:ext cx="2358488" cy="616176"/>
              <a:chOff x="2595719" y="5323597"/>
              <a:chExt cx="2358488" cy="616176"/>
            </a:xfrm>
          </p:grpSpPr>
          <p:pic>
            <p:nvPicPr>
              <p:cNvPr id="6" name="Picture 55" descr="aca_logo_DATW_4c_pos_300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4159"/>
              <a:stretch/>
            </p:blipFill>
            <p:spPr bwMode="auto">
              <a:xfrm>
                <a:off x="2694398" y="5323597"/>
                <a:ext cx="1706563" cy="329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Textfeld 6"/>
              <p:cNvSpPr txBox="1"/>
              <p:nvPr/>
            </p:nvSpPr>
            <p:spPr>
              <a:xfrm>
                <a:off x="2595719" y="5678163"/>
                <a:ext cx="235848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100" b="1" dirty="0" smtClean="0">
                    <a:solidFill>
                      <a:srgbClr val="003765"/>
                    </a:solidFill>
                  </a:rPr>
                  <a:t>PAPER HYBRID ENERGY GRIDS</a:t>
                </a:r>
                <a:endParaRPr lang="en-US" sz="1100" b="1" dirty="0">
                  <a:solidFill>
                    <a:srgbClr val="003765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0159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27075" y="1057275"/>
            <a:ext cx="7210425" cy="815975"/>
          </a:xfrm>
        </p:spPr>
        <p:txBody>
          <a:bodyPr/>
          <a:lstStyle/>
          <a:p>
            <a:r>
              <a:rPr lang="en-US" smtClean="0"/>
              <a:t>Regulation Framework for Hybrid Energy Grids (cont‘d)</a:t>
            </a:r>
            <a:endParaRPr lang="en-US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31" y="1487431"/>
            <a:ext cx="7311816" cy="512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4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DmKv6yqEqoL26SIXC.T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fJdS15VEqRrsefbtzxG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7gOeupiOkG1dUwynWt_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5O17C8aRUmuykxtbC6C4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fZwEQZIUCq5ozV90juJ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8.151wh0mPNZnCaPs79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Iyhcrqvk2uFULgZg5csQ"/>
</p:tagLst>
</file>

<file path=ppt/theme/theme1.xml><?xml version="1.0" encoding="utf-8"?>
<a:theme xmlns:a="http://schemas.openxmlformats.org/drawingml/2006/main" name="20120626_acatech_master_Impulsreferat_SLe">
  <a:themeElements>
    <a:clrScheme name="acatech Design-Farben (RGB)">
      <a:dk1>
        <a:srgbClr val="003765"/>
      </a:dk1>
      <a:lt1>
        <a:srgbClr val="FFFFFF"/>
      </a:lt1>
      <a:dk2>
        <a:srgbClr val="003765"/>
      </a:dk2>
      <a:lt2>
        <a:srgbClr val="003765"/>
      </a:lt2>
      <a:accent1>
        <a:srgbClr val="9DC5E2"/>
      </a:accent1>
      <a:accent2>
        <a:srgbClr val="E88800"/>
      </a:accent2>
      <a:accent3>
        <a:srgbClr val="9AC00A"/>
      </a:accent3>
      <a:accent4>
        <a:srgbClr val="003765"/>
      </a:accent4>
      <a:accent5>
        <a:srgbClr val="F3E400"/>
      </a:accent5>
      <a:accent6>
        <a:srgbClr val="000000"/>
      </a:accent6>
      <a:hlink>
        <a:srgbClr val="9AC00A"/>
      </a:hlink>
      <a:folHlink>
        <a:srgbClr val="F3E400"/>
      </a:folHlink>
    </a:clrScheme>
    <a:fontScheme name="Vorlage PowerPoint">
      <a:majorFont>
        <a:latin typeface="Arial"/>
        <a:ea typeface=""/>
        <a:cs typeface=""/>
      </a:majorFont>
      <a:minorFont>
        <a:latin typeface="Arial"/>
        <a:ea typeface=""/>
        <a:cs typeface="Times New Roma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447675" algn="l" defTabSz="633413" rtl="0" eaLnBrk="1" fontAlgn="base" latinLnBrk="0" hangingPunct="1">
          <a:lnSpc>
            <a:spcPct val="100000"/>
          </a:lnSpc>
          <a:spcBef>
            <a:spcPct val="0"/>
          </a:spcBef>
          <a:spcAft>
            <a:spcPct val="50000"/>
          </a:spcAft>
          <a:buClrTx/>
          <a:buSzTx/>
          <a:buFont typeface="Symbol" pitchFamily="18" charset="2"/>
          <a:buChar char="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447675" algn="l" defTabSz="633413" rtl="0" eaLnBrk="1" fontAlgn="base" latinLnBrk="0" hangingPunct="1">
          <a:lnSpc>
            <a:spcPct val="100000"/>
          </a:lnSpc>
          <a:spcBef>
            <a:spcPct val="0"/>
          </a:spcBef>
          <a:spcAft>
            <a:spcPct val="50000"/>
          </a:spcAft>
          <a:buClrTx/>
          <a:buSzTx/>
          <a:buFont typeface="Symbol" pitchFamily="18" charset="2"/>
          <a:buChar char="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Times New Roman" charset="0"/>
          </a:defRPr>
        </a:defPPr>
      </a:lstStyle>
    </a:lnDef>
  </a:objectDefaults>
  <a:extraClrSchemeLst>
    <a:extraClrScheme>
      <a:clrScheme name="Vorlage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NERGIEOhne">
  <a:themeElements>
    <a:clrScheme name="OFFIS">
      <a:dk1>
        <a:srgbClr val="000000"/>
      </a:dk1>
      <a:lt1>
        <a:srgbClr val="FFFFFF"/>
      </a:lt1>
      <a:dk2>
        <a:srgbClr val="00197D"/>
      </a:dk2>
      <a:lt2>
        <a:srgbClr val="646464"/>
      </a:lt2>
      <a:accent1>
        <a:srgbClr val="00197D"/>
      </a:accent1>
      <a:accent2>
        <a:srgbClr val="0078F0"/>
      </a:accent2>
      <a:accent3>
        <a:srgbClr val="FF8700"/>
      </a:accent3>
      <a:accent4>
        <a:srgbClr val="6EAA23"/>
      </a:accent4>
      <a:accent5>
        <a:srgbClr val="969696"/>
      </a:accent5>
      <a:accent6>
        <a:srgbClr val="FFFFFF"/>
      </a:accent6>
      <a:hlink>
        <a:srgbClr val="0078F0"/>
      </a:hlink>
      <a:folHlink>
        <a:srgbClr val="FF8700"/>
      </a:folHlink>
    </a:clrScheme>
    <a:fontScheme name="ENERG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square" lIns="0" tIns="0" rIns="0" bIns="0" numCol="1" rtlCol="0" anchor="t" anchorCtr="0" compatLnSpc="1">
        <a:prstTxWarp prst="textNoShape">
          <a:avLst/>
        </a:prstTxWarp>
      </a:bodyPr>
      <a:lstStyle>
        <a:defPPr marL="88900" marR="0" indent="-88900" algn="l" defTabSz="914400" rtl="0" eaLnBrk="1" fontAlgn="base" latinLnBrk="0" hangingPunct="1">
          <a:lnSpc>
            <a:spcPts val="1700"/>
          </a:lnSpc>
          <a:spcBef>
            <a:spcPct val="0"/>
          </a:spcBef>
          <a:spcAft>
            <a:spcPts val="300"/>
          </a:spcAft>
          <a:buClr>
            <a:schemeClr val="tx2"/>
          </a:buClr>
          <a:buSzPct val="70000"/>
          <a:buFont typeface="Arial" pitchFamily="34" charset="0"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88900" marR="0" indent="-88900" algn="l" defTabSz="914400" rtl="0" eaLnBrk="1" fontAlgn="base" latinLnBrk="0" hangingPunct="1">
          <a:lnSpc>
            <a:spcPts val="1700"/>
          </a:lnSpc>
          <a:spcBef>
            <a:spcPct val="0"/>
          </a:spcBef>
          <a:spcAft>
            <a:spcPts val="300"/>
          </a:spcAft>
          <a:buClr>
            <a:schemeClr val="tx2"/>
          </a:buClr>
          <a:buSzPct val="70000"/>
          <a:buFont typeface="Arial" pitchFamily="34" charset="0"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NERGIE 1">
        <a:dk1>
          <a:srgbClr val="000000"/>
        </a:dk1>
        <a:lt1>
          <a:srgbClr val="FFFFFF"/>
        </a:lt1>
        <a:dk2>
          <a:srgbClr val="00197D"/>
        </a:dk2>
        <a:lt2>
          <a:srgbClr val="646464"/>
        </a:lt2>
        <a:accent1>
          <a:srgbClr val="0078F0"/>
        </a:accent1>
        <a:accent2>
          <a:srgbClr val="6EAA23"/>
        </a:accent2>
        <a:accent3>
          <a:srgbClr val="FFFFFF"/>
        </a:accent3>
        <a:accent4>
          <a:srgbClr val="000000"/>
        </a:accent4>
        <a:accent5>
          <a:srgbClr val="AABEF6"/>
        </a:accent5>
        <a:accent6>
          <a:srgbClr val="639A1F"/>
        </a:accent6>
        <a:hlink>
          <a:srgbClr val="00197D"/>
        </a:hlink>
        <a:folHlink>
          <a:srgbClr val="FF8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ANDARD">
  <a:themeElements>
    <a:clrScheme name="STANDARD 1">
      <a:dk1>
        <a:srgbClr val="000000"/>
      </a:dk1>
      <a:lt1>
        <a:srgbClr val="FFFFFF"/>
      </a:lt1>
      <a:dk2>
        <a:srgbClr val="00197D"/>
      </a:dk2>
      <a:lt2>
        <a:srgbClr val="646464"/>
      </a:lt2>
      <a:accent1>
        <a:srgbClr val="0078F0"/>
      </a:accent1>
      <a:accent2>
        <a:srgbClr val="6EAA23"/>
      </a:accent2>
      <a:accent3>
        <a:srgbClr val="FFFFFF"/>
      </a:accent3>
      <a:accent4>
        <a:srgbClr val="000000"/>
      </a:accent4>
      <a:accent5>
        <a:srgbClr val="AABEF6"/>
      </a:accent5>
      <a:accent6>
        <a:srgbClr val="639A1F"/>
      </a:accent6>
      <a:hlink>
        <a:srgbClr val="00197D"/>
      </a:hlink>
      <a:folHlink>
        <a:srgbClr val="FF8700"/>
      </a:folHlink>
    </a:clrScheme>
    <a:fontScheme name="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00E90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STANDARD 1">
        <a:dk1>
          <a:srgbClr val="000000"/>
        </a:dk1>
        <a:lt1>
          <a:srgbClr val="FFFFFF"/>
        </a:lt1>
        <a:dk2>
          <a:srgbClr val="00197D"/>
        </a:dk2>
        <a:lt2>
          <a:srgbClr val="646464"/>
        </a:lt2>
        <a:accent1>
          <a:srgbClr val="0078F0"/>
        </a:accent1>
        <a:accent2>
          <a:srgbClr val="6EAA23"/>
        </a:accent2>
        <a:accent3>
          <a:srgbClr val="FFFFFF"/>
        </a:accent3>
        <a:accent4>
          <a:srgbClr val="000000"/>
        </a:accent4>
        <a:accent5>
          <a:srgbClr val="AABEF6"/>
        </a:accent5>
        <a:accent6>
          <a:srgbClr val="639A1F"/>
        </a:accent6>
        <a:hlink>
          <a:srgbClr val="00197D"/>
        </a:hlink>
        <a:folHlink>
          <a:srgbClr val="FF8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20120626_acatech_master_Impulsreferat_SLe.potx</Template>
  <TotalTime>0</TotalTime>
  <Words>1098</Words>
  <Application>Microsoft Macintosh PowerPoint</Application>
  <PresentationFormat>Bildschirmpräsentation (4:3)</PresentationFormat>
  <Paragraphs>291</Paragraphs>
  <Slides>15</Slides>
  <Notes>14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15</vt:i4>
      </vt:variant>
    </vt:vector>
  </HeadingPairs>
  <TitlesOfParts>
    <vt:vector size="18" baseType="lpstr">
      <vt:lpstr>20120626_acatech_master_Impulsreferat_SLe</vt:lpstr>
      <vt:lpstr>1_ENERGIEOhne</vt:lpstr>
      <vt:lpstr>STANDARD</vt:lpstr>
      <vt:lpstr>acatech – NATIONAL ACADEMY OF SCIENCE AND TECHNOLOGY  Smart Hybrid Energy Grids for Smart Regions  Prof. Dr. Sebastian Lehnhoff – acatech Project Group „Hybrid Energy Grids“  OFFIS – Institute for Information Technology R&amp;D Division Energy  Munich, September 11th, 2013</vt:lpstr>
      <vt:lpstr>Energy Supply Challenges  Smart Grids, Smart Cities, Smart Regions</vt:lpstr>
      <vt:lpstr>Power-to-Gas(-to-Power) Process Coupling</vt:lpstr>
      <vt:lpstr>Multi-Domain Process Coupling Increase in Degrees of Freedom</vt:lpstr>
      <vt:lpstr>Multi-Domain Process Coupling Timely differentiated Availabilities in Smart Regions</vt:lpstr>
      <vt:lpstr>Multi-Domain Process Optimization Beware of complexity trap</vt:lpstr>
      <vt:lpstr>Integrated Energy Information Systems Overall System Optimization</vt:lpstr>
      <vt:lpstr>Regulation Framework for Hybrid Energy Grids</vt:lpstr>
      <vt:lpstr>Regulation Framework for Hybrid Energy Grids (cont‘d)</vt:lpstr>
      <vt:lpstr>Evaluation of Process Chains in Hybrid Energy Grids</vt:lpstr>
      <vt:lpstr>Virtual Coupling into the Mobility Domain</vt:lpstr>
      <vt:lpstr>Hybrid Energy Grids for Smart Regions and the Energy Turnaround</vt:lpstr>
      <vt:lpstr>Data Center as Multivalent Process Coupler Smart City-Component</vt:lpstr>
      <vt:lpstr>PowerPoint-Präsentation</vt:lpstr>
      <vt:lpstr>PowerPoint-Präsentation</vt:lpstr>
    </vt:vector>
  </TitlesOfParts>
  <Company>Acatech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acatech – DEUTSCHE AKADEMIE  DER TECHNIKWISSENSCHAFTEN   TITEL Referent   Ort, Datum (TT. Monat JJJJ)</dc:title>
  <dc:creator>Christoph Klausing</dc:creator>
  <cp:lastModifiedBy>Sebastian Lehnhoff</cp:lastModifiedBy>
  <cp:revision>290</cp:revision>
  <cp:lastPrinted>2012-06-24T08:28:31Z</cp:lastPrinted>
  <dcterms:created xsi:type="dcterms:W3CDTF">2011-07-28T08:00:51Z</dcterms:created>
  <dcterms:modified xsi:type="dcterms:W3CDTF">2013-09-11T05:41:24Z</dcterms:modified>
</cp:coreProperties>
</file>