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34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tags/tag320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Default Extension="png" ContentType="image/png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47.xml" ContentType="application/vnd.openxmlformats-officedocument.presentationml.tags+xml"/>
  <Override PartName="/ppt/tags/tag35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notesSlides/notesSlide8.xml" ContentType="application/vnd.openxmlformats-officedocument.presentationml.notesSlide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23" r:id="rId3"/>
    <p:sldId id="424" r:id="rId4"/>
    <p:sldId id="426" r:id="rId5"/>
    <p:sldId id="427" r:id="rId6"/>
    <p:sldId id="428" r:id="rId7"/>
    <p:sldId id="433" r:id="rId8"/>
    <p:sldId id="430" r:id="rId9"/>
    <p:sldId id="437" r:id="rId10"/>
    <p:sldId id="443" r:id="rId11"/>
    <p:sldId id="434" r:id="rId12"/>
    <p:sldId id="439" r:id="rId13"/>
    <p:sldId id="442" r:id="rId14"/>
    <p:sldId id="438" r:id="rId15"/>
    <p:sldId id="441" r:id="rId16"/>
    <p:sldId id="445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lnSpc>
        <a:spcPct val="110000"/>
      </a:lnSpc>
      <a:spcBef>
        <a:spcPct val="0"/>
      </a:spcBef>
      <a:spcAft>
        <a:spcPct val="0"/>
      </a:spcAft>
      <a:defRPr sz="1400" kern="14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lnSpc>
        <a:spcPct val="110000"/>
      </a:lnSpc>
      <a:spcBef>
        <a:spcPct val="0"/>
      </a:spcBef>
      <a:spcAft>
        <a:spcPct val="0"/>
      </a:spcAft>
      <a:defRPr sz="1400" kern="14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lnSpc>
        <a:spcPct val="110000"/>
      </a:lnSpc>
      <a:spcBef>
        <a:spcPct val="0"/>
      </a:spcBef>
      <a:spcAft>
        <a:spcPct val="0"/>
      </a:spcAft>
      <a:defRPr sz="1400" kern="14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lnSpc>
        <a:spcPct val="110000"/>
      </a:lnSpc>
      <a:spcBef>
        <a:spcPct val="0"/>
      </a:spcBef>
      <a:spcAft>
        <a:spcPct val="0"/>
      </a:spcAft>
      <a:defRPr sz="1400" kern="14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lnSpc>
        <a:spcPct val="110000"/>
      </a:lnSpc>
      <a:spcBef>
        <a:spcPct val="0"/>
      </a:spcBef>
      <a:spcAft>
        <a:spcPct val="0"/>
      </a:spcAft>
      <a:defRPr sz="1400" kern="14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4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4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4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4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80A"/>
    <a:srgbClr val="AF235F"/>
    <a:srgbClr val="FFB900"/>
    <a:srgbClr val="641946"/>
    <a:srgbClr val="006487"/>
    <a:srgbClr val="55A0B9"/>
    <a:srgbClr val="647D2D"/>
    <a:srgbClr val="AAB414"/>
    <a:srgbClr val="0F1923"/>
    <a:srgbClr val="505A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9596" autoAdjust="0"/>
  </p:normalViewPr>
  <p:slideViewPr>
    <p:cSldViewPr snapToGrid="0" snapToObjects="1">
      <p:cViewPr varScale="1">
        <p:scale>
          <a:sx n="129" d="100"/>
          <a:sy n="129" d="100"/>
        </p:scale>
        <p:origin x="-1182" y="-84"/>
      </p:cViewPr>
      <p:guideLst>
        <p:guide orient="horz" pos="618"/>
        <p:guide orient="horz" pos="2455"/>
        <p:guide orient="horz" pos="2546"/>
        <p:guide orient="horz" pos="3884"/>
        <p:guide orient="horz" pos="890"/>
        <p:guide orient="horz" pos="1116"/>
        <p:guide orient="horz" pos="4088"/>
        <p:guide orient="horz" pos="4232"/>
        <p:guide orient="horz" pos="3635"/>
        <p:guide pos="340"/>
        <p:guide pos="2880"/>
        <p:guide pos="2971"/>
        <p:guide pos="5511"/>
        <p:guide pos="158"/>
        <p:guide pos="46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534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6858000" cy="684213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845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144000" rIns="144000" bIns="1440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73463" y="0"/>
            <a:ext cx="32829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144000" rIns="144000" bIns="1440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04250"/>
            <a:ext cx="3284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144000" rIns="144000" bIns="14400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0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73463" y="8604250"/>
            <a:ext cx="32829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144000" rIns="144000" bIns="1440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smtClean="0"/>
            </a:lvl1pPr>
          </a:lstStyle>
          <a:p>
            <a:pPr>
              <a:defRPr/>
            </a:pPr>
            <a:r>
              <a:rPr lang="en-US" dirty="0"/>
              <a:t>Handout </a:t>
            </a:r>
            <a:fld id="{DD2939DC-3CD9-4A2E-98A6-53A4C1A9378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74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845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144000" rIns="144000" bIns="1440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0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573463" y="0"/>
            <a:ext cx="32829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144000" rIns="144000" bIns="1440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0350" y="4572000"/>
            <a:ext cx="63373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04250"/>
            <a:ext cx="3284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144000" rIns="144000" bIns="14400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0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73463" y="8604250"/>
            <a:ext cx="32829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144000" rIns="144000" bIns="1440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smtClean="0"/>
            </a:lvl1pPr>
          </a:lstStyle>
          <a:p>
            <a:pPr>
              <a:defRPr/>
            </a:pPr>
            <a:r>
              <a:rPr lang="en-US" dirty="0"/>
              <a:t>Memo </a:t>
            </a:r>
            <a:fld id="{1C4C1A90-3B38-4236-956E-B6B30384166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0359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 dirty="0"/>
              <a:t>Memo </a:t>
            </a:r>
            <a:fld id="{D554D585-6C54-4861-9C85-4C9CD5D0C626}" type="slidenum">
              <a:rPr lang="en-US" sz="1000"/>
              <a:pPr eaLnBrk="1" hangingPunct="1"/>
              <a:t>1</a:t>
            </a:fld>
            <a:endParaRPr lang="en-US" sz="1000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EBB97-C4E9-40A5-91A8-A504594455A3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3743" y="8685563"/>
            <a:ext cx="2972722" cy="4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86" tIns="45143" rIns="90286" bIns="45143" anchor="b"/>
          <a:lstStyle/>
          <a:p>
            <a:pPr algn="r" defTabSz="902752"/>
            <a:fld id="{4B853BC3-DFBE-4B01-9D07-CDE2E16C02CA}" type="slidenum">
              <a:rPr lang="en-US" sz="1200">
                <a:cs typeface="Arial" pitchFamily="34" charset="0"/>
              </a:rPr>
              <a:pPr algn="r" defTabSz="902752"/>
              <a:t>16</a:t>
            </a:fld>
            <a:endParaRPr lang="en-US" sz="1200" dirty="0">
              <a:cs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650" y="4339683"/>
            <a:ext cx="5490702" cy="4118208"/>
          </a:xfrm>
        </p:spPr>
        <p:txBody>
          <a:bodyPr lIns="90286" tIns="45143" rIns="90286" bIns="4514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7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342464"/>
            <a:ext cx="5488264" cy="4116049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27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730" tIns="44865" rIns="89730" bIns="44865"/>
          <a:lstStyle/>
          <a:p>
            <a:r>
              <a:rPr lang="de-DE" dirty="0" smtClean="0"/>
              <a:t>Weltbevölkerung wächst um 2.5 Bürger pro Sekunde, 2 davon in Städten</a:t>
            </a:r>
          </a:p>
          <a:p>
            <a:endParaRPr lang="de-DE" dirty="0" smtClean="0"/>
          </a:p>
          <a:p>
            <a:r>
              <a:rPr lang="de-DE" dirty="0" smtClean="0"/>
              <a:t>In Indien ziehen jede Minute 30 Einwohner in Städte. Das klingt nicht viel, ist aber</a:t>
            </a:r>
          </a:p>
          <a:p>
            <a:pPr>
              <a:buFontTx/>
              <a:buChar char="-"/>
            </a:pPr>
            <a:r>
              <a:rPr lang="de-DE" dirty="0" smtClean="0"/>
              <a:t>30 je Minute</a:t>
            </a:r>
          </a:p>
          <a:p>
            <a:pPr>
              <a:buFontTx/>
              <a:buChar char="-"/>
            </a:pPr>
            <a:r>
              <a:rPr lang="de-DE" dirty="0" smtClean="0"/>
              <a:t>1.800 je Stunde</a:t>
            </a:r>
          </a:p>
          <a:p>
            <a:pPr>
              <a:buFontTx/>
              <a:buChar char="-"/>
            </a:pPr>
            <a:r>
              <a:rPr lang="de-DE" dirty="0" smtClean="0"/>
              <a:t>43.200 je Tag</a:t>
            </a:r>
          </a:p>
          <a:p>
            <a:pPr>
              <a:buFontTx/>
              <a:buChar char="-"/>
            </a:pPr>
            <a:r>
              <a:rPr lang="de-DE" dirty="0" smtClean="0"/>
              <a:t>15.768.000 je Jahr</a:t>
            </a:r>
          </a:p>
          <a:p>
            <a:pPr>
              <a:buFontTx/>
              <a:buChar char="-"/>
            </a:pPr>
            <a:r>
              <a:rPr lang="de-DE" dirty="0" smtClean="0"/>
              <a:t>Bayern hat 12,5 Mio Einwohner. So viele ziehen in Indien in nicht einmal 10 Monaten in Städte</a:t>
            </a:r>
          </a:p>
          <a:p>
            <a:pPr>
              <a:buFontTx/>
              <a:buChar char="-"/>
            </a:pPr>
            <a:r>
              <a:rPr lang="de-DE" dirty="0" smtClean="0"/>
              <a:t>15 Mio pro Jahr entspricht der Einwohnerzahl der 21 größten deutschen Städte zusammen:</a:t>
            </a:r>
          </a:p>
          <a:p>
            <a:r>
              <a:rPr lang="de-DE" dirty="0" smtClean="0"/>
              <a:t>Berlin		3461	</a:t>
            </a:r>
          </a:p>
          <a:p>
            <a:r>
              <a:rPr lang="de-DE" dirty="0" smtClean="0"/>
              <a:t>Hamburg	1786	</a:t>
            </a:r>
          </a:p>
          <a:p>
            <a:r>
              <a:rPr lang="de-DE" dirty="0" smtClean="0"/>
              <a:t>München	1353	</a:t>
            </a:r>
          </a:p>
          <a:p>
            <a:r>
              <a:rPr lang="de-DE" dirty="0" smtClean="0"/>
              <a:t>Köln		1007	</a:t>
            </a:r>
          </a:p>
          <a:p>
            <a:r>
              <a:rPr lang="de-DE" dirty="0" smtClean="0"/>
              <a:t>Frankfurt	680	</a:t>
            </a:r>
          </a:p>
          <a:p>
            <a:r>
              <a:rPr lang="de-DE" dirty="0" smtClean="0"/>
              <a:t>Stuttgart	607	</a:t>
            </a:r>
          </a:p>
          <a:p>
            <a:r>
              <a:rPr lang="de-DE" dirty="0" smtClean="0"/>
              <a:t>Düsseldorf	589	</a:t>
            </a:r>
          </a:p>
          <a:p>
            <a:r>
              <a:rPr lang="de-DE" dirty="0" smtClean="0"/>
              <a:t>Dortmund	580	</a:t>
            </a:r>
          </a:p>
          <a:p>
            <a:r>
              <a:rPr lang="de-DE" dirty="0" smtClean="0"/>
              <a:t>Essen		575	</a:t>
            </a:r>
          </a:p>
          <a:p>
            <a:r>
              <a:rPr lang="de-DE" dirty="0" smtClean="0"/>
              <a:t>Bremen	547	</a:t>
            </a:r>
          </a:p>
          <a:p>
            <a:r>
              <a:rPr lang="de-DE" dirty="0" smtClean="0"/>
              <a:t>Dresden	523	</a:t>
            </a:r>
          </a:p>
          <a:p>
            <a:r>
              <a:rPr lang="de-DE" dirty="0" smtClean="0"/>
              <a:t>Leipzig	523	</a:t>
            </a:r>
          </a:p>
          <a:p>
            <a:r>
              <a:rPr lang="de-DE" dirty="0" smtClean="0"/>
              <a:t>Hannover	523	</a:t>
            </a:r>
          </a:p>
          <a:p>
            <a:r>
              <a:rPr lang="de-DE" dirty="0" smtClean="0"/>
              <a:t>Nürnberg	506	</a:t>
            </a:r>
          </a:p>
          <a:p>
            <a:r>
              <a:rPr lang="de-DE" dirty="0" smtClean="0"/>
              <a:t>Duisburg	490	</a:t>
            </a:r>
          </a:p>
          <a:p>
            <a:r>
              <a:rPr lang="de-DE" dirty="0" smtClean="0"/>
              <a:t>Bochum	375	</a:t>
            </a:r>
          </a:p>
          <a:p>
            <a:r>
              <a:rPr lang="de-DE" dirty="0" smtClean="0"/>
              <a:t>Wuppertal	350	</a:t>
            </a:r>
          </a:p>
          <a:p>
            <a:r>
              <a:rPr lang="de-DE" dirty="0" smtClean="0"/>
              <a:t>Bonn		325	</a:t>
            </a:r>
          </a:p>
          <a:p>
            <a:r>
              <a:rPr lang="de-DE" dirty="0" smtClean="0"/>
              <a:t>Bielefeld	323	</a:t>
            </a:r>
          </a:p>
          <a:p>
            <a:r>
              <a:rPr lang="de-DE" dirty="0" smtClean="0"/>
              <a:t>Mannheim	313	</a:t>
            </a:r>
          </a:p>
          <a:p>
            <a:r>
              <a:rPr lang="de-DE" dirty="0" smtClean="0"/>
              <a:t>Karlsruhe	295	</a:t>
            </a:r>
          </a:p>
          <a:p>
            <a:pPr>
              <a:buFontTx/>
              <a:buChar char="-"/>
            </a:pPr>
            <a:endParaRPr lang="de-DE" dirty="0" smtClean="0"/>
          </a:p>
        </p:txBody>
      </p:sp>
      <p:sp>
        <p:nvSpPr>
          <p:cNvPr id="5278724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eaLnBrk="0" hangingPunct="0">
              <a:buSzPct val="100000"/>
            </a:pPr>
            <a:fld id="{DD84A013-B1BD-49AC-AC38-65DEC2D44097}" type="slidenum">
              <a:rPr lang="en-US" b="0">
                <a:solidFill>
                  <a:srgbClr val="000000"/>
                </a:solidFill>
                <a:sym typeface="Arial" pitchFamily="34" charset="0"/>
              </a:rPr>
              <a:pPr algn="r" eaLnBrk="0" hangingPunct="0">
                <a:buSzPct val="100000"/>
              </a:pPr>
              <a:t>3</a:t>
            </a:fld>
            <a:endParaRPr lang="en-US" b="0" dirty="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8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342464"/>
            <a:ext cx="5488264" cy="4116049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5D83A-47A0-40DE-8101-D3591F566A3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8975"/>
            <a:ext cx="4570413" cy="3427413"/>
          </a:xfrm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960" y="4340102"/>
            <a:ext cx="5490081" cy="41145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F50CA-D9DB-4DDC-BFF6-FBA71DBC527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Notizen </a:t>
            </a:r>
            <a:fld id="{268435B0-D7D9-47B3-88F9-402059F3F4B8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118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861187" name="Foliennummernplatzhalter 3"/>
          <p:cNvSpPr txBox="1">
            <a:spLocks noGrp="1"/>
          </p:cNvSpPr>
          <p:nvPr/>
        </p:nvSpPr>
        <p:spPr bwMode="auto">
          <a:xfrm>
            <a:off x="3573474" y="8604484"/>
            <a:ext cx="3282893" cy="53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144000" rIns="144000" bIns="144000" anchor="b"/>
          <a:lstStyle/>
          <a:p>
            <a:pPr algn="r"/>
            <a:r>
              <a:rPr lang="en-US" sz="1000" dirty="0"/>
              <a:t>Memo </a:t>
            </a:r>
            <a:fld id="{4F3357A9-271E-4DC6-B1AC-BF98432D50A8}" type="slidenum">
              <a:rPr lang="en-US" sz="1000"/>
              <a:pPr algn="r"/>
              <a:t>10</a:t>
            </a:fld>
            <a:endParaRPr lang="en-U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6720" y="4344357"/>
            <a:ext cx="5484561" cy="4113169"/>
          </a:xfrm>
        </p:spPr>
        <p:txBody>
          <a:bodyPr lIns="83563" tIns="41781" rIns="83563" bIns="41781"/>
          <a:lstStyle/>
          <a:p>
            <a:endParaRPr lang="en-US" sz="1200" dirty="0" smtClean="0"/>
          </a:p>
        </p:txBody>
      </p:sp>
      <p:sp>
        <p:nvSpPr>
          <p:cNvPr id="781316" name="Foliennummernplatzhalter 3"/>
          <p:cNvSpPr txBox="1">
            <a:spLocks noGrp="1"/>
          </p:cNvSpPr>
          <p:nvPr/>
        </p:nvSpPr>
        <p:spPr bwMode="auto">
          <a:xfrm>
            <a:off x="3884259" y="8684460"/>
            <a:ext cx="2972209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63" tIns="41781" rIns="83563" bIns="41781" anchor="b"/>
          <a:lstStyle/>
          <a:p>
            <a:pPr algn="r" defTabSz="836575"/>
            <a:fld id="{E8E2F055-C4E1-4A06-81EF-65388554F69B}" type="slidenum">
              <a:rPr lang="en-US" sz="1100">
                <a:latin typeface="Calibri" pitchFamily="34" charset="0"/>
                <a:ea typeface="MS PGothic" pitchFamily="34" charset="-128"/>
              </a:rPr>
              <a:pPr algn="r" defTabSz="836575"/>
              <a:t>11</a:t>
            </a:fld>
            <a:endParaRPr lang="en-US" sz="1100" dirty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1.wmf"/><Relationship Id="rId4" Type="http://schemas.openxmlformats.org/officeDocument/2006/relationships/tags" Target="../tags/tag8.xml"/><Relationship Id="rId9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down)" type="title" preserve="1">
  <p:cSld name="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4142287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rgbClr val="879BAA"/>
              </a:solidFill>
            </a:endParaRPr>
          </a:p>
        </p:txBody>
      </p:sp>
      <p:sp>
        <p:nvSpPr>
          <p:cNvPr id="57351" name="Rectangle 116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250825" y="3752347"/>
            <a:ext cx="8893175" cy="393082"/>
          </a:xfrm>
          <a:prstGeom prst="rect">
            <a:avLst/>
          </a:prstGeom>
          <a:solidFill>
            <a:srgbClr val="233746">
              <a:alpha val="65098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8000" rIns="0" bIns="3600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lang="en-US" sz="16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add presentation subtitle</a:t>
            </a:r>
          </a:p>
        </p:txBody>
      </p:sp>
      <p:sp>
        <p:nvSpPr>
          <p:cNvPr id="57350" name="Rectangle 115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250825" y="4142287"/>
            <a:ext cx="8893175" cy="1485567"/>
          </a:xfr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000" b="1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 smtClean="0"/>
              <a:t>Click to add presentation title</a:t>
            </a:r>
            <a:br>
              <a:rPr lang="en-US" noProof="0" smtClean="0"/>
            </a:br>
            <a:endParaRPr lang="en-US" noProof="0" smtClean="0"/>
          </a:p>
        </p:txBody>
      </p:sp>
      <p:pic>
        <p:nvPicPr>
          <p:cNvPr id="11" name="Grafik 10" descr="SIE_Logo_Layer_Petrol_RGB_A3_76mm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750" y="-4"/>
            <a:ext cx="1728000" cy="967833"/>
          </a:xfrm>
          <a:prstGeom prst="rect">
            <a:avLst/>
          </a:prstGeom>
        </p:spPr>
      </p:pic>
      <p:sp>
        <p:nvSpPr>
          <p:cNvPr id="7" name="Rectangle 16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16463" y="6588225"/>
            <a:ext cx="40322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1000" b="1" noProof="0" dirty="0" smtClean="0">
                <a:solidFill>
                  <a:schemeClr val="accent1"/>
                </a:solidFill>
              </a:rPr>
              <a:t>Unrestricted. © Siemens AG 2013.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down)" type="title" preserve="1">
  <p:cSld name="1_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417832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4066" name="think-cell Slide" r:id="rId8" imgW="360" imgH="360" progId="TCLayout.ActiveDocument.1">
              <p:embed/>
            </p:oleObj>
          </a:graphicData>
        </a:graphic>
      </p:graphicFrame>
      <p:sp>
        <p:nvSpPr>
          <p:cNvPr id="57350" name="Rectangle 115"/>
          <p:cNvSpPr>
            <a:spLocks noGrp="1" noChangeArrowheads="1"/>
          </p:cNvSpPr>
          <p:nvPr>
            <p:ph type="ctrTitle" hasCustomPrompt="1"/>
            <p:custDataLst>
              <p:tags r:id="rId2"/>
            </p:custDataLst>
          </p:nvPr>
        </p:nvSpPr>
        <p:spPr bwMode="gray">
          <a:xfrm>
            <a:off x="250825" y="4143600"/>
            <a:ext cx="8893175" cy="1485567"/>
          </a:xfr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add presentation title</a:t>
            </a:r>
            <a:br>
              <a:rPr lang="en-US" noProof="0" smtClean="0"/>
            </a:br>
            <a:endParaRPr lang="en-US" noProof="0" smtClean="0"/>
          </a:p>
        </p:txBody>
      </p:sp>
      <p:pic>
        <p:nvPicPr>
          <p:cNvPr id="9" name="Picture 2" descr="H:\CT KeyVisual_globe\CT earth small size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 rotWithShape="1">
          <a:blip r:embed="rId9" cstate="print"/>
          <a:srcRect l="126" b="39630"/>
          <a:stretch/>
        </p:blipFill>
        <p:spPr bwMode="auto">
          <a:xfrm>
            <a:off x="0" y="-4"/>
            <a:ext cx="9144000" cy="4145433"/>
          </a:xfrm>
          <a:prstGeom prst="rect">
            <a:avLst/>
          </a:prstGeom>
          <a:noFill/>
        </p:spPr>
      </p:pic>
      <p:pic>
        <p:nvPicPr>
          <p:cNvPr id="11" name="Grafik 10" descr="SIE_Logo_Layer_Petrol_RGB_A3_76mm.wmf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39750" y="-4"/>
            <a:ext cx="1728000" cy="967833"/>
          </a:xfrm>
          <a:prstGeom prst="rect">
            <a:avLst/>
          </a:prstGeom>
        </p:spPr>
      </p:pic>
      <p:sp>
        <p:nvSpPr>
          <p:cNvPr id="57351" name="Rectangle 116"/>
          <p:cNvSpPr>
            <a:spLocks noGrp="1" noChangeArrowheads="1"/>
          </p:cNvSpPr>
          <p:nvPr>
            <p:ph type="subTitle" idx="1" hasCustomPrompt="1"/>
            <p:custDataLst>
              <p:tags r:id="rId5"/>
            </p:custDataLst>
          </p:nvPr>
        </p:nvSpPr>
        <p:spPr bwMode="gray">
          <a:xfrm>
            <a:off x="250825" y="3752347"/>
            <a:ext cx="8893175" cy="393082"/>
          </a:xfrm>
          <a:prstGeom prst="rect">
            <a:avLst/>
          </a:prstGeom>
          <a:solidFill>
            <a:srgbClr val="233746">
              <a:alpha val="65098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8000" rIns="0" bIns="3600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lang="en-US" sz="16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add presentation subtitle</a:t>
            </a:r>
          </a:p>
        </p:txBody>
      </p:sp>
      <p:sp>
        <p:nvSpPr>
          <p:cNvPr id="8" name="Rectangle 168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4716463" y="6588225"/>
            <a:ext cx="40322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1000" b="1" noProof="0" dirty="0" smtClean="0">
                <a:solidFill>
                  <a:schemeClr val="accent1"/>
                </a:solidFill>
              </a:rPr>
              <a:t>Unrestricted. © Siemens AG 2013.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Click to add core message of slide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1338" y="1412875"/>
            <a:ext cx="8207375" cy="21544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Title (description of slide content), Arial 14 </a:t>
            </a:r>
            <a:r>
              <a:rPr lang="en-US" noProof="0" dirty="0" err="1" smtClean="0"/>
              <a:t>pt</a:t>
            </a:r>
            <a:r>
              <a:rPr lang="en-US" noProof="0" dirty="0" smtClean="0"/>
              <a:t>, maximum of 1 line</a:t>
            </a:r>
          </a:p>
        </p:txBody>
      </p:sp>
    </p:spTree>
    <p:extLst>
      <p:ext uri="{BB962C8B-B14F-4D97-AF65-F5344CB8AC3E}">
        <p14:creationId xmlns="" xmlns:p14="http://schemas.microsoft.com/office/powerpoint/2010/main" val="346973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gray">
          <a:xfrm>
            <a:off x="0" y="0"/>
            <a:ext cx="9144000" cy="1268413"/>
          </a:xfrm>
          <a:prstGeom prst="rect">
            <a:avLst/>
          </a:prstGeom>
          <a:solidFill>
            <a:srgbClr val="ADBE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noProof="0" dirty="0"/>
          </a:p>
        </p:txBody>
      </p:sp>
      <p:sp>
        <p:nvSpPr>
          <p:cNvPr id="43011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add core message of slide</a:t>
            </a:r>
          </a:p>
        </p:txBody>
      </p:sp>
      <p:pic>
        <p:nvPicPr>
          <p:cNvPr id="43013" name="Picture 15" descr="SIE_Logo_Layer_Petrol_RGB_A3_76m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439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liennummernplatzhalter 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39750" y="6588225"/>
            <a:ext cx="58990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1000" noProof="0" dirty="0">
                <a:cs typeface="Arial" charset="0"/>
              </a:rPr>
              <a:t>Page </a:t>
            </a:r>
            <a:fld id="{AE79CDE3-FC93-47D0-A7E3-87AE4E7DF382}" type="slidenum">
              <a:rPr lang="en-US" sz="1000" noProof="0">
                <a:cs typeface="Arial" charset="0"/>
              </a:rPr>
              <a:pPr algn="l">
                <a:lnSpc>
                  <a:spcPct val="100000"/>
                </a:lnSpc>
                <a:defRPr/>
              </a:pPr>
              <a:t>‹Nr.›</a:t>
            </a:fld>
            <a:endParaRPr lang="en-US" sz="1000" noProof="0" dirty="0"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338" y="1414800"/>
            <a:ext cx="8207375" cy="255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de-DE" dirty="0" smtClean="0"/>
              <a:t>1. Ebene</a:t>
            </a:r>
          </a:p>
          <a:p>
            <a:pPr lvl="1"/>
            <a:r>
              <a:rPr lang="de-DE" dirty="0" smtClean="0"/>
              <a:t>2. Ebene</a:t>
            </a:r>
          </a:p>
          <a:p>
            <a:pPr lvl="2"/>
            <a:r>
              <a:rPr lang="de-DE" dirty="0" smtClean="0"/>
              <a:t>3. Ebene</a:t>
            </a:r>
          </a:p>
          <a:p>
            <a:pPr lvl="3"/>
            <a:r>
              <a:rPr lang="de-DE" dirty="0" smtClean="0"/>
              <a:t>4. Ebene</a:t>
            </a:r>
          </a:p>
          <a:p>
            <a:pPr lvl="4"/>
            <a:r>
              <a:rPr lang="de-DE" dirty="0" smtClean="0"/>
              <a:t>5. Ebene</a:t>
            </a:r>
          </a:p>
          <a:p>
            <a:pPr lvl="5"/>
            <a:r>
              <a:rPr lang="de-DE" dirty="0" smtClean="0"/>
              <a:t>6. Ebene</a:t>
            </a:r>
          </a:p>
          <a:p>
            <a:pPr lvl="6"/>
            <a:r>
              <a:rPr lang="de-DE" dirty="0" smtClean="0"/>
              <a:t>7. Ebene</a:t>
            </a:r>
          </a:p>
          <a:p>
            <a:pPr lvl="7"/>
            <a:r>
              <a:rPr lang="de-DE" dirty="0" smtClean="0"/>
              <a:t>8. Ebene</a:t>
            </a:r>
          </a:p>
          <a:p>
            <a:pPr lvl="8"/>
            <a:r>
              <a:rPr lang="de-DE" dirty="0" smtClean="0"/>
              <a:t>9. Ebene</a:t>
            </a:r>
          </a:p>
        </p:txBody>
      </p:sp>
      <p:sp>
        <p:nvSpPr>
          <p:cNvPr id="10" name="Rectangle 167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1474788" y="6588225"/>
            <a:ext cx="10810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1000" noProof="0" dirty="0" smtClean="0">
                <a:cs typeface="Arial" charset="0"/>
              </a:rPr>
              <a:t>September 2013</a:t>
            </a:r>
            <a:endParaRPr lang="en-US" sz="1000" noProof="0" dirty="0">
              <a:cs typeface="Arial" charset="0"/>
            </a:endParaRPr>
          </a:p>
        </p:txBody>
      </p:sp>
      <p:sp>
        <p:nvSpPr>
          <p:cNvPr id="11" name="Rectangle 167"/>
          <p:cNvSpPr>
            <a:spLocks noChangeArrowheads="1"/>
          </p:cNvSpPr>
          <p:nvPr userDrawn="1"/>
        </p:nvSpPr>
        <p:spPr bwMode="auto">
          <a:xfrm>
            <a:off x="2555875" y="6588225"/>
            <a:ext cx="20161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1000" noProof="0" dirty="0" smtClean="0">
                <a:cs typeface="Arial" charset="0"/>
              </a:rPr>
              <a:t>Corporate</a:t>
            </a:r>
            <a:r>
              <a:rPr lang="en-US" sz="1000" baseline="0" noProof="0" dirty="0" smtClean="0">
                <a:cs typeface="Arial" charset="0"/>
              </a:rPr>
              <a:t> Technology</a:t>
            </a:r>
            <a:endParaRPr lang="en-US" sz="1000" noProof="0" dirty="0">
              <a:cs typeface="Arial" charset="0"/>
            </a:endParaRPr>
          </a:p>
        </p:txBody>
      </p:sp>
      <p:sp>
        <p:nvSpPr>
          <p:cNvPr id="12" name="Rectangle 168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16463" y="6588225"/>
            <a:ext cx="40322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1000" b="1" noProof="0" dirty="0" smtClean="0">
                <a:solidFill>
                  <a:schemeClr val="accent1"/>
                </a:solidFill>
              </a:rPr>
              <a:t>Unrestricted. © Siemens AG 2013.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1" r:id="rId3"/>
    <p:sldLayoutId id="2147483684" r:id="rId4"/>
    <p:sldLayoutId id="2147483685" r:id="rId5"/>
    <p:sldLayoutId id="214748368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Tx/>
        <a:buSzTx/>
        <a:buFont typeface="Wingdings" pitchFamily="2" charset="2"/>
        <a:buNone/>
        <a:tabLst/>
        <a:defRPr lang="en-US" sz="14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76400" indent="-1764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879BAA"/>
        </a:buClr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2pPr>
      <a:lvl3pPr marL="356400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879BAA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532800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879BAA"/>
        </a:buClr>
        <a:buChar char="•"/>
        <a:defRPr sz="1400">
          <a:solidFill>
            <a:schemeClr val="tx1"/>
          </a:solidFill>
          <a:latin typeface="+mn-lt"/>
          <a:ea typeface="+mn-ea"/>
        </a:defRPr>
      </a:lvl4pPr>
      <a:lvl5pPr marL="712800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879BAA"/>
        </a:buClr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889200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879BAA"/>
        </a:buClr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1065600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879BAA"/>
        </a:buClr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1245600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879BAA"/>
        </a:buClr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1422000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879BAA"/>
        </a:buClr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tags" Target="../tags/tag312.xml"/><Relationship Id="rId39" Type="http://schemas.openxmlformats.org/officeDocument/2006/relationships/image" Target="../media/image63.jpeg"/><Relationship Id="rId3" Type="http://schemas.openxmlformats.org/officeDocument/2006/relationships/tags" Target="../tags/tag289.xml"/><Relationship Id="rId21" Type="http://schemas.openxmlformats.org/officeDocument/2006/relationships/tags" Target="../tags/tag307.xml"/><Relationship Id="rId34" Type="http://schemas.openxmlformats.org/officeDocument/2006/relationships/image" Target="../media/image58.jpeg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tags" Target="../tags/tag311.xml"/><Relationship Id="rId33" Type="http://schemas.openxmlformats.org/officeDocument/2006/relationships/image" Target="../media/image57.jpeg"/><Relationship Id="rId38" Type="http://schemas.openxmlformats.org/officeDocument/2006/relationships/image" Target="../media/image62.jpeg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tags" Target="../tags/tag306.xml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0.v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32" Type="http://schemas.openxmlformats.org/officeDocument/2006/relationships/image" Target="../media/image56.jpeg"/><Relationship Id="rId37" Type="http://schemas.openxmlformats.org/officeDocument/2006/relationships/image" Target="../media/image61.jpeg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28" Type="http://schemas.openxmlformats.org/officeDocument/2006/relationships/notesSlide" Target="../notesSlides/notesSlide8.xml"/><Relationship Id="rId36" Type="http://schemas.openxmlformats.org/officeDocument/2006/relationships/image" Target="../media/image60.jpeg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31" Type="http://schemas.openxmlformats.org/officeDocument/2006/relationships/image" Target="../media/image55.jpeg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slideLayout" Target="../slideLayouts/slideLayout3.xml"/><Relationship Id="rId30" Type="http://schemas.openxmlformats.org/officeDocument/2006/relationships/image" Target="../media/image54.jpeg"/><Relationship Id="rId35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3" Type="http://schemas.openxmlformats.org/officeDocument/2006/relationships/tags" Target="../tags/tag316.xml"/><Relationship Id="rId21" Type="http://schemas.openxmlformats.org/officeDocument/2006/relationships/image" Target="../media/image66.jpeg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11.v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image" Target="../media/image68.png"/><Relationship Id="rId10" Type="http://schemas.openxmlformats.org/officeDocument/2006/relationships/tags" Target="../tags/tag323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18" Type="http://schemas.openxmlformats.org/officeDocument/2006/relationships/image" Target="../media/image81.jpeg"/><Relationship Id="rId3" Type="http://schemas.openxmlformats.org/officeDocument/2006/relationships/tags" Target="../tags/tag334.xml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17" Type="http://schemas.openxmlformats.org/officeDocument/2006/relationships/image" Target="../media/image80.jpeg"/><Relationship Id="rId2" Type="http://schemas.openxmlformats.org/officeDocument/2006/relationships/tags" Target="../tags/tag333.xml"/><Relationship Id="rId16" Type="http://schemas.openxmlformats.org/officeDocument/2006/relationships/image" Target="../media/image79.jpeg"/><Relationship Id="rId1" Type="http://schemas.openxmlformats.org/officeDocument/2006/relationships/tags" Target="../tags/tag33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78.jpeg"/><Relationship Id="rId10" Type="http://schemas.openxmlformats.org/officeDocument/2006/relationships/image" Target="../media/image73.jpeg"/><Relationship Id="rId19" Type="http://schemas.openxmlformats.org/officeDocument/2006/relationships/image" Target="../media/image82.jpeg"/><Relationship Id="rId4" Type="http://schemas.openxmlformats.org/officeDocument/2006/relationships/tags" Target="../tags/tag335.xml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2" Type="http://schemas.openxmlformats.org/officeDocument/2006/relationships/tags" Target="../tags/tag336.xml"/><Relationship Id="rId16" Type="http://schemas.openxmlformats.org/officeDocument/2006/relationships/image" Target="../media/image84.png"/><Relationship Id="rId1" Type="http://schemas.openxmlformats.org/officeDocument/2006/relationships/vmlDrawing" Target="../drawings/vmlDrawing12.v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5" Type="http://schemas.openxmlformats.org/officeDocument/2006/relationships/tags" Target="../tags/tag339.xml"/><Relationship Id="rId15" Type="http://schemas.openxmlformats.org/officeDocument/2006/relationships/image" Target="../media/image83.png"/><Relationship Id="rId10" Type="http://schemas.openxmlformats.org/officeDocument/2006/relationships/tags" Target="../tags/tag344.xml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3" Type="http://schemas.openxmlformats.org/officeDocument/2006/relationships/tags" Target="../tags/tag348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" Type="http://schemas.openxmlformats.org/officeDocument/2006/relationships/tags" Target="../tags/tag347.xml"/><Relationship Id="rId16" Type="http://schemas.openxmlformats.org/officeDocument/2006/relationships/tags" Target="../tags/tag361.xml"/><Relationship Id="rId20" Type="http://schemas.openxmlformats.org/officeDocument/2006/relationships/tags" Target="../tags/tag365.xml"/><Relationship Id="rId1" Type="http://schemas.openxmlformats.org/officeDocument/2006/relationships/vmlDrawing" Target="../drawings/vmlDrawing13.v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23" Type="http://schemas.openxmlformats.org/officeDocument/2006/relationships/oleObject" Target="../embeddings/oleObject17.bin"/><Relationship Id="rId10" Type="http://schemas.openxmlformats.org/officeDocument/2006/relationships/tags" Target="../tags/tag355.xml"/><Relationship Id="rId19" Type="http://schemas.openxmlformats.org/officeDocument/2006/relationships/tags" Target="../tags/tag364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Relationship Id="rId2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2" Type="http://schemas.openxmlformats.org/officeDocument/2006/relationships/tags" Target="../tags/tag11.xml"/><Relationship Id="rId16" Type="http://schemas.openxmlformats.org/officeDocument/2006/relationships/image" Target="../media/image5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oleObject" Target="../embeddings/oleObject2.bin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34" Type="http://schemas.openxmlformats.org/officeDocument/2006/relationships/image" Target="../media/image11.jpe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image" Target="../media/image10.jpeg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image" Target="../media/image9.jpeg"/><Relationship Id="rId37" Type="http://schemas.openxmlformats.org/officeDocument/2006/relationships/image" Target="../media/image14.jpe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notesSlide" Target="../notesSlides/notesSlide3.xml"/><Relationship Id="rId36" Type="http://schemas.openxmlformats.org/officeDocument/2006/relationships/image" Target="../media/image13.jpeg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image" Target="../media/image8.jpe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slideLayout" Target="../slideLayouts/slideLayout3.xml"/><Relationship Id="rId30" Type="http://schemas.openxmlformats.org/officeDocument/2006/relationships/image" Target="../media/image7.jpeg"/><Relationship Id="rId35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tags" Target="../tags/tag84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tags" Target="../tags/tag87.xml"/><Relationship Id="rId47" Type="http://schemas.openxmlformats.org/officeDocument/2006/relationships/slideLayout" Target="../slideLayouts/slideLayout3.xml"/><Relationship Id="rId50" Type="http://schemas.openxmlformats.org/officeDocument/2006/relationships/oleObject" Target="../embeddings/oleObject5.bin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tags" Target="../tags/tag91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41" Type="http://schemas.openxmlformats.org/officeDocument/2006/relationships/tags" Target="../tags/tag86.xml"/><Relationship Id="rId1" Type="http://schemas.openxmlformats.org/officeDocument/2006/relationships/vmlDrawing" Target="../drawings/vmlDrawing4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tags" Target="../tags/tag85.xml"/><Relationship Id="rId45" Type="http://schemas.openxmlformats.org/officeDocument/2006/relationships/tags" Target="../tags/tag90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49" Type="http://schemas.openxmlformats.org/officeDocument/2006/relationships/oleObject" Target="../embeddings/oleObject4.bin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tags" Target="../tags/tag88.xml"/><Relationship Id="rId48" Type="http://schemas.openxmlformats.org/officeDocument/2006/relationships/notesSlide" Target="../notesSlides/notesSlide4.xml"/><Relationship Id="rId8" Type="http://schemas.openxmlformats.org/officeDocument/2006/relationships/tags" Target="../tags/tag53.xml"/><Relationship Id="rId51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tags" Target="../tags/tag129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42" Type="http://schemas.openxmlformats.org/officeDocument/2006/relationships/tags" Target="../tags/tag132.xml"/><Relationship Id="rId47" Type="http://schemas.openxmlformats.org/officeDocument/2006/relationships/tags" Target="../tags/tag137.xml"/><Relationship Id="rId50" Type="http://schemas.openxmlformats.org/officeDocument/2006/relationships/tags" Target="../tags/tag140.xml"/><Relationship Id="rId55" Type="http://schemas.openxmlformats.org/officeDocument/2006/relationships/oleObject" Target="../embeddings/oleObject8.bin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tags" Target="../tags/tag128.xml"/><Relationship Id="rId46" Type="http://schemas.openxmlformats.org/officeDocument/2006/relationships/tags" Target="../tags/tag136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41" Type="http://schemas.openxmlformats.org/officeDocument/2006/relationships/tags" Target="../tags/tag131.xml"/><Relationship Id="rId54" Type="http://schemas.openxmlformats.org/officeDocument/2006/relationships/oleObject" Target="../embeddings/oleObject7.bin"/><Relationship Id="rId1" Type="http://schemas.openxmlformats.org/officeDocument/2006/relationships/vmlDrawing" Target="../drawings/vmlDrawing5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40" Type="http://schemas.openxmlformats.org/officeDocument/2006/relationships/tags" Target="../tags/tag130.xml"/><Relationship Id="rId45" Type="http://schemas.openxmlformats.org/officeDocument/2006/relationships/tags" Target="../tags/tag135.xml"/><Relationship Id="rId53" Type="http://schemas.openxmlformats.org/officeDocument/2006/relationships/notesSlide" Target="../notesSlides/notesSlide5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49" Type="http://schemas.openxmlformats.org/officeDocument/2006/relationships/tags" Target="../tags/tag139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4" Type="http://schemas.openxmlformats.org/officeDocument/2006/relationships/tags" Target="../tags/tag134.xml"/><Relationship Id="rId52" Type="http://schemas.openxmlformats.org/officeDocument/2006/relationships/slideLayout" Target="../slideLayouts/slideLayout6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43" Type="http://schemas.openxmlformats.org/officeDocument/2006/relationships/tags" Target="../tags/tag133.xml"/><Relationship Id="rId48" Type="http://schemas.openxmlformats.org/officeDocument/2006/relationships/tags" Target="../tags/tag138.xml"/><Relationship Id="rId8" Type="http://schemas.openxmlformats.org/officeDocument/2006/relationships/tags" Target="../tags/tag98.xml"/><Relationship Id="rId51" Type="http://schemas.openxmlformats.org/officeDocument/2006/relationships/tags" Target="../tags/tag141.xml"/><Relationship Id="rId3" Type="http://schemas.openxmlformats.org/officeDocument/2006/relationships/tags" Target="../tags/tag9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image" Target="../media/image26.jpeg"/><Relationship Id="rId3" Type="http://schemas.openxmlformats.org/officeDocument/2006/relationships/tags" Target="../tags/tag143.xml"/><Relationship Id="rId21" Type="http://schemas.openxmlformats.org/officeDocument/2006/relationships/tags" Target="../tags/tag161.xml"/><Relationship Id="rId34" Type="http://schemas.openxmlformats.org/officeDocument/2006/relationships/image" Target="../media/image21.jpeg"/><Relationship Id="rId42" Type="http://schemas.openxmlformats.org/officeDocument/2006/relationships/image" Target="../media/image28.jpeg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image" Target="../media/image20.jpeg"/><Relationship Id="rId38" Type="http://schemas.openxmlformats.org/officeDocument/2006/relationships/image" Target="../media/image25.jpeg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29" Type="http://schemas.openxmlformats.org/officeDocument/2006/relationships/slideLayout" Target="../slideLayouts/slideLayout3.xml"/><Relationship Id="rId41" Type="http://schemas.openxmlformats.org/officeDocument/2006/relationships/image" Target="../media/image27.jpeg"/><Relationship Id="rId1" Type="http://schemas.openxmlformats.org/officeDocument/2006/relationships/vmlDrawing" Target="../drawings/vmlDrawing6.v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oleObject" Target="../embeddings/oleObject9.bin"/><Relationship Id="rId37" Type="http://schemas.openxmlformats.org/officeDocument/2006/relationships/image" Target="../media/image24.jpeg"/><Relationship Id="rId40" Type="http://schemas.openxmlformats.org/officeDocument/2006/relationships/oleObject" Target="../embeddings/oleObject10.bin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image" Target="../media/image23.jpeg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image" Target="../media/image19.jpeg"/><Relationship Id="rId44" Type="http://schemas.openxmlformats.org/officeDocument/2006/relationships/image" Target="../media/image30.jpe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notesSlide" Target="../notesSlides/notesSlide6.xml"/><Relationship Id="rId35" Type="http://schemas.openxmlformats.org/officeDocument/2006/relationships/image" Target="../media/image22.jpeg"/><Relationship Id="rId43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33.jpeg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image" Target="../media/image39.jpe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32.jpeg"/><Relationship Id="rId33" Type="http://schemas.openxmlformats.org/officeDocument/2006/relationships/hyperlink" Target="//upload.wikimedia.org/wikipedia/commons/c/c5/Roadster_2.5_charging.jpg" TargetMode="Externa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image" Target="../media/image36.jpeg"/><Relationship Id="rId1" Type="http://schemas.openxmlformats.org/officeDocument/2006/relationships/vmlDrawing" Target="../drawings/vmlDrawing7.v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38.jpeg"/><Relationship Id="rId37" Type="http://schemas.openxmlformats.org/officeDocument/2006/relationships/image" Target="../media/image41.jpe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slideLayout" Target="../slideLayouts/slideLayout3.xml"/><Relationship Id="rId28" Type="http://schemas.openxmlformats.org/officeDocument/2006/relationships/image" Target="../media/image35.jpeg"/><Relationship Id="rId36" Type="http://schemas.openxmlformats.org/officeDocument/2006/relationships/hyperlink" Target="//upload.wikimedia.org/wikipedia/commons/8/8a/EdisonElectricCar1913.jpg" TargetMode="Externa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hyperlink" Target="javasc" TargetMode="Externa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image" Target="../media/image34.jpeg"/><Relationship Id="rId30" Type="http://schemas.openxmlformats.org/officeDocument/2006/relationships/image" Target="../media/image37.jpeg"/><Relationship Id="rId35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image" Target="../media/image43.jpeg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image" Target="../media/image42.jpeg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image" Target="../media/image46.jpeg"/><Relationship Id="rId1" Type="http://schemas.openxmlformats.org/officeDocument/2006/relationships/vmlDrawing" Target="../drawings/vmlDrawing8.v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oleObject" Target="../embeddings/oleObject12.bin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slideLayout" Target="../slideLayouts/slideLayout3.xml"/><Relationship Id="rId28" Type="http://schemas.openxmlformats.org/officeDocument/2006/relationships/image" Target="../media/image45.png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tags" Target="../tags/tag251.xml"/><Relationship Id="rId47" Type="http://schemas.openxmlformats.org/officeDocument/2006/relationships/tags" Target="../tags/tag256.xml"/><Relationship Id="rId50" Type="http://schemas.openxmlformats.org/officeDocument/2006/relationships/tags" Target="../tags/tag259.xml"/><Relationship Id="rId55" Type="http://schemas.openxmlformats.org/officeDocument/2006/relationships/tags" Target="../tags/tag264.xml"/><Relationship Id="rId63" Type="http://schemas.openxmlformats.org/officeDocument/2006/relationships/tags" Target="../tags/tag272.xml"/><Relationship Id="rId68" Type="http://schemas.openxmlformats.org/officeDocument/2006/relationships/tags" Target="../tags/tag277.xml"/><Relationship Id="rId76" Type="http://schemas.openxmlformats.org/officeDocument/2006/relationships/tags" Target="../tags/tag285.xml"/><Relationship Id="rId84" Type="http://schemas.openxmlformats.org/officeDocument/2006/relationships/image" Target="../media/image50.png"/><Relationship Id="rId7" Type="http://schemas.openxmlformats.org/officeDocument/2006/relationships/tags" Target="../tags/tag216.xml"/><Relationship Id="rId71" Type="http://schemas.openxmlformats.org/officeDocument/2006/relationships/tags" Target="../tags/tag280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9" Type="http://schemas.openxmlformats.org/officeDocument/2006/relationships/tags" Target="../tags/tag238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45" Type="http://schemas.openxmlformats.org/officeDocument/2006/relationships/tags" Target="../tags/tag254.xml"/><Relationship Id="rId53" Type="http://schemas.openxmlformats.org/officeDocument/2006/relationships/tags" Target="../tags/tag262.xml"/><Relationship Id="rId58" Type="http://schemas.openxmlformats.org/officeDocument/2006/relationships/tags" Target="../tags/tag267.xml"/><Relationship Id="rId66" Type="http://schemas.openxmlformats.org/officeDocument/2006/relationships/tags" Target="../tags/tag275.xml"/><Relationship Id="rId74" Type="http://schemas.openxmlformats.org/officeDocument/2006/relationships/tags" Target="../tags/tag283.xml"/><Relationship Id="rId79" Type="http://schemas.openxmlformats.org/officeDocument/2006/relationships/slideLayout" Target="../slideLayouts/slideLayout3.xml"/><Relationship Id="rId87" Type="http://schemas.openxmlformats.org/officeDocument/2006/relationships/image" Target="../media/image53.png"/><Relationship Id="rId5" Type="http://schemas.openxmlformats.org/officeDocument/2006/relationships/tags" Target="../tags/tag214.xml"/><Relationship Id="rId61" Type="http://schemas.openxmlformats.org/officeDocument/2006/relationships/tags" Target="../tags/tag270.xml"/><Relationship Id="rId82" Type="http://schemas.openxmlformats.org/officeDocument/2006/relationships/image" Target="../media/image48.jpeg"/><Relationship Id="rId19" Type="http://schemas.openxmlformats.org/officeDocument/2006/relationships/tags" Target="../tags/tag228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tags" Target="../tags/tag252.xml"/><Relationship Id="rId48" Type="http://schemas.openxmlformats.org/officeDocument/2006/relationships/tags" Target="../tags/tag257.xml"/><Relationship Id="rId56" Type="http://schemas.openxmlformats.org/officeDocument/2006/relationships/tags" Target="../tags/tag265.xml"/><Relationship Id="rId64" Type="http://schemas.openxmlformats.org/officeDocument/2006/relationships/tags" Target="../tags/tag273.xml"/><Relationship Id="rId69" Type="http://schemas.openxmlformats.org/officeDocument/2006/relationships/tags" Target="../tags/tag278.xml"/><Relationship Id="rId77" Type="http://schemas.openxmlformats.org/officeDocument/2006/relationships/tags" Target="../tags/tag286.xml"/><Relationship Id="rId8" Type="http://schemas.openxmlformats.org/officeDocument/2006/relationships/tags" Target="../tags/tag217.xml"/><Relationship Id="rId51" Type="http://schemas.openxmlformats.org/officeDocument/2006/relationships/tags" Target="../tags/tag260.xml"/><Relationship Id="rId72" Type="http://schemas.openxmlformats.org/officeDocument/2006/relationships/tags" Target="../tags/tag281.xml"/><Relationship Id="rId80" Type="http://schemas.openxmlformats.org/officeDocument/2006/relationships/notesSlide" Target="../notesSlides/notesSlide7.xml"/><Relationship Id="rId85" Type="http://schemas.openxmlformats.org/officeDocument/2006/relationships/image" Target="../media/image51.png"/><Relationship Id="rId3" Type="http://schemas.openxmlformats.org/officeDocument/2006/relationships/tags" Target="../tags/tag212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46" Type="http://schemas.openxmlformats.org/officeDocument/2006/relationships/tags" Target="../tags/tag255.xml"/><Relationship Id="rId59" Type="http://schemas.openxmlformats.org/officeDocument/2006/relationships/tags" Target="../tags/tag268.xml"/><Relationship Id="rId67" Type="http://schemas.openxmlformats.org/officeDocument/2006/relationships/tags" Target="../tags/tag276.xml"/><Relationship Id="rId20" Type="http://schemas.openxmlformats.org/officeDocument/2006/relationships/tags" Target="../tags/tag229.xml"/><Relationship Id="rId41" Type="http://schemas.openxmlformats.org/officeDocument/2006/relationships/tags" Target="../tags/tag250.xml"/><Relationship Id="rId54" Type="http://schemas.openxmlformats.org/officeDocument/2006/relationships/tags" Target="../tags/tag263.xml"/><Relationship Id="rId62" Type="http://schemas.openxmlformats.org/officeDocument/2006/relationships/tags" Target="../tags/tag271.xml"/><Relationship Id="rId70" Type="http://schemas.openxmlformats.org/officeDocument/2006/relationships/tags" Target="../tags/tag279.xml"/><Relationship Id="rId75" Type="http://schemas.openxmlformats.org/officeDocument/2006/relationships/tags" Target="../tags/tag284.xml"/><Relationship Id="rId83" Type="http://schemas.openxmlformats.org/officeDocument/2006/relationships/image" Target="../media/image49.png"/><Relationship Id="rId1" Type="http://schemas.openxmlformats.org/officeDocument/2006/relationships/vmlDrawing" Target="../drawings/vmlDrawing9.vml"/><Relationship Id="rId6" Type="http://schemas.openxmlformats.org/officeDocument/2006/relationships/tags" Target="../tags/tag215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49" Type="http://schemas.openxmlformats.org/officeDocument/2006/relationships/tags" Target="../tags/tag258.xml"/><Relationship Id="rId57" Type="http://schemas.openxmlformats.org/officeDocument/2006/relationships/tags" Target="../tags/tag266.xml"/><Relationship Id="rId10" Type="http://schemas.openxmlformats.org/officeDocument/2006/relationships/tags" Target="../tags/tag219.xml"/><Relationship Id="rId31" Type="http://schemas.openxmlformats.org/officeDocument/2006/relationships/tags" Target="../tags/tag240.xml"/><Relationship Id="rId44" Type="http://schemas.openxmlformats.org/officeDocument/2006/relationships/tags" Target="../tags/tag253.xml"/><Relationship Id="rId52" Type="http://schemas.openxmlformats.org/officeDocument/2006/relationships/tags" Target="../tags/tag261.xml"/><Relationship Id="rId60" Type="http://schemas.openxmlformats.org/officeDocument/2006/relationships/tags" Target="../tags/tag269.xml"/><Relationship Id="rId65" Type="http://schemas.openxmlformats.org/officeDocument/2006/relationships/tags" Target="../tags/tag274.xml"/><Relationship Id="rId73" Type="http://schemas.openxmlformats.org/officeDocument/2006/relationships/tags" Target="../tags/tag282.xml"/><Relationship Id="rId78" Type="http://schemas.openxmlformats.org/officeDocument/2006/relationships/tags" Target="../tags/tag287.xml"/><Relationship Id="rId81" Type="http://schemas.openxmlformats.org/officeDocument/2006/relationships/oleObject" Target="../embeddings/oleObject13.bin"/><Relationship Id="rId86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I&amp;C technologies in vertical applications – smart cities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Siemens Corporate Technology | </a:t>
            </a:r>
            <a:r>
              <a:rPr lang="en-US" sz="1800" dirty="0" smtClean="0"/>
              <a:t>September 2013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6434" name="Object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61122" name="think-cell Slide" r:id="rId29" imgW="360" imgH="360" progId="TCLayout.ActiveDocument.1">
              <p:embed/>
            </p:oleObj>
          </a:graphicData>
        </a:graphic>
      </p:graphicFrame>
      <p:sp>
        <p:nvSpPr>
          <p:cNvPr id="786435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Step-wise development towards multi-modal energy grids</a:t>
            </a:r>
          </a:p>
        </p:txBody>
      </p:sp>
      <p:sp>
        <p:nvSpPr>
          <p:cNvPr id="786436" name="Text Placeholder 59"/>
          <p:cNvSpPr>
            <a:spLocks noGrp="1"/>
          </p:cNvSpPr>
          <p:nvPr>
            <p:ph type="body" sz="quarter" idx="11"/>
          </p:nvPr>
        </p:nvSpPr>
        <p:spPr bwMode="auto">
          <a:xfrm>
            <a:off x="541338" y="1412875"/>
            <a:ext cx="8207375" cy="215900"/>
          </a:xfrm>
        </p:spPr>
        <p:txBody>
          <a:bodyPr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Intelligent energy grids: Development steps</a:t>
            </a:r>
          </a:p>
        </p:txBody>
      </p:sp>
      <p:pic>
        <p:nvPicPr>
          <p:cNvPr id="786438" name="Picture 4" descr="http://www.buildingtechnologies.siemens.com/bt/global/en/PublishingImages/building-automation-gross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 l="11687" t="18678" r="15248"/>
          <a:stretch>
            <a:fillRect/>
          </a:stretch>
        </p:blipFill>
        <p:spPr bwMode="auto">
          <a:xfrm>
            <a:off x="4794250" y="5097463"/>
            <a:ext cx="1092200" cy="749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86439" name="Picture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522538" y="5103813"/>
            <a:ext cx="404812" cy="3508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86440" name="Picture 2" descr="http://www.energy.siemens.com/hq/pool/hq/power-generation/renewables/wind-power/wind%20turbines/3.0-onshore-wind-turbine-600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904875" y="5518150"/>
            <a:ext cx="396875" cy="328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86441" name="Picture 4" descr="Siemens Develops Modular Power Storage for Renewable Energy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08050" y="5105400"/>
            <a:ext cx="393700" cy="349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541338" y="1895475"/>
            <a:ext cx="8307387" cy="574675"/>
            <a:chOff x="1746601" y="1895963"/>
            <a:chExt cx="5955427" cy="574675"/>
          </a:xfrm>
        </p:grpSpPr>
        <p:sp>
          <p:nvSpPr>
            <p:cNvPr id="786469" name="AutoShape 1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5578933" y="1895963"/>
              <a:ext cx="2123095" cy="574675"/>
            </a:xfrm>
            <a:prstGeom prst="chevron">
              <a:avLst>
                <a:gd name="adj" fmla="val 27862"/>
              </a:avLst>
            </a:prstGeom>
            <a:solidFill>
              <a:schemeClr val="accent2"/>
            </a:solidFill>
            <a:ln w="9525" algn="ctr">
              <a:solidFill>
                <a:srgbClr val="879BAA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 eaLnBrk="0" hangingPunct="0">
                <a:buSzPct val="115000"/>
              </a:pPr>
              <a:r>
                <a:rPr lang="en-US" sz="1400" b="1" dirty="0" smtClean="0"/>
                <a:t>Multi-modal</a:t>
              </a:r>
              <a:br>
                <a:rPr lang="en-US" sz="1400" b="1" dirty="0" smtClean="0"/>
              </a:br>
              <a:r>
                <a:rPr lang="en-US" sz="1400" b="1" dirty="0" smtClean="0"/>
                <a:t>energy systems</a:t>
              </a:r>
              <a:endParaRPr lang="en-US" sz="1400" b="1" dirty="0"/>
            </a:p>
          </p:txBody>
        </p:sp>
        <p:sp>
          <p:nvSpPr>
            <p:cNvPr id="786470" name="AutoShape 1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3662767" y="1895963"/>
              <a:ext cx="2123095" cy="574675"/>
            </a:xfrm>
            <a:prstGeom prst="chevron">
              <a:avLst>
                <a:gd name="adj" fmla="val 27708"/>
              </a:avLst>
            </a:prstGeom>
            <a:solidFill>
              <a:schemeClr val="accent2"/>
            </a:solidFill>
            <a:ln w="9525" algn="ctr">
              <a:solidFill>
                <a:srgbClr val="879BAA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sz="1400" b="1" dirty="0" smtClean="0"/>
                <a:t>Power grid + building</a:t>
              </a:r>
              <a:endParaRPr lang="en-US" sz="1400" b="1" dirty="0"/>
            </a:p>
          </p:txBody>
        </p:sp>
        <p:sp>
          <p:nvSpPr>
            <p:cNvPr id="786471" name="AutoShape 2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1746601" y="1895963"/>
              <a:ext cx="2123095" cy="574675"/>
            </a:xfrm>
            <a:prstGeom prst="homePlate">
              <a:avLst>
                <a:gd name="adj" fmla="val 27708"/>
              </a:avLst>
            </a:prstGeom>
            <a:solidFill>
              <a:schemeClr val="accent2"/>
            </a:solidFill>
            <a:ln w="9525" algn="ctr">
              <a:solidFill>
                <a:srgbClr val="879BAA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 eaLnBrk="0" hangingPunct="0">
                <a:buSzPct val="115000"/>
              </a:pPr>
              <a:r>
                <a:rPr lang="en-US" sz="1400" b="1" dirty="0" smtClean="0"/>
                <a:t>Power grid</a:t>
              </a:r>
              <a:endParaRPr lang="en-US" sz="1400" b="1" dirty="0"/>
            </a:p>
          </p:txBody>
        </p:sp>
      </p:grpSp>
      <p:pic>
        <p:nvPicPr>
          <p:cNvPr id="786443" name="Picture 7" descr="SmartGrids_V08c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4" cstate="print"/>
          <a:srcRect l="8987"/>
          <a:stretch>
            <a:fillRect/>
          </a:stretch>
        </p:blipFill>
        <p:spPr bwMode="auto">
          <a:xfrm>
            <a:off x="1349375" y="5105400"/>
            <a:ext cx="1127125" cy="741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86444" name="Picture 7" descr="SmartGrids_V08c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4" cstate="print"/>
          <a:srcRect l="8987"/>
          <a:stretch>
            <a:fillRect/>
          </a:stretch>
        </p:blipFill>
        <p:spPr bwMode="auto">
          <a:xfrm>
            <a:off x="3500438" y="5124450"/>
            <a:ext cx="1098550" cy="72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4" name="Left-Right Arrow 73"/>
          <p:cNvSpPr/>
          <p:nvPr/>
        </p:nvSpPr>
        <p:spPr bwMode="auto">
          <a:xfrm>
            <a:off x="4502150" y="5434013"/>
            <a:ext cx="377825" cy="158750"/>
          </a:xfrm>
          <a:prstGeom prst="leftRightArrow">
            <a:avLst/>
          </a:prstGeom>
          <a:gradFill>
            <a:gsLst>
              <a:gs pos="46000">
                <a:schemeClr val="accent6"/>
              </a:gs>
              <a:gs pos="50000">
                <a:srgbClr val="C0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144018" tIns="72009" rIns="72009" bIns="72009" anchor="ctr"/>
          <a:lstStyle/>
          <a:p>
            <a:pPr marL="171450" indent="-171450">
              <a:buClr>
                <a:srgbClr val="879BAA"/>
              </a:buClr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86448" name="Picture 117" descr="http://www.energy.siemens.com/hq/pool/hq/power-generation/power-plants/gas-fired-power-plants/combined-cycle-powerplants/3D-8000H-large.jpg"/>
          <p:cNvPicPr>
            <a:picLocks noChangeAspect="1" noChangeArrowheads="1"/>
          </p:cNvPicPr>
          <p:nvPr/>
        </p:nvPicPr>
        <p:blipFill>
          <a:blip r:embed="rId35" cstate="print"/>
          <a:srcRect r="30705"/>
          <a:stretch>
            <a:fillRect/>
          </a:stretch>
        </p:blipFill>
        <p:spPr bwMode="auto">
          <a:xfrm>
            <a:off x="2522538" y="5518150"/>
            <a:ext cx="404812" cy="328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86451" name="Textplatzhalter 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611188" y="2778125"/>
            <a:ext cx="2603500" cy="1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9388" lvl="1" indent="-179388" eaLnBrk="0" hangingPunct="0"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 smtClean="0"/>
              <a:t>Integration of renewable energy (in-feed, storage and trade)</a:t>
            </a:r>
          </a:p>
          <a:p>
            <a:pPr marL="179388" lvl="1" indent="-179388" eaLnBrk="0" hangingPunct="0"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/>
              <a:t>Microgrids</a:t>
            </a:r>
          </a:p>
          <a:p>
            <a:pPr marL="179388" lvl="1" indent="-179388" eaLnBrk="0" hangingPunct="0"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 smtClean="0"/>
              <a:t>Example: Project IRENE</a:t>
            </a:r>
            <a:r>
              <a:rPr lang="en-US" sz="1400" baseline="30000" dirty="0" smtClean="0"/>
              <a:t> 1) </a:t>
            </a:r>
            <a:r>
              <a:rPr lang="en-US" sz="1400" dirty="0" smtClean="0"/>
              <a:t>(Siemens, Hochschule Kemp-ten, Allgäuer Überlandwerke)</a:t>
            </a:r>
            <a:endParaRPr lang="en-US" sz="1400" dirty="0"/>
          </a:p>
        </p:txBody>
      </p:sp>
      <p:sp>
        <p:nvSpPr>
          <p:cNvPr id="786452" name="Textplatzhalter 2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3397250" y="2778125"/>
            <a:ext cx="2601913" cy="210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9388" lvl="1" indent="-179388" eaLnBrk="0" hangingPunct="0"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/>
              <a:t>Integration of intelligent residential, commercial and industrial premises (private power generation, intelligent consumptions)</a:t>
            </a:r>
            <a:endParaRPr lang="en-US" sz="1400" dirty="0" smtClean="0"/>
          </a:p>
          <a:p>
            <a:pPr marL="179388" lvl="1" indent="-179388" eaLnBrk="0" hangingPunct="0"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 smtClean="0"/>
              <a:t>Island grid, nano grid</a:t>
            </a:r>
          </a:p>
          <a:p>
            <a:pPr marL="179388" lvl="1" indent="-179388" eaLnBrk="0" hangingPunct="0"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 smtClean="0"/>
              <a:t>Example: Project “Seestadt Wien / Aspern”</a:t>
            </a:r>
            <a:endParaRPr lang="en-US" sz="1400" dirty="0"/>
          </a:p>
        </p:txBody>
      </p:sp>
      <p:sp>
        <p:nvSpPr>
          <p:cNvPr id="786453" name="Textplatzhalter 2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6119813" y="2778125"/>
            <a:ext cx="2601912" cy="16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9388" lvl="1" indent="-179388" eaLnBrk="0" hangingPunct="0"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 smtClean="0"/>
              <a:t>Integration of all energy carriers and  converters (district heating and cooling, heat pumps, boilers, etc.)</a:t>
            </a:r>
          </a:p>
          <a:p>
            <a:pPr marL="179388" lvl="1" indent="-179388" eaLnBrk="0" hangingPunct="0"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</a:pPr>
            <a:endParaRPr lang="en-US" sz="1400" dirty="0" smtClean="0"/>
          </a:p>
          <a:p>
            <a:pPr marL="179388" lvl="1" indent="-179388" eaLnBrk="0" hangingPunct="0"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</a:pPr>
            <a:endParaRPr lang="en-US" sz="1400" dirty="0"/>
          </a:p>
        </p:txBody>
      </p:sp>
      <p:sp>
        <p:nvSpPr>
          <p:cNvPr id="786454" name="Textfeld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39750" y="6360555"/>
            <a:ext cx="3606757" cy="15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000" dirty="0"/>
              <a:t>1) Integration of renewable energy sources and electric vehicles</a:t>
            </a:r>
          </a:p>
        </p:txBody>
      </p:sp>
      <p:sp>
        <p:nvSpPr>
          <p:cNvPr id="38" name="Rechteck 73"/>
          <p:cNvSpPr>
            <a:spLocks noChangeAspect="1"/>
          </p:cNvSpPr>
          <p:nvPr/>
        </p:nvSpPr>
        <p:spPr bwMode="auto">
          <a:xfrm>
            <a:off x="308214" y="1425735"/>
            <a:ext cx="185000" cy="185000"/>
          </a:xfrm>
          <a:prstGeom prst="rect">
            <a:avLst/>
          </a:prstGeom>
          <a:solidFill>
            <a:srgbClr val="AF235F"/>
          </a:solidFill>
          <a:ln>
            <a:noFill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  <p:sp>
        <p:nvSpPr>
          <p:cNvPr id="39" name="Text Box 1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9470" y="6280150"/>
            <a:ext cx="1660711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+mn-cs"/>
              </a:rPr>
              <a:t>Exchange of energy </a:t>
            </a:r>
            <a:r>
              <a:rPr lang="en-US" sz="1000" dirty="0" smtClean="0">
                <a:solidFill>
                  <a:srgbClr val="000000"/>
                </a:solidFill>
                <a:ea typeface="+mn-ea"/>
              </a:rPr>
              <a:t>a</a:t>
            </a:r>
            <a:r>
              <a:rPr lang="en-US" sz="1000" dirty="0" smtClean="0">
                <a:solidFill>
                  <a:srgbClr val="000000"/>
                </a:solidFill>
                <a:ea typeface="+mn-ea"/>
                <a:cs typeface="+mn-cs"/>
              </a:rPr>
              <a:t>nd data</a:t>
            </a:r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0" name="Left-Right Arrow 76"/>
          <p:cNvSpPr/>
          <p:nvPr/>
        </p:nvSpPr>
        <p:spPr bwMode="auto">
          <a:xfrm>
            <a:off x="6579570" y="6278563"/>
            <a:ext cx="377825" cy="158750"/>
          </a:xfrm>
          <a:prstGeom prst="leftRightArrow">
            <a:avLst/>
          </a:prstGeom>
          <a:gradFill>
            <a:gsLst>
              <a:gs pos="46000">
                <a:schemeClr val="accent6"/>
              </a:gs>
              <a:gs pos="50000">
                <a:srgbClr val="C0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144018" tIns="72009" rIns="72009" bIns="72009" anchor="ctr"/>
          <a:lstStyle/>
          <a:p>
            <a:pPr marL="171450" indent="-171450">
              <a:buClr>
                <a:srgbClr val="879BAA"/>
              </a:buClr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41" name="Group 96"/>
          <p:cNvGrpSpPr>
            <a:grpSpLocks/>
          </p:cNvGrpSpPr>
          <p:nvPr/>
        </p:nvGrpSpPr>
        <p:grpSpPr bwMode="auto">
          <a:xfrm>
            <a:off x="6270625" y="4276725"/>
            <a:ext cx="2435225" cy="1566863"/>
            <a:chOff x="6203705" y="4092013"/>
            <a:chExt cx="2386937" cy="1535109"/>
          </a:xfrm>
        </p:grpSpPr>
        <p:pic>
          <p:nvPicPr>
            <p:cNvPr id="42" name="Picture 4" descr="http://www.buildingtechnologies.siemens.com/bt/global/en/PublishingImages/building-automation-gross.JP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/>
            <a:srcRect l="11687" t="18678" r="15248"/>
            <a:stretch>
              <a:fillRect/>
            </a:stretch>
          </p:blipFill>
          <p:spPr bwMode="auto">
            <a:xfrm>
              <a:off x="7498208" y="4877788"/>
              <a:ext cx="1092434" cy="74933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6815473" y="4092013"/>
              <a:ext cx="1099040" cy="702797"/>
              <a:chOff x="6815473" y="4092013"/>
              <a:chExt cx="1099040" cy="702797"/>
            </a:xfrm>
          </p:grpSpPr>
          <p:pic>
            <p:nvPicPr>
              <p:cNvPr id="48" name="Picture 16" descr="Waermepumpe0384_2126x1417_300dpi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7423225" y="4092013"/>
                <a:ext cx="491288" cy="32663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49" name="Picture 15" descr="Blockheiz0354_2126x1417_300dpi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6815473" y="4092013"/>
                <a:ext cx="487272" cy="32663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50" name="Picture 19" descr="02112011327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7424563" y="4466838"/>
                <a:ext cx="488612" cy="327972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51" name="Grafik 209" descr="EvaCon_4.jp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9" cstate="print"/>
              <a:srcRect t="34978" b="19762"/>
              <a:stretch>
                <a:fillRect/>
              </a:stretch>
            </p:blipFill>
            <p:spPr bwMode="auto">
              <a:xfrm>
                <a:off x="6815473" y="4464161"/>
                <a:ext cx="487272" cy="330649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52" name="AutoShape 103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422070" y="4309759"/>
                <a:ext cx="491703" cy="108873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lang="en-US" sz="500" b="1" kern="0" dirty="0" smtClean="0">
                    <a:solidFill>
                      <a:srgbClr val="000000"/>
                    </a:solidFill>
                    <a:ea typeface="ＭＳ Ｐゴシック" pitchFamily="34" charset="-128"/>
                    <a:cs typeface="Arial"/>
                  </a:rPr>
                  <a:t>Water </a:t>
                </a:r>
                <a:r>
                  <a:rPr lang="en-US" sz="500" b="1" kern="0" dirty="0" smtClean="0">
                    <a:solidFill>
                      <a:srgbClr val="000000"/>
                    </a:solidFill>
                    <a:cs typeface="Arial"/>
                  </a:rPr>
                  <a:t>p</a:t>
                </a:r>
                <a:r>
                  <a:rPr lang="en-US" sz="500" b="1" kern="0" dirty="0" smtClean="0">
                    <a:solidFill>
                      <a:srgbClr val="000000"/>
                    </a:solidFill>
                    <a:ea typeface="ＭＳ Ｐゴシック" pitchFamily="34" charset="-128"/>
                    <a:cs typeface="Arial"/>
                  </a:rPr>
                  <a:t>ump</a:t>
                </a:r>
                <a:endParaRPr lang="en-US" sz="500" kern="0" dirty="0">
                  <a:solidFill>
                    <a:srgbClr val="000000"/>
                  </a:solidFill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53" name="AutoShape 103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423626" y="4675262"/>
                <a:ext cx="488591" cy="11976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lang="en-US" sz="500" b="1" kern="0" dirty="0" smtClean="0">
                    <a:solidFill>
                      <a:srgbClr val="000000"/>
                    </a:solidFill>
                    <a:ea typeface="ＭＳ Ｐゴシック" pitchFamily="34" charset="-128"/>
                    <a:cs typeface="Arial"/>
                  </a:rPr>
                  <a:t>Climate</a:t>
                </a:r>
                <a:endParaRPr lang="en-US" sz="500" kern="0" dirty="0">
                  <a:solidFill>
                    <a:srgbClr val="000000"/>
                  </a:solidFill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54" name="AutoShape 103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15222" y="4312870"/>
                <a:ext cx="487034" cy="105762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lang="en-US" sz="500" kern="0" dirty="0" smtClean="0">
                    <a:solidFill>
                      <a:srgbClr val="000000"/>
                    </a:solidFill>
                    <a:ea typeface="ＭＳ Ｐゴシック" pitchFamily="34" charset="-128"/>
                    <a:cs typeface="Arial"/>
                  </a:rPr>
                  <a:t>Heat</a:t>
                </a:r>
                <a:endParaRPr lang="en-US" sz="500" kern="0" dirty="0">
                  <a:solidFill>
                    <a:srgbClr val="000000"/>
                  </a:solidFill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55" name="AutoShape 103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15222" y="4684594"/>
                <a:ext cx="487034" cy="11042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lang="en-US" sz="500" b="1" kern="0" dirty="0" smtClean="0">
                    <a:solidFill>
                      <a:srgbClr val="000000"/>
                    </a:solidFill>
                    <a:ea typeface="ＭＳ Ｐゴシック" pitchFamily="34" charset="-128"/>
                    <a:cs typeface="Arial"/>
                  </a:rPr>
                  <a:t>Water</a:t>
                </a:r>
                <a:endParaRPr lang="en-US" sz="500" kern="0" dirty="0">
                  <a:solidFill>
                    <a:srgbClr val="000000"/>
                  </a:solidFill>
                  <a:ea typeface="ＭＳ Ｐゴシック" pitchFamily="34" charset="-128"/>
                  <a:cs typeface="Arial"/>
                </a:endParaRPr>
              </a:p>
            </p:txBody>
          </p:sp>
        </p:grpSp>
        <p:pic>
          <p:nvPicPr>
            <p:cNvPr id="44" name="Picture 7" descr="SmartGrids_V08c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/>
            <a:srcRect l="8987"/>
            <a:stretch>
              <a:fillRect/>
            </a:stretch>
          </p:blipFill>
          <p:spPr bwMode="auto">
            <a:xfrm>
              <a:off x="6203705" y="4904416"/>
              <a:ext cx="1099040" cy="72270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5" name="Left-Right Arrow 92"/>
            <p:cNvSpPr/>
            <p:nvPr/>
          </p:nvSpPr>
          <p:spPr bwMode="auto">
            <a:xfrm>
              <a:off x="7205783" y="5214960"/>
              <a:ext cx="378114" cy="158643"/>
            </a:xfrm>
            <a:prstGeom prst="leftRightArrow">
              <a:avLst/>
            </a:prstGeom>
            <a:gradFill>
              <a:gsLst>
                <a:gs pos="46000">
                  <a:schemeClr val="accent6"/>
                </a:gs>
                <a:gs pos="50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44018" tIns="72009" rIns="72009" bIns="72009" anchor="ctr"/>
            <a:lstStyle/>
            <a:p>
              <a:pPr marL="171450" indent="-171450">
                <a:buClr>
                  <a:srgbClr val="879BAA"/>
                </a:buClr>
                <a:buFont typeface="Arial" pitchFamily="34" charset="0"/>
                <a:buChar char="•"/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6" name="Left-Right Arrow 93"/>
            <p:cNvSpPr/>
            <p:nvPr/>
          </p:nvSpPr>
          <p:spPr bwMode="auto">
            <a:xfrm rot="5400000">
              <a:off x="6857318" y="4889861"/>
              <a:ext cx="376389" cy="158714"/>
            </a:xfrm>
            <a:prstGeom prst="leftRightArrow">
              <a:avLst/>
            </a:prstGeom>
            <a:gradFill>
              <a:gsLst>
                <a:gs pos="46000">
                  <a:schemeClr val="accent6"/>
                </a:gs>
                <a:gs pos="50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44018" tIns="72009" rIns="72009" bIns="72009" anchor="ctr"/>
            <a:lstStyle/>
            <a:p>
              <a:pPr marL="171450" indent="-171450">
                <a:buClr>
                  <a:srgbClr val="879BAA"/>
                </a:buClr>
                <a:buFont typeface="Arial" pitchFamily="34" charset="0"/>
                <a:buChar char="•"/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7" name="Left-Right Arrow 94"/>
            <p:cNvSpPr/>
            <p:nvPr/>
          </p:nvSpPr>
          <p:spPr bwMode="auto">
            <a:xfrm rot="5400000">
              <a:off x="7493731" y="4889861"/>
              <a:ext cx="376389" cy="158714"/>
            </a:xfrm>
            <a:prstGeom prst="leftRightArrow">
              <a:avLst/>
            </a:prstGeom>
            <a:gradFill>
              <a:gsLst>
                <a:gs pos="46000">
                  <a:schemeClr val="accent6"/>
                </a:gs>
                <a:gs pos="50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44018" tIns="72009" rIns="72009" bIns="72009" anchor="ctr"/>
            <a:lstStyle/>
            <a:p>
              <a:pPr marL="171450" indent="-171450">
                <a:buClr>
                  <a:srgbClr val="879BAA"/>
                </a:buClr>
                <a:buFont typeface="Arial" pitchFamily="34" charset="0"/>
                <a:buChar char="•"/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2.jpg"/>
          <p:cNvPicPr>
            <a:picLocks noChangeAspect="1"/>
          </p:cNvPicPr>
          <p:nvPr/>
        </p:nvPicPr>
        <p:blipFill>
          <a:blip r:embed="rId5" cstate="screen"/>
          <a:srcRect l="33255" r="18358"/>
          <a:stretch>
            <a:fillRect/>
          </a:stretch>
        </p:blipFill>
        <p:spPr>
          <a:xfrm>
            <a:off x="541337" y="1875771"/>
            <a:ext cx="3940528" cy="2225963"/>
          </a:xfrm>
          <a:prstGeom prst="rect">
            <a:avLst/>
          </a:prstGeom>
          <a:effectLst/>
        </p:spPr>
      </p:pic>
      <p:sp>
        <p:nvSpPr>
          <p:cNvPr id="10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1337" y="4245424"/>
            <a:ext cx="3940528" cy="214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108000" rIns="108000" bIns="108000" anchor="t" anchorCtr="0"/>
          <a:lstStyle/>
          <a:p>
            <a:pPr marL="136800" indent="-13680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</a:pPr>
            <a:r>
              <a:rPr lang="en-US" sz="1200" dirty="0" smtClean="0"/>
              <a:t>SEIT: Research JV between SSTEC</a:t>
            </a:r>
            <a:r>
              <a:rPr lang="en-US" sz="1200" baseline="30000" dirty="0" smtClean="0"/>
              <a:t>1)</a:t>
            </a:r>
            <a:r>
              <a:rPr lang="en-US" sz="1200" dirty="0" smtClean="0"/>
              <a:t> and Siemens Limited China</a:t>
            </a:r>
          </a:p>
          <a:p>
            <a:pPr marL="136800" indent="-13680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</a:pPr>
            <a:r>
              <a:rPr lang="en-US" sz="1200" dirty="0" smtClean="0"/>
              <a:t>Goal: Development of need-based innovation solutions in connection with new eco-technologies</a:t>
            </a:r>
          </a:p>
          <a:p>
            <a:pPr marL="136800" indent="-13680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</a:pPr>
            <a:r>
              <a:rPr lang="en-US" sz="1200" dirty="0" smtClean="0"/>
              <a:t>Research topics: </a:t>
            </a:r>
          </a:p>
          <a:p>
            <a:pPr marL="270000" lvl="1" indent="-1368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Smart green buildings</a:t>
            </a:r>
          </a:p>
          <a:p>
            <a:pPr marL="270000" lvl="1" indent="-1368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Intelligent renewable energy systems</a:t>
            </a:r>
          </a:p>
          <a:p>
            <a:pPr marL="270000" lvl="1" indent="-1368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Etc.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Tianjin Eco-City and </a:t>
            </a:r>
            <a:r>
              <a:rPr lang="en-US" dirty="0" err="1" smtClean="0"/>
              <a:t>Seestadt</a:t>
            </a:r>
            <a:r>
              <a:rPr lang="en-US" dirty="0" smtClean="0"/>
              <a:t> Wien </a:t>
            </a:r>
            <a:r>
              <a:rPr lang="en-US" dirty="0" err="1" smtClean="0"/>
              <a:t>Aspern</a:t>
            </a:r>
            <a:r>
              <a:rPr lang="en-US" dirty="0" smtClean="0"/>
              <a:t> – unique chances to research on live infrastructures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Projects “Tianjin Eco-City” (TEC) and  “</a:t>
            </a:r>
            <a:r>
              <a:rPr lang="en-US" dirty="0" err="1" smtClean="0"/>
              <a:t>Seestadt</a:t>
            </a:r>
            <a:r>
              <a:rPr lang="en-US" dirty="0" smtClean="0"/>
              <a:t> Wien-</a:t>
            </a:r>
            <a:r>
              <a:rPr lang="en-US" dirty="0" err="1" smtClean="0"/>
              <a:t>Aspern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Rechteck 73"/>
          <p:cNvSpPr>
            <a:spLocks noChangeAspect="1"/>
          </p:cNvSpPr>
          <p:nvPr/>
        </p:nvSpPr>
        <p:spPr bwMode="auto">
          <a:xfrm>
            <a:off x="308214" y="1425735"/>
            <a:ext cx="185000" cy="185000"/>
          </a:xfrm>
          <a:prstGeom prst="rect">
            <a:avLst/>
          </a:prstGeom>
          <a:solidFill>
            <a:srgbClr val="AF235F"/>
          </a:solidFill>
          <a:ln>
            <a:noFill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9" name="Bild 8" descr="hintergrund_asper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8184" y="1875772"/>
            <a:ext cx="3940529" cy="22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0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08184" y="4245424"/>
            <a:ext cx="3940528" cy="214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108000" rIns="108000" bIns="108000" anchor="t" anchorCtr="0"/>
          <a:lstStyle/>
          <a:p>
            <a:pPr marL="136800" indent="-13680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</a:pPr>
            <a:r>
              <a:rPr lang="en-US" sz="1200" dirty="0" smtClean="0"/>
              <a:t>Research  JV between Siemens AG and  Vienna city</a:t>
            </a:r>
          </a:p>
          <a:p>
            <a:pPr marL="136800" indent="-13680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</a:pPr>
            <a:r>
              <a:rPr lang="en-US" sz="1200" dirty="0" smtClean="0"/>
              <a:t>Goal: Sustainable greenfield development of </a:t>
            </a:r>
            <a:r>
              <a:rPr lang="en-US" sz="1200" dirty="0" err="1" smtClean="0"/>
              <a:t>Aspern</a:t>
            </a:r>
            <a:r>
              <a:rPr lang="en-US" sz="1200" dirty="0" smtClean="0"/>
              <a:t> (20,000 apartments, 20,000 work places)</a:t>
            </a:r>
          </a:p>
          <a:p>
            <a:pPr marL="136800" indent="-13680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</a:pPr>
            <a:r>
              <a:rPr lang="en-US" sz="1200" dirty="0" smtClean="0"/>
              <a:t>Research topics: </a:t>
            </a:r>
          </a:p>
          <a:p>
            <a:pPr marL="270000" lvl="1" indent="-1368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/>
              <a:t>Data analytics of grid data</a:t>
            </a:r>
          </a:p>
          <a:p>
            <a:pPr marL="270000" lvl="1" indent="-1368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/>
              <a:t>Intelligent building management, optimization of building vs. grid mgmt.</a:t>
            </a:r>
          </a:p>
          <a:p>
            <a:pPr marL="270000" lvl="1" indent="-1368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/>
              <a:t>Sensor-supported energy distribution management</a:t>
            </a:r>
          </a:p>
          <a:p>
            <a:pPr marL="270000" lvl="1" indent="-1368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/>
              <a:t>End user information systems</a:t>
            </a:r>
          </a:p>
        </p:txBody>
      </p:sp>
      <p:pic>
        <p:nvPicPr>
          <p:cNvPr id="780290" name="Bild 8" descr="hintergrund_asper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8184" y="1875772"/>
            <a:ext cx="3940529" cy="22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20"/>
          <p:cNvSpPr txBox="1">
            <a:spLocks noChangeArrowheads="1"/>
          </p:cNvSpPr>
          <p:nvPr/>
        </p:nvSpPr>
        <p:spPr bwMode="gray">
          <a:xfrm>
            <a:off x="539750" y="6329777"/>
            <a:ext cx="39978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1000" dirty="0">
                <a:solidFill>
                  <a:srgbClr val="000000"/>
                </a:solidFill>
              </a:rPr>
              <a:t>1</a:t>
            </a:r>
            <a:r>
              <a:rPr lang="en-US" sz="1000" dirty="0" smtClean="0">
                <a:solidFill>
                  <a:srgbClr val="000000"/>
                </a:solidFill>
              </a:rPr>
              <a:t>) </a:t>
            </a:r>
            <a:r>
              <a:rPr lang="en-US" altLang="zh-CN" sz="1000" dirty="0" smtClean="0">
                <a:ea typeface="仿宋_GB2312" charset="-122"/>
              </a:rPr>
              <a:t>Sino Singapore Tianjin Eco-City Investment &amp; Development Co. Ltd 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53955" name="think-cell Slide" r:id="rId20" imgW="360" imgH="360" progId="TCLayout.ActiveDocument.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City applications break down into different use cases, and usually aim for improved quality of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City applications: Use cases (overview)</a:t>
            </a:r>
            <a:endParaRPr lang="en-US" dirty="0"/>
          </a:p>
        </p:txBody>
      </p:sp>
      <p:sp>
        <p:nvSpPr>
          <p:cNvPr id="12" name="Text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297610" y="2132013"/>
            <a:ext cx="2693243" cy="26949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144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 smtClean="0"/>
              <a:t>City administration portal</a:t>
            </a:r>
          </a:p>
          <a:p>
            <a:pPr lvl="1"/>
            <a:r>
              <a:rPr lang="en-US" dirty="0" smtClean="0"/>
              <a:t>Integrated public transportation platform</a:t>
            </a:r>
          </a:p>
          <a:p>
            <a:pPr lvl="1"/>
            <a:endParaRPr lang="en-US" dirty="0" smtClean="0"/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97609" y="1771650"/>
            <a:ext cx="2693244" cy="3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algn="l">
              <a:lnSpc>
                <a:spcPct val="100000"/>
              </a:lnSpc>
            </a:pPr>
            <a:r>
              <a:rPr lang="en-US" sz="1400" b="1" dirty="0" smtClean="0"/>
              <a:t>Integrate and facilitate</a:t>
            </a:r>
            <a:endParaRPr lang="en-US" sz="1400" b="1" dirty="0"/>
          </a:p>
        </p:txBody>
      </p:sp>
      <p:pic>
        <p:nvPicPr>
          <p:cNvPr id="253957" name="Picture 5" descr="http://www.mobility.siemens.com/mobility/global/SiteCollectionImages/urban-mobility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4837" y="3453857"/>
            <a:ext cx="2138787" cy="1317466"/>
          </a:xfrm>
          <a:prstGeom prst="rect">
            <a:avLst/>
          </a:prstGeom>
          <a:noFill/>
        </p:spPr>
      </p:pic>
      <p:sp>
        <p:nvSpPr>
          <p:cNvPr id="8" name="Textplatzhalt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39746" y="2132013"/>
            <a:ext cx="2693248" cy="26949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144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Seamless optimization, e.g. </a:t>
            </a:r>
          </a:p>
          <a:p>
            <a:pPr lvl="1"/>
            <a:r>
              <a:rPr lang="en-US" dirty="0" smtClean="0"/>
              <a:t>Safety and security management</a:t>
            </a:r>
          </a:p>
          <a:p>
            <a:pPr lvl="1"/>
            <a:r>
              <a:rPr lang="en-US" dirty="0" smtClean="0"/>
              <a:t>Traffic management</a:t>
            </a: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9748" y="1771650"/>
            <a:ext cx="2693249" cy="3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algn="l">
              <a:lnSpc>
                <a:spcPct val="100000"/>
              </a:lnSpc>
            </a:pPr>
            <a:r>
              <a:rPr lang="en-US" sz="1400" b="1" dirty="0" smtClean="0"/>
              <a:t>Monitor and Control</a:t>
            </a:r>
            <a:endParaRPr lang="en-US" sz="1400" b="1" dirty="0"/>
          </a:p>
        </p:txBody>
      </p:sp>
      <p:sp>
        <p:nvSpPr>
          <p:cNvPr id="14" name="Textplatzhalter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39745" y="5349981"/>
            <a:ext cx="8208967" cy="103323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144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 smtClean="0"/>
              <a:t>Internet of things – pervasive deployment and availability of sensors and computing power</a:t>
            </a:r>
          </a:p>
          <a:p>
            <a:pPr lvl="1"/>
            <a:r>
              <a:rPr lang="en-US" dirty="0" smtClean="0"/>
              <a:t>Advanced analytics of increasing amounts of data</a:t>
            </a:r>
          </a:p>
          <a:p>
            <a:pPr lvl="1"/>
            <a:r>
              <a:rPr lang="en-US" dirty="0" smtClean="0"/>
              <a:t>“Digitally native” population</a:t>
            </a:r>
          </a:p>
          <a:p>
            <a:pPr lvl="1"/>
            <a:endParaRPr lang="en-US" dirty="0" smtClean="0"/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9748" y="4989618"/>
            <a:ext cx="8208970" cy="3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algn="ctr">
              <a:lnSpc>
                <a:spcPct val="100000"/>
              </a:lnSpc>
            </a:pPr>
            <a:r>
              <a:rPr lang="en-US" sz="1400" b="1" dirty="0" smtClean="0"/>
              <a:t>Underlying trends</a:t>
            </a:r>
            <a:endParaRPr lang="en-US" sz="1400" b="1" dirty="0"/>
          </a:p>
        </p:txBody>
      </p:sp>
      <p:pic>
        <p:nvPicPr>
          <p:cNvPr id="253954" name="Picture 2" descr="http://www.siemens.com/press/pool/de/pp_is/2005/sc_upload_file_is03054281_072dpi_1258813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76690" y="3453858"/>
            <a:ext cx="1819358" cy="1314486"/>
          </a:xfrm>
          <a:prstGeom prst="rect">
            <a:avLst/>
          </a:prstGeom>
          <a:noFill/>
        </p:spPr>
      </p:pic>
      <p:sp>
        <p:nvSpPr>
          <p:cNvPr id="16" name="AutoShap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 flipV="1">
            <a:off x="1763459" y="3794111"/>
            <a:ext cx="245822" cy="2065731"/>
          </a:xfrm>
          <a:prstGeom prst="homePlat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grpSp>
        <p:nvGrpSpPr>
          <p:cNvPr id="26" name="Group 25"/>
          <p:cNvGrpSpPr/>
          <p:nvPr>
            <p:custDataLst>
              <p:tags r:id="rId13"/>
            </p:custDataLst>
          </p:nvPr>
        </p:nvGrpSpPr>
        <p:grpSpPr>
          <a:xfrm>
            <a:off x="6055469" y="1771650"/>
            <a:ext cx="2693245" cy="3178239"/>
            <a:chOff x="3297610" y="1771650"/>
            <a:chExt cx="2693245" cy="3178239"/>
          </a:xfrm>
        </p:grpSpPr>
        <p:sp>
          <p:nvSpPr>
            <p:cNvPr id="7" name="Textplatzhalter 2"/>
            <p:cNvSpPr txBox="1"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3297610" y="2132013"/>
              <a:ext cx="2693243" cy="26949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wrap="square" lIns="144000" tIns="144000" rIns="72000" bIns="72000" rtlCol="0">
              <a:noAutofit/>
            </a:bodyPr>
            <a:lstStyle>
              <a:lvl1pPr marL="0" marR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 lang="en-US" sz="1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rtl="0" eaLnBrk="0" fontAlgn="base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358775" indent="-177800" algn="l" rtl="0" eaLnBrk="0" fontAlgn="base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8163" indent="-177800" algn="l" rtl="0" eaLnBrk="0" fontAlgn="base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717550" indent="-177800" algn="l" rtl="0" eaLnBrk="0" fontAlgn="base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1174750" indent="-177800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1631950" indent="-177800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089150" indent="-177800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2546350" indent="-177800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1" indent="0">
                <a:buNone/>
              </a:pPr>
              <a:r>
                <a:rPr lang="en-US" dirty="0" smtClean="0"/>
                <a:t>Minimized use of central grid (and costs)</a:t>
              </a:r>
            </a:p>
            <a:p>
              <a:pPr lvl="1"/>
              <a:r>
                <a:rPr lang="en-US" dirty="0" smtClean="0"/>
                <a:t>Utility tariff design</a:t>
              </a:r>
            </a:p>
            <a:p>
              <a:pPr lvl="1"/>
              <a:r>
                <a:rPr lang="en-US" dirty="0" smtClean="0"/>
                <a:t>Image-based loss analysis</a:t>
              </a:r>
            </a:p>
            <a:p>
              <a:pPr lvl="1"/>
              <a:endParaRPr lang="en-US" dirty="0" smtClean="0"/>
            </a:p>
            <a:p>
              <a:pPr lvl="1"/>
              <a:endParaRPr lang="en-US" dirty="0" smtClean="0"/>
            </a:p>
            <a:p>
              <a:pPr lvl="1"/>
              <a:endParaRPr lang="en-US" dirty="0" smtClean="0"/>
            </a:p>
          </p:txBody>
        </p:sp>
        <p:sp>
          <p:nvSpPr>
            <p:cNvPr id="9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97611" y="1771650"/>
              <a:ext cx="2693244" cy="36036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144000" tIns="72000" rIns="72000" bIns="72000" anchor="ctr"/>
            <a:lstStyle/>
            <a:p>
              <a:pPr algn="l">
                <a:lnSpc>
                  <a:spcPct val="100000"/>
                </a:lnSpc>
              </a:pPr>
              <a:r>
                <a:rPr lang="en-US" sz="1400" b="1" dirty="0" smtClean="0"/>
                <a:t>Analyze and optimize</a:t>
              </a:r>
              <a:endParaRPr lang="en-US" sz="1400" b="1" dirty="0"/>
            </a:p>
          </p:txBody>
        </p:sp>
        <p:grpSp>
          <p:nvGrpSpPr>
            <p:cNvPr id="21" name="Group 8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3818126" y="3453857"/>
              <a:ext cx="1652210" cy="1317467"/>
              <a:chOff x="2677" y="1669"/>
              <a:chExt cx="2843" cy="2267"/>
            </a:xfrm>
          </p:grpSpPr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677" y="1669"/>
                <a:ext cx="2843" cy="2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3334" y="2432"/>
                <a:ext cx="363" cy="27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7" name="AutoShape 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16200000" flipV="1">
              <a:off x="4521320" y="3794112"/>
              <a:ext cx="245822" cy="2065731"/>
            </a:xfrm>
            <a:prstGeom prst="homePlat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</p:grpSp>
      <p:sp>
        <p:nvSpPr>
          <p:cNvPr id="18" name="AutoShap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 flipV="1">
            <a:off x="4521320" y="3794113"/>
            <a:ext cx="245822" cy="2065731"/>
          </a:xfrm>
          <a:prstGeom prst="homePlat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" name="Rechteck 73"/>
          <p:cNvSpPr>
            <a:spLocks noChangeAspect="1"/>
          </p:cNvSpPr>
          <p:nvPr/>
        </p:nvSpPr>
        <p:spPr bwMode="auto">
          <a:xfrm>
            <a:off x="308214" y="1425735"/>
            <a:ext cx="185000" cy="18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“Monitor and Control” – </a:t>
            </a:r>
            <a:br>
              <a:rPr lang="en-US" dirty="0" smtClean="0"/>
            </a:br>
            <a:r>
              <a:rPr lang="en-US" dirty="0" smtClean="0"/>
              <a:t>example city security (Siemens Sieveillance)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1338" y="1412875"/>
            <a:ext cx="8207375" cy="215444"/>
          </a:xfrm>
        </p:spPr>
        <p:txBody>
          <a:bodyPr/>
          <a:lstStyle/>
          <a:p>
            <a:r>
              <a:rPr lang="en-US" dirty="0" smtClean="0"/>
              <a:t>Example “Siemens Sieveillance” </a:t>
            </a:r>
            <a:endParaRPr lang="en-US" dirty="0"/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105378" y="1772815"/>
            <a:ext cx="3558690" cy="1088695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144000" tIns="72000" rIns="72000" bIns="72000" anchor="ctr" anchorCtr="0">
            <a:noAutofit/>
          </a:bodyPr>
          <a:lstStyle/>
          <a:p>
            <a:r>
              <a:rPr lang="en-US" sz="1600" dirty="0"/>
              <a:t>Integrated </a:t>
            </a:r>
            <a:r>
              <a:rPr lang="en-US" sz="1600" b="1" dirty="0"/>
              <a:t>command and control</a:t>
            </a:r>
            <a:r>
              <a:rPr lang="en-US" sz="1600" dirty="0"/>
              <a:t> solution to coordinate and dispatch emergency forces</a:t>
            </a: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5105377" y="2947785"/>
            <a:ext cx="3558691" cy="1088696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144000" tIns="72000" rIns="72000" bIns="72000" anchor="ctr" anchorCtr="0">
            <a:noAutofit/>
          </a:bodyPr>
          <a:lstStyle/>
          <a:p>
            <a:r>
              <a:rPr lang="en-US" sz="1600" dirty="0"/>
              <a:t>Intelligent </a:t>
            </a:r>
            <a:r>
              <a:rPr lang="en-US" sz="1600" b="1" dirty="0"/>
              <a:t>management</a:t>
            </a:r>
            <a:r>
              <a:rPr lang="en-US" sz="1600" dirty="0"/>
              <a:t> systems to ensure critical infrastructures remain secure and run smoothly</a:t>
            </a: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5105377" y="4122754"/>
            <a:ext cx="3558691" cy="1096913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144000" tIns="72000" rIns="72000" bIns="72000" anchor="ctr" anchorCtr="0">
            <a:noAutofit/>
          </a:bodyPr>
          <a:lstStyle/>
          <a:p>
            <a:r>
              <a:rPr lang="en-US" sz="1600" dirty="0"/>
              <a:t>Sophisticated </a:t>
            </a:r>
            <a:r>
              <a:rPr lang="en-US" sz="1600" b="1" dirty="0"/>
              <a:t>control</a:t>
            </a:r>
            <a:r>
              <a:rPr lang="en-US" sz="1600" dirty="0"/>
              <a:t> system</a:t>
            </a:r>
            <a:br>
              <a:rPr lang="en-US" sz="1600" dirty="0"/>
            </a:br>
            <a:r>
              <a:rPr lang="en-US" sz="1600" dirty="0"/>
              <a:t>to meet corporate security challenges</a:t>
            </a: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5105378" y="5297725"/>
            <a:ext cx="3558690" cy="1103075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144000" tIns="72000" rIns="72000" bIns="72000" anchor="ctr" anchorCtr="0">
            <a:noAutofit/>
          </a:bodyPr>
          <a:lstStyle/>
          <a:p>
            <a:r>
              <a:rPr lang="en-US" sz="1600" dirty="0"/>
              <a:t>An extensive range of inter-operable </a:t>
            </a:r>
            <a:r>
              <a:rPr lang="en-US" sz="1600" b="1" dirty="0"/>
              <a:t>field devices</a:t>
            </a:r>
            <a:r>
              <a:rPr lang="en-US" sz="1600" dirty="0"/>
              <a:t> create</a:t>
            </a:r>
            <a:br>
              <a:rPr lang="en-US" sz="1600" dirty="0"/>
            </a:br>
            <a:r>
              <a:rPr lang="en-US" sz="1600" dirty="0"/>
              <a:t>the basis of our security solution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38163" y="2947786"/>
            <a:ext cx="2966096" cy="1088695"/>
            <a:chOff x="538163" y="2947786"/>
            <a:chExt cx="2966096" cy="1088695"/>
          </a:xfrm>
        </p:grpSpPr>
        <p:sp>
          <p:nvSpPr>
            <p:cNvPr id="8" name="Rectangle 42"/>
            <p:cNvSpPr>
              <a:spLocks noChangeArrowheads="1"/>
            </p:cNvSpPr>
            <p:nvPr/>
          </p:nvSpPr>
          <p:spPr bwMode="auto">
            <a:xfrm>
              <a:off x="538163" y="3305207"/>
              <a:ext cx="2966096" cy="731274"/>
            </a:xfrm>
            <a:prstGeom prst="rect">
              <a:avLst/>
            </a:prstGeom>
            <a:noFill/>
            <a:ln w="9525" algn="ctr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de-DE" dirty="0"/>
            </a:p>
          </p:txBody>
        </p:sp>
        <p:pic>
          <p:nvPicPr>
            <p:cNvPr id="20" name="Picture 75"/>
            <p:cNvPicPr>
              <a:picLocks noChangeAspect="1" noChangeArrowheads="1"/>
            </p:cNvPicPr>
            <p:nvPr/>
          </p:nvPicPr>
          <p:blipFill>
            <a:blip r:embed="rId6" cstate="print"/>
            <a:srcRect r="9183"/>
            <a:stretch>
              <a:fillRect/>
            </a:stretch>
          </p:blipFill>
          <p:spPr bwMode="auto">
            <a:xfrm>
              <a:off x="739195" y="3329856"/>
              <a:ext cx="784728" cy="66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6"/>
            <p:cNvPicPr>
              <a:picLocks noChangeAspect="1" noChangeArrowheads="1"/>
            </p:cNvPicPr>
            <p:nvPr/>
          </p:nvPicPr>
          <p:blipFill>
            <a:blip r:embed="rId7" cstate="print"/>
            <a:srcRect r="9221"/>
            <a:stretch>
              <a:fillRect/>
            </a:stretch>
          </p:blipFill>
          <p:spPr bwMode="auto">
            <a:xfrm>
              <a:off x="2520263" y="3329856"/>
              <a:ext cx="781201" cy="66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8163" y="2947786"/>
              <a:ext cx="2966096" cy="357421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66666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600" b="1" dirty="0"/>
                <a:t>Critical Infrastructure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8163" y="4122755"/>
            <a:ext cx="2966096" cy="1096912"/>
            <a:chOff x="538163" y="4122755"/>
            <a:chExt cx="2966096" cy="1096912"/>
          </a:xfrm>
        </p:grpSpPr>
        <p:sp>
          <p:nvSpPr>
            <p:cNvPr id="9" name="Rectangle 43"/>
            <p:cNvSpPr>
              <a:spLocks noChangeArrowheads="1"/>
            </p:cNvSpPr>
            <p:nvPr/>
          </p:nvSpPr>
          <p:spPr bwMode="auto">
            <a:xfrm>
              <a:off x="538163" y="4480176"/>
              <a:ext cx="2966096" cy="739491"/>
            </a:xfrm>
            <a:prstGeom prst="rect">
              <a:avLst/>
            </a:prstGeom>
            <a:noFill/>
            <a:ln w="9525" algn="ctr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de-DE" dirty="0"/>
            </a:p>
          </p:txBody>
        </p:sp>
        <p:pic>
          <p:nvPicPr>
            <p:cNvPr id="22" name="Picture 7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95" y="4510989"/>
              <a:ext cx="777674" cy="679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78"/>
            <p:cNvPicPr>
              <a:picLocks noChangeAspect="1" noChangeArrowheads="1"/>
            </p:cNvPicPr>
            <p:nvPr/>
          </p:nvPicPr>
          <p:blipFill>
            <a:blip r:embed="rId9" cstate="print"/>
            <a:srcRect l="6226" r="4819"/>
            <a:stretch>
              <a:fillRect/>
            </a:stretch>
          </p:blipFill>
          <p:spPr bwMode="auto">
            <a:xfrm>
              <a:off x="2520263" y="4506880"/>
              <a:ext cx="781201" cy="684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8163" y="4122755"/>
              <a:ext cx="2966096" cy="357421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66666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600" b="1" dirty="0"/>
                <a:t>Corporate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8163" y="5297725"/>
            <a:ext cx="2966096" cy="1103075"/>
            <a:chOff x="538163" y="5297725"/>
            <a:chExt cx="2966096" cy="1103075"/>
          </a:xfrm>
        </p:grpSpPr>
        <p:sp>
          <p:nvSpPr>
            <p:cNvPr id="10" name="Rectangle 44"/>
            <p:cNvSpPr>
              <a:spLocks noChangeArrowheads="1"/>
            </p:cNvSpPr>
            <p:nvPr/>
          </p:nvSpPr>
          <p:spPr bwMode="auto">
            <a:xfrm>
              <a:off x="538163" y="5655146"/>
              <a:ext cx="2966096" cy="745654"/>
            </a:xfrm>
            <a:prstGeom prst="rect">
              <a:avLst/>
            </a:prstGeom>
            <a:noFill/>
            <a:ln w="9525" algn="ctr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de-DE" dirty="0"/>
            </a:p>
          </p:txBody>
        </p:sp>
        <p:pic>
          <p:nvPicPr>
            <p:cNvPr id="24" name="Picture 79"/>
            <p:cNvPicPr>
              <a:picLocks noChangeArrowheads="1"/>
            </p:cNvPicPr>
            <p:nvPr/>
          </p:nvPicPr>
          <p:blipFill>
            <a:blip r:embed="rId10" cstate="print"/>
            <a:srcRect r="10101"/>
            <a:stretch>
              <a:fillRect/>
            </a:stretch>
          </p:blipFill>
          <p:spPr bwMode="auto">
            <a:xfrm>
              <a:off x="739195" y="5690067"/>
              <a:ext cx="784728" cy="677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0"/>
            <p:cNvPicPr>
              <a:picLocks noChangeAspect="1" noChangeArrowheads="1"/>
            </p:cNvPicPr>
            <p:nvPr/>
          </p:nvPicPr>
          <p:blipFill>
            <a:blip r:embed="rId11" cstate="print"/>
            <a:srcRect l="11044"/>
            <a:stretch>
              <a:fillRect/>
            </a:stretch>
          </p:blipFill>
          <p:spPr bwMode="auto">
            <a:xfrm>
              <a:off x="2520263" y="5688012"/>
              <a:ext cx="781201" cy="67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38163" y="5297725"/>
              <a:ext cx="2966096" cy="357421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66666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600" b="1" dirty="0"/>
                <a:t>Buildings</a:t>
              </a:r>
            </a:p>
          </p:txBody>
        </p:sp>
      </p:grpSp>
      <p:pic>
        <p:nvPicPr>
          <p:cNvPr id="30" name="Picture 115" descr="command_control"/>
          <p:cNvPicPr>
            <a:picLocks noChangeAspect="1" noChangeArrowheads="1"/>
          </p:cNvPicPr>
          <p:nvPr/>
        </p:nvPicPr>
        <p:blipFill>
          <a:blip r:embed="rId12" cstate="print"/>
          <a:srcRect r="6796"/>
          <a:stretch>
            <a:fillRect/>
          </a:stretch>
        </p:blipFill>
        <p:spPr bwMode="auto">
          <a:xfrm>
            <a:off x="3681482" y="1772816"/>
            <a:ext cx="1423896" cy="108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6" descr="control level"/>
          <p:cNvPicPr>
            <a:picLocks noChangeAspect="1" noChangeArrowheads="1"/>
          </p:cNvPicPr>
          <p:nvPr/>
        </p:nvPicPr>
        <p:blipFill>
          <a:blip r:embed="rId13" cstate="print"/>
          <a:srcRect t="1840" b="1840"/>
          <a:stretch>
            <a:fillRect/>
          </a:stretch>
        </p:blipFill>
        <p:spPr bwMode="auto">
          <a:xfrm>
            <a:off x="3681481" y="4122754"/>
            <a:ext cx="1423897" cy="10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37"/>
          <p:cNvGrpSpPr/>
          <p:nvPr/>
        </p:nvGrpSpPr>
        <p:grpSpPr>
          <a:xfrm>
            <a:off x="538163" y="1772816"/>
            <a:ext cx="2966096" cy="1088695"/>
            <a:chOff x="538163" y="1772816"/>
            <a:chExt cx="2966096" cy="1088695"/>
          </a:xfrm>
        </p:grpSpPr>
        <p:sp>
          <p:nvSpPr>
            <p:cNvPr id="7" name="Rectangle 41"/>
            <p:cNvSpPr>
              <a:spLocks noChangeArrowheads="1"/>
            </p:cNvSpPr>
            <p:nvPr/>
          </p:nvSpPr>
          <p:spPr bwMode="auto">
            <a:xfrm>
              <a:off x="538163" y="2130237"/>
              <a:ext cx="2966096" cy="731274"/>
            </a:xfrm>
            <a:prstGeom prst="rect">
              <a:avLst/>
            </a:prstGeom>
            <a:noFill/>
            <a:ln w="9525" algn="ctr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de-DE" dirty="0"/>
            </a:p>
          </p:txBody>
        </p:sp>
        <p:pic>
          <p:nvPicPr>
            <p:cNvPr id="19" name="Picture 12" descr="polizeiautoblau001"/>
            <p:cNvPicPr preferRelativeResize="0">
              <a:picLocks noChangeAspect="1" noChangeArrowheads="1"/>
            </p:cNvPicPr>
            <p:nvPr/>
          </p:nvPicPr>
          <p:blipFill>
            <a:blip r:embed="rId14" cstate="print"/>
            <a:srcRect r="5319"/>
            <a:stretch>
              <a:fillRect/>
            </a:stretch>
          </p:blipFill>
          <p:spPr bwMode="auto">
            <a:xfrm>
              <a:off x="739195" y="2150778"/>
              <a:ext cx="784728" cy="686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38163" y="1772816"/>
              <a:ext cx="2966096" cy="357421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66666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en-US" sz="1600" b="1" dirty="0"/>
                <a:t>Intervention forces</a:t>
              </a:r>
            </a:p>
          </p:txBody>
        </p:sp>
        <p:pic>
          <p:nvPicPr>
            <p:cNvPr id="32" name="Picture 117" descr="IMG_3466"/>
            <p:cNvPicPr>
              <a:picLocks noChangeAspect="1" noChangeArrowheads="1"/>
            </p:cNvPicPr>
            <p:nvPr/>
          </p:nvPicPr>
          <p:blipFill>
            <a:blip r:embed="rId15" cstate="print"/>
            <a:srcRect l="13477"/>
            <a:stretch>
              <a:fillRect/>
            </a:stretch>
          </p:blipFill>
          <p:spPr bwMode="auto">
            <a:xfrm>
              <a:off x="2520263" y="2152833"/>
              <a:ext cx="781201" cy="684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3681480" y="5297725"/>
            <a:ext cx="1423897" cy="1103075"/>
            <a:chOff x="3908085" y="5351132"/>
            <a:chExt cx="1250276" cy="1004477"/>
          </a:xfrm>
        </p:grpSpPr>
        <p:pic>
          <p:nvPicPr>
            <p:cNvPr id="33" name="Picture 118" descr="field device_1"/>
            <p:cNvPicPr>
              <a:picLocks noChangeAspect="1" noChangeArrowheads="1"/>
            </p:cNvPicPr>
            <p:nvPr/>
          </p:nvPicPr>
          <p:blipFill>
            <a:blip r:embed="rId16" cstate="print"/>
            <a:srcRect l="65778" r="1846" b="6160"/>
            <a:stretch>
              <a:fillRect/>
            </a:stretch>
          </p:blipFill>
          <p:spPr bwMode="auto">
            <a:xfrm>
              <a:off x="3908085" y="5357296"/>
              <a:ext cx="402063" cy="99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20" descr="field device_2"/>
            <p:cNvPicPr>
              <a:picLocks noChangeAspect="1" noChangeArrowheads="1"/>
            </p:cNvPicPr>
            <p:nvPr/>
          </p:nvPicPr>
          <p:blipFill>
            <a:blip r:embed="rId17" cstate="print"/>
            <a:srcRect l="56535" r="11812"/>
            <a:stretch>
              <a:fillRect/>
            </a:stretch>
          </p:blipFill>
          <p:spPr bwMode="auto">
            <a:xfrm>
              <a:off x="4756298" y="5351132"/>
              <a:ext cx="402063" cy="1004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19" descr="field device_3"/>
            <p:cNvPicPr>
              <a:picLocks noChangeAspect="1" noChangeArrowheads="1"/>
            </p:cNvPicPr>
            <p:nvPr/>
          </p:nvPicPr>
          <p:blipFill>
            <a:blip r:embed="rId18" cstate="print"/>
            <a:srcRect l="39899" r="40128" b="38257"/>
            <a:stretch>
              <a:fillRect/>
            </a:stretch>
          </p:blipFill>
          <p:spPr bwMode="auto">
            <a:xfrm>
              <a:off x="4324256" y="5355241"/>
              <a:ext cx="416170" cy="100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Picture 122" descr="Management option_1"/>
          <p:cNvPicPr>
            <a:picLocks noChangeAspect="1" noChangeArrowheads="1"/>
          </p:cNvPicPr>
          <p:nvPr/>
        </p:nvPicPr>
        <p:blipFill>
          <a:blip r:embed="rId19" cstate="print"/>
          <a:srcRect t="3102" r="6796" b="13431"/>
          <a:stretch>
            <a:fillRect/>
          </a:stretch>
        </p:blipFill>
        <p:spPr bwMode="auto">
          <a:xfrm>
            <a:off x="3681481" y="2947785"/>
            <a:ext cx="1423896" cy="108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73"/>
          <p:cNvSpPr>
            <a:spLocks noChangeAspect="1"/>
          </p:cNvSpPr>
          <p:nvPr/>
        </p:nvSpPr>
        <p:spPr bwMode="auto">
          <a:xfrm>
            <a:off x="308214" y="1425735"/>
            <a:ext cx="185000" cy="18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45765" name="think-cell Slide" r:id="rId14" imgW="360" imgH="360" progId="TCLayout.ActiveDocument.1">
              <p:embed/>
            </p:oleObj>
          </a:graphicData>
        </a:graphic>
      </p:graphicFrame>
      <p:sp>
        <p:nvSpPr>
          <p:cNvPr id="6" name="Textplatzhalt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9746" y="1863969"/>
            <a:ext cx="2693248" cy="75186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144000" tIns="144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End users / passengers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Use case “Integrate &amp; Facilitate” – </a:t>
            </a:r>
            <a:br>
              <a:rPr lang="en-US" dirty="0" smtClean="0"/>
            </a:br>
            <a:r>
              <a:rPr lang="en-US" dirty="0" smtClean="0"/>
              <a:t>example intermodal traffic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Example “Integrated Mobility Platform”</a:t>
            </a:r>
            <a:endParaRPr lang="en-US" dirty="0"/>
          </a:p>
        </p:txBody>
      </p:sp>
      <p:pic>
        <p:nvPicPr>
          <p:cNvPr id="245764" name="Picture 4" descr="https://intranet.infrastructure-cities.siemens.com/org/mobility-and-logistics/de/aboutus/organisation/technology-and-innovation/our-business/innovation-and-growth/incubator-ims/PublishingImages/IMPsmall.jpg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D0D3DA"/>
              </a:clrFrom>
              <a:clrTo>
                <a:srgbClr val="D0D3DA">
                  <a:alpha val="0"/>
                </a:srgbClr>
              </a:clrTo>
            </a:clrChange>
          </a:blip>
          <a:srcRect l="33127" t="1745" b="83012"/>
          <a:stretch>
            <a:fillRect/>
          </a:stretch>
        </p:blipFill>
        <p:spPr bwMode="auto">
          <a:xfrm>
            <a:off x="539747" y="2180160"/>
            <a:ext cx="2693248" cy="4333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platzhalt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39746" y="2902966"/>
            <a:ext cx="2693248" cy="113420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144000" tIns="144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Transportation apps</a:t>
            </a:r>
            <a:r>
              <a:rPr lang="en-US" dirty="0" smtClean="0"/>
              <a:t>, e.g.</a:t>
            </a:r>
          </a:p>
          <a:p>
            <a:pPr marL="131763" lvl="1" indent="-131763"/>
            <a:r>
              <a:rPr lang="en-US" dirty="0" smtClean="0"/>
              <a:t>Unified ticketing</a:t>
            </a:r>
          </a:p>
          <a:p>
            <a:pPr marL="131763" lvl="1" indent="-131763"/>
            <a:r>
              <a:rPr lang="en-US" dirty="0" smtClean="0"/>
              <a:t>Trip scheduling</a:t>
            </a:r>
          </a:p>
        </p:txBody>
      </p:sp>
      <p:sp>
        <p:nvSpPr>
          <p:cNvPr id="8" name="Textplatzhalt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39746" y="4324307"/>
            <a:ext cx="2693248" cy="751864"/>
          </a:xfrm>
          <a:prstGeom prst="rect">
            <a:avLst/>
          </a:prstGeom>
          <a:solidFill>
            <a:srgbClr val="AF235F"/>
          </a:solidFill>
          <a:ln>
            <a:solidFill>
              <a:schemeClr val="accent1"/>
            </a:solidFill>
          </a:ln>
        </p:spPr>
        <p:txBody>
          <a:bodyPr vert="horz" wrap="square" lIns="144000" tIns="72000" rIns="72000" bIns="72000" rtlCol="0" anchor="ctr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Integrated Mobility Platform</a:t>
            </a:r>
          </a:p>
        </p:txBody>
      </p:sp>
      <p:sp>
        <p:nvSpPr>
          <p:cNvPr id="9" name="Textplatzhalter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39746" y="5363303"/>
            <a:ext cx="2693248" cy="99352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144000" tIns="144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Transportation services</a:t>
            </a:r>
            <a:r>
              <a:rPr lang="en-US" dirty="0" smtClean="0"/>
              <a:t>, e.g.</a:t>
            </a:r>
          </a:p>
          <a:p>
            <a:pPr marL="141288" lvl="1" indent="-141288"/>
            <a:r>
              <a:rPr lang="en-US" dirty="0" smtClean="0"/>
              <a:t>Public transport</a:t>
            </a:r>
          </a:p>
          <a:p>
            <a:pPr marL="141288" lvl="1" indent="-141288"/>
            <a:r>
              <a:rPr lang="en-US" dirty="0" smtClean="0"/>
              <a:t>Taxi, car &amp; bike sharing</a:t>
            </a: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12" name="AutoShap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 flipH="1">
            <a:off x="1783314" y="4680966"/>
            <a:ext cx="206111" cy="1077544"/>
          </a:xfrm>
          <a:prstGeom prst="homePlate">
            <a:avLst>
              <a:gd name="adj" fmla="val 10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3" name="AutoShap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 flipH="1">
            <a:off x="1783314" y="3641969"/>
            <a:ext cx="206111" cy="1077544"/>
          </a:xfrm>
          <a:prstGeom prst="homePlate">
            <a:avLst>
              <a:gd name="adj" fmla="val 10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4" name="AutoShap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 flipH="1">
            <a:off x="1783315" y="2220628"/>
            <a:ext cx="206111" cy="1077544"/>
          </a:xfrm>
          <a:prstGeom prst="homePlate">
            <a:avLst>
              <a:gd name="adj" fmla="val 10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3382230" y="1863969"/>
            <a:ext cx="5366483" cy="4492859"/>
          </a:xfrm>
          <a:prstGeom prst="rect">
            <a:avLst/>
          </a:prstGeom>
          <a:gradFill rotWithShape="1">
            <a:gsLst>
              <a:gs pos="0">
                <a:schemeClr val="bg1">
                  <a:alpha val="12000"/>
                </a:schemeClr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</p:pic>
      <p:sp>
        <p:nvSpPr>
          <p:cNvPr id="16" name="Rechteck 73"/>
          <p:cNvSpPr>
            <a:spLocks noChangeAspect="1"/>
          </p:cNvSpPr>
          <p:nvPr/>
        </p:nvSpPr>
        <p:spPr bwMode="auto">
          <a:xfrm>
            <a:off x="308214" y="1425735"/>
            <a:ext cx="185000" cy="18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58049" name="think-cell Slide" r:id="rId23" imgW="360" imgH="360" progId="TCLayout.ActiveDocument.1">
              <p:embed/>
            </p:oleObj>
          </a:graphicData>
        </a:graphic>
      </p:graphicFrame>
      <p:sp>
        <p:nvSpPr>
          <p:cNvPr id="17" name="Textplatzhalt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16467" y="2132013"/>
            <a:ext cx="4032245" cy="40338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144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“Eco-system” of city-related platforms and applications from city and 3</a:t>
            </a:r>
            <a:r>
              <a:rPr lang="en-US" baseline="30000" dirty="0" smtClean="0"/>
              <a:t>rd</a:t>
            </a:r>
            <a:r>
              <a:rPr lang="en-US" dirty="0" smtClean="0"/>
              <a:t> parties</a:t>
            </a:r>
          </a:p>
          <a:p>
            <a:pPr lvl="1"/>
            <a:r>
              <a:rPr lang="en-US" dirty="0" smtClean="0"/>
              <a:t>Cloud-based storage of openly accessible, interoperable data</a:t>
            </a:r>
          </a:p>
          <a:p>
            <a:pPr lvl="1"/>
            <a:r>
              <a:rPr lang="en-US" dirty="0" smtClean="0"/>
              <a:t>Cross-domain views (city cockpit, simulation)</a:t>
            </a:r>
          </a:p>
        </p:txBody>
      </p:sp>
      <p:sp>
        <p:nvSpPr>
          <p:cNvPr id="33" name="Rectangle 32"/>
          <p:cNvSpPr/>
          <p:nvPr>
            <p:custDataLst>
              <p:tags r:id="rId3"/>
            </p:custDataLst>
          </p:nvPr>
        </p:nvSpPr>
        <p:spPr bwMode="auto">
          <a:xfrm>
            <a:off x="4804490" y="2497015"/>
            <a:ext cx="3799958" cy="194009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The next step – an integrated city operating system?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“City operating system”: Idea sketch</a:t>
            </a:r>
            <a:endParaRPr lang="en-US" dirty="0"/>
          </a:p>
        </p:txBody>
      </p:sp>
      <p:sp>
        <p:nvSpPr>
          <p:cNvPr id="16" name="Rechteck 73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308214" y="1417560"/>
            <a:ext cx="185000" cy="18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8" name="Textplatzhalt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39746" y="2132013"/>
            <a:ext cx="4032253" cy="40338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144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Individual, stand-alone IT solutions</a:t>
            </a:r>
          </a:p>
          <a:p>
            <a:pPr lvl="1"/>
            <a:r>
              <a:rPr lang="en-US" dirty="0" smtClean="0"/>
              <a:t>Operated by different city departments</a:t>
            </a:r>
          </a:p>
          <a:p>
            <a:pPr lvl="1"/>
            <a:r>
              <a:rPr lang="en-US" dirty="0" smtClean="0"/>
              <a:t>Addressing the obvious needs of citizens and city administrations</a:t>
            </a:r>
          </a:p>
        </p:txBody>
      </p:sp>
      <p:sp>
        <p:nvSpPr>
          <p:cNvPr id="19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16466" y="1771650"/>
            <a:ext cx="4032246" cy="3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algn="l">
              <a:lnSpc>
                <a:spcPct val="100000"/>
              </a:lnSpc>
            </a:pPr>
            <a:r>
              <a:rPr lang="en-US" sz="1400" b="1" dirty="0" smtClean="0"/>
              <a:t>… to an integrated city operating system?</a:t>
            </a:r>
            <a:endParaRPr lang="en-US" sz="1400" b="1" dirty="0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9749" y="1771650"/>
            <a:ext cx="4032254" cy="3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algn="l">
              <a:lnSpc>
                <a:spcPct val="100000"/>
              </a:lnSpc>
            </a:pPr>
            <a:r>
              <a:rPr lang="en-US" sz="1400" b="1" dirty="0" smtClean="0"/>
              <a:t>From a collection of vertical IT solutions … </a:t>
            </a:r>
            <a:endParaRPr lang="en-US" sz="1400" b="1" dirty="0"/>
          </a:p>
        </p:txBody>
      </p:sp>
      <p:sp>
        <p:nvSpPr>
          <p:cNvPr id="21" name="Rectangle 20"/>
          <p:cNvSpPr/>
          <p:nvPr>
            <p:custDataLst>
              <p:tags r:id="rId10"/>
            </p:custDataLst>
          </p:nvPr>
        </p:nvSpPr>
        <p:spPr bwMode="auto">
          <a:xfrm>
            <a:off x="782515" y="2497015"/>
            <a:ext cx="675474" cy="896816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Power,</a:t>
            </a:r>
            <a:br>
              <a:rPr lang="en-US" sz="12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water </a:t>
            </a:r>
          </a:p>
        </p:txBody>
      </p:sp>
      <p:sp>
        <p:nvSpPr>
          <p:cNvPr id="22" name="Rectangle 21"/>
          <p:cNvSpPr/>
          <p:nvPr>
            <p:custDataLst>
              <p:tags r:id="rId11"/>
            </p:custDataLst>
          </p:nvPr>
        </p:nvSpPr>
        <p:spPr bwMode="auto">
          <a:xfrm>
            <a:off x="1514474" y="2497015"/>
            <a:ext cx="675474" cy="896816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marL="171450" indent="-171450"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Traffic</a:t>
            </a:r>
          </a:p>
        </p:txBody>
      </p:sp>
      <p:sp>
        <p:nvSpPr>
          <p:cNvPr id="23" name="Rectangle 22"/>
          <p:cNvSpPr/>
          <p:nvPr>
            <p:custDataLst>
              <p:tags r:id="rId12"/>
            </p:custDataLst>
          </p:nvPr>
        </p:nvSpPr>
        <p:spPr bwMode="auto">
          <a:xfrm>
            <a:off x="2246433" y="2497015"/>
            <a:ext cx="675474" cy="896816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Trans-</a:t>
            </a:r>
            <a:br>
              <a:rPr lang="en-US" sz="12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port</a:t>
            </a:r>
          </a:p>
        </p:txBody>
      </p:sp>
      <p:sp>
        <p:nvSpPr>
          <p:cNvPr id="24" name="Rectangle 23"/>
          <p:cNvSpPr/>
          <p:nvPr>
            <p:custDataLst>
              <p:tags r:id="rId13"/>
            </p:custDataLst>
          </p:nvPr>
        </p:nvSpPr>
        <p:spPr bwMode="auto">
          <a:xfrm>
            <a:off x="2978392" y="2497015"/>
            <a:ext cx="675474" cy="896816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City</a:t>
            </a:r>
            <a:br>
              <a:rPr lang="en-US" sz="12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admin</a:t>
            </a:r>
          </a:p>
        </p:txBody>
      </p:sp>
      <p:sp>
        <p:nvSpPr>
          <p:cNvPr id="26" name="Rectangle 25"/>
          <p:cNvSpPr/>
          <p:nvPr>
            <p:custDataLst>
              <p:tags r:id="rId14"/>
            </p:custDataLst>
          </p:nvPr>
        </p:nvSpPr>
        <p:spPr bwMode="auto">
          <a:xfrm>
            <a:off x="3710352" y="2497015"/>
            <a:ext cx="675474" cy="896816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marL="171450" indent="-171450"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Etc.</a:t>
            </a:r>
          </a:p>
        </p:txBody>
      </p:sp>
      <p:sp>
        <p:nvSpPr>
          <p:cNvPr id="27" name="AutoShape 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0800000" flipH="1">
            <a:off x="4572003" y="2614791"/>
            <a:ext cx="206111" cy="2836858"/>
          </a:xfrm>
          <a:prstGeom prst="homePlate">
            <a:avLst>
              <a:gd name="adj" fmla="val 10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4932485" y="2664085"/>
            <a:ext cx="675474" cy="5451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Power,</a:t>
            </a:r>
            <a:br>
              <a:rPr lang="en-US" sz="12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water 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664444" y="2664085"/>
            <a:ext cx="675474" cy="5451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marL="171450" indent="-171450"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Traffic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396403" y="2664085"/>
            <a:ext cx="675474" cy="5451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Trans-</a:t>
            </a:r>
            <a:br>
              <a:rPr lang="en-US" sz="12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port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128362" y="2664085"/>
            <a:ext cx="675474" cy="5451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City</a:t>
            </a:r>
            <a:br>
              <a:rPr lang="en-US" sz="12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admin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860322" y="2664085"/>
            <a:ext cx="675474" cy="5451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marL="171450" indent="-171450"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Etc.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932484" y="3253168"/>
            <a:ext cx="3603311" cy="5451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Unified data model and communication standards</a:t>
            </a:r>
          </a:p>
        </p:txBody>
      </p:sp>
      <p:sp>
        <p:nvSpPr>
          <p:cNvPr id="36" name="Rectangle 35"/>
          <p:cNvSpPr/>
          <p:nvPr>
            <p:custDataLst>
              <p:tags r:id="rId16"/>
            </p:custDataLst>
          </p:nvPr>
        </p:nvSpPr>
        <p:spPr bwMode="auto">
          <a:xfrm>
            <a:off x="4932485" y="3839237"/>
            <a:ext cx="675474" cy="5451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sz="1200" baseline="30000" dirty="0" smtClean="0">
                <a:solidFill>
                  <a:srgbClr val="000000"/>
                </a:solidFill>
                <a:cs typeface="Arial" charset="0"/>
              </a:rPr>
              <a:t>rd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 party</a:t>
            </a:r>
            <a:br>
              <a:rPr lang="en-US" sz="12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app.</a:t>
            </a:r>
          </a:p>
        </p:txBody>
      </p:sp>
      <p:sp>
        <p:nvSpPr>
          <p:cNvPr id="37" name="Rectangle 36"/>
          <p:cNvSpPr/>
          <p:nvPr>
            <p:custDataLst>
              <p:tags r:id="rId17"/>
            </p:custDataLst>
          </p:nvPr>
        </p:nvSpPr>
        <p:spPr bwMode="auto">
          <a:xfrm>
            <a:off x="5664444" y="3839237"/>
            <a:ext cx="675474" cy="5451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marL="171450" indent="-171450"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sz="1200" baseline="30000" dirty="0" smtClean="0">
                <a:solidFill>
                  <a:srgbClr val="000000"/>
                </a:solidFill>
                <a:cs typeface="Arial" charset="0"/>
              </a:rPr>
              <a:t>rd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 party</a:t>
            </a:r>
            <a:br>
              <a:rPr lang="en-US" sz="12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app.</a:t>
            </a:r>
          </a:p>
        </p:txBody>
      </p:sp>
      <p:sp>
        <p:nvSpPr>
          <p:cNvPr id="38" name="Rectangle 37"/>
          <p:cNvSpPr/>
          <p:nvPr>
            <p:custDataLst>
              <p:tags r:id="rId18"/>
            </p:custDataLst>
          </p:nvPr>
        </p:nvSpPr>
        <p:spPr bwMode="auto">
          <a:xfrm>
            <a:off x="6396403" y="3839237"/>
            <a:ext cx="675474" cy="5451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marL="171450" indent="-171450"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sz="1200" baseline="30000" dirty="0" smtClean="0">
                <a:solidFill>
                  <a:srgbClr val="000000"/>
                </a:solidFill>
                <a:cs typeface="Arial" charset="0"/>
              </a:rPr>
              <a:t>rd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 party</a:t>
            </a:r>
            <a:br>
              <a:rPr lang="en-US" sz="12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app.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7128362" y="3839237"/>
            <a:ext cx="675474" cy="5451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marL="171450" indent="-171450"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sz="1200" baseline="30000" dirty="0" smtClean="0">
                <a:solidFill>
                  <a:srgbClr val="000000"/>
                </a:solidFill>
                <a:cs typeface="Arial" charset="0"/>
              </a:rPr>
              <a:t>rd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 party</a:t>
            </a:r>
            <a:br>
              <a:rPr lang="en-US" sz="12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app.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7860322" y="3839237"/>
            <a:ext cx="675474" cy="5451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marL="171450" indent="-171450"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Etc.</a:t>
            </a:r>
          </a:p>
        </p:txBody>
      </p:sp>
      <p:sp>
        <p:nvSpPr>
          <p:cNvPr id="41" name="Rechteck 73"/>
          <p:cNvSpPr>
            <a:spLocks noChangeAspect="1"/>
          </p:cNvSpPr>
          <p:nvPr/>
        </p:nvSpPr>
        <p:spPr bwMode="auto">
          <a:xfrm>
            <a:off x="79129" y="1417561"/>
            <a:ext cx="185000" cy="185000"/>
          </a:xfrm>
          <a:prstGeom prst="rect">
            <a:avLst/>
          </a:prstGeom>
          <a:solidFill>
            <a:srgbClr val="AF235F"/>
          </a:solidFill>
          <a:ln>
            <a:noFill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Rectangle 4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6793315"/>
              </p:ext>
            </p:extLst>
          </p:nvPr>
        </p:nvGraphicFramePr>
        <p:xfrm>
          <a:off x="4914900" y="-1890713"/>
          <a:ext cx="4895850" cy="42863"/>
        </p:xfrm>
        <a:graphic>
          <a:graphicData uri="http://schemas.openxmlformats.org/presentationml/2006/ole">
            <p:oleObj spid="_x0000_s271362" name="think-cell Slide" r:id="rId4" imgW="0" imgH="0" progId="TCLayout.ActiveDocument.1">
              <p:embed/>
            </p:oleObj>
          </a:graphicData>
        </a:graphic>
      </p:graphicFrame>
      <p:pic>
        <p:nvPicPr>
          <p:cNvPr id="13" name="Picture 2" descr="H:\CT KeyVisual_globe\CT earth small size.jpg"/>
          <p:cNvPicPr>
            <a:picLocks noChangeAspect="1" noChangeArrowheads="1"/>
          </p:cNvPicPr>
          <p:nvPr/>
        </p:nvPicPr>
        <p:blipFill rotWithShape="1">
          <a:blip r:embed="rId5" cstate="print"/>
          <a:srcRect l="27778" r="19301"/>
          <a:stretch/>
        </p:blipFill>
        <p:spPr bwMode="auto">
          <a:xfrm>
            <a:off x="539750" y="1774799"/>
            <a:ext cx="3326856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platzhalter 7"/>
          <p:cNvSpPr txBox="1">
            <a:spLocks/>
          </p:cNvSpPr>
          <p:nvPr/>
        </p:nvSpPr>
        <p:spPr>
          <a:xfrm>
            <a:off x="4023361" y="1774800"/>
            <a:ext cx="4734274" cy="4714900"/>
          </a:xfrm>
          <a:prstGeom prst="rect">
            <a:avLst/>
          </a:prstGeom>
          <a:solidFill>
            <a:srgbClr val="D7D7CD"/>
          </a:solidFill>
          <a:ln>
            <a:noFill/>
          </a:ln>
        </p:spPr>
        <p:txBody>
          <a:bodyPr vert="horz" wrap="square" lIns="252000" tIns="144000" rIns="180000" bIns="1440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latinLnBrk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None/>
              <a:tabLst>
                <a:tab pos="806450" algn="l"/>
              </a:tabLst>
              <a:defRPr/>
            </a:pPr>
            <a:endParaRPr lang="en-US" sz="1400" b="1" dirty="0" smtClean="0">
              <a:latin typeface="+mn-lt"/>
              <a:ea typeface="+mn-ea"/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takeaways</a:t>
            </a:r>
            <a:endParaRPr lang="de-DE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4206658" y="1858858"/>
            <a:ext cx="4403941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400" indent="-1764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6400" indent="-1778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2800" indent="-1778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2800" indent="-1778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889200" indent="-1778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1065600" indent="-1778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1245600" indent="-1778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1422000" indent="-1778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US" sz="1300" dirty="0" smtClean="0"/>
              <a:t>Cities are growing all around the globe – especially </a:t>
            </a:r>
            <a:r>
              <a:rPr lang="en-US" sz="1300" dirty="0" smtClean="0">
                <a:solidFill>
                  <a:srgbClr val="000000"/>
                </a:solidFill>
              </a:rPr>
              <a:t>middleweight cities in emerging markets will play a crucial role in future growth</a:t>
            </a:r>
            <a:endParaRPr lang="en-US" sz="1300" dirty="0" smtClean="0"/>
          </a:p>
          <a:p>
            <a:pPr lvl="1">
              <a:spcBef>
                <a:spcPts val="1200"/>
              </a:spcBef>
            </a:pPr>
            <a:r>
              <a:rPr lang="en-US" sz="1300" dirty="0" smtClean="0"/>
              <a:t>The impact of cities on energy consumption and environment will grow even further</a:t>
            </a:r>
          </a:p>
          <a:p>
            <a:pPr lvl="1">
              <a:spcBef>
                <a:spcPts val="1200"/>
              </a:spcBef>
            </a:pPr>
            <a:r>
              <a:rPr lang="en-US" sz="1300" dirty="0" smtClean="0"/>
              <a:t>Cities mayors are facing a diverse playing field, with multiple challenges e.g. in the areas of energy, water, transport &amp; logistics, security &amp; safety – many of which can be addressed with vertical IT solutions</a:t>
            </a:r>
          </a:p>
          <a:p>
            <a:pPr lvl="1">
              <a:spcBef>
                <a:spcPts val="1200"/>
              </a:spcBef>
            </a:pPr>
            <a:r>
              <a:rPr lang="en-US" sz="1300" dirty="0" smtClean="0"/>
              <a:t>Vertical IT for utilities is increasingly essential to assure even the most basic services</a:t>
            </a:r>
          </a:p>
          <a:p>
            <a:pPr lvl="1">
              <a:spcBef>
                <a:spcPts val="1200"/>
              </a:spcBef>
            </a:pPr>
            <a:r>
              <a:rPr lang="en-US" sz="1300" dirty="0" smtClean="0"/>
              <a:t>City IT applications – which break down into different use cases – mostly aim for improving quality of life</a:t>
            </a:r>
          </a:p>
          <a:p>
            <a:pPr lvl="1">
              <a:spcBef>
                <a:spcPts val="1200"/>
              </a:spcBef>
            </a:pPr>
            <a:r>
              <a:rPr lang="en-US" sz="1300" dirty="0" smtClean="0"/>
              <a:t>Siemens already works on and provides a variety of vertical IT solutions for intelligent urban environments  </a:t>
            </a:r>
          </a:p>
          <a:p>
            <a:pPr lvl="1">
              <a:spcBef>
                <a:spcPts val="1200"/>
              </a:spcBef>
            </a:pPr>
            <a:r>
              <a:rPr lang="en-US" sz="1300" dirty="0" smtClean="0"/>
              <a:t>The next step in the evolution towards smart cities might be the development of city operating systems, which integrate standalone vertical IT solutions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4269357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5650" name="Object 2" hidden="1"/>
          <p:cNvGraphicFramePr>
            <a:graphicFrameLocks/>
          </p:cNvGraphicFramePr>
          <p:nvPr/>
        </p:nvGraphicFramePr>
        <p:xfrm>
          <a:off x="0" y="0"/>
          <a:ext cx="158262" cy="158750"/>
        </p:xfrm>
        <a:graphic>
          <a:graphicData uri="http://schemas.openxmlformats.org/presentationml/2006/ole">
            <p:oleObj spid="_x0000_s217090" name="think-cell Slide" r:id="rId15" imgW="360" imgH="360" progId="TCLayout.ActiveDocument.1">
              <p:embed/>
            </p:oleObj>
          </a:graphicData>
        </a:graphic>
      </p:graphicFrame>
      <p:sp>
        <p:nvSpPr>
          <p:cNvPr id="527565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are in the "urban millennium"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Facts about cities</a:t>
            </a:r>
            <a:endParaRPr lang="de-DE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4608" y="1793386"/>
            <a:ext cx="4192466" cy="4673600"/>
            <a:chOff x="285750" y="1600201"/>
            <a:chExt cx="4431324" cy="4673600"/>
          </a:xfrm>
        </p:grpSpPr>
        <p:sp>
          <p:nvSpPr>
            <p:cNvPr id="5275652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85750" y="1600201"/>
              <a:ext cx="4431323" cy="1463675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lIns="252000" tIns="72000" rIns="72000" bIns="72000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sz="1600" dirty="0"/>
                <a:t>Population</a:t>
              </a:r>
            </a:p>
          </p:txBody>
        </p:sp>
        <p:sp>
          <p:nvSpPr>
            <p:cNvPr id="5275653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3851" y="1962151"/>
              <a:ext cx="4391757" cy="11017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26000" bIns="126000"/>
            <a:lstStyle/>
            <a:p>
              <a:pPr marL="266700" lvl="1" indent="-265113" algn="l" eaLnBrk="0" hangingPunct="0">
                <a:spcBef>
                  <a:spcPct val="4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1882775" algn="l"/>
                </a:tabLst>
              </a:pPr>
              <a:endParaRPr lang="en-US" sz="1600" b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75654" name="RectanNX9o8TT0mh0e7DveHIhRLIQ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9262" y="2068514"/>
              <a:ext cx="4073769" cy="8715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5738" lvl="3" indent="-180975" algn="l" defTabSz="76200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sz="1500" b="0" dirty="0"/>
                <a:t>2009: 50% of the world's population lives in cities</a:t>
              </a:r>
            </a:p>
            <a:p>
              <a:pPr marL="185738" lvl="3" indent="-180975" algn="l" defTabSz="76200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sz="1500" b="0" dirty="0"/>
                <a:t>2030: urban population will grow from </a:t>
              </a:r>
              <a:br>
                <a:rPr lang="en-US" sz="1500" b="0" dirty="0"/>
              </a:br>
              <a:r>
                <a:rPr lang="en-US" sz="1500" b="0" dirty="0"/>
                <a:t>3.5 billion to 4.7 billion</a:t>
              </a:r>
            </a:p>
          </p:txBody>
        </p:sp>
        <p:sp>
          <p:nvSpPr>
            <p:cNvPr id="5275655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5750" y="3205164"/>
              <a:ext cx="4431323" cy="1463675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lIns="252000" tIns="72000" rIns="72000" bIns="72000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sz="1600" dirty="0"/>
                <a:t>Economy</a:t>
              </a:r>
            </a:p>
          </p:txBody>
        </p:sp>
        <p:sp>
          <p:nvSpPr>
            <p:cNvPr id="5275656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5751" y="4810126"/>
              <a:ext cx="4429857" cy="1463675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lIns="252000" tIns="72000" rIns="72000" bIns="72000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sz="1600" dirty="0"/>
                <a:t>Environment</a:t>
              </a:r>
            </a:p>
          </p:txBody>
        </p:sp>
        <p:sp>
          <p:nvSpPr>
            <p:cNvPr id="5275657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3851" y="3567114"/>
              <a:ext cx="4391757" cy="11017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26000" bIns="126000"/>
            <a:lstStyle/>
            <a:p>
              <a:pPr marL="266700" lvl="1" indent="-265113" algn="l" eaLnBrk="0" hangingPunct="0">
                <a:spcBef>
                  <a:spcPct val="4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1882775" algn="l"/>
                </a:tabLst>
              </a:pPr>
              <a:endParaRPr lang="en-US" sz="1600" b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75658" name="RectanNX9o8TT0mh0e7DveHIhRLIQ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24608" y="3665539"/>
              <a:ext cx="4054720" cy="8771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5738" lvl="3" indent="-180975" algn="l" defTabSz="76200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sz="1500" b="0" dirty="0"/>
                <a:t>51% of global GDP is produced in 600 cities</a:t>
              </a:r>
            </a:p>
            <a:p>
              <a:pPr marL="185738" lvl="3" indent="-180975" algn="l" defTabSz="76200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sz="1500" b="0" dirty="0"/>
                <a:t>By 2025, </a:t>
              </a:r>
              <a:r>
                <a:rPr lang="en-US" sz="1500" b="0" dirty="0" smtClean="0"/>
                <a:t>middle-weight cities in emerging markets will generate 40</a:t>
              </a:r>
              <a:r>
                <a:rPr lang="en-US" sz="1500" b="0" dirty="0"/>
                <a:t>% of </a:t>
              </a:r>
              <a:r>
                <a:rPr lang="en-US" sz="1500" b="0" dirty="0" smtClean="0"/>
                <a:t>GDP growth</a:t>
              </a:r>
              <a:endParaRPr lang="en-US" sz="1500" b="0" dirty="0"/>
            </a:p>
          </p:txBody>
        </p:sp>
        <p:sp>
          <p:nvSpPr>
            <p:cNvPr id="5275659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3851" y="5172076"/>
              <a:ext cx="4393223" cy="11017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26000" bIns="126000"/>
            <a:lstStyle/>
            <a:p>
              <a:pPr marL="266700" lvl="1" indent="-265113" algn="l" eaLnBrk="0" hangingPunct="0">
                <a:spcBef>
                  <a:spcPct val="4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1882775" algn="l"/>
                </a:tabLst>
              </a:pPr>
              <a:endParaRPr lang="en-US" sz="1600" b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75660" name="RectanNX9o8TT0mh0e7DveHIhRLIQ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52451" y="5251451"/>
              <a:ext cx="4059115" cy="8771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80975" lvl="2" indent="-177800" algn="l" defTabSz="76200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sz="1500" b="0" dirty="0" smtClean="0"/>
                <a:t>Cities consume two-thirds </a:t>
              </a:r>
              <a:r>
                <a:rPr lang="en-US" sz="1500" b="0" dirty="0"/>
                <a:t>of the world's </a:t>
              </a:r>
              <a:r>
                <a:rPr lang="en-US" sz="1500" b="0" dirty="0" smtClean="0"/>
                <a:t>energy, and 60</a:t>
              </a:r>
              <a:r>
                <a:rPr lang="en-US" sz="1500" b="0" dirty="0"/>
                <a:t>% of its drinking water</a:t>
              </a:r>
            </a:p>
            <a:p>
              <a:pPr marL="180975" lvl="2" indent="-177800" algn="l" defTabSz="76200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sz="1500" b="0" dirty="0" smtClean="0"/>
                <a:t>Cities generate </a:t>
              </a:r>
              <a:r>
                <a:rPr lang="en-US" sz="1500" b="0" dirty="0"/>
                <a:t>up to 70% of its CO</a:t>
              </a:r>
              <a:r>
                <a:rPr lang="en-US" sz="1500" b="0" baseline="-25000" dirty="0"/>
                <a:t>2</a:t>
              </a:r>
              <a:r>
                <a:rPr lang="en-US" sz="1500" b="0" dirty="0"/>
                <a:t> emissions</a:t>
              </a:r>
            </a:p>
          </p:txBody>
        </p:sp>
      </p:grpSp>
      <p:pic>
        <p:nvPicPr>
          <p:cNvPr id="5275661" name="Picture 13" descr="Bild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lum bright="-6000"/>
          </a:blip>
          <a:srcRect l="8720"/>
          <a:stretch>
            <a:fillRect/>
          </a:stretch>
        </p:blipFill>
        <p:spPr bwMode="auto">
          <a:xfrm>
            <a:off x="4833535" y="1791798"/>
            <a:ext cx="3915177" cy="467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7698" name="Object 10" hidden="1"/>
          <p:cNvGraphicFramePr>
            <a:graphicFrameLocks/>
          </p:cNvGraphicFramePr>
          <p:nvPr/>
        </p:nvGraphicFramePr>
        <p:xfrm>
          <a:off x="0" y="0"/>
          <a:ext cx="158262" cy="158750"/>
        </p:xfrm>
        <a:graphic>
          <a:graphicData uri="http://schemas.openxmlformats.org/presentationml/2006/ole">
            <p:oleObj spid="_x0000_s218114" name="think-cell Slide" r:id="rId29" imgW="360" imgH="360" progId="TCLayout.ActiveDocument.1">
              <p:embed/>
            </p:oleObj>
          </a:graphicData>
        </a:graphic>
      </p:graphicFrame>
      <p:sp>
        <p:nvSpPr>
          <p:cNvPr id="6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39262" y="1822947"/>
            <a:ext cx="3818792" cy="43447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1" sy="99001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eaLnBrk="0" hangingPunct="0">
              <a:buSzPct val="100000"/>
            </a:pPr>
            <a:r>
              <a:rPr lang="en-US" sz="1600" dirty="0">
                <a:solidFill>
                  <a:srgbClr val="000000"/>
                </a:solidFill>
                <a:sym typeface="Arial" pitchFamily="34" charset="0"/>
              </a:rPr>
              <a:t>Jakarta 1975—4.8 Mio</a:t>
            </a:r>
          </a:p>
        </p:txBody>
      </p:sp>
      <p:sp>
        <p:nvSpPr>
          <p:cNvPr id="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939813" y="1822947"/>
            <a:ext cx="3818792" cy="43447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1" sy="99001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eaLnBrk="0" hangingPunct="0">
              <a:buSzPct val="100000"/>
            </a:pPr>
            <a:r>
              <a:rPr lang="en-US" sz="1600" dirty="0">
                <a:solidFill>
                  <a:srgbClr val="000000"/>
                </a:solidFill>
                <a:sym typeface="Arial" pitchFamily="34" charset="0"/>
              </a:rPr>
              <a:t>Delhi 1972—4,4 Mio</a:t>
            </a: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9261" y="1801915"/>
            <a:ext cx="8219343" cy="4008336"/>
            <a:chOff x="539750" y="1801239"/>
            <a:chExt cx="8218488" cy="4008406"/>
          </a:xfrm>
        </p:grpSpPr>
        <p:pic>
          <p:nvPicPr>
            <p:cNvPr id="5277702" name="Picture 57" descr="Jakarta_1975_rot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70866" y="2616539"/>
              <a:ext cx="3786822" cy="319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77703" name="Picture 14" descr="Delhi_1972_rot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gray">
            <a:xfrm>
              <a:off x="4972937" y="2616539"/>
              <a:ext cx="3780604" cy="318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77704" name="Rectangle 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539750" y="1801240"/>
              <a:ext cx="3817938" cy="45551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sx="99001" sy="99001" algn="ctr" rotWithShape="0">
                <a:schemeClr val="tx2"/>
              </a:outerShdw>
            </a:effectLst>
          </p:spPr>
          <p:txBody>
            <a:bodyPr tIns="91440" bIns="91440" anchor="b">
              <a:spAutoFit/>
            </a:bodyPr>
            <a:lstStyle/>
            <a:p>
              <a:pPr eaLnBrk="0" hangingPunct="0"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sym typeface="Arial" pitchFamily="34" charset="0"/>
                </a:rPr>
                <a:t>Greater Jakarta 1975—12 </a:t>
              </a:r>
              <a:r>
                <a:rPr lang="en-US" sz="1600" dirty="0">
                  <a:solidFill>
                    <a:srgbClr val="000000"/>
                  </a:solidFill>
                  <a:sym typeface="Arial" pitchFamily="34" charset="0"/>
                </a:rPr>
                <a:t>Mio</a:t>
              </a:r>
            </a:p>
          </p:txBody>
        </p:sp>
        <p:sp>
          <p:nvSpPr>
            <p:cNvPr id="5277705" name="Rectangle 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4940300" y="1801239"/>
              <a:ext cx="3817938" cy="45551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sx="99001" sy="99001" algn="ctr" rotWithShape="0">
                <a:schemeClr val="tx2"/>
              </a:outerShdw>
            </a:effectLst>
          </p:spPr>
          <p:txBody>
            <a:bodyPr tIns="91440" bIns="91440" anchor="b">
              <a:spAutoFit/>
            </a:bodyPr>
            <a:lstStyle/>
            <a:p>
              <a:pPr eaLnBrk="0" hangingPunct="0"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sym typeface="Arial" pitchFamily="34" charset="0"/>
                </a:rPr>
                <a:t>Greater Delhi 1972—4 </a:t>
              </a:r>
              <a:r>
                <a:rPr lang="en-US" sz="1600" dirty="0">
                  <a:solidFill>
                    <a:srgbClr val="000000"/>
                  </a:solidFill>
                  <a:sym typeface="Arial" pitchFamily="34" charset="0"/>
                </a:rPr>
                <a:t>Mio</a:t>
              </a:r>
            </a:p>
          </p:txBody>
        </p:sp>
      </p:grpSp>
      <p:sp>
        <p:nvSpPr>
          <p:cNvPr id="5277706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sym typeface="Arial" pitchFamily="34" charset="0"/>
              </a:rPr>
              <a:t>Population: </a:t>
            </a:r>
            <a:br>
              <a:rPr lang="en-US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dirty="0" smtClean="0">
                <a:solidFill>
                  <a:srgbClr val="000000"/>
                </a:solidFill>
                <a:sym typeface="Arial" pitchFamily="34" charset="0"/>
              </a:rPr>
              <a:t>City population grows by </a:t>
            </a:r>
            <a:r>
              <a:rPr lang="en-US" dirty="0">
                <a:solidFill>
                  <a:srgbClr val="000000"/>
                </a:solidFill>
                <a:sym typeface="Arial" pitchFamily="34" charset="0"/>
              </a:rPr>
              <a:t>2 inhabitants per second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541337" y="1412875"/>
            <a:ext cx="8207375" cy="215444"/>
          </a:xfrm>
        </p:spPr>
        <p:txBody>
          <a:bodyPr/>
          <a:lstStyle/>
          <a:p>
            <a:r>
              <a:rPr lang="en-US" dirty="0" smtClean="0"/>
              <a:t>Illustration of city population growth: Jakarta and Delhi</a:t>
            </a:r>
            <a:endParaRPr lang="en-US" dirty="0"/>
          </a:p>
        </p:txBody>
      </p:sp>
      <p:sp>
        <p:nvSpPr>
          <p:cNvPr id="5277707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750" y="1364"/>
            <a:ext cx="65" cy="23698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buSzPct val="100000"/>
            </a:pPr>
            <a:endParaRPr lang="en-US" b="0" dirty="0">
              <a:solidFill>
                <a:srgbClr val="666666"/>
              </a:solidFill>
              <a:sym typeface="Arial" pitchFamily="34" charset="0"/>
            </a:endParaRPr>
          </a:p>
        </p:txBody>
      </p:sp>
      <p:sp>
        <p:nvSpPr>
          <p:cNvPr id="5277708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41337" y="6240977"/>
            <a:ext cx="8210550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l" defTabSz="762000" eaLnBrk="0" hangingPunct="0">
              <a:buSzPct val="100000"/>
              <a:tabLst>
                <a:tab pos="180975" algn="l"/>
                <a:tab pos="3810000" algn="l"/>
                <a:tab pos="3911600" algn="l"/>
                <a:tab pos="4953000" algn="l"/>
              </a:tabLst>
            </a:pPr>
            <a:r>
              <a:rPr lang="en-US" sz="1000" b="0" dirty="0" smtClean="0">
                <a:solidFill>
                  <a:srgbClr val="000000"/>
                </a:solidFill>
                <a:sym typeface="Arial" pitchFamily="34" charset="0"/>
              </a:rPr>
              <a:t>Source: </a:t>
            </a:r>
            <a:r>
              <a:rPr lang="en-US" sz="1000" b="0" dirty="0">
                <a:solidFill>
                  <a:srgbClr val="000000"/>
                </a:solidFill>
                <a:sym typeface="Arial" pitchFamily="34" charset="0"/>
              </a:rPr>
              <a:t>Deutsches Zentrum für Luft- und Raumfahrt, UN World Urbanization Prospects: The 2009 Revision</a:t>
            </a:r>
          </a:p>
        </p:txBody>
      </p:sp>
      <p:grpSp>
        <p:nvGrpSpPr>
          <p:cNvPr id="3" name="Group 3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260" y="1822947"/>
            <a:ext cx="8219343" cy="4011512"/>
            <a:chOff x="539750" y="1801238"/>
            <a:chExt cx="8218488" cy="4011581"/>
          </a:xfrm>
        </p:grpSpPr>
        <p:sp>
          <p:nvSpPr>
            <p:cNvPr id="5277710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539750" y="1801239"/>
              <a:ext cx="3817938" cy="45551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sx="99001" sy="99001" algn="ctr" rotWithShape="0">
                <a:schemeClr val="tx2"/>
              </a:outerShdw>
            </a:effectLst>
          </p:spPr>
          <p:txBody>
            <a:bodyPr tIns="91440" bIns="91440" anchor="b">
              <a:spAutoFit/>
            </a:bodyPr>
            <a:lstStyle/>
            <a:p>
              <a:pPr eaLnBrk="0" hangingPunct="0"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sym typeface="Arial" pitchFamily="34" charset="0"/>
                </a:rPr>
                <a:t>Greater Jakarta 1990—17 </a:t>
              </a:r>
              <a:r>
                <a:rPr lang="en-US" sz="1600" dirty="0">
                  <a:solidFill>
                    <a:srgbClr val="000000"/>
                  </a:solidFill>
                  <a:sym typeface="Arial" pitchFamily="34" charset="0"/>
                </a:rPr>
                <a:t>Mio</a:t>
              </a:r>
            </a:p>
          </p:txBody>
        </p:sp>
        <p:sp>
          <p:nvSpPr>
            <p:cNvPr id="5277711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4940300" y="1801238"/>
              <a:ext cx="3817938" cy="45551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sx="99001" sy="99001" algn="ctr" rotWithShape="0">
                <a:schemeClr val="tx2"/>
              </a:outerShdw>
            </a:effectLst>
          </p:spPr>
          <p:txBody>
            <a:bodyPr tIns="91440" bIns="91440" anchor="b">
              <a:spAutoFit/>
            </a:bodyPr>
            <a:lstStyle/>
            <a:p>
              <a:pPr eaLnBrk="0" hangingPunct="0"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sym typeface="Arial" pitchFamily="34" charset="0"/>
                </a:rPr>
                <a:t>Greater Delhi 1988—10 </a:t>
              </a:r>
              <a:r>
                <a:rPr lang="en-US" sz="1600" dirty="0">
                  <a:solidFill>
                    <a:srgbClr val="000000"/>
                  </a:solidFill>
                  <a:sym typeface="Arial" pitchFamily="34" charset="0"/>
                </a:rPr>
                <a:t>Mio</a:t>
              </a:r>
            </a:p>
          </p:txBody>
        </p:sp>
        <p:pic>
          <p:nvPicPr>
            <p:cNvPr id="5277712" name="Picture 20" descr="Jakarta_1990_rot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70570" y="2616539"/>
              <a:ext cx="3779476" cy="319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77713" name="Picture 23" descr="Delhi_1988_rot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4972923" y="2616540"/>
              <a:ext cx="3783808" cy="319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39260" y="1801915"/>
            <a:ext cx="8219343" cy="4011511"/>
            <a:chOff x="539750" y="1801239"/>
            <a:chExt cx="8218488" cy="4011579"/>
          </a:xfrm>
        </p:grpSpPr>
        <p:sp>
          <p:nvSpPr>
            <p:cNvPr id="5277715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539750" y="1801240"/>
              <a:ext cx="3817938" cy="45551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sx="99001" sy="99001" algn="ctr" rotWithShape="0">
                <a:schemeClr val="tx2"/>
              </a:outerShdw>
            </a:effectLst>
          </p:spPr>
          <p:txBody>
            <a:bodyPr tIns="91440" bIns="91440" anchor="b">
              <a:spAutoFit/>
            </a:bodyPr>
            <a:lstStyle/>
            <a:p>
              <a:pPr eaLnBrk="0" hangingPunct="0"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sym typeface="Arial" pitchFamily="34" charset="0"/>
                </a:rPr>
                <a:t>Greater Jakarta 2000—21 </a:t>
              </a:r>
              <a:r>
                <a:rPr lang="en-US" sz="1600" dirty="0">
                  <a:solidFill>
                    <a:srgbClr val="000000"/>
                  </a:solidFill>
                  <a:sym typeface="Arial" pitchFamily="34" charset="0"/>
                </a:rPr>
                <a:t>Mio</a:t>
              </a:r>
            </a:p>
          </p:txBody>
        </p:sp>
        <p:sp>
          <p:nvSpPr>
            <p:cNvPr id="5277716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4940300" y="1801239"/>
              <a:ext cx="3817938" cy="45551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sx="99001" sy="99001" algn="ctr" rotWithShape="0">
                <a:schemeClr val="tx2"/>
              </a:outerShdw>
            </a:effectLst>
          </p:spPr>
          <p:txBody>
            <a:bodyPr tIns="91440" bIns="91440" anchor="b">
              <a:spAutoFit/>
            </a:bodyPr>
            <a:lstStyle/>
            <a:p>
              <a:pPr eaLnBrk="0" hangingPunct="0">
                <a:buSzPct val="100000"/>
              </a:pPr>
              <a:r>
                <a:rPr lang="en-US" sz="1600" dirty="0">
                  <a:solidFill>
                    <a:srgbClr val="000000"/>
                  </a:solidFill>
                  <a:sym typeface="Arial" pitchFamily="34" charset="0"/>
                </a:rPr>
                <a:t>Delhi </a:t>
              </a:r>
              <a:r>
                <a:rPr lang="en-US" sz="1600" dirty="0" smtClean="0">
                  <a:solidFill>
                    <a:srgbClr val="000000"/>
                  </a:solidFill>
                  <a:sym typeface="Arial" pitchFamily="34" charset="0"/>
                </a:rPr>
                <a:t>2000—16 </a:t>
              </a:r>
              <a:r>
                <a:rPr lang="en-US" sz="1600" dirty="0">
                  <a:solidFill>
                    <a:srgbClr val="000000"/>
                  </a:solidFill>
                  <a:sym typeface="Arial" pitchFamily="34" charset="0"/>
                </a:rPr>
                <a:t>Mio</a:t>
              </a:r>
            </a:p>
          </p:txBody>
        </p:sp>
        <p:pic>
          <p:nvPicPr>
            <p:cNvPr id="5277717" name="Picture 29" descr="Jakarta_2000_rot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572157" y="2616412"/>
              <a:ext cx="3777890" cy="319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77718" name="Picture 31" descr="Delhi_2000_rot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4972829" y="2616540"/>
              <a:ext cx="3783996" cy="3196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260" y="1801915"/>
            <a:ext cx="8219343" cy="4006749"/>
            <a:chOff x="539750" y="1801239"/>
            <a:chExt cx="8218488" cy="4006816"/>
          </a:xfrm>
        </p:grpSpPr>
        <p:sp>
          <p:nvSpPr>
            <p:cNvPr id="5277720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539750" y="1801240"/>
              <a:ext cx="3817938" cy="45551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sx="99001" sy="99001" algn="ctr" rotWithShape="0">
                <a:schemeClr val="tx2"/>
              </a:outerShdw>
            </a:effectLst>
          </p:spPr>
          <p:txBody>
            <a:bodyPr tIns="91440" bIns="91440" anchor="b">
              <a:spAutoFit/>
            </a:bodyPr>
            <a:lstStyle/>
            <a:p>
              <a:pPr eaLnBrk="0" hangingPunct="0"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sym typeface="Arial" pitchFamily="34" charset="0"/>
                </a:rPr>
                <a:t>Greater Jakarta 2010—28 </a:t>
              </a:r>
              <a:r>
                <a:rPr lang="en-US" sz="1600" dirty="0">
                  <a:solidFill>
                    <a:srgbClr val="000000"/>
                  </a:solidFill>
                  <a:sym typeface="Arial" pitchFamily="34" charset="0"/>
                </a:rPr>
                <a:t>Mio</a:t>
              </a:r>
            </a:p>
          </p:txBody>
        </p:sp>
        <p:sp>
          <p:nvSpPr>
            <p:cNvPr id="5277721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4940300" y="1801239"/>
              <a:ext cx="3817938" cy="45551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sx="99001" sy="99001" algn="ctr" rotWithShape="0">
                <a:schemeClr val="tx2"/>
              </a:outerShdw>
            </a:effectLst>
          </p:spPr>
          <p:txBody>
            <a:bodyPr tIns="91440" bIns="91440" anchor="b">
              <a:spAutoFit/>
            </a:bodyPr>
            <a:lstStyle/>
            <a:p>
              <a:pPr eaLnBrk="0" hangingPunct="0"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sym typeface="Arial" pitchFamily="34" charset="0"/>
                </a:rPr>
                <a:t>Greater Delhi 2010—22 </a:t>
              </a:r>
              <a:r>
                <a:rPr lang="en-US" sz="1600" dirty="0">
                  <a:solidFill>
                    <a:srgbClr val="000000"/>
                  </a:solidFill>
                  <a:sym typeface="Arial" pitchFamily="34" charset="0"/>
                </a:rPr>
                <a:t>Mio</a:t>
              </a:r>
            </a:p>
          </p:txBody>
        </p:sp>
        <p:pic>
          <p:nvPicPr>
            <p:cNvPr id="5277722" name="Picture 38" descr="Jakarta_2010_rot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572382" y="2616541"/>
              <a:ext cx="3782202" cy="319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77723" name="Picture 40" descr="Delhi_2010_rot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4972923" y="2616413"/>
              <a:ext cx="3782220" cy="318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9746" name="Rectangle 2" hidden="1"/>
          <p:cNvGraphicFramePr>
            <a:graphicFrameLocks/>
          </p:cNvGraphicFramePr>
          <p:nvPr/>
        </p:nvGraphicFramePr>
        <p:xfrm>
          <a:off x="0" y="0"/>
          <a:ext cx="158262" cy="158750"/>
        </p:xfrm>
        <a:graphic>
          <a:graphicData uri="http://schemas.openxmlformats.org/presentationml/2006/ole">
            <p:oleObj spid="_x0000_s220162" name="think-cell Slide" r:id="rId49" imgW="0" imgH="0" progId="TCLayout.ActiveDocument.1">
              <p:embed/>
            </p:oleObj>
          </a:graphicData>
        </a:graphic>
      </p:graphicFrame>
      <p:sp>
        <p:nvSpPr>
          <p:cNvPr id="69" name="Rectangle 6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879BAA"/>
              </a:buClr>
            </a:pPr>
            <a:endParaRPr lang="de-DE" sz="1200" dirty="0" smtClean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62" name="Title 6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Economy: Emerging markets middleweight cities play a crucial role in future growth</a:t>
            </a:r>
            <a:endParaRPr lang="de-DE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dirty="0" smtClean="0"/>
              <a:t>GDP per city size – today and tomorrow</a:t>
            </a:r>
            <a:endParaRPr lang="de-DE" dirty="0"/>
          </a:p>
        </p:txBody>
      </p:sp>
      <p:sp>
        <p:nvSpPr>
          <p:cNvPr id="64" name="Textplatzhalt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716467" y="2071687"/>
            <a:ext cx="4032245" cy="38706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144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endParaRPr lang="de-AT" dirty="0" smtClean="0"/>
          </a:p>
        </p:txBody>
      </p:sp>
      <p:sp>
        <p:nvSpPr>
          <p:cNvPr id="65" name="Textplatzhalt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39746" y="2071687"/>
            <a:ext cx="4032253" cy="38706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144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endParaRPr lang="de-AT" b="1" dirty="0" smtClean="0"/>
          </a:p>
        </p:txBody>
      </p:sp>
      <p:sp>
        <p:nvSpPr>
          <p:cNvPr id="66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16466" y="1711325"/>
            <a:ext cx="4032246" cy="3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algn="l">
              <a:lnSpc>
                <a:spcPct val="100000"/>
              </a:lnSpc>
            </a:pPr>
            <a:r>
              <a:rPr lang="en-US" sz="1400" b="1" dirty="0" smtClean="0"/>
              <a:t>2025: Rise of emerging mid-weight cities </a:t>
            </a:r>
            <a:endParaRPr lang="en-US" sz="1400" b="1" dirty="0"/>
          </a:p>
        </p:txBody>
      </p:sp>
      <p:sp>
        <p:nvSpPr>
          <p:cNvPr id="67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9749" y="1711325"/>
            <a:ext cx="4032254" cy="3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algn="l">
              <a:lnSpc>
                <a:spcPct val="100000"/>
              </a:lnSpc>
            </a:pPr>
            <a:r>
              <a:rPr lang="en-US" sz="1400" b="1" dirty="0" smtClean="0"/>
              <a:t>Today: Tier 1 cities</a:t>
            </a:r>
            <a:r>
              <a:rPr lang="en-US" sz="1400" b="1" baseline="30000" dirty="0" smtClean="0"/>
              <a:t>1)</a:t>
            </a:r>
            <a:r>
              <a:rPr lang="en-US" sz="1400" b="1" dirty="0" smtClean="0"/>
              <a:t> </a:t>
            </a:r>
            <a:r>
              <a:rPr lang="en-US" sz="1400" b="1" dirty="0" smtClean="0">
                <a:sym typeface="Wingdings" pitchFamily="2" charset="2"/>
              </a:rPr>
              <a:t> 51% of global GDP</a:t>
            </a:r>
            <a:endParaRPr lang="en-US" sz="1400" b="1" dirty="0"/>
          </a:p>
        </p:txBody>
      </p:sp>
      <p:cxnSp>
        <p:nvCxnSpPr>
          <p:cNvPr id="59" name="Straight Connector 58"/>
          <p:cNvCxnSpPr/>
          <p:nvPr>
            <p:custDataLst>
              <p:tags r:id="rId9"/>
            </p:custDataLst>
          </p:nvPr>
        </p:nvCxnSpPr>
        <p:spPr bwMode="auto">
          <a:xfrm flipV="1">
            <a:off x="1931987" y="3930650"/>
            <a:ext cx="504825" cy="847725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>
            <p:custDataLst>
              <p:tags r:id="rId10"/>
            </p:custDataLst>
          </p:nvPr>
        </p:nvCxnSpPr>
        <p:spPr bwMode="auto">
          <a:xfrm flipV="1">
            <a:off x="1931987" y="3463925"/>
            <a:ext cx="504825" cy="87630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>
            <p:custDataLst>
              <p:tags r:id="rId11"/>
            </p:custDataLst>
          </p:nvPr>
        </p:nvCxnSpPr>
        <p:spPr bwMode="auto">
          <a:xfrm flipV="1">
            <a:off x="1931987" y="3082925"/>
            <a:ext cx="504825" cy="904875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>
            <p:custDataLst>
              <p:tags r:id="rId12"/>
            </p:custDataLst>
          </p:nvPr>
        </p:nvCxnSpPr>
        <p:spPr bwMode="auto">
          <a:xfrm>
            <a:off x="1931987" y="2492375"/>
            <a:ext cx="504825" cy="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0" name="Object 69"/>
          <p:cNvGraphicFramePr>
            <a:graphicFrameLocks noChangeAspect="1"/>
          </p:cNvGraphicFramePr>
          <p:nvPr/>
        </p:nvGraphicFramePr>
        <p:xfrm>
          <a:off x="950912" y="2397125"/>
          <a:ext cx="2476433" cy="3190943"/>
        </p:xfrm>
        <a:graphic>
          <a:graphicData uri="http://schemas.openxmlformats.org/presentationml/2006/ole">
            <p:oleObj spid="_x0000_s220166" name="Diagramm" r:id="rId50" imgW="2476433" imgH="3190943" progId="MSGraph.Chart.8">
              <p:embed followColorScheme="full"/>
            </p:oleObj>
          </a:graphicData>
        </a:graphic>
      </p:graphicFrame>
      <p:cxnSp>
        <p:nvCxnSpPr>
          <p:cNvPr id="60" name="Straight Connector 59"/>
          <p:cNvCxnSpPr/>
          <p:nvPr>
            <p:custDataLst>
              <p:tags r:id="rId13"/>
            </p:custDataLst>
          </p:nvPr>
        </p:nvCxnSpPr>
        <p:spPr bwMode="auto">
          <a:xfrm flipH="1">
            <a:off x="3116262" y="2492375"/>
            <a:ext cx="203200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Rectangle 67"/>
          <p:cNvSpPr/>
          <p:nvPr>
            <p:custDataLst>
              <p:tags r:id="rId14"/>
            </p:custDataLst>
          </p:nvPr>
        </p:nvSpPr>
        <p:spPr bwMode="auto">
          <a:xfrm>
            <a:off x="3370262" y="2401887"/>
            <a:ext cx="387350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879BAA"/>
              </a:buClr>
            </a:pPr>
            <a:fld id="{C2F35D30-E366-44CC-9653-B22CD417B879}" type="datetime'''''''1''''''''''''''''''''''0''''''''''''0''%'''''''''''''''">
              <a:rPr lang="en-US" sz="1200" smtClean="0">
                <a:latin typeface="Arial"/>
                <a:ea typeface="ＭＳ Ｐゴシック"/>
                <a:sym typeface="Arial"/>
              </a:rPr>
              <a:pPr>
                <a:lnSpc>
                  <a:spcPct val="100000"/>
                </a:lnSpc>
                <a:buClr>
                  <a:srgbClr val="879BAA"/>
                </a:buClr>
              </a:pPr>
              <a:t>100%</a:t>
            </a:fld>
            <a:endParaRPr lang="de-DE" sz="1200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89" name="Rectangle 88"/>
          <p:cNvSpPr/>
          <p:nvPr>
            <p:custDataLst>
              <p:tags r:id="rId15"/>
            </p:custDataLst>
          </p:nvPr>
        </p:nvSpPr>
        <p:spPr bwMode="auto">
          <a:xfrm>
            <a:off x="3206750" y="4495800"/>
            <a:ext cx="773112" cy="365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879BAA"/>
              </a:buClr>
            </a:pPr>
            <a:fld id="{EF10C3BE-DB53-482E-B275-E58652557BA7}" type="datetime'''~''6''0''''''''0 ''T''ier'''''' 1&#10;  ''ci''t''i''''es'">
              <a:rPr lang="en-US" sz="1200" smtClean="0">
                <a:latin typeface="Arial"/>
                <a:ea typeface="ＭＳ Ｐゴシック"/>
                <a:sym typeface="Arial"/>
              </a:rPr>
              <a:pPr>
                <a:lnSpc>
                  <a:spcPct val="100000"/>
                </a:lnSpc>
                <a:buClr>
                  <a:srgbClr val="879BAA"/>
                </a:buClr>
              </a:pPr>
              <a:t>~600 Tier 1
  cities</a:t>
            </a:fld>
            <a:r>
              <a:rPr lang="en-US" sz="1200" baseline="30000" dirty="0" smtClean="0">
                <a:latin typeface="Arial"/>
                <a:ea typeface="ＭＳ Ｐゴシック"/>
                <a:sym typeface="Arial"/>
              </a:rPr>
              <a:t>1)</a:t>
            </a:r>
            <a:endParaRPr lang="de-DE" sz="1200" baseline="30000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76" name="Rectangle 75"/>
          <p:cNvSpPr/>
          <p:nvPr>
            <p:custDataLst>
              <p:tags r:id="rId16"/>
            </p:custDataLst>
          </p:nvPr>
        </p:nvSpPr>
        <p:spPr bwMode="auto">
          <a:xfrm>
            <a:off x="3206750" y="3514725"/>
            <a:ext cx="857250" cy="365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879BAA"/>
              </a:buClr>
            </a:pPr>
            <a:fld id="{98D0331C-1755-4AF9-AC94-50F4811B5960}" type="datetime'~''''''1400 Tier ''2&#10;'''''''''' '' citie''''''s'''''''''''">
              <a:rPr lang="en-US" sz="1200" smtClean="0">
                <a:latin typeface="Arial"/>
                <a:ea typeface="ＭＳ Ｐゴシック"/>
                <a:sym typeface="Arial"/>
              </a:rPr>
              <a:pPr>
                <a:lnSpc>
                  <a:spcPct val="100000"/>
                </a:lnSpc>
                <a:buClr>
                  <a:srgbClr val="879BAA"/>
                </a:buClr>
              </a:pPr>
              <a:t>~1400 Tier 2
  cities</a:t>
            </a:fld>
            <a:r>
              <a:rPr lang="en-US" sz="1200" baseline="30000" dirty="0" smtClean="0">
                <a:latin typeface="Arial"/>
                <a:ea typeface="ＭＳ Ｐゴシック"/>
                <a:sym typeface="Arial"/>
              </a:rPr>
              <a:t>1)</a:t>
            </a:r>
            <a:endParaRPr lang="de-DE" sz="1200" baseline="30000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75" name="Rectangle 74"/>
          <p:cNvSpPr/>
          <p:nvPr>
            <p:custDataLst>
              <p:tags r:id="rId17"/>
            </p:custDataLst>
          </p:nvPr>
        </p:nvSpPr>
        <p:spPr bwMode="auto">
          <a:xfrm>
            <a:off x="3206750" y="3182937"/>
            <a:ext cx="811212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879BAA"/>
              </a:buClr>
            </a:pPr>
            <a:fld id="{6BD01207-A996-48CA-B1F9-300634A375B1}" type="datetime'Ot''''h''''''''''e''r'' ''''u''''r''''b''''''''''an'''''''">
              <a:rPr lang="en-US" sz="1200" smtClean="0">
                <a:latin typeface="Arial"/>
                <a:ea typeface="ＭＳ Ｐゴシック"/>
                <a:sym typeface="Arial"/>
              </a:rPr>
              <a:pPr>
                <a:lnSpc>
                  <a:spcPct val="100000"/>
                </a:lnSpc>
                <a:buClr>
                  <a:srgbClr val="879BAA"/>
                </a:buClr>
              </a:pPr>
              <a:t>Other urban</a:t>
            </a:fld>
            <a:endParaRPr lang="de-DE" sz="1200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74" name="Rectangle 73"/>
          <p:cNvSpPr/>
          <p:nvPr>
            <p:custDataLst>
              <p:tags r:id="rId18"/>
            </p:custDataLst>
          </p:nvPr>
        </p:nvSpPr>
        <p:spPr bwMode="auto">
          <a:xfrm>
            <a:off x="3206750" y="2697162"/>
            <a:ext cx="361950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879BAA"/>
              </a:buClr>
            </a:pPr>
            <a:fld id="{97EEE90B-0B6F-43A1-AD74-084ADD340990}" type="datetime'''R''''''''''''''''''u''''''''''''''''''''''r''''''al'''''">
              <a:rPr lang="en-US" sz="1200" smtClean="0">
                <a:latin typeface="Arial"/>
                <a:ea typeface="ＭＳ Ｐゴシック"/>
                <a:sym typeface="Arial"/>
              </a:rPr>
              <a:pPr>
                <a:lnSpc>
                  <a:spcPct val="100000"/>
                </a:lnSpc>
                <a:buClr>
                  <a:srgbClr val="879BAA"/>
                </a:buClr>
              </a:pPr>
              <a:t>Rural</a:t>
            </a:fld>
            <a:endParaRPr lang="de-DE" sz="1200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85" name="Rectangle 84"/>
          <p:cNvSpPr/>
          <p:nvPr>
            <p:custDataLst>
              <p:tags r:id="rId19"/>
            </p:custDataLst>
          </p:nvPr>
        </p:nvSpPr>
        <p:spPr bwMode="auto">
          <a:xfrm>
            <a:off x="2281237" y="5527675"/>
            <a:ext cx="941387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C94D1F44-4629-47E2-89F6-DF2E45474304}" type="datetime'''''''G''DP'' ''''(''U''''S''D'')'''''''''''''''''''''">
              <a:rPr lang="en-US" smtClean="0"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GDP (USD)</a:t>
            </a:fld>
            <a:endParaRPr lang="de-DE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78" name="Rectangle 77"/>
          <p:cNvSpPr/>
          <p:nvPr>
            <p:custDataLst>
              <p:tags r:id="rId20"/>
            </p:custDataLst>
          </p:nvPr>
        </p:nvSpPr>
        <p:spPr bwMode="auto">
          <a:xfrm>
            <a:off x="2413000" y="2254250"/>
            <a:ext cx="677862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5400" tIns="0" rIns="25400" bIns="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6FFEAA87-3EBD-4C05-96AD-B46E1AEDDA92}" type="datetime'''''55'''',''''''''''''0''0''''''0''''''''''''''''″'''">
              <a:rPr lang="en-US" b="1" smtClean="0"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55,000″</a:t>
            </a:fld>
            <a:endParaRPr lang="de-DE" b="1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 bwMode="gray">
          <a:xfrm>
            <a:off x="2579687" y="4587875"/>
            <a:ext cx="344487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C9FCABC0-717C-45F9-9021-9B7B2B7F1648}" type="datetime'''''''''5''''''''''1''''''''''''%'''''''''''''''''''''''''">
              <a:rPr lang="en-US" sz="1200" smtClean="0">
                <a:solidFill>
                  <a:schemeClr val="bg1"/>
                </a:solidFill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51%</a:t>
            </a:fld>
            <a:endParaRPr lang="de-DE" sz="120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82" name="Rectangle 81"/>
          <p:cNvSpPr/>
          <p:nvPr>
            <p:custDataLst>
              <p:tags r:id="rId22"/>
            </p:custDataLst>
          </p:nvPr>
        </p:nvSpPr>
        <p:spPr bwMode="gray">
          <a:xfrm>
            <a:off x="2579687" y="3606800"/>
            <a:ext cx="344487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670D6D35-0E03-4ADE-9553-6D0F44C98BA8}" type="datetime'''''''''''''''1''''''''''''''6''''''''''''''''''''%'''''''">
              <a:rPr lang="en-US" sz="1200" smtClean="0">
                <a:solidFill>
                  <a:schemeClr val="bg1"/>
                </a:solidFill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16%</a:t>
            </a:fld>
            <a:endParaRPr lang="de-DE" sz="120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71" name="Rectangle 70"/>
          <p:cNvSpPr/>
          <p:nvPr>
            <p:custDataLst>
              <p:tags r:id="rId23"/>
            </p:custDataLst>
          </p:nvPr>
        </p:nvSpPr>
        <p:spPr bwMode="auto">
          <a:xfrm>
            <a:off x="1187450" y="5527675"/>
            <a:ext cx="850900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EFFC3481-35A0-41A7-A5D2-52BD48493DB7}" type="datetime'''P''o''''''''''p''''''''''''''''''''u''l''''ati''o''''''''n'">
              <a:rPr lang="en-US" smtClean="0"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Population</a:t>
            </a:fld>
            <a:endParaRPr lang="de-DE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77" name="Rectangle 76"/>
          <p:cNvSpPr/>
          <p:nvPr>
            <p:custDataLst>
              <p:tags r:id="rId24"/>
            </p:custDataLst>
          </p:nvPr>
        </p:nvSpPr>
        <p:spPr bwMode="auto">
          <a:xfrm>
            <a:off x="1444625" y="2254250"/>
            <a:ext cx="336550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5400" tIns="0" rIns="25400" bIns="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b="1" dirty="0" smtClean="0">
                <a:latin typeface="Arial"/>
                <a:ea typeface="ＭＳ Ｐゴシック"/>
                <a:sym typeface="Arial"/>
              </a:rPr>
              <a:t>6”6</a:t>
            </a:r>
            <a:endParaRPr lang="de-DE" b="1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90" name="Rectangle 89"/>
          <p:cNvSpPr/>
          <p:nvPr>
            <p:custDataLst>
              <p:tags r:id="rId25"/>
            </p:custDataLst>
          </p:nvPr>
        </p:nvSpPr>
        <p:spPr bwMode="gray">
          <a:xfrm>
            <a:off x="1441450" y="5011737"/>
            <a:ext cx="344487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CFA058D7-6B2C-40F5-9A27-C119A140A2BF}" type="datetime'''''''2''2''''''''%'''''''''">
              <a:rPr lang="en-US" sz="1200" smtClean="0">
                <a:solidFill>
                  <a:schemeClr val="bg1"/>
                </a:solidFill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22%</a:t>
            </a:fld>
            <a:endParaRPr lang="de-DE" sz="120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80" name="Rectangle 79"/>
          <p:cNvSpPr/>
          <p:nvPr>
            <p:custDataLst>
              <p:tags r:id="rId26"/>
            </p:custDataLst>
          </p:nvPr>
        </p:nvSpPr>
        <p:spPr bwMode="gray">
          <a:xfrm>
            <a:off x="1441450" y="4468812"/>
            <a:ext cx="344487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80C2B59F-D5C1-4A0D-8F46-93DBC14E59AC}" type="datetime'''''''''''''''1''''''''''''5''''%'''''''''''''">
              <a:rPr lang="en-US" sz="1200" smtClean="0">
                <a:solidFill>
                  <a:schemeClr val="bg1"/>
                </a:solidFill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15%</a:t>
            </a:fld>
            <a:endParaRPr lang="de-DE" sz="120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cxnSp>
        <p:nvCxnSpPr>
          <p:cNvPr id="61" name="Straight Connector 60"/>
          <p:cNvCxnSpPr/>
          <p:nvPr>
            <p:custDataLst>
              <p:tags r:id="rId27"/>
            </p:custDataLst>
          </p:nvPr>
        </p:nvCxnSpPr>
        <p:spPr bwMode="auto">
          <a:xfrm>
            <a:off x="6364287" y="2492375"/>
            <a:ext cx="495300" cy="676275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12" name="Object 111"/>
          <p:cNvGraphicFramePr>
            <a:graphicFrameLocks noChangeAspect="1"/>
          </p:cNvGraphicFramePr>
          <p:nvPr/>
        </p:nvGraphicFramePr>
        <p:xfrm>
          <a:off x="5411787" y="2397125"/>
          <a:ext cx="2409808" cy="3190943"/>
        </p:xfrm>
        <a:graphic>
          <a:graphicData uri="http://schemas.openxmlformats.org/presentationml/2006/ole">
            <p:oleObj spid="_x0000_s220168" name="Diagramm" r:id="rId51" imgW="2409808" imgH="3190943" progId="MSGraph.Chart.8">
              <p:embed followColorScheme="full"/>
            </p:oleObj>
          </a:graphicData>
        </a:graphic>
      </p:graphicFrame>
      <p:sp>
        <p:nvSpPr>
          <p:cNvPr id="141" name="Rectangle 140"/>
          <p:cNvSpPr/>
          <p:nvPr>
            <p:custDataLst>
              <p:tags r:id="rId28"/>
            </p:custDataLst>
          </p:nvPr>
        </p:nvSpPr>
        <p:spPr bwMode="gray">
          <a:xfrm>
            <a:off x="6992937" y="3835400"/>
            <a:ext cx="344487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F3227004-6765-4539-A2F1-26EE765646E1}" type="datetime'''''1''''''''''''''''''''''''''''''''''''4''%'''">
              <a:rPr lang="en-US" sz="1200" smtClean="0">
                <a:solidFill>
                  <a:schemeClr val="bg1"/>
                </a:solidFill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14%</a:t>
            </a:fld>
            <a:endParaRPr lang="de-DE" sz="120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17" name="Rectangle 116"/>
          <p:cNvSpPr/>
          <p:nvPr>
            <p:custDataLst>
              <p:tags r:id="rId29"/>
            </p:custDataLst>
          </p:nvPr>
        </p:nvSpPr>
        <p:spPr bwMode="auto">
          <a:xfrm>
            <a:off x="4862512" y="4114800"/>
            <a:ext cx="750887" cy="365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  <a:buClr>
                <a:srgbClr val="879BAA"/>
              </a:buClr>
            </a:pPr>
            <a:fld id="{94E81F20-48F1-465A-8C91-5746088DE2CB}" type="datetime'''E''''m''er''gin''g&#10;Ec''o''n''''''''''o''''mi''''''''e''s'''">
              <a:rPr lang="en-US" sz="1200" smtClean="0">
                <a:latin typeface="Arial"/>
                <a:ea typeface="ＭＳ Ｐゴシック"/>
                <a:sym typeface="Arial"/>
              </a:rPr>
              <a:pPr algn="r">
                <a:lnSpc>
                  <a:spcPct val="100000"/>
                </a:lnSpc>
                <a:buClr>
                  <a:srgbClr val="879BAA"/>
                </a:buClr>
              </a:pPr>
              <a:t>Emerging
Economies</a:t>
            </a:fld>
            <a:endParaRPr lang="de-DE" sz="1200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116" name="Rectangle 115"/>
          <p:cNvSpPr/>
          <p:nvPr>
            <p:custDataLst>
              <p:tags r:id="rId30"/>
            </p:custDataLst>
          </p:nvPr>
        </p:nvSpPr>
        <p:spPr bwMode="auto">
          <a:xfrm>
            <a:off x="4862512" y="2647950"/>
            <a:ext cx="750887" cy="365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  <a:buClr>
                <a:srgbClr val="879BAA"/>
              </a:buClr>
            </a:pPr>
            <a:fld id="{974C03BE-A002-44FB-85FD-781E24A1142B}" type="datetime'De''v''''el''''''o''''''pe''d''&#10;''''E''c''ono''mi''''''''''es'">
              <a:rPr lang="en-US" sz="1200" smtClean="0">
                <a:latin typeface="Arial"/>
                <a:ea typeface="ＭＳ Ｐゴシック"/>
                <a:sym typeface="Arial"/>
              </a:rPr>
              <a:pPr algn="r">
                <a:lnSpc>
                  <a:spcPct val="100000"/>
                </a:lnSpc>
                <a:buClr>
                  <a:srgbClr val="879BAA"/>
                </a:buClr>
              </a:pPr>
              <a:t>Developed
Economies</a:t>
            </a:fld>
            <a:endParaRPr lang="de-DE" sz="1200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120" name="Rectangle 119"/>
          <p:cNvSpPr/>
          <p:nvPr>
            <p:custDataLst>
              <p:tags r:id="rId31"/>
            </p:custDataLst>
          </p:nvPr>
        </p:nvSpPr>
        <p:spPr bwMode="auto">
          <a:xfrm>
            <a:off x="6961187" y="2930525"/>
            <a:ext cx="406400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5400" tIns="0" rIns="25400" bIns="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D9131FEE-5F97-4CE1-914F-8F6157767F34}" type="datetime'''''''''7''''7''%'''''''''''''''''''''''''''''">
              <a:rPr lang="en-US" b="1" smtClean="0"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77%</a:t>
            </a:fld>
            <a:endParaRPr lang="de-DE" b="1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147" name="Rectangle 146"/>
          <p:cNvSpPr/>
          <p:nvPr>
            <p:custDataLst>
              <p:tags r:id="rId32"/>
            </p:custDataLst>
          </p:nvPr>
        </p:nvSpPr>
        <p:spPr bwMode="gray">
          <a:xfrm>
            <a:off x="6992937" y="4911725"/>
            <a:ext cx="344487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DD1C4849-DD8E-4DD0-A589-D0E1CEB0A6D8}" type="datetime'''''''''''''''''''''''''2''''''''''''''''''''''9''''''''''%'">
              <a:rPr lang="en-US" sz="1200" smtClean="0">
                <a:solidFill>
                  <a:schemeClr val="bg1"/>
                </a:solidFill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29%</a:t>
            </a:fld>
            <a:endParaRPr lang="de-DE" sz="120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44" name="Rectangle 143"/>
          <p:cNvSpPr/>
          <p:nvPr>
            <p:custDataLst>
              <p:tags r:id="rId33"/>
            </p:custDataLst>
          </p:nvPr>
        </p:nvSpPr>
        <p:spPr bwMode="gray">
          <a:xfrm>
            <a:off x="6992937" y="4264025"/>
            <a:ext cx="344487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0E764128-8790-482F-8BDE-5A9D67A740E8}" type="datetime'''''''''''''''''''''''''''''''''''''''1''''''''''''''5%'">
              <a:rPr lang="en-US" sz="1200" smtClean="0">
                <a:solidFill>
                  <a:schemeClr val="bg1"/>
                </a:solidFill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15%</a:t>
            </a:fld>
            <a:endParaRPr lang="de-DE" sz="120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38" name="Rectangle 137"/>
          <p:cNvSpPr/>
          <p:nvPr>
            <p:custDataLst>
              <p:tags r:id="rId34"/>
            </p:custDataLst>
          </p:nvPr>
        </p:nvSpPr>
        <p:spPr bwMode="gray">
          <a:xfrm>
            <a:off x="6992937" y="3487737"/>
            <a:ext cx="344487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533D306F-BCF9-4DA6-B31C-0CA5E4BE9D8F}" type="datetime'''''''''''''''''''''''1''0''''''''''''''''''''%'''''''''''''''">
              <a:rPr lang="en-US" sz="1200" smtClean="0">
                <a:solidFill>
                  <a:schemeClr val="bg1"/>
                </a:solidFill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10%</a:t>
            </a:fld>
            <a:endParaRPr lang="de-DE" sz="120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37" name="Rectangle 136"/>
          <p:cNvSpPr/>
          <p:nvPr>
            <p:custDataLst>
              <p:tags r:id="rId35"/>
            </p:custDataLst>
          </p:nvPr>
        </p:nvSpPr>
        <p:spPr bwMode="gray">
          <a:xfrm>
            <a:off x="7034212" y="3211512"/>
            <a:ext cx="260350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617BC09B-94AA-4B59-86CA-A928D5CDAF3C}" type="datetime'''''''''''''''''''''''''''''''''''''''''''''''9%'''''''''">
              <a:rPr lang="en-US" sz="1200" smtClean="0">
                <a:solidFill>
                  <a:schemeClr val="bg1"/>
                </a:solidFill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9%</a:t>
            </a:fld>
            <a:endParaRPr lang="de-DE" sz="120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19" name="Rectangle 118"/>
          <p:cNvSpPr/>
          <p:nvPr>
            <p:custDataLst>
              <p:tags r:id="rId36"/>
            </p:custDataLst>
          </p:nvPr>
        </p:nvSpPr>
        <p:spPr bwMode="auto">
          <a:xfrm>
            <a:off x="5807075" y="2254250"/>
            <a:ext cx="504825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5400" tIns="0" rIns="25400" bIns="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DD033E92-B643-419A-B301-9B1A934A45D2}" type="datetime'''''''''''''''''''''''''''''''1''''''''''0''''''0''''%'''">
              <a:rPr lang="en-US" b="1" smtClean="0"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100%</a:t>
            </a:fld>
            <a:endParaRPr lang="de-DE" b="1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128" name="Rectangle 127"/>
          <p:cNvSpPr/>
          <p:nvPr>
            <p:custDataLst>
              <p:tags r:id="rId37"/>
            </p:custDataLst>
          </p:nvPr>
        </p:nvSpPr>
        <p:spPr bwMode="gray">
          <a:xfrm>
            <a:off x="5888037" y="4206875"/>
            <a:ext cx="344487" cy="182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A2437C16-F2D2-414D-B16E-57E32DD72B90}" type="datetime'''''''''7''''''''''''''''''''7%'''''''''''''''''''''''">
              <a:rPr lang="en-US" sz="1200" smtClean="0">
                <a:solidFill>
                  <a:schemeClr val="bg1"/>
                </a:solidFill>
                <a:latin typeface="Arial"/>
                <a:ea typeface="ＭＳ Ｐゴシック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77%</a:t>
            </a:fld>
            <a:endParaRPr lang="de-DE" sz="120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56" name="TextBox 155"/>
          <p:cNvSpPr txBox="1"/>
          <p:nvPr>
            <p:custDataLst>
              <p:tags r:id="rId38"/>
            </p:custDataLst>
          </p:nvPr>
        </p:nvSpPr>
        <p:spPr bwMode="gray">
          <a:xfrm>
            <a:off x="7592040" y="3203575"/>
            <a:ext cx="823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Megacities</a:t>
            </a:r>
            <a:r>
              <a:rPr lang="de-DE" sz="1200" baseline="30000" dirty="0" smtClean="0">
                <a:solidFill>
                  <a:srgbClr val="000000"/>
                </a:solidFill>
                <a:cs typeface="Arial" charset="0"/>
              </a:rPr>
              <a:t>2)</a:t>
            </a:r>
          </a:p>
        </p:txBody>
      </p:sp>
      <p:sp>
        <p:nvSpPr>
          <p:cNvPr id="159" name="TextBox 158"/>
          <p:cNvSpPr txBox="1"/>
          <p:nvPr>
            <p:custDataLst>
              <p:tags r:id="rId39"/>
            </p:custDataLst>
          </p:nvPr>
        </p:nvSpPr>
        <p:spPr bwMode="gray">
          <a:xfrm>
            <a:off x="7592040" y="3516312"/>
            <a:ext cx="5257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Large</a:t>
            </a:r>
            <a:r>
              <a:rPr lang="de-DE" sz="1200" baseline="30000" dirty="0" smtClean="0">
                <a:solidFill>
                  <a:srgbClr val="000000"/>
                </a:solidFill>
                <a:cs typeface="Arial" charset="0"/>
              </a:rPr>
              <a:t>3)</a:t>
            </a:r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60" name="TextBox 159"/>
          <p:cNvSpPr txBox="1"/>
          <p:nvPr>
            <p:custDataLst>
              <p:tags r:id="rId40"/>
            </p:custDataLst>
          </p:nvPr>
        </p:nvSpPr>
        <p:spPr bwMode="gray">
          <a:xfrm>
            <a:off x="7592040" y="3825875"/>
            <a:ext cx="474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  <a:buClr>
                <a:srgbClr val="879BAA"/>
              </a:buClr>
            </a:pPr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Mid-</a:t>
            </a:r>
          </a:p>
          <a:p>
            <a:pPr algn="l">
              <a:lnSpc>
                <a:spcPct val="100000"/>
              </a:lnSpc>
              <a:buClr>
                <a:srgbClr val="879BAA"/>
              </a:buClr>
            </a:pPr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Sized</a:t>
            </a:r>
            <a:r>
              <a:rPr lang="de-DE" sz="1200" baseline="30000" dirty="0" smtClean="0">
                <a:solidFill>
                  <a:srgbClr val="000000"/>
                </a:solidFill>
                <a:cs typeface="Arial" charset="0"/>
              </a:rPr>
              <a:t>4)</a:t>
            </a:r>
          </a:p>
        </p:txBody>
      </p:sp>
      <p:sp>
        <p:nvSpPr>
          <p:cNvPr id="161" name="TextBox 160"/>
          <p:cNvSpPr txBox="1"/>
          <p:nvPr>
            <p:custDataLst>
              <p:tags r:id="rId41"/>
            </p:custDataLst>
          </p:nvPr>
        </p:nvSpPr>
        <p:spPr bwMode="gray">
          <a:xfrm>
            <a:off x="7592040" y="4351337"/>
            <a:ext cx="5177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Small</a:t>
            </a:r>
            <a:r>
              <a:rPr lang="de-DE" sz="1200" baseline="30000" dirty="0" smtClean="0">
                <a:solidFill>
                  <a:srgbClr val="000000"/>
                </a:solidFill>
                <a:cs typeface="Arial" charset="0"/>
              </a:rPr>
              <a:t>5)</a:t>
            </a:r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62" name="TextBox 161"/>
          <p:cNvSpPr txBox="1"/>
          <p:nvPr>
            <p:custDataLst>
              <p:tags r:id="rId42"/>
            </p:custDataLst>
          </p:nvPr>
        </p:nvSpPr>
        <p:spPr bwMode="gray">
          <a:xfrm>
            <a:off x="7592040" y="4962525"/>
            <a:ext cx="7918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Rural areas</a:t>
            </a:r>
          </a:p>
        </p:txBody>
      </p:sp>
      <p:sp>
        <p:nvSpPr>
          <p:cNvPr id="163" name="Right Brace 162"/>
          <p:cNvSpPr/>
          <p:nvPr>
            <p:custDataLst>
              <p:tags r:id="rId43"/>
            </p:custDataLst>
          </p:nvPr>
        </p:nvSpPr>
        <p:spPr bwMode="auto">
          <a:xfrm>
            <a:off x="8088442" y="3478212"/>
            <a:ext cx="154773" cy="1085993"/>
          </a:xfrm>
          <a:prstGeom prst="rightBrac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4" name="TextBox 163"/>
          <p:cNvSpPr txBox="1"/>
          <p:nvPr>
            <p:custDataLst>
              <p:tags r:id="rId44"/>
            </p:custDataLst>
          </p:nvPr>
        </p:nvSpPr>
        <p:spPr bwMode="gray">
          <a:xfrm>
            <a:off x="8216721" y="3654425"/>
            <a:ext cx="4889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  <a:buClr>
                <a:srgbClr val="879BAA"/>
              </a:buClr>
            </a:pPr>
            <a:r>
              <a:rPr lang="de-DE" sz="1200" b="1" dirty="0" smtClean="0">
                <a:solidFill>
                  <a:srgbClr val="000000"/>
                </a:solidFill>
                <a:cs typeface="Arial" charset="0"/>
              </a:rPr>
              <a:t>Mid-</a:t>
            </a:r>
            <a:br>
              <a:rPr lang="de-DE" sz="12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de-DE" sz="1200" b="1" dirty="0" smtClean="0">
                <a:solidFill>
                  <a:srgbClr val="000000"/>
                </a:solidFill>
                <a:cs typeface="Arial" charset="0"/>
              </a:rPr>
              <a:t>weight</a:t>
            </a:r>
            <a:br>
              <a:rPr lang="de-DE" sz="12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de-DE" sz="1200" b="1" dirty="0" smtClean="0">
                <a:solidFill>
                  <a:srgbClr val="000000"/>
                </a:solidFill>
                <a:cs typeface="Arial" charset="0"/>
              </a:rPr>
              <a:t>cities:</a:t>
            </a:r>
            <a:br>
              <a:rPr lang="de-DE" sz="12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de-DE" sz="1200" b="1" dirty="0" smtClean="0">
                <a:solidFill>
                  <a:srgbClr val="000000"/>
                </a:solidFill>
                <a:cs typeface="Arial" charset="0"/>
              </a:rPr>
              <a:t>~40%</a:t>
            </a:r>
          </a:p>
        </p:txBody>
      </p:sp>
      <p:sp>
        <p:nvSpPr>
          <p:cNvPr id="165" name="TextBox 164"/>
          <p:cNvSpPr txBox="1"/>
          <p:nvPr>
            <p:custDataLst>
              <p:tags r:id="rId45"/>
            </p:custDataLst>
          </p:nvPr>
        </p:nvSpPr>
        <p:spPr bwMode="gray">
          <a:xfrm>
            <a:off x="5587642" y="5461000"/>
            <a:ext cx="21303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de-DE" dirty="0" smtClean="0">
                <a:solidFill>
                  <a:srgbClr val="000000"/>
                </a:solidFill>
                <a:cs typeface="Arial" charset="0"/>
              </a:rPr>
              <a:t>Contribution to global GDP</a:t>
            </a:r>
            <a:br>
              <a:rPr lang="de-DE" dirty="0" smtClean="0">
                <a:solidFill>
                  <a:srgbClr val="000000"/>
                </a:solidFill>
                <a:cs typeface="Arial" charset="0"/>
              </a:rPr>
            </a:br>
            <a:r>
              <a:rPr lang="de-DE" dirty="0" smtClean="0">
                <a:solidFill>
                  <a:srgbClr val="000000"/>
                </a:solidFill>
                <a:cs typeface="Arial" charset="0"/>
              </a:rPr>
              <a:t>growth 2007-2025</a:t>
            </a:r>
          </a:p>
        </p:txBody>
      </p:sp>
      <p:sp>
        <p:nvSpPr>
          <p:cNvPr id="49" name="RectanNcCfwp1CAg0C6Bt9Z6WU4Ng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39749" y="5985938"/>
            <a:ext cx="8208963" cy="507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762000" eaLnBrk="0" hangingPunct="0">
              <a:spcBef>
                <a:spcPct val="30000"/>
              </a:spcBef>
              <a:tabLst>
                <a:tab pos="180975" algn="l"/>
                <a:tab pos="3810000" algn="l"/>
                <a:tab pos="3911600" algn="l"/>
                <a:tab pos="4953000" algn="l"/>
              </a:tabLst>
            </a:pPr>
            <a:r>
              <a:rPr lang="en-US" sz="1000" dirty="0" smtClean="0"/>
              <a:t>1) Tier categorization based on population, economic development and political importance of the respective cities</a:t>
            </a:r>
            <a:br>
              <a:rPr lang="en-US" sz="1000" dirty="0" smtClean="0"/>
            </a:br>
            <a:r>
              <a:rPr lang="en-US" sz="1000" dirty="0" smtClean="0"/>
              <a:t>2) Megacities: &gt;10 million inhabitants; 3) Large mid-weights: &gt;5 million; 4) Mid-size mid-weights: &gt;2 million 5) Small mid-weights: &gt;0,15 million; Source: McKinsey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259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1186" name="think-cell Slide" r:id="rId54" imgW="0" imgH="0" progId="TCLayout.ActiveDocument.1">
              <p:embed/>
            </p:oleObj>
          </a:graphicData>
        </a:graphic>
      </p:graphicFrame>
      <p:sp>
        <p:nvSpPr>
          <p:cNvPr id="1262595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en-US" sz="1200" b="1" dirty="0">
              <a:latin typeface="Arial"/>
              <a:ea typeface="ＭＳ Ｐゴシック"/>
              <a:cs typeface="Arial"/>
              <a:sym typeface="Arial"/>
            </a:endParaRPr>
          </a:p>
        </p:txBody>
      </p:sp>
      <p:graphicFrame>
        <p:nvGraphicFramePr>
          <p:cNvPr id="1262596" name="Object 4"/>
          <p:cNvGraphicFramePr>
            <a:graphicFrameLocks/>
          </p:cNvGraphicFramePr>
          <p:nvPr/>
        </p:nvGraphicFramePr>
        <p:xfrm>
          <a:off x="396875" y="1946275"/>
          <a:ext cx="6496016" cy="4019685"/>
        </p:xfrm>
        <a:graphic>
          <a:graphicData uri="http://schemas.openxmlformats.org/presentationml/2006/ole">
            <p:oleObj spid="_x0000_s221187" name="Diagramm" r:id="rId55" imgW="6496016" imgH="4019685" progId="MSGraph.Chart.8">
              <p:embed followColorScheme="full"/>
            </p:oleObj>
          </a:graphicData>
        </a:graphic>
      </p:graphicFrame>
      <p:sp>
        <p:nvSpPr>
          <p:cNvPr id="1262610" name="Rectangle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8750" y="5262562"/>
            <a:ext cx="708025" cy="27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fld id="{36A0CD0D-889E-480C-9E53-4D535B256ED7}" type="datetime'''''''''Hot'' ''''Wat''''e''r ''&#10;an''''d Cooki''n''''''g'''">
              <a:rPr lang="en-US" sz="1000" smtClean="0">
                <a:latin typeface="Arial"/>
                <a:ea typeface="SimSun"/>
                <a:sym typeface="Arial"/>
              </a:rPr>
              <a:pPr>
                <a:lnSpc>
                  <a:spcPct val="90000"/>
                </a:lnSpc>
              </a:pPr>
              <a:t>Hot Water 
and Cooking</a:t>
            </a:fld>
            <a:endParaRPr lang="en-US" altLang="zh-CN" sz="1000" dirty="0">
              <a:latin typeface="Arial"/>
              <a:ea typeface="SimSun"/>
              <a:sym typeface="Arial"/>
            </a:endParaRPr>
          </a:p>
        </p:txBody>
      </p:sp>
      <p:sp>
        <p:nvSpPr>
          <p:cNvPr id="1262611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08750" y="4821237"/>
            <a:ext cx="617538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fld id="{D76525AC-2ECF-4A1B-8AFC-D6D4FAC52FD6}" type="datetime'''A''''ppl''ia''''n''''''''c''''e''''''''''s'">
              <a:rPr lang="en-US" sz="1000" smtClean="0">
                <a:latin typeface="Arial"/>
                <a:ea typeface="SimSun"/>
                <a:sym typeface="Arial"/>
              </a:rPr>
              <a:pPr>
                <a:lnSpc>
                  <a:spcPct val="90000"/>
                </a:lnSpc>
              </a:pPr>
              <a:t>Appliances</a:t>
            </a:fld>
            <a:endParaRPr lang="en-US" altLang="zh-CN" sz="1000" dirty="0">
              <a:latin typeface="Arial"/>
              <a:ea typeface="SimSun"/>
              <a:sym typeface="Arial"/>
            </a:endParaRPr>
          </a:p>
        </p:txBody>
      </p:sp>
      <p:sp>
        <p:nvSpPr>
          <p:cNvPr id="1262612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08750" y="4535487"/>
            <a:ext cx="441325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fld id="{91941974-AA4A-40A0-8EE7-45FCEC26C324}" type="datetime'L''i''''''g''''''''''''h''''''''''''ti''''''''ng'''''''">
              <a:rPr lang="en-US" sz="1000" smtClean="0">
                <a:latin typeface="Arial"/>
                <a:ea typeface="SimSun"/>
                <a:sym typeface="Arial"/>
              </a:rPr>
              <a:pPr>
                <a:lnSpc>
                  <a:spcPct val="90000"/>
                </a:lnSpc>
              </a:pPr>
              <a:t>Lighting</a:t>
            </a:fld>
            <a:endParaRPr lang="en-US" altLang="zh-CN" sz="1000" dirty="0">
              <a:latin typeface="Arial"/>
              <a:ea typeface="SimSun"/>
              <a:sym typeface="Arial"/>
            </a:endParaRPr>
          </a:p>
        </p:txBody>
      </p:sp>
      <p:sp>
        <p:nvSpPr>
          <p:cNvPr id="1262613" name="Rectangle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08750" y="4073525"/>
            <a:ext cx="428625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fld id="{7E3E1DFD-7629-4481-A2B4-E06FE2E21E29}" type="datetime'''''''''''''''Co''''o''''''''''''''''li''''''''ng'''''">
              <a:rPr lang="en-US" sz="1000" smtClean="0">
                <a:latin typeface="Arial"/>
                <a:ea typeface="SimSun"/>
                <a:sym typeface="Arial"/>
              </a:rPr>
              <a:pPr>
                <a:lnSpc>
                  <a:spcPct val="90000"/>
                </a:lnSpc>
              </a:pPr>
              <a:t>Cooling</a:t>
            </a:fld>
            <a:endParaRPr lang="en-US" altLang="zh-CN" sz="1000" dirty="0">
              <a:latin typeface="Arial"/>
              <a:ea typeface="SimSun"/>
              <a:sym typeface="Arial"/>
            </a:endParaRPr>
          </a:p>
        </p:txBody>
      </p:sp>
      <p:sp>
        <p:nvSpPr>
          <p:cNvPr id="1262614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08750" y="3543300"/>
            <a:ext cx="708025" cy="27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fld id="{BDBA112D-020C-4208-A08D-E459A6F62DF7}" type="datetime'Hot ''W''''''''a''t''e''r'' &#10;an''''''d Co''''''o''k''''''ing'">
              <a:rPr lang="en-US" sz="1000" smtClean="0">
                <a:latin typeface="Arial"/>
                <a:ea typeface="SimSun"/>
                <a:sym typeface="Arial"/>
              </a:rPr>
              <a:pPr>
                <a:lnSpc>
                  <a:spcPct val="90000"/>
                </a:lnSpc>
              </a:pPr>
              <a:t>Hot Water 
and Cooking</a:t>
            </a:fld>
            <a:endParaRPr lang="en-US" altLang="zh-CN" sz="1000" dirty="0">
              <a:latin typeface="Arial"/>
              <a:ea typeface="SimSun"/>
              <a:sym typeface="Arial"/>
            </a:endParaRPr>
          </a:p>
        </p:txBody>
      </p:sp>
      <p:sp>
        <p:nvSpPr>
          <p:cNvPr id="1262615" name="Rectangl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08750" y="3240087"/>
            <a:ext cx="617538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fld id="{819681E8-D72F-4521-8739-7A417AB1ADCF}" type="datetime'''''A''''''''''''''p''pl''i''''''a''n''''''''''''ce''''''''s'">
              <a:rPr lang="en-US" sz="1000" smtClean="0">
                <a:latin typeface="Arial"/>
                <a:ea typeface="SimSun"/>
                <a:sym typeface="Arial"/>
              </a:rPr>
              <a:pPr>
                <a:lnSpc>
                  <a:spcPct val="90000"/>
                </a:lnSpc>
              </a:pPr>
              <a:t>Appliances</a:t>
            </a:fld>
            <a:endParaRPr lang="en-US" altLang="zh-CN" sz="1000" dirty="0">
              <a:latin typeface="Arial"/>
              <a:ea typeface="SimSun"/>
              <a:sym typeface="Arial"/>
            </a:endParaRPr>
          </a:p>
        </p:txBody>
      </p:sp>
      <p:sp>
        <p:nvSpPr>
          <p:cNvPr id="1262616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08750" y="2973387"/>
            <a:ext cx="441325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fld id="{E3D992A1-594F-48EB-805B-ADB4139369AC}" type="datetime'''Lig''''h''''''''''''t''''''''''in''''''''''''''''''''g'">
              <a:rPr lang="en-US" sz="1000" smtClean="0">
                <a:latin typeface="Arial"/>
                <a:ea typeface="SimSun"/>
                <a:sym typeface="Arial"/>
              </a:rPr>
              <a:pPr>
                <a:lnSpc>
                  <a:spcPct val="90000"/>
                </a:lnSpc>
              </a:pPr>
              <a:t>Lighting</a:t>
            </a:fld>
            <a:endParaRPr lang="en-US" altLang="zh-CN" sz="1000" dirty="0">
              <a:latin typeface="Arial"/>
              <a:ea typeface="SimSun"/>
              <a:sym typeface="Arial"/>
            </a:endParaRPr>
          </a:p>
        </p:txBody>
      </p:sp>
      <p:sp>
        <p:nvSpPr>
          <p:cNvPr id="1262617" name="Rectangl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08750" y="2435225"/>
            <a:ext cx="428625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fld id="{17BA5E50-371F-495F-B9F3-284492354DA6}" type="datetime'''''Co''''o''''''''''''''''''''li''''''n''g'''">
              <a:rPr lang="en-US" sz="1000" smtClean="0">
                <a:latin typeface="Arial"/>
                <a:ea typeface="SimSun"/>
                <a:sym typeface="Arial"/>
              </a:rPr>
              <a:pPr>
                <a:lnSpc>
                  <a:spcPct val="90000"/>
                </a:lnSpc>
              </a:pPr>
              <a:t>Cooling</a:t>
            </a:fld>
            <a:endParaRPr lang="en-US" altLang="zh-CN" sz="1000" dirty="0">
              <a:latin typeface="Arial"/>
              <a:ea typeface="SimSun"/>
              <a:sym typeface="Arial"/>
            </a:endParaRPr>
          </a:p>
        </p:txBody>
      </p:sp>
      <p:sp>
        <p:nvSpPr>
          <p:cNvPr id="1262618" name="Rectangle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8188" y="5915025"/>
            <a:ext cx="34925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algn="ctr"/>
            <a:fld id="{7D750E9E-DE71-406C-99B1-A17D7AE3BA40}" type="datetime'2''''''''''''''0''''''2''''''''''''''''0'''">
              <a:rPr lang="en-US" sz="1200" smtClean="0">
                <a:latin typeface="Arial"/>
                <a:ea typeface="ＭＳ Ｐゴシック"/>
                <a:cs typeface="Arial"/>
                <a:sym typeface="Arial"/>
              </a:rPr>
              <a:pPr algn="ctr"/>
              <a:t>2020</a:t>
            </a:fld>
            <a:endParaRPr lang="en-US" sz="1200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262600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83262" y="1839912"/>
            <a:ext cx="420687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anchor="b">
            <a:noAutofit/>
          </a:bodyPr>
          <a:lstStyle/>
          <a:p>
            <a:pPr algn="ctr"/>
            <a:fld id="{AEA9F00E-87CC-4FE1-B0FB-55FF37C2645D}" type="datetime'''''''1''''''''''6'''''''',30'''''">
              <a:rPr lang="en-US" sz="1200" b="1" smtClean="0">
                <a:latin typeface="Arial"/>
                <a:ea typeface="ＭＳ Ｐゴシック"/>
                <a:cs typeface="Arial"/>
                <a:sym typeface="Arial"/>
              </a:rPr>
              <a:pPr algn="ctr"/>
              <a:t>16,30</a:t>
            </a:fld>
            <a:endParaRPr lang="en-US" sz="1200" b="1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262601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853112" y="5330825"/>
            <a:ext cx="2794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7462" tIns="0" rIns="17462" bIns="0" anchor="ctr">
            <a:noAutofit/>
          </a:bodyPr>
          <a:lstStyle/>
          <a:p>
            <a:pPr algn="ctr">
              <a:lnSpc>
                <a:spcPct val="90000"/>
              </a:lnSpc>
            </a:pPr>
            <a:fld id="{469C0787-2105-4E48-892D-A30C4CECF15F}" type="datetime'''''''''''''3'',''''''''''''''''''5''''''''''''''''9'''">
              <a:rPr lang="en-US" sz="1000" smtClean="0">
                <a:solidFill>
                  <a:schemeClr val="bg1"/>
                </a:solidFill>
                <a:latin typeface="Arial"/>
                <a:ea typeface="SimSun"/>
                <a:sym typeface="Arial"/>
              </a:rPr>
              <a:pPr algn="ctr">
                <a:lnSpc>
                  <a:spcPct val="90000"/>
                </a:lnSpc>
              </a:pPr>
              <a:t>3,59</a:t>
            </a:fld>
            <a:endParaRPr lang="en-US" altLang="zh-CN" sz="1000" dirty="0">
              <a:solidFill>
                <a:schemeClr val="bg1"/>
              </a:solidFill>
              <a:latin typeface="Arial"/>
              <a:ea typeface="SimSun"/>
              <a:sym typeface="Arial"/>
            </a:endParaRPr>
          </a:p>
        </p:txBody>
      </p:sp>
      <p:sp>
        <p:nvSpPr>
          <p:cNvPr id="159" name="Rectangle 158"/>
          <p:cNvSpPr/>
          <p:nvPr>
            <p:custDataLst>
              <p:tags r:id="rId14"/>
            </p:custDataLst>
          </p:nvPr>
        </p:nvSpPr>
        <p:spPr bwMode="gray">
          <a:xfrm>
            <a:off x="5853112" y="4813300"/>
            <a:ext cx="279400" cy="152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7462" tIns="0" rIns="17462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4619A34C-CFE7-473F-97E3-476E91F4AE10}" type="datetime'''''''''''0,''''''''''''''''''''8''''''''''''''''''1'''''''''">
              <a:rPr lang="en-US" sz="1000" smtClean="0">
                <a:solidFill>
                  <a:schemeClr val="bg1"/>
                </a:solidFill>
                <a:latin typeface="Arial"/>
                <a:ea typeface="SimSun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0,81</a:t>
            </a:fld>
            <a:endParaRPr lang="de-DE" sz="1000" dirty="0" err="1" smtClean="0">
              <a:solidFill>
                <a:schemeClr val="bg1"/>
              </a:solidFill>
              <a:latin typeface="Arial"/>
              <a:ea typeface="SimSun"/>
              <a:sym typeface="Arial"/>
            </a:endParaRPr>
          </a:p>
        </p:txBody>
      </p:sp>
      <p:sp>
        <p:nvSpPr>
          <p:cNvPr id="1262603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853112" y="4535487"/>
            <a:ext cx="2794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7462" tIns="0" rIns="17462" bIns="0" anchor="ctr">
            <a:noAutofit/>
          </a:bodyPr>
          <a:lstStyle/>
          <a:p>
            <a:pPr algn="ctr">
              <a:lnSpc>
                <a:spcPct val="90000"/>
              </a:lnSpc>
            </a:pPr>
            <a:fld id="{8B770671-96F7-4AAE-BE53-271B37CEAD04}" type="datetime'''''1'''',''''''''''''''''6''''''''''''''''''''8'''">
              <a:rPr lang="en-US" sz="1000" smtClean="0">
                <a:solidFill>
                  <a:schemeClr val="bg1"/>
                </a:solidFill>
                <a:latin typeface="Arial"/>
                <a:ea typeface="SimSun"/>
                <a:sym typeface="Arial"/>
              </a:rPr>
              <a:pPr algn="ctr">
                <a:lnSpc>
                  <a:spcPct val="90000"/>
                </a:lnSpc>
              </a:pPr>
              <a:t>1,68</a:t>
            </a:fld>
            <a:endParaRPr lang="en-US" altLang="zh-CN" sz="1000" dirty="0">
              <a:solidFill>
                <a:schemeClr val="bg1"/>
              </a:solidFill>
              <a:latin typeface="Arial"/>
              <a:ea typeface="SimSun"/>
              <a:sym typeface="Arial"/>
            </a:endParaRPr>
          </a:p>
        </p:txBody>
      </p:sp>
      <p:sp>
        <p:nvSpPr>
          <p:cNvPr id="192" name="Rectangle 191"/>
          <p:cNvSpPr/>
          <p:nvPr>
            <p:custDataLst>
              <p:tags r:id="rId16"/>
            </p:custDataLst>
          </p:nvPr>
        </p:nvSpPr>
        <p:spPr bwMode="gray">
          <a:xfrm>
            <a:off x="5853112" y="4065587"/>
            <a:ext cx="279400" cy="152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7462" tIns="0" rIns="17462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B678CD64-C653-4910-BE9F-35C53974E36A}" type="datetime'''2'''''''''''''''''''''''''''''''''''',''''''3''''''''''6'''">
              <a:rPr lang="en-US" sz="1000" smtClean="0">
                <a:solidFill>
                  <a:schemeClr val="bg1"/>
                </a:solidFill>
                <a:latin typeface="Arial"/>
                <a:ea typeface="SimSun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2,36</a:t>
            </a:fld>
            <a:endParaRPr lang="de-DE" sz="1000" dirty="0" err="1" smtClean="0">
              <a:solidFill>
                <a:schemeClr val="bg1"/>
              </a:solidFill>
              <a:latin typeface="Arial"/>
              <a:ea typeface="SimSun"/>
              <a:sym typeface="Arial"/>
            </a:endParaRPr>
          </a:p>
        </p:txBody>
      </p:sp>
      <p:sp>
        <p:nvSpPr>
          <p:cNvPr id="1262605" name="Rectangle 1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12838" y="5915025"/>
            <a:ext cx="34925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algn="ctr"/>
            <a:fld id="{8416720F-4578-483D-982D-4BB914A29BA2}" type="datetime'2''''''''''''''''''''''''''''0''''''''''0''''''''''''''8'">
              <a:rPr lang="en-US" sz="1200" smtClean="0">
                <a:latin typeface="Arial"/>
                <a:ea typeface="ＭＳ Ｐゴシック"/>
                <a:cs typeface="Arial"/>
                <a:sym typeface="Arial"/>
              </a:rPr>
              <a:pPr algn="ctr"/>
              <a:t>2008</a:t>
            </a:fld>
            <a:endParaRPr lang="en-US" sz="1200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262606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19187" y="4548187"/>
            <a:ext cx="336550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20637" tIns="0" rIns="20637" bIns="0" anchor="b">
            <a:noAutofit/>
          </a:bodyPr>
          <a:lstStyle/>
          <a:p>
            <a:pPr algn="ctr"/>
            <a:r>
              <a:rPr lang="en-US" altLang="zh-CN" sz="1200" b="1" dirty="0" smtClean="0">
                <a:ea typeface="SimSun" pitchFamily="2" charset="-122"/>
              </a:rPr>
              <a:t>4,49</a:t>
            </a:r>
            <a:endParaRPr lang="en-US" altLang="zh-CN" sz="1200" b="1" dirty="0">
              <a:ea typeface="SimSun" pitchFamily="2" charset="-122"/>
            </a:endParaRPr>
          </a:p>
        </p:txBody>
      </p:sp>
      <p:sp>
        <p:nvSpPr>
          <p:cNvPr id="177" name="Rectangle 176"/>
          <p:cNvSpPr/>
          <p:nvPr>
            <p:custDataLst>
              <p:tags r:id="rId19"/>
            </p:custDataLst>
          </p:nvPr>
        </p:nvSpPr>
        <p:spPr bwMode="gray">
          <a:xfrm>
            <a:off x="1147762" y="5613400"/>
            <a:ext cx="279400" cy="152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7462" tIns="0" rIns="17462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A7EB3154-5B0B-4CA4-90AE-DECE4CBF7709}" type="datetime'''''''''1'''''''''',''''''''''''''''''''''''0''''''''''9'''''">
              <a:rPr lang="en-US" sz="1000" smtClean="0">
                <a:solidFill>
                  <a:schemeClr val="bg1"/>
                </a:solidFill>
                <a:latin typeface="Arial"/>
                <a:ea typeface="SimSun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1,09</a:t>
            </a:fld>
            <a:endParaRPr lang="de-DE" sz="1000" dirty="0" err="1" smtClean="0">
              <a:solidFill>
                <a:schemeClr val="bg1"/>
              </a:solidFill>
              <a:latin typeface="Arial"/>
              <a:ea typeface="SimSun"/>
              <a:sym typeface="Arial"/>
            </a:endParaRPr>
          </a:p>
        </p:txBody>
      </p:sp>
      <p:sp>
        <p:nvSpPr>
          <p:cNvPr id="191" name="Rectangle 190"/>
          <p:cNvSpPr/>
          <p:nvPr>
            <p:custDataLst>
              <p:tags r:id="rId20"/>
            </p:custDataLst>
          </p:nvPr>
        </p:nvSpPr>
        <p:spPr bwMode="gray">
          <a:xfrm>
            <a:off x="949325" y="5446712"/>
            <a:ext cx="279400" cy="152400"/>
          </a:xfrm>
          <a:prstGeom prst="rect">
            <a:avLst/>
          </a:prstGeom>
          <a:solidFill>
            <a:schemeClr val="hlink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17462" tIns="0" rIns="17462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06CF1B90-B18C-4628-AF67-928A37752EDA}" type="datetime'''''0'',''''''3''''''''''''''''7'''''''''''''''''">
              <a:rPr lang="en-US" sz="1000" smtClean="0">
                <a:solidFill>
                  <a:schemeClr val="bg1"/>
                </a:solidFill>
                <a:latin typeface="Arial"/>
                <a:ea typeface="ＭＳ Ｐゴシック"/>
                <a:cs typeface="Arial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0,37</a:t>
            </a:fld>
            <a:endParaRPr lang="de-DE" sz="1000" dirty="0" err="1" smtClean="0">
              <a:solidFill>
                <a:schemeClr val="bg1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200" name="Rectangle 199"/>
          <p:cNvSpPr/>
          <p:nvPr>
            <p:custDataLst>
              <p:tags r:id="rId21"/>
            </p:custDataLst>
          </p:nvPr>
        </p:nvSpPr>
        <p:spPr bwMode="gray">
          <a:xfrm>
            <a:off x="1344612" y="5337175"/>
            <a:ext cx="279400" cy="152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7462" tIns="0" rIns="17462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E4B9842A-9828-41BD-8AB9-CFCEA8525E81}" type="datetime'''0'''''''''''',''''''''''''''5''5'''''''''''''''''''''''">
              <a:rPr lang="en-US" sz="1000" smtClean="0">
                <a:solidFill>
                  <a:schemeClr val="bg1"/>
                </a:solidFill>
                <a:latin typeface="Arial"/>
                <a:ea typeface="SimSun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0,55</a:t>
            </a:fld>
            <a:endParaRPr lang="de-DE" sz="1000" dirty="0" err="1" smtClean="0">
              <a:solidFill>
                <a:schemeClr val="bg1"/>
              </a:solidFill>
              <a:latin typeface="Arial"/>
              <a:ea typeface="SimSun"/>
              <a:sym typeface="Arial"/>
            </a:endParaRPr>
          </a:p>
        </p:txBody>
      </p:sp>
      <p:sp>
        <p:nvSpPr>
          <p:cNvPr id="199" name="Rectangle 198"/>
          <p:cNvSpPr/>
          <p:nvPr>
            <p:custDataLst>
              <p:tags r:id="rId22"/>
            </p:custDataLst>
          </p:nvPr>
        </p:nvSpPr>
        <p:spPr bwMode="gray">
          <a:xfrm>
            <a:off x="1147762" y="5199062"/>
            <a:ext cx="279400" cy="152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7462" tIns="0" rIns="17462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ABFE25B6-79F3-4751-950B-13D8FC63E92F}" type="datetime'''''''''''''''''''''''''''0'''''''',6''''''''''2'">
              <a:rPr lang="en-US" sz="1000" smtClean="0">
                <a:solidFill>
                  <a:schemeClr val="bg1"/>
                </a:solidFill>
                <a:latin typeface="Arial"/>
                <a:ea typeface="SimSun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0,62</a:t>
            </a:fld>
            <a:endParaRPr lang="de-DE" sz="1000" dirty="0" err="1" smtClean="0">
              <a:solidFill>
                <a:schemeClr val="bg1"/>
              </a:solidFill>
              <a:latin typeface="Arial"/>
              <a:ea typeface="SimSun"/>
              <a:sym typeface="Arial"/>
            </a:endParaRPr>
          </a:p>
        </p:txBody>
      </p:sp>
      <p:sp>
        <p:nvSpPr>
          <p:cNvPr id="198" name="Rectangle 197"/>
          <p:cNvSpPr/>
          <p:nvPr>
            <p:custDataLst>
              <p:tags r:id="rId23"/>
            </p:custDataLst>
          </p:nvPr>
        </p:nvSpPr>
        <p:spPr bwMode="auto">
          <a:xfrm>
            <a:off x="1344612" y="4822825"/>
            <a:ext cx="279400" cy="152400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17462" tIns="0" rIns="17462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F4F98FDB-EBD8-498E-B1B6-B437D344C07C}" type="datetime'''''''''''0'',''''''''''''''1''5'''''''''''''''''''''">
              <a:rPr lang="en-US" sz="1000" smtClean="0">
                <a:latin typeface="Arial"/>
                <a:ea typeface="ＭＳ Ｐゴシック"/>
                <a:cs typeface="Arial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0,15</a:t>
            </a:fld>
            <a:endParaRPr lang="de-DE" sz="1000" dirty="0" err="1" smtClean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97" name="Rectangle 196"/>
          <p:cNvSpPr/>
          <p:nvPr>
            <p:custDataLst>
              <p:tags r:id="rId24"/>
            </p:custDataLst>
          </p:nvPr>
        </p:nvSpPr>
        <p:spPr bwMode="auto">
          <a:xfrm>
            <a:off x="949325" y="4751387"/>
            <a:ext cx="279400" cy="152400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17462" tIns="0" rIns="17462" bIns="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fld id="{A4A455B7-B993-4A2D-8CFF-222AD4DB175C}" type="datetime'''''''''''''''''''''''''''''''''''0'''',''4''''''''''5'''">
              <a:rPr lang="en-US" sz="1000" smtClean="0">
                <a:latin typeface="Arial"/>
                <a:ea typeface="ＭＳ Ｐゴシック"/>
                <a:cs typeface="Arial"/>
                <a:sym typeface="Arial"/>
              </a:rPr>
              <a:pPr algn="ctr">
                <a:lnSpc>
                  <a:spcPct val="100000"/>
                </a:lnSpc>
                <a:buClr>
                  <a:srgbClr val="879BAA"/>
                </a:buClr>
              </a:pPr>
              <a:t>0,45</a:t>
            </a:fld>
            <a:endParaRPr lang="de-DE" sz="1000" dirty="0" err="1" smtClean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262619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350000" y="3863975"/>
            <a:ext cx="2403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262621" name="Rectangle 29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541338" y="1414800"/>
            <a:ext cx="8207375" cy="215444"/>
          </a:xfrm>
        </p:spPr>
        <p:txBody>
          <a:bodyPr/>
          <a:lstStyle/>
          <a:p>
            <a:r>
              <a:rPr lang="en-US" dirty="0" smtClean="0"/>
              <a:t>Example: Building energy consumption of an Asian mega city, 2008 to 2020, in million tons SCE</a:t>
            </a:r>
            <a:endParaRPr lang="en-US" dirty="0"/>
          </a:p>
        </p:txBody>
      </p:sp>
      <p:sp>
        <p:nvSpPr>
          <p:cNvPr id="1262622" name="AutoShap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9560028">
            <a:off x="1226111" y="3024235"/>
            <a:ext cx="4586287" cy="420687"/>
          </a:xfrm>
          <a:prstGeom prst="rightArrow">
            <a:avLst>
              <a:gd name="adj1" fmla="val 50324"/>
              <a:gd name="adj2" fmla="val 139403"/>
            </a:avLst>
          </a:prstGeom>
          <a:gradFill rotWithShape="1">
            <a:gsLst>
              <a:gs pos="0">
                <a:srgbClr val="C3D7EB"/>
              </a:gs>
              <a:gs pos="100000">
                <a:schemeClr val="hlink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262623" name="AutoShap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526338" y="2865438"/>
            <a:ext cx="887412" cy="319087"/>
          </a:xfrm>
          <a:prstGeom prst="roundRect">
            <a:avLst>
              <a:gd name="adj" fmla="val 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+13% p.a.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2624" name="AutoShap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526338" y="4562475"/>
            <a:ext cx="887412" cy="319088"/>
          </a:xfrm>
          <a:prstGeom prst="roundRect">
            <a:avLst>
              <a:gd name="adj" fmla="val 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+1</a:t>
            </a:r>
            <a:r>
              <a:rPr lang="en-US" altLang="zh-CN" sz="1200" b="1" dirty="0" smtClean="0">
                <a:solidFill>
                  <a:schemeClr val="bg1"/>
                </a:solidFill>
                <a:ea typeface="SimSun" pitchFamily="2" charset="-122"/>
              </a:rPr>
              <a:t>0</a:t>
            </a:r>
            <a:r>
              <a:rPr lang="en-US" sz="1200" b="1" dirty="0" smtClean="0">
                <a:solidFill>
                  <a:schemeClr val="bg1"/>
                </a:solidFill>
              </a:rPr>
              <a:t>% p.a.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2625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177367" y="1806575"/>
            <a:ext cx="1583767" cy="187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Resulting growth rate</a:t>
            </a:r>
            <a:endParaRPr lang="en-US" sz="1200" b="1" dirty="0"/>
          </a:p>
        </p:txBody>
      </p:sp>
      <p:sp>
        <p:nvSpPr>
          <p:cNvPr id="1262626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185025" y="2081213"/>
            <a:ext cx="156845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262627" name="AutoShap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0800000">
            <a:off x="7861300" y="2052638"/>
            <a:ext cx="215900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262629" name="RectanNcCfwp1CAg0C6Bt9Z6WU4Ng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39750" y="6393892"/>
            <a:ext cx="1708801" cy="156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spcBef>
                <a:spcPct val="30000"/>
              </a:spcBef>
              <a:tabLst>
                <a:tab pos="180975" algn="l"/>
                <a:tab pos="3810000" algn="l"/>
                <a:tab pos="3911600" algn="l"/>
                <a:tab pos="4953000" algn="l"/>
              </a:tabLst>
            </a:pPr>
            <a:r>
              <a:rPr lang="en-US" sz="1000" dirty="0" smtClean="0"/>
              <a:t>Source: Siemens project team</a:t>
            </a:r>
            <a:endParaRPr lang="en-US" sz="1000" dirty="0"/>
          </a:p>
        </p:txBody>
      </p:sp>
      <p:sp>
        <p:nvSpPr>
          <p:cNvPr id="1262633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60375" y="4913313"/>
            <a:ext cx="298159" cy="187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>
                <a:ea typeface="SimSun" pitchFamily="2" charset="-122"/>
              </a:rPr>
              <a:t>1,86</a:t>
            </a:r>
            <a:endParaRPr lang="en-US" altLang="zh-CN" sz="1200" dirty="0">
              <a:ea typeface="SimSun" pitchFamily="2" charset="-122"/>
            </a:endParaRPr>
          </a:p>
        </p:txBody>
      </p:sp>
      <p:sp>
        <p:nvSpPr>
          <p:cNvPr id="1262634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60375" y="5391150"/>
            <a:ext cx="298159" cy="187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>
                <a:ea typeface="SimSun" pitchFamily="2" charset="-122"/>
              </a:rPr>
              <a:t>2,63</a:t>
            </a:r>
            <a:endParaRPr lang="en-US" altLang="zh-CN" sz="1200" dirty="0">
              <a:ea typeface="SimSun" pitchFamily="2" charset="-122"/>
            </a:endParaRPr>
          </a:p>
        </p:txBody>
      </p:sp>
      <p:sp>
        <p:nvSpPr>
          <p:cNvPr id="1262635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130936" y="2884488"/>
            <a:ext cx="298159" cy="187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>
                <a:ea typeface="SimSun" pitchFamily="2" charset="-122"/>
              </a:rPr>
              <a:t>7,86</a:t>
            </a:r>
            <a:endParaRPr lang="en-US" altLang="zh-CN" sz="1200" dirty="0">
              <a:ea typeface="SimSun" pitchFamily="2" charset="-122"/>
            </a:endParaRPr>
          </a:p>
        </p:txBody>
      </p:sp>
      <p:sp>
        <p:nvSpPr>
          <p:cNvPr id="1262636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130936" y="4749800"/>
            <a:ext cx="298159" cy="187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>
                <a:ea typeface="SimSun" pitchFamily="2" charset="-122"/>
              </a:rPr>
              <a:t>8,44</a:t>
            </a:r>
            <a:endParaRPr lang="en-US" altLang="zh-CN" sz="1200" dirty="0">
              <a:ea typeface="SimSun" pitchFamily="2" charset="-122"/>
            </a:endParaRPr>
          </a:p>
        </p:txBody>
      </p:sp>
      <p:sp>
        <p:nvSpPr>
          <p:cNvPr id="1262637" name="AutoShape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804863" y="4799013"/>
            <a:ext cx="71437" cy="409575"/>
          </a:xfrm>
          <a:prstGeom prst="leftBrace">
            <a:avLst>
              <a:gd name="adj1" fmla="val 4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262638" name="AutoShape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804863" y="5211763"/>
            <a:ext cx="71437" cy="600075"/>
          </a:xfrm>
          <a:prstGeom prst="leftBrace">
            <a:avLst>
              <a:gd name="adj1" fmla="val 7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262639" name="AutoShape 47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5486400" y="2078038"/>
            <a:ext cx="71438" cy="1795462"/>
          </a:xfrm>
          <a:prstGeom prst="leftBrace">
            <a:avLst>
              <a:gd name="adj1" fmla="val 2094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262640" name="AutoShape 48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5434148" y="3884613"/>
            <a:ext cx="71438" cy="1912937"/>
          </a:xfrm>
          <a:prstGeom prst="leftBrace">
            <a:avLst>
              <a:gd name="adj1" fmla="val 2231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262641" name="Rectangle 4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74013" y="6233834"/>
            <a:ext cx="684483" cy="156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buFontTx/>
              <a:buNone/>
            </a:pPr>
            <a:r>
              <a:rPr lang="en-US" sz="1000" dirty="0"/>
              <a:t>Commercial</a:t>
            </a:r>
          </a:p>
        </p:txBody>
      </p:sp>
      <p:sp>
        <p:nvSpPr>
          <p:cNvPr id="1262642" name="Rectangle 5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761288" y="6238875"/>
            <a:ext cx="141287" cy="1460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62643" name="Rectangle 51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635750" y="6169025"/>
            <a:ext cx="2101850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62644" name="Rectangle 5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927850" y="6233834"/>
            <a:ext cx="631583" cy="156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buFontTx/>
              <a:buNone/>
            </a:pPr>
            <a:r>
              <a:rPr lang="en-US" sz="1000" dirty="0"/>
              <a:t>Residential</a:t>
            </a:r>
          </a:p>
        </p:txBody>
      </p:sp>
      <p:sp>
        <p:nvSpPr>
          <p:cNvPr id="1262645" name="Rectangle 5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715125" y="6238875"/>
            <a:ext cx="141288" cy="146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Title 53"/>
          <p:cNvSpPr>
            <a:spLocks noGrp="1"/>
          </p:cNvSpPr>
          <p:nvPr>
            <p:ph type="title"/>
            <p:custDataLst>
              <p:tags r:id="rId47"/>
            </p:custDataLst>
          </p:nvPr>
        </p:nvSpPr>
        <p:spPr/>
        <p:txBody>
          <a:bodyPr/>
          <a:lstStyle/>
          <a:p>
            <a:r>
              <a:rPr lang="en-US" dirty="0" smtClean="0"/>
              <a:t>Environment: Impact of cities on energy consumption and environment will grow even further</a:t>
            </a:r>
            <a:endParaRPr lang="en-US" dirty="0"/>
          </a:p>
        </p:txBody>
      </p:sp>
      <p:sp>
        <p:nvSpPr>
          <p:cNvPr id="1262631" name="Rectangle 3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164397" y="2554288"/>
            <a:ext cx="2878137" cy="3035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396000" rIns="72000" bIns="36000"/>
          <a:lstStyle/>
          <a:p>
            <a:pPr marL="179388" lvl="1" indent="-177800">
              <a:spcBef>
                <a:spcPts val="300"/>
              </a:spcBef>
            </a:pPr>
            <a:r>
              <a:rPr lang="en-US" sz="1200" b="1" dirty="0" smtClean="0"/>
              <a:t>Residential</a:t>
            </a:r>
          </a:p>
          <a:p>
            <a:pPr marL="179388" lvl="1" indent="-1778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200" dirty="0" smtClean="0"/>
              <a:t>Cooling		</a:t>
            </a:r>
            <a:r>
              <a:rPr lang="en-US" altLang="zh-CN" sz="1200" dirty="0" smtClean="0">
                <a:ea typeface="SimSun" pitchFamily="2" charset="-122"/>
              </a:rPr>
              <a:t>   20</a:t>
            </a:r>
            <a:r>
              <a:rPr lang="en-US" sz="1200" dirty="0" smtClean="0"/>
              <a:t>% p.a.</a:t>
            </a:r>
          </a:p>
          <a:p>
            <a:pPr marL="179388" lvl="1" indent="-1778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200" dirty="0" smtClean="0"/>
              <a:t>Lighting		</a:t>
            </a:r>
            <a:r>
              <a:rPr lang="en-US" altLang="zh-CN" sz="1200" dirty="0" smtClean="0">
                <a:ea typeface="SimSun" pitchFamily="2" charset="-122"/>
              </a:rPr>
              <a:t>   </a:t>
            </a:r>
            <a:r>
              <a:rPr lang="en-US" sz="1200" dirty="0" smtClean="0"/>
              <a:t>1</a:t>
            </a:r>
            <a:r>
              <a:rPr lang="en-US" altLang="zh-CN" sz="1200" dirty="0" smtClean="0">
                <a:ea typeface="SimSun" pitchFamily="2" charset="-122"/>
              </a:rPr>
              <a:t>4</a:t>
            </a:r>
            <a:r>
              <a:rPr lang="en-US" sz="1200" dirty="0" smtClean="0"/>
              <a:t>% p.a.</a:t>
            </a:r>
          </a:p>
          <a:p>
            <a:pPr marL="179388" lvl="1" indent="-1778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200" dirty="0" smtClean="0"/>
              <a:t>Appliances	</a:t>
            </a:r>
            <a:r>
              <a:rPr lang="en-US" altLang="zh-CN" sz="1200" dirty="0" smtClean="0">
                <a:ea typeface="SimSun" pitchFamily="2" charset="-122"/>
              </a:rPr>
              <a:t>   </a:t>
            </a:r>
            <a:r>
              <a:rPr lang="en-US" altLang="zh-CN" sz="600" dirty="0" smtClean="0">
                <a:ea typeface="SimSun" pitchFamily="2" charset="-122"/>
              </a:rPr>
              <a:t> </a:t>
            </a:r>
            <a:r>
              <a:rPr lang="en-US" altLang="zh-CN" sz="1200" dirty="0" smtClean="0">
                <a:ea typeface="SimSun" pitchFamily="2" charset="-122"/>
              </a:rPr>
              <a:t>8</a:t>
            </a:r>
            <a:r>
              <a:rPr lang="en-US" sz="1200" dirty="0" smtClean="0"/>
              <a:t>% </a:t>
            </a:r>
            <a:r>
              <a:rPr lang="en-US" altLang="zh-CN" sz="1200" dirty="0" smtClean="0">
                <a:ea typeface="SimSun" pitchFamily="2" charset="-122"/>
              </a:rPr>
              <a:t> </a:t>
            </a:r>
            <a:r>
              <a:rPr lang="en-US" altLang="zh-CN" sz="600" dirty="0" smtClean="0">
                <a:ea typeface="SimSun" pitchFamily="2" charset="-122"/>
              </a:rPr>
              <a:t> </a:t>
            </a:r>
            <a:r>
              <a:rPr lang="en-US" sz="1200" dirty="0" smtClean="0"/>
              <a:t>p.a.</a:t>
            </a:r>
          </a:p>
          <a:p>
            <a:pPr marL="179388" lvl="1" indent="-1778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200" dirty="0" smtClean="0"/>
              <a:t>Hot Water</a:t>
            </a:r>
            <a:r>
              <a:rPr lang="en-US" altLang="zh-CN" sz="1200" dirty="0" smtClean="0">
                <a:ea typeface="SimSun" pitchFamily="2" charset="-122"/>
              </a:rPr>
              <a:t> and Cooking</a:t>
            </a:r>
            <a:r>
              <a:rPr lang="en-US" sz="1200" dirty="0" smtClean="0"/>
              <a:t>	</a:t>
            </a:r>
            <a:r>
              <a:rPr lang="en-US" altLang="zh-CN" sz="1200" dirty="0" smtClean="0">
                <a:ea typeface="SimSun" pitchFamily="2" charset="-122"/>
              </a:rPr>
              <a:t>   </a:t>
            </a:r>
            <a:r>
              <a:rPr lang="en-US" altLang="zh-CN" sz="600" dirty="0" smtClean="0">
                <a:ea typeface="SimSun" pitchFamily="2" charset="-122"/>
              </a:rPr>
              <a:t> </a:t>
            </a:r>
            <a:r>
              <a:rPr lang="en-US" sz="1200" dirty="0" smtClean="0"/>
              <a:t>8% </a:t>
            </a:r>
            <a:r>
              <a:rPr lang="en-US" altLang="zh-CN" sz="1200" dirty="0" smtClean="0">
                <a:ea typeface="SimSun" pitchFamily="2" charset="-122"/>
              </a:rPr>
              <a:t> </a:t>
            </a:r>
            <a:r>
              <a:rPr lang="en-US" altLang="zh-CN" sz="600" dirty="0" smtClean="0">
                <a:ea typeface="SimSun" pitchFamily="2" charset="-122"/>
              </a:rPr>
              <a:t> </a:t>
            </a:r>
            <a:r>
              <a:rPr lang="en-US" sz="1200" dirty="0" smtClean="0"/>
              <a:t>p.a.</a:t>
            </a:r>
          </a:p>
          <a:p>
            <a:pPr marL="179388" lvl="1" indent="-177800">
              <a:spcBef>
                <a:spcPts val="300"/>
              </a:spcBef>
              <a:buFont typeface="Wingdings" pitchFamily="2" charset="2"/>
              <a:buChar char="§"/>
            </a:pPr>
            <a:endParaRPr lang="en-US" sz="1200" dirty="0" smtClean="0"/>
          </a:p>
          <a:p>
            <a:pPr marL="179388" lvl="1" indent="-177800">
              <a:spcBef>
                <a:spcPts val="300"/>
              </a:spcBef>
            </a:pPr>
            <a:r>
              <a:rPr lang="en-US" sz="1200" b="1" dirty="0" smtClean="0"/>
              <a:t>Commercial</a:t>
            </a:r>
          </a:p>
          <a:p>
            <a:pPr marL="179388" lvl="1" indent="-1778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200" dirty="0" smtClean="0"/>
              <a:t>Cooling		</a:t>
            </a:r>
            <a:r>
              <a:rPr lang="en-US" altLang="zh-CN" sz="1200" dirty="0" smtClean="0">
                <a:ea typeface="SimSun" pitchFamily="2" charset="-122"/>
              </a:rPr>
              <a:t>   12</a:t>
            </a:r>
            <a:r>
              <a:rPr lang="en-US" sz="1200" dirty="0" smtClean="0"/>
              <a:t>% p.a.</a:t>
            </a:r>
          </a:p>
          <a:p>
            <a:pPr marL="179388" lvl="1" indent="-1778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200" dirty="0" smtClean="0"/>
              <a:t>Lighting		</a:t>
            </a:r>
            <a:r>
              <a:rPr lang="en-US" altLang="zh-CN" sz="1200" dirty="0" smtClean="0">
                <a:ea typeface="SimSun" pitchFamily="2" charset="-122"/>
              </a:rPr>
              <a:t>   </a:t>
            </a:r>
            <a:r>
              <a:rPr lang="en-US" sz="1200" dirty="0" smtClean="0"/>
              <a:t>1</a:t>
            </a:r>
            <a:r>
              <a:rPr lang="en-US" altLang="zh-CN" sz="1200" dirty="0" smtClean="0">
                <a:ea typeface="SimSun" pitchFamily="2" charset="-122"/>
              </a:rPr>
              <a:t>0</a:t>
            </a:r>
            <a:r>
              <a:rPr lang="en-US" sz="1200" dirty="0" smtClean="0"/>
              <a:t>% p.a.</a:t>
            </a:r>
          </a:p>
          <a:p>
            <a:pPr marL="179388" lvl="1" indent="-1778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200" dirty="0" smtClean="0"/>
              <a:t>Appliances</a:t>
            </a:r>
            <a:r>
              <a:rPr lang="en-US" sz="1200" b="1" dirty="0" smtClean="0"/>
              <a:t>	</a:t>
            </a:r>
            <a:r>
              <a:rPr lang="en-US" altLang="zh-CN" sz="1200" b="1" dirty="0" smtClean="0">
                <a:ea typeface="SimSun" pitchFamily="2" charset="-122"/>
              </a:rPr>
              <a:t>   </a:t>
            </a:r>
            <a:r>
              <a:rPr lang="en-US" altLang="zh-CN" sz="600" b="1" dirty="0" smtClean="0">
                <a:ea typeface="SimSun" pitchFamily="2" charset="-122"/>
              </a:rPr>
              <a:t> </a:t>
            </a:r>
            <a:r>
              <a:rPr lang="en-US" sz="1200" dirty="0" smtClean="0"/>
              <a:t>7% </a:t>
            </a:r>
            <a:r>
              <a:rPr lang="en-US" altLang="zh-CN" sz="1200" dirty="0" smtClean="0">
                <a:ea typeface="SimSun" pitchFamily="2" charset="-122"/>
              </a:rPr>
              <a:t> </a:t>
            </a:r>
            <a:r>
              <a:rPr lang="en-US" altLang="zh-CN" sz="800" dirty="0" smtClean="0">
                <a:ea typeface="SimSun" pitchFamily="2" charset="-122"/>
              </a:rPr>
              <a:t> </a:t>
            </a:r>
            <a:r>
              <a:rPr lang="en-US" sz="1200" dirty="0" smtClean="0"/>
              <a:t>p.a.</a:t>
            </a:r>
          </a:p>
          <a:p>
            <a:pPr marL="179388" lvl="1" indent="-1778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200" dirty="0" smtClean="0"/>
              <a:t>Hot Water</a:t>
            </a:r>
            <a:r>
              <a:rPr lang="en-US" altLang="zh-CN" sz="1200" dirty="0" smtClean="0">
                <a:ea typeface="SimSun" pitchFamily="2" charset="-122"/>
              </a:rPr>
              <a:t> and Cooking    </a:t>
            </a:r>
            <a:r>
              <a:rPr lang="en-US" altLang="zh-CN" sz="800" dirty="0" smtClean="0">
                <a:ea typeface="SimSun" pitchFamily="2" charset="-122"/>
              </a:rPr>
              <a:t> </a:t>
            </a:r>
            <a:r>
              <a:rPr lang="en-US" altLang="zh-CN" sz="1200" dirty="0" smtClean="0">
                <a:ea typeface="SimSun" pitchFamily="2" charset="-122"/>
              </a:rPr>
              <a:t>10</a:t>
            </a:r>
            <a:r>
              <a:rPr lang="en-US" sz="1200" dirty="0" smtClean="0"/>
              <a:t>% p.a.</a:t>
            </a:r>
            <a:endParaRPr lang="en-US" sz="1200" dirty="0"/>
          </a:p>
        </p:txBody>
      </p:sp>
      <p:sp>
        <p:nvSpPr>
          <p:cNvPr id="1262632" name="Rectangle 4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164397" y="2422525"/>
            <a:ext cx="2878137" cy="474663"/>
          </a:xfrm>
          <a:prstGeom prst="rect">
            <a:avLst/>
          </a:prstGeom>
          <a:gradFill rotWithShape="1">
            <a:gsLst>
              <a:gs pos="0">
                <a:srgbClr val="C3D7EB"/>
              </a:gs>
              <a:gs pos="100000">
                <a:schemeClr val="hlink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100000"/>
              </a:spcBef>
            </a:pPr>
            <a:r>
              <a:rPr lang="en-US" sz="1200" b="1" dirty="0" smtClean="0"/>
              <a:t>Growth rates</a:t>
            </a:r>
            <a:endParaRPr lang="en-US" sz="1200" b="1" dirty="0"/>
          </a:p>
        </p:txBody>
      </p:sp>
      <p:sp>
        <p:nvSpPr>
          <p:cNvPr id="58" name="AutoShape 3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1338" y="3240087"/>
            <a:ext cx="1414462" cy="644526"/>
          </a:xfrm>
          <a:prstGeom prst="roundRect">
            <a:avLst>
              <a:gd name="adj" fmla="val 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40% of total city energy consumption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9" name="Right Arrow 58"/>
          <p:cNvSpPr/>
          <p:nvPr>
            <p:custDataLst>
              <p:tags r:id="rId51"/>
            </p:custDataLst>
          </p:nvPr>
        </p:nvSpPr>
        <p:spPr bwMode="auto">
          <a:xfrm rot="5400000">
            <a:off x="1087951" y="3974766"/>
            <a:ext cx="414337" cy="325437"/>
          </a:xfrm>
          <a:prstGeom prst="rightArrow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marL="171450" indent="-171450" algn="ctr">
              <a:buClr>
                <a:srgbClr val="879BAA"/>
              </a:buClr>
              <a:buFont typeface="Arial" pitchFamily="34" charset="0"/>
              <a:buChar char="•"/>
            </a:pPr>
            <a:endParaRPr lang="en-US" sz="1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/>
          <p:cNvGrpSpPr/>
          <p:nvPr/>
        </p:nvGrpSpPr>
        <p:grpSpPr>
          <a:xfrm>
            <a:off x="1739900" y="4041528"/>
            <a:ext cx="1339850" cy="2057400"/>
            <a:chOff x="6103938" y="4118802"/>
            <a:chExt cx="1339850" cy="2057400"/>
          </a:xfrm>
        </p:grpSpPr>
        <p:sp>
          <p:nvSpPr>
            <p:cNvPr id="1391708" name="Rectangle 9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6103938" y="4118802"/>
              <a:ext cx="1339850" cy="20574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AF235F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/>
            <a:lstStyle/>
            <a:p>
              <a:pPr algn="ctr"/>
              <a:r>
                <a:rPr lang="en-US" sz="1000" b="1" dirty="0"/>
                <a:t>Energy</a:t>
              </a:r>
              <a:br>
                <a:rPr lang="en-US" sz="1000" b="1" dirty="0"/>
              </a:br>
              <a:r>
                <a:rPr lang="en-US" sz="1000" b="1" dirty="0"/>
                <a:t> </a:t>
              </a:r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1000" dirty="0"/>
                <a:t>Renewable energy</a:t>
              </a:r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1000" dirty="0"/>
                <a:t>Decentralized power generation by "prosumers"</a:t>
              </a:r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it-IT" sz="1000" dirty="0"/>
                <a:t>Resilient grids</a:t>
              </a:r>
            </a:p>
            <a:p>
              <a:pPr marL="134938" lvl="1" indent="-133350">
                <a:buFont typeface="Wingdings" pitchFamily="2" charset="2"/>
                <a:buChar char="§"/>
              </a:pPr>
              <a:endParaRPr lang="en-US" sz="1000" dirty="0"/>
            </a:p>
          </p:txBody>
        </p:sp>
        <p:pic>
          <p:nvPicPr>
            <p:cNvPr id="1391634" name="Picture 18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1" cstate="print"/>
            <a:srcRect t="7607" b="11887"/>
            <a:stretch>
              <a:fillRect/>
            </a:stretch>
          </p:blipFill>
          <p:spPr bwMode="auto">
            <a:xfrm>
              <a:off x="6143625" y="4446162"/>
              <a:ext cx="1262063" cy="806450"/>
            </a:xfrm>
            <a:prstGeom prst="rect">
              <a:avLst/>
            </a:prstGeom>
            <a:noFill/>
            <a:effectLst/>
          </p:spPr>
        </p:pic>
        <p:sp>
          <p:nvSpPr>
            <p:cNvPr id="159" name="Rechteck 73"/>
            <p:cNvSpPr>
              <a:spLocks noChangeAspect="1"/>
            </p:cNvSpPr>
            <p:nvPr/>
          </p:nvSpPr>
          <p:spPr bwMode="auto">
            <a:xfrm>
              <a:off x="6103938" y="4118802"/>
              <a:ext cx="159567" cy="159567"/>
            </a:xfrm>
            <a:prstGeom prst="rect">
              <a:avLst/>
            </a:prstGeom>
            <a:solidFill>
              <a:srgbClr val="AF235F"/>
            </a:solidFill>
            <a:ln>
              <a:noFill/>
            </a:ln>
            <a:effectLst/>
            <a:extLst/>
          </p:spPr>
          <p:txBody>
            <a:bodyPr wrap="square" lIns="0" tIns="0" rIns="0" bIns="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</a:rPr>
                <a:t>1</a:t>
              </a:r>
            </a:p>
          </p:txBody>
        </p:sp>
      </p:grpSp>
      <p:graphicFrame>
        <p:nvGraphicFramePr>
          <p:cNvPr id="1391699" name="Object 8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1426" name="think-cell Slide" r:id="rId32" imgW="360" imgH="360" progId="TCLayout.ActiveDocument.1">
              <p:embed/>
            </p:oleObj>
          </a:graphicData>
        </a:graphic>
      </p:graphicFrame>
      <p:sp>
        <p:nvSpPr>
          <p:cNvPr id="139162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Cities mayors are facing a diverse playing field – Vertical IT is both a challenge and an enabler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Trends and challenges faced by cities</a:t>
            </a:r>
            <a:endParaRPr lang="de-DE" dirty="0"/>
          </a:p>
        </p:txBody>
      </p:sp>
      <p:sp>
        <p:nvSpPr>
          <p:cNvPr id="1391710" name="Rectangle 9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559675" y="4041528"/>
            <a:ext cx="1339850" cy="2057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/>
            <a:r>
              <a:rPr lang="en-US" sz="1000" b="1" dirty="0"/>
              <a:t>Social Structures</a:t>
            </a:r>
            <a:br>
              <a:rPr lang="en-US" sz="1000" b="1" dirty="0"/>
            </a:br>
            <a:endParaRPr lang="en-US" sz="1000" b="1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Increasing migration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Rising middle classes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Down-ageing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Individualization / flexibility</a:t>
            </a:r>
          </a:p>
        </p:txBody>
      </p:sp>
      <p:pic>
        <p:nvPicPr>
          <p:cNvPr id="1391646" name="Picture 3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599363" y="4381767"/>
            <a:ext cx="1262062" cy="806450"/>
          </a:xfrm>
          <a:prstGeom prst="rect">
            <a:avLst/>
          </a:prstGeom>
          <a:noFill/>
          <a:effectLst/>
        </p:spPr>
      </p:pic>
      <p:sp>
        <p:nvSpPr>
          <p:cNvPr id="1391698" name="Rectangle 8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85750" y="1782381"/>
            <a:ext cx="1339850" cy="2057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/>
            <a:r>
              <a:rPr lang="en-US" sz="1000" b="1" dirty="0"/>
              <a:t>Admin., financing, participation 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E-governance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New business models and stakeholders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Co-determination</a:t>
            </a:r>
          </a:p>
          <a:p>
            <a:pPr marL="134938" lvl="1" indent="-133350">
              <a:buFont typeface="Wingdings" pitchFamily="2" charset="2"/>
              <a:buChar char="§"/>
            </a:pPr>
            <a:endParaRPr lang="en-US" sz="900" b="0" dirty="0"/>
          </a:p>
        </p:txBody>
      </p:sp>
      <p:pic>
        <p:nvPicPr>
          <p:cNvPr id="1391676" name="Picture 6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25438" y="2172906"/>
            <a:ext cx="1262062" cy="766763"/>
          </a:xfrm>
          <a:prstGeom prst="rect">
            <a:avLst/>
          </a:prstGeom>
          <a:noFill/>
          <a:effectLst/>
        </p:spPr>
      </p:pic>
      <p:sp>
        <p:nvSpPr>
          <p:cNvPr id="1391703" name="Rectangle 87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739900" y="1782381"/>
            <a:ext cx="1339850" cy="2057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/>
            <a:r>
              <a:rPr lang="en-US" sz="1000" b="1" dirty="0"/>
              <a:t>Strategic planning &amp; Identity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Urbanization, demand  for new living spaces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Land scarcity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Decentralized city structures</a:t>
            </a:r>
          </a:p>
        </p:txBody>
      </p:sp>
      <p:pic>
        <p:nvPicPr>
          <p:cNvPr id="1391682" name="Picture 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779588" y="2172906"/>
            <a:ext cx="1262062" cy="796925"/>
          </a:xfrm>
          <a:prstGeom prst="rect">
            <a:avLst/>
          </a:prstGeom>
          <a:noFill/>
          <a:effectLst/>
        </p:spPr>
      </p:pic>
      <p:sp>
        <p:nvSpPr>
          <p:cNvPr id="1391702" name="Rectangle 86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194050" y="1782381"/>
            <a:ext cx="1339850" cy="2057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/>
            <a:r>
              <a:rPr lang="en-US" sz="1000" b="1" dirty="0"/>
              <a:t>Architecture, urban planning &amp; mgmt</a:t>
            </a:r>
            <a:r>
              <a:rPr lang="en-US" sz="1000" dirty="0"/>
              <a:t>. 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Zero-emission building standards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Decentralized, multi-purpose infrastructure and building clusters</a:t>
            </a:r>
          </a:p>
        </p:txBody>
      </p:sp>
      <p:pic>
        <p:nvPicPr>
          <p:cNvPr id="1391688" name="Picture 7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233738" y="2172906"/>
            <a:ext cx="1262062" cy="796925"/>
          </a:xfrm>
          <a:prstGeom prst="rect">
            <a:avLst/>
          </a:prstGeom>
          <a:noFill/>
          <a:effectLst/>
        </p:spPr>
      </p:pic>
      <p:sp>
        <p:nvSpPr>
          <p:cNvPr id="1391701" name="Rectangle 85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649788" y="1782381"/>
            <a:ext cx="1339850" cy="2057400"/>
          </a:xfrm>
          <a:prstGeom prst="rect">
            <a:avLst/>
          </a:prstGeom>
          <a:gradFill>
            <a:gsLst>
              <a:gs pos="48000">
                <a:schemeClr val="accent3"/>
              </a:gs>
              <a:gs pos="50000">
                <a:srgbClr val="AF235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ICT / Digitization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1000" b="1" dirty="0" smtClean="0">
                <a:solidFill>
                  <a:schemeClr val="bg1"/>
                </a:solidFill>
              </a:rPr>
              <a:t>Increasing</a:t>
            </a:r>
            <a:endParaRPr lang="en-US" sz="1000" b="1" dirty="0">
              <a:solidFill>
                <a:schemeClr val="bg1"/>
              </a:solidFill>
            </a:endParaRP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1000" dirty="0" smtClean="0">
                <a:solidFill>
                  <a:schemeClr val="bg1"/>
                </a:solidFill>
              </a:rPr>
              <a:t>Penetration of IT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1000" dirty="0" smtClean="0">
                <a:solidFill>
                  <a:schemeClr val="bg1"/>
                </a:solidFill>
              </a:rPr>
              <a:t>Digitalization</a:t>
            </a:r>
            <a:endParaRPr lang="en-US" sz="1000" dirty="0">
              <a:solidFill>
                <a:schemeClr val="bg1"/>
              </a:solidFill>
            </a:endParaRP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Sensor pervasion 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Digital natives</a:t>
            </a:r>
          </a:p>
        </p:txBody>
      </p:sp>
      <p:pic>
        <p:nvPicPr>
          <p:cNvPr id="1391694" name="Picture 7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689475" y="2172906"/>
            <a:ext cx="1262063" cy="806450"/>
          </a:xfrm>
          <a:prstGeom prst="rect">
            <a:avLst/>
          </a:prstGeom>
          <a:noFill/>
          <a:effectLst/>
        </p:spPr>
      </p:pic>
      <p:sp>
        <p:nvSpPr>
          <p:cNvPr id="1391700" name="Rectangle 8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6103938" y="1782381"/>
            <a:ext cx="1339850" cy="2057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/>
            <a:r>
              <a:rPr lang="en-US" sz="1000" b="1" dirty="0"/>
              <a:t>Healthcare &amp;</a:t>
            </a:r>
            <a:br>
              <a:rPr lang="en-US" sz="1000" b="1" dirty="0"/>
            </a:br>
            <a:r>
              <a:rPr lang="en-US" sz="1000" b="1" dirty="0"/>
              <a:t>well-being 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marL="134938" lvl="1" indent="-133350">
              <a:buFont typeface="Wingdings" pitchFamily="2" charset="2"/>
              <a:buChar char="§"/>
            </a:pPr>
            <a:r>
              <a:rPr lang="it-IT" sz="900" b="0" dirty="0"/>
              <a:t>Aging society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it-IT" sz="900" b="0" dirty="0"/>
              <a:t>E-health, location-in-dependent diagnosis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it-IT" sz="900" b="0" dirty="0"/>
              <a:t>Health-oriented building design</a:t>
            </a:r>
          </a:p>
          <a:p>
            <a:pPr marL="134938" lvl="1" indent="-133350">
              <a:buFont typeface="Wingdings" pitchFamily="2" charset="2"/>
              <a:buChar char="§"/>
            </a:pPr>
            <a:endParaRPr lang="en-US" sz="900" b="0" dirty="0"/>
          </a:p>
        </p:txBody>
      </p:sp>
      <p:pic>
        <p:nvPicPr>
          <p:cNvPr id="1391628" name="Picture 1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143625" y="2172906"/>
            <a:ext cx="1262063" cy="839788"/>
          </a:xfrm>
          <a:prstGeom prst="rect">
            <a:avLst/>
          </a:prstGeom>
          <a:noFill/>
          <a:effectLst/>
        </p:spPr>
      </p:pic>
      <p:sp>
        <p:nvSpPr>
          <p:cNvPr id="1391704" name="Rectangle 8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7559675" y="1782381"/>
            <a:ext cx="1339850" cy="2057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/>
            <a:r>
              <a:rPr lang="en-US" sz="1000" b="1" dirty="0"/>
              <a:t>Work &amp; Leisure</a:t>
            </a:r>
            <a:br>
              <a:rPr lang="en-US" sz="1000" b="1" dirty="0"/>
            </a:br>
            <a:endParaRPr lang="en-US" sz="1000" b="1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Remote work places</a:t>
            </a:r>
          </a:p>
          <a:p>
            <a:pPr marL="134938" lvl="1" indent="-133350">
              <a:buFont typeface="Wingdings" pitchFamily="2" charset="2"/>
              <a:buChar char="§"/>
            </a:pPr>
            <a:r>
              <a:rPr lang="en-US" sz="900" b="0" dirty="0"/>
              <a:t>Virtual technologies 24/7 working life driving up stress levels</a:t>
            </a:r>
          </a:p>
          <a:p>
            <a:pPr marL="134938" lvl="1" indent="-133350">
              <a:buFont typeface="Wingdings" pitchFamily="2" charset="2"/>
              <a:buChar char="§"/>
            </a:pPr>
            <a:endParaRPr lang="en-US" sz="900" b="0" dirty="0"/>
          </a:p>
        </p:txBody>
      </p:sp>
      <p:pic>
        <p:nvPicPr>
          <p:cNvPr id="1391640" name="Picture 2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599363" y="2172906"/>
            <a:ext cx="1262062" cy="801688"/>
          </a:xfrm>
          <a:prstGeom prst="rect">
            <a:avLst/>
          </a:prstGeom>
          <a:noFill/>
          <a:effectLst/>
        </p:spPr>
      </p:pic>
      <p:graphicFrame>
        <p:nvGraphicFramePr>
          <p:cNvPr id="1391711" name="Rectangle 95" hidden="1"/>
          <p:cNvGraphicFramePr>
            <a:graphicFrameLocks/>
          </p:cNvGraphicFramePr>
          <p:nvPr/>
        </p:nvGraphicFramePr>
        <p:xfrm>
          <a:off x="4914900" y="-1890713"/>
          <a:ext cx="4895850" cy="42863"/>
        </p:xfrm>
        <a:graphic>
          <a:graphicData uri="http://schemas.openxmlformats.org/presentationml/2006/ole">
            <p:oleObj spid="_x0000_s231427" name="think-cell Slide" r:id="rId40" imgW="0" imgH="0" progId="TCLayout.ActiveDocument.1">
              <p:embed/>
            </p:oleObj>
          </a:graphicData>
        </a:graphic>
      </p:graphicFrame>
      <p:grpSp>
        <p:nvGrpSpPr>
          <p:cNvPr id="176" name="Group 175"/>
          <p:cNvGrpSpPr/>
          <p:nvPr/>
        </p:nvGrpSpPr>
        <p:grpSpPr>
          <a:xfrm>
            <a:off x="285750" y="4041528"/>
            <a:ext cx="1339850" cy="2057400"/>
            <a:chOff x="1739900" y="4118802"/>
            <a:chExt cx="1339850" cy="2057400"/>
          </a:xfrm>
        </p:grpSpPr>
        <p:sp>
          <p:nvSpPr>
            <p:cNvPr id="1391707" name="Rectangle 9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1739900" y="4118802"/>
              <a:ext cx="1339850" cy="2057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/>
            <a:lstStyle/>
            <a:p>
              <a:pPr algn="ctr"/>
              <a:r>
                <a:rPr lang="en-US" sz="1000" b="1" dirty="0"/>
                <a:t>Resources &amp; Recycling</a:t>
              </a:r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900" b="0" dirty="0"/>
                <a:t>Clean environment as competitive edge </a:t>
              </a:r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900" b="0" dirty="0"/>
                <a:t>Closed-loop recycling</a:t>
              </a:r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900" b="0" dirty="0"/>
                <a:t>Urban farming</a:t>
              </a:r>
            </a:p>
          </p:txBody>
        </p:sp>
        <p:pic>
          <p:nvPicPr>
            <p:cNvPr id="1391664" name="Picture 48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1779588" y="4536315"/>
              <a:ext cx="1262062" cy="776287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172" name="Group 171"/>
          <p:cNvGrpSpPr/>
          <p:nvPr/>
        </p:nvGrpSpPr>
        <p:grpSpPr>
          <a:xfrm>
            <a:off x="4649788" y="4041528"/>
            <a:ext cx="1339850" cy="2057400"/>
            <a:chOff x="4649788" y="4118802"/>
            <a:chExt cx="1339850" cy="2057400"/>
          </a:xfrm>
        </p:grpSpPr>
        <p:sp>
          <p:nvSpPr>
            <p:cNvPr id="1391705" name="Rectangle 8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4649788" y="4118802"/>
              <a:ext cx="1339850" cy="20574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/>
            <a:lstStyle/>
            <a:p>
              <a:pPr algn="ctr"/>
              <a:r>
                <a:rPr lang="en-US" sz="1000" b="1" dirty="0" smtClean="0"/>
                <a:t>Transport </a:t>
              </a:r>
              <a:r>
                <a:rPr lang="en-US" sz="1000" b="1" dirty="0"/>
                <a:t>&amp; Logistics</a:t>
              </a:r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1000" dirty="0"/>
                <a:t>New mobility con-cepts, less individual traffic</a:t>
              </a:r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1000" dirty="0"/>
                <a:t>Integrated, </a:t>
              </a:r>
              <a:r>
                <a:rPr lang="en-US" sz="1000" dirty="0" smtClean="0"/>
                <a:t>smart, </a:t>
              </a:r>
              <a:r>
                <a:rPr lang="en-US" sz="1000" dirty="0"/>
                <a:t>intermodal mobility </a:t>
              </a:r>
            </a:p>
          </p:txBody>
        </p:sp>
        <p:pic>
          <p:nvPicPr>
            <p:cNvPr id="1391652" name="Picture 36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4689475" y="4536315"/>
              <a:ext cx="1262063" cy="701675"/>
            </a:xfrm>
            <a:prstGeom prst="rect">
              <a:avLst/>
            </a:prstGeom>
            <a:noFill/>
            <a:effectLst/>
          </p:spPr>
        </p:pic>
        <p:sp>
          <p:nvSpPr>
            <p:cNvPr id="77" name="Rechteck 73"/>
            <p:cNvSpPr>
              <a:spLocks noChangeAspect="1"/>
            </p:cNvSpPr>
            <p:nvPr/>
          </p:nvSpPr>
          <p:spPr bwMode="auto">
            <a:xfrm>
              <a:off x="4649788" y="4118802"/>
              <a:ext cx="159567" cy="1595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square" lIns="0" tIns="0" rIns="0" bIns="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</a:rPr>
                <a:t>2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194050" y="4041528"/>
            <a:ext cx="1339850" cy="2057400"/>
            <a:chOff x="3194050" y="4118802"/>
            <a:chExt cx="1339850" cy="2057400"/>
          </a:xfrm>
        </p:grpSpPr>
        <p:sp>
          <p:nvSpPr>
            <p:cNvPr id="1391706" name="Rectangle 9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3194050" y="4118802"/>
              <a:ext cx="1339850" cy="20574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AF235F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/>
            <a:lstStyle/>
            <a:p>
              <a:pPr algn="ctr"/>
              <a:r>
                <a:rPr lang="en-US" sz="1000" b="1" dirty="0"/>
                <a:t>Water</a:t>
              </a:r>
              <a:br>
                <a:rPr lang="en-US" sz="1000" b="1" dirty="0"/>
              </a:br>
              <a:r>
                <a:rPr lang="en-US" sz="1000" b="1" dirty="0"/>
                <a:t> </a:t>
              </a:r>
            </a:p>
            <a:p>
              <a:pPr algn="ctr"/>
              <a:endParaRPr lang="en-US" sz="1000" b="1" dirty="0"/>
            </a:p>
            <a:p>
              <a:pPr algn="ctr"/>
              <a:endParaRPr lang="en-US" sz="1000" b="1" dirty="0"/>
            </a:p>
            <a:p>
              <a:pPr algn="ctr"/>
              <a:endParaRPr lang="en-US" sz="1000" b="1" dirty="0"/>
            </a:p>
            <a:p>
              <a:pPr algn="ctr"/>
              <a:endParaRPr lang="en-US" sz="1000" b="1" dirty="0"/>
            </a:p>
            <a:p>
              <a:pPr algn="ctr"/>
              <a:endParaRPr lang="en-US" sz="1000" b="1" dirty="0"/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1000" dirty="0"/>
                <a:t>Global water stress</a:t>
              </a:r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1000" dirty="0"/>
                <a:t>Decentralized water management</a:t>
              </a:r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1000" dirty="0"/>
                <a:t>Almost-closed water loops</a:t>
              </a:r>
            </a:p>
          </p:txBody>
        </p:sp>
        <p:pic>
          <p:nvPicPr>
            <p:cNvPr id="1391658" name="Picture 42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3233738" y="4459041"/>
              <a:ext cx="1262062" cy="830262"/>
            </a:xfrm>
            <a:prstGeom prst="rect">
              <a:avLst/>
            </a:prstGeom>
            <a:noFill/>
            <a:effectLst/>
          </p:spPr>
        </p:pic>
        <p:sp>
          <p:nvSpPr>
            <p:cNvPr id="160" name="Rechteck 73"/>
            <p:cNvSpPr>
              <a:spLocks noChangeAspect="1"/>
            </p:cNvSpPr>
            <p:nvPr/>
          </p:nvSpPr>
          <p:spPr bwMode="auto">
            <a:xfrm>
              <a:off x="3194050" y="4118802"/>
              <a:ext cx="159567" cy="159567"/>
            </a:xfrm>
            <a:prstGeom prst="rect">
              <a:avLst/>
            </a:prstGeom>
            <a:solidFill>
              <a:srgbClr val="AF235F"/>
            </a:solidFill>
            <a:ln>
              <a:noFill/>
            </a:ln>
            <a:effectLst/>
            <a:extLst/>
          </p:spPr>
          <p:txBody>
            <a:bodyPr wrap="square" lIns="0" tIns="0" rIns="0" bIns="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r>
                <a:rPr lang="en-US" sz="1200" b="1" kern="0" noProof="0" dirty="0" smtClean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</a:rPr>
                <a:t>1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endParaRPr>
            </a:p>
          </p:txBody>
        </p:sp>
      </p:grpSp>
      <p:sp>
        <p:nvSpPr>
          <p:cNvPr id="163" name="Rectangle 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39900" y="6147965"/>
            <a:ext cx="2794000" cy="220484"/>
          </a:xfrm>
          <a:prstGeom prst="rect">
            <a:avLst/>
          </a:prstGeom>
          <a:solidFill>
            <a:srgbClr val="AF235F"/>
          </a:solidFill>
          <a:ln w="28575">
            <a:solidFill>
              <a:srgbClr val="AF235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AU" sz="1200" b="1" dirty="0" smtClean="0">
                <a:solidFill>
                  <a:schemeClr val="bg1"/>
                </a:solidFill>
              </a:rPr>
              <a:t>Vertical IT for utilities</a:t>
            </a:r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164" name="Textfeld 20"/>
          <p:cNvSpPr txBox="1">
            <a:spLocks noChangeArrowheads="1"/>
          </p:cNvSpPr>
          <p:nvPr/>
        </p:nvSpPr>
        <p:spPr bwMode="gray">
          <a:xfrm>
            <a:off x="539750" y="6427517"/>
            <a:ext cx="26690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 smtClean="0"/>
              <a:t>Siemens Pictures of the Future “Cities”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391701" idx="2"/>
            <a:endCxn id="1391708" idx="0"/>
          </p:cNvCxnSpPr>
          <p:nvPr/>
        </p:nvCxnSpPr>
        <p:spPr bwMode="auto">
          <a:xfrm rot="5400000">
            <a:off x="3763896" y="2485710"/>
            <a:ext cx="201747" cy="2909888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AF235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8" name="Elbow Connector 167"/>
          <p:cNvCxnSpPr>
            <a:stCxn id="1391701" idx="2"/>
            <a:endCxn id="1391706" idx="0"/>
          </p:cNvCxnSpPr>
          <p:nvPr/>
        </p:nvCxnSpPr>
        <p:spPr bwMode="auto">
          <a:xfrm rot="5400000">
            <a:off x="4490971" y="3212785"/>
            <a:ext cx="201747" cy="1455738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AF235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1" name="Elbow Connector 170"/>
          <p:cNvCxnSpPr>
            <a:stCxn id="1391701" idx="2"/>
            <a:endCxn id="1391705" idx="0"/>
          </p:cNvCxnSpPr>
          <p:nvPr/>
        </p:nvCxnSpPr>
        <p:spPr bwMode="auto">
          <a:xfrm rot="5400000">
            <a:off x="5218840" y="3940654"/>
            <a:ext cx="201747" cy="12700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74" name="Group 173"/>
          <p:cNvGrpSpPr/>
          <p:nvPr/>
        </p:nvGrpSpPr>
        <p:grpSpPr>
          <a:xfrm>
            <a:off x="6103937" y="4041528"/>
            <a:ext cx="1339850" cy="2057400"/>
            <a:chOff x="285750" y="4118802"/>
            <a:chExt cx="1339850" cy="2057400"/>
          </a:xfrm>
        </p:grpSpPr>
        <p:sp>
          <p:nvSpPr>
            <p:cNvPr id="1391709" name="Rectangle 9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285750" y="4118802"/>
              <a:ext cx="1339850" cy="20574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/>
            <a:lstStyle/>
            <a:p>
              <a:pPr algn="ctr"/>
              <a:r>
                <a:rPr lang="en-US" sz="1000" b="1" dirty="0"/>
                <a:t>Safety </a:t>
              </a:r>
              <a:r>
                <a:rPr lang="en-US" sz="1000" b="1" dirty="0" smtClean="0"/>
                <a:t>/ </a:t>
              </a:r>
              <a:r>
                <a:rPr lang="en-US" sz="1000" b="1" dirty="0"/>
                <a:t>Security</a:t>
              </a:r>
              <a:br>
                <a:rPr lang="en-US" sz="1000" b="1" dirty="0"/>
              </a:br>
              <a:r>
                <a:rPr lang="en-US" sz="1000" dirty="0"/>
                <a:t> </a:t>
              </a:r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algn="ctr"/>
              <a:endParaRPr lang="en-US" sz="1000" dirty="0"/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900" b="0" dirty="0"/>
                <a:t>Cyber war &amp; crime</a:t>
              </a:r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900" b="0" dirty="0"/>
                <a:t>Reestablishment of city gates</a:t>
              </a:r>
            </a:p>
            <a:p>
              <a:pPr marL="134938" lvl="1" indent="-133350">
                <a:buFont typeface="Wingdings" pitchFamily="2" charset="2"/>
                <a:buChar char="§"/>
              </a:pPr>
              <a:r>
                <a:rPr lang="en-US" sz="900" b="0" dirty="0"/>
                <a:t>Ubiquitous sensor  networks</a:t>
              </a:r>
            </a:p>
          </p:txBody>
        </p:sp>
        <p:pic>
          <p:nvPicPr>
            <p:cNvPr id="1391670" name="Picture 54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/>
            <a:srcRect t="4610" b="8511"/>
            <a:stretch>
              <a:fillRect/>
            </a:stretch>
          </p:blipFill>
          <p:spPr bwMode="auto">
            <a:xfrm>
              <a:off x="325438" y="4536315"/>
              <a:ext cx="1262062" cy="777875"/>
            </a:xfrm>
            <a:prstGeom prst="rect">
              <a:avLst/>
            </a:prstGeom>
            <a:noFill/>
            <a:effectLst/>
          </p:spPr>
        </p:pic>
        <p:sp>
          <p:nvSpPr>
            <p:cNvPr id="162" name="Rechteck 73"/>
            <p:cNvSpPr>
              <a:spLocks noChangeAspect="1"/>
            </p:cNvSpPr>
            <p:nvPr/>
          </p:nvSpPr>
          <p:spPr bwMode="auto">
            <a:xfrm>
              <a:off x="285750" y="4118802"/>
              <a:ext cx="159567" cy="1595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square" lIns="0" tIns="0" rIns="0" bIns="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r>
                <a:rPr lang="en-US" sz="1200" b="1" kern="0" noProof="0" dirty="0" smtClean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</a:rPr>
                <a:t>2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endParaRPr>
            </a:p>
          </p:txBody>
        </p:sp>
      </p:grpSp>
      <p:cxnSp>
        <p:nvCxnSpPr>
          <p:cNvPr id="179" name="Elbow Connector 178"/>
          <p:cNvCxnSpPr>
            <a:stCxn id="1391701" idx="2"/>
            <a:endCxn id="1391709" idx="0"/>
          </p:cNvCxnSpPr>
          <p:nvPr/>
        </p:nvCxnSpPr>
        <p:spPr bwMode="auto">
          <a:xfrm rot="16200000" flipH="1">
            <a:off x="5945914" y="3213579"/>
            <a:ext cx="201747" cy="1454149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49787" y="6147965"/>
            <a:ext cx="2794000" cy="220484"/>
          </a:xfrm>
          <a:prstGeom prst="rect">
            <a:avLst/>
          </a:prstGeom>
          <a:solidFill>
            <a:srgbClr val="EB780A"/>
          </a:solidFill>
          <a:ln w="28575">
            <a:solidFill>
              <a:srgbClr val="EB780A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AU" sz="1200" b="1" dirty="0" smtClean="0">
                <a:solidFill>
                  <a:schemeClr val="bg1"/>
                </a:solidFill>
              </a:rPr>
              <a:t>Vertical IT for city applications</a:t>
            </a:r>
            <a:endParaRPr lang="en-A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40643" name="think-cell Slide" r:id="rId24" imgW="360" imgH="360" progId="TCLayout.ActiveDocument.1">
              <p:embed/>
            </p:oleObj>
          </a:graphicData>
        </a:graphic>
      </p:graphicFrame>
      <p:pic>
        <p:nvPicPr>
          <p:cNvPr id="240645" name="Picture 5" descr="http://www.hs-weingarten.de/~modet/referate/Energiesysteme/image00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91347" y="4615224"/>
            <a:ext cx="1280652" cy="869132"/>
          </a:xfrm>
          <a:prstGeom prst="rect">
            <a:avLst/>
          </a:prstGeom>
          <a:noFill/>
        </p:spPr>
      </p:pic>
      <p:pic>
        <p:nvPicPr>
          <p:cNvPr id="20" name="Picture 4" descr="Premiers éclairages électriques publics à Pari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412290" y="1771650"/>
            <a:ext cx="1159709" cy="869782"/>
          </a:xfrm>
          <a:prstGeom prst="rect">
            <a:avLst/>
          </a:prstGeom>
          <a:noFill/>
        </p:spPr>
      </p:pic>
      <p:pic>
        <p:nvPicPr>
          <p:cNvPr id="21" name="Picture 2" descr="https://upload.wikimedia.org/wikipedia/commons/e/eb/EElokSiemens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002373" y="2719941"/>
            <a:ext cx="1569626" cy="869132"/>
          </a:xfrm>
          <a:prstGeom prst="rect">
            <a:avLst/>
          </a:prstGeom>
          <a:noFill/>
        </p:spPr>
      </p:pic>
      <p:pic>
        <p:nvPicPr>
          <p:cNvPr id="240642" name="Picture 2" descr="http://www.officemuseum.com/IMagesWWW/Direct_Electric_Passenger_Elevator_Morse_Williams__Co_c._1890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611471" y="3667583"/>
            <a:ext cx="960529" cy="869132"/>
          </a:xfrm>
          <a:prstGeom prst="rect">
            <a:avLst/>
          </a:prstGeom>
          <a:noFill/>
        </p:spPr>
      </p:pic>
      <p:pic>
        <p:nvPicPr>
          <p:cNvPr id="240646" name="Picture 6" descr="http://i.ebayimg.com/t/Bewag-100-Jahre-Strom-fuer-Berlin-1984-Streifzug-Geschichte-1884-1984-Viele-Abb-/00/s/MTAyNFg3NTI=/$(KGrHqR,!oME63(Z)iV8BPEgLNulS!~~60_58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33730" y="5562863"/>
            <a:ext cx="638269" cy="869132"/>
          </a:xfrm>
          <a:prstGeom prst="rect">
            <a:avLst/>
          </a:prstGeom>
          <a:noFill/>
        </p:spPr>
      </p:pic>
      <p:pic>
        <p:nvPicPr>
          <p:cNvPr id="240650" name="Picture 10" descr="Creda New Series electric cooker fitted with Credastat thermostat, 1933.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063572" y="2720472"/>
            <a:ext cx="685140" cy="868601"/>
          </a:xfrm>
          <a:prstGeom prst="rect">
            <a:avLst/>
          </a:prstGeom>
          <a:noFill/>
        </p:spPr>
      </p:pic>
      <p:pic>
        <p:nvPicPr>
          <p:cNvPr id="240652" name="Picture 12" descr="http://www.so-geht-s.de/uploads/pics/WP1.jpg">
            <a:hlinkClick r:id="rId31"/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580289" y="3668113"/>
            <a:ext cx="1168423" cy="868601"/>
          </a:xfrm>
          <a:prstGeom prst="rect">
            <a:avLst/>
          </a:prstGeom>
          <a:noFill/>
        </p:spPr>
      </p:pic>
      <p:pic>
        <p:nvPicPr>
          <p:cNvPr id="29" name="Picture 2" descr="File:Roadster 2.5 charging.jpg">
            <a:hlinkClick r:id="rId33"/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444994" y="4615753"/>
            <a:ext cx="1303718" cy="868602"/>
          </a:xfrm>
          <a:prstGeom prst="rect">
            <a:avLst/>
          </a:prstGeom>
          <a:noFill/>
        </p:spPr>
      </p:pic>
      <p:pic>
        <p:nvPicPr>
          <p:cNvPr id="240654" name="Picture 14" descr="http://media.treehugger.com/assets/images/2011/10/south-korea-electric-bus-photo-38475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590576" y="5563394"/>
            <a:ext cx="1158136" cy="8686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dirty="0" smtClean="0"/>
              <a:t>Electricity – the lifeblood of a 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dirty="0" smtClean="0"/>
              <a:t>Milestones in city electrification</a:t>
            </a:r>
            <a:endParaRPr lang="en-US" dirty="0"/>
          </a:p>
        </p:txBody>
      </p:sp>
      <p:sp>
        <p:nvSpPr>
          <p:cNvPr id="4" name="Textplatzhalter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39746" y="2719942"/>
            <a:ext cx="4032254" cy="8691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 anchor="ctr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1879: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electric train</a:t>
            </a:r>
            <a:br>
              <a:rPr lang="en-US" dirty="0" smtClean="0"/>
            </a:br>
            <a:r>
              <a:rPr lang="en-US" dirty="0" smtClean="0"/>
              <a:t>(Siemens, Berlin)</a:t>
            </a:r>
          </a:p>
        </p:txBody>
      </p:sp>
      <p:sp>
        <p:nvSpPr>
          <p:cNvPr id="5" name="Textplatzhalter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39746" y="1771650"/>
            <a:ext cx="4032254" cy="86978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 anchor="ctr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1844: 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electric street light</a:t>
            </a:r>
            <a:br>
              <a:rPr lang="en-US" dirty="0" smtClean="0"/>
            </a:br>
            <a:r>
              <a:rPr lang="en-US" dirty="0" smtClean="0"/>
              <a:t>(Paris)</a:t>
            </a:r>
          </a:p>
        </p:txBody>
      </p:sp>
      <p:sp>
        <p:nvSpPr>
          <p:cNvPr id="6" name="Textplatzhalter 2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714432" y="2720472"/>
            <a:ext cx="4034280" cy="8686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 anchor="ctr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From ~1930:</a:t>
            </a:r>
            <a:br>
              <a:rPr lang="en-US" dirty="0" smtClean="0"/>
            </a:br>
            <a:r>
              <a:rPr lang="en-US" dirty="0" smtClean="0"/>
              <a:t>Electric ovens</a:t>
            </a:r>
          </a:p>
        </p:txBody>
      </p:sp>
      <p:sp>
        <p:nvSpPr>
          <p:cNvPr id="7" name="Textplatzhalt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714433" y="1771650"/>
            <a:ext cx="4034279" cy="86978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 anchor="ctr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~1890-1920: </a:t>
            </a:r>
            <a:br>
              <a:rPr lang="en-US" dirty="0" smtClean="0"/>
            </a:br>
            <a:r>
              <a:rPr lang="en-US" dirty="0" smtClean="0"/>
              <a:t>Electric cars flourishing in </a:t>
            </a:r>
            <a:br>
              <a:rPr lang="en-US" dirty="0" smtClean="0"/>
            </a:br>
            <a:r>
              <a:rPr lang="en-US" dirty="0" smtClean="0"/>
              <a:t>Europe and the US</a:t>
            </a:r>
          </a:p>
        </p:txBody>
      </p:sp>
      <p:sp>
        <p:nvSpPr>
          <p:cNvPr id="14" name="Textplatzhalt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39746" y="3667583"/>
            <a:ext cx="4032254" cy="8691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 anchor="ctr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1880:</a:t>
            </a:r>
            <a:br>
              <a:rPr lang="en-US" dirty="0" smtClean="0"/>
            </a:br>
            <a:r>
              <a:rPr lang="en-US" dirty="0" smtClean="0"/>
              <a:t>1st electric elevator</a:t>
            </a:r>
            <a:br>
              <a:rPr lang="en-US" dirty="0" smtClean="0"/>
            </a:br>
            <a:r>
              <a:rPr lang="en-US" dirty="0" smtClean="0"/>
              <a:t>(Siemens, Berlin)</a:t>
            </a:r>
          </a:p>
        </p:txBody>
      </p:sp>
      <p:sp>
        <p:nvSpPr>
          <p:cNvPr id="15" name="Textplatzhalter 2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4714432" y="3668113"/>
            <a:ext cx="4034280" cy="8686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 anchor="ctr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1938: </a:t>
            </a:r>
            <a:br>
              <a:rPr lang="en-US" dirty="0" smtClean="0"/>
            </a:br>
            <a:r>
              <a:rPr lang="en-US" dirty="0" smtClean="0"/>
              <a:t>1st deployment of heat pumps</a:t>
            </a:r>
            <a:br>
              <a:rPr lang="en-US" dirty="0" smtClean="0"/>
            </a:br>
            <a:r>
              <a:rPr lang="en-US" dirty="0" smtClean="0"/>
              <a:t>(Zurich)</a:t>
            </a:r>
          </a:p>
        </p:txBody>
      </p:sp>
      <p:sp>
        <p:nvSpPr>
          <p:cNvPr id="16" name="Textplatzhalter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39746" y="4615224"/>
            <a:ext cx="4032254" cy="8691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 anchor="ctr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1882-1885:</a:t>
            </a:r>
            <a:br>
              <a:rPr lang="en-US" dirty="0" smtClean="0"/>
            </a:br>
            <a:r>
              <a:rPr lang="en-US" dirty="0" smtClean="0"/>
              <a:t>First power plants in Germany</a:t>
            </a:r>
            <a:br>
              <a:rPr lang="en-US" dirty="0" smtClean="0"/>
            </a:br>
            <a:r>
              <a:rPr lang="en-US" dirty="0" smtClean="0"/>
              <a:t>(Stuttgart, Berlin)</a:t>
            </a:r>
          </a:p>
        </p:txBody>
      </p:sp>
      <p:sp>
        <p:nvSpPr>
          <p:cNvPr id="17" name="Textplatzhalter 2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4714432" y="4615754"/>
            <a:ext cx="4034280" cy="8686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 anchor="ctr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2008: </a:t>
            </a:r>
            <a:br>
              <a:rPr lang="en-US" dirty="0" smtClean="0">
                <a:solidFill>
                  <a:srgbClr val="000000"/>
                </a:solidFill>
                <a:cs typeface="Arial" charset="0"/>
              </a:rPr>
            </a:br>
            <a:r>
              <a:rPr lang="en-US" dirty="0" smtClean="0">
                <a:solidFill>
                  <a:srgbClr val="000000"/>
                </a:solidFill>
                <a:cs typeface="Arial" charset="0"/>
              </a:rPr>
              <a:t>1st modern electric car in serial</a:t>
            </a:r>
            <a:br>
              <a:rPr lang="en-US" dirty="0" smtClean="0">
                <a:solidFill>
                  <a:srgbClr val="000000"/>
                </a:solidFill>
                <a:cs typeface="Arial" charset="0"/>
              </a:rPr>
            </a:br>
            <a:r>
              <a:rPr lang="en-US" dirty="0" smtClean="0">
                <a:solidFill>
                  <a:srgbClr val="000000"/>
                </a:solidFill>
                <a:cs typeface="Arial" charset="0"/>
              </a:rPr>
              <a:t>production (Tesla Roadster)</a:t>
            </a:r>
            <a:endParaRPr lang="en-US" dirty="0" smtClean="0"/>
          </a:p>
        </p:txBody>
      </p:sp>
      <p:sp>
        <p:nvSpPr>
          <p:cNvPr id="18" name="Textplatzhalt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539746" y="5562864"/>
            <a:ext cx="4032254" cy="8691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 anchor="ctr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1885:</a:t>
            </a:r>
            <a:br>
              <a:rPr lang="en-US" dirty="0" smtClean="0"/>
            </a:br>
            <a:r>
              <a:rPr lang="en-US" dirty="0" smtClean="0"/>
              <a:t>1st public utility in Germany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AG Städtische Elektrizitätswerke, Berlin)</a:t>
            </a:r>
            <a:endParaRPr lang="en-US" dirty="0" smtClean="0"/>
          </a:p>
        </p:txBody>
      </p:sp>
      <p:sp>
        <p:nvSpPr>
          <p:cNvPr id="19" name="Textplatzhalt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4714432" y="5563394"/>
            <a:ext cx="4034280" cy="8686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 anchor="ctr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2010: </a:t>
            </a:r>
            <a:br>
              <a:rPr lang="en-US" dirty="0" smtClean="0"/>
            </a:br>
            <a:r>
              <a:rPr lang="en-US" dirty="0" smtClean="0"/>
              <a:t>1st all-electric regular bus</a:t>
            </a:r>
            <a:br>
              <a:rPr lang="en-US" dirty="0" smtClean="0"/>
            </a:br>
            <a:r>
              <a:rPr lang="en-US" dirty="0" smtClean="0"/>
              <a:t>service (Seoul)</a:t>
            </a:r>
          </a:p>
        </p:txBody>
      </p:sp>
      <p:pic>
        <p:nvPicPr>
          <p:cNvPr id="240656" name="Picture 16" descr="File:EdisonElectricCar1913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 l="3432" t="4776" r="4260" b="4783"/>
          <a:stretch>
            <a:fillRect/>
          </a:stretch>
        </p:blipFill>
        <p:spPr bwMode="auto">
          <a:xfrm>
            <a:off x="7626969" y="1771650"/>
            <a:ext cx="1121743" cy="869782"/>
          </a:xfrm>
          <a:prstGeom prst="rect">
            <a:avLst/>
          </a:prstGeom>
          <a:noFill/>
        </p:spPr>
      </p:pic>
      <p:sp>
        <p:nvSpPr>
          <p:cNvPr id="25" name="Rechteck 73"/>
          <p:cNvSpPr>
            <a:spLocks noChangeAspect="1"/>
          </p:cNvSpPr>
          <p:nvPr/>
        </p:nvSpPr>
        <p:spPr bwMode="auto">
          <a:xfrm>
            <a:off x="308214" y="1425735"/>
            <a:ext cx="185000" cy="185000"/>
          </a:xfrm>
          <a:prstGeom prst="rect">
            <a:avLst/>
          </a:prstGeom>
          <a:solidFill>
            <a:srgbClr val="AF235F"/>
          </a:solidFill>
          <a:ln>
            <a:noFill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2451" name="think-cell Slide" r:id="rId24" imgW="360" imgH="360" progId="TCLayout.ActiveDocument.1">
              <p:embed/>
            </p:oleObj>
          </a:graphicData>
        </a:graphic>
      </p:graphicFrame>
      <p:sp>
        <p:nvSpPr>
          <p:cNvPr id="24" name="Rectangle 23"/>
          <p:cNvSpPr/>
          <p:nvPr>
            <p:custDataLst>
              <p:tags r:id="rId2"/>
            </p:custDataLst>
          </p:nvPr>
        </p:nvSpPr>
        <p:spPr bwMode="auto">
          <a:xfrm>
            <a:off x="541338" y="4183274"/>
            <a:ext cx="3990483" cy="224328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 lIns="144018" tIns="72009" rIns="72009" bIns="72009" rtlCol="0" anchor="ctr">
            <a:no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de-DE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Modern day challenges: Resilient energy supply against a rising number of threats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Modern-day grid challenges (examples)</a:t>
            </a:r>
            <a:endParaRPr lang="en-US" dirty="0"/>
          </a:p>
        </p:txBody>
      </p:sp>
      <p:grpSp>
        <p:nvGrpSpPr>
          <p:cNvPr id="4" name="Group 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41338" y="1921226"/>
            <a:ext cx="3990483" cy="2155847"/>
            <a:chOff x="148" y="963"/>
            <a:chExt cx="5612" cy="3057"/>
          </a:xfrm>
        </p:grpSpPr>
        <p:pic>
          <p:nvPicPr>
            <p:cNvPr id="5" name="Picture 20" descr="broken-pole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/>
            <a:srcRect t="7535" r="8290" b="24113"/>
            <a:stretch>
              <a:fillRect/>
            </a:stretch>
          </p:blipFill>
          <p:spPr bwMode="auto">
            <a:xfrm>
              <a:off x="148" y="963"/>
              <a:ext cx="3016" cy="3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/>
            <a:srcRect l="18765" r="5835"/>
            <a:stretch>
              <a:fillRect/>
            </a:stretch>
          </p:blipFill>
          <p:spPr bwMode="auto">
            <a:xfrm>
              <a:off x="3164" y="963"/>
              <a:ext cx="2596" cy="30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8" name="Picture 1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/>
          <a:srcRect l="8713" t="7048" r="6270" b="14305"/>
          <a:stretch>
            <a:fillRect/>
          </a:stretch>
        </p:blipFill>
        <p:spPr bwMode="auto">
          <a:xfrm>
            <a:off x="4644008" y="1921227"/>
            <a:ext cx="4104705" cy="215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Brazil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478" y="4221911"/>
            <a:ext cx="2090896" cy="207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10963" y="5270321"/>
            <a:ext cx="340625" cy="177455"/>
          </a:xfrm>
          <a:prstGeom prst="rect">
            <a:avLst/>
          </a:prstGeom>
          <a:solidFill>
            <a:srgbClr val="3366AA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1000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12" name="Text 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78456" y="5270321"/>
            <a:ext cx="340625" cy="17745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1000" dirty="0">
                <a:solidFill>
                  <a:srgbClr val="FFFFFF"/>
                </a:solidFill>
              </a:rPr>
              <a:t>5%</a:t>
            </a:r>
          </a:p>
        </p:txBody>
      </p:sp>
      <p:sp>
        <p:nvSpPr>
          <p:cNvPr id="13" name="Text Box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92276" y="4653136"/>
            <a:ext cx="340625" cy="177455"/>
          </a:xfrm>
          <a:prstGeom prst="rect">
            <a:avLst/>
          </a:prstGeom>
          <a:solidFill>
            <a:srgbClr val="3366AA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1000" dirty="0">
                <a:solidFill>
                  <a:srgbClr val="FFFFFF"/>
                </a:solidFill>
              </a:rPr>
              <a:t>22%</a:t>
            </a:r>
          </a:p>
        </p:txBody>
      </p:sp>
      <p:sp>
        <p:nvSpPr>
          <p:cNvPr id="14" name="Text Box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59768" y="4653136"/>
            <a:ext cx="340625" cy="17745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1000" dirty="0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15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69080" y="4876684"/>
            <a:ext cx="340625" cy="177455"/>
          </a:xfrm>
          <a:prstGeom prst="rect">
            <a:avLst/>
          </a:prstGeom>
          <a:solidFill>
            <a:srgbClr val="3366AA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1000" dirty="0">
                <a:solidFill>
                  <a:srgbClr val="FFFFFF"/>
                </a:solidFill>
              </a:rPr>
              <a:t>21%</a:t>
            </a:r>
          </a:p>
        </p:txBody>
      </p:sp>
      <p:sp>
        <p:nvSpPr>
          <p:cNvPr id="16" name="Text Box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36572" y="4876684"/>
            <a:ext cx="340625" cy="17745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1000" dirty="0">
                <a:solidFill>
                  <a:srgbClr val="FFFFFF"/>
                </a:solidFill>
              </a:rPr>
              <a:t>9%</a:t>
            </a:r>
          </a:p>
        </p:txBody>
      </p:sp>
      <p:sp>
        <p:nvSpPr>
          <p:cNvPr id="17" name="Text Box 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8709" y="5552185"/>
            <a:ext cx="340625" cy="177455"/>
          </a:xfrm>
          <a:prstGeom prst="rect">
            <a:avLst/>
          </a:prstGeom>
          <a:solidFill>
            <a:srgbClr val="3366AA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1000" dirty="0">
                <a:solidFill>
                  <a:srgbClr val="FFFFFF"/>
                </a:solidFill>
              </a:rPr>
              <a:t>21%</a:t>
            </a:r>
          </a:p>
        </p:txBody>
      </p:sp>
      <p:sp>
        <p:nvSpPr>
          <p:cNvPr id="18" name="Text Box 3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76202" y="5552185"/>
            <a:ext cx="340625" cy="17745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1000" dirty="0">
                <a:solidFill>
                  <a:srgbClr val="FFFFFF"/>
                </a:solidFill>
              </a:rPr>
              <a:t>10%</a:t>
            </a:r>
          </a:p>
        </p:txBody>
      </p:sp>
      <p:sp>
        <p:nvSpPr>
          <p:cNvPr id="19" name="Text Box 3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02547" y="5877786"/>
            <a:ext cx="340625" cy="177455"/>
          </a:xfrm>
          <a:prstGeom prst="rect">
            <a:avLst/>
          </a:prstGeom>
          <a:solidFill>
            <a:srgbClr val="3366AA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1000" dirty="0">
                <a:solidFill>
                  <a:srgbClr val="FFFFFF"/>
                </a:solidFill>
              </a:rPr>
              <a:t>12%</a:t>
            </a:r>
          </a:p>
        </p:txBody>
      </p:sp>
      <p:sp>
        <p:nvSpPr>
          <p:cNvPr id="20" name="Text Box 3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70039" y="5877786"/>
            <a:ext cx="340625" cy="17745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1000" dirty="0">
                <a:solidFill>
                  <a:srgbClr val="FFFFFF"/>
                </a:solidFill>
              </a:rPr>
              <a:t>3%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75706" y="5592668"/>
            <a:ext cx="914400" cy="833889"/>
            <a:chOff x="3050889" y="4786854"/>
            <a:chExt cx="1352099" cy="554009"/>
          </a:xfrm>
        </p:grpSpPr>
        <p:sp>
          <p:nvSpPr>
            <p:cNvPr id="21" name="Text Box 3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050889" y="4786854"/>
              <a:ext cx="1352099" cy="267285"/>
            </a:xfrm>
            <a:prstGeom prst="rect">
              <a:avLst/>
            </a:prstGeom>
            <a:solidFill>
              <a:srgbClr val="3366AA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0" rIns="0" bIns="0" anchor="ctr"/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de-DE" sz="1000" dirty="0">
                  <a:solidFill>
                    <a:srgbClr val="FFFFFF"/>
                  </a:solidFill>
                </a:rPr>
                <a:t>Distribution </a:t>
              </a:r>
              <a:br>
                <a:rPr lang="de-DE" sz="1000" dirty="0">
                  <a:solidFill>
                    <a:srgbClr val="FFFFFF"/>
                  </a:solidFill>
                </a:rPr>
              </a:br>
              <a:r>
                <a:rPr lang="de-DE" sz="1000" dirty="0">
                  <a:solidFill>
                    <a:srgbClr val="FFFFFF"/>
                  </a:solidFill>
                </a:rPr>
                <a:t>l</a:t>
              </a:r>
              <a:r>
                <a:rPr lang="de-DE" sz="1000" dirty="0" smtClean="0">
                  <a:solidFill>
                    <a:srgbClr val="FFFFFF"/>
                  </a:solidFill>
                </a:rPr>
                <a:t>osses</a:t>
              </a:r>
              <a:endParaRPr lang="de-DE" sz="1000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 Box 3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51929" y="5073578"/>
              <a:ext cx="1345340" cy="26728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0" rIns="0" bIns="0" anchor="ctr"/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de-DE" sz="1000" dirty="0">
                  <a:solidFill>
                    <a:srgbClr val="FFFFFF"/>
                  </a:solidFill>
                </a:rPr>
                <a:t>Non-technical </a:t>
              </a:r>
              <a:br>
                <a:rPr lang="de-DE" sz="1000" dirty="0">
                  <a:solidFill>
                    <a:srgbClr val="FFFFFF"/>
                  </a:solidFill>
                </a:rPr>
              </a:br>
              <a:r>
                <a:rPr lang="de-DE" sz="1000" dirty="0">
                  <a:solidFill>
                    <a:srgbClr val="FFFFFF"/>
                  </a:solidFill>
                </a:rPr>
                <a:t>l</a:t>
              </a:r>
              <a:r>
                <a:rPr lang="de-DE" sz="1000" dirty="0" smtClean="0">
                  <a:solidFill>
                    <a:srgbClr val="FFFFFF"/>
                  </a:solidFill>
                </a:rPr>
                <a:t>osses</a:t>
              </a:r>
              <a:endParaRPr lang="de-DE" sz="1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 bwMode="gray">
          <a:xfrm>
            <a:off x="2902883" y="4898079"/>
            <a:ext cx="15821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spcBef>
                <a:spcPts val="600"/>
              </a:spcBef>
              <a:buClr>
                <a:srgbClr val="879BAA"/>
              </a:buClr>
            </a:pPr>
            <a:r>
              <a:rPr lang="de-DE" dirty="0" smtClean="0">
                <a:solidFill>
                  <a:srgbClr val="000000"/>
                </a:solidFill>
                <a:cs typeface="Arial" charset="0"/>
              </a:rPr>
              <a:t>E</a:t>
            </a:r>
            <a:r>
              <a:rPr lang="de-DE" sz="1400" dirty="0" smtClean="0">
                <a:solidFill>
                  <a:srgbClr val="000000"/>
                </a:solidFill>
                <a:cs typeface="Arial" charset="0"/>
              </a:rPr>
              <a:t>.g. Brazil: 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000000"/>
                </a:solidFill>
                <a:cs typeface="Arial" charset="0"/>
              </a:rPr>
              <a:t>NTL: 23 TWh p.a.</a:t>
            </a:r>
            <a:br>
              <a:rPr lang="de-DE" sz="1400" dirty="0" smtClean="0">
                <a:solidFill>
                  <a:srgbClr val="000000"/>
                </a:solidFill>
                <a:cs typeface="Arial" charset="0"/>
              </a:rPr>
            </a:br>
            <a:r>
              <a:rPr lang="de-DE" sz="1400" dirty="0" smtClean="0">
                <a:solidFill>
                  <a:srgbClr val="000000"/>
                </a:solidFill>
                <a:cs typeface="Arial" charset="0"/>
              </a:rPr>
              <a:t>(5.8% of total)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cs typeface="Arial" charset="0"/>
              </a:rPr>
              <a:t>Economic loss of</a:t>
            </a:r>
            <a:br>
              <a:rPr lang="de-DE" dirty="0" smtClean="0">
                <a:solidFill>
                  <a:srgbClr val="000000"/>
                </a:solidFill>
                <a:cs typeface="Arial" charset="0"/>
              </a:rPr>
            </a:br>
            <a:r>
              <a:rPr lang="de-DE" dirty="0" smtClean="0">
                <a:solidFill>
                  <a:srgbClr val="000000"/>
                </a:solidFill>
                <a:cs typeface="Arial" charset="0"/>
              </a:rPr>
              <a:t>1“ EUR p.a.</a:t>
            </a:r>
          </a:p>
        </p:txBody>
      </p: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4662152" y="4183273"/>
            <a:ext cx="4090306" cy="2243283"/>
            <a:chOff x="186" y="963"/>
            <a:chExt cx="5574" cy="3057"/>
          </a:xfrm>
        </p:grpSpPr>
        <p:pic>
          <p:nvPicPr>
            <p:cNvPr id="29" name="Picture 10" descr="Bild1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/>
            <a:srcRect t="20145" b="16612"/>
            <a:stretch>
              <a:fillRect/>
            </a:stretch>
          </p:blipFill>
          <p:spPr bwMode="auto">
            <a:xfrm>
              <a:off x="186" y="963"/>
              <a:ext cx="5574" cy="3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Oval 11"/>
            <p:cNvSpPr>
              <a:spLocks noChangeArrowheads="1"/>
            </p:cNvSpPr>
            <p:nvPr/>
          </p:nvSpPr>
          <p:spPr bwMode="auto">
            <a:xfrm rot="-1115380">
              <a:off x="3848" y="1616"/>
              <a:ext cx="1164" cy="789"/>
            </a:xfrm>
            <a:prstGeom prst="ellips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1" name="TextBox 30"/>
          <p:cNvSpPr txBox="1"/>
          <p:nvPr/>
        </p:nvSpPr>
        <p:spPr bwMode="gray">
          <a:xfrm>
            <a:off x="2447898" y="2060848"/>
            <a:ext cx="2070045" cy="2881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de-DE" sz="1400" b="1" dirty="0" smtClean="0">
                <a:solidFill>
                  <a:srgbClr val="000000"/>
                </a:solidFill>
                <a:cs typeface="Arial" charset="0"/>
              </a:rPr>
              <a:t>Outdated infrastructure</a:t>
            </a:r>
          </a:p>
        </p:txBody>
      </p:sp>
      <p:sp>
        <p:nvSpPr>
          <p:cNvPr id="32" name="TextBox 31"/>
          <p:cNvSpPr txBox="1"/>
          <p:nvPr/>
        </p:nvSpPr>
        <p:spPr bwMode="gray">
          <a:xfrm>
            <a:off x="4734653" y="2060848"/>
            <a:ext cx="2042794" cy="2881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de-DE" sz="1400" b="1" dirty="0" smtClean="0">
                <a:solidFill>
                  <a:srgbClr val="000000"/>
                </a:solidFill>
                <a:cs typeface="Arial" charset="0"/>
              </a:rPr>
              <a:t>Rise of the “prosumer“</a:t>
            </a:r>
          </a:p>
        </p:txBody>
      </p:sp>
      <p:sp>
        <p:nvSpPr>
          <p:cNvPr id="33" name="TextBox 32"/>
          <p:cNvSpPr txBox="1"/>
          <p:nvPr/>
        </p:nvSpPr>
        <p:spPr bwMode="gray">
          <a:xfrm>
            <a:off x="2403575" y="4364989"/>
            <a:ext cx="2039588" cy="2881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de-DE" b="1" dirty="0" smtClean="0">
                <a:solidFill>
                  <a:srgbClr val="000000"/>
                </a:solidFill>
                <a:cs typeface="Arial" charset="0"/>
              </a:rPr>
              <a:t>„Non-technical losses“</a:t>
            </a:r>
            <a:endParaRPr lang="de-DE" sz="14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 bwMode="gray">
          <a:xfrm>
            <a:off x="4734653" y="4364989"/>
            <a:ext cx="2546137" cy="5035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rtlCol="0" anchor="t">
            <a:spAutoFit/>
          </a:bodyPr>
          <a:lstStyle/>
          <a:p>
            <a:pPr algn="l">
              <a:lnSpc>
                <a:spcPct val="100000"/>
              </a:lnSpc>
              <a:buClr>
                <a:srgbClr val="879BAA"/>
              </a:buClr>
            </a:pPr>
            <a:r>
              <a:rPr lang="de-DE" sz="1400" b="1" dirty="0" smtClean="0">
                <a:solidFill>
                  <a:srgbClr val="000000"/>
                </a:solidFill>
                <a:cs typeface="Arial" charset="0"/>
              </a:rPr>
              <a:t>Capacity problems with </a:t>
            </a:r>
            <a:br>
              <a:rPr lang="de-DE" sz="14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de-DE" sz="1400" b="1" dirty="0" smtClean="0">
                <a:solidFill>
                  <a:srgbClr val="000000"/>
                </a:solidFill>
                <a:cs typeface="Arial" charset="0"/>
              </a:rPr>
              <a:t>potentially disastrous impact</a:t>
            </a:r>
          </a:p>
        </p:txBody>
      </p:sp>
      <p:sp>
        <p:nvSpPr>
          <p:cNvPr id="35" name="Rechteck 73"/>
          <p:cNvSpPr>
            <a:spLocks noChangeAspect="1"/>
          </p:cNvSpPr>
          <p:nvPr/>
        </p:nvSpPr>
        <p:spPr bwMode="auto">
          <a:xfrm>
            <a:off x="308214" y="1425735"/>
            <a:ext cx="185000" cy="185000"/>
          </a:xfrm>
          <a:prstGeom prst="rect">
            <a:avLst/>
          </a:prstGeom>
          <a:solidFill>
            <a:srgbClr val="AF235F"/>
          </a:solidFill>
          <a:ln>
            <a:noFill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4738" name="think-cell Slide" r:id="rId81" imgW="360" imgH="360" progId="TCLayout.ActiveDocument.1">
              <p:embed/>
            </p:oleObj>
          </a:graphicData>
        </a:graphic>
      </p:graphicFrame>
      <p:pic>
        <p:nvPicPr>
          <p:cNvPr id="20486" name="Picture 2" descr="C:\Users\Nadine.Lange\Desktop\SIEIC_39L_SGScene_16.jpeg"/>
          <p:cNvPicPr>
            <a:picLocks noChangeAspect="1" noChangeArrowheads="1"/>
          </p:cNvPicPr>
          <p:nvPr/>
        </p:nvPicPr>
        <p:blipFill>
          <a:blip r:embed="rId82" cstate="print"/>
          <a:srcRect/>
          <a:stretch>
            <a:fillRect/>
          </a:stretch>
        </p:blipFill>
        <p:spPr bwMode="gray">
          <a:xfrm>
            <a:off x="1790700" y="2479663"/>
            <a:ext cx="5008563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Oval 1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373313" y="5708638"/>
            <a:ext cx="161925" cy="161925"/>
          </a:xfrm>
          <a:prstGeom prst="ellipse">
            <a:avLst/>
          </a:prstGeom>
          <a:solidFill>
            <a:srgbClr val="AAB414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8" name="Oval 1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582988" y="6080113"/>
            <a:ext cx="161925" cy="161925"/>
          </a:xfrm>
          <a:prstGeom prst="ellipse">
            <a:avLst/>
          </a:prstGeom>
          <a:solidFill>
            <a:srgbClr val="AAB414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9" name="Oval 1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121150" y="5838813"/>
            <a:ext cx="161925" cy="161925"/>
          </a:xfrm>
          <a:prstGeom prst="ellipse">
            <a:avLst/>
          </a:prstGeom>
          <a:solidFill>
            <a:srgbClr val="AAB414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0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448175" y="3686163"/>
            <a:ext cx="161925" cy="161925"/>
          </a:xfrm>
          <a:prstGeom prst="ellipse">
            <a:avLst/>
          </a:prstGeom>
          <a:solidFill>
            <a:srgbClr val="AAB414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1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070350" y="2674926"/>
            <a:ext cx="161925" cy="161925"/>
          </a:xfrm>
          <a:prstGeom prst="ellipse">
            <a:avLst/>
          </a:prstGeom>
          <a:solidFill>
            <a:srgbClr val="AAB414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2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938713" y="6072176"/>
            <a:ext cx="161925" cy="161925"/>
          </a:xfrm>
          <a:prstGeom prst="ellipse">
            <a:avLst/>
          </a:prstGeom>
          <a:solidFill>
            <a:srgbClr val="AAB414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3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245225" y="6083288"/>
            <a:ext cx="161925" cy="161925"/>
          </a:xfrm>
          <a:prstGeom prst="ellipse">
            <a:avLst/>
          </a:prstGeom>
          <a:solidFill>
            <a:srgbClr val="AAB414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4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604000" y="3509951"/>
            <a:ext cx="161925" cy="161925"/>
          </a:xfrm>
          <a:prstGeom prst="ellipse">
            <a:avLst/>
          </a:prstGeom>
          <a:solidFill>
            <a:srgbClr val="AAB414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125663" y="3348026"/>
            <a:ext cx="161925" cy="161925"/>
          </a:xfrm>
          <a:prstGeom prst="ellipse">
            <a:avLst/>
          </a:prstGeom>
          <a:solidFill>
            <a:srgbClr val="AAB414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6" name="Oval 1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733675" y="4448163"/>
            <a:ext cx="161925" cy="161925"/>
          </a:xfrm>
          <a:prstGeom prst="ellipse">
            <a:avLst/>
          </a:prstGeom>
          <a:solidFill>
            <a:srgbClr val="AAB414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7" name="Oval 1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024188" y="5708638"/>
            <a:ext cx="161925" cy="161925"/>
          </a:xfrm>
          <a:prstGeom prst="ellipse">
            <a:avLst/>
          </a:prstGeom>
          <a:solidFill>
            <a:srgbClr val="AAB414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8" name="Oval 4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397250" y="2997188"/>
            <a:ext cx="161925" cy="161925"/>
          </a:xfrm>
          <a:prstGeom prst="ellipse">
            <a:avLst/>
          </a:prstGeom>
          <a:solidFill>
            <a:srgbClr val="55A0B9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9" name="Oval 49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5530850" y="3684576"/>
            <a:ext cx="161925" cy="161925"/>
          </a:xfrm>
          <a:prstGeom prst="ellipse">
            <a:avLst/>
          </a:prstGeom>
          <a:solidFill>
            <a:srgbClr val="55A0B9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00" name="Oval 49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695825" y="4241788"/>
            <a:ext cx="161925" cy="161925"/>
          </a:xfrm>
          <a:prstGeom prst="ellipse">
            <a:avLst/>
          </a:prstGeom>
          <a:solidFill>
            <a:srgbClr val="55A0B9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01" name="Oval 4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067050" y="5251438"/>
            <a:ext cx="161925" cy="161925"/>
          </a:xfrm>
          <a:prstGeom prst="ellipse">
            <a:avLst/>
          </a:prstGeom>
          <a:solidFill>
            <a:srgbClr val="55A0B9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02" name="Oval 49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5575300" y="5251438"/>
            <a:ext cx="161925" cy="161925"/>
          </a:xfrm>
          <a:prstGeom prst="ellipse">
            <a:avLst/>
          </a:prstGeom>
          <a:solidFill>
            <a:srgbClr val="55A0B9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03" name="Oval 50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162300" y="3176576"/>
            <a:ext cx="161925" cy="161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04" name="Oval 50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783013" y="4878376"/>
            <a:ext cx="161925" cy="161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05" name="Oval 50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3324225" y="3684576"/>
            <a:ext cx="161925" cy="161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06" name="Oval 50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379788" y="5449876"/>
            <a:ext cx="161925" cy="161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07" name="Oval 50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5216525" y="4471976"/>
            <a:ext cx="161925" cy="161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08" name="Oval 51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3013075" y="5413363"/>
            <a:ext cx="161925" cy="161925"/>
          </a:xfrm>
          <a:prstGeom prst="ellipse">
            <a:avLst/>
          </a:prstGeom>
          <a:solidFill>
            <a:srgbClr val="AF235F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09" name="Oval 5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4400550" y="4008426"/>
            <a:ext cx="161925" cy="161925"/>
          </a:xfrm>
          <a:prstGeom prst="ellipse">
            <a:avLst/>
          </a:prstGeom>
          <a:solidFill>
            <a:srgbClr val="AF235F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0" name="Oval 51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3921125" y="3351201"/>
            <a:ext cx="161925" cy="161925"/>
          </a:xfrm>
          <a:prstGeom prst="ellipse">
            <a:avLst/>
          </a:prstGeom>
          <a:solidFill>
            <a:srgbClr val="AF235F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1" name="Oval 51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656263" y="3524238"/>
            <a:ext cx="161925" cy="161925"/>
          </a:xfrm>
          <a:prstGeom prst="ellipse">
            <a:avLst/>
          </a:prstGeom>
          <a:solidFill>
            <a:srgbClr val="AF235F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2" name="Oval 5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981200" y="2916226"/>
            <a:ext cx="161925" cy="161925"/>
          </a:xfrm>
          <a:prstGeom prst="ellipse">
            <a:avLst/>
          </a:prstGeom>
          <a:solidFill>
            <a:srgbClr val="AF235F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3" name="Oval 51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4238625" y="3360726"/>
            <a:ext cx="161925" cy="161925"/>
          </a:xfrm>
          <a:prstGeom prst="ellipse">
            <a:avLst/>
          </a:prstGeom>
          <a:solidFill>
            <a:srgbClr val="AF235F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4" name="Oval 51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2071688" y="5287951"/>
            <a:ext cx="161925" cy="161925"/>
          </a:xfrm>
          <a:prstGeom prst="ellipse">
            <a:avLst/>
          </a:prstGeom>
          <a:solidFill>
            <a:srgbClr val="AF235F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5" name="Oval 1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171950" y="3846501"/>
            <a:ext cx="161925" cy="161925"/>
          </a:xfrm>
          <a:prstGeom prst="ellipse">
            <a:avLst/>
          </a:prstGeom>
          <a:solidFill>
            <a:schemeClr val="hlink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6" name="Oval 16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3946525" y="4324338"/>
            <a:ext cx="161925" cy="161925"/>
          </a:xfrm>
          <a:prstGeom prst="ellipse">
            <a:avLst/>
          </a:prstGeom>
          <a:solidFill>
            <a:schemeClr val="hlink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7" name="Oval 16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2012950" y="5040301"/>
            <a:ext cx="161925" cy="161925"/>
          </a:xfrm>
          <a:prstGeom prst="ellipse">
            <a:avLst/>
          </a:prstGeom>
          <a:solidFill>
            <a:schemeClr val="hlink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8" name="Rechteck 4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539750" y="2479663"/>
            <a:ext cx="1250950" cy="749300"/>
          </a:xfrm>
          <a:prstGeom prst="rect">
            <a:avLst/>
          </a:prstGeom>
          <a:solidFill>
            <a:srgbClr val="AAB414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chemeClr val="bg1"/>
                </a:solidFill>
              </a:rPr>
              <a:t>Renewable and distributed generation</a:t>
            </a:r>
          </a:p>
        </p:txBody>
      </p:sp>
      <p:sp>
        <p:nvSpPr>
          <p:cNvPr id="20519" name="Rechteck 4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539750" y="3298813"/>
            <a:ext cx="1250950" cy="749300"/>
          </a:xfrm>
          <a:prstGeom prst="rect">
            <a:avLst/>
          </a:prstGeom>
          <a:solidFill>
            <a:srgbClr val="55A0B9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chemeClr val="bg1"/>
                </a:solidFill>
              </a:rPr>
              <a:t>Limited generation and grid capacity</a:t>
            </a:r>
          </a:p>
        </p:txBody>
      </p:sp>
      <p:sp>
        <p:nvSpPr>
          <p:cNvPr id="20520" name="Rechteck 4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39750" y="4119551"/>
            <a:ext cx="1250950" cy="749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chemeClr val="bg1"/>
                </a:solidFill>
              </a:rPr>
              <a:t>Aging and/or weak infrastructure</a:t>
            </a:r>
          </a:p>
        </p:txBody>
      </p:sp>
      <p:sp>
        <p:nvSpPr>
          <p:cNvPr id="20521" name="Rechteck 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539750" y="4938701"/>
            <a:ext cx="1250950" cy="749300"/>
          </a:xfrm>
          <a:prstGeom prst="rect">
            <a:avLst/>
          </a:prstGeom>
          <a:solidFill>
            <a:srgbClr val="AF235F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chemeClr val="bg1"/>
                </a:solidFill>
              </a:rPr>
              <a:t>Cost and emissions of energy supply</a:t>
            </a:r>
          </a:p>
        </p:txBody>
      </p:sp>
      <p:sp>
        <p:nvSpPr>
          <p:cNvPr id="20522" name="Rechteck 4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9750" y="5759438"/>
            <a:ext cx="1250950" cy="7493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chemeClr val="bg1"/>
                </a:solidFill>
              </a:rPr>
              <a:t>Revenue losses, e.g. non-technical losses</a:t>
            </a:r>
          </a:p>
        </p:txBody>
      </p:sp>
      <p:sp>
        <p:nvSpPr>
          <p:cNvPr id="20523" name="Rectangle 86"/>
          <p:cNvSpPr>
            <a:spLocks noGrp="1" noChangeArrowheads="1"/>
          </p:cNvSpPr>
          <p:nvPr>
            <p:ph type="title"/>
            <p:custDataLst>
              <p:tags r:id="rId38"/>
            </p:custDataLst>
          </p:nvPr>
        </p:nvSpPr>
        <p:spPr/>
        <p:txBody>
          <a:bodyPr/>
          <a:lstStyle/>
          <a:p>
            <a:r>
              <a:rPr lang="en-US" dirty="0" smtClean="0"/>
              <a:t>IT-driven smart grid applications are increasingly vital to keep the lifeblood flowing</a:t>
            </a:r>
          </a:p>
        </p:txBody>
      </p:sp>
      <p:sp>
        <p:nvSpPr>
          <p:cNvPr id="88" name="Text Placeholder 87"/>
          <p:cNvSpPr>
            <a:spLocks noGrp="1"/>
          </p:cNvSpPr>
          <p:nvPr>
            <p:ph type="body" sz="quarter" idx="11"/>
          </p:nvPr>
        </p:nvSpPr>
        <p:spPr>
          <a:xfrm>
            <a:off x="541338" y="1412875"/>
            <a:ext cx="8207375" cy="215444"/>
          </a:xfrm>
        </p:spPr>
        <p:txBody>
          <a:bodyPr/>
          <a:lstStyle/>
          <a:p>
            <a:r>
              <a:rPr lang="en-US" dirty="0" smtClean="0"/>
              <a:t>Smart grid solutions</a:t>
            </a:r>
          </a:p>
        </p:txBody>
      </p:sp>
      <p:sp>
        <p:nvSpPr>
          <p:cNvPr id="20524" name="Rechteck 4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6802438" y="2479663"/>
            <a:ext cx="1247775" cy="749300"/>
          </a:xfrm>
          <a:prstGeom prst="rect">
            <a:avLst/>
          </a:prstGeom>
          <a:solidFill>
            <a:srgbClr val="AAB414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chemeClr val="bg1"/>
                </a:solidFill>
                <a:cs typeface="Arial" pitchFamily="34" charset="0"/>
              </a:rPr>
              <a:t>Balancing generation &amp; demand, new business models</a:t>
            </a:r>
          </a:p>
        </p:txBody>
      </p:sp>
      <p:sp>
        <p:nvSpPr>
          <p:cNvPr id="20525" name="Rechteck 4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6802438" y="3298813"/>
            <a:ext cx="1247775" cy="749300"/>
          </a:xfrm>
          <a:prstGeom prst="rect">
            <a:avLst/>
          </a:prstGeom>
          <a:solidFill>
            <a:srgbClr val="55A0B9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chemeClr val="bg1"/>
                </a:solidFill>
              </a:rPr>
              <a:t>Load management &amp; peak avoidance</a:t>
            </a:r>
          </a:p>
        </p:txBody>
      </p:sp>
      <p:sp>
        <p:nvSpPr>
          <p:cNvPr id="20526" name="Rechteck 4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6802438" y="4119551"/>
            <a:ext cx="1247775" cy="749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chemeClr val="bg1"/>
                </a:solidFill>
              </a:rPr>
              <a:t>Reliability through automatic outage prevention and restoration</a:t>
            </a:r>
          </a:p>
        </p:txBody>
      </p:sp>
      <p:sp>
        <p:nvSpPr>
          <p:cNvPr id="20527" name="Rechteck 4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6802438" y="4938701"/>
            <a:ext cx="1247775" cy="749300"/>
          </a:xfrm>
          <a:prstGeom prst="rect">
            <a:avLst/>
          </a:prstGeom>
          <a:solidFill>
            <a:srgbClr val="AF235F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chemeClr val="bg1"/>
                </a:solidFill>
              </a:rPr>
              <a:t>Efficient generation, transmission,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distribution &amp; consumption</a:t>
            </a:r>
          </a:p>
        </p:txBody>
      </p:sp>
      <p:sp>
        <p:nvSpPr>
          <p:cNvPr id="20528" name="Rechteck 4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6796088" y="5759438"/>
            <a:ext cx="1247775" cy="7493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chemeClr val="bg1"/>
                </a:solidFill>
              </a:rPr>
              <a:t>Full transparency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on distribution level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and automated loss prevention</a:t>
            </a:r>
          </a:p>
        </p:txBody>
      </p:sp>
      <p:sp>
        <p:nvSpPr>
          <p:cNvPr id="20529" name="Text Box 2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2024063" y="5032363"/>
            <a:ext cx="2016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30" name="Text Box 2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2079625" y="5281601"/>
            <a:ext cx="2016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31" name="Text Box 2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2384425" y="5699113"/>
            <a:ext cx="2016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32" name="Text Box 2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3041650" y="5699113"/>
            <a:ext cx="2016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33" name="Text Box 2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3016250" y="5326051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34" name="Text Box 2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3089275" y="5170476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35" name="Text Box 2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3394075" y="5367326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36" name="Text Box 25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3797300" y="4792651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37" name="Text Box 25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gray">
          <a:xfrm>
            <a:off x="3595688" y="5994388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38" name="Text Box 25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gray">
          <a:xfrm>
            <a:off x="4132263" y="5753088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39" name="Text Box 2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gray">
          <a:xfrm>
            <a:off x="4951413" y="5984863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40" name="Text Box 25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gray">
          <a:xfrm>
            <a:off x="6257925" y="6003913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41" name="Text Box 2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5589588" y="5162538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42" name="Text Box 25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gray">
          <a:xfrm>
            <a:off x="5232400" y="4386251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43" name="Text Box 25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gray">
          <a:xfrm>
            <a:off x="4710113" y="4157651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44" name="Text Box 25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5548313" y="3594088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45" name="Text Box 25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gray">
          <a:xfrm>
            <a:off x="5670550" y="3440101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46" name="Text Box 2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4462463" y="3602026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47" name="Text Box 2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gray">
          <a:xfrm>
            <a:off x="4411663" y="3924288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48" name="Text Box 2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gray">
          <a:xfrm>
            <a:off x="3959225" y="4238613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49" name="Text Box 25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gray">
          <a:xfrm>
            <a:off x="4183063" y="3763951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50" name="Text Box 2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gray">
          <a:xfrm>
            <a:off x="4248150" y="3276588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51" name="Text Box 25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gray">
          <a:xfrm>
            <a:off x="3937000" y="3263888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52" name="Text Box 25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gray">
          <a:xfrm>
            <a:off x="3344863" y="3598851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53" name="Text Box 25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gray">
          <a:xfrm>
            <a:off x="3178175" y="3097201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54" name="Text Box 25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gray">
          <a:xfrm>
            <a:off x="3405188" y="2916226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55" name="Text Box 25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gray">
          <a:xfrm>
            <a:off x="4078288" y="2590788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56" name="Text Box 25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gray">
          <a:xfrm>
            <a:off x="1990725" y="2833676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57" name="Text Box 25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gray">
          <a:xfrm>
            <a:off x="2136775" y="3260713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58" name="Text Box 25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2743200" y="4368788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pic>
        <p:nvPicPr>
          <p:cNvPr id="20559" name="Picture 41" descr="Thema3"/>
          <p:cNvPicPr>
            <a:picLocks noChangeAspect="1" noChangeArrowheads="1"/>
          </p:cNvPicPr>
          <p:nvPr>
            <p:custDataLst>
              <p:tags r:id="rId74"/>
            </p:custDataLst>
          </p:nvPr>
        </p:nvPicPr>
        <p:blipFill>
          <a:blip r:embed="rId83" cstate="print"/>
          <a:srcRect/>
          <a:stretch>
            <a:fillRect/>
          </a:stretch>
        </p:blipFill>
        <p:spPr bwMode="gray">
          <a:xfrm>
            <a:off x="8086725" y="4284651"/>
            <a:ext cx="647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0" name="Picture 134"/>
          <p:cNvPicPr>
            <a:picLocks noChangeAspect="1" noChangeArrowheads="1"/>
          </p:cNvPicPr>
          <p:nvPr/>
        </p:nvPicPr>
        <p:blipFill>
          <a:blip r:embed="rId84" cstate="print"/>
          <a:srcRect/>
          <a:stretch>
            <a:fillRect/>
          </a:stretch>
        </p:blipFill>
        <p:spPr bwMode="auto">
          <a:xfrm>
            <a:off x="8072438" y="2628888"/>
            <a:ext cx="676275" cy="45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61" name="Picture 135"/>
          <p:cNvPicPr>
            <a:picLocks noChangeAspect="1" noChangeArrowheads="1"/>
          </p:cNvPicPr>
          <p:nvPr/>
        </p:nvPicPr>
        <p:blipFill>
          <a:blip r:embed="rId85" cstate="print"/>
          <a:srcRect/>
          <a:stretch>
            <a:fillRect/>
          </a:stretch>
        </p:blipFill>
        <p:spPr bwMode="auto">
          <a:xfrm>
            <a:off x="8101013" y="3486138"/>
            <a:ext cx="619125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62" name="Picture 136"/>
          <p:cNvPicPr>
            <a:picLocks noChangeAspect="1" noChangeArrowheads="1"/>
          </p:cNvPicPr>
          <p:nvPr/>
        </p:nvPicPr>
        <p:blipFill>
          <a:blip r:embed="rId86" cstate="print"/>
          <a:srcRect/>
          <a:stretch>
            <a:fillRect/>
          </a:stretch>
        </p:blipFill>
        <p:spPr bwMode="auto">
          <a:xfrm>
            <a:off x="8085138" y="5106976"/>
            <a:ext cx="650875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63" name="Picture 138"/>
          <p:cNvPicPr>
            <a:picLocks noChangeAspect="1" noChangeArrowheads="1"/>
          </p:cNvPicPr>
          <p:nvPr/>
        </p:nvPicPr>
        <p:blipFill>
          <a:blip r:embed="rId87" cstate="print"/>
          <a:srcRect/>
          <a:stretch>
            <a:fillRect/>
          </a:stretch>
        </p:blipFill>
        <p:spPr bwMode="auto">
          <a:xfrm>
            <a:off x="8094663" y="5927713"/>
            <a:ext cx="631825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64" name="Text Box 25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gray">
          <a:xfrm>
            <a:off x="6607175" y="3440101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565" name="Text Box 5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gray">
          <a:xfrm>
            <a:off x="6802438" y="1852601"/>
            <a:ext cx="1946275" cy="3683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Smart Grid Solutions</a:t>
            </a:r>
          </a:p>
        </p:txBody>
      </p:sp>
      <p:sp>
        <p:nvSpPr>
          <p:cNvPr id="20566" name="AutoShape 55"/>
          <p:cNvSpPr>
            <a:spLocks noChangeArrowheads="1"/>
          </p:cNvSpPr>
          <p:nvPr>
            <p:custDataLst>
              <p:tags r:id="rId77"/>
            </p:custDataLst>
          </p:nvPr>
        </p:nvSpPr>
        <p:spPr bwMode="gray">
          <a:xfrm>
            <a:off x="1684338" y="1855776"/>
            <a:ext cx="5053012" cy="368300"/>
          </a:xfrm>
          <a:prstGeom prst="homePlate">
            <a:avLst>
              <a:gd name="adj" fmla="val 25852"/>
            </a:avLst>
          </a:prstGeom>
          <a:gradFill rotWithShape="0">
            <a:gsLst>
              <a:gs pos="0">
                <a:srgbClr val="657380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b="1" dirty="0">
              <a:cs typeface="Arial" pitchFamily="34" charset="0"/>
            </a:endParaRPr>
          </a:p>
        </p:txBody>
      </p:sp>
      <p:sp>
        <p:nvSpPr>
          <p:cNvPr id="20567" name="AutoShape 56"/>
          <p:cNvSpPr>
            <a:spLocks noChangeArrowheads="1"/>
          </p:cNvSpPr>
          <p:nvPr>
            <p:custDataLst>
              <p:tags r:id="rId78"/>
            </p:custDataLst>
          </p:nvPr>
        </p:nvSpPr>
        <p:spPr bwMode="gray">
          <a:xfrm rot="5400000">
            <a:off x="821531" y="1473982"/>
            <a:ext cx="687388" cy="1250950"/>
          </a:xfrm>
          <a:prstGeom prst="homePlate">
            <a:avLst>
              <a:gd name="adj" fmla="val 17324"/>
            </a:avLst>
          </a:prstGeom>
          <a:solidFill>
            <a:srgbClr val="657380"/>
          </a:solidFill>
          <a:ln w="28575">
            <a:noFill/>
            <a:miter lim="800000"/>
            <a:headEnd/>
            <a:tailEnd/>
          </a:ln>
        </p:spPr>
        <p:txBody>
          <a:bodyPr rot="10800000" vert="eaVert" lIns="0" tIns="18000" rIns="0" bIns="18000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000" dirty="0">
                <a:solidFill>
                  <a:srgbClr val="FFFFFF"/>
                </a:solidFill>
                <a:cs typeface="Arial" pitchFamily="34" charset="0"/>
              </a:rPr>
              <a:t>Challenges in changing energy systems</a:t>
            </a:r>
          </a:p>
        </p:txBody>
      </p:sp>
      <p:sp>
        <p:nvSpPr>
          <p:cNvPr id="89" name="Rechteck 73"/>
          <p:cNvSpPr>
            <a:spLocks noChangeAspect="1"/>
          </p:cNvSpPr>
          <p:nvPr/>
        </p:nvSpPr>
        <p:spPr bwMode="auto">
          <a:xfrm>
            <a:off x="308214" y="1425735"/>
            <a:ext cx="185000" cy="185000"/>
          </a:xfrm>
          <a:prstGeom prst="rect">
            <a:avLst/>
          </a:prstGeom>
          <a:solidFill>
            <a:srgbClr val="AF235F"/>
          </a:solidFill>
          <a:ln>
            <a:noFill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" val="Siemens CT"/>
  <p:tag name="THINKCELLPRESENTATIONDONOTDELETE" val="&lt;?xml version=&quot;1.0&quot; encoding=&quot;UTF-16&quot; standalone=&quot;yes&quot;?&gt;&#10;&lt;root reqver=&quot;17839&quot;&gt;&lt;version val=&quot;2109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5&quot;&gt;&lt;elem m_fUsage=&quot;4.52574742518999960000E+000&quot;&gt;&lt;m_ppcolschidx val=&quot;0&quot;/&gt;&lt;m_rgb r=&quot;ff&quot; g=&quot;b9&quot; b=&quot;0&quot;/&gt;&lt;/elem&gt;&lt;elem m_fUsage=&quot;2.64995721000000020000E+000&quot;&gt;&lt;m_ppcolschidx val=&quot;0&quot;/&gt;&lt;m_rgb r=&quot;af&quot; g=&quot;23&quot; b=&quot;5f&quot;/&gt;&lt;/elem&gt;&lt;elem m_fUsage=&quot;4.88320668575649100000E-001&quot;&gt;&lt;m_ppcolschidx val=&quot;0&quot;/&gt;&lt;m_rgb r=&quot;be&quot; g=&quot;cd&quot; b=&quot;d7&quot;/&gt;&lt;/elem&gt;&lt;elem m_fUsage=&quot;2.54186582832900130000E-001&quot;&gt;&lt;m_ppcolschidx val=&quot;0&quot;/&gt;&lt;m_rgb r=&quot;87&quot; g=&quot;9b&quot; b=&quot;aa&quot;/&gt;&lt;/elem&gt;&lt;elem m_fUsage=&quot;2.28767924549610120000E-001&quot;&gt;&lt;m_ppcolschidx val=&quot;0&quot;/&gt;&lt;m_rgb r=&quot;0&quot; g=&quot;64&quot; b=&quot;87&quot;/&gt;&lt;/elem&gt;&lt;/m_vecMRU&gt;&lt;/m_mruColor&gt;&lt;m_mapectfillschemeMRU&gt;&lt;key val=&quot;0&quot;/&gt;&lt;elem&gt;&lt;m_nPartnerID val=&quot;540&quot;/&gt;&lt;m_nIndex val=&quot;1&quot;/&gt;&lt;/elem&gt;&lt;key val=&quot;2&quot;/&gt;&lt;elem&gt;&lt;m_nPartnerID val=&quot;540&quot;/&gt;&lt;m_nIndex val=&quot;1&quot;/&gt;&lt;/elem&gt;&lt;key val=&quot;4&quot;/&gt;&lt;elem&gt;&lt;m_nPartnerID val=&quot;540&quot;/&gt;&lt;m_nIndex val=&quot;1&quot;/&gt;&lt;/elem&gt;&lt;key val=&quot;11&quot;/&gt;&lt;elem&gt;&lt;m_nPartnerID val=&quot;540&quot;/&gt;&lt;m_nIndex val=&quot;1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7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RTbZ5gEUK5lYPfFPr9f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r6aP11qEuilR8apCCxU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pJSi69JU6d3jGFLJFaQ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rRFjjuFEWsvIWhDXPKm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McBFJw1k6AxvbI8BGfX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s6_QgWbUCkjWzmPqbN9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CViYnAPEmMTPf11xmbz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HIg7ODl0KNRqDZ5AdUv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T7g1IbZkWMZ2H.xlaDP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aJnNtiM0O0_VTIApMv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.2fTQ5J0uS_blmaY6J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dLfNpsE06eh33UWW.X1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kt_zRH_US7yNwFVvid6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cc20YmUkSSo8MKHcW2D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HE3obvOkeWdhz.cWSc8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X4rxNZFEqtJ81Fw.JDW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yfU0OFhE.vaj7IflcNX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PELmJ9Vkae4WhAKqdLr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THLGGnYkOYNIW1o8V6L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heNBJNa0Ogk1gg8R9xK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ZnZJyCNU6sAZWrH4NyX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C0v4nDokqNNuY3ZFAv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qUjY.dj02oUX2n4Pmv3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pWHO8OSEWw_7BNIVmzx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otjkEWZ0elcPopT373k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hjU9JNp0.dGiQEhwiac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A4depQvkmuoiT8V7qG8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x91PuX7kyhaOKYCDBL2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3X6aiJ4UWYyNOZhxoTF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Qd3r.AoU.Osliuimj6q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edGeOQska1xziUU4nFR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TsrQq6zUGNBiLZVBvmJ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Irl_kKX06rcGltCyJu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1OcdU_kUCy0Pauxlx_t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xi286._k.W0FGjKmlox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aQrYe4AkyYQe9BTqtz6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LU4hrTFE.oDwMeugZ5E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PK7HNvgkCJv3vXKcQf4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p3ntOd2Eaz4Io7GZ58k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gq4_mt30CslgnQrz.YL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MsgWlC6kWfwiSBL1yNT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cqr1gMjUGZ8JYefMzgV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ylf9kZdUOn4hMFVxALw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sb.m03zUKTDeQsbPN0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NMoWHDcFUKuzrQfFf.sF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nLqoyv7kqnbKtBy83Ix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_KnWSCYEygvTfOb6Oel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UfBXN3h0e79YGa0X4Kx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cQ12mXN0eZvQyFPEkIh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6BPgYrUkG6LTBW7FN.N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B9Ch4SyEGiH7K26jInL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f1reSA1UWUYLdlIm4.Z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HEWNPecECX1bDTXPGAg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scFrXCPEO7CQHX5aysk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rX_i0wvUSgbqv9yDCw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8RV.atdUOS4ySWzGrQh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XO0PeHDUKYFt7iTpLVy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FzVbzwU0agDaLK895wC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FrIMCc.UOxAKaP_O7RG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jAmw7j6EO6RlLfzEPQ3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93RaSf7UupC8.ZCmrii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4M5IfOXEGsIH_hKJNve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8PB1SUnXk64LgoG7L.ay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MJ.2SYPUaP6exy8eacK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MJ.2SYPUaP6exy8eacK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CCkiDQ_Eupyc3PlvaeK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qE6VLQAUWiFglNvapdK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U0mODcbE6PXVzPUXNNI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LDnTjy1U.GCgWzeoXKV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v5CTofyk26qyi4zXtbf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8Kn6LkGU.mlaELc7kn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R2b02rPEWm.kNG8gbgM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nXuRjX7kudcu4OeLL7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zpZ0fvFESSt4IyL.Khq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mRmzTNrkyBDpRetR8eu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Bd58BERkK9qFgbFaO_k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6rsIqZq02Yv0.ZcYG0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n_H9HFrEWlmS48LbTIg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gK9_xlJBUWy8JoBXvOQt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9qnkSQ6UKCD4DlVvDS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kdx28fKkW9jXxpSx08x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OM7LhZB0KqZeyaCoVk2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1aN7hCt0OMeenrKsbDC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jSYczNr0u6Y0KLjiwCe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.3OaPO0EeGSNiHoRtt6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2_foYinc0uZAxpOVqIch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Yhn3L0wkEmz0j_HTRSX2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RPUeCiJUqmI1SW5BgC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VbfuOHmU2hFvSesVaMm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0JuD6dK.iECx72SAely2N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bAkg9E7zHkCaKc6KKcdb0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X6WPNKik1Ue8ny09BnGu2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Y42PWmcOa0moABI_3d.OD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mOjygN3jBEKma9tITfzEH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U2P1j1etv0Wfa5fqwd6gr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69QCp5AJNUe.mA.PqDc2l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O6_ULiBEA02OILC6RsFjR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AxEqoRG040.pFVBYlHT0Z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E.Vjeg0VNUK_Jh78nWYxl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EQHOPzmUGFm9.rrjhOX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P.jtRi_kOcHSHtdy3MF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v6YqBjYEmY.4DBlpSj2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9_lBtaKkmwvM6mYAfM3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SzeWUFL0a1.__SviBfG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HlMwXqkkSyLSu.Lu6GY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FbsswyFU.dO_6TviLkB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FdeqtgakelMNbUi2Ttq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KKhxYIkUu1suXaQn9X3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IsLEFYzEeS1IuPl.GXa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xPFi1dFUq_AGv9odWO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FgJBwQkEKzIZqt5um7V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yUeQmGuUKamnM4wn_cG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gtAbNYUqUg70Bof6bc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bPTjHZ4UqpWMzHYluBT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5XdbKVP0qLxqWVZamSS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8LCMSIyEGj107O35qKp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jm5mNaNUuh6FuNrxruN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Dd2F9i9kuOlTytRUt9b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XYOQI2t0eehZDIc6gng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iRJMqed0WO3CYLKZd_E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SLhNMNZ0yqvgCfnFixk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ILkBr9kqSIoDmMHHM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RHHouvAkK2dkNC660k4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j5Ce0YyEy35vJrVq4nw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L68ZoJ6Uy75YVsx7da1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L68ZoJ6Uy75YVsx7da1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L68ZoJ6Uy75YVsx7da1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L68ZoJ6Uy75YVsx7da1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L68ZoJ6Uy75YVsx7da1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L68ZoJ6Uy75YVsx7da1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L68ZoJ6Uy75YVsx7da1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L68ZoJ6Uy75YVsx7da1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L68ZoJ6Uy75YVsx7da1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GICvHfSUCUxrslbK5z1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L68ZoJ6Uy75YVsx7da1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L68ZoJ6Uy75YVsx7da1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nbPkpLF0eNW6W.2Yeq0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nbPkpLF0eNW6W.2Yeq0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nbPkpLF0eNW6W.2Yeq0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nbPkpLF0eNW6W.2Yeq0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nbPkpLF0eNW6W.2Yeq0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6YEvaEikGmay3oyjfTu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6YEvaEikGmay3oyjfTu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6YEvaEikGmay3oyjfT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.gH.gGV0qCXnna0VJw1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6YEvaEikGmay3oyjfTu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6YEvaEikGmay3oyjfTu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UN8di0C8sX2zrE046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UN8di0C8sX2zrE046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UN8di0C8sX2zrE046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UN8di0C8sX2zrE046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UN8di0C8sX2zrE046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UN8di0C8sX2zrE046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yUN8di0C8sX2zrE046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kz1LsZnU2iwSLWwnkLf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5Zb10_0CXombcGhHcf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kz1LsZnU2iwSLWwnkLf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kz1LsZnU2iwSLWwnkLf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2hn_iEnk6z2F9SGHhth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nFo3CTt02sX8Eb_aSxG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6U8eDDcE2z5JSb1wRNA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peDgJ1YUqDlbrEX3CJ6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MAuvnr8kCMQWhzZV1ZF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ll7FZh5EO7LApokdoKQ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PjBs5Mb0CqS23xJGYWQ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c_drMjZk2sc3b30PqUV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QvbYUKtUilMAJkAYHDL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OzJwrE5EOwpJ3AUsoia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beRKl8UEqcVz6ORzXWk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HeI7cLsE.HVyh7r5X94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a3teKMzEyGaEmf.xv6w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8At9woBOUCJ8UprFIe9l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0Kf8JgwUqdl9Tr9PQeS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vJzzW.9EabOpOPoZmFL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tNoQpQ_EKZGXtGXIsid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teOZZNKUylytojsADHg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QNKlTXfUOMT23c54RGw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8bE8twQEan1ZqzFzrpI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NjObUs.kqZ47PDm9Zdp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hxD4b3k0.SqIPHVdNwB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YY93hFW0aIK1HUQmnHx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9fVOxXqsU.N4LkjGnHSI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IGfu.zV0mfFAJa160D0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omDV8quEGKPOHvzAdfF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phsTzjMkmqfoUbtO9mg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phsTzjMkmqfoUbtO9mg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6U3hrgG02Gt8PvX17u4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6U3hrgG02Gt8PvX17u4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6U3hrgG02Gt8PvX17u4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Rcgr4OYUatR8Zpk8G4n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bao.vYxkSgyC1DT7DK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aOiHVhIEKg5.vVrGGdd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.7RSc8Q06Ju7pmselhA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hxD4b3k0.SqIPHVdNwB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phsTzjMkmqfoUbtO9mg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sOj1PROU6Us2OSfrcHY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0Tyw.3lkSZBgy08LfSp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Z5KK2GCkChv1sG.Xf.7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d0LdegLU2yjfFzTJgO7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RS4PetukCvjs27InhHt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8Xdr1tVUmkiYT7bNIW4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PG.J0nekeeibKkdcsCr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jF2mz8AkyQeSmu5Mtr7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oRxHUjt0G2F1mXDt8Xv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ul6Jfl7EKxCl7JpbDMM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6B.VW6EC8miLzBgpzb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Ji0DyaCEGson3wPb6gQ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WmXhtbHEiCnt8dDebJX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WmXhtbHEiCnt8dDebJX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2d0FRD02AOfKkYahot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NCFXsU_0u_OdRdZjxhv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.h8lEG42OkuJw7T0XK2bu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  <p:tag name="THINKCELLSHAPEDONOTDELETE" val="puj0gya.Kt0KYaGhleey6x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z0m3CgQ0a1BsaBT7sEZ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lsNk2Y2UO6qX6P4kE0a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MiaYOKsUqECpbV.ZkTNUE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  <p:tag name="THINKCELLSHAPEDONOTDELETE" val="pXYNtG7wLJUyJt5lOrQy6X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0FOCR0mY1ES6U8zKkRVfK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  <p:tag name="THINKCELLSHAPEDONOTDELETE" val="p8mystSXKska6enzepWBYe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Hsv3Mxv0GRban_fCORx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Tb293WcE.fZQl8BZZlG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__cq375kS3edt8vbm0U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TxvFnhrUe9CYsNt4sGq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5ZyGGEfrnUetvs3drwORi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  <p:tag name="THINKCELLSHAPEDONOTDELETE" val="p77f3pzYIqUqnIIzNNSsH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ehLaTQNEy3MQS10jrVf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rtV9l.4kqOs7RSooJd1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BzysI5U0.JwasDMdXi8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6MRR0Og0CwUadP7_JnZ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R9cewZu0m9l4Yd6uJ31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u8kEPPuUuI0kbJxGQd8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llyyFl1E.FXA01o1oxW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GQ.6SnUdmU2nVBEHFxy0y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qnSOJCN028j76v7iVUf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nW2DHi0ESTfomwGaK6N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sbLjlJaUWGzwfbVHznA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k31S2zfUenKAUK9d9K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QkKYG00HFUeaDoiQLlIj3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7FS3YHkk40.whjX5YbdU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pcXTdYLtsEu7wcO5RQDhu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AeAftoCeEWgKsRn47IUl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AeAftoCeEWgKsRn47IUl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AeAftoCeEWgKsRn47IUl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0aQjpDZUugnY6FzZag3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1aLPyOjdpk2w2AlszG7m7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6opprIh0irUDncUPJyl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CA3dd0s02KJ75ABm_1t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oRxHUjt0G2F1mXDt8Xv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65SSicpkGR4QgmpmGdi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1UTRL7A0Wi9ctDQtD5b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dNstJgifbECMJKpLQoiFK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  <p:tag name="THINKCELLSHAPEDONOTDELETE" val="p8ubaFu8PKUWO.geGJG1IF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  <p:tag name="THINKCELLSHAPEDONOTDELETE" val="poKKy714XakS1N4Qcrk30V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Hcj4FYX0WBxjDQKFZuQ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DK45CppEyd8T6tnzWD0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KJ03PCvkqnWVgI2nsDd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TxT1Dx2kW1CLOP0RiZH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tOKJq0T0CbqmjBirDXf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lsNk2Y2UO6qX6P4kE0a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6AQlzucU._R_bMpW1fu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DWcci2zUGNr4QsKt7l9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P3WANLYk.dEX6r48Omg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aiivgAOEyaIfonLDAGO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lSvaYfiUOZ_5J8oUW0Q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yMMx_F6UaQuehX2g4.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BNaHIvZkqI3HioGoc.C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XDQ6zqZEuu5bl1ykjaa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.qTiRNkkCtwwQ0UIal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RTbZ5gEUK5lYPfFPr9f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CSJYP5IUySb3D8XyWNp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gCI9lilEGnRE60lk4.V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zoco3S1UaiQ0.vKjj5A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oaAaLZMEyivoO8vsV1D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uQ6eZPakqD2cWWxf7XB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APfv.j.UiwruRZC6Q6J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gqJlkNgEypVxVKEnutu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XeRO2HS02ur8FGbcyC5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BJb7Y8PU.xiHNaTDDWV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ZEo4m8L0.uh54rBWmR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RTbZ5gEUK5lYPfFPr9f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zbONbQUiEkOMgTT3PTJRT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  <p:tag name="THINKCELLSHAPEDONOTDELETE" val="pWFndxXbiDkOvc.uVvNa37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  <p:tag name="THINKCELLSHAPEDONOTDELETE" val="pr0iYyZMWKE2iEN4Tu6oN_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  <p:tag name="THINKCELLSHAPEDONOTDELETE" val="pLgMLIAD6_0CedRD7dEBD9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lnGS4OxU.6F8XHN.0.L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nedRR1sEmAOJSMvb04a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iu0q6kQ0i_Cwxqdauye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KS2Nmmkk.yMa9HCzfSe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AzOZJQwUaljJArFiAnK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m6uOkWLE6G8f1Xdbakg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WNUMFRyEyGwGf5BNiW1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dWeHMph0yzXkCkmUOt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bBTMgr_UGCLVgET.bLO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vnaTbdTUGO_KATN0vQi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fTyOdQ9U.ClFUjpKv6O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_afgykj0eWVsJJ569x3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BdZIO.Dke0EAeBlwlZS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23XMuoWEGEPyLHmcRwU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BQ1jWn7UuVaLGOVt6U7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O_SlY42E2FBPRWvHPGH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hB1DgJrkyCo6DDMwBC5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2e9F4EHk6rTPcr.lxya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FfjdLg0kmZlBuwkweqD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YyANhaYk2A9WxgQBPJ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JXUs7RvUOM3q6kp979Z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s3s59gSkGz7F0ePABar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WIgPB1eEKDxi8jyvLMa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opph31zkSkGqsmEghfe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rSL5TJa0e_SSzH6CEzD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rnOthHSUqEddgXq4FXa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bxTBriVUWdui4D2W8dT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AivL8610KXIgiP5qrer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CN4.vk00WwStZKHDASS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hl872zUEqUi.uyt03Tf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9uuBAUUarG8rswCnJE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Q7TFs7MEyAd7X5htp2z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cSoTpa8kycXiU1T74Bl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sRwQDkA0KH4PAZNNpFu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2e5ithsk.2dpgCg67fA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Ej44tEJUmI9dCKOm_of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Tzx4c0KEWPv93NLM5.d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RWrx.tHEeHBcITpgL.I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kQKJySsU6PSPA8nYWzb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dUrOG6jkKQEEx5bucZf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hJzuFJYUeLJOA2hNASp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kJ.qg.Ikmr80nyou4vN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d6tj6TkUmDcDSaWLw_t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QAuFpJtUqoWLdWtp4JE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SBl8udj0OuAC_KjtDxs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E9KSRK00qUD5H3X3sGc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2oQ4n5I0OSmLghkhnyh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I.58qiekWNQm5BvaKUB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15yyLEkE2ZZ0wnLFM61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8iwagIm0uUdjIyku_VRg"/>
</p:tagLst>
</file>

<file path=ppt/theme/theme1.xml><?xml version="1.0" encoding="utf-8"?>
<a:theme xmlns:a="http://schemas.openxmlformats.org/drawingml/2006/main" name="blank">
  <a:themeElements>
    <a:clrScheme name="Benutzerdefiniert 36">
      <a:dk1>
        <a:srgbClr val="000000"/>
      </a:dk1>
      <a:lt1>
        <a:srgbClr val="FFFFFF"/>
      </a:lt1>
      <a:dk2>
        <a:srgbClr val="000000"/>
      </a:dk2>
      <a:lt2>
        <a:srgbClr val="879BAA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64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 2013 – 4: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algn="ctr">
          <a:solidFill>
            <a:schemeClr val="accent1"/>
          </a:solidFill>
          <a:miter lim="800000"/>
          <a:headEnd/>
          <a:tailEnd/>
        </a:ln>
      </a:spPr>
      <a:bodyPr wrap="square" lIns="144018" tIns="72009" rIns="72009" bIns="72009" rtlCol="0" anchor="ctr">
        <a:noAutofit/>
      </a:bodyPr>
      <a:lstStyle>
        <a:defPPr marL="171450" indent="-171450" algn="l">
          <a:lnSpc>
            <a:spcPct val="100000"/>
          </a:lnSpc>
          <a:buClr>
            <a:srgbClr val="879BAA"/>
          </a:buClr>
          <a:buFont typeface="Arial" pitchFamily="34" charset="0"/>
          <a:buChar char="•"/>
          <a:defRPr sz="1400" dirty="0" err="1" smtClean="0">
            <a:solidFill>
              <a:srgbClr val="000000"/>
            </a:solidFill>
            <a:cs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gray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 rtlCol="0" anchor="t">
        <a:spAutoFit/>
      </a:bodyPr>
      <a:lstStyle>
        <a:defPPr marL="171450" indent="-171450" algn="l">
          <a:lnSpc>
            <a:spcPct val="100000"/>
          </a:lnSpc>
          <a:buClr>
            <a:srgbClr val="879BAA"/>
          </a:buClr>
          <a:buFont typeface="Arial" pitchFamily="34" charset="0"/>
          <a:buChar char="•"/>
          <a:defRPr sz="1400" dirty="0" err="1" smtClean="0">
            <a:solidFill>
              <a:srgbClr val="000000"/>
            </a:solidFill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1484</Words>
  <Application>Microsoft Office PowerPoint</Application>
  <PresentationFormat>Bildschirmpräsentation (4:3)</PresentationFormat>
  <Paragraphs>468</Paragraphs>
  <Slides>16</Slides>
  <Notes>11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blank</vt:lpstr>
      <vt:lpstr>think-cell Slide</vt:lpstr>
      <vt:lpstr>Diagramm</vt:lpstr>
      <vt:lpstr>I&amp;C technologies in vertical applications – smart cities</vt:lpstr>
      <vt:lpstr>We are in the "urban millennium"</vt:lpstr>
      <vt:lpstr>Population:  City population grows by 2 inhabitants per second</vt:lpstr>
      <vt:lpstr>Economy: Emerging markets middleweight cities play a crucial role in future growth</vt:lpstr>
      <vt:lpstr>Environment: Impact of cities on energy consumption and environment will grow even further</vt:lpstr>
      <vt:lpstr>Cities mayors are facing a diverse playing field – Vertical IT is both a challenge and an enabler</vt:lpstr>
      <vt:lpstr>Electricity – the lifeblood of a city</vt:lpstr>
      <vt:lpstr>Modern day challenges: Resilient energy supply against a rising number of threats</vt:lpstr>
      <vt:lpstr>IT-driven smart grid applications are increasingly vital to keep the lifeblood flowing</vt:lpstr>
      <vt:lpstr>Step-wise development towards multi-modal energy grids</vt:lpstr>
      <vt:lpstr>Tianjin Eco-City and Seestadt Wien Aspern – unique chances to research on live infrastructures</vt:lpstr>
      <vt:lpstr>City applications break down into different use cases, and usually aim for improved quality of life</vt:lpstr>
      <vt:lpstr>Use case “Monitor and Control” –  example city security (Siemens Sieveillance)</vt:lpstr>
      <vt:lpstr>Use case “Integrate &amp; Facilitate” –  example intermodal traffic management</vt:lpstr>
      <vt:lpstr>The next step – an integrated city operating system? </vt:lpstr>
      <vt:lpstr>Key takeaways</vt:lpstr>
    </vt:vector>
  </TitlesOfParts>
  <Company>Siemens AG</Company>
  <LinksUpToDate>false</LinksUpToDate>
  <SharedDoc>false</SharedDoc>
  <HyperlinkBase>www.siemens.com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I&amp;C technologies in vertical applications – smart cities</dc:title>
  <dc:creator>Norbert Lütke-Entrup</dc:creator>
  <cp:lastModifiedBy>Soeren Heyenga</cp:lastModifiedBy>
  <cp:revision>144</cp:revision>
  <dcterms:created xsi:type="dcterms:W3CDTF">2013-07-28T15:58:18Z</dcterms:created>
  <dcterms:modified xsi:type="dcterms:W3CDTF">2013-09-10T15:57:17Z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January 2013</vt:lpwstr>
  </property>
  <property fmtid="{D5CDD505-2E9C-101B-9397-08002B2CF9AE}" pid="4" name="Office version">
    <vt:lpwstr>2003</vt:lpwstr>
  </property>
  <property fmtid="{D5CDD505-2E9C-101B-9397-08002B2CF9AE}" pid="5" name="Release version">
    <vt:lpwstr>1,0</vt:lpwstr>
  </property>
  <property fmtid="{D5CDD505-2E9C-101B-9397-08002B2CF9AE}" pid="6" name="_NewReviewCycle">
    <vt:lpwstr/>
  </property>
  <property fmtid="{D5CDD505-2E9C-101B-9397-08002B2CF9AE}" pid="7" name="_AdHocReviewCycleID">
    <vt:i4>-386751683</vt:i4>
  </property>
  <property fmtid="{D5CDD505-2E9C-101B-9397-08002B2CF9AE}" pid="8" name="_EmailSubject">
    <vt:lpwstr>Unterlagen Münchner Kreis - final</vt:lpwstr>
  </property>
  <property fmtid="{D5CDD505-2E9C-101B-9397-08002B2CF9AE}" pid="9" name="_AuthorEmail">
    <vt:lpwstr>thorsten.opderbeck@siemens.com</vt:lpwstr>
  </property>
  <property fmtid="{D5CDD505-2E9C-101B-9397-08002B2CF9AE}" pid="10" name="_AuthorEmailDisplayName">
    <vt:lpwstr>Opderbeck, Thorsten</vt:lpwstr>
  </property>
  <property fmtid="{D5CDD505-2E9C-101B-9397-08002B2CF9AE}" pid="11" name="_PreviousAdHocReviewCycleID">
    <vt:i4>671385183</vt:i4>
  </property>
</Properties>
</file>