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79" r:id="rId2"/>
    <p:sldMasterId id="2147483796" r:id="rId3"/>
    <p:sldMasterId id="2147483946" r:id="rId4"/>
    <p:sldMasterId id="2147484072" r:id="rId5"/>
    <p:sldMasterId id="2147484220" r:id="rId6"/>
    <p:sldMasterId id="2147484472" r:id="rId7"/>
    <p:sldMasterId id="2147484484" r:id="rId8"/>
    <p:sldMasterId id="2147484496" r:id="rId9"/>
    <p:sldMasterId id="2147484508" r:id="rId10"/>
  </p:sldMasterIdLst>
  <p:notesMasterIdLst>
    <p:notesMasterId r:id="rId55"/>
  </p:notesMasterIdLst>
  <p:handoutMasterIdLst>
    <p:handoutMasterId r:id="rId56"/>
  </p:handoutMasterIdLst>
  <p:sldIdLst>
    <p:sldId id="721" r:id="rId11"/>
    <p:sldId id="612" r:id="rId12"/>
    <p:sldId id="638" r:id="rId13"/>
    <p:sldId id="758" r:id="rId14"/>
    <p:sldId id="760" r:id="rId15"/>
    <p:sldId id="761" r:id="rId16"/>
    <p:sldId id="733" r:id="rId17"/>
    <p:sldId id="762" r:id="rId18"/>
    <p:sldId id="734" r:id="rId19"/>
    <p:sldId id="736" r:id="rId20"/>
    <p:sldId id="737" r:id="rId21"/>
    <p:sldId id="738" r:id="rId22"/>
    <p:sldId id="739" r:id="rId23"/>
    <p:sldId id="768" r:id="rId24"/>
    <p:sldId id="773" r:id="rId25"/>
    <p:sldId id="775" r:id="rId26"/>
    <p:sldId id="777" r:id="rId27"/>
    <p:sldId id="769" r:id="rId28"/>
    <p:sldId id="640" r:id="rId29"/>
    <p:sldId id="745" r:id="rId30"/>
    <p:sldId id="770" r:id="rId31"/>
    <p:sldId id="687" r:id="rId32"/>
    <p:sldId id="641" r:id="rId33"/>
    <p:sldId id="688" r:id="rId34"/>
    <p:sldId id="771" r:id="rId35"/>
    <p:sldId id="689" r:id="rId36"/>
    <p:sldId id="643" r:id="rId37"/>
    <p:sldId id="690" r:id="rId38"/>
    <p:sldId id="647" r:id="rId39"/>
    <p:sldId id="750" r:id="rId40"/>
    <p:sldId id="695" r:id="rId41"/>
    <p:sldId id="707" r:id="rId42"/>
    <p:sldId id="778" r:id="rId43"/>
    <p:sldId id="779" r:id="rId44"/>
    <p:sldId id="780" r:id="rId45"/>
    <p:sldId id="781" r:id="rId46"/>
    <p:sldId id="782" r:id="rId47"/>
    <p:sldId id="752" r:id="rId48"/>
    <p:sldId id="753" r:id="rId49"/>
    <p:sldId id="755" r:id="rId50"/>
    <p:sldId id="754" r:id="rId51"/>
    <p:sldId id="660" r:id="rId52"/>
    <p:sldId id="713" r:id="rId53"/>
    <p:sldId id="757" r:id="rId5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FuturaA Md BT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7EE"/>
    <a:srgbClr val="E8F197"/>
    <a:srgbClr val="CC3300"/>
    <a:srgbClr val="663300"/>
    <a:srgbClr val="FF9933"/>
    <a:srgbClr val="CCECFF"/>
    <a:srgbClr val="33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1" autoAdjust="0"/>
    <p:restoredTop sz="90407" autoAdjust="0"/>
  </p:normalViewPr>
  <p:slideViewPr>
    <p:cSldViewPr>
      <p:cViewPr>
        <p:scale>
          <a:sx n="66" d="100"/>
          <a:sy n="66" d="100"/>
        </p:scale>
        <p:origin x="-1589" y="-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5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2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CBE847D-5225-425E-B933-567F8BC4F80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310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2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909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952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2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52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AB5DB536-73D6-4E26-A6E0-21A196120D8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2629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FFFFFF"/>
              </a:buClr>
            </a:pPr>
            <a:fld id="{E27F662E-B756-4587-9716-18B569A51104}" type="slidenum">
              <a:rPr lang="zh-CN" altLang="en-US" smtClean="0">
                <a:solidFill>
                  <a:srgbClr val="000000"/>
                </a:solidFill>
              </a:rPr>
              <a:pPr>
                <a:buClr>
                  <a:srgbClr val="FFFFFF"/>
                </a:buClr>
              </a:pPr>
              <a:t>1</a:t>
            </a:fld>
            <a:endParaRPr lang="en-US" altLang="zh-CN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801688"/>
            <a:ext cx="4268788" cy="320198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8163"/>
            <a:ext cx="5026025" cy="3848100"/>
          </a:xfrm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591360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179A9-F222-478B-AF89-388AA14BEBDF}" type="slidenum">
              <a:rPr lang="zh-CN" altLang="en-US" smtClean="0">
                <a:solidFill>
                  <a:srgbClr val="1F497D"/>
                </a:solidFill>
              </a:rPr>
              <a:pPr/>
              <a:t>15</a:t>
            </a:fld>
            <a:endParaRPr lang="zh-CN" alt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8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841375" y="112553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374063" y="6453188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/>
              <a:t>   </a:t>
            </a:r>
            <a:r>
              <a:rPr lang="en-US" altLang="zh-CN" sz="1000"/>
              <a:t>Page </a:t>
            </a:r>
            <a:fld id="{7C16B75A-625E-4231-9D28-2486E8168726}" type="slidenum">
              <a:rPr lang="en-US" altLang="zh-CN" sz="1000"/>
              <a:pPr algn="r">
                <a:defRPr/>
              </a:pPr>
              <a:t>‹#›</a:t>
            </a:fld>
            <a:endParaRPr lang="en-US" altLang="zh-CN" sz="1000"/>
          </a:p>
        </p:txBody>
      </p:sp>
      <p:pic>
        <p:nvPicPr>
          <p:cNvPr id="5" name="Picture 9" descr="教3楼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6700"/>
            <a:ext cx="91440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0" y="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4" name="BMP 图象" r:id="rId4" imgW="781159" imgH="762106" progId="PBrush">
                  <p:embed/>
                </p:oleObj>
              </mc:Choice>
              <mc:Fallback>
                <p:oleObj name="BMP 图象" r:id="rId4" imgW="781159" imgH="762106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3350" y="2133600"/>
            <a:ext cx="6330950" cy="1143000"/>
          </a:xfrm>
        </p:spPr>
        <p:txBody>
          <a:bodyPr anchor="ctr" anchorCtr="1"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TITLE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65938" y="404813"/>
            <a:ext cx="2025650" cy="57213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4225" y="404813"/>
            <a:ext cx="5929313" cy="57213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4225" y="1600200"/>
            <a:ext cx="37115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7115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841375" y="112553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374063" y="6453188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2FFE79F5-9B8B-4D20-B37B-806DBB1705D2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pic>
        <p:nvPicPr>
          <p:cNvPr id="6" name="Picture 9" descr="教3楼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163"/>
            <a:ext cx="91440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6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3350" y="2133600"/>
            <a:ext cx="6330950" cy="1143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altLang="zh-CN"/>
              <a:t>TITLE</a:t>
            </a:r>
          </a:p>
        </p:txBody>
      </p:sp>
      <p:graphicFrame>
        <p:nvGraphicFramePr>
          <p:cNvPr id="193537" name="Object 1"/>
          <p:cNvGraphicFramePr>
            <a:graphicFrameLocks noChangeAspect="1"/>
          </p:cNvGraphicFramePr>
          <p:nvPr userDrawn="1"/>
        </p:nvGraphicFramePr>
        <p:xfrm>
          <a:off x="1187624" y="62136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71" name="BMP 图象" r:id="rId4" imgW="781159" imgH="762106" progId="PBrush">
                  <p:embed/>
                </p:oleObj>
              </mc:Choice>
              <mc:Fallback>
                <p:oleObj name="BMP 图象" r:id="rId4" imgW="781159" imgH="762106" progId="PBrush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136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3539" name="Picture 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9286"/>
            <a:ext cx="9429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4225" y="1600200"/>
            <a:ext cx="37115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7115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65938" y="404813"/>
            <a:ext cx="2025650" cy="57213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4225" y="404813"/>
            <a:ext cx="5929313" cy="57213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775" y="1600200"/>
            <a:ext cx="360203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6036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>
    <p:strips dir="r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05563" y="457200"/>
            <a:ext cx="1846262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66775" y="457200"/>
            <a:ext cx="5386388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vmlDrawing" Target="../drawings/vmlDrawing8.v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oleObject" Target="../embeddings/oleObject8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vmlDrawing" Target="../drawings/vmlDrawing5.v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oleObject" Target="../embeddings/oleObject5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vmlDrawing" Target="../drawings/vmlDrawing6.v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oleObject" Target="../embeddings/oleObject6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vmlDrawing" Target="../drawings/vmlDrawing7.v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oleObject" Target="../embeddings/oleObject7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415338" y="6572250"/>
            <a:ext cx="7286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latin typeface="华文中宋" pitchFamily="2" charset="-122"/>
                <a:ea typeface="华文中宋" pitchFamily="2" charset="-122"/>
              </a:rPr>
              <a:t>  </a:t>
            </a:r>
            <a:r>
              <a:rPr lang="en-US" altLang="zh-CN" sz="1000">
                <a:latin typeface="华文中宋" pitchFamily="2" charset="-122"/>
                <a:ea typeface="华文中宋" pitchFamily="2" charset="-122"/>
              </a:rPr>
              <a:t>Page </a:t>
            </a:r>
            <a:fld id="{ACAA5DA2-A702-4101-8974-59E259450237}" type="slidenum">
              <a:rPr lang="en-US" altLang="zh-CN" sz="1000">
                <a:latin typeface="华文中宋" pitchFamily="2" charset="-122"/>
                <a:ea typeface="华文中宋" pitchFamily="2" charset="-122"/>
              </a:rPr>
              <a:pPr algn="r">
                <a:defRPr/>
              </a:pPr>
              <a:t>‹#›</a:t>
            </a:fld>
            <a:endParaRPr lang="en-US" altLang="zh-CN" sz="100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771775" y="404813"/>
            <a:ext cx="61198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95288" y="1196975"/>
            <a:ext cx="7412037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37288"/>
            <a:ext cx="91440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defRPr/>
            </a:pPr>
            <a:r>
              <a:rPr lang="zh-CN" altLang="en-US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      </a:t>
            </a:r>
            <a:endParaRPr lang="zh-CN" altLang="en-US" b="1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03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225" y="1600200"/>
            <a:ext cx="75755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 第四级</a:t>
            </a:r>
          </a:p>
          <a:p>
            <a:pPr lvl="2"/>
            <a:endParaRPr lang="zh-CN" altLang="en-US" smtClean="0"/>
          </a:p>
          <a:p>
            <a:pPr lvl="3"/>
            <a:endParaRPr lang="zh-CN" altLang="en-US" smtClean="0"/>
          </a:p>
        </p:txBody>
      </p:sp>
      <p:sp>
        <p:nvSpPr>
          <p:cNvPr id="1031" name="Rectangle 8"/>
          <p:cNvSpPr>
            <a:spLocks noChangeArrowheads="1"/>
          </p:cNvSpPr>
          <p:nvPr userDrawn="1"/>
        </p:nvSpPr>
        <p:spPr bwMode="auto">
          <a:xfrm>
            <a:off x="179388" y="6521450"/>
            <a:ext cx="77470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436ACB"/>
                </a:solidFill>
                <a:latin typeface="Times New Roman" pitchFamily="18" charset="0"/>
                <a:ea typeface="华文中宋" pitchFamily="2" charset="-122"/>
              </a:rPr>
              <a:t>BUPT </a:t>
            </a: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 userDrawn="1"/>
        </p:nvGraphicFramePr>
        <p:xfrm>
          <a:off x="1187624" y="62136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BMP 图象" r:id="rId14" imgW="781159" imgH="762106" progId="PBrush">
                  <p:embed/>
                </p:oleObj>
              </mc:Choice>
              <mc:Fallback>
                <p:oleObj name="BMP 图象" r:id="rId14" imgW="781159" imgH="762106" progId="PBrush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136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FE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119286"/>
            <a:ext cx="9429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ransition/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9pPr>
    </p:titleStyle>
    <p:bodyStyle>
      <a:lvl1pPr marL="341313" indent="-341313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</a:defRPr>
      </a:lvl2pPr>
      <a:lvl3pPr marL="1141413" indent="-285750" algn="l" rtl="0" eaLnBrk="0" fontAlgn="base" hangingPunct="0">
        <a:spcBef>
          <a:spcPct val="50000"/>
        </a:spcBef>
        <a:spcAft>
          <a:spcPct val="0"/>
        </a:spcAft>
        <a:buClr>
          <a:srgbClr val="0000FF"/>
        </a:buClr>
        <a:buSzPct val="88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477963" indent="-2222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35000"/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+mn-ea"/>
        </a:defRPr>
      </a:lvl4pPr>
      <a:lvl5pPr marL="1776413" indent="-1841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5pPr>
      <a:lvl6pPr marL="22336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6pPr>
      <a:lvl7pPr marL="26908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7pPr>
      <a:lvl8pPr marL="31480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8pPr>
      <a:lvl9pPr marL="36052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32ED815F-F554-4468-B6B7-18F092EFF3EF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33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 userDrawn="1"/>
        </p:nvGraphicFramePr>
        <p:xfrm>
          <a:off x="1187624" y="62136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40" name="BMP 图象" r:id="rId14" imgW="781159" imgH="762106" progId="PBrush">
                  <p:embed/>
                </p:oleObj>
              </mc:Choice>
              <mc:Fallback>
                <p:oleObj name="BMP 图象" r:id="rId14" imgW="781159" imgH="762106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136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FE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119286"/>
            <a:ext cx="9429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32ED815F-F554-4468-B6B7-18F092EFF3EF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33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 userDrawn="1"/>
        </p:nvGraphicFramePr>
        <p:xfrm>
          <a:off x="1187624" y="62136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48" name="BMP 图象" r:id="rId14" imgW="781159" imgH="762106" progId="PBrush">
                  <p:embed/>
                </p:oleObj>
              </mc:Choice>
              <mc:Fallback>
                <p:oleObj name="BMP 图象" r:id="rId14" imgW="781159" imgH="762106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136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FE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119286"/>
            <a:ext cx="9429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FB7FA831-B11D-4076-A6AC-62FBB048B8CB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pic>
        <p:nvPicPr>
          <p:cNvPr id="14342" name="Picture 11" descr="蓝色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15888"/>
            <a:ext cx="26638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434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434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EEE776E3-85D3-40E3-B73E-F17E98A2D995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pic>
        <p:nvPicPr>
          <p:cNvPr id="15366" name="Picture 11" descr="蓝色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15888"/>
            <a:ext cx="26638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536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536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27087121-AFE0-4263-A426-9B5A0B2C1808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pic>
        <p:nvPicPr>
          <p:cNvPr id="16390" name="Picture 11" descr="蓝色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15888"/>
            <a:ext cx="26638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639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639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8415338" y="6453188"/>
            <a:ext cx="7286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  </a:t>
            </a:r>
            <a:r>
              <a:rPr lang="en-US" altLang="zh-CN" sz="100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Page </a:t>
            </a:r>
            <a:fld id="{3121049B-808F-4B1A-A857-1C6515173EED}" type="slidenum">
              <a:rPr lang="en-US" altLang="zh-CN" sz="100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771775" y="404813"/>
            <a:ext cx="61198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411652" name="Line 4"/>
          <p:cNvSpPr>
            <a:spLocks noChangeShapeType="1"/>
          </p:cNvSpPr>
          <p:nvPr/>
        </p:nvSpPr>
        <p:spPr bwMode="auto">
          <a:xfrm>
            <a:off x="395288" y="1196975"/>
            <a:ext cx="7412037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0" y="6237288"/>
            <a:ext cx="91440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defRPr/>
            </a:pPr>
            <a:r>
              <a:rPr lang="zh-CN" altLang="en-US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      </a:t>
            </a:r>
            <a:endParaRPr lang="zh-CN" altLang="en-US" b="1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225" y="1600200"/>
            <a:ext cx="75755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 第四级</a:t>
            </a:r>
          </a:p>
          <a:p>
            <a:pPr lvl="2"/>
            <a:endParaRPr lang="zh-CN" altLang="en-US" smtClean="0"/>
          </a:p>
          <a:p>
            <a:pPr lvl="3"/>
            <a:endParaRPr lang="zh-CN" altLang="en-US" smtClean="0"/>
          </a:p>
        </p:txBody>
      </p:sp>
      <p:sp>
        <p:nvSpPr>
          <p:cNvPr id="411656" name="Rectangle 8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ransition/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华文中宋" pitchFamily="2" charset="-122"/>
          <a:ea typeface="华文中宋" pitchFamily="2" charset="-122"/>
        </a:defRPr>
      </a:lvl9pPr>
    </p:titleStyle>
    <p:bodyStyle>
      <a:lvl1pPr marL="341313" indent="-341313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</a:defRPr>
      </a:lvl2pPr>
      <a:lvl3pPr marL="1141413" indent="-285750" algn="l" rtl="0" eaLnBrk="0" fontAlgn="base" hangingPunct="0">
        <a:spcBef>
          <a:spcPct val="50000"/>
        </a:spcBef>
        <a:spcAft>
          <a:spcPct val="0"/>
        </a:spcAft>
        <a:buClr>
          <a:srgbClr val="0000FF"/>
        </a:buClr>
        <a:buSzPct val="88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477963" indent="-2222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35000"/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+mn-ea"/>
        </a:defRPr>
      </a:lvl4pPr>
      <a:lvl5pPr marL="1776413" indent="-1841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5pPr>
      <a:lvl6pPr marL="22336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6pPr>
      <a:lvl7pPr marL="26908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7pPr>
      <a:lvl8pPr marL="31480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8pPr>
      <a:lvl9pPr marL="3605213" indent="-1841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32ED815F-F554-4468-B6B7-18F092EFF3EF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33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 userDrawn="1"/>
        </p:nvGraphicFramePr>
        <p:xfrm>
          <a:off x="1187624" y="62136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2" name="BMP 图象" r:id="rId14" imgW="781159" imgH="762106" progId="PBrush">
                  <p:embed/>
                </p:oleObj>
              </mc:Choice>
              <mc:Fallback>
                <p:oleObj name="BMP 图象" r:id="rId14" imgW="781159" imgH="762106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136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FE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119286"/>
            <a:ext cx="9429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32ED815F-F554-4468-B6B7-18F092EFF3EF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33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 userDrawn="1"/>
        </p:nvGraphicFramePr>
        <p:xfrm>
          <a:off x="1187624" y="62136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92" name="BMP 图象" r:id="rId14" imgW="781159" imgH="762106" progId="PBrush">
                  <p:embed/>
                </p:oleObj>
              </mc:Choice>
              <mc:Fallback>
                <p:oleObj name="BMP 图象" r:id="rId14" imgW="781159" imgH="762106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136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FE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119286"/>
            <a:ext cx="9429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841375" y="1385888"/>
            <a:ext cx="7412038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266825" y="2057400"/>
            <a:ext cx="6610350" cy="3429000"/>
          </a:xfrm>
          <a:prstGeom prst="rect">
            <a:avLst/>
          </a:prstGeom>
          <a:gradFill rotWithShape="0">
            <a:gsLst>
              <a:gs pos="0">
                <a:srgbClr val="008073"/>
              </a:gs>
              <a:gs pos="50000">
                <a:srgbClr val="00B7A5"/>
              </a:gs>
              <a:gs pos="100000">
                <a:srgbClr val="008073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06525" y="2209800"/>
            <a:ext cx="6330950" cy="3124200"/>
          </a:xfrm>
          <a:prstGeom prst="rect">
            <a:avLst/>
          </a:prstGeom>
          <a:gradFill rotWithShape="0">
            <a:gsLst>
              <a:gs pos="0">
                <a:srgbClr val="005B52"/>
              </a:gs>
              <a:gs pos="50000">
                <a:srgbClr val="00B7A5"/>
              </a:gs>
              <a:gs pos="100000">
                <a:srgbClr val="005B5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eaLnBrk="1" hangingPunct="1">
              <a:spcBef>
                <a:spcPct val="20000"/>
              </a:spcBef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266113" y="6572250"/>
            <a:ext cx="7699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>
              <a:defRPr/>
            </a:pPr>
            <a:r>
              <a:rPr lang="zh-CN" altLang="en-US" sz="1000">
                <a:solidFill>
                  <a:srgbClr val="000000"/>
                </a:solidFill>
              </a:rPr>
              <a:t>   </a:t>
            </a:r>
            <a:r>
              <a:rPr lang="en-US" altLang="zh-CN" sz="1000">
                <a:solidFill>
                  <a:srgbClr val="000000"/>
                </a:solidFill>
              </a:rPr>
              <a:t>Page </a:t>
            </a:r>
            <a:fld id="{32ED815F-F554-4468-B6B7-18F092EFF3EF}" type="slidenum">
              <a:rPr lang="en-US" altLang="zh-CN" sz="100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CN" sz="1000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ChangeArrowheads="1"/>
          </p:cNvSpPr>
          <p:nvPr userDrawn="1"/>
        </p:nvSpPr>
        <p:spPr bwMode="auto">
          <a:xfrm>
            <a:off x="190500" y="6475413"/>
            <a:ext cx="3028950" cy="3365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436ACB"/>
                </a:solidFill>
                <a:latin typeface="华文中宋" pitchFamily="2" charset="-122"/>
                <a:ea typeface="华文中宋" pitchFamily="2" charset="-122"/>
              </a:rPr>
              <a:t>网络与交换技术国家重点实验室</a:t>
            </a: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73350" y="457200"/>
            <a:ext cx="5578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br>
              <a:rPr lang="en-US" altLang="zh-CN" smtClean="0"/>
            </a:br>
            <a:r>
              <a:rPr lang="en-US" altLang="zh-CN" smtClean="0"/>
              <a:t>djjdjd</a:t>
            </a:r>
          </a:p>
        </p:txBody>
      </p:sp>
      <p:sp>
        <p:nvSpPr>
          <p:cNvPr id="133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600200"/>
            <a:ext cx="73580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  </a:t>
            </a:r>
            <a:r>
              <a:rPr lang="en-US" altLang="zh-CN" smtClean="0"/>
              <a:t>Click to edit Master text stylesJkdfjdfKdlkdldKdldkdl</a:t>
            </a:r>
          </a:p>
          <a:p>
            <a:pPr lvl="1"/>
            <a:endParaRPr lang="en-US" altLang="zh-CN" smtClean="0"/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 userDrawn="1"/>
        </p:nvGraphicFramePr>
        <p:xfrm>
          <a:off x="1187624" y="62136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716" name="BMP 图象" r:id="rId14" imgW="781159" imgH="762106" progId="PBrush">
                  <p:embed/>
                </p:oleObj>
              </mc:Choice>
              <mc:Fallback>
                <p:oleObj name="BMP 图象" r:id="rId14" imgW="781159" imgH="762106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2136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FEF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119286"/>
            <a:ext cx="9429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</p:sldLayoutIdLst>
  <p:transition>
    <p:strips dir="r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楷体_GB2312" pitchFamily="49" charset="-122"/>
          <a:ea typeface="宋体" pitchFamily="2" charset="-122"/>
        </a:defRPr>
      </a:lvl9pPr>
    </p:titleStyle>
    <p:bodyStyle>
      <a:lvl1pPr marL="558800" indent="-5588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Font typeface="Monotype Sorts" charset="2"/>
        <a:buAutoNum type="ea1JpnChsDbPeriod"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9636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3000"/>
        <a:buFont typeface="Monotype Sorts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2pPr>
      <a:lvl3pPr marL="136366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88000"/>
        <a:buFont typeface="Monotype Sorts" charset="2"/>
        <a:buChar char="•"/>
        <a:defRPr sz="2000">
          <a:solidFill>
            <a:schemeClr val="tx1"/>
          </a:solidFill>
          <a:latin typeface="FuturaA Md BT" charset="0"/>
          <a:ea typeface="+mn-ea"/>
        </a:defRPr>
      </a:lvl3pPr>
      <a:lvl4pPr marL="1763713" indent="-508000" algn="l" rtl="0" eaLnBrk="0" fontAlgn="base" hangingPunct="0">
        <a:spcBef>
          <a:spcPct val="50000"/>
        </a:spcBef>
        <a:spcAft>
          <a:spcPct val="0"/>
        </a:spcAft>
        <a:buClr>
          <a:srgbClr val="F35B1B"/>
        </a:buClr>
        <a:buSzPct val="135000"/>
        <a:buChar char="–"/>
        <a:defRPr sz="2000">
          <a:solidFill>
            <a:schemeClr val="tx1"/>
          </a:solidFill>
          <a:latin typeface="FuturaA Md BT" charset="0"/>
          <a:ea typeface="+mn-ea"/>
        </a:defRPr>
      </a:lvl4pPr>
      <a:lvl5pPr marL="2100263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5574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0146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4718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929063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4.jpeg"/><Relationship Id="rId26" Type="http://schemas.openxmlformats.org/officeDocument/2006/relationships/image" Target="../media/image27.jpeg"/><Relationship Id="rId3" Type="http://schemas.openxmlformats.org/officeDocument/2006/relationships/image" Target="../media/image31.emf"/><Relationship Id="rId21" Type="http://schemas.openxmlformats.org/officeDocument/2006/relationships/image" Target="../media/image47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3.jpeg"/><Relationship Id="rId25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46.jpeg"/><Relationship Id="rId29" Type="http://schemas.openxmlformats.org/officeDocument/2006/relationships/image" Target="../media/image30.jpe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24" Type="http://schemas.openxmlformats.org/officeDocument/2006/relationships/image" Target="../media/image50.png"/><Relationship Id="rId32" Type="http://schemas.openxmlformats.org/officeDocument/2006/relationships/image" Target="../media/image19.jpeg"/><Relationship Id="rId5" Type="http://schemas.openxmlformats.org/officeDocument/2006/relationships/image" Target="../media/image33.jpeg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49.png"/><Relationship Id="rId28" Type="http://schemas.openxmlformats.org/officeDocument/2006/relationships/image" Target="../media/image29.jpeg"/><Relationship Id="rId10" Type="http://schemas.openxmlformats.org/officeDocument/2006/relationships/image" Target="../media/image38.jpeg"/><Relationship Id="rId19" Type="http://schemas.openxmlformats.org/officeDocument/2006/relationships/image" Target="../media/image45.png"/><Relationship Id="rId31" Type="http://schemas.openxmlformats.org/officeDocument/2006/relationships/image" Target="../media/image22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8.wmf"/><Relationship Id="rId27" Type="http://schemas.openxmlformats.org/officeDocument/2006/relationships/image" Target="../media/image28.jpeg"/><Relationship Id="rId30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hyperlink" Target="http://www.google.com.hk/imgres?imgurl=http://cdn.digitaltrends.com/wp-content/uploads/2010/09/ipad-playbook.jpg&amp;imgrefurl=http://www.digitaltrends.com/computing/blackberry-playbook-vs-apple-ipad-specs-compared/&amp;usg=__LKvk4qJa0byWWziGfxIluR-d7Ac=&amp;h=433&amp;w=624&amp;sz=40&amp;hl=zh-TW&amp;start=121&amp;zoom=1&amp;tbnid=P0N5_33XEGYqDM:&amp;tbnh=94&amp;tbnw=136&amp;ei=6090T_iDBOKoiAfFsMjkDw&amp;prev=/search?q=ipad&amp;start=105&amp;hl=zh-TW&amp;safe=active&amp;sa=N&amp;gbv=2&amp;tbm=isch&amp;prmd=ivnsrl&amp;itbs=1" TargetMode="External"/><Relationship Id="rId3" Type="http://schemas.openxmlformats.org/officeDocument/2006/relationships/hyperlink" Target="http://www.360buy.com/product/317357.html" TargetMode="External"/><Relationship Id="rId7" Type="http://schemas.openxmlformats.org/officeDocument/2006/relationships/hyperlink" Target="http://www.phonegap.com/about" TargetMode="External"/><Relationship Id="rId12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jpeg"/><Relationship Id="rId11" Type="http://schemas.openxmlformats.org/officeDocument/2006/relationships/image" Target="../media/image81.jpeg"/><Relationship Id="rId5" Type="http://schemas.openxmlformats.org/officeDocument/2006/relationships/hyperlink" Target="http://www.360buy.com/product/338267.html" TargetMode="External"/><Relationship Id="rId15" Type="http://schemas.openxmlformats.org/officeDocument/2006/relationships/image" Target="../media/image84.png"/><Relationship Id="rId10" Type="http://schemas.openxmlformats.org/officeDocument/2006/relationships/image" Target="../media/image77.emf"/><Relationship Id="rId4" Type="http://schemas.openxmlformats.org/officeDocument/2006/relationships/image" Target="../media/image78.jpe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0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8.jpeg"/><Relationship Id="rId26" Type="http://schemas.openxmlformats.org/officeDocument/2006/relationships/image" Target="../media/image44.jpeg"/><Relationship Id="rId3" Type="http://schemas.openxmlformats.org/officeDocument/2006/relationships/image" Target="../media/image26.jpeg"/><Relationship Id="rId21" Type="http://schemas.openxmlformats.org/officeDocument/2006/relationships/image" Target="../media/image41.png"/><Relationship Id="rId34" Type="http://schemas.openxmlformats.org/officeDocument/2006/relationships/image" Target="../media/image52.png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17" Type="http://schemas.openxmlformats.org/officeDocument/2006/relationships/image" Target="../media/image37.png"/><Relationship Id="rId25" Type="http://schemas.openxmlformats.org/officeDocument/2006/relationships/image" Target="../media/image43.jpeg"/><Relationship Id="rId3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jpeg"/><Relationship Id="rId20" Type="http://schemas.openxmlformats.org/officeDocument/2006/relationships/image" Target="../media/image40.jpeg"/><Relationship Id="rId29" Type="http://schemas.openxmlformats.org/officeDocument/2006/relationships/image" Target="../media/image47.jpeg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jpeg"/><Relationship Id="rId11" Type="http://schemas.openxmlformats.org/officeDocument/2006/relationships/image" Target="../media/image32.jpeg"/><Relationship Id="rId24" Type="http://schemas.openxmlformats.org/officeDocument/2006/relationships/image" Target="../media/image25.png"/><Relationship Id="rId32" Type="http://schemas.openxmlformats.org/officeDocument/2006/relationships/image" Target="../media/image50.png"/><Relationship Id="rId5" Type="http://schemas.openxmlformats.org/officeDocument/2006/relationships/image" Target="../media/image28.jpeg"/><Relationship Id="rId15" Type="http://schemas.openxmlformats.org/officeDocument/2006/relationships/image" Target="../media/image36.jpeg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46.jpeg"/><Relationship Id="rId10" Type="http://schemas.openxmlformats.org/officeDocument/2006/relationships/image" Target="../media/image31.emf"/><Relationship Id="rId19" Type="http://schemas.openxmlformats.org/officeDocument/2006/relationships/image" Target="../media/image39.png"/><Relationship Id="rId31" Type="http://schemas.openxmlformats.org/officeDocument/2006/relationships/image" Target="../media/image49.png"/><Relationship Id="rId4" Type="http://schemas.openxmlformats.org/officeDocument/2006/relationships/image" Target="../media/image27.jpeg"/><Relationship Id="rId9" Type="http://schemas.openxmlformats.org/officeDocument/2006/relationships/image" Target="../media/image22.jpeg"/><Relationship Id="rId14" Type="http://schemas.openxmlformats.org/officeDocument/2006/relationships/image" Target="../media/image35.jpeg"/><Relationship Id="rId22" Type="http://schemas.openxmlformats.org/officeDocument/2006/relationships/image" Target="../media/image42.png"/><Relationship Id="rId27" Type="http://schemas.openxmlformats.org/officeDocument/2006/relationships/image" Target="../media/image45.png"/><Relationship Id="rId30" Type="http://schemas.openxmlformats.org/officeDocument/2006/relationships/image" Target="../media/image48.wmf"/><Relationship Id="rId35" Type="http://schemas.openxmlformats.org/officeDocument/2006/relationships/image" Target="../media/image53.jpeg"/><Relationship Id="rId8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988766"/>
            <a:ext cx="8713663" cy="2376338"/>
          </a:xfrm>
        </p:spPr>
        <p:txBody>
          <a:bodyPr/>
          <a:lstStyle/>
          <a:p>
            <a:pPr algn="ctr" eaLnBrk="1" hangingPunct="1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Service Platform and Applications in Smart Cities</a:t>
            </a:r>
            <a:b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</a:br>
            <a:r>
              <a:rPr lang="en-US" altLang="zh-CN" sz="1600" b="1" dirty="0" smtClean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11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/>
            </a:r>
            <a:b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</a:b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Junliang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Chen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/>
            </a:r>
            <a:b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</a:b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Chinese Academy of Engineering </a:t>
            </a:r>
            <a:b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</a:b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Beijing University of Posts and Telecommunications</a:t>
            </a:r>
            <a:r>
              <a:rPr lang="zh-CN" altLang="en-US" sz="4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/>
            </a:r>
            <a:br>
              <a:rPr lang="zh-CN" altLang="en-US" sz="4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</a:br>
            <a:r>
              <a:rPr lang="en-US" altLang="zh-CN" sz="4000" b="1" dirty="0" smtClean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4000" b="1" dirty="0" smtClean="0">
                <a:latin typeface="黑体" pitchFamily="49" charset="-122"/>
                <a:ea typeface="黑体" pitchFamily="49" charset="-122"/>
              </a:rPr>
            </a:br>
            <a:endParaRPr lang="en-US" altLang="zh-CN" sz="2800" dirty="0" smtClean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圆角矩形 189"/>
          <p:cNvSpPr/>
          <p:nvPr/>
        </p:nvSpPr>
        <p:spPr bwMode="auto">
          <a:xfrm>
            <a:off x="1115616" y="2276872"/>
            <a:ext cx="6696744" cy="2016224"/>
          </a:xfrm>
          <a:prstGeom prst="roundRect">
            <a:avLst/>
          </a:prstGeom>
          <a:ln>
            <a:noFill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8595" y="404813"/>
            <a:ext cx="7199909" cy="792162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Smart Cities Service Platform of BUPT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57"/>
          <p:cNvSpPr>
            <a:spLocks noChangeArrowheads="1"/>
          </p:cNvSpPr>
          <p:nvPr/>
        </p:nvSpPr>
        <p:spPr bwMode="auto">
          <a:xfrm>
            <a:off x="684213" y="1442368"/>
            <a:ext cx="7848600" cy="906512"/>
          </a:xfrm>
          <a:prstGeom prst="parallelogram">
            <a:avLst>
              <a:gd name="adj" fmla="val 110275"/>
            </a:avLst>
          </a:prstGeom>
          <a:solidFill>
            <a:srgbClr val="3366FF">
              <a:alpha val="32941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684213" y="5732140"/>
            <a:ext cx="7848600" cy="819150"/>
          </a:xfrm>
          <a:prstGeom prst="parallelogram">
            <a:avLst>
              <a:gd name="adj" fmla="val 110275"/>
            </a:avLst>
          </a:prstGeom>
          <a:solidFill>
            <a:srgbClr val="3366FF">
              <a:alpha val="32941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84213" y="3689970"/>
            <a:ext cx="7848600" cy="819150"/>
          </a:xfrm>
          <a:prstGeom prst="parallelogram">
            <a:avLst>
              <a:gd name="adj" fmla="val 110275"/>
            </a:avLst>
          </a:prstGeom>
          <a:solidFill>
            <a:srgbClr val="82C7CC">
              <a:alpha val="10980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7504" y="2996952"/>
            <a:ext cx="1056809" cy="1323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Smart Cities Service Platform of BUPT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611560" y="4618137"/>
            <a:ext cx="7848600" cy="819150"/>
          </a:xfrm>
          <a:prstGeom prst="parallelogram">
            <a:avLst>
              <a:gd name="adj" fmla="val 110275"/>
            </a:avLst>
          </a:prstGeom>
          <a:solidFill>
            <a:srgbClr val="FF6600">
              <a:alpha val="10980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107504" y="4653136"/>
            <a:ext cx="998979" cy="70788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Network 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411734" y="4908649"/>
            <a:ext cx="64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l"/>
            <a:r>
              <a:rPr lang="zh-CN" altLang="en-US" sz="1200" b="1">
                <a:solidFill>
                  <a:schemeClr val="bg2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通信网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4283397" y="4908649"/>
            <a:ext cx="64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l"/>
            <a:r>
              <a:rPr lang="zh-CN" altLang="en-US" sz="1200" b="1">
                <a:solidFill>
                  <a:schemeClr val="bg2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互联网</a:t>
            </a: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6228084" y="4908649"/>
            <a:ext cx="64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l"/>
            <a:r>
              <a:rPr lang="zh-CN" altLang="en-US" sz="1200" b="1">
                <a:solidFill>
                  <a:schemeClr val="bg2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物联网</a:t>
            </a:r>
          </a:p>
        </p:txBody>
      </p:sp>
      <p:sp>
        <p:nvSpPr>
          <p:cNvPr id="20" name="Freeform 31"/>
          <p:cNvSpPr>
            <a:spLocks/>
          </p:cNvSpPr>
          <p:nvPr/>
        </p:nvSpPr>
        <p:spPr bwMode="auto">
          <a:xfrm rot="19441860">
            <a:off x="2143636" y="5408191"/>
            <a:ext cx="431800" cy="207963"/>
          </a:xfrm>
          <a:custGeom>
            <a:avLst/>
            <a:gdLst>
              <a:gd name="T0" fmla="*/ 0 w 576"/>
              <a:gd name="T1" fmla="*/ 288 h 288"/>
              <a:gd name="T2" fmla="*/ 336 w 576"/>
              <a:gd name="T3" fmla="*/ 48 h 288"/>
              <a:gd name="T4" fmla="*/ 288 w 576"/>
              <a:gd name="T5" fmla="*/ 192 h 288"/>
              <a:gd name="T6" fmla="*/ 576 w 576"/>
              <a:gd name="T7" fmla="*/ 0 h 288"/>
              <a:gd name="T8" fmla="*/ 240 w 576"/>
              <a:gd name="T9" fmla="*/ 288 h 288"/>
              <a:gd name="T10" fmla="*/ 264 w 576"/>
              <a:gd name="T11" fmla="*/ 152 h 288"/>
              <a:gd name="T12" fmla="*/ 0 w 576"/>
              <a:gd name="T13" fmla="*/ 288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288"/>
              <a:gd name="T23" fmla="*/ 576 w 576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288">
                <a:moveTo>
                  <a:pt x="0" y="288"/>
                </a:moveTo>
                <a:lnTo>
                  <a:pt x="336" y="48"/>
                </a:lnTo>
                <a:lnTo>
                  <a:pt x="288" y="192"/>
                </a:lnTo>
                <a:lnTo>
                  <a:pt x="576" y="0"/>
                </a:lnTo>
                <a:lnTo>
                  <a:pt x="240" y="288"/>
                </a:lnTo>
                <a:lnTo>
                  <a:pt x="264" y="152"/>
                </a:lnTo>
                <a:lnTo>
                  <a:pt x="0" y="288"/>
                </a:lnTo>
                <a:close/>
              </a:path>
            </a:pathLst>
          </a:cu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Freeform 32"/>
          <p:cNvSpPr>
            <a:spLocks/>
          </p:cNvSpPr>
          <p:nvPr/>
        </p:nvSpPr>
        <p:spPr bwMode="auto">
          <a:xfrm rot="19441860">
            <a:off x="4231869" y="5408191"/>
            <a:ext cx="431800" cy="207963"/>
          </a:xfrm>
          <a:custGeom>
            <a:avLst/>
            <a:gdLst>
              <a:gd name="T0" fmla="*/ 0 w 576"/>
              <a:gd name="T1" fmla="*/ 288 h 288"/>
              <a:gd name="T2" fmla="*/ 336 w 576"/>
              <a:gd name="T3" fmla="*/ 48 h 288"/>
              <a:gd name="T4" fmla="*/ 288 w 576"/>
              <a:gd name="T5" fmla="*/ 192 h 288"/>
              <a:gd name="T6" fmla="*/ 576 w 576"/>
              <a:gd name="T7" fmla="*/ 0 h 288"/>
              <a:gd name="T8" fmla="*/ 240 w 576"/>
              <a:gd name="T9" fmla="*/ 288 h 288"/>
              <a:gd name="T10" fmla="*/ 264 w 576"/>
              <a:gd name="T11" fmla="*/ 152 h 288"/>
              <a:gd name="T12" fmla="*/ 0 w 576"/>
              <a:gd name="T13" fmla="*/ 288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288"/>
              <a:gd name="T23" fmla="*/ 576 w 576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288">
                <a:moveTo>
                  <a:pt x="0" y="288"/>
                </a:moveTo>
                <a:lnTo>
                  <a:pt x="336" y="48"/>
                </a:lnTo>
                <a:lnTo>
                  <a:pt x="288" y="192"/>
                </a:lnTo>
                <a:lnTo>
                  <a:pt x="576" y="0"/>
                </a:lnTo>
                <a:lnTo>
                  <a:pt x="240" y="288"/>
                </a:lnTo>
                <a:lnTo>
                  <a:pt x="264" y="152"/>
                </a:lnTo>
                <a:lnTo>
                  <a:pt x="0" y="288"/>
                </a:lnTo>
                <a:close/>
              </a:path>
            </a:pathLst>
          </a:cu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33"/>
          <p:cNvSpPr>
            <a:spLocks/>
          </p:cNvSpPr>
          <p:nvPr/>
        </p:nvSpPr>
        <p:spPr bwMode="auto">
          <a:xfrm rot="5792487">
            <a:off x="6500224" y="5495575"/>
            <a:ext cx="431800" cy="207963"/>
          </a:xfrm>
          <a:custGeom>
            <a:avLst/>
            <a:gdLst>
              <a:gd name="T0" fmla="*/ 0 w 576"/>
              <a:gd name="T1" fmla="*/ 288 h 288"/>
              <a:gd name="T2" fmla="*/ 336 w 576"/>
              <a:gd name="T3" fmla="*/ 48 h 288"/>
              <a:gd name="T4" fmla="*/ 288 w 576"/>
              <a:gd name="T5" fmla="*/ 192 h 288"/>
              <a:gd name="T6" fmla="*/ 576 w 576"/>
              <a:gd name="T7" fmla="*/ 0 h 288"/>
              <a:gd name="T8" fmla="*/ 240 w 576"/>
              <a:gd name="T9" fmla="*/ 288 h 288"/>
              <a:gd name="T10" fmla="*/ 264 w 576"/>
              <a:gd name="T11" fmla="*/ 152 h 288"/>
              <a:gd name="T12" fmla="*/ 0 w 576"/>
              <a:gd name="T13" fmla="*/ 288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288"/>
              <a:gd name="T23" fmla="*/ 576 w 576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288">
                <a:moveTo>
                  <a:pt x="0" y="288"/>
                </a:moveTo>
                <a:lnTo>
                  <a:pt x="336" y="48"/>
                </a:lnTo>
                <a:lnTo>
                  <a:pt x="288" y="192"/>
                </a:lnTo>
                <a:lnTo>
                  <a:pt x="576" y="0"/>
                </a:lnTo>
                <a:lnTo>
                  <a:pt x="240" y="288"/>
                </a:lnTo>
                <a:lnTo>
                  <a:pt x="264" y="152"/>
                </a:lnTo>
                <a:lnTo>
                  <a:pt x="0" y="288"/>
                </a:lnTo>
                <a:close/>
              </a:path>
            </a:pathLst>
          </a:cu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Object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191" y="5838503"/>
            <a:ext cx="258762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5" name="Picture 116" descr="人-电脑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0850" y="5909940"/>
            <a:ext cx="4683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877272"/>
            <a:ext cx="50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5875015"/>
            <a:ext cx="4889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5890890"/>
            <a:ext cx="43973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9754" y="5889303"/>
            <a:ext cx="438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80"/>
          <p:cNvSpPr txBox="1">
            <a:spLocks noChangeArrowheads="1"/>
          </p:cNvSpPr>
          <p:nvPr/>
        </p:nvSpPr>
        <p:spPr bwMode="auto">
          <a:xfrm>
            <a:off x="92083" y="1412776"/>
            <a:ext cx="1263475" cy="70788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Application 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grpSp>
        <p:nvGrpSpPr>
          <p:cNvPr id="46" name="组合 253"/>
          <p:cNvGrpSpPr>
            <a:grpSpLocks/>
          </p:cNvGrpSpPr>
          <p:nvPr/>
        </p:nvGrpSpPr>
        <p:grpSpPr bwMode="auto">
          <a:xfrm>
            <a:off x="3707904" y="4499443"/>
            <a:ext cx="1755775" cy="876474"/>
            <a:chOff x="4000496" y="5644341"/>
            <a:chExt cx="1755184" cy="875761"/>
          </a:xfrm>
        </p:grpSpPr>
        <p:grpSp>
          <p:nvGrpSpPr>
            <p:cNvPr id="47" name="Group 21"/>
            <p:cNvGrpSpPr>
              <a:grpSpLocks/>
            </p:cNvGrpSpPr>
            <p:nvPr/>
          </p:nvGrpSpPr>
          <p:grpSpPr bwMode="auto">
            <a:xfrm>
              <a:off x="4000496" y="5644341"/>
              <a:ext cx="1755184" cy="875761"/>
              <a:chOff x="2192" y="820"/>
              <a:chExt cx="1984" cy="1148"/>
            </a:xfrm>
          </p:grpSpPr>
          <p:grpSp>
            <p:nvGrpSpPr>
              <p:cNvPr id="50" name="Group 22"/>
              <p:cNvGrpSpPr>
                <a:grpSpLocks/>
              </p:cNvGrpSpPr>
              <p:nvPr/>
            </p:nvGrpSpPr>
            <p:grpSpPr bwMode="auto">
              <a:xfrm>
                <a:off x="2192" y="906"/>
                <a:ext cx="1984" cy="1062"/>
                <a:chOff x="1556" y="3069"/>
                <a:chExt cx="2826" cy="736"/>
              </a:xfrm>
            </p:grpSpPr>
            <p:pic>
              <p:nvPicPr>
                <p:cNvPr id="56" name="Picture 23" descr="Big_Cloud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lum bright="20000" contrast="-20000"/>
                </a:blip>
                <a:srcRect/>
                <a:stretch>
                  <a:fillRect/>
                </a:stretch>
              </p:blipFill>
              <p:spPr bwMode="auto">
                <a:xfrm>
                  <a:off x="1556" y="3069"/>
                  <a:ext cx="2826" cy="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7" name="Group 24"/>
                <p:cNvGrpSpPr>
                  <a:grpSpLocks/>
                </p:cNvGrpSpPr>
                <p:nvPr/>
              </p:nvGrpSpPr>
              <p:grpSpPr bwMode="auto">
                <a:xfrm>
                  <a:off x="2466" y="3165"/>
                  <a:ext cx="1020" cy="497"/>
                  <a:chOff x="2140" y="3218"/>
                  <a:chExt cx="1020" cy="497"/>
                </a:xfrm>
              </p:grpSpPr>
              <p:sp>
                <p:nvSpPr>
                  <p:cNvPr id="5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292" y="3331"/>
                    <a:ext cx="697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9946F"/>
                      </a:gs>
                      <a:gs pos="100000">
                        <a:srgbClr val="FFCC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59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140" y="3218"/>
                    <a:ext cx="1020" cy="497"/>
                    <a:chOff x="2322" y="1156"/>
                    <a:chExt cx="1020" cy="497"/>
                  </a:xfrm>
                </p:grpSpPr>
                <p:grpSp>
                  <p:nvGrpSpPr>
                    <p:cNvPr id="60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57" y="1248"/>
                      <a:ext cx="907" cy="241"/>
                      <a:chOff x="2357" y="1248"/>
                      <a:chExt cx="907" cy="241"/>
                    </a:xfrm>
                  </p:grpSpPr>
                  <p:sp>
                    <p:nvSpPr>
                      <p:cNvPr id="155" name="Line 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357" y="1488"/>
                        <a:ext cx="907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56" name="Line 29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850" y="1248"/>
                        <a:ext cx="384" cy="24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57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418" y="1248"/>
                        <a:ext cx="384" cy="24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61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22" y="1156"/>
                      <a:ext cx="1020" cy="497"/>
                      <a:chOff x="2322" y="1156"/>
                      <a:chExt cx="1020" cy="497"/>
                    </a:xfrm>
                  </p:grpSpPr>
                  <p:grpSp>
                    <p:nvGrpSpPr>
                      <p:cNvPr id="62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697" y="1156"/>
                        <a:ext cx="270" cy="230"/>
                        <a:chOff x="2113" y="1978"/>
                        <a:chExt cx="300" cy="412"/>
                      </a:xfrm>
                    </p:grpSpPr>
                    <p:sp>
                      <p:nvSpPr>
                        <p:cNvPr id="125" name="Oval 3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2259"/>
                          <a:ext cx="299" cy="131"/>
                        </a:xfrm>
                        <a:prstGeom prst="ellipse">
                          <a:avLst/>
                        </a:prstGeom>
                        <a:solidFill>
                          <a:srgbClr val="0078AA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6" name="Rectangle 3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7" name="Rectangle 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8" name="Oval 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1978"/>
                          <a:ext cx="299" cy="132"/>
                        </a:xfrm>
                        <a:prstGeom prst="ellipse">
                          <a:avLst/>
                        </a:prstGeom>
                        <a:solidFill>
                          <a:srgbClr val="00B4FF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29" name="Group 3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59" y="1993"/>
                          <a:ext cx="206" cy="100"/>
                          <a:chOff x="2159" y="1993"/>
                          <a:chExt cx="206" cy="100"/>
                        </a:xfrm>
                      </p:grpSpPr>
                      <p:grpSp>
                        <p:nvGrpSpPr>
                          <p:cNvPr id="137" name="Group 3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59" y="1993"/>
                            <a:ext cx="204" cy="98"/>
                            <a:chOff x="2159" y="1993"/>
                            <a:chExt cx="204" cy="98"/>
                          </a:xfrm>
                        </p:grpSpPr>
                        <p:sp>
                          <p:nvSpPr>
                            <p:cNvPr id="147" name="Freeform 3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8" name="Freeform 4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9" name="Freeform 4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0" name="Freeform 4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1" name="Freeform 4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2" name="Freeform 4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3" name="Freeform 4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4" name="Freeform 4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38" name="Group 4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60" y="1995"/>
                            <a:ext cx="205" cy="98"/>
                            <a:chOff x="2160" y="1995"/>
                            <a:chExt cx="205" cy="98"/>
                          </a:xfrm>
                        </p:grpSpPr>
                        <p:sp>
                          <p:nvSpPr>
                            <p:cNvPr id="139" name="Freeform 4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0" name="Freeform 4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1" name="Freeform 5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2" name="Freeform 5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3" name="Freeform 5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4" name="Freeform 5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5" name="Freeform 5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6" name="Freeform 5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30" name="Line 5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13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31" name="Line 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410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32" name="Group 5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48" y="2116"/>
                          <a:ext cx="227" cy="241"/>
                          <a:chOff x="2148" y="2116"/>
                          <a:chExt cx="227" cy="241"/>
                        </a:xfrm>
                      </p:grpSpPr>
                      <p:sp>
                        <p:nvSpPr>
                          <p:cNvPr id="133" name="Freeform 5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4" name="Freeform 6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5" name="Freeform 6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6" name="Freeform 6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3" name="Group 6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322" y="1349"/>
                        <a:ext cx="674" cy="304"/>
                        <a:chOff x="2113" y="1978"/>
                        <a:chExt cx="749" cy="544"/>
                      </a:xfrm>
                    </p:grpSpPr>
                    <p:sp>
                      <p:nvSpPr>
                        <p:cNvPr id="95" name="Oval 6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2259"/>
                          <a:ext cx="299" cy="131"/>
                        </a:xfrm>
                        <a:prstGeom prst="ellipse">
                          <a:avLst/>
                        </a:prstGeom>
                        <a:solidFill>
                          <a:srgbClr val="0078AA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6" name="Rectangle 6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7" name="Rectangle 6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8" name="Oval 6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1978"/>
                          <a:ext cx="299" cy="132"/>
                        </a:xfrm>
                        <a:prstGeom prst="ellipse">
                          <a:avLst/>
                        </a:prstGeom>
                        <a:solidFill>
                          <a:srgbClr val="00B4FF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99" name="Group 6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59" y="1993"/>
                          <a:ext cx="206" cy="100"/>
                          <a:chOff x="2159" y="1993"/>
                          <a:chExt cx="206" cy="100"/>
                        </a:xfrm>
                      </p:grpSpPr>
                      <p:grpSp>
                        <p:nvGrpSpPr>
                          <p:cNvPr id="107" name="Group 6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59" y="1993"/>
                            <a:ext cx="204" cy="98"/>
                            <a:chOff x="2159" y="1993"/>
                            <a:chExt cx="204" cy="98"/>
                          </a:xfrm>
                        </p:grpSpPr>
                        <p:sp>
                          <p:nvSpPr>
                            <p:cNvPr id="117" name="Freeform 7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8" name="Freeform 7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9" name="Freeform 7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0" name="Freeform 7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1" name="Freeform 7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2" name="Freeform 7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3" name="Freeform 7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4" name="Freeform 7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08" name="Group 7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60" y="1995"/>
                            <a:ext cx="205" cy="98"/>
                            <a:chOff x="2160" y="1995"/>
                            <a:chExt cx="205" cy="98"/>
                          </a:xfrm>
                        </p:grpSpPr>
                        <p:sp>
                          <p:nvSpPr>
                            <p:cNvPr id="109" name="Freeform 7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0" name="Freeform 8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1" name="Freeform 8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2" name="Freeform 8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3" name="Freeform 8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4" name="Freeform 8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5" name="Freeform 8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6" name="Freeform 8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00" name="Line 8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13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01" name="Line 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410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02" name="Group 8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48" y="2116"/>
                          <a:ext cx="714" cy="406"/>
                          <a:chOff x="2148" y="2116"/>
                          <a:chExt cx="714" cy="406"/>
                        </a:xfrm>
                      </p:grpSpPr>
                      <p:sp>
                        <p:nvSpPr>
                          <p:cNvPr id="103" name="Freeform 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04" name="Freeform 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05" name="Freeform 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06" name="Freeform 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636" y="2284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4" name="Group 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072" y="1348"/>
                        <a:ext cx="270" cy="230"/>
                        <a:chOff x="2113" y="1978"/>
                        <a:chExt cx="300" cy="412"/>
                      </a:xfrm>
                    </p:grpSpPr>
                    <p:sp>
                      <p:nvSpPr>
                        <p:cNvPr id="65" name="Oval 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2259"/>
                          <a:ext cx="299" cy="131"/>
                        </a:xfrm>
                        <a:prstGeom prst="ellipse">
                          <a:avLst/>
                        </a:prstGeom>
                        <a:solidFill>
                          <a:srgbClr val="0078AA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66" name="Rectangle 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67" name="Rectangle 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68" name="Oval 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1978"/>
                          <a:ext cx="299" cy="132"/>
                        </a:xfrm>
                        <a:prstGeom prst="ellipse">
                          <a:avLst/>
                        </a:prstGeom>
                        <a:solidFill>
                          <a:srgbClr val="00B4FF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69" name="Group 9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59" y="1993"/>
                          <a:ext cx="206" cy="100"/>
                          <a:chOff x="2159" y="1993"/>
                          <a:chExt cx="206" cy="100"/>
                        </a:xfrm>
                      </p:grpSpPr>
                      <p:grpSp>
                        <p:nvGrpSpPr>
                          <p:cNvPr id="77" name="Group 10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59" y="1993"/>
                            <a:ext cx="204" cy="98"/>
                            <a:chOff x="2159" y="1993"/>
                            <a:chExt cx="204" cy="98"/>
                          </a:xfrm>
                        </p:grpSpPr>
                        <p:sp>
                          <p:nvSpPr>
                            <p:cNvPr id="87" name="Freeform 10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8" name="Freeform 10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9" name="Freeform 10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0" name="Freeform 10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1" name="Freeform 10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2" name="Freeform 10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3" name="Freeform 10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4" name="Freeform 10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78" name="Group 10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60" y="1995"/>
                            <a:ext cx="205" cy="98"/>
                            <a:chOff x="2160" y="1995"/>
                            <a:chExt cx="205" cy="98"/>
                          </a:xfrm>
                        </p:grpSpPr>
                        <p:sp>
                          <p:nvSpPr>
                            <p:cNvPr id="79" name="Freeform 11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0" name="Freeform 11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1" name="Freeform 11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2" name="Freeform 11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3" name="Freeform 11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4" name="Freeform 11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5" name="Freeform 11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86" name="Freeform 11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70" name="Line 1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13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71" name="Line 1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410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72" name="Group 12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48" y="2116"/>
                          <a:ext cx="227" cy="241"/>
                          <a:chOff x="2148" y="2116"/>
                          <a:chExt cx="227" cy="241"/>
                        </a:xfrm>
                      </p:grpSpPr>
                      <p:sp>
                        <p:nvSpPr>
                          <p:cNvPr id="73" name="Freeform 12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74" name="Freeform 12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75" name="Freeform 12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76" name="Freeform 12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</p:grpSp>
          <p:sp>
            <p:nvSpPr>
              <p:cNvPr id="51" name="Freeform 127"/>
              <p:cNvSpPr>
                <a:spLocks/>
              </p:cNvSpPr>
              <p:nvPr/>
            </p:nvSpPr>
            <p:spPr bwMode="auto">
              <a:xfrm>
                <a:off x="3646" y="1381"/>
                <a:ext cx="480" cy="237"/>
              </a:xfrm>
              <a:custGeom>
                <a:avLst/>
                <a:gdLst>
                  <a:gd name="T0" fmla="*/ 40 w 776"/>
                  <a:gd name="T1" fmla="*/ 151 h 423"/>
                  <a:gd name="T2" fmla="*/ 6 w 776"/>
                  <a:gd name="T3" fmla="*/ 167 h 423"/>
                  <a:gd name="T4" fmla="*/ 0 w 776"/>
                  <a:gd name="T5" fmla="*/ 199 h 423"/>
                  <a:gd name="T6" fmla="*/ 6 w 776"/>
                  <a:gd name="T7" fmla="*/ 223 h 423"/>
                  <a:gd name="T8" fmla="*/ 20 w 776"/>
                  <a:gd name="T9" fmla="*/ 239 h 423"/>
                  <a:gd name="T10" fmla="*/ 33 w 776"/>
                  <a:gd name="T11" fmla="*/ 247 h 423"/>
                  <a:gd name="T12" fmla="*/ 20 w 776"/>
                  <a:gd name="T13" fmla="*/ 279 h 423"/>
                  <a:gd name="T14" fmla="*/ 20 w 776"/>
                  <a:gd name="T15" fmla="*/ 303 h 423"/>
                  <a:gd name="T16" fmla="*/ 40 w 776"/>
                  <a:gd name="T17" fmla="*/ 327 h 423"/>
                  <a:gd name="T18" fmla="*/ 81 w 776"/>
                  <a:gd name="T19" fmla="*/ 351 h 423"/>
                  <a:gd name="T20" fmla="*/ 101 w 776"/>
                  <a:gd name="T21" fmla="*/ 351 h 423"/>
                  <a:gd name="T22" fmla="*/ 128 w 776"/>
                  <a:gd name="T23" fmla="*/ 367 h 423"/>
                  <a:gd name="T24" fmla="*/ 168 w 776"/>
                  <a:gd name="T25" fmla="*/ 391 h 423"/>
                  <a:gd name="T26" fmla="*/ 222 w 776"/>
                  <a:gd name="T27" fmla="*/ 399 h 423"/>
                  <a:gd name="T28" fmla="*/ 276 w 776"/>
                  <a:gd name="T29" fmla="*/ 391 h 423"/>
                  <a:gd name="T30" fmla="*/ 317 w 776"/>
                  <a:gd name="T31" fmla="*/ 399 h 423"/>
                  <a:gd name="T32" fmla="*/ 351 w 776"/>
                  <a:gd name="T33" fmla="*/ 415 h 423"/>
                  <a:gd name="T34" fmla="*/ 398 w 776"/>
                  <a:gd name="T35" fmla="*/ 423 h 423"/>
                  <a:gd name="T36" fmla="*/ 452 w 776"/>
                  <a:gd name="T37" fmla="*/ 415 h 423"/>
                  <a:gd name="T38" fmla="*/ 493 w 776"/>
                  <a:gd name="T39" fmla="*/ 383 h 423"/>
                  <a:gd name="T40" fmla="*/ 526 w 776"/>
                  <a:gd name="T41" fmla="*/ 367 h 423"/>
                  <a:gd name="T42" fmla="*/ 567 w 776"/>
                  <a:gd name="T43" fmla="*/ 375 h 423"/>
                  <a:gd name="T44" fmla="*/ 628 w 776"/>
                  <a:gd name="T45" fmla="*/ 359 h 423"/>
                  <a:gd name="T46" fmla="*/ 655 w 776"/>
                  <a:gd name="T47" fmla="*/ 343 h 423"/>
                  <a:gd name="T48" fmla="*/ 668 w 776"/>
                  <a:gd name="T49" fmla="*/ 319 h 423"/>
                  <a:gd name="T50" fmla="*/ 668 w 776"/>
                  <a:gd name="T51" fmla="*/ 295 h 423"/>
                  <a:gd name="T52" fmla="*/ 729 w 776"/>
                  <a:gd name="T53" fmla="*/ 279 h 423"/>
                  <a:gd name="T54" fmla="*/ 756 w 776"/>
                  <a:gd name="T55" fmla="*/ 255 h 423"/>
                  <a:gd name="T56" fmla="*/ 769 w 776"/>
                  <a:gd name="T57" fmla="*/ 231 h 423"/>
                  <a:gd name="T58" fmla="*/ 776 w 776"/>
                  <a:gd name="T59" fmla="*/ 207 h 423"/>
                  <a:gd name="T60" fmla="*/ 769 w 776"/>
                  <a:gd name="T61" fmla="*/ 183 h 423"/>
                  <a:gd name="T62" fmla="*/ 749 w 776"/>
                  <a:gd name="T63" fmla="*/ 151 h 423"/>
                  <a:gd name="T64" fmla="*/ 756 w 776"/>
                  <a:gd name="T65" fmla="*/ 135 h 423"/>
                  <a:gd name="T66" fmla="*/ 756 w 776"/>
                  <a:gd name="T67" fmla="*/ 103 h 423"/>
                  <a:gd name="T68" fmla="*/ 729 w 776"/>
                  <a:gd name="T69" fmla="*/ 71 h 423"/>
                  <a:gd name="T70" fmla="*/ 688 w 776"/>
                  <a:gd name="T71" fmla="*/ 55 h 423"/>
                  <a:gd name="T72" fmla="*/ 675 w 776"/>
                  <a:gd name="T73" fmla="*/ 31 h 423"/>
                  <a:gd name="T74" fmla="*/ 648 w 776"/>
                  <a:gd name="T75" fmla="*/ 8 h 423"/>
                  <a:gd name="T76" fmla="*/ 601 w 776"/>
                  <a:gd name="T77" fmla="*/ 0 h 423"/>
                  <a:gd name="T78" fmla="*/ 547 w 776"/>
                  <a:gd name="T79" fmla="*/ 15 h 423"/>
                  <a:gd name="T80" fmla="*/ 526 w 776"/>
                  <a:gd name="T81" fmla="*/ 23 h 423"/>
                  <a:gd name="T82" fmla="*/ 493 w 776"/>
                  <a:gd name="T83" fmla="*/ 8 h 423"/>
                  <a:gd name="T84" fmla="*/ 452 w 776"/>
                  <a:gd name="T85" fmla="*/ 8 h 423"/>
                  <a:gd name="T86" fmla="*/ 425 w 776"/>
                  <a:gd name="T87" fmla="*/ 15 h 423"/>
                  <a:gd name="T88" fmla="*/ 405 w 776"/>
                  <a:gd name="T89" fmla="*/ 31 h 423"/>
                  <a:gd name="T90" fmla="*/ 371 w 776"/>
                  <a:gd name="T91" fmla="*/ 23 h 423"/>
                  <a:gd name="T92" fmla="*/ 324 w 776"/>
                  <a:gd name="T93" fmla="*/ 15 h 423"/>
                  <a:gd name="T94" fmla="*/ 283 w 776"/>
                  <a:gd name="T95" fmla="*/ 23 h 423"/>
                  <a:gd name="T96" fmla="*/ 256 w 776"/>
                  <a:gd name="T97" fmla="*/ 47 h 423"/>
                  <a:gd name="T98" fmla="*/ 236 w 776"/>
                  <a:gd name="T99" fmla="*/ 47 h 423"/>
                  <a:gd name="T100" fmla="*/ 189 w 776"/>
                  <a:gd name="T101" fmla="*/ 39 h 423"/>
                  <a:gd name="T102" fmla="*/ 141 w 776"/>
                  <a:gd name="T103" fmla="*/ 47 h 423"/>
                  <a:gd name="T104" fmla="*/ 101 w 776"/>
                  <a:gd name="T105" fmla="*/ 71 h 423"/>
                  <a:gd name="T106" fmla="*/ 81 w 776"/>
                  <a:gd name="T107" fmla="*/ 87 h 423"/>
                  <a:gd name="T108" fmla="*/ 67 w 776"/>
                  <a:gd name="T109" fmla="*/ 111 h 423"/>
                  <a:gd name="T110" fmla="*/ 67 w 776"/>
                  <a:gd name="T111" fmla="*/ 135 h 4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76"/>
                  <a:gd name="T169" fmla="*/ 0 h 423"/>
                  <a:gd name="T170" fmla="*/ 776 w 776"/>
                  <a:gd name="T171" fmla="*/ 423 h 42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76" h="423">
                    <a:moveTo>
                      <a:pt x="67" y="143"/>
                    </a:moveTo>
                    <a:lnTo>
                      <a:pt x="54" y="143"/>
                    </a:lnTo>
                    <a:lnTo>
                      <a:pt x="40" y="151"/>
                    </a:lnTo>
                    <a:lnTo>
                      <a:pt x="27" y="159"/>
                    </a:lnTo>
                    <a:lnTo>
                      <a:pt x="20" y="159"/>
                    </a:lnTo>
                    <a:lnTo>
                      <a:pt x="6" y="167"/>
                    </a:lnTo>
                    <a:lnTo>
                      <a:pt x="6" y="183"/>
                    </a:lnTo>
                    <a:lnTo>
                      <a:pt x="0" y="191"/>
                    </a:lnTo>
                    <a:lnTo>
                      <a:pt x="0" y="199"/>
                    </a:lnTo>
                    <a:lnTo>
                      <a:pt x="0" y="207"/>
                    </a:lnTo>
                    <a:lnTo>
                      <a:pt x="0" y="215"/>
                    </a:lnTo>
                    <a:lnTo>
                      <a:pt x="6" y="223"/>
                    </a:lnTo>
                    <a:lnTo>
                      <a:pt x="6" y="231"/>
                    </a:lnTo>
                    <a:lnTo>
                      <a:pt x="13" y="239"/>
                    </a:lnTo>
                    <a:lnTo>
                      <a:pt x="20" y="239"/>
                    </a:lnTo>
                    <a:lnTo>
                      <a:pt x="27" y="247"/>
                    </a:lnTo>
                    <a:lnTo>
                      <a:pt x="33" y="255"/>
                    </a:lnTo>
                    <a:lnTo>
                      <a:pt x="33" y="247"/>
                    </a:lnTo>
                    <a:lnTo>
                      <a:pt x="27" y="263"/>
                    </a:lnTo>
                    <a:lnTo>
                      <a:pt x="20" y="271"/>
                    </a:lnTo>
                    <a:lnTo>
                      <a:pt x="20" y="279"/>
                    </a:lnTo>
                    <a:lnTo>
                      <a:pt x="13" y="287"/>
                    </a:lnTo>
                    <a:lnTo>
                      <a:pt x="13" y="295"/>
                    </a:lnTo>
                    <a:lnTo>
                      <a:pt x="20" y="303"/>
                    </a:lnTo>
                    <a:lnTo>
                      <a:pt x="20" y="311"/>
                    </a:lnTo>
                    <a:lnTo>
                      <a:pt x="27" y="319"/>
                    </a:lnTo>
                    <a:lnTo>
                      <a:pt x="40" y="327"/>
                    </a:lnTo>
                    <a:lnTo>
                      <a:pt x="47" y="335"/>
                    </a:lnTo>
                    <a:lnTo>
                      <a:pt x="60" y="343"/>
                    </a:lnTo>
                    <a:lnTo>
                      <a:pt x="81" y="351"/>
                    </a:lnTo>
                    <a:lnTo>
                      <a:pt x="94" y="351"/>
                    </a:lnTo>
                    <a:lnTo>
                      <a:pt x="101" y="351"/>
                    </a:lnTo>
                    <a:lnTo>
                      <a:pt x="114" y="359"/>
                    </a:lnTo>
                    <a:lnTo>
                      <a:pt x="128" y="367"/>
                    </a:lnTo>
                    <a:lnTo>
                      <a:pt x="141" y="375"/>
                    </a:lnTo>
                    <a:lnTo>
                      <a:pt x="155" y="383"/>
                    </a:lnTo>
                    <a:lnTo>
                      <a:pt x="168" y="391"/>
                    </a:lnTo>
                    <a:lnTo>
                      <a:pt x="189" y="399"/>
                    </a:lnTo>
                    <a:lnTo>
                      <a:pt x="202" y="399"/>
                    </a:lnTo>
                    <a:lnTo>
                      <a:pt x="222" y="399"/>
                    </a:lnTo>
                    <a:lnTo>
                      <a:pt x="243" y="399"/>
                    </a:lnTo>
                    <a:lnTo>
                      <a:pt x="263" y="399"/>
                    </a:lnTo>
                    <a:lnTo>
                      <a:pt x="276" y="391"/>
                    </a:lnTo>
                    <a:lnTo>
                      <a:pt x="297" y="383"/>
                    </a:lnTo>
                    <a:lnTo>
                      <a:pt x="304" y="391"/>
                    </a:lnTo>
                    <a:lnTo>
                      <a:pt x="317" y="399"/>
                    </a:lnTo>
                    <a:lnTo>
                      <a:pt x="324" y="407"/>
                    </a:lnTo>
                    <a:lnTo>
                      <a:pt x="337" y="415"/>
                    </a:lnTo>
                    <a:lnTo>
                      <a:pt x="351" y="415"/>
                    </a:lnTo>
                    <a:lnTo>
                      <a:pt x="364" y="423"/>
                    </a:lnTo>
                    <a:lnTo>
                      <a:pt x="378" y="423"/>
                    </a:lnTo>
                    <a:lnTo>
                      <a:pt x="398" y="423"/>
                    </a:lnTo>
                    <a:lnTo>
                      <a:pt x="418" y="423"/>
                    </a:lnTo>
                    <a:lnTo>
                      <a:pt x="432" y="423"/>
                    </a:lnTo>
                    <a:lnTo>
                      <a:pt x="452" y="415"/>
                    </a:lnTo>
                    <a:lnTo>
                      <a:pt x="466" y="407"/>
                    </a:lnTo>
                    <a:lnTo>
                      <a:pt x="486" y="399"/>
                    </a:lnTo>
                    <a:lnTo>
                      <a:pt x="493" y="383"/>
                    </a:lnTo>
                    <a:lnTo>
                      <a:pt x="506" y="375"/>
                    </a:lnTo>
                    <a:lnTo>
                      <a:pt x="513" y="359"/>
                    </a:lnTo>
                    <a:lnTo>
                      <a:pt x="526" y="367"/>
                    </a:lnTo>
                    <a:lnTo>
                      <a:pt x="540" y="367"/>
                    </a:lnTo>
                    <a:lnTo>
                      <a:pt x="553" y="375"/>
                    </a:lnTo>
                    <a:lnTo>
                      <a:pt x="567" y="375"/>
                    </a:lnTo>
                    <a:lnTo>
                      <a:pt x="587" y="367"/>
                    </a:lnTo>
                    <a:lnTo>
                      <a:pt x="607" y="367"/>
                    </a:lnTo>
                    <a:lnTo>
                      <a:pt x="628" y="359"/>
                    </a:lnTo>
                    <a:lnTo>
                      <a:pt x="641" y="351"/>
                    </a:lnTo>
                    <a:lnTo>
                      <a:pt x="648" y="343"/>
                    </a:lnTo>
                    <a:lnTo>
                      <a:pt x="655" y="343"/>
                    </a:lnTo>
                    <a:lnTo>
                      <a:pt x="661" y="335"/>
                    </a:lnTo>
                    <a:lnTo>
                      <a:pt x="661" y="327"/>
                    </a:lnTo>
                    <a:lnTo>
                      <a:pt x="668" y="319"/>
                    </a:lnTo>
                    <a:lnTo>
                      <a:pt x="668" y="311"/>
                    </a:lnTo>
                    <a:lnTo>
                      <a:pt x="668" y="303"/>
                    </a:lnTo>
                    <a:lnTo>
                      <a:pt x="668" y="295"/>
                    </a:lnTo>
                    <a:lnTo>
                      <a:pt x="695" y="295"/>
                    </a:lnTo>
                    <a:lnTo>
                      <a:pt x="715" y="287"/>
                    </a:lnTo>
                    <a:lnTo>
                      <a:pt x="729" y="279"/>
                    </a:lnTo>
                    <a:lnTo>
                      <a:pt x="742" y="263"/>
                    </a:lnTo>
                    <a:lnTo>
                      <a:pt x="756" y="263"/>
                    </a:lnTo>
                    <a:lnTo>
                      <a:pt x="756" y="255"/>
                    </a:lnTo>
                    <a:lnTo>
                      <a:pt x="763" y="247"/>
                    </a:lnTo>
                    <a:lnTo>
                      <a:pt x="769" y="239"/>
                    </a:lnTo>
                    <a:lnTo>
                      <a:pt x="769" y="231"/>
                    </a:lnTo>
                    <a:lnTo>
                      <a:pt x="776" y="223"/>
                    </a:lnTo>
                    <a:lnTo>
                      <a:pt x="776" y="215"/>
                    </a:lnTo>
                    <a:lnTo>
                      <a:pt x="776" y="207"/>
                    </a:lnTo>
                    <a:lnTo>
                      <a:pt x="776" y="199"/>
                    </a:lnTo>
                    <a:lnTo>
                      <a:pt x="776" y="191"/>
                    </a:lnTo>
                    <a:lnTo>
                      <a:pt x="769" y="183"/>
                    </a:lnTo>
                    <a:lnTo>
                      <a:pt x="769" y="175"/>
                    </a:lnTo>
                    <a:lnTo>
                      <a:pt x="763" y="167"/>
                    </a:lnTo>
                    <a:lnTo>
                      <a:pt x="749" y="151"/>
                    </a:lnTo>
                    <a:lnTo>
                      <a:pt x="756" y="143"/>
                    </a:lnTo>
                    <a:lnTo>
                      <a:pt x="756" y="135"/>
                    </a:lnTo>
                    <a:lnTo>
                      <a:pt x="756" y="127"/>
                    </a:lnTo>
                    <a:lnTo>
                      <a:pt x="756" y="111"/>
                    </a:lnTo>
                    <a:lnTo>
                      <a:pt x="756" y="103"/>
                    </a:lnTo>
                    <a:lnTo>
                      <a:pt x="749" y="87"/>
                    </a:lnTo>
                    <a:lnTo>
                      <a:pt x="736" y="79"/>
                    </a:lnTo>
                    <a:lnTo>
                      <a:pt x="729" y="71"/>
                    </a:lnTo>
                    <a:lnTo>
                      <a:pt x="715" y="63"/>
                    </a:lnTo>
                    <a:lnTo>
                      <a:pt x="702" y="63"/>
                    </a:lnTo>
                    <a:lnTo>
                      <a:pt x="688" y="55"/>
                    </a:lnTo>
                    <a:lnTo>
                      <a:pt x="682" y="47"/>
                    </a:lnTo>
                    <a:lnTo>
                      <a:pt x="675" y="31"/>
                    </a:lnTo>
                    <a:lnTo>
                      <a:pt x="668" y="23"/>
                    </a:lnTo>
                    <a:lnTo>
                      <a:pt x="655" y="15"/>
                    </a:lnTo>
                    <a:lnTo>
                      <a:pt x="648" y="8"/>
                    </a:lnTo>
                    <a:lnTo>
                      <a:pt x="634" y="8"/>
                    </a:lnTo>
                    <a:lnTo>
                      <a:pt x="614" y="8"/>
                    </a:lnTo>
                    <a:lnTo>
                      <a:pt x="601" y="0"/>
                    </a:lnTo>
                    <a:lnTo>
                      <a:pt x="580" y="8"/>
                    </a:lnTo>
                    <a:lnTo>
                      <a:pt x="567" y="8"/>
                    </a:lnTo>
                    <a:lnTo>
                      <a:pt x="547" y="15"/>
                    </a:lnTo>
                    <a:lnTo>
                      <a:pt x="540" y="23"/>
                    </a:lnTo>
                    <a:lnTo>
                      <a:pt x="533" y="23"/>
                    </a:lnTo>
                    <a:lnTo>
                      <a:pt x="526" y="23"/>
                    </a:lnTo>
                    <a:lnTo>
                      <a:pt x="520" y="15"/>
                    </a:lnTo>
                    <a:lnTo>
                      <a:pt x="506" y="8"/>
                    </a:lnTo>
                    <a:lnTo>
                      <a:pt x="493" y="8"/>
                    </a:lnTo>
                    <a:lnTo>
                      <a:pt x="472" y="0"/>
                    </a:lnTo>
                    <a:lnTo>
                      <a:pt x="459" y="8"/>
                    </a:lnTo>
                    <a:lnTo>
                      <a:pt x="452" y="8"/>
                    </a:lnTo>
                    <a:lnTo>
                      <a:pt x="439" y="8"/>
                    </a:lnTo>
                    <a:lnTo>
                      <a:pt x="432" y="15"/>
                    </a:lnTo>
                    <a:lnTo>
                      <a:pt x="425" y="15"/>
                    </a:lnTo>
                    <a:lnTo>
                      <a:pt x="412" y="23"/>
                    </a:lnTo>
                    <a:lnTo>
                      <a:pt x="405" y="31"/>
                    </a:lnTo>
                    <a:lnTo>
                      <a:pt x="405" y="39"/>
                    </a:lnTo>
                    <a:lnTo>
                      <a:pt x="385" y="31"/>
                    </a:lnTo>
                    <a:lnTo>
                      <a:pt x="371" y="23"/>
                    </a:lnTo>
                    <a:lnTo>
                      <a:pt x="351" y="15"/>
                    </a:lnTo>
                    <a:lnTo>
                      <a:pt x="337" y="15"/>
                    </a:lnTo>
                    <a:lnTo>
                      <a:pt x="324" y="15"/>
                    </a:lnTo>
                    <a:lnTo>
                      <a:pt x="310" y="15"/>
                    </a:lnTo>
                    <a:lnTo>
                      <a:pt x="297" y="23"/>
                    </a:lnTo>
                    <a:lnTo>
                      <a:pt x="283" y="23"/>
                    </a:lnTo>
                    <a:lnTo>
                      <a:pt x="276" y="31"/>
                    </a:lnTo>
                    <a:lnTo>
                      <a:pt x="263" y="39"/>
                    </a:lnTo>
                    <a:lnTo>
                      <a:pt x="256" y="47"/>
                    </a:lnTo>
                    <a:lnTo>
                      <a:pt x="249" y="55"/>
                    </a:lnTo>
                    <a:lnTo>
                      <a:pt x="236" y="47"/>
                    </a:lnTo>
                    <a:lnTo>
                      <a:pt x="222" y="47"/>
                    </a:lnTo>
                    <a:lnTo>
                      <a:pt x="202" y="39"/>
                    </a:lnTo>
                    <a:lnTo>
                      <a:pt x="189" y="39"/>
                    </a:lnTo>
                    <a:lnTo>
                      <a:pt x="175" y="39"/>
                    </a:lnTo>
                    <a:lnTo>
                      <a:pt x="162" y="39"/>
                    </a:lnTo>
                    <a:lnTo>
                      <a:pt x="141" y="47"/>
                    </a:lnTo>
                    <a:lnTo>
                      <a:pt x="121" y="55"/>
                    </a:lnTo>
                    <a:lnTo>
                      <a:pt x="114" y="63"/>
                    </a:lnTo>
                    <a:lnTo>
                      <a:pt x="101" y="71"/>
                    </a:lnTo>
                    <a:lnTo>
                      <a:pt x="94" y="71"/>
                    </a:lnTo>
                    <a:lnTo>
                      <a:pt x="87" y="79"/>
                    </a:lnTo>
                    <a:lnTo>
                      <a:pt x="81" y="87"/>
                    </a:lnTo>
                    <a:lnTo>
                      <a:pt x="74" y="95"/>
                    </a:lnTo>
                    <a:lnTo>
                      <a:pt x="74" y="103"/>
                    </a:lnTo>
                    <a:lnTo>
                      <a:pt x="67" y="111"/>
                    </a:lnTo>
                    <a:lnTo>
                      <a:pt x="67" y="119"/>
                    </a:lnTo>
                    <a:lnTo>
                      <a:pt x="67" y="127"/>
                    </a:lnTo>
                    <a:lnTo>
                      <a:pt x="67" y="135"/>
                    </a:lnTo>
                    <a:lnTo>
                      <a:pt x="67" y="14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2" name="Group 128"/>
              <p:cNvGrpSpPr>
                <a:grpSpLocks/>
              </p:cNvGrpSpPr>
              <p:nvPr/>
            </p:nvGrpSpPr>
            <p:grpSpPr bwMode="auto">
              <a:xfrm>
                <a:off x="3726" y="820"/>
                <a:ext cx="450" cy="539"/>
                <a:chOff x="2234" y="1344"/>
                <a:chExt cx="550" cy="752"/>
              </a:xfrm>
            </p:grpSpPr>
            <p:sp>
              <p:nvSpPr>
                <p:cNvPr id="54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2256" y="1344"/>
                  <a:ext cx="528" cy="5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 eaLnBrk="1" hangingPunct="1">
                    <a:spcBef>
                      <a:spcPct val="50000"/>
                    </a:spcBef>
                  </a:pPr>
                  <a:endParaRPr lang="zh-CN" altLang="en-US"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55" name="Picture 130" descr="computer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234" y="1736"/>
                  <a:ext cx="468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3" name="Freeform 131"/>
              <p:cNvSpPr>
                <a:spLocks/>
              </p:cNvSpPr>
              <p:nvPr/>
            </p:nvSpPr>
            <p:spPr bwMode="auto">
              <a:xfrm>
                <a:off x="2354" y="1381"/>
                <a:ext cx="480" cy="237"/>
              </a:xfrm>
              <a:custGeom>
                <a:avLst/>
                <a:gdLst>
                  <a:gd name="T0" fmla="*/ 40 w 776"/>
                  <a:gd name="T1" fmla="*/ 151 h 423"/>
                  <a:gd name="T2" fmla="*/ 6 w 776"/>
                  <a:gd name="T3" fmla="*/ 167 h 423"/>
                  <a:gd name="T4" fmla="*/ 0 w 776"/>
                  <a:gd name="T5" fmla="*/ 199 h 423"/>
                  <a:gd name="T6" fmla="*/ 6 w 776"/>
                  <a:gd name="T7" fmla="*/ 223 h 423"/>
                  <a:gd name="T8" fmla="*/ 20 w 776"/>
                  <a:gd name="T9" fmla="*/ 239 h 423"/>
                  <a:gd name="T10" fmla="*/ 33 w 776"/>
                  <a:gd name="T11" fmla="*/ 247 h 423"/>
                  <a:gd name="T12" fmla="*/ 20 w 776"/>
                  <a:gd name="T13" fmla="*/ 279 h 423"/>
                  <a:gd name="T14" fmla="*/ 20 w 776"/>
                  <a:gd name="T15" fmla="*/ 303 h 423"/>
                  <a:gd name="T16" fmla="*/ 40 w 776"/>
                  <a:gd name="T17" fmla="*/ 327 h 423"/>
                  <a:gd name="T18" fmla="*/ 81 w 776"/>
                  <a:gd name="T19" fmla="*/ 351 h 423"/>
                  <a:gd name="T20" fmla="*/ 101 w 776"/>
                  <a:gd name="T21" fmla="*/ 351 h 423"/>
                  <a:gd name="T22" fmla="*/ 128 w 776"/>
                  <a:gd name="T23" fmla="*/ 367 h 423"/>
                  <a:gd name="T24" fmla="*/ 168 w 776"/>
                  <a:gd name="T25" fmla="*/ 391 h 423"/>
                  <a:gd name="T26" fmla="*/ 222 w 776"/>
                  <a:gd name="T27" fmla="*/ 399 h 423"/>
                  <a:gd name="T28" fmla="*/ 276 w 776"/>
                  <a:gd name="T29" fmla="*/ 391 h 423"/>
                  <a:gd name="T30" fmla="*/ 317 w 776"/>
                  <a:gd name="T31" fmla="*/ 399 h 423"/>
                  <a:gd name="T32" fmla="*/ 351 w 776"/>
                  <a:gd name="T33" fmla="*/ 415 h 423"/>
                  <a:gd name="T34" fmla="*/ 398 w 776"/>
                  <a:gd name="T35" fmla="*/ 423 h 423"/>
                  <a:gd name="T36" fmla="*/ 452 w 776"/>
                  <a:gd name="T37" fmla="*/ 415 h 423"/>
                  <a:gd name="T38" fmla="*/ 493 w 776"/>
                  <a:gd name="T39" fmla="*/ 383 h 423"/>
                  <a:gd name="T40" fmla="*/ 526 w 776"/>
                  <a:gd name="T41" fmla="*/ 367 h 423"/>
                  <a:gd name="T42" fmla="*/ 567 w 776"/>
                  <a:gd name="T43" fmla="*/ 375 h 423"/>
                  <a:gd name="T44" fmla="*/ 628 w 776"/>
                  <a:gd name="T45" fmla="*/ 359 h 423"/>
                  <a:gd name="T46" fmla="*/ 655 w 776"/>
                  <a:gd name="T47" fmla="*/ 343 h 423"/>
                  <a:gd name="T48" fmla="*/ 668 w 776"/>
                  <a:gd name="T49" fmla="*/ 319 h 423"/>
                  <a:gd name="T50" fmla="*/ 668 w 776"/>
                  <a:gd name="T51" fmla="*/ 295 h 423"/>
                  <a:gd name="T52" fmla="*/ 729 w 776"/>
                  <a:gd name="T53" fmla="*/ 279 h 423"/>
                  <a:gd name="T54" fmla="*/ 756 w 776"/>
                  <a:gd name="T55" fmla="*/ 255 h 423"/>
                  <a:gd name="T56" fmla="*/ 769 w 776"/>
                  <a:gd name="T57" fmla="*/ 231 h 423"/>
                  <a:gd name="T58" fmla="*/ 776 w 776"/>
                  <a:gd name="T59" fmla="*/ 207 h 423"/>
                  <a:gd name="T60" fmla="*/ 769 w 776"/>
                  <a:gd name="T61" fmla="*/ 183 h 423"/>
                  <a:gd name="T62" fmla="*/ 749 w 776"/>
                  <a:gd name="T63" fmla="*/ 151 h 423"/>
                  <a:gd name="T64" fmla="*/ 756 w 776"/>
                  <a:gd name="T65" fmla="*/ 135 h 423"/>
                  <a:gd name="T66" fmla="*/ 756 w 776"/>
                  <a:gd name="T67" fmla="*/ 103 h 423"/>
                  <a:gd name="T68" fmla="*/ 729 w 776"/>
                  <a:gd name="T69" fmla="*/ 71 h 423"/>
                  <a:gd name="T70" fmla="*/ 688 w 776"/>
                  <a:gd name="T71" fmla="*/ 55 h 423"/>
                  <a:gd name="T72" fmla="*/ 675 w 776"/>
                  <a:gd name="T73" fmla="*/ 31 h 423"/>
                  <a:gd name="T74" fmla="*/ 648 w 776"/>
                  <a:gd name="T75" fmla="*/ 8 h 423"/>
                  <a:gd name="T76" fmla="*/ 601 w 776"/>
                  <a:gd name="T77" fmla="*/ 0 h 423"/>
                  <a:gd name="T78" fmla="*/ 547 w 776"/>
                  <a:gd name="T79" fmla="*/ 15 h 423"/>
                  <a:gd name="T80" fmla="*/ 526 w 776"/>
                  <a:gd name="T81" fmla="*/ 23 h 423"/>
                  <a:gd name="T82" fmla="*/ 493 w 776"/>
                  <a:gd name="T83" fmla="*/ 8 h 423"/>
                  <a:gd name="T84" fmla="*/ 452 w 776"/>
                  <a:gd name="T85" fmla="*/ 8 h 423"/>
                  <a:gd name="T86" fmla="*/ 425 w 776"/>
                  <a:gd name="T87" fmla="*/ 15 h 423"/>
                  <a:gd name="T88" fmla="*/ 405 w 776"/>
                  <a:gd name="T89" fmla="*/ 31 h 423"/>
                  <a:gd name="T90" fmla="*/ 371 w 776"/>
                  <a:gd name="T91" fmla="*/ 23 h 423"/>
                  <a:gd name="T92" fmla="*/ 324 w 776"/>
                  <a:gd name="T93" fmla="*/ 15 h 423"/>
                  <a:gd name="T94" fmla="*/ 283 w 776"/>
                  <a:gd name="T95" fmla="*/ 23 h 423"/>
                  <a:gd name="T96" fmla="*/ 256 w 776"/>
                  <a:gd name="T97" fmla="*/ 47 h 423"/>
                  <a:gd name="T98" fmla="*/ 236 w 776"/>
                  <a:gd name="T99" fmla="*/ 47 h 423"/>
                  <a:gd name="T100" fmla="*/ 189 w 776"/>
                  <a:gd name="T101" fmla="*/ 39 h 423"/>
                  <a:gd name="T102" fmla="*/ 141 w 776"/>
                  <a:gd name="T103" fmla="*/ 47 h 423"/>
                  <a:gd name="T104" fmla="*/ 101 w 776"/>
                  <a:gd name="T105" fmla="*/ 71 h 423"/>
                  <a:gd name="T106" fmla="*/ 81 w 776"/>
                  <a:gd name="T107" fmla="*/ 87 h 423"/>
                  <a:gd name="T108" fmla="*/ 67 w 776"/>
                  <a:gd name="T109" fmla="*/ 111 h 423"/>
                  <a:gd name="T110" fmla="*/ 67 w 776"/>
                  <a:gd name="T111" fmla="*/ 135 h 4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76"/>
                  <a:gd name="T169" fmla="*/ 0 h 423"/>
                  <a:gd name="T170" fmla="*/ 776 w 776"/>
                  <a:gd name="T171" fmla="*/ 423 h 42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76" h="423">
                    <a:moveTo>
                      <a:pt x="67" y="143"/>
                    </a:moveTo>
                    <a:lnTo>
                      <a:pt x="54" y="143"/>
                    </a:lnTo>
                    <a:lnTo>
                      <a:pt x="40" y="151"/>
                    </a:lnTo>
                    <a:lnTo>
                      <a:pt x="27" y="159"/>
                    </a:lnTo>
                    <a:lnTo>
                      <a:pt x="20" y="159"/>
                    </a:lnTo>
                    <a:lnTo>
                      <a:pt x="6" y="167"/>
                    </a:lnTo>
                    <a:lnTo>
                      <a:pt x="6" y="183"/>
                    </a:lnTo>
                    <a:lnTo>
                      <a:pt x="0" y="191"/>
                    </a:lnTo>
                    <a:lnTo>
                      <a:pt x="0" y="199"/>
                    </a:lnTo>
                    <a:lnTo>
                      <a:pt x="0" y="207"/>
                    </a:lnTo>
                    <a:lnTo>
                      <a:pt x="0" y="215"/>
                    </a:lnTo>
                    <a:lnTo>
                      <a:pt x="6" y="223"/>
                    </a:lnTo>
                    <a:lnTo>
                      <a:pt x="6" y="231"/>
                    </a:lnTo>
                    <a:lnTo>
                      <a:pt x="13" y="239"/>
                    </a:lnTo>
                    <a:lnTo>
                      <a:pt x="20" y="239"/>
                    </a:lnTo>
                    <a:lnTo>
                      <a:pt x="27" y="247"/>
                    </a:lnTo>
                    <a:lnTo>
                      <a:pt x="33" y="255"/>
                    </a:lnTo>
                    <a:lnTo>
                      <a:pt x="33" y="247"/>
                    </a:lnTo>
                    <a:lnTo>
                      <a:pt x="27" y="263"/>
                    </a:lnTo>
                    <a:lnTo>
                      <a:pt x="20" y="271"/>
                    </a:lnTo>
                    <a:lnTo>
                      <a:pt x="20" y="279"/>
                    </a:lnTo>
                    <a:lnTo>
                      <a:pt x="13" y="287"/>
                    </a:lnTo>
                    <a:lnTo>
                      <a:pt x="13" y="295"/>
                    </a:lnTo>
                    <a:lnTo>
                      <a:pt x="20" y="303"/>
                    </a:lnTo>
                    <a:lnTo>
                      <a:pt x="20" y="311"/>
                    </a:lnTo>
                    <a:lnTo>
                      <a:pt x="27" y="319"/>
                    </a:lnTo>
                    <a:lnTo>
                      <a:pt x="40" y="327"/>
                    </a:lnTo>
                    <a:lnTo>
                      <a:pt x="47" y="335"/>
                    </a:lnTo>
                    <a:lnTo>
                      <a:pt x="60" y="343"/>
                    </a:lnTo>
                    <a:lnTo>
                      <a:pt x="81" y="351"/>
                    </a:lnTo>
                    <a:lnTo>
                      <a:pt x="94" y="351"/>
                    </a:lnTo>
                    <a:lnTo>
                      <a:pt x="101" y="351"/>
                    </a:lnTo>
                    <a:lnTo>
                      <a:pt x="114" y="359"/>
                    </a:lnTo>
                    <a:lnTo>
                      <a:pt x="128" y="367"/>
                    </a:lnTo>
                    <a:lnTo>
                      <a:pt x="141" y="375"/>
                    </a:lnTo>
                    <a:lnTo>
                      <a:pt x="155" y="383"/>
                    </a:lnTo>
                    <a:lnTo>
                      <a:pt x="168" y="391"/>
                    </a:lnTo>
                    <a:lnTo>
                      <a:pt x="189" y="399"/>
                    </a:lnTo>
                    <a:lnTo>
                      <a:pt x="202" y="399"/>
                    </a:lnTo>
                    <a:lnTo>
                      <a:pt x="222" y="399"/>
                    </a:lnTo>
                    <a:lnTo>
                      <a:pt x="243" y="399"/>
                    </a:lnTo>
                    <a:lnTo>
                      <a:pt x="263" y="399"/>
                    </a:lnTo>
                    <a:lnTo>
                      <a:pt x="276" y="391"/>
                    </a:lnTo>
                    <a:lnTo>
                      <a:pt x="297" y="383"/>
                    </a:lnTo>
                    <a:lnTo>
                      <a:pt x="304" y="391"/>
                    </a:lnTo>
                    <a:lnTo>
                      <a:pt x="317" y="399"/>
                    </a:lnTo>
                    <a:lnTo>
                      <a:pt x="324" y="407"/>
                    </a:lnTo>
                    <a:lnTo>
                      <a:pt x="337" y="415"/>
                    </a:lnTo>
                    <a:lnTo>
                      <a:pt x="351" y="415"/>
                    </a:lnTo>
                    <a:lnTo>
                      <a:pt x="364" y="423"/>
                    </a:lnTo>
                    <a:lnTo>
                      <a:pt x="378" y="423"/>
                    </a:lnTo>
                    <a:lnTo>
                      <a:pt x="398" y="423"/>
                    </a:lnTo>
                    <a:lnTo>
                      <a:pt x="418" y="423"/>
                    </a:lnTo>
                    <a:lnTo>
                      <a:pt x="432" y="423"/>
                    </a:lnTo>
                    <a:lnTo>
                      <a:pt x="452" y="415"/>
                    </a:lnTo>
                    <a:lnTo>
                      <a:pt x="466" y="407"/>
                    </a:lnTo>
                    <a:lnTo>
                      <a:pt x="486" y="399"/>
                    </a:lnTo>
                    <a:lnTo>
                      <a:pt x="493" y="383"/>
                    </a:lnTo>
                    <a:lnTo>
                      <a:pt x="506" y="375"/>
                    </a:lnTo>
                    <a:lnTo>
                      <a:pt x="513" y="359"/>
                    </a:lnTo>
                    <a:lnTo>
                      <a:pt x="526" y="367"/>
                    </a:lnTo>
                    <a:lnTo>
                      <a:pt x="540" y="367"/>
                    </a:lnTo>
                    <a:lnTo>
                      <a:pt x="553" y="375"/>
                    </a:lnTo>
                    <a:lnTo>
                      <a:pt x="567" y="375"/>
                    </a:lnTo>
                    <a:lnTo>
                      <a:pt x="587" y="367"/>
                    </a:lnTo>
                    <a:lnTo>
                      <a:pt x="607" y="367"/>
                    </a:lnTo>
                    <a:lnTo>
                      <a:pt x="628" y="359"/>
                    </a:lnTo>
                    <a:lnTo>
                      <a:pt x="641" y="351"/>
                    </a:lnTo>
                    <a:lnTo>
                      <a:pt x="648" y="343"/>
                    </a:lnTo>
                    <a:lnTo>
                      <a:pt x="655" y="343"/>
                    </a:lnTo>
                    <a:lnTo>
                      <a:pt x="661" y="335"/>
                    </a:lnTo>
                    <a:lnTo>
                      <a:pt x="661" y="327"/>
                    </a:lnTo>
                    <a:lnTo>
                      <a:pt x="668" y="319"/>
                    </a:lnTo>
                    <a:lnTo>
                      <a:pt x="668" y="311"/>
                    </a:lnTo>
                    <a:lnTo>
                      <a:pt x="668" y="303"/>
                    </a:lnTo>
                    <a:lnTo>
                      <a:pt x="668" y="295"/>
                    </a:lnTo>
                    <a:lnTo>
                      <a:pt x="695" y="295"/>
                    </a:lnTo>
                    <a:lnTo>
                      <a:pt x="715" y="287"/>
                    </a:lnTo>
                    <a:lnTo>
                      <a:pt x="729" y="279"/>
                    </a:lnTo>
                    <a:lnTo>
                      <a:pt x="742" y="263"/>
                    </a:lnTo>
                    <a:lnTo>
                      <a:pt x="756" y="263"/>
                    </a:lnTo>
                    <a:lnTo>
                      <a:pt x="756" y="255"/>
                    </a:lnTo>
                    <a:lnTo>
                      <a:pt x="763" y="247"/>
                    </a:lnTo>
                    <a:lnTo>
                      <a:pt x="769" y="239"/>
                    </a:lnTo>
                    <a:lnTo>
                      <a:pt x="769" y="231"/>
                    </a:lnTo>
                    <a:lnTo>
                      <a:pt x="776" y="223"/>
                    </a:lnTo>
                    <a:lnTo>
                      <a:pt x="776" y="215"/>
                    </a:lnTo>
                    <a:lnTo>
                      <a:pt x="776" y="207"/>
                    </a:lnTo>
                    <a:lnTo>
                      <a:pt x="776" y="199"/>
                    </a:lnTo>
                    <a:lnTo>
                      <a:pt x="776" y="191"/>
                    </a:lnTo>
                    <a:lnTo>
                      <a:pt x="769" y="183"/>
                    </a:lnTo>
                    <a:lnTo>
                      <a:pt x="769" y="175"/>
                    </a:lnTo>
                    <a:lnTo>
                      <a:pt x="763" y="167"/>
                    </a:lnTo>
                    <a:lnTo>
                      <a:pt x="749" y="151"/>
                    </a:lnTo>
                    <a:lnTo>
                      <a:pt x="756" y="143"/>
                    </a:lnTo>
                    <a:lnTo>
                      <a:pt x="756" y="135"/>
                    </a:lnTo>
                    <a:lnTo>
                      <a:pt x="756" y="127"/>
                    </a:lnTo>
                    <a:lnTo>
                      <a:pt x="756" y="111"/>
                    </a:lnTo>
                    <a:lnTo>
                      <a:pt x="756" y="103"/>
                    </a:lnTo>
                    <a:lnTo>
                      <a:pt x="749" y="87"/>
                    </a:lnTo>
                    <a:lnTo>
                      <a:pt x="736" y="79"/>
                    </a:lnTo>
                    <a:lnTo>
                      <a:pt x="729" y="71"/>
                    </a:lnTo>
                    <a:lnTo>
                      <a:pt x="715" y="63"/>
                    </a:lnTo>
                    <a:lnTo>
                      <a:pt x="702" y="63"/>
                    </a:lnTo>
                    <a:lnTo>
                      <a:pt x="688" y="55"/>
                    </a:lnTo>
                    <a:lnTo>
                      <a:pt x="682" y="47"/>
                    </a:lnTo>
                    <a:lnTo>
                      <a:pt x="675" y="31"/>
                    </a:lnTo>
                    <a:lnTo>
                      <a:pt x="668" y="23"/>
                    </a:lnTo>
                    <a:lnTo>
                      <a:pt x="655" y="15"/>
                    </a:lnTo>
                    <a:lnTo>
                      <a:pt x="648" y="8"/>
                    </a:lnTo>
                    <a:lnTo>
                      <a:pt x="634" y="8"/>
                    </a:lnTo>
                    <a:lnTo>
                      <a:pt x="614" y="8"/>
                    </a:lnTo>
                    <a:lnTo>
                      <a:pt x="601" y="0"/>
                    </a:lnTo>
                    <a:lnTo>
                      <a:pt x="580" y="8"/>
                    </a:lnTo>
                    <a:lnTo>
                      <a:pt x="567" y="8"/>
                    </a:lnTo>
                    <a:lnTo>
                      <a:pt x="547" y="15"/>
                    </a:lnTo>
                    <a:lnTo>
                      <a:pt x="540" y="23"/>
                    </a:lnTo>
                    <a:lnTo>
                      <a:pt x="533" y="23"/>
                    </a:lnTo>
                    <a:lnTo>
                      <a:pt x="526" y="23"/>
                    </a:lnTo>
                    <a:lnTo>
                      <a:pt x="520" y="15"/>
                    </a:lnTo>
                    <a:lnTo>
                      <a:pt x="506" y="8"/>
                    </a:lnTo>
                    <a:lnTo>
                      <a:pt x="493" y="8"/>
                    </a:lnTo>
                    <a:lnTo>
                      <a:pt x="472" y="0"/>
                    </a:lnTo>
                    <a:lnTo>
                      <a:pt x="459" y="8"/>
                    </a:lnTo>
                    <a:lnTo>
                      <a:pt x="452" y="8"/>
                    </a:lnTo>
                    <a:lnTo>
                      <a:pt x="439" y="8"/>
                    </a:lnTo>
                    <a:lnTo>
                      <a:pt x="432" y="15"/>
                    </a:lnTo>
                    <a:lnTo>
                      <a:pt x="425" y="15"/>
                    </a:lnTo>
                    <a:lnTo>
                      <a:pt x="412" y="23"/>
                    </a:lnTo>
                    <a:lnTo>
                      <a:pt x="405" y="31"/>
                    </a:lnTo>
                    <a:lnTo>
                      <a:pt x="405" y="39"/>
                    </a:lnTo>
                    <a:lnTo>
                      <a:pt x="385" y="31"/>
                    </a:lnTo>
                    <a:lnTo>
                      <a:pt x="371" y="23"/>
                    </a:lnTo>
                    <a:lnTo>
                      <a:pt x="351" y="15"/>
                    </a:lnTo>
                    <a:lnTo>
                      <a:pt x="337" y="15"/>
                    </a:lnTo>
                    <a:lnTo>
                      <a:pt x="324" y="15"/>
                    </a:lnTo>
                    <a:lnTo>
                      <a:pt x="310" y="15"/>
                    </a:lnTo>
                    <a:lnTo>
                      <a:pt x="297" y="23"/>
                    </a:lnTo>
                    <a:lnTo>
                      <a:pt x="283" y="23"/>
                    </a:lnTo>
                    <a:lnTo>
                      <a:pt x="276" y="31"/>
                    </a:lnTo>
                    <a:lnTo>
                      <a:pt x="263" y="39"/>
                    </a:lnTo>
                    <a:lnTo>
                      <a:pt x="256" y="47"/>
                    </a:lnTo>
                    <a:lnTo>
                      <a:pt x="249" y="55"/>
                    </a:lnTo>
                    <a:lnTo>
                      <a:pt x="236" y="47"/>
                    </a:lnTo>
                    <a:lnTo>
                      <a:pt x="222" y="47"/>
                    </a:lnTo>
                    <a:lnTo>
                      <a:pt x="202" y="39"/>
                    </a:lnTo>
                    <a:lnTo>
                      <a:pt x="189" y="39"/>
                    </a:lnTo>
                    <a:lnTo>
                      <a:pt x="175" y="39"/>
                    </a:lnTo>
                    <a:lnTo>
                      <a:pt x="162" y="39"/>
                    </a:lnTo>
                    <a:lnTo>
                      <a:pt x="141" y="47"/>
                    </a:lnTo>
                    <a:lnTo>
                      <a:pt x="121" y="55"/>
                    </a:lnTo>
                    <a:lnTo>
                      <a:pt x="114" y="63"/>
                    </a:lnTo>
                    <a:lnTo>
                      <a:pt x="101" y="71"/>
                    </a:lnTo>
                    <a:lnTo>
                      <a:pt x="94" y="71"/>
                    </a:lnTo>
                    <a:lnTo>
                      <a:pt x="87" y="79"/>
                    </a:lnTo>
                    <a:lnTo>
                      <a:pt x="81" y="87"/>
                    </a:lnTo>
                    <a:lnTo>
                      <a:pt x="74" y="95"/>
                    </a:lnTo>
                    <a:lnTo>
                      <a:pt x="74" y="103"/>
                    </a:lnTo>
                    <a:lnTo>
                      <a:pt x="67" y="111"/>
                    </a:lnTo>
                    <a:lnTo>
                      <a:pt x="67" y="119"/>
                    </a:lnTo>
                    <a:lnTo>
                      <a:pt x="67" y="127"/>
                    </a:lnTo>
                    <a:lnTo>
                      <a:pt x="67" y="135"/>
                    </a:lnTo>
                    <a:lnTo>
                      <a:pt x="67" y="1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8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43373" y="5754704"/>
              <a:ext cx="357190" cy="31750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>
              <a:prstShdw prst="shdw17">
                <a:srgbClr val="800058"/>
              </a:prstShdw>
            </a:effectLst>
          </p:spPr>
        </p:pic>
      </p:grpSp>
      <p:pic>
        <p:nvPicPr>
          <p:cNvPr id="158" name="图片 258" descr="cgq.jpg"/>
          <p:cNvPicPr>
            <a:picLocks noChangeAspect="1"/>
          </p:cNvPicPr>
          <p:nvPr/>
        </p:nvPicPr>
        <p:blipFill>
          <a:blip r:embed="rId12" cstate="print"/>
          <a:srcRect b="28226"/>
          <a:stretch>
            <a:fillRect/>
          </a:stretch>
        </p:blipFill>
        <p:spPr bwMode="auto">
          <a:xfrm>
            <a:off x="5939779" y="4715470"/>
            <a:ext cx="150018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0" name="Group 7"/>
          <p:cNvGrpSpPr>
            <a:grpSpLocks/>
          </p:cNvGrpSpPr>
          <p:nvPr/>
        </p:nvGrpSpPr>
        <p:grpSpPr bwMode="auto">
          <a:xfrm>
            <a:off x="1691307" y="4643462"/>
            <a:ext cx="1800200" cy="792088"/>
            <a:chOff x="288" y="1728"/>
            <a:chExt cx="2688" cy="1440"/>
          </a:xfrm>
        </p:grpSpPr>
        <p:pic>
          <p:nvPicPr>
            <p:cNvPr id="161" name="Picture 8" descr="Green Clou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88" y="1728"/>
              <a:ext cx="2688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2" name="Group 9"/>
            <p:cNvGrpSpPr>
              <a:grpSpLocks/>
            </p:cNvGrpSpPr>
            <p:nvPr/>
          </p:nvGrpSpPr>
          <p:grpSpPr bwMode="auto">
            <a:xfrm>
              <a:off x="1296" y="1925"/>
              <a:ext cx="1274" cy="711"/>
              <a:chOff x="2828" y="3491"/>
              <a:chExt cx="1264" cy="417"/>
            </a:xfrm>
          </p:grpSpPr>
          <p:pic>
            <p:nvPicPr>
              <p:cNvPr id="172" name="Picture 10" descr="bulut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28" y="3500"/>
                <a:ext cx="1264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3" name="Text Box 11"/>
              <p:cNvSpPr txBox="1">
                <a:spLocks noChangeArrowheads="1"/>
              </p:cNvSpPr>
              <p:nvPr/>
            </p:nvSpPr>
            <p:spPr bwMode="auto">
              <a:xfrm>
                <a:off x="3110" y="3491"/>
                <a:ext cx="834" cy="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tr-TR" altLang="zh-CN" sz="10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PLMN</a:t>
                </a:r>
                <a:endParaRPr lang="en-US" altLang="zh-CN" sz="1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3" name="Object 9"/>
            <p:cNvGraphicFramePr>
              <a:graphicFrameLocks noChangeAspect="1"/>
            </p:cNvGraphicFramePr>
            <p:nvPr/>
          </p:nvGraphicFramePr>
          <p:xfrm>
            <a:off x="2307" y="2364"/>
            <a:ext cx="244" cy="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142" name="Photo Editor Photo" r:id="rId15" imgW="1390844" imgH="1828571" progId="">
                    <p:embed/>
                  </p:oleObj>
                </mc:Choice>
                <mc:Fallback>
                  <p:oleObj name="Photo Editor Photo" r:id="rId15" imgW="1390844" imgH="1828571" progId="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7" y="2364"/>
                          <a:ext cx="244" cy="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4" name="Group 13"/>
            <p:cNvGrpSpPr>
              <a:grpSpLocks/>
            </p:cNvGrpSpPr>
            <p:nvPr/>
          </p:nvGrpSpPr>
          <p:grpSpPr bwMode="auto">
            <a:xfrm>
              <a:off x="1500" y="2177"/>
              <a:ext cx="779" cy="853"/>
              <a:chOff x="1531" y="2099"/>
              <a:chExt cx="935" cy="677"/>
            </a:xfrm>
          </p:grpSpPr>
          <p:pic>
            <p:nvPicPr>
              <p:cNvPr id="169" name="Picture 14" descr="cells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31" y="2248"/>
                <a:ext cx="776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0" name="Picture 15" descr="tower"/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05" y="2099"/>
                <a:ext cx="407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1" name="Picture 16" descr="tower"/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12" y="2173"/>
                <a:ext cx="354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5" name="Group 17"/>
            <p:cNvGrpSpPr>
              <a:grpSpLocks/>
            </p:cNvGrpSpPr>
            <p:nvPr/>
          </p:nvGrpSpPr>
          <p:grpSpPr bwMode="auto">
            <a:xfrm>
              <a:off x="480" y="1934"/>
              <a:ext cx="1275" cy="696"/>
              <a:chOff x="1504" y="3500"/>
              <a:chExt cx="1265" cy="408"/>
            </a:xfrm>
          </p:grpSpPr>
          <p:pic>
            <p:nvPicPr>
              <p:cNvPr id="167" name="Picture 18" descr="bulut2"/>
              <p:cNvPicPr>
                <a:picLocks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04" y="3500"/>
                <a:ext cx="1265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8" name="Text Box 19"/>
              <p:cNvSpPr txBox="1">
                <a:spLocks noChangeArrowheads="1"/>
              </p:cNvSpPr>
              <p:nvPr/>
            </p:nvSpPr>
            <p:spPr bwMode="auto">
              <a:xfrm>
                <a:off x="1790" y="3533"/>
                <a:ext cx="758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tr-TR" altLang="zh-CN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PSTN</a:t>
                </a:r>
                <a:endParaRPr lang="en-US" altLang="zh-CN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66" name="Picture 20" descr="phone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768" y="2400"/>
              <a:ext cx="489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5" name="Picture 11"/>
          <p:cNvPicPr preferRelativeResize="0"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1496" y="5805264"/>
            <a:ext cx="43046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6" name="Group 1289"/>
          <p:cNvGrpSpPr>
            <a:grpSpLocks/>
          </p:cNvGrpSpPr>
          <p:nvPr/>
        </p:nvGrpSpPr>
        <p:grpSpPr bwMode="auto">
          <a:xfrm>
            <a:off x="7020272" y="5805264"/>
            <a:ext cx="1584176" cy="792848"/>
            <a:chOff x="0" y="0"/>
            <a:chExt cx="2220892" cy="1181100"/>
          </a:xfrm>
        </p:grpSpPr>
        <p:grpSp>
          <p:nvGrpSpPr>
            <p:cNvPr id="177" name="Group 1290"/>
            <p:cNvGrpSpPr>
              <a:grpSpLocks/>
            </p:cNvGrpSpPr>
            <p:nvPr/>
          </p:nvGrpSpPr>
          <p:grpSpPr bwMode="auto">
            <a:xfrm>
              <a:off x="0" y="0"/>
              <a:ext cx="1579562" cy="1181100"/>
              <a:chOff x="0" y="0"/>
              <a:chExt cx="679" cy="560"/>
            </a:xfrm>
          </p:grpSpPr>
          <p:pic>
            <p:nvPicPr>
              <p:cNvPr id="179" name="Picture 1291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0" y="0"/>
                <a:ext cx="679" cy="560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</p:spPr>
          </p:pic>
          <p:grpSp>
            <p:nvGrpSpPr>
              <p:cNvPr id="180" name="Group 1292"/>
              <p:cNvGrpSpPr>
                <a:grpSpLocks/>
              </p:cNvGrpSpPr>
              <p:nvPr/>
            </p:nvGrpSpPr>
            <p:grpSpPr bwMode="auto">
              <a:xfrm>
                <a:off x="156" y="244"/>
                <a:ext cx="27" cy="78"/>
                <a:chOff x="0" y="0"/>
                <a:chExt cx="21" cy="93"/>
              </a:xfrm>
            </p:grpSpPr>
            <p:sp>
              <p:nvSpPr>
                <p:cNvPr id="187" name="Oval 129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solidFill>
                  <a:srgbClr val="FF0000"/>
                </a:solidFill>
                <a:ln w="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  <p:sp>
              <p:nvSpPr>
                <p:cNvPr id="188" name="Oval 129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noFill/>
                <a:ln w="4763" cap="rnd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</p:grpSp>
          <p:grpSp>
            <p:nvGrpSpPr>
              <p:cNvPr id="181" name="Group 1295"/>
              <p:cNvGrpSpPr>
                <a:grpSpLocks/>
              </p:cNvGrpSpPr>
              <p:nvPr/>
            </p:nvGrpSpPr>
            <p:grpSpPr bwMode="auto">
              <a:xfrm>
                <a:off x="250" y="254"/>
                <a:ext cx="27" cy="78"/>
                <a:chOff x="0" y="0"/>
                <a:chExt cx="21" cy="93"/>
              </a:xfrm>
            </p:grpSpPr>
            <p:sp>
              <p:nvSpPr>
                <p:cNvPr id="185" name="Oval 129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solidFill>
                  <a:srgbClr val="FF0000"/>
                </a:solidFill>
                <a:ln w="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  <p:sp>
              <p:nvSpPr>
                <p:cNvPr id="186" name="Oval 129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noFill/>
                <a:ln w="4763" cap="rnd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</p:grpSp>
          <p:grpSp>
            <p:nvGrpSpPr>
              <p:cNvPr id="182" name="Group 1298"/>
              <p:cNvGrpSpPr>
                <a:grpSpLocks/>
              </p:cNvGrpSpPr>
              <p:nvPr/>
            </p:nvGrpSpPr>
            <p:grpSpPr bwMode="auto">
              <a:xfrm>
                <a:off x="266" y="468"/>
                <a:ext cx="27" cy="78"/>
                <a:chOff x="0" y="0"/>
                <a:chExt cx="21" cy="93"/>
              </a:xfrm>
            </p:grpSpPr>
            <p:sp>
              <p:nvSpPr>
                <p:cNvPr id="183" name="Oval 129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solidFill>
                  <a:srgbClr val="FF0000"/>
                </a:solidFill>
                <a:ln w="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  <p:sp>
              <p:nvSpPr>
                <p:cNvPr id="184" name="Oval 130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noFill/>
                <a:ln w="4763" cap="rnd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</p:grpSp>
        </p:grpSp>
        <p:sp>
          <p:nvSpPr>
            <p:cNvPr id="178" name="Rectangle 1304"/>
            <p:cNvSpPr>
              <a:spLocks noChangeArrowheads="1"/>
            </p:cNvSpPr>
            <p:nvPr/>
          </p:nvSpPr>
          <p:spPr bwMode="auto">
            <a:xfrm>
              <a:off x="1008052" y="638175"/>
              <a:ext cx="1212840" cy="412643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9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084168" y="5805264"/>
            <a:ext cx="100337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" name="圆角矩形 190"/>
          <p:cNvSpPr/>
          <p:nvPr/>
        </p:nvSpPr>
        <p:spPr bwMode="auto">
          <a:xfrm>
            <a:off x="1259632" y="3356992"/>
            <a:ext cx="2952328" cy="792088"/>
          </a:xfrm>
          <a:prstGeom prst="round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b="1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Service Development</a:t>
            </a:r>
          </a:p>
          <a:p>
            <a:pPr algn="l"/>
            <a:r>
              <a:rPr lang="en-US" altLang="zh-CN" b="1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Platform</a:t>
            </a:r>
            <a:endParaRPr lang="zh-CN" altLang="en-US" b="1" dirty="0" smtClean="0">
              <a:solidFill>
                <a:schemeClr val="tx2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92" name="圆角矩形 191"/>
          <p:cNvSpPr/>
          <p:nvPr/>
        </p:nvSpPr>
        <p:spPr bwMode="auto">
          <a:xfrm>
            <a:off x="4427984" y="3356992"/>
            <a:ext cx="3168352" cy="792088"/>
          </a:xfrm>
          <a:prstGeom prst="round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b="1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Resource Management</a:t>
            </a:r>
          </a:p>
          <a:p>
            <a:pPr algn="l"/>
            <a:r>
              <a:rPr lang="en-US" altLang="zh-CN" b="1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Platform</a:t>
            </a: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93" name="圆角矩形 192"/>
          <p:cNvSpPr/>
          <p:nvPr/>
        </p:nvSpPr>
        <p:spPr bwMode="auto">
          <a:xfrm>
            <a:off x="1259632" y="2492896"/>
            <a:ext cx="6336704" cy="576064"/>
          </a:xfrm>
          <a:prstGeom prst="round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Service Execution Platform</a:t>
            </a:r>
            <a:endParaRPr lang="zh-CN" altLang="en-US" b="1" dirty="0" smtClean="0">
              <a:solidFill>
                <a:schemeClr val="tx2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96" name="Picture 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2267744" y="5805264"/>
            <a:ext cx="90248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" name="上箭头 196"/>
          <p:cNvSpPr/>
          <p:nvPr/>
        </p:nvSpPr>
        <p:spPr bwMode="auto">
          <a:xfrm>
            <a:off x="2843808" y="3068960"/>
            <a:ext cx="432048" cy="288032"/>
          </a:xfrm>
          <a:prstGeom prst="upArrow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98" name="上箭头 197"/>
          <p:cNvSpPr/>
          <p:nvPr/>
        </p:nvSpPr>
        <p:spPr bwMode="auto">
          <a:xfrm>
            <a:off x="5508104" y="3068960"/>
            <a:ext cx="432048" cy="288032"/>
          </a:xfrm>
          <a:prstGeom prst="upArrow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99" name="Text Box 56"/>
          <p:cNvSpPr txBox="1">
            <a:spLocks noChangeArrowheads="1"/>
          </p:cNvSpPr>
          <p:nvPr/>
        </p:nvSpPr>
        <p:spPr bwMode="auto">
          <a:xfrm>
            <a:off x="24958" y="5599556"/>
            <a:ext cx="1083105" cy="1077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Terminal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Sensing</a:t>
            </a:r>
            <a:r>
              <a: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1600" b="1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01" name="矩形 250"/>
          <p:cNvSpPr>
            <a:spLocks noChangeArrowheads="1"/>
          </p:cNvSpPr>
          <p:nvPr/>
        </p:nvSpPr>
        <p:spPr bwMode="auto">
          <a:xfrm>
            <a:off x="6300192" y="5320677"/>
            <a:ext cx="714621" cy="285985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 of Things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" name="矩形 250"/>
          <p:cNvSpPr>
            <a:spLocks noChangeArrowheads="1"/>
          </p:cNvSpPr>
          <p:nvPr/>
        </p:nvSpPr>
        <p:spPr bwMode="auto">
          <a:xfrm>
            <a:off x="4193641" y="5329179"/>
            <a:ext cx="714621" cy="285985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" name="矩形 250"/>
          <p:cNvSpPr>
            <a:spLocks noChangeArrowheads="1"/>
          </p:cNvSpPr>
          <p:nvPr/>
        </p:nvSpPr>
        <p:spPr bwMode="auto">
          <a:xfrm>
            <a:off x="2198220" y="5322765"/>
            <a:ext cx="714621" cy="285985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Communication Network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0" name="Picture 137" descr="5892515443437028193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941763" y="1268760"/>
            <a:ext cx="64770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4" name="Picture 136" descr="DSC01068_00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495550" y="1268760"/>
            <a:ext cx="65405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5" name="Picture 135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225800" y="1268760"/>
            <a:ext cx="639763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6" name="Picture 13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083300" y="1268760"/>
            <a:ext cx="67945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7" name="Picture 133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664075" y="1268760"/>
            <a:ext cx="625475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8" name="Picture 132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020644" y="1268760"/>
            <a:ext cx="64770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9" name="Picture 131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365750" y="1268760"/>
            <a:ext cx="64135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1" name="Picture 81" descr="pic_b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763713" y="1268760"/>
            <a:ext cx="657225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16" name="Text Box 68"/>
          <p:cNvSpPr txBox="1">
            <a:spLocks noChangeArrowheads="1"/>
          </p:cNvSpPr>
          <p:nvPr/>
        </p:nvSpPr>
        <p:spPr bwMode="auto">
          <a:xfrm>
            <a:off x="1644565" y="1943840"/>
            <a:ext cx="806619" cy="40010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Emergency</a:t>
            </a:r>
          </a:p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Rescue</a:t>
            </a:r>
            <a:endParaRPr kumimoji="1"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17" name="Text Box 84"/>
          <p:cNvSpPr txBox="1">
            <a:spLocks noChangeArrowheads="1"/>
          </p:cNvSpPr>
          <p:nvPr/>
        </p:nvSpPr>
        <p:spPr bwMode="auto">
          <a:xfrm>
            <a:off x="6012160" y="1903458"/>
            <a:ext cx="1024628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Intelligent 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Transportation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18" name="Text Box 88"/>
          <p:cNvSpPr txBox="1">
            <a:spLocks noChangeArrowheads="1"/>
          </p:cNvSpPr>
          <p:nvPr/>
        </p:nvSpPr>
        <p:spPr bwMode="auto">
          <a:xfrm>
            <a:off x="3080361" y="1943840"/>
            <a:ext cx="827459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Intelligent 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Agriculture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19" name="Text Box 92"/>
          <p:cNvSpPr txBox="1">
            <a:spLocks noChangeArrowheads="1"/>
          </p:cNvSpPr>
          <p:nvPr/>
        </p:nvSpPr>
        <p:spPr bwMode="auto">
          <a:xfrm>
            <a:off x="4572000" y="1930466"/>
            <a:ext cx="747308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Intelligent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Health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20" name="Text Box 100"/>
          <p:cNvSpPr txBox="1">
            <a:spLocks noChangeArrowheads="1"/>
          </p:cNvSpPr>
          <p:nvPr/>
        </p:nvSpPr>
        <p:spPr bwMode="auto">
          <a:xfrm>
            <a:off x="5208793" y="1943840"/>
            <a:ext cx="910815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Environment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Monitoring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21" name="Text Box 104"/>
          <p:cNvSpPr txBox="1">
            <a:spLocks noChangeArrowheads="1"/>
          </p:cNvSpPr>
          <p:nvPr/>
        </p:nvSpPr>
        <p:spPr bwMode="auto">
          <a:xfrm>
            <a:off x="7006796" y="1903458"/>
            <a:ext cx="668762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Logistics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22" name="Text Box 84"/>
          <p:cNvSpPr txBox="1">
            <a:spLocks noChangeArrowheads="1"/>
          </p:cNvSpPr>
          <p:nvPr/>
        </p:nvSpPr>
        <p:spPr bwMode="auto">
          <a:xfrm>
            <a:off x="3784050" y="1903458"/>
            <a:ext cx="872343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Smart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 Community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23" name="Text Box 88"/>
          <p:cNvSpPr txBox="1">
            <a:spLocks noChangeArrowheads="1"/>
          </p:cNvSpPr>
          <p:nvPr/>
        </p:nvSpPr>
        <p:spPr bwMode="auto">
          <a:xfrm>
            <a:off x="2599311" y="1975466"/>
            <a:ext cx="452356" cy="40010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Safe</a:t>
            </a:r>
          </a:p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 City</a:t>
            </a:r>
            <a:endParaRPr kumimoji="1"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6628" y="332656"/>
            <a:ext cx="6839868" cy="792162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Basic Ideas of BUPT Service Platform</a:t>
            </a:r>
            <a:endParaRPr lang="zh-CN" alt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38113" y="1557338"/>
            <a:ext cx="6089650" cy="1943100"/>
            <a:chOff x="0" y="1026"/>
            <a:chExt cx="3980" cy="1225"/>
          </a:xfrm>
        </p:grpSpPr>
        <p:sp>
          <p:nvSpPr>
            <p:cNvPr id="5" name="Rectangle 42"/>
            <p:cNvSpPr>
              <a:spLocks noChangeArrowheads="1"/>
            </p:cNvSpPr>
            <p:nvPr/>
          </p:nvSpPr>
          <p:spPr bwMode="auto">
            <a:xfrm>
              <a:off x="288" y="1026"/>
              <a:ext cx="3472" cy="1225"/>
            </a:xfrm>
            <a:prstGeom prst="rect">
              <a:avLst/>
            </a:prstGeom>
            <a:solidFill>
              <a:srgbClr val="FF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</p:spPr>
          <p:txBody>
            <a:bodyPr wrap="none" anchor="ctr">
              <a:flatTx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1" kern="0">
                <a:solidFill>
                  <a:sysClr val="windowText" lastClr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337" y="1085"/>
              <a:ext cx="3293" cy="319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SOA</a:t>
              </a:r>
              <a:r>
                <a:rPr lang="zh-CN" altLang="en-US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（</a:t>
              </a: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Service-oriented Architecture</a:t>
              </a:r>
              <a:r>
                <a:rPr lang="zh-CN" altLang="en-US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）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72" y="1447"/>
              <a:ext cx="1191" cy="319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D</a:t>
              </a: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istributed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065" y="1447"/>
              <a:ext cx="1317" cy="319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Loosely Coupled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473" y="1855"/>
              <a:ext cx="1191" cy="319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Platform-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I</a:t>
              </a: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ndependent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066" y="1855"/>
              <a:ext cx="1317" cy="319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Service Reusability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6011863" y="1196975"/>
            <a:ext cx="2193925" cy="4752975"/>
            <a:chOff x="3815" y="801"/>
            <a:chExt cx="1382" cy="3279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483" y="928"/>
              <a:ext cx="645" cy="2898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EDA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+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SOA 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= 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Event-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Driven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SO</a:t>
              </a:r>
              <a:r>
                <a:rPr lang="en-US" altLang="zh-CN" sz="18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A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3" name="虚尾箭头 12"/>
            <p:cNvSpPr/>
            <p:nvPr/>
          </p:nvSpPr>
          <p:spPr bwMode="auto">
            <a:xfrm>
              <a:off x="3876" y="1447"/>
              <a:ext cx="607" cy="360"/>
            </a:xfrm>
            <a:prstGeom prst="stripedRightArrow">
              <a:avLst>
                <a:gd name="adj1" fmla="val 38889"/>
                <a:gd name="adj2" fmla="val 44921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1" kern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4" name="虚尾箭头 10"/>
            <p:cNvSpPr/>
            <p:nvPr/>
          </p:nvSpPr>
          <p:spPr bwMode="auto">
            <a:xfrm>
              <a:off x="3815" y="2890"/>
              <a:ext cx="607" cy="359"/>
            </a:xfrm>
            <a:prstGeom prst="stripedRightArrow">
              <a:avLst>
                <a:gd name="adj1" fmla="val 38889"/>
                <a:gd name="adj2" fmla="val 44921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1" kern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5" name="组合 65"/>
          <p:cNvGrpSpPr>
            <a:grpSpLocks/>
          </p:cNvGrpSpPr>
          <p:nvPr/>
        </p:nvGrpSpPr>
        <p:grpSpPr bwMode="auto">
          <a:xfrm>
            <a:off x="533400" y="3862611"/>
            <a:ext cx="5407025" cy="1798637"/>
            <a:chOff x="533400" y="4149725"/>
            <a:chExt cx="5511800" cy="1914525"/>
          </a:xfrm>
        </p:grpSpPr>
        <p:sp>
          <p:nvSpPr>
            <p:cNvPr id="16" name="Rectangle 41"/>
            <p:cNvSpPr>
              <a:spLocks noChangeArrowheads="1"/>
            </p:cNvSpPr>
            <p:nvPr/>
          </p:nvSpPr>
          <p:spPr bwMode="auto">
            <a:xfrm>
              <a:off x="533400" y="4149725"/>
              <a:ext cx="5511800" cy="1914525"/>
            </a:xfrm>
            <a:prstGeom prst="rect">
              <a:avLst/>
            </a:prstGeom>
            <a:solidFill>
              <a:srgbClr val="FF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</p:spPr>
          <p:txBody>
            <a:bodyPr wrap="none" anchor="ctr">
              <a:flatTx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1" kern="0">
                <a:solidFill>
                  <a:sysClr val="windowText" lastClr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69938" y="4273550"/>
              <a:ext cx="5124450" cy="506413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EDA (Event-driven Architecture)</a:t>
              </a:r>
              <a:endParaRPr lang="zh-CN" altLang="en-US" sz="20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1031875" y="4848225"/>
              <a:ext cx="1890712" cy="506413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A</a:t>
              </a: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synchronous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I</a:t>
              </a: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nteraction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3560763" y="4848225"/>
              <a:ext cx="2090737" cy="506413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Real-time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Dispatching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1033463" y="5495925"/>
              <a:ext cx="1890712" cy="506413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Dynamic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C</a:t>
              </a: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ollaboration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3563888" y="5517233"/>
              <a:ext cx="2090737" cy="506413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Efficient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kern="0" dirty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C</a:t>
              </a:r>
              <a:r>
                <a:rPr lang="en-US" altLang="zh-CN" sz="1800" b="1" kern="0" dirty="0" smtClean="0">
                  <a:solidFill>
                    <a:sysClr val="window" lastClr="FFFFFF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oncurrence</a:t>
              </a:r>
              <a:endParaRPr lang="zh-CN" altLang="en-US" sz="1800" b="1" kern="0" dirty="0">
                <a:solidFill>
                  <a:sysClr val="window" lastClr="FFFF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533400" y="5805264"/>
            <a:ext cx="7768809" cy="792088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Enabling the participants of service interactions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to decouple from time, space and control flow</a:t>
            </a:r>
            <a:endParaRPr lang="zh-CN" altLang="en-US" b="1" kern="0" dirty="0">
              <a:solidFill>
                <a:schemeClr val="bg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1681" y="188566"/>
            <a:ext cx="7199908" cy="792162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EDSOA Based Smart Cities Service Platform</a:t>
            </a:r>
            <a:endParaRPr lang="zh-CN" alt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32129" name="Object 1"/>
          <p:cNvGraphicFramePr>
            <a:graphicFrameLocks noChangeAspect="1"/>
          </p:cNvGraphicFramePr>
          <p:nvPr/>
        </p:nvGraphicFramePr>
        <p:xfrm>
          <a:off x="467544" y="1268760"/>
          <a:ext cx="8187377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63" name="Visio" r:id="rId3" imgW="7471963" imgH="4330814" progId="Visio.Drawing.11">
                  <p:embed/>
                </p:oleObj>
              </mc:Choice>
              <mc:Fallback>
                <p:oleObj name="Visio" r:id="rId3" imgW="7471963" imgH="4330814" progId="Visio.Drawing.11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268760"/>
                        <a:ext cx="8187377" cy="53285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9713" y="188640"/>
            <a:ext cx="6911876" cy="792162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EDSOA Based Service Development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 bwMode="auto">
          <a:xfrm>
            <a:off x="755576" y="1916832"/>
            <a:ext cx="2952328" cy="1296144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Relationship Analysis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of</a:t>
            </a:r>
            <a:r>
              <a:rPr kumimoji="0" lang="en-US" altLang="zh-CN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Service Processes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and Events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5" name="右箭头 4"/>
          <p:cNvSpPr/>
          <p:nvPr/>
        </p:nvSpPr>
        <p:spPr bwMode="auto">
          <a:xfrm>
            <a:off x="3707904" y="2420888"/>
            <a:ext cx="936104" cy="432048"/>
          </a:xfrm>
          <a:prstGeom prst="rightArrow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FuturaA Md BT" charset="0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4644008" y="1916832"/>
            <a:ext cx="2952328" cy="1296144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SOA Service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Development Tools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2555776" y="4293096"/>
            <a:ext cx="3240360" cy="1296144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Event Table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(Event Output and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Input Relationship)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8" name="右箭头 7"/>
          <p:cNvSpPr/>
          <p:nvPr/>
        </p:nvSpPr>
        <p:spPr bwMode="auto">
          <a:xfrm rot="3198249">
            <a:off x="2443657" y="3552611"/>
            <a:ext cx="1166614" cy="432048"/>
          </a:xfrm>
          <a:prstGeom prst="rightArrow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FuturaA Md BT" charset="0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4225" y="2708920"/>
            <a:ext cx="7575550" cy="341724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000" b="1" dirty="0" smtClean="0"/>
              <a:t>Resource Management Platform</a:t>
            </a: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91535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 bwMode="auto">
          <a:xfrm>
            <a:off x="519942" y="5313982"/>
            <a:ext cx="773035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 bwMode="auto">
          <a:xfrm>
            <a:off x="519942" y="332656"/>
            <a:ext cx="7730350" cy="17243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9492" y="2458710"/>
            <a:ext cx="1396800" cy="2592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901063" y="3662222"/>
            <a:ext cx="0" cy="5546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4462" y="245871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</a:rPr>
              <a:t>S</a:t>
            </a:r>
            <a:r>
              <a:rPr lang="en-US" altLang="zh-CN" sz="2000" dirty="0" smtClean="0">
                <a:solidFill>
                  <a:srgbClr val="000000"/>
                </a:solidFill>
              </a:rPr>
              <a:t>ilo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3407824" y="3322271"/>
            <a:ext cx="1350220" cy="6172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92808" y="2348880"/>
            <a:ext cx="125963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000000"/>
                </a:solidFill>
              </a:rPr>
              <a:t>A</a:t>
            </a:r>
            <a:r>
              <a:rPr lang="en-US" altLang="zh-CN" dirty="0" smtClean="0">
                <a:solidFill>
                  <a:srgbClr val="000000"/>
                </a:solidFill>
              </a:rPr>
              <a:t>pplication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19140" y="2353780"/>
            <a:ext cx="125963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000000"/>
                </a:solidFill>
              </a:rPr>
              <a:t>A</a:t>
            </a:r>
            <a:r>
              <a:rPr lang="en-US" altLang="zh-CN" dirty="0" smtClean="0">
                <a:solidFill>
                  <a:srgbClr val="000000"/>
                </a:solidFill>
              </a:rPr>
              <a:t>pplication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33833" y="2352422"/>
            <a:ext cx="125963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Application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933832" y="3376882"/>
            <a:ext cx="4018607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Resource Management Framework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75984" y="2917845"/>
            <a:ext cx="125963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Application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71247" y="4216882"/>
            <a:ext cx="1259632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Devices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752972" y="2458710"/>
            <a:ext cx="1396800" cy="2592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2444543" y="3662222"/>
            <a:ext cx="0" cy="5546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97942" y="245871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</a:rPr>
              <a:t>S</a:t>
            </a:r>
            <a:r>
              <a:rPr lang="en-US" altLang="zh-CN" sz="2000" dirty="0" smtClean="0">
                <a:solidFill>
                  <a:srgbClr val="000000"/>
                </a:solidFill>
              </a:rPr>
              <a:t>ilo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819464" y="2917845"/>
            <a:ext cx="125963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Application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814727" y="4216882"/>
            <a:ext cx="1259632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Devices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933833" y="4384272"/>
            <a:ext cx="1259632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Devices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319140" y="4379130"/>
            <a:ext cx="1259632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Devices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692807" y="4384272"/>
            <a:ext cx="1259632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Devices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38" name="直接箭头连接符 37"/>
          <p:cNvCxnSpPr>
            <a:stCxn id="21" idx="2"/>
          </p:cNvCxnSpPr>
          <p:nvPr/>
        </p:nvCxnSpPr>
        <p:spPr>
          <a:xfrm>
            <a:off x="5563649" y="3072502"/>
            <a:ext cx="0" cy="3043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6918652" y="3075002"/>
            <a:ext cx="0" cy="3043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8358812" y="3073860"/>
            <a:ext cx="0" cy="3043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5565490" y="4065624"/>
            <a:ext cx="0" cy="3043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6911036" y="4064902"/>
            <a:ext cx="0" cy="3043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8346764" y="4066842"/>
            <a:ext cx="0" cy="3043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562818" y="332656"/>
            <a:ext cx="75375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285750" indent="-28575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lvl="1" algn="just" hangingPunct="1">
              <a:buFont typeface="Wingdings" pitchFamily="2" charset="2"/>
              <a:buChar char="Ø"/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Existing </a:t>
            </a:r>
            <a:r>
              <a:rPr lang="en-US" altLang="zh-CN" sz="1800" dirty="0" err="1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IoT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application modes are focus on single application and “silos” solutions. There is a tight-coupling between the devices and the applications and they are characterized by "proprietary devices for one specific application". </a:t>
            </a:r>
          </a:p>
          <a:p>
            <a:pPr lvl="1" algn="just" hangingPunct="1">
              <a:buFont typeface="Wingdings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The data and resources are typically locked into closed systems without cross-system sharing, reusing, and interaction. </a:t>
            </a: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562818" y="5445224"/>
            <a:ext cx="75375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285750" indent="-28575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lvl="1" algn="just" hangingPunct="1">
              <a:buFont typeface="Wingdings" pitchFamily="2" charset="2"/>
              <a:buChar char="Ø"/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We propose a resource management framework 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to open up or break the current application silos and move to a horizontal and open application mode.</a:t>
            </a:r>
            <a:endParaRPr lang="zh-CN" altLang="en-US" sz="1800" dirty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  <a:p>
            <a:pPr lvl="1" algn="just" hangingPunct="1">
              <a:buFont typeface="Wingdings" pitchFamily="2" charset="2"/>
              <a:buChar char="Ø"/>
            </a:pPr>
            <a:endParaRPr lang="en-US" altLang="zh-CN" sz="1800" dirty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22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425130" y="164247"/>
            <a:ext cx="8251326" cy="28147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07" y="3068960"/>
            <a:ext cx="6624736" cy="365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425130" y="116632"/>
            <a:ext cx="82513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285750" indent="-28575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lvl="1" algn="just" hangingPunct="1">
              <a:buFont typeface="Wingdings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The resource management framework provides an infrastructure for accessing heterogeneous devices, formally describing resources and entities, and publishing their output in well-understood, machine-</a:t>
            </a:r>
            <a:r>
              <a:rPr lang="en-US" altLang="zh-CN" sz="1800" dirty="0" err="1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processible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formats on the Web. </a:t>
            </a:r>
          </a:p>
          <a:p>
            <a:pPr lvl="1" algn="just" hangingPunct="1">
              <a:buFont typeface="Wingdings" pitchFamily="2" charset="2"/>
              <a:buChar char="Ø"/>
            </a:pPr>
            <a:endParaRPr lang="en-US" altLang="zh-CN" sz="1800" dirty="0" smtClean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  <a:p>
            <a:pPr lvl="1" algn="just" hangingPunct="1">
              <a:buFont typeface="Wingdings" pitchFamily="2" charset="2"/>
              <a:buChar char="Ø"/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It shields the heterogeneity and technical detail of devices, and exposes them in a well-defined resource way. The resources and information are represented in a self-description and semantic manner.</a:t>
            </a:r>
          </a:p>
          <a:p>
            <a:pPr lvl="1" algn="just" hangingPunct="1">
              <a:buFont typeface="Wingdings" pitchFamily="2" charset="2"/>
              <a:buChar char="Ø"/>
            </a:pP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It decouples the upper applications from the underneath devices, and ensures the expandability of upper and underneath layers. It enables the cross-system sharing and reusing of resources, and interaction between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923591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79388" y="97468"/>
            <a:ext cx="889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Resource Management Platform</a:t>
            </a:r>
            <a:endParaRPr lang="zh-CN" altLang="en-US" sz="3200" b="1" dirty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462778" y="980954"/>
            <a:ext cx="1957441" cy="2286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1403648" y="980728"/>
            <a:ext cx="2016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285750" indent="-28575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lvl="1" eaLnBrk="1" hangingPunct="1"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Expose the capabilities of resources to </a:t>
            </a: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upper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applications </a:t>
            </a: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in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the way of REST </a:t>
            </a: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service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.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06" y="3378670"/>
            <a:ext cx="6998002" cy="340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 bwMode="auto">
          <a:xfrm>
            <a:off x="3766687" y="980954"/>
            <a:ext cx="1957441" cy="2286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3707557" y="980728"/>
            <a:ext cx="201657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285750" indent="-28575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lvl="1" eaLnBrk="1" hangingPunct="1"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Monitor the state of resources and synchronize the information of Model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Directory.</a:t>
            </a:r>
          </a:p>
          <a:p>
            <a:pPr lvl="1" eaLnBrk="1" hangingPunct="1">
              <a:buFont typeface="Wingdings" pitchFamily="2" charset="2"/>
              <a:buChar char="Ø"/>
            </a:pPr>
            <a:endParaRPr lang="en-US" altLang="zh-CN" sz="1600" dirty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Search required resources by Model Directory. </a:t>
            </a:r>
          </a:p>
          <a:p>
            <a:pPr lvl="1" eaLnBrk="1" hangingPunct="1">
              <a:buFont typeface="Wingdings" pitchFamily="2" charset="2"/>
              <a:buChar char="Ø"/>
            </a:pPr>
            <a:endParaRPr lang="en-US" altLang="zh-CN" sz="1600" dirty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6084168" y="980954"/>
            <a:ext cx="1957441" cy="2286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6085931" y="980728"/>
            <a:ext cx="201446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285750" indent="-28575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lvl="1" eaLnBrk="1" hangingPunct="1"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Interpret the outputs of resources and generate events according to model and  resource-entity binding.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02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4225" y="2636912"/>
            <a:ext cx="7575550" cy="348925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4000" b="1" dirty="0" smtClean="0"/>
              <a:t>Single Process</a:t>
            </a:r>
          </a:p>
          <a:p>
            <a:pPr marL="0" indent="0" algn="ctr">
              <a:buNone/>
            </a:pPr>
            <a:r>
              <a:rPr lang="en-US" altLang="zh-CN" sz="4000" b="1" dirty="0" smtClean="0"/>
              <a:t>Service Development</a:t>
            </a: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35011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xfrm>
            <a:off x="2520156" y="276795"/>
            <a:ext cx="6119813" cy="79216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Basic Ideas of  Service Development</a:t>
            </a:r>
            <a:endParaRPr lang="zh-CN" altLang="en-US" sz="2800" b="1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1331640" y="5237181"/>
            <a:ext cx="7416800" cy="1296987"/>
          </a:xfrm>
          <a:prstGeom prst="rect">
            <a:avLst/>
          </a:prstGeom>
          <a:solidFill>
            <a:srgbClr val="F7C7EE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1474515" y="5383231"/>
            <a:ext cx="4537075" cy="10795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618977" y="5742006"/>
            <a:ext cx="936625" cy="576262"/>
          </a:xfrm>
          <a:prstGeom prst="rect">
            <a:avLst/>
          </a:prstGeom>
          <a:solidFill>
            <a:srgbClr val="F6FC0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Voice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COM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700065" y="5742006"/>
            <a:ext cx="936625" cy="576262"/>
          </a:xfrm>
          <a:prstGeom prst="rect">
            <a:avLst/>
          </a:prstGeom>
          <a:solidFill>
            <a:srgbClr val="F6FC0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SMS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779565" y="5742006"/>
            <a:ext cx="936625" cy="576262"/>
          </a:xfrm>
          <a:prstGeom prst="rect">
            <a:avLst/>
          </a:prstGeom>
          <a:solidFill>
            <a:srgbClr val="F6FC0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Video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COM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859065" y="5742006"/>
            <a:ext cx="936625" cy="576262"/>
          </a:xfrm>
          <a:prstGeom prst="rect">
            <a:avLst/>
          </a:prstGeom>
          <a:solidFill>
            <a:srgbClr val="F6FC0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Email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49" name="Rectangle 12"/>
          <p:cNvSpPr>
            <a:spLocks noChangeArrowheads="1"/>
          </p:cNvSpPr>
          <p:nvPr/>
        </p:nvSpPr>
        <p:spPr bwMode="auto">
          <a:xfrm>
            <a:off x="6227490" y="5381643"/>
            <a:ext cx="2447925" cy="1079500"/>
          </a:xfrm>
          <a:prstGeom prst="rect">
            <a:avLst/>
          </a:prstGeom>
          <a:solidFill>
            <a:srgbClr val="3399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0" name="Rectangle 9"/>
          <p:cNvSpPr>
            <a:spLocks noChangeArrowheads="1"/>
          </p:cNvSpPr>
          <p:nvPr/>
        </p:nvSpPr>
        <p:spPr bwMode="auto">
          <a:xfrm>
            <a:off x="6444208" y="5742006"/>
            <a:ext cx="936625" cy="576262"/>
          </a:xfrm>
          <a:prstGeom prst="rect">
            <a:avLst/>
          </a:prstGeom>
          <a:solidFill>
            <a:srgbClr val="E8F197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Weather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Report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1" name="Rectangle 10"/>
          <p:cNvSpPr>
            <a:spLocks noChangeArrowheads="1"/>
          </p:cNvSpPr>
          <p:nvPr/>
        </p:nvSpPr>
        <p:spPr bwMode="auto">
          <a:xfrm>
            <a:off x="7667352" y="5742006"/>
            <a:ext cx="936625" cy="576262"/>
          </a:xfrm>
          <a:prstGeom prst="rect">
            <a:avLst/>
          </a:prstGeom>
          <a:solidFill>
            <a:srgbClr val="E8F197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Tickets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Service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2" name="Text Box 13"/>
          <p:cNvSpPr txBox="1">
            <a:spLocks noChangeArrowheads="1"/>
          </p:cNvSpPr>
          <p:nvPr/>
        </p:nvSpPr>
        <p:spPr bwMode="auto">
          <a:xfrm>
            <a:off x="2339070" y="5310204"/>
            <a:ext cx="31689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200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Basic </a:t>
            </a:r>
            <a:r>
              <a:rPr lang="en-US" altLang="zh-CN" sz="20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Network Functions</a:t>
            </a:r>
            <a:endParaRPr lang="zh-CN" altLang="en-US" sz="20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3" name="Text Box 14"/>
          <p:cNvSpPr txBox="1">
            <a:spLocks noChangeArrowheads="1"/>
          </p:cNvSpPr>
          <p:nvPr/>
        </p:nvSpPr>
        <p:spPr bwMode="auto">
          <a:xfrm>
            <a:off x="5958430" y="5335622"/>
            <a:ext cx="302577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Application Functions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4" name="Text Box 15"/>
          <p:cNvSpPr txBox="1">
            <a:spLocks noChangeArrowheads="1"/>
          </p:cNvSpPr>
          <p:nvPr/>
        </p:nvSpPr>
        <p:spPr bwMode="auto">
          <a:xfrm>
            <a:off x="125276" y="5508643"/>
            <a:ext cx="118717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Resource Layer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5" name="Rectangle 16"/>
          <p:cNvSpPr>
            <a:spLocks noChangeArrowheads="1"/>
          </p:cNvSpPr>
          <p:nvPr/>
        </p:nvSpPr>
        <p:spPr bwMode="auto">
          <a:xfrm>
            <a:off x="1331640" y="3943368"/>
            <a:ext cx="7416800" cy="1008063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6" name="Text Box 17"/>
          <p:cNvSpPr txBox="1">
            <a:spLocks noChangeArrowheads="1"/>
          </p:cNvSpPr>
          <p:nvPr/>
        </p:nvSpPr>
        <p:spPr bwMode="auto">
          <a:xfrm>
            <a:off x="-12065" y="4139247"/>
            <a:ext cx="1333227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Components/Services </a:t>
            </a:r>
            <a:r>
              <a:rPr lang="en-US" altLang="zh-CN" sz="1800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7" name="Rectangle 18"/>
          <p:cNvSpPr>
            <a:spLocks noChangeArrowheads="1"/>
          </p:cNvSpPr>
          <p:nvPr/>
        </p:nvSpPr>
        <p:spPr bwMode="auto">
          <a:xfrm>
            <a:off x="1331640" y="2430481"/>
            <a:ext cx="7416800" cy="1154112"/>
          </a:xfrm>
          <a:prstGeom prst="rect">
            <a:avLst/>
          </a:prstGeom>
          <a:solidFill>
            <a:srgbClr val="E8F197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8" name="Text Box 19"/>
          <p:cNvSpPr txBox="1">
            <a:spLocks noChangeArrowheads="1"/>
          </p:cNvSpPr>
          <p:nvPr/>
        </p:nvSpPr>
        <p:spPr bwMode="auto">
          <a:xfrm>
            <a:off x="0" y="2586195"/>
            <a:ext cx="140364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Service Composition Layer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59" name="Text Box 20"/>
          <p:cNvSpPr txBox="1">
            <a:spLocks noChangeArrowheads="1"/>
          </p:cNvSpPr>
          <p:nvPr/>
        </p:nvSpPr>
        <p:spPr bwMode="auto">
          <a:xfrm>
            <a:off x="0" y="1340768"/>
            <a:ext cx="136815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Presentation Layer</a:t>
            </a:r>
            <a:endParaRPr lang="zh-CN" altLang="en-US" sz="18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60" name="Rectangle 21"/>
          <p:cNvSpPr>
            <a:spLocks noChangeArrowheads="1"/>
          </p:cNvSpPr>
          <p:nvPr/>
        </p:nvSpPr>
        <p:spPr bwMode="auto">
          <a:xfrm>
            <a:off x="1331640" y="1350981"/>
            <a:ext cx="7416800" cy="792162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61" name="Rectangle 22"/>
          <p:cNvSpPr>
            <a:spLocks noChangeArrowheads="1"/>
          </p:cNvSpPr>
          <p:nvPr/>
        </p:nvSpPr>
        <p:spPr bwMode="auto">
          <a:xfrm>
            <a:off x="1474515" y="4086243"/>
            <a:ext cx="3457575" cy="792163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62" name="AutoShape 23"/>
          <p:cNvSpPr>
            <a:spLocks noChangeArrowheads="1"/>
          </p:cNvSpPr>
          <p:nvPr/>
        </p:nvSpPr>
        <p:spPr bwMode="auto">
          <a:xfrm>
            <a:off x="1692052" y="4230706"/>
            <a:ext cx="647700" cy="503237"/>
          </a:xfrm>
          <a:prstGeom prst="plaque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sp>
        <p:nvSpPr>
          <p:cNvPr id="35863" name="AutoShape 24"/>
          <p:cNvSpPr>
            <a:spLocks noChangeArrowheads="1"/>
          </p:cNvSpPr>
          <p:nvPr/>
        </p:nvSpPr>
        <p:spPr bwMode="auto">
          <a:xfrm>
            <a:off x="2483768" y="4230706"/>
            <a:ext cx="647700" cy="503237"/>
          </a:xfrm>
          <a:prstGeom prst="plaque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sp>
        <p:nvSpPr>
          <p:cNvPr id="35864" name="AutoShape 25"/>
          <p:cNvSpPr>
            <a:spLocks noChangeArrowheads="1"/>
          </p:cNvSpPr>
          <p:nvPr/>
        </p:nvSpPr>
        <p:spPr bwMode="auto">
          <a:xfrm>
            <a:off x="3275856" y="4230706"/>
            <a:ext cx="647700" cy="503237"/>
          </a:xfrm>
          <a:prstGeom prst="plaque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sp>
        <p:nvSpPr>
          <p:cNvPr id="35865" name="Rectangle 26"/>
          <p:cNvSpPr>
            <a:spLocks noChangeArrowheads="1"/>
          </p:cNvSpPr>
          <p:nvPr/>
        </p:nvSpPr>
        <p:spPr bwMode="auto">
          <a:xfrm>
            <a:off x="5219427" y="4086243"/>
            <a:ext cx="3384550" cy="792163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endParaRPr lang="zh-CN" altLang="en-US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66" name="AutoShape 27"/>
          <p:cNvSpPr>
            <a:spLocks noChangeArrowheads="1"/>
          </p:cNvSpPr>
          <p:nvPr/>
        </p:nvSpPr>
        <p:spPr bwMode="auto">
          <a:xfrm>
            <a:off x="1547540" y="2862281"/>
            <a:ext cx="647700" cy="503237"/>
          </a:xfrm>
          <a:prstGeom prst="plaque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sp>
        <p:nvSpPr>
          <p:cNvPr id="35867" name="AutoShape 28"/>
          <p:cNvSpPr>
            <a:spLocks noChangeArrowheads="1"/>
          </p:cNvSpPr>
          <p:nvPr/>
        </p:nvSpPr>
        <p:spPr bwMode="auto">
          <a:xfrm>
            <a:off x="2698477" y="2862281"/>
            <a:ext cx="647700" cy="503237"/>
          </a:xfrm>
          <a:prstGeom prst="plaque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sp>
        <p:nvSpPr>
          <p:cNvPr id="35868" name="AutoShape 29"/>
          <p:cNvSpPr>
            <a:spLocks noChangeArrowheads="1"/>
          </p:cNvSpPr>
          <p:nvPr/>
        </p:nvSpPr>
        <p:spPr bwMode="auto">
          <a:xfrm>
            <a:off x="3779565" y="2574943"/>
            <a:ext cx="503237" cy="358775"/>
          </a:xfrm>
          <a:prstGeom prst="plaque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sp>
        <p:nvSpPr>
          <p:cNvPr id="35869" name="Text Box 36"/>
          <p:cNvSpPr txBox="1">
            <a:spLocks noChangeArrowheads="1"/>
          </p:cNvSpPr>
          <p:nvPr/>
        </p:nvSpPr>
        <p:spPr bwMode="auto">
          <a:xfrm>
            <a:off x="7327693" y="4325034"/>
            <a:ext cx="140335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20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Services</a:t>
            </a:r>
            <a:endParaRPr lang="zh-CN" altLang="en-US" sz="20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70" name="Text Box 37"/>
          <p:cNvSpPr txBox="1">
            <a:spLocks noChangeArrowheads="1"/>
          </p:cNvSpPr>
          <p:nvPr/>
        </p:nvSpPr>
        <p:spPr bwMode="auto">
          <a:xfrm>
            <a:off x="3779954" y="4276653"/>
            <a:ext cx="161035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pitchFamily="18" charset="2"/>
              <a:buNone/>
            </a:pPr>
            <a:r>
              <a:rPr lang="en-US" altLang="zh-CN" sz="20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Components</a:t>
            </a:r>
            <a:endParaRPr lang="zh-CN" altLang="en-US" sz="20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5871" name="AutoShape 38"/>
          <p:cNvSpPr>
            <a:spLocks noChangeArrowheads="1"/>
          </p:cNvSpPr>
          <p:nvPr/>
        </p:nvSpPr>
        <p:spPr bwMode="auto">
          <a:xfrm>
            <a:off x="5435327" y="4230706"/>
            <a:ext cx="792163" cy="576262"/>
          </a:xfrm>
          <a:prstGeom prst="plus">
            <a:avLst>
              <a:gd name="adj" fmla="val 25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5872" name="AutoShape 39"/>
          <p:cNvSpPr>
            <a:spLocks noChangeArrowheads="1"/>
          </p:cNvSpPr>
          <p:nvPr/>
        </p:nvSpPr>
        <p:spPr bwMode="auto">
          <a:xfrm>
            <a:off x="6587852" y="4230706"/>
            <a:ext cx="792163" cy="576262"/>
          </a:xfrm>
          <a:prstGeom prst="plus">
            <a:avLst>
              <a:gd name="adj" fmla="val 25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5873" name="AutoShape 40"/>
          <p:cNvSpPr>
            <a:spLocks noChangeArrowheads="1"/>
          </p:cNvSpPr>
          <p:nvPr/>
        </p:nvSpPr>
        <p:spPr bwMode="auto">
          <a:xfrm>
            <a:off x="3706540" y="3151206"/>
            <a:ext cx="576262" cy="360362"/>
          </a:xfrm>
          <a:prstGeom prst="plus">
            <a:avLst>
              <a:gd name="adj" fmla="val 25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5874" name="Line 41"/>
          <p:cNvSpPr>
            <a:spLocks noChangeShapeType="1"/>
          </p:cNvSpPr>
          <p:nvPr/>
        </p:nvSpPr>
        <p:spPr bwMode="auto">
          <a:xfrm>
            <a:off x="2195240" y="3078181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75" name="Line 42"/>
          <p:cNvSpPr>
            <a:spLocks noChangeShapeType="1"/>
          </p:cNvSpPr>
          <p:nvPr/>
        </p:nvSpPr>
        <p:spPr bwMode="auto">
          <a:xfrm flipV="1">
            <a:off x="3347765" y="2717818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76" name="Line 43"/>
          <p:cNvSpPr>
            <a:spLocks noChangeShapeType="1"/>
          </p:cNvSpPr>
          <p:nvPr/>
        </p:nvSpPr>
        <p:spPr bwMode="auto">
          <a:xfrm>
            <a:off x="3347765" y="3151206"/>
            <a:ext cx="3603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77" name="AutoShape 44"/>
          <p:cNvSpPr>
            <a:spLocks noChangeArrowheads="1"/>
          </p:cNvSpPr>
          <p:nvPr/>
        </p:nvSpPr>
        <p:spPr bwMode="auto">
          <a:xfrm>
            <a:off x="5292452" y="2790843"/>
            <a:ext cx="576263" cy="360363"/>
          </a:xfrm>
          <a:prstGeom prst="plus">
            <a:avLst>
              <a:gd name="adj" fmla="val 25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5878" name="AutoShape 45"/>
          <p:cNvSpPr>
            <a:spLocks noChangeArrowheads="1"/>
          </p:cNvSpPr>
          <p:nvPr/>
        </p:nvSpPr>
        <p:spPr bwMode="auto">
          <a:xfrm>
            <a:off x="6371952" y="2574943"/>
            <a:ext cx="576263" cy="360363"/>
          </a:xfrm>
          <a:prstGeom prst="plus">
            <a:avLst>
              <a:gd name="adj" fmla="val 25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5879" name="AutoShape 46"/>
          <p:cNvSpPr>
            <a:spLocks noChangeArrowheads="1"/>
          </p:cNvSpPr>
          <p:nvPr/>
        </p:nvSpPr>
        <p:spPr bwMode="auto">
          <a:xfrm>
            <a:off x="6371952" y="3151206"/>
            <a:ext cx="576263" cy="360362"/>
          </a:xfrm>
          <a:prstGeom prst="plus">
            <a:avLst>
              <a:gd name="adj" fmla="val 25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5880" name="AutoShape 47"/>
          <p:cNvSpPr>
            <a:spLocks noChangeArrowheads="1"/>
          </p:cNvSpPr>
          <p:nvPr/>
        </p:nvSpPr>
        <p:spPr bwMode="auto">
          <a:xfrm>
            <a:off x="7595915" y="2862281"/>
            <a:ext cx="576262" cy="360362"/>
          </a:xfrm>
          <a:prstGeom prst="plus">
            <a:avLst>
              <a:gd name="adj" fmla="val 25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 2" pitchFamily="18" charset="2"/>
              <a:buNone/>
            </a:pPr>
            <a:r>
              <a:rPr lang="en-US" altLang="zh-CN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35881" name="Line 48"/>
          <p:cNvSpPr>
            <a:spLocks noChangeShapeType="1"/>
          </p:cNvSpPr>
          <p:nvPr/>
        </p:nvSpPr>
        <p:spPr bwMode="auto">
          <a:xfrm flipV="1">
            <a:off x="5867127" y="2790843"/>
            <a:ext cx="5048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82" name="Line 49"/>
          <p:cNvSpPr>
            <a:spLocks noChangeShapeType="1"/>
          </p:cNvSpPr>
          <p:nvPr/>
        </p:nvSpPr>
        <p:spPr bwMode="auto">
          <a:xfrm>
            <a:off x="5867127" y="3006743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83" name="Line 50"/>
          <p:cNvSpPr>
            <a:spLocks noChangeShapeType="1"/>
          </p:cNvSpPr>
          <p:nvPr/>
        </p:nvSpPr>
        <p:spPr bwMode="auto">
          <a:xfrm>
            <a:off x="6948215" y="2790843"/>
            <a:ext cx="6477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84" name="Line 51"/>
          <p:cNvSpPr>
            <a:spLocks noChangeShapeType="1"/>
          </p:cNvSpPr>
          <p:nvPr/>
        </p:nvSpPr>
        <p:spPr bwMode="auto">
          <a:xfrm flipV="1">
            <a:off x="6948215" y="3078181"/>
            <a:ext cx="6477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85" name="Picture 12" descr="xb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692002" y="1566881"/>
            <a:ext cx="590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6" name="Picture 13" descr="gamebo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987402" y="1493856"/>
            <a:ext cx="5302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7" name="Picture 14" descr="blackberry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282802" y="1422418"/>
            <a:ext cx="404813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8" name="Picture 15" descr="hdt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5435327" y="1493856"/>
            <a:ext cx="8540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9" name="Picture 10" descr="compu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6803752" y="1422418"/>
            <a:ext cx="685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90" name="Picture 7" descr="cellphone n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7956277" y="1350981"/>
            <a:ext cx="3937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91" name="Line 58"/>
          <p:cNvSpPr>
            <a:spLocks noChangeShapeType="1"/>
          </p:cNvSpPr>
          <p:nvPr/>
        </p:nvSpPr>
        <p:spPr bwMode="auto">
          <a:xfrm>
            <a:off x="2050777" y="2143143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92" name="Line 59"/>
          <p:cNvSpPr>
            <a:spLocks noChangeShapeType="1"/>
          </p:cNvSpPr>
          <p:nvPr/>
        </p:nvSpPr>
        <p:spPr bwMode="auto">
          <a:xfrm>
            <a:off x="3203302" y="2143143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93" name="Line 60"/>
          <p:cNvSpPr>
            <a:spLocks noChangeShapeType="1"/>
          </p:cNvSpPr>
          <p:nvPr/>
        </p:nvSpPr>
        <p:spPr bwMode="auto">
          <a:xfrm>
            <a:off x="4427265" y="2143143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94" name="Line 61"/>
          <p:cNvSpPr>
            <a:spLocks noChangeShapeType="1"/>
          </p:cNvSpPr>
          <p:nvPr/>
        </p:nvSpPr>
        <p:spPr bwMode="auto">
          <a:xfrm>
            <a:off x="5867127" y="2143143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95" name="Line 62"/>
          <p:cNvSpPr>
            <a:spLocks noChangeShapeType="1"/>
          </p:cNvSpPr>
          <p:nvPr/>
        </p:nvSpPr>
        <p:spPr bwMode="auto">
          <a:xfrm>
            <a:off x="7164115" y="2143143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96" name="Line 63"/>
          <p:cNvSpPr>
            <a:spLocks noChangeShapeType="1"/>
          </p:cNvSpPr>
          <p:nvPr/>
        </p:nvSpPr>
        <p:spPr bwMode="auto">
          <a:xfrm>
            <a:off x="8172177" y="2143143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897" name="AutoShape 64"/>
          <p:cNvCxnSpPr>
            <a:cxnSpLocks noChangeShapeType="1"/>
            <a:stCxn id="35873" idx="3"/>
            <a:endCxn id="35872" idx="0"/>
          </p:cNvCxnSpPr>
          <p:nvPr/>
        </p:nvCxnSpPr>
        <p:spPr bwMode="auto">
          <a:xfrm>
            <a:off x="4282802" y="3332181"/>
            <a:ext cx="2701925" cy="898525"/>
          </a:xfrm>
          <a:prstGeom prst="curvedConnector2">
            <a:avLst/>
          </a:prstGeom>
          <a:noFill/>
          <a:ln w="9525">
            <a:solidFill>
              <a:schemeClr val="tx2"/>
            </a:solidFill>
            <a:prstDash val="dashDot"/>
            <a:round/>
            <a:headEnd/>
            <a:tailEnd type="triangle" w="med" len="med"/>
          </a:ln>
        </p:spPr>
      </p:cxnSp>
      <p:cxnSp>
        <p:nvCxnSpPr>
          <p:cNvPr id="35898" name="AutoShape 65"/>
          <p:cNvCxnSpPr>
            <a:cxnSpLocks noChangeShapeType="1"/>
            <a:stCxn id="35867" idx="2"/>
            <a:endCxn id="35862" idx="0"/>
          </p:cNvCxnSpPr>
          <p:nvPr/>
        </p:nvCxnSpPr>
        <p:spPr bwMode="auto">
          <a:xfrm rot="5400000">
            <a:off x="2086521" y="3294900"/>
            <a:ext cx="865188" cy="10064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2"/>
            </a:solidFill>
            <a:prstDash val="dashDot"/>
            <a:round/>
            <a:headEnd/>
            <a:tailEnd type="triangle" w="med" len="med"/>
          </a:ln>
        </p:spPr>
      </p:cxnSp>
      <p:cxnSp>
        <p:nvCxnSpPr>
          <p:cNvPr id="35899" name="AutoShape 67"/>
          <p:cNvCxnSpPr>
            <a:cxnSpLocks noChangeShapeType="1"/>
            <a:stCxn id="35878" idx="2"/>
            <a:endCxn id="35871" idx="0"/>
          </p:cNvCxnSpPr>
          <p:nvPr/>
        </p:nvCxnSpPr>
        <p:spPr bwMode="auto">
          <a:xfrm rot="5400000">
            <a:off x="5598840" y="3168668"/>
            <a:ext cx="1295400" cy="828675"/>
          </a:xfrm>
          <a:prstGeom prst="curvedConnector3">
            <a:avLst>
              <a:gd name="adj1" fmla="val 49880"/>
            </a:avLst>
          </a:prstGeom>
          <a:noFill/>
          <a:ln w="9525">
            <a:solidFill>
              <a:schemeClr val="tx2"/>
            </a:solidFill>
            <a:prstDash val="dashDot"/>
            <a:round/>
            <a:headEnd/>
            <a:tailEnd type="triangle" w="med" len="med"/>
          </a:ln>
        </p:spPr>
      </p:cxnSp>
      <p:cxnSp>
        <p:nvCxnSpPr>
          <p:cNvPr id="35900" name="AutoShape 68"/>
          <p:cNvCxnSpPr>
            <a:cxnSpLocks noChangeShapeType="1"/>
            <a:stCxn id="35871" idx="2"/>
            <a:endCxn id="35848" idx="0"/>
          </p:cNvCxnSpPr>
          <p:nvPr/>
        </p:nvCxnSpPr>
        <p:spPr bwMode="auto">
          <a:xfrm rot="5400000">
            <a:off x="5112271" y="5022074"/>
            <a:ext cx="935038" cy="504825"/>
          </a:xfrm>
          <a:prstGeom prst="curvedConnector3">
            <a:avLst>
              <a:gd name="adj1" fmla="val 49917"/>
            </a:avLst>
          </a:prstGeom>
          <a:noFill/>
          <a:ln w="9525">
            <a:solidFill>
              <a:schemeClr val="tx2"/>
            </a:solidFill>
            <a:prstDash val="dashDot"/>
            <a:round/>
            <a:headEnd/>
            <a:tailEnd type="triangle" w="med" len="med"/>
          </a:ln>
        </p:spPr>
      </p:cxnSp>
      <p:cxnSp>
        <p:nvCxnSpPr>
          <p:cNvPr id="35901" name="AutoShape 69"/>
          <p:cNvCxnSpPr>
            <a:cxnSpLocks noChangeShapeType="1"/>
            <a:endCxn id="35851" idx="0"/>
          </p:cNvCxnSpPr>
          <p:nvPr/>
        </p:nvCxnSpPr>
        <p:spPr bwMode="auto">
          <a:xfrm>
            <a:off x="7021240" y="4806968"/>
            <a:ext cx="1114425" cy="935038"/>
          </a:xfrm>
          <a:prstGeom prst="curvedConnector2">
            <a:avLst/>
          </a:prstGeom>
          <a:noFill/>
          <a:ln w="9525">
            <a:solidFill>
              <a:schemeClr val="tx2"/>
            </a:solidFill>
            <a:prstDash val="dashDot"/>
            <a:round/>
            <a:headEnd/>
            <a:tailEnd type="triangl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639341"/>
            <a:ext cx="7848872" cy="4525963"/>
          </a:xfrm>
        </p:spPr>
        <p:txBody>
          <a:bodyPr/>
          <a:lstStyle/>
          <a:p>
            <a:pPr eaLnBrk="1" hangingPunct="1"/>
            <a:r>
              <a:rPr lang="en-US" altLang="zh-CN" sz="32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Development Trends of  Smart Cities &amp; System Architecture</a:t>
            </a:r>
          </a:p>
          <a:p>
            <a:pPr eaLnBrk="1" hangingPunct="1"/>
            <a:r>
              <a:rPr lang="en-US" altLang="zh-CN" sz="32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Smart Cities Service Platform  of BUPT</a:t>
            </a:r>
          </a:p>
          <a:p>
            <a:pPr lvl="1" eaLnBrk="1" hangingPunct="1"/>
            <a:r>
              <a:rPr lang="en-US" altLang="zh-CN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EDSOA Based Service Development Platform</a:t>
            </a:r>
          </a:p>
          <a:p>
            <a:pPr lvl="1" eaLnBrk="1" hangingPunct="1"/>
            <a:r>
              <a:rPr lang="en-US" altLang="zh-CN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Resource Management Platform</a:t>
            </a:r>
          </a:p>
          <a:p>
            <a:pPr lvl="1" eaLnBrk="1" hangingPunct="1"/>
            <a:r>
              <a:rPr lang="en-US" altLang="zh-CN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Service Execution Platform</a:t>
            </a:r>
          </a:p>
          <a:p>
            <a:pPr eaLnBrk="1" hangingPunct="1"/>
            <a:r>
              <a:rPr lang="en-US" altLang="zh-CN" sz="32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Deployed 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1760" y="404664"/>
            <a:ext cx="6119813" cy="792162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SOA Development Tools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BPEL Based Service Development Tool</a:t>
            </a:r>
          </a:p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JBPM Based Human Interaction Workflow Development Tool</a:t>
            </a:r>
          </a:p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Mobile Terminal Service Development Tool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4225" y="2492896"/>
            <a:ext cx="7575550" cy="363326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4000" b="1" dirty="0"/>
              <a:t>BPEL Based Service Development Tool</a:t>
            </a:r>
          </a:p>
          <a:p>
            <a:pPr marL="0" indent="0" algn="ctr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7479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1412" y="260648"/>
            <a:ext cx="6119813" cy="792162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Function &amp; Structure Chart of</a:t>
            </a:r>
            <a:br>
              <a:rPr lang="en-US" altLang="zh-C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BPEL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Generating Kit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488311"/>
              </p:ext>
            </p:extLst>
          </p:nvPr>
        </p:nvGraphicFramePr>
        <p:xfrm>
          <a:off x="611188" y="1341438"/>
          <a:ext cx="7920037" cy="514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Visio" r:id="rId3" imgW="9502728" imgH="6262729" progId="Visio.Drawing.11">
                  <p:embed/>
                </p:oleObj>
              </mc:Choice>
              <mc:Fallback>
                <p:oleObj name="Visio" r:id="rId3" imgW="9502728" imgH="6262729" progId="Visio.Drawing.11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341438"/>
                        <a:ext cx="7920037" cy="5145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下箭头 3"/>
          <p:cNvSpPr/>
          <p:nvPr/>
        </p:nvSpPr>
        <p:spPr bwMode="auto">
          <a:xfrm>
            <a:off x="3059832" y="5157192"/>
            <a:ext cx="360040" cy="504056"/>
          </a:xfrm>
          <a:prstGeom prst="downArrow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FuturaA Md BT" charset="0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>
          <a:xfrm>
            <a:off x="2008502" y="319488"/>
            <a:ext cx="6876356" cy="79216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Visual Web Service Development Based on BPEL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8713787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 7"/>
          <p:cNvSpPr>
            <a:spLocks noChangeArrowheads="1"/>
          </p:cNvSpPr>
          <p:nvPr/>
        </p:nvSpPr>
        <p:spPr bwMode="auto">
          <a:xfrm>
            <a:off x="6659563" y="2276475"/>
            <a:ext cx="1081087" cy="28082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1576413" y="2237460"/>
            <a:ext cx="25198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b="1" dirty="0" smtClean="0">
                <a:solidFill>
                  <a:srgbClr val="FF0000"/>
                </a:solidFill>
              </a:rPr>
              <a:t>Drag-and-drop flow designer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6335712" y="3006588"/>
            <a:ext cx="1728788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b="1" dirty="0" smtClean="0">
                <a:solidFill>
                  <a:srgbClr val="FF0000"/>
                </a:solidFill>
              </a:rPr>
              <a:t>Service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b="1" dirty="0" smtClean="0">
                <a:solidFill>
                  <a:srgbClr val="FF0000"/>
                </a:solidFill>
              </a:rPr>
              <a:t>Assets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b="1" dirty="0" smtClean="0">
                <a:solidFill>
                  <a:srgbClr val="FF0000"/>
                </a:solidFill>
              </a:rPr>
              <a:t>panel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>
          <a:xfrm>
            <a:off x="1907705" y="332656"/>
            <a:ext cx="7236296" cy="792162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BPEL-based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Multimedia Conference Process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8916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268413"/>
            <a:ext cx="70104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0" y="1196975"/>
            <a:ext cx="3995738" cy="5437188"/>
            <a:chOff x="0" y="1071546"/>
            <a:chExt cx="3814732" cy="5581650"/>
          </a:xfrm>
        </p:grpSpPr>
        <p:pic>
          <p:nvPicPr>
            <p:cNvPr id="389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1071546"/>
              <a:ext cx="3600450" cy="558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1" name="矩形标注 18"/>
            <p:cNvSpPr>
              <a:spLocks noChangeArrowheads="1"/>
            </p:cNvSpPr>
            <p:nvPr/>
          </p:nvSpPr>
          <p:spPr bwMode="auto">
            <a:xfrm>
              <a:off x="0" y="1857364"/>
              <a:ext cx="1714480" cy="357190"/>
            </a:xfrm>
            <a:prstGeom prst="wedgeRectCallout">
              <a:avLst>
                <a:gd name="adj1" fmla="val -22648"/>
                <a:gd name="adj2" fmla="val 49273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r>
                <a:rPr lang="en-US" altLang="zh-CN" sz="1400" dirty="0" smtClean="0">
                  <a:latin typeface="Tahoma" pitchFamily="34" charset="0"/>
                </a:rPr>
                <a:t>Create a meeting</a:t>
              </a:r>
              <a:endParaRPr lang="zh-CN" altLang="en-US" sz="1400" dirty="0">
                <a:latin typeface="Tahoma" pitchFamily="34" charset="0"/>
              </a:endParaRPr>
            </a:p>
          </p:txBody>
        </p:sp>
      </p:grp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196975"/>
            <a:ext cx="5580062" cy="534511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sp>
        <p:nvSpPr>
          <p:cNvPr id="12" name="矩形标注 18"/>
          <p:cNvSpPr>
            <a:spLocks noChangeArrowheads="1"/>
          </p:cNvSpPr>
          <p:nvPr/>
        </p:nvSpPr>
        <p:spPr bwMode="auto">
          <a:xfrm>
            <a:off x="4427538" y="1268413"/>
            <a:ext cx="1797050" cy="347662"/>
          </a:xfrm>
          <a:prstGeom prst="wedgeRectCallout">
            <a:avLst>
              <a:gd name="adj1" fmla="val -22648"/>
              <a:gd name="adj2" fmla="val 49273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en-US" altLang="zh-CN" sz="1400" dirty="0" smtClean="0">
                <a:latin typeface="Tahoma" pitchFamily="34" charset="0"/>
              </a:rPr>
              <a:t>Start recording</a:t>
            </a:r>
            <a:endParaRPr lang="zh-CN" altLang="en-US" sz="1400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4225" y="2420888"/>
            <a:ext cx="7575550" cy="37052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4000" b="1" dirty="0"/>
              <a:t>JBPM Based Human Interaction Workflow Development Tool</a:t>
            </a:r>
          </a:p>
        </p:txBody>
      </p:sp>
    </p:spTree>
    <p:extLst>
      <p:ext uri="{BB962C8B-B14F-4D97-AF65-F5344CB8AC3E}">
        <p14:creationId xmlns:p14="http://schemas.microsoft.com/office/powerpoint/2010/main" val="3190532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368307" cy="792162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Workflow Service Development Environment Geared to Human Activities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3" descr="E:\报告\bpe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8413"/>
            <a:ext cx="435768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E:\报告\Workflow-eng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3860800"/>
            <a:ext cx="566737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圆角矩形标注 6"/>
          <p:cNvSpPr>
            <a:spLocks noChangeArrowheads="1"/>
          </p:cNvSpPr>
          <p:nvPr/>
        </p:nvSpPr>
        <p:spPr bwMode="auto">
          <a:xfrm>
            <a:off x="4859338" y="1844675"/>
            <a:ext cx="3984625" cy="1285875"/>
          </a:xfrm>
          <a:prstGeom prst="wedgeRoundRectCallout">
            <a:avLst>
              <a:gd name="adj1" fmla="val -63866"/>
              <a:gd name="adj2" fmla="val -6296"/>
              <a:gd name="adj3" fmla="val 16667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BPEL: Lack of good support of human 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activities. We developed the JBPM workflow tool in order to support human activity workflow in enterprise </a:t>
            </a:r>
            <a:r>
              <a:rPr lang="en-US" altLang="zh-CN" sz="1600" b="1" dirty="0" err="1" smtClean="0">
                <a:latin typeface="Times New Roman" pitchFamily="18" charset="0"/>
                <a:cs typeface="Times New Roman" pitchFamily="18" charset="0"/>
              </a:rPr>
              <a:t>informatization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119813" cy="79216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Function &amp; Structure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Chart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of BUPT Workflow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1"/>
            <a:ext cx="8064896" cy="535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339850"/>
            <a:ext cx="889317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4438" y="244664"/>
            <a:ext cx="6119813" cy="792162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/>
              <a:t>Main Interface of Workflow Development Kit</a:t>
            </a:r>
            <a:endParaRPr lang="zh-CN" altLang="en-US" sz="2800" b="1" dirty="0"/>
          </a:p>
        </p:txBody>
      </p:sp>
      <p:sp>
        <p:nvSpPr>
          <p:cNvPr id="44036" name="AutoShape 3"/>
          <p:cNvSpPr>
            <a:spLocks noChangeArrowheads="1"/>
          </p:cNvSpPr>
          <p:nvPr/>
        </p:nvSpPr>
        <p:spPr bwMode="auto">
          <a:xfrm>
            <a:off x="2484438" y="1773238"/>
            <a:ext cx="1367482" cy="503634"/>
          </a:xfrm>
          <a:prstGeom prst="wedgeRoundRectCallout">
            <a:avLst>
              <a:gd name="adj1" fmla="val -105255"/>
              <a:gd name="adj2" fmla="val -84449"/>
              <a:gd name="adj3" fmla="val 16667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Visual Form designer</a:t>
            </a:r>
            <a:endParaRPr lang="zh-CN" alt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7" name="AutoShape 3"/>
          <p:cNvSpPr>
            <a:spLocks noChangeArrowheads="1"/>
          </p:cNvSpPr>
          <p:nvPr/>
        </p:nvSpPr>
        <p:spPr bwMode="auto">
          <a:xfrm>
            <a:off x="7524750" y="3068638"/>
            <a:ext cx="1367730" cy="720402"/>
          </a:xfrm>
          <a:prstGeom prst="wedgeRoundRectCallout">
            <a:avLst>
              <a:gd name="adj1" fmla="val -10444"/>
              <a:gd name="adj2" fmla="val -109505"/>
              <a:gd name="adj3" fmla="val 16667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Organizational Structure model</a:t>
            </a:r>
            <a:endParaRPr lang="zh-CN" sz="1200" b="1" dirty="0">
              <a:solidFill>
                <a:srgbClr val="FF0000"/>
              </a:solidFill>
            </a:endParaRPr>
          </a:p>
        </p:txBody>
      </p:sp>
      <p:sp>
        <p:nvSpPr>
          <p:cNvPr id="44038" name="AutoShape 3"/>
          <p:cNvSpPr>
            <a:spLocks noChangeArrowheads="1"/>
          </p:cNvSpPr>
          <p:nvPr/>
        </p:nvSpPr>
        <p:spPr bwMode="auto">
          <a:xfrm>
            <a:off x="2700338" y="2492374"/>
            <a:ext cx="1008062" cy="504577"/>
          </a:xfrm>
          <a:prstGeom prst="wedgeRoundRectCallout">
            <a:avLst>
              <a:gd name="adj1" fmla="val 48449"/>
              <a:gd name="adj2" fmla="val 115551"/>
              <a:gd name="adj3" fmla="val 16667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Visual flow designer</a:t>
            </a:r>
            <a:endParaRPr lang="zh-CN" alt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>
            <a:spLocks noGrp="1"/>
          </p:cNvSpPr>
          <p:nvPr>
            <p:ph type="title"/>
          </p:nvPr>
        </p:nvSpPr>
        <p:spPr>
          <a:xfrm>
            <a:off x="1763688" y="568334"/>
            <a:ext cx="6983884" cy="79216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Workflow Service Runtime System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73313"/>
            <a:ext cx="9144000" cy="4484687"/>
          </a:xfrm>
        </p:spPr>
      </p:pic>
      <p:grpSp>
        <p:nvGrpSpPr>
          <p:cNvPr id="2" name="组合 14"/>
          <p:cNvGrpSpPr>
            <a:grpSpLocks/>
          </p:cNvGrpSpPr>
          <p:nvPr/>
        </p:nvGrpSpPr>
        <p:grpSpPr bwMode="auto">
          <a:xfrm>
            <a:off x="0" y="1345905"/>
            <a:ext cx="9144000" cy="2440283"/>
            <a:chOff x="0" y="1417327"/>
            <a:chExt cx="9144000" cy="2440294"/>
          </a:xfrm>
        </p:grpSpPr>
        <p:sp>
          <p:nvSpPr>
            <p:cNvPr id="47113" name="矩形标注 12"/>
            <p:cNvSpPr>
              <a:spLocks noChangeArrowheads="1"/>
            </p:cNvSpPr>
            <p:nvPr/>
          </p:nvSpPr>
          <p:spPr bwMode="auto">
            <a:xfrm>
              <a:off x="358868" y="1417327"/>
              <a:ext cx="2268916" cy="642938"/>
            </a:xfrm>
            <a:prstGeom prst="wedgeRectCallout">
              <a:avLst>
                <a:gd name="adj1" fmla="val -22648"/>
                <a:gd name="adj2" fmla="val 49273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/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Workflow implementation and execution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7114" name="Picture 2" descr="E:\报告\控制台截图\控制台截图\待办任务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14554"/>
              <a:ext cx="9144000" cy="1643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组合 18"/>
          <p:cNvGrpSpPr>
            <a:grpSpLocks/>
          </p:cNvGrpSpPr>
          <p:nvPr/>
        </p:nvGrpSpPr>
        <p:grpSpPr bwMode="auto">
          <a:xfrm>
            <a:off x="0" y="2286000"/>
            <a:ext cx="8943975" cy="4024313"/>
            <a:chOff x="-3143304" y="4857760"/>
            <a:chExt cx="9086314" cy="4024319"/>
          </a:xfrm>
        </p:grpSpPr>
        <p:pic>
          <p:nvPicPr>
            <p:cNvPr id="47111" name="Picture 13" descr="E:\报告\控制台截图带北邮题头10-12\控制台截图10-12\处理任务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143304" y="4857760"/>
              <a:ext cx="9086314" cy="4024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2" name="矩形标注 18"/>
            <p:cNvSpPr>
              <a:spLocks noChangeArrowheads="1"/>
            </p:cNvSpPr>
            <p:nvPr/>
          </p:nvSpPr>
          <p:spPr bwMode="auto">
            <a:xfrm>
              <a:off x="-2857552" y="7786718"/>
              <a:ext cx="2214460" cy="642934"/>
            </a:xfrm>
            <a:prstGeom prst="wedgeRectCallout">
              <a:avLst>
                <a:gd name="adj1" fmla="val -22648"/>
                <a:gd name="adj2" fmla="val 49273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Task processing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矩形标注 18"/>
          <p:cNvSpPr>
            <a:spLocks noChangeArrowheads="1"/>
          </p:cNvSpPr>
          <p:nvPr/>
        </p:nvSpPr>
        <p:spPr bwMode="auto">
          <a:xfrm>
            <a:off x="214313" y="5715000"/>
            <a:ext cx="2214562" cy="642938"/>
          </a:xfrm>
          <a:prstGeom prst="wedgeRectCallout">
            <a:avLst>
              <a:gd name="adj1" fmla="val -22648"/>
              <a:gd name="adj2" fmla="val 49273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View history</a:t>
            </a:r>
            <a:endParaRPr lang="zh-CN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1714500" y="2781300"/>
            <a:ext cx="5649913" cy="2015852"/>
          </a:xfrm>
        </p:spPr>
        <p:txBody>
          <a:bodyPr anchor="ctr" anchorCtr="1"/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</a:rPr>
              <a:t>Development Trends of Smart Cities  &amp; System Architecture</a:t>
            </a:r>
            <a:endParaRPr lang="zh-CN" altLang="en-US" sz="3600" dirty="0" smtClean="0">
              <a:solidFill>
                <a:schemeClr val="bg1"/>
              </a:solidFill>
              <a:latin typeface="Times New Roman" pitchFamily="18" charset="0"/>
              <a:ea typeface="黑体" pitchFamily="49" charset="-122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圆角矩形 4"/>
          <p:cNvSpPr/>
          <p:nvPr/>
        </p:nvSpPr>
        <p:spPr bwMode="auto">
          <a:xfrm>
            <a:off x="1043608" y="2492896"/>
            <a:ext cx="7416824" cy="1656184"/>
          </a:xfrm>
          <a:prstGeom prst="round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altLang="zh-CN" sz="2800" b="1" dirty="0" smtClean="0">
              <a:solidFill>
                <a:schemeClr val="tx1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Service Execution Platform</a:t>
            </a:r>
            <a:endParaRPr lang="en-US" altLang="zh-CN" sz="2800" b="1" dirty="0" smtClean="0">
              <a:solidFill>
                <a:schemeClr val="tx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标题 1"/>
          <p:cNvSpPr>
            <a:spLocks noGrp="1"/>
          </p:cNvSpPr>
          <p:nvPr>
            <p:ph type="title"/>
          </p:nvPr>
        </p:nvSpPr>
        <p:spPr>
          <a:xfrm>
            <a:off x="1291297" y="260574"/>
            <a:ext cx="7632700" cy="792162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Overall Structure of </a:t>
            </a:r>
            <a:r>
              <a:rPr lang="en-US" altLang="zh-CN" sz="2800" b="1" dirty="0" err="1" smtClean="0"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-oriented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Intelligent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Service Execution Environment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Freeform 4" descr="白色大理石"/>
          <p:cNvSpPr>
            <a:spLocks/>
          </p:cNvSpPr>
          <p:nvPr/>
        </p:nvSpPr>
        <p:spPr bwMode="auto">
          <a:xfrm>
            <a:off x="1263650" y="5054600"/>
            <a:ext cx="6483350" cy="1050925"/>
          </a:xfrm>
          <a:custGeom>
            <a:avLst/>
            <a:gdLst>
              <a:gd name="T0" fmla="*/ 2147483647 w 10885"/>
              <a:gd name="T1" fmla="*/ 2147483647 h 2116"/>
              <a:gd name="T2" fmla="*/ 2147483647 w 10885"/>
              <a:gd name="T3" fmla="*/ 2147483647 h 2116"/>
              <a:gd name="T4" fmla="*/ 2147483647 w 10885"/>
              <a:gd name="T5" fmla="*/ 2147483647 h 2116"/>
              <a:gd name="T6" fmla="*/ 2147483647 w 10885"/>
              <a:gd name="T7" fmla="*/ 2147483647 h 2116"/>
              <a:gd name="T8" fmla="*/ 2147483647 w 10885"/>
              <a:gd name="T9" fmla="*/ 0 h 2116"/>
              <a:gd name="T10" fmla="*/ 2147483647 w 10885"/>
              <a:gd name="T11" fmla="*/ 0 h 2116"/>
              <a:gd name="T12" fmla="*/ 2147483647 w 10885"/>
              <a:gd name="T13" fmla="*/ 0 h 2116"/>
              <a:gd name="T14" fmla="*/ 0 w 10885"/>
              <a:gd name="T15" fmla="*/ 0 h 2116"/>
              <a:gd name="T16" fmla="*/ 0 w 10885"/>
              <a:gd name="T17" fmla="*/ 0 h 2116"/>
              <a:gd name="T18" fmla="*/ 0 w 10885"/>
              <a:gd name="T19" fmla="*/ 2147483647 h 2116"/>
              <a:gd name="T20" fmla="*/ 2147483647 w 10885"/>
              <a:gd name="T21" fmla="*/ 2147483647 h 21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85"/>
              <a:gd name="T34" fmla="*/ 0 h 2116"/>
              <a:gd name="T35" fmla="*/ 10885 w 10885"/>
              <a:gd name="T36" fmla="*/ 2116 h 21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85" h="2116">
                <a:moveTo>
                  <a:pt x="242" y="2116"/>
                </a:moveTo>
                <a:lnTo>
                  <a:pt x="10643" y="2116"/>
                </a:lnTo>
                <a:cubicBezTo>
                  <a:pt x="10777" y="2116"/>
                  <a:pt x="10885" y="2008"/>
                  <a:pt x="10885" y="1874"/>
                </a:cubicBezTo>
                <a:cubicBezTo>
                  <a:pt x="10885" y="1874"/>
                  <a:pt x="10885" y="1874"/>
                  <a:pt x="10885" y="1874"/>
                </a:cubicBezTo>
                <a:lnTo>
                  <a:pt x="10885" y="242"/>
                </a:lnTo>
                <a:cubicBezTo>
                  <a:pt x="10885" y="108"/>
                  <a:pt x="10777" y="0"/>
                  <a:pt x="10643" y="0"/>
                </a:cubicBezTo>
                <a:lnTo>
                  <a:pt x="242" y="0"/>
                </a:lnTo>
                <a:cubicBezTo>
                  <a:pt x="108" y="0"/>
                  <a:pt x="0" y="108"/>
                  <a:pt x="0" y="242"/>
                </a:cubicBezTo>
                <a:lnTo>
                  <a:pt x="0" y="1874"/>
                </a:lnTo>
                <a:cubicBezTo>
                  <a:pt x="0" y="2008"/>
                  <a:pt x="108" y="2116"/>
                  <a:pt x="242" y="2116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Freeform 5" descr="编织物"/>
          <p:cNvSpPr>
            <a:spLocks/>
          </p:cNvSpPr>
          <p:nvPr/>
        </p:nvSpPr>
        <p:spPr bwMode="auto">
          <a:xfrm>
            <a:off x="1263650" y="5054600"/>
            <a:ext cx="6483350" cy="1050925"/>
          </a:xfrm>
          <a:custGeom>
            <a:avLst/>
            <a:gdLst>
              <a:gd name="T0" fmla="*/ 2147483647 w 10885"/>
              <a:gd name="T1" fmla="*/ 2147483647 h 2116"/>
              <a:gd name="T2" fmla="*/ 2147483647 w 10885"/>
              <a:gd name="T3" fmla="*/ 2147483647 h 2116"/>
              <a:gd name="T4" fmla="*/ 2147483647 w 10885"/>
              <a:gd name="T5" fmla="*/ 2147483647 h 2116"/>
              <a:gd name="T6" fmla="*/ 2147483647 w 10885"/>
              <a:gd name="T7" fmla="*/ 2147483647 h 2116"/>
              <a:gd name="T8" fmla="*/ 2147483647 w 10885"/>
              <a:gd name="T9" fmla="*/ 0 h 2116"/>
              <a:gd name="T10" fmla="*/ 2147483647 w 10885"/>
              <a:gd name="T11" fmla="*/ 0 h 2116"/>
              <a:gd name="T12" fmla="*/ 2147483647 w 10885"/>
              <a:gd name="T13" fmla="*/ 0 h 2116"/>
              <a:gd name="T14" fmla="*/ 0 w 10885"/>
              <a:gd name="T15" fmla="*/ 0 h 2116"/>
              <a:gd name="T16" fmla="*/ 0 w 10885"/>
              <a:gd name="T17" fmla="*/ 0 h 2116"/>
              <a:gd name="T18" fmla="*/ 0 w 10885"/>
              <a:gd name="T19" fmla="*/ 2147483647 h 2116"/>
              <a:gd name="T20" fmla="*/ 2147483647 w 10885"/>
              <a:gd name="T21" fmla="*/ 2147483647 h 21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85"/>
              <a:gd name="T34" fmla="*/ 0 h 2116"/>
              <a:gd name="T35" fmla="*/ 10885 w 10885"/>
              <a:gd name="T36" fmla="*/ 2116 h 21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85" h="2116">
                <a:moveTo>
                  <a:pt x="242" y="2116"/>
                </a:moveTo>
                <a:lnTo>
                  <a:pt x="10643" y="2116"/>
                </a:lnTo>
                <a:cubicBezTo>
                  <a:pt x="10777" y="2116"/>
                  <a:pt x="10885" y="2008"/>
                  <a:pt x="10885" y="1874"/>
                </a:cubicBezTo>
                <a:cubicBezTo>
                  <a:pt x="10885" y="1874"/>
                  <a:pt x="10885" y="1874"/>
                  <a:pt x="10885" y="1874"/>
                </a:cubicBezTo>
                <a:lnTo>
                  <a:pt x="10885" y="242"/>
                </a:lnTo>
                <a:cubicBezTo>
                  <a:pt x="10885" y="108"/>
                  <a:pt x="10777" y="0"/>
                  <a:pt x="10643" y="0"/>
                </a:cubicBezTo>
                <a:lnTo>
                  <a:pt x="242" y="0"/>
                </a:lnTo>
                <a:cubicBezTo>
                  <a:pt x="108" y="0"/>
                  <a:pt x="0" y="108"/>
                  <a:pt x="0" y="242"/>
                </a:cubicBezTo>
                <a:lnTo>
                  <a:pt x="0" y="1874"/>
                </a:lnTo>
                <a:cubicBezTo>
                  <a:pt x="0" y="2008"/>
                  <a:pt x="108" y="2116"/>
                  <a:pt x="242" y="2116"/>
                </a:cubicBezTo>
                <a:close/>
              </a:path>
            </a:pathLst>
          </a:custGeom>
          <a:gradFill rotWithShape="1">
            <a:gsLst>
              <a:gs pos="0">
                <a:srgbClr val="800000">
                  <a:alpha val="73000"/>
                </a:srgbClr>
              </a:gs>
              <a:gs pos="100000">
                <a:srgbClr val="3B0000"/>
              </a:gs>
            </a:gsLst>
            <a:lin ang="2700000" scaled="1"/>
          </a:gradFill>
          <a:ln w="31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1" name="Freeform 6" descr="编织物"/>
          <p:cNvSpPr>
            <a:spLocks/>
          </p:cNvSpPr>
          <p:nvPr/>
        </p:nvSpPr>
        <p:spPr bwMode="auto">
          <a:xfrm>
            <a:off x="1258888" y="1628775"/>
            <a:ext cx="6484937" cy="3306763"/>
          </a:xfrm>
          <a:custGeom>
            <a:avLst/>
            <a:gdLst>
              <a:gd name="T0" fmla="*/ 2147483647 w 10885"/>
              <a:gd name="T1" fmla="*/ 2147483647 h 6652"/>
              <a:gd name="T2" fmla="*/ 2147483647 w 10885"/>
              <a:gd name="T3" fmla="*/ 2147483647 h 6652"/>
              <a:gd name="T4" fmla="*/ 2147483647 w 10885"/>
              <a:gd name="T5" fmla="*/ 2147483647 h 6652"/>
              <a:gd name="T6" fmla="*/ 2147483647 w 10885"/>
              <a:gd name="T7" fmla="*/ 2147483647 h 6652"/>
              <a:gd name="T8" fmla="*/ 2147483647 w 10885"/>
              <a:gd name="T9" fmla="*/ 0 h 6652"/>
              <a:gd name="T10" fmla="*/ 2147483647 w 10885"/>
              <a:gd name="T11" fmla="*/ 0 h 6652"/>
              <a:gd name="T12" fmla="*/ 2147483647 w 10885"/>
              <a:gd name="T13" fmla="*/ 0 h 6652"/>
              <a:gd name="T14" fmla="*/ 2147483647 w 10885"/>
              <a:gd name="T15" fmla="*/ 0 h 6652"/>
              <a:gd name="T16" fmla="*/ 0 w 10885"/>
              <a:gd name="T17" fmla="*/ 0 h 6652"/>
              <a:gd name="T18" fmla="*/ 0 w 10885"/>
              <a:gd name="T19" fmla="*/ 0 h 6652"/>
              <a:gd name="T20" fmla="*/ 0 w 10885"/>
              <a:gd name="T21" fmla="*/ 2147483647 h 6652"/>
              <a:gd name="T22" fmla="*/ 2147483647 w 10885"/>
              <a:gd name="T23" fmla="*/ 2147483647 h 6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85"/>
              <a:gd name="T37" fmla="*/ 0 h 6652"/>
              <a:gd name="T38" fmla="*/ 10885 w 10885"/>
              <a:gd name="T39" fmla="*/ 6652 h 6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85" h="6652">
                <a:moveTo>
                  <a:pt x="242" y="6652"/>
                </a:moveTo>
                <a:lnTo>
                  <a:pt x="10643" y="6652"/>
                </a:lnTo>
                <a:cubicBezTo>
                  <a:pt x="10777" y="6652"/>
                  <a:pt x="10885" y="6544"/>
                  <a:pt x="10885" y="6410"/>
                </a:cubicBezTo>
                <a:cubicBezTo>
                  <a:pt x="10885" y="6410"/>
                  <a:pt x="10885" y="6410"/>
                  <a:pt x="10885" y="6410"/>
                </a:cubicBezTo>
                <a:lnTo>
                  <a:pt x="10885" y="242"/>
                </a:lnTo>
                <a:cubicBezTo>
                  <a:pt x="10885" y="108"/>
                  <a:pt x="10777" y="0"/>
                  <a:pt x="10643" y="0"/>
                </a:cubicBezTo>
                <a:lnTo>
                  <a:pt x="242" y="0"/>
                </a:lnTo>
                <a:cubicBezTo>
                  <a:pt x="108" y="0"/>
                  <a:pt x="0" y="108"/>
                  <a:pt x="0" y="242"/>
                </a:cubicBezTo>
                <a:lnTo>
                  <a:pt x="0" y="6410"/>
                </a:lnTo>
                <a:cubicBezTo>
                  <a:pt x="0" y="6544"/>
                  <a:pt x="108" y="6652"/>
                  <a:pt x="242" y="6652"/>
                </a:cubicBezTo>
                <a:close/>
              </a:path>
            </a:pathLst>
          </a:custGeom>
          <a:gradFill rotWithShape="1">
            <a:gsLst>
              <a:gs pos="0">
                <a:srgbClr val="800000">
                  <a:alpha val="78000"/>
                </a:srgbClr>
              </a:gs>
              <a:gs pos="100000">
                <a:srgbClr val="3B0000"/>
              </a:gs>
            </a:gsLst>
            <a:lin ang="2700000" scaled="1"/>
          </a:gradFill>
          <a:ln w="31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2" name="Freeform 7"/>
          <p:cNvSpPr>
            <a:spLocks/>
          </p:cNvSpPr>
          <p:nvPr/>
        </p:nvSpPr>
        <p:spPr bwMode="auto">
          <a:xfrm>
            <a:off x="1441450" y="2867025"/>
            <a:ext cx="4864100" cy="903288"/>
          </a:xfrm>
          <a:custGeom>
            <a:avLst/>
            <a:gdLst>
              <a:gd name="T0" fmla="*/ 2147483647 w 8164"/>
              <a:gd name="T1" fmla="*/ 2147483647 h 1815"/>
              <a:gd name="T2" fmla="*/ 2147483647 w 8164"/>
              <a:gd name="T3" fmla="*/ 2147483647 h 1815"/>
              <a:gd name="T4" fmla="*/ 2147483647 w 8164"/>
              <a:gd name="T5" fmla="*/ 2147483647 h 1815"/>
              <a:gd name="T6" fmla="*/ 2147483647 w 8164"/>
              <a:gd name="T7" fmla="*/ 2147483647 h 1815"/>
              <a:gd name="T8" fmla="*/ 2147483647 w 8164"/>
              <a:gd name="T9" fmla="*/ 2147483647 h 1815"/>
              <a:gd name="T10" fmla="*/ 2147483647 w 8164"/>
              <a:gd name="T11" fmla="*/ 0 h 1815"/>
              <a:gd name="T12" fmla="*/ 2147483647 w 8164"/>
              <a:gd name="T13" fmla="*/ 0 h 1815"/>
              <a:gd name="T14" fmla="*/ 2147483647 w 8164"/>
              <a:gd name="T15" fmla="*/ 0 h 1815"/>
              <a:gd name="T16" fmla="*/ 0 w 8164"/>
              <a:gd name="T17" fmla="*/ 0 h 1815"/>
              <a:gd name="T18" fmla="*/ 0 w 8164"/>
              <a:gd name="T19" fmla="*/ 0 h 1815"/>
              <a:gd name="T20" fmla="*/ 0 w 8164"/>
              <a:gd name="T21" fmla="*/ 2147483647 h 1815"/>
              <a:gd name="T22" fmla="*/ 2147483647 w 8164"/>
              <a:gd name="T23" fmla="*/ 2147483647 h 18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64"/>
              <a:gd name="T37" fmla="*/ 0 h 1815"/>
              <a:gd name="T38" fmla="*/ 8164 w 8164"/>
              <a:gd name="T39" fmla="*/ 1815 h 18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64" h="1815">
                <a:moveTo>
                  <a:pt x="242" y="1815"/>
                </a:moveTo>
                <a:lnTo>
                  <a:pt x="7922" y="1815"/>
                </a:lnTo>
                <a:cubicBezTo>
                  <a:pt x="8056" y="1815"/>
                  <a:pt x="8164" y="1706"/>
                  <a:pt x="8164" y="1573"/>
                </a:cubicBezTo>
                <a:cubicBezTo>
                  <a:pt x="8164" y="1573"/>
                  <a:pt x="8164" y="1573"/>
                  <a:pt x="8164" y="1573"/>
                </a:cubicBezTo>
                <a:lnTo>
                  <a:pt x="8164" y="242"/>
                </a:lnTo>
                <a:cubicBezTo>
                  <a:pt x="8164" y="109"/>
                  <a:pt x="8056" y="0"/>
                  <a:pt x="7922" y="0"/>
                </a:cubicBezTo>
                <a:lnTo>
                  <a:pt x="242" y="0"/>
                </a:lnTo>
                <a:cubicBezTo>
                  <a:pt x="109" y="0"/>
                  <a:pt x="0" y="109"/>
                  <a:pt x="0" y="242"/>
                </a:cubicBezTo>
                <a:lnTo>
                  <a:pt x="0" y="1573"/>
                </a:lnTo>
                <a:cubicBezTo>
                  <a:pt x="0" y="1706"/>
                  <a:pt x="109" y="1815"/>
                  <a:pt x="242" y="1815"/>
                </a:cubicBez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3" name="Freeform 8"/>
          <p:cNvSpPr>
            <a:spLocks/>
          </p:cNvSpPr>
          <p:nvPr/>
        </p:nvSpPr>
        <p:spPr bwMode="auto">
          <a:xfrm>
            <a:off x="1441450" y="2867025"/>
            <a:ext cx="4864100" cy="903288"/>
          </a:xfrm>
          <a:custGeom>
            <a:avLst/>
            <a:gdLst>
              <a:gd name="T0" fmla="*/ 2147483647 w 8164"/>
              <a:gd name="T1" fmla="*/ 2147483647 h 1815"/>
              <a:gd name="T2" fmla="*/ 2147483647 w 8164"/>
              <a:gd name="T3" fmla="*/ 2147483647 h 1815"/>
              <a:gd name="T4" fmla="*/ 2147483647 w 8164"/>
              <a:gd name="T5" fmla="*/ 2147483647 h 1815"/>
              <a:gd name="T6" fmla="*/ 2147483647 w 8164"/>
              <a:gd name="T7" fmla="*/ 2147483647 h 1815"/>
              <a:gd name="T8" fmla="*/ 2147483647 w 8164"/>
              <a:gd name="T9" fmla="*/ 2147483647 h 1815"/>
              <a:gd name="T10" fmla="*/ 2147483647 w 8164"/>
              <a:gd name="T11" fmla="*/ 0 h 1815"/>
              <a:gd name="T12" fmla="*/ 2147483647 w 8164"/>
              <a:gd name="T13" fmla="*/ 0 h 1815"/>
              <a:gd name="T14" fmla="*/ 2147483647 w 8164"/>
              <a:gd name="T15" fmla="*/ 0 h 1815"/>
              <a:gd name="T16" fmla="*/ 0 w 8164"/>
              <a:gd name="T17" fmla="*/ 0 h 1815"/>
              <a:gd name="T18" fmla="*/ 0 w 8164"/>
              <a:gd name="T19" fmla="*/ 0 h 1815"/>
              <a:gd name="T20" fmla="*/ 0 w 8164"/>
              <a:gd name="T21" fmla="*/ 2147483647 h 1815"/>
              <a:gd name="T22" fmla="*/ 2147483647 w 8164"/>
              <a:gd name="T23" fmla="*/ 2147483647 h 18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64"/>
              <a:gd name="T37" fmla="*/ 0 h 1815"/>
              <a:gd name="T38" fmla="*/ 8164 w 8164"/>
              <a:gd name="T39" fmla="*/ 1815 h 18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64" h="1815">
                <a:moveTo>
                  <a:pt x="242" y="1815"/>
                </a:moveTo>
                <a:lnTo>
                  <a:pt x="7922" y="1815"/>
                </a:lnTo>
                <a:cubicBezTo>
                  <a:pt x="8056" y="1815"/>
                  <a:pt x="8164" y="1706"/>
                  <a:pt x="8164" y="1573"/>
                </a:cubicBezTo>
                <a:cubicBezTo>
                  <a:pt x="8164" y="1573"/>
                  <a:pt x="8164" y="1573"/>
                  <a:pt x="8164" y="1573"/>
                </a:cubicBezTo>
                <a:lnTo>
                  <a:pt x="8164" y="242"/>
                </a:lnTo>
                <a:cubicBezTo>
                  <a:pt x="8164" y="109"/>
                  <a:pt x="8056" y="0"/>
                  <a:pt x="7922" y="0"/>
                </a:cubicBezTo>
                <a:lnTo>
                  <a:pt x="242" y="0"/>
                </a:lnTo>
                <a:cubicBezTo>
                  <a:pt x="109" y="0"/>
                  <a:pt x="0" y="109"/>
                  <a:pt x="0" y="242"/>
                </a:cubicBezTo>
                <a:lnTo>
                  <a:pt x="0" y="1573"/>
                </a:lnTo>
                <a:cubicBezTo>
                  <a:pt x="0" y="1706"/>
                  <a:pt x="109" y="1815"/>
                  <a:pt x="242" y="18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lin ang="5400000" scaled="1"/>
          </a:gradFill>
          <a:ln w="31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1255712" y="3018259"/>
            <a:ext cx="521295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  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Event-driven Coordinated Service Execution</a:t>
            </a:r>
          </a:p>
          <a:p>
            <a:pPr algn="l"/>
            <a:r>
              <a:rPr lang="zh-CN" altLang="en-US" sz="900" b="1" i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                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Event Scheduling, Event Execution</a:t>
            </a:r>
            <a:endParaRPr lang="zh-CN" altLang="en-US" sz="1600" b="1" i="1" dirty="0">
              <a:solidFill>
                <a:srgbClr val="000000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55305" name="Freeform 10"/>
          <p:cNvSpPr>
            <a:spLocks/>
          </p:cNvSpPr>
          <p:nvPr/>
        </p:nvSpPr>
        <p:spPr bwMode="auto">
          <a:xfrm>
            <a:off x="1441450" y="1806575"/>
            <a:ext cx="4864100" cy="898525"/>
          </a:xfrm>
          <a:custGeom>
            <a:avLst/>
            <a:gdLst>
              <a:gd name="T0" fmla="*/ 2147483647 w 8164"/>
              <a:gd name="T1" fmla="*/ 2147483647 h 1814"/>
              <a:gd name="T2" fmla="*/ 2147483647 w 8164"/>
              <a:gd name="T3" fmla="*/ 2147483647 h 1814"/>
              <a:gd name="T4" fmla="*/ 2147483647 w 8164"/>
              <a:gd name="T5" fmla="*/ 2147483647 h 1814"/>
              <a:gd name="T6" fmla="*/ 2147483647 w 8164"/>
              <a:gd name="T7" fmla="*/ 2147483647 h 1814"/>
              <a:gd name="T8" fmla="*/ 2147483647 w 8164"/>
              <a:gd name="T9" fmla="*/ 2147483647 h 1814"/>
              <a:gd name="T10" fmla="*/ 2147483647 w 8164"/>
              <a:gd name="T11" fmla="*/ 0 h 1814"/>
              <a:gd name="T12" fmla="*/ 2147483647 w 8164"/>
              <a:gd name="T13" fmla="*/ 0 h 1814"/>
              <a:gd name="T14" fmla="*/ 2147483647 w 8164"/>
              <a:gd name="T15" fmla="*/ 0 h 1814"/>
              <a:gd name="T16" fmla="*/ 2147483647 w 8164"/>
              <a:gd name="T17" fmla="*/ 0 h 1814"/>
              <a:gd name="T18" fmla="*/ 0 w 8164"/>
              <a:gd name="T19" fmla="*/ 0 h 1814"/>
              <a:gd name="T20" fmla="*/ 0 w 8164"/>
              <a:gd name="T21" fmla="*/ 0 h 1814"/>
              <a:gd name="T22" fmla="*/ 0 w 8164"/>
              <a:gd name="T23" fmla="*/ 2147483647 h 1814"/>
              <a:gd name="T24" fmla="*/ 2147483647 w 8164"/>
              <a:gd name="T25" fmla="*/ 2147483647 h 18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164"/>
              <a:gd name="T40" fmla="*/ 0 h 1814"/>
              <a:gd name="T41" fmla="*/ 8164 w 8164"/>
              <a:gd name="T42" fmla="*/ 1814 h 18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164" h="1814">
                <a:moveTo>
                  <a:pt x="242" y="1814"/>
                </a:moveTo>
                <a:lnTo>
                  <a:pt x="7922" y="1814"/>
                </a:lnTo>
                <a:cubicBezTo>
                  <a:pt x="8056" y="1814"/>
                  <a:pt x="8164" y="1706"/>
                  <a:pt x="8164" y="1572"/>
                </a:cubicBezTo>
                <a:cubicBezTo>
                  <a:pt x="8164" y="1572"/>
                  <a:pt x="8164" y="1572"/>
                  <a:pt x="8164" y="1572"/>
                </a:cubicBezTo>
                <a:lnTo>
                  <a:pt x="8164" y="242"/>
                </a:lnTo>
                <a:cubicBezTo>
                  <a:pt x="8164" y="108"/>
                  <a:pt x="8056" y="0"/>
                  <a:pt x="7922" y="0"/>
                </a:cubicBezTo>
                <a:lnTo>
                  <a:pt x="242" y="0"/>
                </a:lnTo>
                <a:cubicBezTo>
                  <a:pt x="109" y="0"/>
                  <a:pt x="0" y="108"/>
                  <a:pt x="0" y="242"/>
                </a:cubicBezTo>
                <a:lnTo>
                  <a:pt x="0" y="1572"/>
                </a:lnTo>
                <a:cubicBezTo>
                  <a:pt x="0" y="1706"/>
                  <a:pt x="109" y="1814"/>
                  <a:pt x="242" y="1814"/>
                </a:cubicBez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6" name="Freeform 11"/>
          <p:cNvSpPr>
            <a:spLocks/>
          </p:cNvSpPr>
          <p:nvPr/>
        </p:nvSpPr>
        <p:spPr bwMode="auto">
          <a:xfrm>
            <a:off x="1441450" y="1806575"/>
            <a:ext cx="4864100" cy="898525"/>
          </a:xfrm>
          <a:custGeom>
            <a:avLst/>
            <a:gdLst>
              <a:gd name="T0" fmla="*/ 2147483647 w 8164"/>
              <a:gd name="T1" fmla="*/ 2147483647 h 1814"/>
              <a:gd name="T2" fmla="*/ 2147483647 w 8164"/>
              <a:gd name="T3" fmla="*/ 2147483647 h 1814"/>
              <a:gd name="T4" fmla="*/ 2147483647 w 8164"/>
              <a:gd name="T5" fmla="*/ 2147483647 h 1814"/>
              <a:gd name="T6" fmla="*/ 2147483647 w 8164"/>
              <a:gd name="T7" fmla="*/ 2147483647 h 1814"/>
              <a:gd name="T8" fmla="*/ 2147483647 w 8164"/>
              <a:gd name="T9" fmla="*/ 2147483647 h 1814"/>
              <a:gd name="T10" fmla="*/ 2147483647 w 8164"/>
              <a:gd name="T11" fmla="*/ 0 h 1814"/>
              <a:gd name="T12" fmla="*/ 2147483647 w 8164"/>
              <a:gd name="T13" fmla="*/ 0 h 1814"/>
              <a:gd name="T14" fmla="*/ 2147483647 w 8164"/>
              <a:gd name="T15" fmla="*/ 0 h 1814"/>
              <a:gd name="T16" fmla="*/ 2147483647 w 8164"/>
              <a:gd name="T17" fmla="*/ 0 h 1814"/>
              <a:gd name="T18" fmla="*/ 0 w 8164"/>
              <a:gd name="T19" fmla="*/ 0 h 1814"/>
              <a:gd name="T20" fmla="*/ 0 w 8164"/>
              <a:gd name="T21" fmla="*/ 0 h 1814"/>
              <a:gd name="T22" fmla="*/ 0 w 8164"/>
              <a:gd name="T23" fmla="*/ 2147483647 h 1814"/>
              <a:gd name="T24" fmla="*/ 2147483647 w 8164"/>
              <a:gd name="T25" fmla="*/ 2147483647 h 18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164"/>
              <a:gd name="T40" fmla="*/ 0 h 1814"/>
              <a:gd name="T41" fmla="*/ 8164 w 8164"/>
              <a:gd name="T42" fmla="*/ 1814 h 18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164" h="1814">
                <a:moveTo>
                  <a:pt x="242" y="1814"/>
                </a:moveTo>
                <a:lnTo>
                  <a:pt x="7922" y="1814"/>
                </a:lnTo>
                <a:cubicBezTo>
                  <a:pt x="8056" y="1814"/>
                  <a:pt x="8164" y="1706"/>
                  <a:pt x="8164" y="1572"/>
                </a:cubicBezTo>
                <a:cubicBezTo>
                  <a:pt x="8164" y="1572"/>
                  <a:pt x="8164" y="1572"/>
                  <a:pt x="8164" y="1572"/>
                </a:cubicBezTo>
                <a:lnTo>
                  <a:pt x="8164" y="242"/>
                </a:lnTo>
                <a:cubicBezTo>
                  <a:pt x="8164" y="108"/>
                  <a:pt x="8056" y="0"/>
                  <a:pt x="7922" y="0"/>
                </a:cubicBezTo>
                <a:lnTo>
                  <a:pt x="242" y="0"/>
                </a:lnTo>
                <a:cubicBezTo>
                  <a:pt x="109" y="0"/>
                  <a:pt x="0" y="108"/>
                  <a:pt x="0" y="242"/>
                </a:cubicBezTo>
                <a:lnTo>
                  <a:pt x="0" y="1572"/>
                </a:lnTo>
                <a:cubicBezTo>
                  <a:pt x="0" y="1706"/>
                  <a:pt x="109" y="1814"/>
                  <a:pt x="242" y="1814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lin ang="5400000" scaled="1"/>
          </a:gradFill>
          <a:ln w="31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1403648" y="1987550"/>
            <a:ext cx="48987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CN" b="1" dirty="0" err="1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IoT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Object</a:t>
            </a:r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Presence and HMI</a:t>
            </a:r>
          </a:p>
          <a:p>
            <a:r>
              <a:rPr lang="en-US" altLang="zh-CN" sz="1800" b="1" i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Flow-based</a:t>
            </a:r>
            <a:r>
              <a:rPr lang="zh-CN" altLang="en-US" sz="1800" b="1" i="1" dirty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man-machine interface &amp; </a:t>
            </a:r>
            <a:r>
              <a:rPr lang="en-US" altLang="zh-CN" sz="1800" b="1" i="1" dirty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coordination</a:t>
            </a:r>
            <a:endParaRPr lang="zh-CN" altLang="en-US" sz="1800" b="1" i="1" dirty="0">
              <a:solidFill>
                <a:srgbClr val="000000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55308" name="Freeform 13"/>
          <p:cNvSpPr>
            <a:spLocks/>
          </p:cNvSpPr>
          <p:nvPr/>
        </p:nvSpPr>
        <p:spPr bwMode="auto">
          <a:xfrm>
            <a:off x="1438275" y="3902075"/>
            <a:ext cx="4865688" cy="903288"/>
          </a:xfrm>
          <a:custGeom>
            <a:avLst/>
            <a:gdLst>
              <a:gd name="T0" fmla="*/ 2147483647 w 8164"/>
              <a:gd name="T1" fmla="*/ 2147483647 h 1815"/>
              <a:gd name="T2" fmla="*/ 2147483647 w 8164"/>
              <a:gd name="T3" fmla="*/ 2147483647 h 1815"/>
              <a:gd name="T4" fmla="*/ 2147483647 w 8164"/>
              <a:gd name="T5" fmla="*/ 2147483647 h 1815"/>
              <a:gd name="T6" fmla="*/ 2147483647 w 8164"/>
              <a:gd name="T7" fmla="*/ 2147483647 h 1815"/>
              <a:gd name="T8" fmla="*/ 2147483647 w 8164"/>
              <a:gd name="T9" fmla="*/ 2147483647 h 1815"/>
              <a:gd name="T10" fmla="*/ 2147483647 w 8164"/>
              <a:gd name="T11" fmla="*/ 0 h 1815"/>
              <a:gd name="T12" fmla="*/ 2147483647 w 8164"/>
              <a:gd name="T13" fmla="*/ 0 h 1815"/>
              <a:gd name="T14" fmla="*/ 2147483647 w 8164"/>
              <a:gd name="T15" fmla="*/ 0 h 1815"/>
              <a:gd name="T16" fmla="*/ 0 w 8164"/>
              <a:gd name="T17" fmla="*/ 0 h 1815"/>
              <a:gd name="T18" fmla="*/ 0 w 8164"/>
              <a:gd name="T19" fmla="*/ 0 h 1815"/>
              <a:gd name="T20" fmla="*/ 0 w 8164"/>
              <a:gd name="T21" fmla="*/ 2147483647 h 1815"/>
              <a:gd name="T22" fmla="*/ 2147483647 w 8164"/>
              <a:gd name="T23" fmla="*/ 2147483647 h 18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64"/>
              <a:gd name="T37" fmla="*/ 0 h 1815"/>
              <a:gd name="T38" fmla="*/ 8164 w 8164"/>
              <a:gd name="T39" fmla="*/ 1815 h 18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64" h="1815">
                <a:moveTo>
                  <a:pt x="242" y="1815"/>
                </a:moveTo>
                <a:lnTo>
                  <a:pt x="7922" y="1815"/>
                </a:lnTo>
                <a:cubicBezTo>
                  <a:pt x="8056" y="1815"/>
                  <a:pt x="8164" y="1706"/>
                  <a:pt x="8164" y="1573"/>
                </a:cubicBezTo>
                <a:cubicBezTo>
                  <a:pt x="8164" y="1573"/>
                  <a:pt x="8164" y="1573"/>
                  <a:pt x="8164" y="1573"/>
                </a:cubicBezTo>
                <a:lnTo>
                  <a:pt x="8164" y="242"/>
                </a:lnTo>
                <a:cubicBezTo>
                  <a:pt x="8164" y="109"/>
                  <a:pt x="8056" y="0"/>
                  <a:pt x="7922" y="0"/>
                </a:cubicBezTo>
                <a:lnTo>
                  <a:pt x="242" y="0"/>
                </a:lnTo>
                <a:cubicBezTo>
                  <a:pt x="109" y="0"/>
                  <a:pt x="0" y="109"/>
                  <a:pt x="0" y="242"/>
                </a:cubicBezTo>
                <a:lnTo>
                  <a:pt x="0" y="1573"/>
                </a:lnTo>
                <a:cubicBezTo>
                  <a:pt x="0" y="1706"/>
                  <a:pt x="109" y="1815"/>
                  <a:pt x="242" y="181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9" name="Freeform 14"/>
          <p:cNvSpPr>
            <a:spLocks/>
          </p:cNvSpPr>
          <p:nvPr/>
        </p:nvSpPr>
        <p:spPr bwMode="auto">
          <a:xfrm>
            <a:off x="1441450" y="3908425"/>
            <a:ext cx="4864100" cy="901700"/>
          </a:xfrm>
          <a:custGeom>
            <a:avLst/>
            <a:gdLst>
              <a:gd name="T0" fmla="*/ 2147483647 w 8164"/>
              <a:gd name="T1" fmla="*/ 2147483647 h 1815"/>
              <a:gd name="T2" fmla="*/ 2147483647 w 8164"/>
              <a:gd name="T3" fmla="*/ 2147483647 h 1815"/>
              <a:gd name="T4" fmla="*/ 2147483647 w 8164"/>
              <a:gd name="T5" fmla="*/ 2147483647 h 1815"/>
              <a:gd name="T6" fmla="*/ 2147483647 w 8164"/>
              <a:gd name="T7" fmla="*/ 2147483647 h 1815"/>
              <a:gd name="T8" fmla="*/ 2147483647 w 8164"/>
              <a:gd name="T9" fmla="*/ 2147483647 h 1815"/>
              <a:gd name="T10" fmla="*/ 2147483647 w 8164"/>
              <a:gd name="T11" fmla="*/ 0 h 1815"/>
              <a:gd name="T12" fmla="*/ 2147483647 w 8164"/>
              <a:gd name="T13" fmla="*/ 0 h 1815"/>
              <a:gd name="T14" fmla="*/ 2147483647 w 8164"/>
              <a:gd name="T15" fmla="*/ 0 h 1815"/>
              <a:gd name="T16" fmla="*/ 0 w 8164"/>
              <a:gd name="T17" fmla="*/ 0 h 1815"/>
              <a:gd name="T18" fmla="*/ 0 w 8164"/>
              <a:gd name="T19" fmla="*/ 0 h 1815"/>
              <a:gd name="T20" fmla="*/ 0 w 8164"/>
              <a:gd name="T21" fmla="*/ 2147483647 h 1815"/>
              <a:gd name="T22" fmla="*/ 2147483647 w 8164"/>
              <a:gd name="T23" fmla="*/ 2147483647 h 18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64"/>
              <a:gd name="T37" fmla="*/ 0 h 1815"/>
              <a:gd name="T38" fmla="*/ 8164 w 8164"/>
              <a:gd name="T39" fmla="*/ 1815 h 18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64" h="1815">
                <a:moveTo>
                  <a:pt x="242" y="1815"/>
                </a:moveTo>
                <a:lnTo>
                  <a:pt x="7922" y="1815"/>
                </a:lnTo>
                <a:cubicBezTo>
                  <a:pt x="8056" y="1815"/>
                  <a:pt x="8164" y="1706"/>
                  <a:pt x="8164" y="1573"/>
                </a:cubicBezTo>
                <a:cubicBezTo>
                  <a:pt x="8164" y="1573"/>
                  <a:pt x="8164" y="1573"/>
                  <a:pt x="8164" y="1573"/>
                </a:cubicBezTo>
                <a:lnTo>
                  <a:pt x="8164" y="242"/>
                </a:lnTo>
                <a:cubicBezTo>
                  <a:pt x="8164" y="109"/>
                  <a:pt x="8056" y="0"/>
                  <a:pt x="7922" y="0"/>
                </a:cubicBezTo>
                <a:lnTo>
                  <a:pt x="242" y="0"/>
                </a:lnTo>
                <a:cubicBezTo>
                  <a:pt x="109" y="0"/>
                  <a:pt x="0" y="109"/>
                  <a:pt x="0" y="242"/>
                </a:cubicBezTo>
                <a:lnTo>
                  <a:pt x="0" y="1573"/>
                </a:lnTo>
                <a:cubicBezTo>
                  <a:pt x="0" y="1706"/>
                  <a:pt x="109" y="1815"/>
                  <a:pt x="242" y="1815"/>
                </a:cubicBezTo>
                <a:close/>
              </a:path>
            </a:pathLst>
          </a:custGeom>
          <a:noFill/>
          <a:ln w="31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1255712" y="4018261"/>
            <a:ext cx="412715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       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Unified Message Space</a:t>
            </a:r>
          </a:p>
          <a:p>
            <a:pPr algn="l"/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zh-CN" sz="1800" b="1" i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Event filtering, Routing, Aggregation</a:t>
            </a:r>
            <a:endParaRPr lang="en-US" altLang="zh-CN" sz="1800" b="1" i="1" dirty="0"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55311" name="Freeform 16"/>
          <p:cNvSpPr>
            <a:spLocks/>
          </p:cNvSpPr>
          <p:nvPr/>
        </p:nvSpPr>
        <p:spPr bwMode="auto">
          <a:xfrm>
            <a:off x="6488113" y="1801813"/>
            <a:ext cx="1079500" cy="3008312"/>
          </a:xfrm>
          <a:custGeom>
            <a:avLst/>
            <a:gdLst>
              <a:gd name="T0" fmla="*/ 2147483647 w 1814"/>
              <a:gd name="T1" fmla="*/ 2147483647 h 6048"/>
              <a:gd name="T2" fmla="*/ 2147483647 w 1814"/>
              <a:gd name="T3" fmla="*/ 2147483647 h 6048"/>
              <a:gd name="T4" fmla="*/ 2147483647 w 1814"/>
              <a:gd name="T5" fmla="*/ 2147483647 h 6048"/>
              <a:gd name="T6" fmla="*/ 2147483647 w 1814"/>
              <a:gd name="T7" fmla="*/ 2147483647 h 6048"/>
              <a:gd name="T8" fmla="*/ 2147483647 w 1814"/>
              <a:gd name="T9" fmla="*/ 0 h 6048"/>
              <a:gd name="T10" fmla="*/ 2147483647 w 1814"/>
              <a:gd name="T11" fmla="*/ 0 h 6048"/>
              <a:gd name="T12" fmla="*/ 2147483647 w 1814"/>
              <a:gd name="T13" fmla="*/ 0 h 6048"/>
              <a:gd name="T14" fmla="*/ 0 w 1814"/>
              <a:gd name="T15" fmla="*/ 0 h 6048"/>
              <a:gd name="T16" fmla="*/ 0 w 1814"/>
              <a:gd name="T17" fmla="*/ 0 h 6048"/>
              <a:gd name="T18" fmla="*/ 0 w 1814"/>
              <a:gd name="T19" fmla="*/ 2147483647 h 6048"/>
              <a:gd name="T20" fmla="*/ 2147483647 w 1814"/>
              <a:gd name="T21" fmla="*/ 2147483647 h 60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14"/>
              <a:gd name="T34" fmla="*/ 0 h 6048"/>
              <a:gd name="T35" fmla="*/ 1814 w 1814"/>
              <a:gd name="T36" fmla="*/ 6048 h 60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14" h="6048">
                <a:moveTo>
                  <a:pt x="241" y="6048"/>
                </a:moveTo>
                <a:lnTo>
                  <a:pt x="1572" y="6048"/>
                </a:lnTo>
                <a:cubicBezTo>
                  <a:pt x="1705" y="6048"/>
                  <a:pt x="1814" y="5939"/>
                  <a:pt x="1814" y="5806"/>
                </a:cubicBezTo>
                <a:cubicBezTo>
                  <a:pt x="1814" y="5806"/>
                  <a:pt x="1814" y="5806"/>
                  <a:pt x="1814" y="5806"/>
                </a:cubicBezTo>
                <a:lnTo>
                  <a:pt x="1814" y="242"/>
                </a:lnTo>
                <a:cubicBezTo>
                  <a:pt x="1814" y="109"/>
                  <a:pt x="1705" y="0"/>
                  <a:pt x="1572" y="0"/>
                </a:cubicBezTo>
                <a:lnTo>
                  <a:pt x="241" y="0"/>
                </a:lnTo>
                <a:cubicBezTo>
                  <a:pt x="108" y="0"/>
                  <a:pt x="0" y="109"/>
                  <a:pt x="0" y="242"/>
                </a:cubicBezTo>
                <a:lnTo>
                  <a:pt x="0" y="5806"/>
                </a:lnTo>
                <a:cubicBezTo>
                  <a:pt x="0" y="5939"/>
                  <a:pt x="108" y="6048"/>
                  <a:pt x="241" y="6048"/>
                </a:cubicBez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12" name="Freeform 17"/>
          <p:cNvSpPr>
            <a:spLocks/>
          </p:cNvSpPr>
          <p:nvPr/>
        </p:nvSpPr>
        <p:spPr bwMode="auto">
          <a:xfrm>
            <a:off x="6488113" y="1801813"/>
            <a:ext cx="1079500" cy="3008312"/>
          </a:xfrm>
          <a:custGeom>
            <a:avLst/>
            <a:gdLst>
              <a:gd name="T0" fmla="*/ 2147483647 w 1814"/>
              <a:gd name="T1" fmla="*/ 2147483647 h 6048"/>
              <a:gd name="T2" fmla="*/ 2147483647 w 1814"/>
              <a:gd name="T3" fmla="*/ 2147483647 h 6048"/>
              <a:gd name="T4" fmla="*/ 2147483647 w 1814"/>
              <a:gd name="T5" fmla="*/ 2147483647 h 6048"/>
              <a:gd name="T6" fmla="*/ 2147483647 w 1814"/>
              <a:gd name="T7" fmla="*/ 2147483647 h 6048"/>
              <a:gd name="T8" fmla="*/ 2147483647 w 1814"/>
              <a:gd name="T9" fmla="*/ 0 h 6048"/>
              <a:gd name="T10" fmla="*/ 2147483647 w 1814"/>
              <a:gd name="T11" fmla="*/ 0 h 6048"/>
              <a:gd name="T12" fmla="*/ 2147483647 w 1814"/>
              <a:gd name="T13" fmla="*/ 0 h 6048"/>
              <a:gd name="T14" fmla="*/ 0 w 1814"/>
              <a:gd name="T15" fmla="*/ 0 h 6048"/>
              <a:gd name="T16" fmla="*/ 0 w 1814"/>
              <a:gd name="T17" fmla="*/ 0 h 6048"/>
              <a:gd name="T18" fmla="*/ 0 w 1814"/>
              <a:gd name="T19" fmla="*/ 2147483647 h 6048"/>
              <a:gd name="T20" fmla="*/ 2147483647 w 1814"/>
              <a:gd name="T21" fmla="*/ 2147483647 h 60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14"/>
              <a:gd name="T34" fmla="*/ 0 h 6048"/>
              <a:gd name="T35" fmla="*/ 1814 w 1814"/>
              <a:gd name="T36" fmla="*/ 6048 h 60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14" h="6048">
                <a:moveTo>
                  <a:pt x="241" y="6048"/>
                </a:moveTo>
                <a:lnTo>
                  <a:pt x="1572" y="6048"/>
                </a:lnTo>
                <a:cubicBezTo>
                  <a:pt x="1705" y="6048"/>
                  <a:pt x="1814" y="5939"/>
                  <a:pt x="1814" y="5806"/>
                </a:cubicBezTo>
                <a:cubicBezTo>
                  <a:pt x="1814" y="5806"/>
                  <a:pt x="1814" y="5806"/>
                  <a:pt x="1814" y="5806"/>
                </a:cubicBezTo>
                <a:lnTo>
                  <a:pt x="1814" y="242"/>
                </a:lnTo>
                <a:cubicBezTo>
                  <a:pt x="1814" y="109"/>
                  <a:pt x="1705" y="0"/>
                  <a:pt x="1572" y="0"/>
                </a:cubicBezTo>
                <a:lnTo>
                  <a:pt x="241" y="0"/>
                </a:lnTo>
                <a:cubicBezTo>
                  <a:pt x="108" y="0"/>
                  <a:pt x="0" y="109"/>
                  <a:pt x="0" y="242"/>
                </a:cubicBezTo>
                <a:lnTo>
                  <a:pt x="0" y="5806"/>
                </a:lnTo>
                <a:cubicBezTo>
                  <a:pt x="0" y="5939"/>
                  <a:pt x="108" y="6048"/>
                  <a:pt x="241" y="6048"/>
                </a:cubicBez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lin ang="0" scaled="1"/>
          </a:gradFill>
          <a:ln w="31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13" name="Freeform 18"/>
          <p:cNvSpPr>
            <a:spLocks/>
          </p:cNvSpPr>
          <p:nvPr/>
        </p:nvSpPr>
        <p:spPr bwMode="auto">
          <a:xfrm>
            <a:off x="1441450" y="5203825"/>
            <a:ext cx="6126163" cy="752475"/>
          </a:xfrm>
          <a:custGeom>
            <a:avLst/>
            <a:gdLst>
              <a:gd name="T0" fmla="*/ 2147483647 w 10281"/>
              <a:gd name="T1" fmla="*/ 2147483647 h 1512"/>
              <a:gd name="T2" fmla="*/ 2147483647 w 10281"/>
              <a:gd name="T3" fmla="*/ 2147483647 h 1512"/>
              <a:gd name="T4" fmla="*/ 2147483647 w 10281"/>
              <a:gd name="T5" fmla="*/ 0 h 1512"/>
              <a:gd name="T6" fmla="*/ 2147483647 w 10281"/>
              <a:gd name="T7" fmla="*/ 0 h 1512"/>
              <a:gd name="T8" fmla="*/ 2147483647 w 10281"/>
              <a:gd name="T9" fmla="*/ 0 h 1512"/>
              <a:gd name="T10" fmla="*/ 2147483647 w 10281"/>
              <a:gd name="T11" fmla="*/ 0 h 1512"/>
              <a:gd name="T12" fmla="*/ 2147483647 w 10281"/>
              <a:gd name="T13" fmla="*/ 0 h 1512"/>
              <a:gd name="T14" fmla="*/ 0 w 10281"/>
              <a:gd name="T15" fmla="*/ 0 h 1512"/>
              <a:gd name="T16" fmla="*/ 0 w 10281"/>
              <a:gd name="T17" fmla="*/ 0 h 1512"/>
              <a:gd name="T18" fmla="*/ 0 w 10281"/>
              <a:gd name="T19" fmla="*/ 0 h 1512"/>
              <a:gd name="T20" fmla="*/ 2147483647 w 10281"/>
              <a:gd name="T21" fmla="*/ 2147483647 h 1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281"/>
              <a:gd name="T34" fmla="*/ 0 h 1512"/>
              <a:gd name="T35" fmla="*/ 10281 w 10281"/>
              <a:gd name="T36" fmla="*/ 1512 h 15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281" h="1512">
                <a:moveTo>
                  <a:pt x="242" y="1512"/>
                </a:moveTo>
                <a:lnTo>
                  <a:pt x="10039" y="1512"/>
                </a:lnTo>
                <a:cubicBezTo>
                  <a:pt x="10172" y="1512"/>
                  <a:pt x="10281" y="1404"/>
                  <a:pt x="10281" y="1270"/>
                </a:cubicBezTo>
                <a:cubicBezTo>
                  <a:pt x="10281" y="1270"/>
                  <a:pt x="10281" y="1270"/>
                  <a:pt x="10281" y="1270"/>
                </a:cubicBezTo>
                <a:lnTo>
                  <a:pt x="10281" y="242"/>
                </a:lnTo>
                <a:cubicBezTo>
                  <a:pt x="10281" y="108"/>
                  <a:pt x="10172" y="0"/>
                  <a:pt x="10039" y="0"/>
                </a:cubicBezTo>
                <a:lnTo>
                  <a:pt x="242" y="0"/>
                </a:lnTo>
                <a:cubicBezTo>
                  <a:pt x="109" y="0"/>
                  <a:pt x="0" y="108"/>
                  <a:pt x="0" y="242"/>
                </a:cubicBezTo>
                <a:lnTo>
                  <a:pt x="0" y="1270"/>
                </a:lnTo>
                <a:cubicBezTo>
                  <a:pt x="0" y="1404"/>
                  <a:pt x="109" y="1512"/>
                  <a:pt x="242" y="15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14" name="Freeform 19"/>
          <p:cNvSpPr>
            <a:spLocks/>
          </p:cNvSpPr>
          <p:nvPr/>
        </p:nvSpPr>
        <p:spPr bwMode="auto">
          <a:xfrm>
            <a:off x="1441450" y="5203825"/>
            <a:ext cx="6126163" cy="752475"/>
          </a:xfrm>
          <a:custGeom>
            <a:avLst/>
            <a:gdLst>
              <a:gd name="T0" fmla="*/ 2147483647 w 10281"/>
              <a:gd name="T1" fmla="*/ 2147483647 h 1512"/>
              <a:gd name="T2" fmla="*/ 2147483647 w 10281"/>
              <a:gd name="T3" fmla="*/ 2147483647 h 1512"/>
              <a:gd name="T4" fmla="*/ 2147483647 w 10281"/>
              <a:gd name="T5" fmla="*/ 0 h 1512"/>
              <a:gd name="T6" fmla="*/ 2147483647 w 10281"/>
              <a:gd name="T7" fmla="*/ 0 h 1512"/>
              <a:gd name="T8" fmla="*/ 2147483647 w 10281"/>
              <a:gd name="T9" fmla="*/ 0 h 1512"/>
              <a:gd name="T10" fmla="*/ 2147483647 w 10281"/>
              <a:gd name="T11" fmla="*/ 0 h 1512"/>
              <a:gd name="T12" fmla="*/ 2147483647 w 10281"/>
              <a:gd name="T13" fmla="*/ 0 h 1512"/>
              <a:gd name="T14" fmla="*/ 0 w 10281"/>
              <a:gd name="T15" fmla="*/ 0 h 1512"/>
              <a:gd name="T16" fmla="*/ 0 w 10281"/>
              <a:gd name="T17" fmla="*/ 0 h 1512"/>
              <a:gd name="T18" fmla="*/ 0 w 10281"/>
              <a:gd name="T19" fmla="*/ 0 h 1512"/>
              <a:gd name="T20" fmla="*/ 2147483647 w 10281"/>
              <a:gd name="T21" fmla="*/ 2147483647 h 1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281"/>
              <a:gd name="T34" fmla="*/ 0 h 1512"/>
              <a:gd name="T35" fmla="*/ 10281 w 10281"/>
              <a:gd name="T36" fmla="*/ 1512 h 15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281" h="1512">
                <a:moveTo>
                  <a:pt x="242" y="1512"/>
                </a:moveTo>
                <a:lnTo>
                  <a:pt x="10039" y="1512"/>
                </a:lnTo>
                <a:cubicBezTo>
                  <a:pt x="10172" y="1512"/>
                  <a:pt x="10281" y="1404"/>
                  <a:pt x="10281" y="1270"/>
                </a:cubicBezTo>
                <a:cubicBezTo>
                  <a:pt x="10281" y="1270"/>
                  <a:pt x="10281" y="1270"/>
                  <a:pt x="10281" y="1270"/>
                </a:cubicBezTo>
                <a:lnTo>
                  <a:pt x="10281" y="242"/>
                </a:lnTo>
                <a:cubicBezTo>
                  <a:pt x="10281" y="108"/>
                  <a:pt x="10172" y="0"/>
                  <a:pt x="10039" y="0"/>
                </a:cubicBezTo>
                <a:lnTo>
                  <a:pt x="242" y="0"/>
                </a:lnTo>
                <a:cubicBezTo>
                  <a:pt x="109" y="0"/>
                  <a:pt x="0" y="108"/>
                  <a:pt x="0" y="242"/>
                </a:cubicBezTo>
                <a:lnTo>
                  <a:pt x="0" y="1270"/>
                </a:lnTo>
                <a:cubicBezTo>
                  <a:pt x="0" y="1404"/>
                  <a:pt x="109" y="1512"/>
                  <a:pt x="242" y="1512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5400000" scaled="1"/>
          </a:gradFill>
          <a:ln w="317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15" name="Text Box 20"/>
          <p:cNvSpPr txBox="1">
            <a:spLocks noChangeArrowheads="1"/>
          </p:cNvSpPr>
          <p:nvPr/>
        </p:nvSpPr>
        <p:spPr bwMode="auto">
          <a:xfrm>
            <a:off x="6357938" y="2258119"/>
            <a:ext cx="1138773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Privacy of </a:t>
            </a:r>
            <a:r>
              <a:rPr lang="en-US" altLang="zh-CN" b="1" dirty="0" err="1" smtClea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IoT</a:t>
            </a:r>
            <a:r>
              <a:rPr lang="en-US" altLang="zh-CN" b="1" dirty="0" smtClea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Services</a:t>
            </a:r>
            <a:endParaRPr lang="zh-CN" altLang="en-US" b="1" dirty="0"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  <a:p>
            <a:endParaRPr lang="zh-CN" altLang="en-US" sz="1400" b="1" dirty="0"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1979713" y="5294313"/>
            <a:ext cx="55270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Resource Management &amp; Access Layer</a:t>
            </a:r>
            <a:endParaRPr lang="zh-CN" altLang="en-US" b="1" dirty="0">
              <a:solidFill>
                <a:srgbClr val="000000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  <a:p>
            <a:pPr algn="l"/>
            <a:r>
              <a:rPr lang="zh-CN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zh-CN" altLang="en-US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WSRF</a:t>
            </a:r>
            <a:r>
              <a:rPr lang="zh-CN" alt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CN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CIM</a:t>
            </a:r>
            <a:r>
              <a:rPr lang="zh-CN" alt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CN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Ontology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标题 1"/>
          <p:cNvSpPr>
            <a:spLocks noGrp="1"/>
          </p:cNvSpPr>
          <p:nvPr>
            <p:ph type="title"/>
          </p:nvPr>
        </p:nvSpPr>
        <p:spPr>
          <a:xfrm>
            <a:off x="2627312" y="548680"/>
            <a:ext cx="6119813" cy="792162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Unified Message Space</a:t>
            </a:r>
            <a:endParaRPr lang="zh-CN" alt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194" name="Object 26"/>
          <p:cNvGraphicFramePr>
            <a:graphicFrameLocks noChangeAspect="1"/>
          </p:cNvGraphicFramePr>
          <p:nvPr/>
        </p:nvGraphicFramePr>
        <p:xfrm>
          <a:off x="179512" y="1556792"/>
          <a:ext cx="8712968" cy="446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Visio" r:id="rId3" imgW="7354809" imgH="2746844" progId="Visio.Drawing.11">
                  <p:embed/>
                </p:oleObj>
              </mc:Choice>
              <mc:Fallback>
                <p:oleObj name="Visio" r:id="rId3" imgW="7354809" imgH="2746844" progId="Visio.Drawing.1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556792"/>
                        <a:ext cx="8712968" cy="4464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4225" y="2636912"/>
            <a:ext cx="7575550" cy="348925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4000" b="1" dirty="0"/>
              <a:t>Mobile Terminal Service Development Tool</a:t>
            </a:r>
          </a:p>
          <a:p>
            <a:pPr marL="0" indent="0" algn="ctr">
              <a:buNone/>
            </a:pP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59730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标题 1"/>
          <p:cNvSpPr>
            <a:spLocks noGrp="1"/>
          </p:cNvSpPr>
          <p:nvPr>
            <p:ph type="title"/>
          </p:nvPr>
        </p:nvSpPr>
        <p:spPr>
          <a:xfrm>
            <a:off x="2568699" y="247502"/>
            <a:ext cx="6119813" cy="792162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Principle of Smart Terminal Application Development Platform</a:t>
            </a:r>
            <a:endParaRPr lang="zh-CN" altLang="en-US" sz="2800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196" name="AutoShape 23"/>
          <p:cNvSpPr>
            <a:spLocks noChangeArrowheads="1"/>
          </p:cNvSpPr>
          <p:nvPr/>
        </p:nvSpPr>
        <p:spPr bwMode="auto">
          <a:xfrm>
            <a:off x="6443663" y="1341438"/>
            <a:ext cx="2519362" cy="467995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8" descr="苹果（APPLE）iPhone 3GS  8G版 3G手机（黑色）WCDMA/GSM 0元购机版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0600" y="3819525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 descr="诺基亚（Nokia）C6-01 3G手机（黑色）WCDMA/GS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83222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5" descr="web_technologi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908050"/>
            <a:ext cx="60261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18"/>
          <p:cNvGraphicFramePr>
            <a:graphicFrameLocks noChangeAspect="1"/>
          </p:cNvGraphicFramePr>
          <p:nvPr/>
        </p:nvGraphicFramePr>
        <p:xfrm>
          <a:off x="6656388" y="1557338"/>
          <a:ext cx="22336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62" name="Visio" r:id="rId9" imgW="3312414" imgH="1306449" progId="Visio.Drawing.11">
                  <p:embed/>
                </p:oleObj>
              </mc:Choice>
              <mc:Fallback>
                <p:oleObj name="Visio" r:id="rId9" imgW="3312414" imgH="130644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388" y="1557338"/>
                        <a:ext cx="22336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0" name="Picture 22" descr="摩托罗拉（Motorola）ME525 3G手机（黑）WCDMA/GSM 非定制机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4822825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8" descr="诺基亚（Nokia）C5-03  3G手机（绿色）WCDMA/GSM 非定制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5925" y="3844925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6" descr="ANd9GcS_MRXi3935jsggzQ61Dmx5cjRHmE1c8Vf0deB6H8nwpMI4cxNvcf_pNUXC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80313" y="4911725"/>
            <a:ext cx="1295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3860800"/>
            <a:ext cx="5637212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AutoShape 20"/>
          <p:cNvSpPr>
            <a:spLocks noChangeArrowheads="1"/>
          </p:cNvSpPr>
          <p:nvPr/>
        </p:nvSpPr>
        <p:spPr bwMode="auto">
          <a:xfrm>
            <a:off x="611188" y="3141663"/>
            <a:ext cx="503237" cy="863600"/>
          </a:xfrm>
          <a:prstGeom prst="downArrow">
            <a:avLst>
              <a:gd name="adj1" fmla="val 50000"/>
              <a:gd name="adj2" fmla="val 42902"/>
            </a:avLst>
          </a:prstGeom>
          <a:solidFill>
            <a:srgbClr val="FF6600">
              <a:alpha val="89803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5" name="AutoShape 21"/>
          <p:cNvSpPr>
            <a:spLocks noChangeArrowheads="1"/>
          </p:cNvSpPr>
          <p:nvPr/>
        </p:nvSpPr>
        <p:spPr bwMode="auto">
          <a:xfrm rot="-5400000">
            <a:off x="5939631" y="4004469"/>
            <a:ext cx="360363" cy="504825"/>
          </a:xfrm>
          <a:prstGeom prst="downArrow">
            <a:avLst>
              <a:gd name="adj1" fmla="val 50000"/>
              <a:gd name="adj2" fmla="val 35022"/>
            </a:avLst>
          </a:prstGeom>
          <a:solidFill>
            <a:srgbClr val="FF6600">
              <a:alpha val="89803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AutoShape 22"/>
          <p:cNvSpPr>
            <a:spLocks noChangeArrowheads="1"/>
          </p:cNvSpPr>
          <p:nvPr/>
        </p:nvSpPr>
        <p:spPr bwMode="auto">
          <a:xfrm>
            <a:off x="7092950" y="2835275"/>
            <a:ext cx="431800" cy="649288"/>
          </a:xfrm>
          <a:prstGeom prst="downArrow">
            <a:avLst>
              <a:gd name="adj1" fmla="val 50000"/>
              <a:gd name="adj2" fmla="val 37592"/>
            </a:avLst>
          </a:prstGeom>
          <a:solidFill>
            <a:srgbClr val="FF6600">
              <a:alpha val="89803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7" name="AutoShape 24"/>
          <p:cNvSpPr>
            <a:spLocks noChangeArrowheads="1"/>
          </p:cNvSpPr>
          <p:nvPr/>
        </p:nvSpPr>
        <p:spPr bwMode="auto">
          <a:xfrm>
            <a:off x="8243888" y="2836863"/>
            <a:ext cx="431800" cy="649287"/>
          </a:xfrm>
          <a:prstGeom prst="downArrow">
            <a:avLst>
              <a:gd name="adj1" fmla="val 50000"/>
              <a:gd name="adj2" fmla="val 37592"/>
            </a:avLst>
          </a:prstGeom>
          <a:solidFill>
            <a:srgbClr val="FF6600">
              <a:alpha val="89803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Rectangle 27"/>
          <p:cNvSpPr>
            <a:spLocks noChangeArrowheads="1"/>
          </p:cNvSpPr>
          <p:nvPr/>
        </p:nvSpPr>
        <p:spPr bwMode="auto">
          <a:xfrm>
            <a:off x="1042988" y="6230938"/>
            <a:ext cx="51847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CC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②</a:t>
            </a:r>
            <a:r>
              <a:rPr lang="en-US" altLang="zh-CN" sz="1600" b="1" dirty="0">
                <a:solidFill>
                  <a:srgbClr val="0000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Generate different installation </a:t>
            </a:r>
            <a:r>
              <a:rPr lang="en-US" altLang="zh-CN" sz="1600" b="1" dirty="0" smtClean="0">
                <a:solidFill>
                  <a:srgbClr val="0000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package for different mobile operating system.</a:t>
            </a:r>
            <a:endParaRPr lang="zh-CN" altLang="en-US" sz="1600" b="1" dirty="0">
              <a:solidFill>
                <a:srgbClr val="0000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209" name="Rectangle 30"/>
          <p:cNvSpPr>
            <a:spLocks noChangeArrowheads="1"/>
          </p:cNvSpPr>
          <p:nvPr/>
        </p:nvSpPr>
        <p:spPr bwMode="auto">
          <a:xfrm>
            <a:off x="6229350" y="6230938"/>
            <a:ext cx="2914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CC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③</a:t>
            </a:r>
            <a:r>
              <a:rPr lang="en-US" altLang="zh-CN" sz="1600" b="1" dirty="0">
                <a:solidFill>
                  <a:srgbClr val="0000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0000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Multi-deployment with one development process.</a:t>
            </a:r>
            <a:endParaRPr lang="zh-CN" altLang="en-US" sz="1600" b="1" dirty="0">
              <a:solidFill>
                <a:srgbClr val="0000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210" name="Rectangle 31"/>
          <p:cNvSpPr>
            <a:spLocks noChangeArrowheads="1"/>
          </p:cNvSpPr>
          <p:nvPr/>
        </p:nvSpPr>
        <p:spPr bwMode="auto">
          <a:xfrm>
            <a:off x="1042988" y="3279775"/>
            <a:ext cx="4968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CC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① </a:t>
            </a:r>
            <a:r>
              <a:rPr lang="en-US" altLang="zh-CN" sz="1600" b="1" dirty="0" smtClean="0">
                <a:solidFill>
                  <a:srgbClr val="0000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Use HTML5+CSS3+JavaScript to develop cross-platform smart mobile terminal client-side application.</a:t>
            </a:r>
            <a:endParaRPr lang="zh-CN" altLang="en-US" sz="1600" b="1" dirty="0">
              <a:solidFill>
                <a:srgbClr val="0000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211" name="Rectangle 32"/>
          <p:cNvSpPr>
            <a:spLocks noChangeArrowheads="1"/>
          </p:cNvSpPr>
          <p:nvPr/>
        </p:nvSpPr>
        <p:spPr bwMode="auto">
          <a:xfrm>
            <a:off x="3595521" y="2420938"/>
            <a:ext cx="4940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①</a:t>
            </a:r>
          </a:p>
        </p:txBody>
      </p:sp>
      <p:sp>
        <p:nvSpPr>
          <p:cNvPr id="8212" name="Rectangle 34"/>
          <p:cNvSpPr>
            <a:spLocks noChangeArrowheads="1"/>
          </p:cNvSpPr>
          <p:nvPr/>
        </p:nvSpPr>
        <p:spPr bwMode="auto">
          <a:xfrm>
            <a:off x="3595521" y="4286250"/>
            <a:ext cx="4940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②</a:t>
            </a:r>
          </a:p>
        </p:txBody>
      </p:sp>
      <p:sp>
        <p:nvSpPr>
          <p:cNvPr id="8213" name="Rectangle 36"/>
          <p:cNvSpPr>
            <a:spLocks noChangeArrowheads="1"/>
          </p:cNvSpPr>
          <p:nvPr/>
        </p:nvSpPr>
        <p:spPr bwMode="auto">
          <a:xfrm>
            <a:off x="7646821" y="2990850"/>
            <a:ext cx="4940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527149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标题 1"/>
          <p:cNvSpPr>
            <a:spLocks noGrp="1"/>
          </p:cNvSpPr>
          <p:nvPr>
            <p:ph type="title"/>
          </p:nvPr>
        </p:nvSpPr>
        <p:spPr>
          <a:xfrm>
            <a:off x="1835696" y="240486"/>
            <a:ext cx="6983413" cy="792162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Internal Structure </a:t>
            </a:r>
            <a:r>
              <a:rPr lang="en-US" altLang="zh-CN" sz="28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of Smart Terminal Application Development Platform</a:t>
            </a:r>
            <a:endParaRPr lang="zh-CN" altLang="en-US" sz="2800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220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95288" y="1196975"/>
            <a:ext cx="8137525" cy="5472113"/>
            <a:chOff x="295" y="663"/>
            <a:chExt cx="4921" cy="3266"/>
          </a:xfrm>
        </p:grpSpPr>
        <p:graphicFrame>
          <p:nvGraphicFramePr>
            <p:cNvPr id="921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2948586"/>
                </p:ext>
              </p:extLst>
            </p:nvPr>
          </p:nvGraphicFramePr>
          <p:xfrm>
            <a:off x="295" y="663"/>
            <a:ext cx="4921" cy="3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786" name="Visio" r:id="rId3" imgW="5251744" imgH="3883735" progId="Visio.Drawing.11">
                    <p:embed/>
                  </p:oleObj>
                </mc:Choice>
                <mc:Fallback>
                  <p:oleObj name="Visio" r:id="rId3" imgW="5251744" imgH="388373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4976" b="5251"/>
                        <a:stretch>
                          <a:fillRect/>
                        </a:stretch>
                      </p:blipFill>
                      <p:spPr bwMode="auto">
                        <a:xfrm>
                          <a:off x="295" y="663"/>
                          <a:ext cx="4921" cy="32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222" name="Picture 8" descr="686px-symbian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31" y="3413"/>
              <a:ext cx="7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7978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标题 1"/>
          <p:cNvSpPr>
            <a:spLocks noGrp="1"/>
          </p:cNvSpPr>
          <p:nvPr>
            <p:ph type="title"/>
          </p:nvPr>
        </p:nvSpPr>
        <p:spPr>
          <a:xfrm>
            <a:off x="1475656" y="332582"/>
            <a:ext cx="7344494" cy="792162"/>
          </a:xfrm>
        </p:spPr>
        <p:txBody>
          <a:bodyPr/>
          <a:lstStyle/>
          <a:p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Integrated Environment 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of Smart </a:t>
            </a: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Terminal Application Development Platform </a:t>
            </a:r>
            <a:endParaRPr lang="zh-CN" altLang="en-US" sz="2400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656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8424862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线形标注 1 6"/>
          <p:cNvSpPr/>
          <p:nvPr/>
        </p:nvSpPr>
        <p:spPr bwMode="auto">
          <a:xfrm>
            <a:off x="5292080" y="2060848"/>
            <a:ext cx="1224136" cy="504056"/>
          </a:xfrm>
          <a:prstGeom prst="borderCallout1">
            <a:avLst>
              <a:gd name="adj1" fmla="val 18750"/>
              <a:gd name="adj2" fmla="val -8333"/>
              <a:gd name="adj3" fmla="val 45312"/>
              <a:gd name="adj4" fmla="val -49671"/>
            </a:avLst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Tool bar</a:t>
            </a:r>
            <a:endParaRPr lang="zh-CN" alt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线形标注 1 7"/>
          <p:cNvSpPr/>
          <p:nvPr/>
        </p:nvSpPr>
        <p:spPr bwMode="auto">
          <a:xfrm>
            <a:off x="2123728" y="2708920"/>
            <a:ext cx="1224136" cy="504056"/>
          </a:xfrm>
          <a:prstGeom prst="borderCallout1">
            <a:avLst>
              <a:gd name="adj1" fmla="val 18750"/>
              <a:gd name="adj2" fmla="val -8333"/>
              <a:gd name="adj3" fmla="val 192167"/>
              <a:gd name="adj4" fmla="val 57040"/>
            </a:avLst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Simulator</a:t>
            </a:r>
            <a:endParaRPr lang="zh-CN" alt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线形标注 1 8"/>
          <p:cNvSpPr/>
          <p:nvPr/>
        </p:nvSpPr>
        <p:spPr bwMode="auto">
          <a:xfrm>
            <a:off x="467544" y="3573016"/>
            <a:ext cx="1152128" cy="720080"/>
          </a:xfrm>
          <a:prstGeom prst="borderCallout1">
            <a:avLst>
              <a:gd name="adj1" fmla="val 18750"/>
              <a:gd name="adj2" fmla="val -8333"/>
              <a:gd name="adj3" fmla="val -78506"/>
              <a:gd name="adj4" fmla="val 32141"/>
            </a:avLst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Widget </a:t>
            </a:r>
          </a:p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Navigator</a:t>
            </a:r>
            <a:endParaRPr lang="zh-CN" alt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线形标注 1 9"/>
          <p:cNvSpPr/>
          <p:nvPr/>
        </p:nvSpPr>
        <p:spPr bwMode="auto">
          <a:xfrm>
            <a:off x="7380312" y="4149080"/>
            <a:ext cx="1296144" cy="576064"/>
          </a:xfrm>
          <a:prstGeom prst="borderCallout1">
            <a:avLst>
              <a:gd name="adj1" fmla="val 18750"/>
              <a:gd name="adj2" fmla="val -8333"/>
              <a:gd name="adj3" fmla="val 169130"/>
              <a:gd name="adj4" fmla="val -10544"/>
            </a:avLst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Property </a:t>
            </a:r>
          </a:p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Setup</a:t>
            </a:r>
            <a:endParaRPr lang="zh-CN" alt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线形标注 1 10"/>
          <p:cNvSpPr/>
          <p:nvPr/>
        </p:nvSpPr>
        <p:spPr bwMode="auto">
          <a:xfrm>
            <a:off x="5220072" y="4221088"/>
            <a:ext cx="1368152" cy="504056"/>
          </a:xfrm>
          <a:prstGeom prst="borderCallout1">
            <a:avLst>
              <a:gd name="adj1" fmla="val 18750"/>
              <a:gd name="adj2" fmla="val -8333"/>
              <a:gd name="adj3" fmla="val -98663"/>
              <a:gd name="adj4" fmla="val 21407"/>
            </a:avLst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Coding Edit</a:t>
            </a:r>
            <a:endParaRPr lang="zh-CN" alt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线形标注 1 11"/>
          <p:cNvSpPr/>
          <p:nvPr/>
        </p:nvSpPr>
        <p:spPr bwMode="auto">
          <a:xfrm>
            <a:off x="1043608" y="4797152"/>
            <a:ext cx="1224136" cy="576064"/>
          </a:xfrm>
          <a:prstGeom prst="borderCallout1">
            <a:avLst>
              <a:gd name="adj1" fmla="val 18750"/>
              <a:gd name="adj2" fmla="val -8333"/>
              <a:gd name="adj3" fmla="val 108660"/>
              <a:gd name="adj4" fmla="val -26827"/>
            </a:avLst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Application</a:t>
            </a:r>
          </a:p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Generation</a:t>
            </a:r>
            <a:endParaRPr lang="zh-CN" alt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线形标注 1 12"/>
          <p:cNvSpPr/>
          <p:nvPr/>
        </p:nvSpPr>
        <p:spPr bwMode="auto">
          <a:xfrm>
            <a:off x="683568" y="5877272"/>
            <a:ext cx="1224136" cy="576064"/>
          </a:xfrm>
          <a:prstGeom prst="borderCallout1">
            <a:avLst>
              <a:gd name="adj1" fmla="val 18750"/>
              <a:gd name="adj2" fmla="val -8333"/>
              <a:gd name="adj3" fmla="val 108660"/>
              <a:gd name="adj4" fmla="val -26827"/>
            </a:avLst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Project </a:t>
            </a:r>
          </a:p>
          <a:p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  <a:endParaRPr lang="zh-CN" alt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70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标题 1"/>
          <p:cNvSpPr>
            <a:spLocks noGrp="1"/>
          </p:cNvSpPr>
          <p:nvPr>
            <p:ph type="title"/>
          </p:nvPr>
        </p:nvSpPr>
        <p:spPr>
          <a:xfrm>
            <a:off x="1979712" y="261145"/>
            <a:ext cx="6623050" cy="79216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Mainstream Smartphone </a:t>
            </a:r>
            <a:br>
              <a:rPr lang="en-US" altLang="zh-CN" sz="28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</a:br>
            <a:r>
              <a:rPr lang="en-US" altLang="zh-CN" sz="28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Operating System Supported</a:t>
            </a:r>
            <a:endParaRPr lang="zh-CN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50" y="1557338"/>
            <a:ext cx="83185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9750" y="5157788"/>
            <a:ext cx="83296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290513" indent="-290513" algn="l" eaLnBrk="1" hangingPunct="1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  <a:defRPr/>
            </a:pPr>
            <a:r>
              <a:rPr lang="en-US" altLang="zh-CN" sz="2800" b="1" kern="0" dirty="0" smtClean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Our platform supports</a:t>
            </a:r>
            <a:r>
              <a:rPr lang="zh-CN" altLang="en-US" sz="2800" b="1" kern="0" dirty="0" smtClean="0">
                <a:solidFill>
                  <a:srgbClr val="0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endParaRPr lang="zh-CN" altLang="en-US" sz="2800" b="1" kern="0" dirty="0">
              <a:solidFill>
                <a:srgbClr val="0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290513" indent="-290513" algn="l" eaLnBrk="1" hangingPunct="1">
              <a:spcBef>
                <a:spcPct val="20000"/>
              </a:spcBef>
              <a:defRPr/>
            </a:pPr>
            <a:r>
              <a:rPr lang="zh-CN" altLang="en-US" sz="2800" kern="0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kern="0" dirty="0">
                <a:solidFill>
                  <a:srgbClr val="00999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Android   </a:t>
            </a:r>
            <a:r>
              <a:rPr lang="en-US" altLang="zh-CN" sz="2800" kern="0" dirty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999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iOS</a:t>
            </a:r>
            <a:r>
              <a:rPr lang="en-US" altLang="zh-CN" sz="3200" b="1" kern="0" dirty="0">
                <a:solidFill>
                  <a:srgbClr val="00999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</a:t>
            </a:r>
            <a:r>
              <a:rPr lang="en-US" altLang="zh-CN" sz="3200" kern="0" dirty="0">
                <a:solidFill>
                  <a:srgbClr val="00999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3200" b="1" kern="0" dirty="0">
                <a:solidFill>
                  <a:srgbClr val="00999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WinPhone7</a:t>
            </a:r>
          </a:p>
        </p:txBody>
      </p:sp>
    </p:spTree>
    <p:extLst>
      <p:ext uri="{BB962C8B-B14F-4D97-AF65-F5344CB8AC3E}">
        <p14:creationId xmlns:p14="http://schemas.microsoft.com/office/powerpoint/2010/main" val="2490330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1714500" y="2781300"/>
            <a:ext cx="5649913" cy="1584325"/>
          </a:xfrm>
        </p:spPr>
        <p:txBody>
          <a:bodyPr anchor="ctr" anchorCtr="1"/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</a:rPr>
              <a:t>Deployed Applications</a:t>
            </a:r>
            <a:endParaRPr lang="zh-CN" altLang="en-US" sz="3600" dirty="0" smtClean="0">
              <a:solidFill>
                <a:schemeClr val="bg1"/>
              </a:solidFill>
              <a:latin typeface="Times New Roman" pitchFamily="18" charset="0"/>
              <a:ea typeface="黑体" pitchFamily="49" charset="-122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23728" y="260574"/>
            <a:ext cx="6696743" cy="792162"/>
          </a:xfrm>
        </p:spPr>
        <p:txBody>
          <a:bodyPr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Application1</a:t>
            </a:r>
            <a:r>
              <a:rPr lang="zh-CN" alt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： </a:t>
            </a:r>
            <a:r>
              <a:rPr lang="en-US" altLang="zh-CN" sz="2800" b="1" dirty="0" smtClean="0">
                <a:latin typeface="Times New Roman" pitchFamily="18" charset="0"/>
                <a:ea typeface="MingLiU_HKSCS-ExtB" pitchFamily="18" charset="-120"/>
                <a:cs typeface="Times New Roman" pitchFamily="18" charset="0"/>
              </a:rPr>
              <a:t>Information Monitoring Service for District Heating System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4"/>
          <p:cNvGrpSpPr>
            <a:grpSpLocks/>
          </p:cNvGrpSpPr>
          <p:nvPr/>
        </p:nvGrpSpPr>
        <p:grpSpPr bwMode="auto">
          <a:xfrm>
            <a:off x="539750" y="1341438"/>
            <a:ext cx="7848600" cy="4751387"/>
            <a:chOff x="539552" y="1484785"/>
            <a:chExt cx="7848600" cy="504056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1484785"/>
              <a:ext cx="7848600" cy="5040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椭圆 5"/>
            <p:cNvSpPr/>
            <p:nvPr/>
          </p:nvSpPr>
          <p:spPr bwMode="auto">
            <a:xfrm>
              <a:off x="2843015" y="3241055"/>
              <a:ext cx="2881312" cy="1483970"/>
            </a:xfrm>
            <a:prstGeom prst="ellipse">
              <a:avLst/>
            </a:prstGeom>
            <a:ln>
              <a:headEnd type="none" w="sm" len="sm"/>
              <a:tailEnd type="none" w="sm" len="sm"/>
            </a:ln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ea typeface="MingLiU_HKSCS-ExtB" pitchFamily="18" charset="-120"/>
                  <a:cs typeface="Times New Roman" pitchFamily="18" charset="0"/>
                </a:rPr>
                <a:t>District Heating</a:t>
              </a:r>
            </a:p>
            <a:p>
              <a:pPr>
                <a:defRPr/>
              </a:pPr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ea typeface="MingLiU_HKSCS-ExtB" pitchFamily="18" charset="-120"/>
                  <a:cs typeface="Times New Roman" pitchFamily="18" charset="0"/>
                </a:rPr>
                <a:t>Service System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7" name="矩形 6"/>
          <p:cNvSpPr/>
          <p:nvPr/>
        </p:nvSpPr>
        <p:spPr bwMode="auto">
          <a:xfrm>
            <a:off x="539750" y="5956300"/>
            <a:ext cx="7993063" cy="785068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MingLiU_HKSCS-ExtB" pitchFamily="18" charset="-120"/>
                <a:cs typeface="Times New Roman" pitchFamily="18" charset="0"/>
              </a:rPr>
              <a:t>a complex service system based on multiple cross-domain, </a:t>
            </a:r>
          </a:p>
          <a:p>
            <a:pPr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MingLiU_HKSCS-ExtB" pitchFamily="18" charset="-120"/>
                <a:cs typeface="Times New Roman" pitchFamily="18" charset="0"/>
              </a:rPr>
              <a:t>heterogeneous systems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6228184" y="2636912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Room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Temperature Monitoring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6372200" y="4077072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Billing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System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5724128" y="5517232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Call Center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3923928" y="5661248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Maintenance System 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691680" y="5589240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Data Analysis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System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827584" y="4221088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Heat Metering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System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115616" y="2780928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Boiler Monitoring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System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2915816" y="2420888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Heat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Exchanger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4572000" y="2420888"/>
            <a:ext cx="1296144" cy="2880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Video</a:t>
            </a:r>
            <a:r>
              <a:rPr kumimoji="0" lang="en-US" altLang="zh-CN" sz="1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System</a:t>
            </a:r>
            <a:endParaRPr kumimoji="0" lang="zh-CN" altLang="en-US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" descr="world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3"/>
            <a:ext cx="9144000" cy="532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Group 21"/>
          <p:cNvGrpSpPr>
            <a:grpSpLocks/>
          </p:cNvGrpSpPr>
          <p:nvPr/>
        </p:nvGrpSpPr>
        <p:grpSpPr bwMode="auto">
          <a:xfrm>
            <a:off x="0" y="836712"/>
            <a:ext cx="7597477" cy="2889251"/>
            <a:chOff x="1383" y="116"/>
            <a:chExt cx="3726" cy="1820"/>
          </a:xfrm>
        </p:grpSpPr>
        <p:sp>
          <p:nvSpPr>
            <p:cNvPr id="49" name="AutoShape 6"/>
            <p:cNvSpPr>
              <a:spLocks noChangeArrowheads="1"/>
            </p:cNvSpPr>
            <p:nvPr/>
          </p:nvSpPr>
          <p:spPr bwMode="auto">
            <a:xfrm>
              <a:off x="1383" y="116"/>
              <a:ext cx="3726" cy="1769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Text Box 7"/>
            <p:cNvSpPr txBox="1">
              <a:spLocks noChangeArrowheads="1"/>
            </p:cNvSpPr>
            <p:nvPr/>
          </p:nvSpPr>
          <p:spPr bwMode="auto">
            <a:xfrm>
              <a:off x="1514" y="307"/>
              <a:ext cx="3498" cy="162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sx="1000" sy="1000" rotWithShape="0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1" kern="0" noProof="0" dirty="0" smtClean="0">
                  <a:solidFill>
                    <a:sysClr val="windowText" lastClr="000000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European Union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:</a:t>
              </a:r>
            </a:p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zh-CN" altLang="en-US" sz="1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800" dirty="0">
                  <a:latin typeface="Times New Roman" pitchFamily="18" charset="0"/>
                  <a:cs typeface="Times New Roman" pitchFamily="18" charset="0"/>
                </a:rPr>
                <a:t>Amsterdam s</a:t>
              </a:r>
              <a:r>
                <a:rPr lang="en-US" altLang="zh-CN" sz="1800" dirty="0" smtClean="0">
                  <a:latin typeface="Times New Roman" pitchFamily="18" charset="0"/>
                  <a:cs typeface="Times New Roman" pitchFamily="18" charset="0"/>
                </a:rPr>
                <a:t>tarted the </a:t>
              </a:r>
              <a:r>
                <a:rPr lang="en-US" altLang="zh-CN" sz="1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construction </a:t>
              </a:r>
              <a:r>
                <a:rPr lang="en-US" altLang="zh-CN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of smart </a:t>
              </a:r>
              <a:r>
                <a:rPr lang="en-US" altLang="zh-CN" sz="1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city</a:t>
              </a:r>
              <a:r>
                <a:rPr lang="en-US" altLang="zh-CN" sz="1800" dirty="0" smtClean="0">
                  <a:latin typeface="Times New Roman" pitchFamily="18" charset="0"/>
                  <a:cs typeface="Times New Roman" pitchFamily="18" charset="0"/>
                </a:rPr>
                <a:t> in 2000.</a:t>
              </a:r>
              <a:endPara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 Germany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made the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e-European broadband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strategy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i2010</a:t>
              </a:r>
            </a:p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zh-CN" altLang="en-US" sz="1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solidFill>
                    <a:srgbClr val="FF3300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  <a:sym typeface="Arial Unicode MS" pitchFamily="34" charset="-122"/>
                </a:rPr>
                <a:t>“</a:t>
              </a:r>
              <a:r>
                <a:rPr lang="en-US" altLang="zh-CN" sz="1800" b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City with a Brain</a:t>
              </a:r>
              <a:r>
                <a:rPr lang="en-US" altLang="zh-CN" sz="1800" b="1" dirty="0" smtClean="0">
                  <a:solidFill>
                    <a:srgbClr val="FF3300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  <a:sym typeface="Arial Unicode MS" pitchFamily="34" charset="-122"/>
                </a:rPr>
                <a:t>”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is a smart city project of Spain</a:t>
              </a:r>
              <a:r>
                <a:rPr lang="zh-CN" altLang="en-US" sz="1800" b="1" dirty="0" smtClean="0">
                  <a:latin typeface="Times New Roman" pitchFamily="18" charset="0"/>
                  <a:cs typeface="Times New Roman" pitchFamily="18" charset="0"/>
                </a:rPr>
                <a:t>，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it monitors city energy usage through sensors.</a:t>
              </a:r>
              <a:endPara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51" name="Group 21"/>
          <p:cNvGrpSpPr>
            <a:grpSpLocks/>
          </p:cNvGrpSpPr>
          <p:nvPr/>
        </p:nvGrpSpPr>
        <p:grpSpPr bwMode="auto">
          <a:xfrm>
            <a:off x="1187625" y="3068960"/>
            <a:ext cx="8223490" cy="2128579"/>
            <a:chOff x="1383" y="116"/>
            <a:chExt cx="3726" cy="1769"/>
          </a:xfrm>
        </p:grpSpPr>
        <p:sp>
          <p:nvSpPr>
            <p:cNvPr id="52" name="AutoShape 6"/>
            <p:cNvSpPr>
              <a:spLocks noChangeArrowheads="1"/>
            </p:cNvSpPr>
            <p:nvPr/>
          </p:nvSpPr>
          <p:spPr bwMode="auto">
            <a:xfrm>
              <a:off x="1383" y="116"/>
              <a:ext cx="3726" cy="1769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Text Box 7"/>
            <p:cNvSpPr txBox="1">
              <a:spLocks noChangeArrowheads="1"/>
            </p:cNvSpPr>
            <p:nvPr/>
          </p:nvSpPr>
          <p:spPr bwMode="auto">
            <a:xfrm>
              <a:off x="1514" y="247"/>
              <a:ext cx="3498" cy="141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sx="1000" sy="1000" rotWithShape="0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United States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:</a:t>
              </a:r>
            </a:p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altLang="zh-CN" sz="1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Austin</a:t>
              </a:r>
              <a:r>
                <a:rPr lang="en-US" altLang="zh-CN" sz="1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Seattle, Atlanta, Boston, Las Vegas, Los Angeles, San Francisco, Philadelphia, </a:t>
              </a:r>
              <a:r>
                <a:rPr lang="en-US" altLang="zh-CN" sz="1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Cleveland, Marion, Pittsburgh, Milwaukee are building their smart cities.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54" name="Group 21"/>
          <p:cNvGrpSpPr>
            <a:grpSpLocks/>
          </p:cNvGrpSpPr>
          <p:nvPr/>
        </p:nvGrpSpPr>
        <p:grpSpPr bwMode="auto">
          <a:xfrm>
            <a:off x="0" y="4653136"/>
            <a:ext cx="7703507" cy="2278489"/>
            <a:chOff x="1383" y="116"/>
            <a:chExt cx="3778" cy="2239"/>
          </a:xfrm>
        </p:grpSpPr>
        <p:sp>
          <p:nvSpPr>
            <p:cNvPr id="55" name="AutoShape 6"/>
            <p:cNvSpPr>
              <a:spLocks noChangeArrowheads="1"/>
            </p:cNvSpPr>
            <p:nvPr/>
          </p:nvSpPr>
          <p:spPr bwMode="auto">
            <a:xfrm>
              <a:off x="1383" y="116"/>
              <a:ext cx="3726" cy="2167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1496" y="223"/>
              <a:ext cx="3665" cy="21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sx="1000" sy="1000" rotWithShape="0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Asia: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In 2009</a:t>
              </a:r>
              <a:r>
                <a:rPr lang="zh-CN" altLang="en-US" sz="1800" b="1" dirty="0" smtClean="0">
                  <a:latin typeface="Times New Roman" pitchFamily="18" charset="0"/>
                  <a:cs typeface="Times New Roman" pitchFamily="18" charset="0"/>
                </a:rPr>
                <a:t>，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Japanese government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introduced</a:t>
              </a:r>
              <a:r>
                <a:rPr lang="zh-CN" altLang="en-US" sz="1800" b="1" dirty="0" smtClean="0"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altLang="zh-CN" sz="1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Digital Japan Creation Project</a:t>
              </a:r>
              <a:r>
                <a:rPr lang="zh-CN" altLang="en-US" sz="1800" b="1" dirty="0" smtClean="0"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. In 2010, Japan launched pilot projects in cities including Yokohama, Toyota City,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Kyoto and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Kitakyushu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zh-CN" sz="18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l">
                <a:buFont typeface="Arial" pitchFamily="34" charset="0"/>
                <a:buChar char="•"/>
              </a:pP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 In 2006, Singapore launched the</a:t>
              </a:r>
              <a:r>
                <a:rPr lang="zh-CN" altLang="en-US" sz="1800" b="1" dirty="0" smtClean="0">
                  <a:latin typeface="Times New Roman" pitchFamily="18" charset="0"/>
                  <a:ea typeface="Arial Unicode MS" pitchFamily="34" charset="-122"/>
                  <a:cs typeface="Times New Roman" pitchFamily="18" charset="0"/>
                  <a:sym typeface="Arial Unicode MS" pitchFamily="34" charset="-122"/>
                </a:rPr>
                <a:t> </a:t>
              </a:r>
              <a:r>
                <a:rPr lang="zh-CN" altLang="en-US" sz="1800" b="1" dirty="0" smtClean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  <a:sym typeface="Arial Unicode MS" pitchFamily="34" charset="-122"/>
                </a:rPr>
                <a:t>“</a:t>
              </a:r>
              <a:r>
                <a:rPr lang="en-US" altLang="zh-CN" sz="1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intelligent Nation 2015 Plan</a:t>
              </a:r>
              <a:r>
                <a:rPr lang="zh-CN" altLang="en-US" sz="1800" b="1" dirty="0" smtClean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  <a:sym typeface="Arial Unicode MS" pitchFamily="34" charset="-122"/>
                </a:rPr>
                <a:t>”  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zh-CN" altLang="en-US" sz="1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In South Korea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 six cities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such as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Seoul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800" b="1" dirty="0" err="1" smtClean="0">
                  <a:latin typeface="Times New Roman" pitchFamily="18" charset="0"/>
                  <a:cs typeface="Times New Roman" pitchFamily="18" charset="0"/>
                </a:rPr>
                <a:t>Busan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and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ncheon have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become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u-city </a:t>
              </a:r>
              <a:r>
                <a:rPr lang="en-US" altLang="zh-CN" sz="1800" b="1" dirty="0">
                  <a:latin typeface="Times New Roman" pitchFamily="18" charset="0"/>
                  <a:cs typeface="Times New Roman" pitchFamily="18" charset="0"/>
                </a:rPr>
                <a:t>demonstration </a:t>
              </a:r>
              <a:r>
                <a:rPr lang="en-US" altLang="zh-CN" sz="1800" b="1" dirty="0" smtClean="0">
                  <a:latin typeface="Times New Roman" pitchFamily="18" charset="0"/>
                  <a:cs typeface="Times New Roman" pitchFamily="18" charset="0"/>
                </a:rPr>
                <a:t>area.</a:t>
              </a:r>
              <a:endParaRPr lang="zh-CN" altLang="en-US" sz="1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3808" y="44624"/>
            <a:ext cx="5759748" cy="984223"/>
          </a:xfrm>
        </p:spPr>
        <p:txBody>
          <a:bodyPr/>
          <a:lstStyle/>
          <a:p>
            <a:r>
              <a:rPr lang="en-US" altLang="zh-CN" b="1" dirty="0"/>
              <a:t>Global </a:t>
            </a:r>
            <a:r>
              <a:rPr lang="en-US" altLang="zh-CN" b="1" dirty="0" smtClean="0"/>
              <a:t>smart </a:t>
            </a:r>
            <a:r>
              <a:rPr lang="en-US" altLang="zh-CN" b="1" dirty="0"/>
              <a:t>city construction in full swing</a:t>
            </a:r>
            <a:endParaRPr lang="zh-CN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0868432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 noChangeArrowheads="1"/>
          </p:cNvSpPr>
          <p:nvPr>
            <p:ph type="title"/>
          </p:nvPr>
        </p:nvSpPr>
        <p:spPr>
          <a:xfrm>
            <a:off x="2341124" y="217488"/>
            <a:ext cx="6048672" cy="792162"/>
          </a:xfrm>
        </p:spPr>
        <p:txBody>
          <a:bodyPr/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Deployment Scale </a:t>
            </a:r>
            <a:b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and Architecture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内容占位符 6" descr="金房部署图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424936" cy="5328592"/>
          </a:xfrm>
        </p:spPr>
      </p:pic>
      <p:sp>
        <p:nvSpPr>
          <p:cNvPr id="6" name="圆角矩形 5"/>
          <p:cNvSpPr/>
          <p:nvPr/>
        </p:nvSpPr>
        <p:spPr bwMode="auto">
          <a:xfrm>
            <a:off x="640209" y="2781300"/>
            <a:ext cx="7820223" cy="1799828"/>
          </a:xfrm>
          <a:prstGeom prst="roundRect">
            <a:avLst/>
          </a:prstGeom>
          <a:ln>
            <a:headEnd type="none" w="sm" len="sm"/>
            <a:tailEnd type="none" w="sm" len="sm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algn="l">
              <a:defRPr/>
            </a:pPr>
            <a:r>
              <a:rPr lang="en-US" altLang="zh-CN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</a:t>
            </a: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Deployment Scale</a:t>
            </a:r>
          </a:p>
          <a:p>
            <a:pPr algn="l">
              <a:defRPr/>
            </a:pPr>
            <a:r>
              <a:rPr lang="en-US" altLang="zh-CN" b="1" dirty="0" smtClean="0">
                <a:solidFill>
                  <a:schemeClr val="hlin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120 District heating</a:t>
            </a:r>
            <a:r>
              <a:rPr lang="zh-CN" altLang="en-US" b="1" dirty="0" smtClean="0">
                <a:solidFill>
                  <a:schemeClr val="hlin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chemeClr val="hlin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neighborhoods in Beijing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altLang="zh-CN" b="1" dirty="0" smtClean="0">
                <a:solidFill>
                  <a:schemeClr val="hlin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ncluding</a:t>
            </a:r>
          </a:p>
          <a:p>
            <a:pPr algn="l">
              <a:defRPr/>
            </a:pPr>
            <a:r>
              <a:rPr lang="en-US" altLang="zh-CN" b="1" dirty="0" smtClean="0">
                <a:solidFill>
                  <a:schemeClr val="hlin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400 remote monitoring boiler rooms  and heat exchanger,</a:t>
            </a:r>
          </a:p>
          <a:p>
            <a:pPr algn="l">
              <a:defRPr/>
            </a:pPr>
            <a:r>
              <a:rPr lang="en-US" altLang="zh-CN" b="1" dirty="0" smtClean="0">
                <a:solidFill>
                  <a:schemeClr val="hlink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150,000 heat metering users.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6984776" cy="792162"/>
          </a:xfrm>
        </p:spPr>
        <p:txBody>
          <a:bodyPr/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Information Monitoring Service for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District Heating System-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Gas Boiler Room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828198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 1"/>
          <p:cNvSpPr>
            <a:spLocks noGrp="1"/>
          </p:cNvSpPr>
          <p:nvPr>
            <p:ph type="title"/>
          </p:nvPr>
        </p:nvSpPr>
        <p:spPr>
          <a:xfrm>
            <a:off x="1547663" y="260648"/>
            <a:ext cx="7376109" cy="79216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Application2</a:t>
            </a:r>
            <a:r>
              <a:rPr lang="zh-CN" alt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E-Mine Mobile </a:t>
            </a:r>
            <a:r>
              <a:rPr lang="en-US" altLang="zh-C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nformation System of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Jining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CN" alt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Shandong</a:t>
            </a:r>
            <a:endParaRPr lang="zh-CN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708275"/>
            <a:ext cx="39608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70661" name="Rectangle 9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706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89138"/>
            <a:ext cx="22955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508500"/>
            <a:ext cx="24415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4508500"/>
            <a:ext cx="299878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2205038"/>
            <a:ext cx="25098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1341438"/>
            <a:ext cx="2090737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/>
          <p:cNvSpPr>
            <a:spLocks noGrp="1"/>
          </p:cNvSpPr>
          <p:nvPr>
            <p:ph type="title"/>
          </p:nvPr>
        </p:nvSpPr>
        <p:spPr>
          <a:xfrm>
            <a:off x="2843808" y="247613"/>
            <a:ext cx="5831781" cy="792162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System Main Interfaces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Remote Video Monitoring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41438"/>
            <a:ext cx="2735263" cy="5129212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4" name="Picture 2" descr="D:\实验室项目\安全信息化\截屏\截屏2\4_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341438"/>
            <a:ext cx="27844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3" descr="D:\实验室项目\安全信息化\截屏\截屏2\4_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341438"/>
            <a:ext cx="28082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"/>
          <p:cNvSpPr>
            <a:spLocks noChangeArrowheads="1"/>
          </p:cNvSpPr>
          <p:nvPr/>
        </p:nvSpPr>
        <p:spPr bwMode="gray">
          <a:xfrm>
            <a:off x="3203575" y="6308725"/>
            <a:ext cx="2767013" cy="3048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72549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72549"/>
                  <a:invGamma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 sz="1400" b="1" dirty="0" err="1">
                <a:solidFill>
                  <a:srgbClr val="FFFFFF"/>
                </a:solidFill>
                <a:latin typeface="Verdana" pitchFamily="34" charset="0"/>
              </a:rPr>
              <a:t>Downhole</a:t>
            </a:r>
            <a:r>
              <a:rPr lang="en-US" altLang="zh-CN" sz="1400" b="1" dirty="0">
                <a:solidFill>
                  <a:srgbClr val="FFFFFF"/>
                </a:solidFill>
                <a:latin typeface="Verdana" pitchFamily="34" charset="0"/>
              </a:rPr>
              <a:t> video in real time</a:t>
            </a: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gray">
          <a:xfrm>
            <a:off x="6156325" y="6308725"/>
            <a:ext cx="2786063" cy="288925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72549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72549"/>
                  <a:invGamma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Verdana" pitchFamily="34" charset="0"/>
              </a:rPr>
              <a:t>Cell phone video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454275" y="1387475"/>
          <a:ext cx="4164013" cy="319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64" name="剪辑" r:id="rId3" imgW="4519613" imgH="3467100" progId="">
                  <p:embed/>
                </p:oleObj>
              </mc:Choice>
              <mc:Fallback>
                <p:oleObj name="剪辑" r:id="rId3" imgW="4519613" imgH="3467100" progId="">
                  <p:embed/>
                  <p:pic>
                    <p:nvPicPr>
                      <p:cNvPr id="0" name="Picture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275" y="1387475"/>
                        <a:ext cx="4164013" cy="319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95288" y="4581525"/>
            <a:ext cx="83534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altLang="zh-CN" sz="3600" kern="10" dirty="0">
                <a:ln w="9525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zh-CN" altLang="en-US" sz="3600" kern="10" dirty="0">
                <a:ln w="9525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US" altLang="zh-CN" sz="3600" kern="10" dirty="0">
                <a:ln w="9525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Look Forward to Cooperation</a:t>
            </a:r>
            <a:r>
              <a:rPr lang="en-US" altLang="zh-CN" sz="3600" kern="10" dirty="0">
                <a:ln w="9525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!</a:t>
            </a:r>
            <a:endParaRPr lang="zh-CN" altLang="en-US" sz="3600" kern="10" dirty="0">
              <a:ln w="9525">
                <a:solidFill>
                  <a:srgbClr val="CC99FF"/>
                </a:solidFill>
                <a:round/>
                <a:headEnd type="none" w="sm" len="sm"/>
                <a:tailEnd type="none" w="sm" len="sm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8013" y="44624"/>
            <a:ext cx="5958444" cy="974619"/>
          </a:xfrm>
        </p:spPr>
        <p:txBody>
          <a:bodyPr/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National needs</a:t>
            </a:r>
            <a:r>
              <a:rPr lang="zh-CN" altLang="en-US" sz="3600" b="1" dirty="0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Smart city construction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467544" y="1277778"/>
            <a:ext cx="8208912" cy="121511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en-US" altLang="zh-C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Smart </a:t>
            </a:r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city is a new height of city </a:t>
            </a:r>
            <a:r>
              <a:rPr lang="en-US" altLang="zh-CN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informatization</a:t>
            </a:r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it is </a:t>
            </a:r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next stage of the urbanization process, the </a:t>
            </a:r>
            <a:r>
              <a:rPr lang="en-US" altLang="zh-C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intelligent </a:t>
            </a:r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service is </a:t>
            </a:r>
            <a:r>
              <a:rPr lang="en-US" altLang="zh-C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important </a:t>
            </a:r>
            <a:r>
              <a:rPr lang="en-US" altLang="zh-C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symbol.</a:t>
            </a:r>
            <a:endParaRPr lang="zh-CN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467544" y="2420888"/>
            <a:ext cx="8663178" cy="4407310"/>
            <a:chOff x="369566" y="2247776"/>
            <a:chExt cx="9083574" cy="4621184"/>
          </a:xfrm>
        </p:grpSpPr>
        <p:sp>
          <p:nvSpPr>
            <p:cNvPr id="6" name="Oval 78"/>
            <p:cNvSpPr>
              <a:spLocks noChangeArrowheads="1"/>
            </p:cNvSpPr>
            <p:nvPr/>
          </p:nvSpPr>
          <p:spPr bwMode="auto">
            <a:xfrm>
              <a:off x="6059123" y="4069018"/>
              <a:ext cx="542963" cy="532422"/>
            </a:xfrm>
            <a:prstGeom prst="ellipse">
              <a:avLst/>
            </a:prstGeom>
            <a:solidFill>
              <a:srgbClr val="99CC00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79"/>
            <p:cNvSpPr>
              <a:spLocks noChangeArrowheads="1"/>
            </p:cNvSpPr>
            <p:nvPr/>
          </p:nvSpPr>
          <p:spPr bwMode="auto">
            <a:xfrm>
              <a:off x="5304303" y="5864664"/>
              <a:ext cx="540425" cy="531142"/>
            </a:xfrm>
            <a:prstGeom prst="ellipse">
              <a:avLst/>
            </a:prstGeom>
            <a:solidFill>
              <a:srgbClr val="99CC00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80" descr="png-02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04303" y="5905619"/>
              <a:ext cx="534083" cy="526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1"/>
            <p:cNvSpPr>
              <a:spLocks noChangeArrowheads="1"/>
            </p:cNvSpPr>
            <p:nvPr/>
          </p:nvSpPr>
          <p:spPr bwMode="auto">
            <a:xfrm>
              <a:off x="5849803" y="3453405"/>
              <a:ext cx="542963" cy="531142"/>
            </a:xfrm>
            <a:prstGeom prst="ellipse">
              <a:avLst/>
            </a:prstGeom>
            <a:solidFill>
              <a:srgbClr val="FF6600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82"/>
            <p:cNvSpPr>
              <a:spLocks noChangeArrowheads="1"/>
            </p:cNvSpPr>
            <p:nvPr/>
          </p:nvSpPr>
          <p:spPr bwMode="auto">
            <a:xfrm>
              <a:off x="4563439" y="6153912"/>
              <a:ext cx="540425" cy="531142"/>
            </a:xfrm>
            <a:prstGeom prst="ellipse">
              <a:avLst/>
            </a:prstGeom>
            <a:solidFill>
              <a:srgbClr val="99CC00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83"/>
            <p:cNvSpPr>
              <a:spLocks noChangeArrowheads="1"/>
            </p:cNvSpPr>
            <p:nvPr/>
          </p:nvSpPr>
          <p:spPr bwMode="auto">
            <a:xfrm>
              <a:off x="5791447" y="5341200"/>
              <a:ext cx="540425" cy="531143"/>
            </a:xfrm>
            <a:prstGeom prst="ellipse">
              <a:avLst/>
            </a:prstGeom>
            <a:solidFill>
              <a:srgbClr val="99CC00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84"/>
            <p:cNvSpPr>
              <a:spLocks noChangeArrowheads="1"/>
            </p:cNvSpPr>
            <p:nvPr/>
          </p:nvSpPr>
          <p:spPr bwMode="auto">
            <a:xfrm>
              <a:off x="6074346" y="4707669"/>
              <a:ext cx="542963" cy="532422"/>
            </a:xfrm>
            <a:prstGeom prst="ellipse">
              <a:avLst/>
            </a:prstGeom>
            <a:solidFill>
              <a:srgbClr val="99CC00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Oval 85"/>
            <p:cNvSpPr>
              <a:spLocks noChangeArrowheads="1"/>
            </p:cNvSpPr>
            <p:nvPr/>
          </p:nvSpPr>
          <p:spPr bwMode="auto">
            <a:xfrm>
              <a:off x="5407061" y="2904344"/>
              <a:ext cx="539156" cy="531143"/>
            </a:xfrm>
            <a:prstGeom prst="ellipse">
              <a:avLst/>
            </a:prstGeom>
            <a:solidFill>
              <a:srgbClr val="FF66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34" tIns="45717" rIns="91434" bIns="45717" anchor="ctr"/>
            <a:lstStyle/>
            <a:p>
              <a:endParaRPr lang="zh-CN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" name="Picture 8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8882" y="6224304"/>
              <a:ext cx="307002" cy="386518"/>
            </a:xfrm>
            <a:prstGeom prst="rect">
              <a:avLst/>
            </a:prstGeom>
            <a:solidFill>
              <a:srgbClr val="99CC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87"/>
            <p:cNvSpPr>
              <a:spLocks noChangeArrowheads="1"/>
            </p:cNvSpPr>
            <p:nvPr/>
          </p:nvSpPr>
          <p:spPr bwMode="auto">
            <a:xfrm>
              <a:off x="4803205" y="2576700"/>
              <a:ext cx="539156" cy="531143"/>
            </a:xfrm>
            <a:prstGeom prst="ellipse">
              <a:avLst/>
            </a:prstGeom>
            <a:solidFill>
              <a:srgbClr val="FF66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34" tIns="45717" rIns="91434" bIns="45717" anchor="ctr"/>
            <a:lstStyle/>
            <a:p>
              <a:endParaRPr lang="zh-CN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88"/>
            <p:cNvSpPr>
              <a:spLocks noChangeArrowheads="1"/>
            </p:cNvSpPr>
            <p:nvPr/>
          </p:nvSpPr>
          <p:spPr bwMode="auto">
            <a:xfrm>
              <a:off x="4067415" y="2475591"/>
              <a:ext cx="539156" cy="531142"/>
            </a:xfrm>
            <a:prstGeom prst="ellipse">
              <a:avLst/>
            </a:prstGeom>
            <a:solidFill>
              <a:srgbClr val="FF66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34" tIns="45717" rIns="91434" bIns="45717" anchor="ctr"/>
            <a:lstStyle/>
            <a:p>
              <a:endParaRPr lang="zh-CN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89"/>
            <p:cNvSpPr>
              <a:spLocks noChangeArrowheads="1"/>
            </p:cNvSpPr>
            <p:nvPr/>
          </p:nvSpPr>
          <p:spPr bwMode="auto">
            <a:xfrm>
              <a:off x="2146748" y="4766543"/>
              <a:ext cx="539156" cy="531142"/>
            </a:xfrm>
            <a:prstGeom prst="ellipse">
              <a:avLst/>
            </a:prstGeom>
            <a:solidFill>
              <a:srgbClr val="33CCFF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val 90"/>
            <p:cNvSpPr>
              <a:spLocks noChangeArrowheads="1"/>
            </p:cNvSpPr>
            <p:nvPr/>
          </p:nvSpPr>
          <p:spPr bwMode="auto">
            <a:xfrm>
              <a:off x="2292637" y="3481562"/>
              <a:ext cx="539157" cy="531142"/>
            </a:xfrm>
            <a:prstGeom prst="ellipse">
              <a:avLst/>
            </a:prstGeom>
            <a:solidFill>
              <a:srgbClr val="FF66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34" tIns="45717" rIns="91434" bIns="45717" anchor="ctr"/>
            <a:lstStyle/>
            <a:p>
              <a:endParaRPr lang="zh-CN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val 91"/>
            <p:cNvSpPr>
              <a:spLocks noChangeArrowheads="1"/>
            </p:cNvSpPr>
            <p:nvPr/>
          </p:nvSpPr>
          <p:spPr bwMode="auto">
            <a:xfrm>
              <a:off x="2740455" y="2946580"/>
              <a:ext cx="539156" cy="531142"/>
            </a:xfrm>
            <a:prstGeom prst="ellipse">
              <a:avLst/>
            </a:prstGeom>
            <a:solidFill>
              <a:srgbClr val="FF66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34" tIns="45717" rIns="91434" bIns="45717" anchor="ctr"/>
            <a:lstStyle/>
            <a:p>
              <a:endParaRPr lang="zh-CN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Oval 92"/>
            <p:cNvSpPr>
              <a:spLocks noChangeArrowheads="1"/>
            </p:cNvSpPr>
            <p:nvPr/>
          </p:nvSpPr>
          <p:spPr bwMode="auto">
            <a:xfrm>
              <a:off x="3327818" y="2577980"/>
              <a:ext cx="539157" cy="531142"/>
            </a:xfrm>
            <a:prstGeom prst="ellipse">
              <a:avLst/>
            </a:prstGeom>
            <a:solidFill>
              <a:srgbClr val="FF66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34" tIns="45717" rIns="91434" bIns="45717" anchor="ctr"/>
            <a:lstStyle/>
            <a:p>
              <a:endParaRPr lang="zh-CN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val 93"/>
            <p:cNvSpPr>
              <a:spLocks noChangeArrowheads="1"/>
            </p:cNvSpPr>
            <p:nvPr/>
          </p:nvSpPr>
          <p:spPr bwMode="auto">
            <a:xfrm>
              <a:off x="2715083" y="3088644"/>
              <a:ext cx="3279341" cy="3076786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99995C"/>
              </a:prstShdw>
            </a:effectLst>
          </p:spPr>
          <p:txBody>
            <a:bodyPr wrap="none" anchor="ctr"/>
            <a:lstStyle/>
            <a:p>
              <a:endParaRPr lang="zh-TW" alt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96"/>
            <p:cNvSpPr>
              <a:spLocks noChangeArrowheads="1"/>
            </p:cNvSpPr>
            <p:nvPr/>
          </p:nvSpPr>
          <p:spPr bwMode="auto">
            <a:xfrm>
              <a:off x="2887613" y="5880022"/>
              <a:ext cx="539156" cy="529863"/>
            </a:xfrm>
            <a:prstGeom prst="ellipse">
              <a:avLst/>
            </a:prstGeom>
            <a:solidFill>
              <a:srgbClr val="33CCFF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5" name="Picture 97" descr="png-14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5976" y="2997775"/>
              <a:ext cx="456697" cy="447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98"/>
            <p:cNvSpPr>
              <a:spLocks noChangeArrowheads="1"/>
            </p:cNvSpPr>
            <p:nvPr/>
          </p:nvSpPr>
          <p:spPr bwMode="auto">
            <a:xfrm>
              <a:off x="5271319" y="2561782"/>
              <a:ext cx="2397120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city management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27" name="Rectangle 99"/>
            <p:cNvSpPr>
              <a:spLocks noChangeArrowheads="1"/>
            </p:cNvSpPr>
            <p:nvPr/>
          </p:nvSpPr>
          <p:spPr bwMode="auto">
            <a:xfrm>
              <a:off x="6447837" y="4859324"/>
              <a:ext cx="1555043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logistics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28" name="Rectangle 100"/>
            <p:cNvSpPr>
              <a:spLocks noChangeArrowheads="1"/>
            </p:cNvSpPr>
            <p:nvPr/>
          </p:nvSpPr>
          <p:spPr bwMode="auto">
            <a:xfrm>
              <a:off x="6425844" y="3585511"/>
              <a:ext cx="978532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Safe city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pic>
          <p:nvPicPr>
            <p:cNvPr id="29" name="Picture 101" descr="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5416" y="3034890"/>
              <a:ext cx="430056" cy="28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02" descr="png-025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0029" y="4747344"/>
              <a:ext cx="487144" cy="47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103"/>
            <p:cNvSpPr>
              <a:spLocks noChangeArrowheads="1"/>
            </p:cNvSpPr>
            <p:nvPr/>
          </p:nvSpPr>
          <p:spPr bwMode="auto">
            <a:xfrm>
              <a:off x="1501248" y="2578459"/>
              <a:ext cx="1967980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enforcement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32" name="Rectangle 104"/>
            <p:cNvSpPr>
              <a:spLocks noChangeArrowheads="1"/>
            </p:cNvSpPr>
            <p:nvPr/>
          </p:nvSpPr>
          <p:spPr bwMode="auto">
            <a:xfrm>
              <a:off x="4938163" y="6513990"/>
              <a:ext cx="1381384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patrol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33" name="Rectangle 105"/>
            <p:cNvSpPr>
              <a:spLocks noChangeArrowheads="1"/>
            </p:cNvSpPr>
            <p:nvPr/>
          </p:nvSpPr>
          <p:spPr bwMode="auto">
            <a:xfrm>
              <a:off x="5674089" y="6000330"/>
              <a:ext cx="2163490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transportation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34" name="Oval 106"/>
            <p:cNvSpPr>
              <a:spLocks noChangeArrowheads="1"/>
            </p:cNvSpPr>
            <p:nvPr/>
          </p:nvSpPr>
          <p:spPr bwMode="auto">
            <a:xfrm>
              <a:off x="2399200" y="5364237"/>
              <a:ext cx="540425" cy="531143"/>
            </a:xfrm>
            <a:prstGeom prst="ellipse">
              <a:avLst/>
            </a:prstGeom>
            <a:solidFill>
              <a:srgbClr val="33CCFF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107"/>
            <p:cNvSpPr>
              <a:spLocks noChangeArrowheads="1"/>
            </p:cNvSpPr>
            <p:nvPr/>
          </p:nvSpPr>
          <p:spPr bwMode="auto">
            <a:xfrm>
              <a:off x="1366671" y="6061863"/>
              <a:ext cx="1645867" cy="61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healthcare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36" name="Rectangle 108"/>
            <p:cNvSpPr>
              <a:spLocks noChangeArrowheads="1"/>
            </p:cNvSpPr>
            <p:nvPr/>
          </p:nvSpPr>
          <p:spPr bwMode="auto">
            <a:xfrm>
              <a:off x="451929" y="5526780"/>
              <a:ext cx="1918094" cy="3549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pPr algn="r"/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community</a:t>
              </a:r>
              <a:r>
                <a:rPr kumimoji="1" lang="zh-CN" altLang="en-US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 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37" name="Rectangle 109"/>
            <p:cNvSpPr>
              <a:spLocks noChangeArrowheads="1"/>
            </p:cNvSpPr>
            <p:nvPr/>
          </p:nvSpPr>
          <p:spPr bwMode="auto">
            <a:xfrm>
              <a:off x="612111" y="3585511"/>
              <a:ext cx="1876074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supervision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pic>
          <p:nvPicPr>
            <p:cNvPr id="38" name="Picture 110" descr="health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61192" y="6000329"/>
              <a:ext cx="322225" cy="29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111"/>
            <p:cNvSpPr>
              <a:spLocks noChangeArrowheads="1"/>
            </p:cNvSpPr>
            <p:nvPr/>
          </p:nvSpPr>
          <p:spPr bwMode="auto">
            <a:xfrm>
              <a:off x="495004" y="4211744"/>
              <a:ext cx="1810524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scenic spot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40" name="Rectangle 112"/>
            <p:cNvSpPr>
              <a:spLocks noChangeArrowheads="1"/>
            </p:cNvSpPr>
            <p:nvPr/>
          </p:nvSpPr>
          <p:spPr bwMode="auto">
            <a:xfrm>
              <a:off x="369566" y="3033990"/>
              <a:ext cx="2576964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government affairs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41" name="Rectangle 113"/>
            <p:cNvSpPr>
              <a:spLocks noChangeArrowheads="1"/>
            </p:cNvSpPr>
            <p:nvPr/>
          </p:nvSpPr>
          <p:spPr bwMode="auto">
            <a:xfrm>
              <a:off x="3333313" y="2247776"/>
              <a:ext cx="2044153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Government hotline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42" name="Oval 114"/>
            <p:cNvSpPr>
              <a:spLocks noChangeArrowheads="1"/>
            </p:cNvSpPr>
            <p:nvPr/>
          </p:nvSpPr>
          <p:spPr bwMode="auto">
            <a:xfrm>
              <a:off x="3779911" y="4104456"/>
              <a:ext cx="1080121" cy="936104"/>
            </a:xfrm>
            <a:prstGeom prst="ellipse">
              <a:avLst/>
            </a:prstGeom>
            <a:solidFill>
              <a:srgbClr val="FF66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lIns="91434" tIns="45717" rIns="91434" bIns="45717" anchor="ctr"/>
            <a:lstStyle/>
            <a:p>
              <a:r>
                <a:rPr lang="zh-CN" alt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zh-CN" alt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</a:br>
              <a:endParaRPr lang="zh-CN" alt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1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82857" y="2548543"/>
              <a:ext cx="290511" cy="405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117"/>
            <p:cNvSpPr>
              <a:spLocks noChangeArrowheads="1"/>
            </p:cNvSpPr>
            <p:nvPr/>
          </p:nvSpPr>
          <p:spPr bwMode="auto">
            <a:xfrm>
              <a:off x="5789539" y="3016184"/>
              <a:ext cx="1911372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Emergency </a:t>
              </a:r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system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45" name="Oval 118"/>
            <p:cNvSpPr>
              <a:spLocks noChangeArrowheads="1"/>
            </p:cNvSpPr>
            <p:nvPr/>
          </p:nvSpPr>
          <p:spPr bwMode="auto">
            <a:xfrm>
              <a:off x="3634820" y="6153912"/>
              <a:ext cx="540425" cy="531142"/>
            </a:xfrm>
            <a:prstGeom prst="ellipse">
              <a:avLst/>
            </a:prstGeom>
            <a:solidFill>
              <a:srgbClr val="33CCFF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28" tIns="45714" rIns="91428" bIns="45714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19"/>
            <p:cNvSpPr>
              <a:spLocks noChangeArrowheads="1"/>
            </p:cNvSpPr>
            <p:nvPr/>
          </p:nvSpPr>
          <p:spPr bwMode="auto">
            <a:xfrm>
              <a:off x="2540584" y="6450180"/>
              <a:ext cx="1252502" cy="3549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Food safety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pic>
          <p:nvPicPr>
            <p:cNvPr id="47" name="Picture 12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91908" y="6251182"/>
              <a:ext cx="403416" cy="341723"/>
            </a:xfrm>
            <a:prstGeom prst="rect">
              <a:avLst/>
            </a:prstGeom>
            <a:gradFill rotWithShape="1">
              <a:gsLst>
                <a:gs pos="0">
                  <a:srgbClr val="CCFF99">
                    <a:gamma/>
                    <a:shade val="46275"/>
                    <a:invGamma/>
                  </a:srgbClr>
                </a:gs>
                <a:gs pos="50000">
                  <a:srgbClr val="CCFF99">
                    <a:alpha val="50000"/>
                  </a:srgbClr>
                </a:gs>
                <a:gs pos="100000">
                  <a:srgbClr val="CC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D96855"/>
              </a:solidFill>
              <a:miter lim="800000"/>
              <a:headEnd/>
              <a:tailEnd/>
            </a:ln>
            <a:effectLst/>
          </p:spPr>
        </p:pic>
        <p:sp>
          <p:nvSpPr>
            <p:cNvPr id="48" name="Rectangle 121"/>
            <p:cNvSpPr>
              <a:spLocks noChangeArrowheads="1"/>
            </p:cNvSpPr>
            <p:nvPr/>
          </p:nvSpPr>
          <p:spPr bwMode="auto">
            <a:xfrm>
              <a:off x="662866" y="4895346"/>
              <a:ext cx="1528151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campus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49" name="Rectangle 122"/>
            <p:cNvSpPr>
              <a:spLocks noChangeArrowheads="1"/>
            </p:cNvSpPr>
            <p:nvPr/>
          </p:nvSpPr>
          <p:spPr bwMode="auto">
            <a:xfrm>
              <a:off x="6270370" y="5454986"/>
              <a:ext cx="1289478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posts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sp>
          <p:nvSpPr>
            <p:cNvPr id="50" name="Rectangle 123"/>
            <p:cNvSpPr>
              <a:spLocks noChangeArrowheads="1"/>
            </p:cNvSpPr>
            <p:nvPr/>
          </p:nvSpPr>
          <p:spPr bwMode="auto">
            <a:xfrm>
              <a:off x="3733795" y="4175491"/>
              <a:ext cx="1151893" cy="6647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79190" tIns="39596" rIns="79190" bIns="39596">
              <a:spAutoFit/>
            </a:bodyPr>
            <a:lstStyle/>
            <a:p>
              <a:pPr defTabSz="801688"/>
              <a:r>
                <a:rPr lang="en-US" altLang="zh-CN" sz="1800" b="1" dirty="0" smtClean="0">
                  <a:solidFill>
                    <a:srgbClr val="FFFF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City</a:t>
              </a:r>
              <a:endParaRPr lang="zh-CN" altLang="en-US" sz="1800" b="1" dirty="0">
                <a:solidFill>
                  <a:srgbClr val="FFFF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pic>
          <p:nvPicPr>
            <p:cNvPr id="51" name="Picture 1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72439" y="2647093"/>
              <a:ext cx="244841" cy="406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Oval 128"/>
            <p:cNvSpPr>
              <a:spLocks noChangeArrowheads="1"/>
            </p:cNvSpPr>
            <p:nvPr/>
          </p:nvSpPr>
          <p:spPr bwMode="auto">
            <a:xfrm>
              <a:off x="2103615" y="4104854"/>
              <a:ext cx="539156" cy="531143"/>
            </a:xfrm>
            <a:prstGeom prst="ellipse">
              <a:avLst/>
            </a:prstGeom>
            <a:solidFill>
              <a:srgbClr val="33CCFF">
                <a:alpha val="8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lIns="91434" tIns="45717" rIns="91434" bIns="45717" anchor="ctr"/>
            <a:lstStyle/>
            <a:p>
              <a:pPr>
                <a:lnSpc>
                  <a:spcPct val="85000"/>
                </a:lnSpc>
              </a:pPr>
              <a:endParaRPr lang="zh-CN" altLang="en-US" sz="3200" b="1">
                <a:solidFill>
                  <a:srgbClr val="C0FE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3" name="Picture 129" descr="png-029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39136" y="4134291"/>
              <a:ext cx="455428" cy="446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30" descr="msn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474048" y="5462787"/>
              <a:ext cx="343791" cy="348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131" descr="pic_b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930994" y="3577551"/>
              <a:ext cx="385656" cy="304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13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863758" y="5442309"/>
              <a:ext cx="398342" cy="350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Rectangle 133"/>
            <p:cNvSpPr>
              <a:spLocks noChangeArrowheads="1"/>
            </p:cNvSpPr>
            <p:nvPr/>
          </p:nvSpPr>
          <p:spPr bwMode="auto">
            <a:xfrm>
              <a:off x="6297378" y="4222419"/>
              <a:ext cx="3155762" cy="35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r>
                <a:rPr kumimoji="1" lang="en-US" altLang="zh-CN" sz="1600" b="1" dirty="0">
                  <a:solidFill>
                    <a:srgbClr val="666699"/>
                  </a:solidFill>
                  <a:latin typeface="Times New Roman" pitchFamily="18" charset="0"/>
                  <a:ea typeface="华文细黑" pitchFamily="2" charset="-122"/>
                  <a:cs typeface="Times New Roman" pitchFamily="18" charset="0"/>
                </a:rPr>
                <a:t>Smart environmental protection</a:t>
              </a:r>
              <a:endParaRPr kumimoji="1" lang="zh-CN" altLang="en-US" sz="1600" b="1" dirty="0">
                <a:solidFill>
                  <a:srgbClr val="666699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endParaRPr>
            </a:p>
          </p:txBody>
        </p:sp>
        <p:pic>
          <p:nvPicPr>
            <p:cNvPr id="58" name="Picture 13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147926" y="4834375"/>
              <a:ext cx="402147" cy="28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3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51731" y="4157329"/>
              <a:ext cx="356478" cy="363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36" descr="png-163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59024" y="2667570"/>
              <a:ext cx="402147" cy="394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144" descr="028_5000x3750_zcool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34281" y="3447005"/>
              <a:ext cx="690121" cy="52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圆角矩形 74"/>
            <p:cNvSpPr/>
            <p:nvPr/>
          </p:nvSpPr>
          <p:spPr bwMode="auto">
            <a:xfrm rot="8819860">
              <a:off x="4750948" y="4074340"/>
              <a:ext cx="1111046" cy="192988"/>
            </a:xfrm>
            <a:prstGeom prst="roundRect">
              <a:avLst/>
            </a:prstGeom>
            <a:ln>
              <a:headEnd type="none" w="sm" len="sm"/>
              <a:tailEnd type="none" w="sm" len="sm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087649" y="2985139"/>
              <a:ext cx="2491853" cy="125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Smart government </a:t>
              </a:r>
              <a:r>
                <a:rPr lang="en-US" altLang="zh-CN" b="1" dirty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affairs</a:t>
              </a:r>
              <a:endParaRPr lang="zh-CN" altLang="en-US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77" name="圆角矩形 76"/>
            <p:cNvSpPr/>
            <p:nvPr/>
          </p:nvSpPr>
          <p:spPr bwMode="auto">
            <a:xfrm rot="16028730">
              <a:off x="3780476" y="5503706"/>
              <a:ext cx="1111046" cy="192988"/>
            </a:xfrm>
            <a:prstGeom prst="roundRect">
              <a:avLst/>
            </a:prstGeom>
            <a:ln>
              <a:headEnd type="none" w="sm" len="sm"/>
              <a:tailEnd type="none" w="sm" len="sm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2719909">
              <a:off x="2627783" y="4722495"/>
              <a:ext cx="1800200" cy="87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Smart society</a:t>
              </a:r>
              <a:endParaRPr lang="zh-CN" altLang="en-US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18616339">
              <a:off x="4309831" y="4668054"/>
              <a:ext cx="1800200" cy="87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Smart industry</a:t>
              </a:r>
              <a:endParaRPr lang="zh-CN" altLang="en-US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80" name="圆角矩形 79"/>
            <p:cNvSpPr/>
            <p:nvPr/>
          </p:nvSpPr>
          <p:spPr bwMode="auto">
            <a:xfrm rot="12989679">
              <a:off x="2792266" y="4127898"/>
              <a:ext cx="1111046" cy="192988"/>
            </a:xfrm>
            <a:prstGeom prst="roundRect">
              <a:avLst/>
            </a:prstGeom>
            <a:ln>
              <a:headEnd type="none" w="sm" len="sm"/>
              <a:tailEnd type="none" w="sm" len="sm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297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38722" y="326833"/>
            <a:ext cx="6911876" cy="792162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China’s Smart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City Project of the Twelfth Five-Year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Plan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7" name="Group 8"/>
          <p:cNvGrpSpPr>
            <a:grpSpLocks/>
          </p:cNvGrpSpPr>
          <p:nvPr/>
        </p:nvGrpSpPr>
        <p:grpSpPr bwMode="auto">
          <a:xfrm>
            <a:off x="611560" y="1268760"/>
            <a:ext cx="7344816" cy="5400600"/>
            <a:chOff x="748" y="714"/>
            <a:chExt cx="3855" cy="3084"/>
          </a:xfrm>
        </p:grpSpPr>
        <p:sp>
          <p:nvSpPr>
            <p:cNvPr id="78" name="Freeform 9"/>
            <p:cNvSpPr>
              <a:spLocks/>
            </p:cNvSpPr>
            <p:nvPr/>
          </p:nvSpPr>
          <p:spPr bwMode="invGray">
            <a:xfrm>
              <a:off x="2995" y="3620"/>
              <a:ext cx="212" cy="178"/>
            </a:xfrm>
            <a:custGeom>
              <a:avLst/>
              <a:gdLst>
                <a:gd name="T0" fmla="*/ 48 w 177"/>
                <a:gd name="T1" fmla="*/ 16 h 161"/>
                <a:gd name="T2" fmla="*/ 64 w 177"/>
                <a:gd name="T3" fmla="*/ 16 h 161"/>
                <a:gd name="T4" fmla="*/ 80 w 177"/>
                <a:gd name="T5" fmla="*/ 8 h 161"/>
                <a:gd name="T6" fmla="*/ 96 w 177"/>
                <a:gd name="T7" fmla="*/ 16 h 161"/>
                <a:gd name="T8" fmla="*/ 120 w 177"/>
                <a:gd name="T9" fmla="*/ 0 h 161"/>
                <a:gd name="T10" fmla="*/ 152 w 177"/>
                <a:gd name="T11" fmla="*/ 8 h 161"/>
                <a:gd name="T12" fmla="*/ 168 w 177"/>
                <a:gd name="T13" fmla="*/ 0 h 161"/>
                <a:gd name="T14" fmla="*/ 176 w 177"/>
                <a:gd name="T15" fmla="*/ 32 h 161"/>
                <a:gd name="T16" fmla="*/ 152 w 177"/>
                <a:gd name="T17" fmla="*/ 48 h 161"/>
                <a:gd name="T18" fmla="*/ 144 w 177"/>
                <a:gd name="T19" fmla="*/ 104 h 161"/>
                <a:gd name="T20" fmla="*/ 128 w 177"/>
                <a:gd name="T21" fmla="*/ 120 h 161"/>
                <a:gd name="T22" fmla="*/ 128 w 177"/>
                <a:gd name="T23" fmla="*/ 144 h 161"/>
                <a:gd name="T24" fmla="*/ 104 w 177"/>
                <a:gd name="T25" fmla="*/ 136 h 161"/>
                <a:gd name="T26" fmla="*/ 96 w 177"/>
                <a:gd name="T27" fmla="*/ 144 h 161"/>
                <a:gd name="T28" fmla="*/ 96 w 177"/>
                <a:gd name="T29" fmla="*/ 160 h 161"/>
                <a:gd name="T30" fmla="*/ 80 w 177"/>
                <a:gd name="T31" fmla="*/ 160 h 161"/>
                <a:gd name="T32" fmla="*/ 48 w 177"/>
                <a:gd name="T33" fmla="*/ 144 h 161"/>
                <a:gd name="T34" fmla="*/ 8 w 177"/>
                <a:gd name="T35" fmla="*/ 136 h 161"/>
                <a:gd name="T36" fmla="*/ 0 w 177"/>
                <a:gd name="T37" fmla="*/ 88 h 161"/>
                <a:gd name="T38" fmla="*/ 0 w 177"/>
                <a:gd name="T39" fmla="*/ 64 h 161"/>
                <a:gd name="T40" fmla="*/ 40 w 177"/>
                <a:gd name="T41" fmla="*/ 32 h 161"/>
                <a:gd name="T42" fmla="*/ 48 w 177"/>
                <a:gd name="T43" fmla="*/ 16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solidFill>
              <a:srgbClr val="99CCFF"/>
            </a:solidFill>
            <a:ln w="254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10"/>
            <p:cNvSpPr>
              <a:spLocks noChangeArrowheads="1"/>
            </p:cNvSpPr>
            <p:nvPr/>
          </p:nvSpPr>
          <p:spPr bwMode="invGray">
            <a:xfrm>
              <a:off x="3016" y="3675"/>
              <a:ext cx="454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海南</a:t>
              </a:r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invGray">
            <a:xfrm>
              <a:off x="3757" y="714"/>
              <a:ext cx="846" cy="772"/>
            </a:xfrm>
            <a:custGeom>
              <a:avLst/>
              <a:gdLst>
                <a:gd name="T0" fmla="*/ 16 w 705"/>
                <a:gd name="T1" fmla="*/ 64 h 697"/>
                <a:gd name="T2" fmla="*/ 32 w 705"/>
                <a:gd name="T3" fmla="*/ 104 h 697"/>
                <a:gd name="T4" fmla="*/ 72 w 705"/>
                <a:gd name="T5" fmla="*/ 104 h 697"/>
                <a:gd name="T6" fmla="*/ 104 w 705"/>
                <a:gd name="T7" fmla="*/ 176 h 697"/>
                <a:gd name="T8" fmla="*/ 160 w 705"/>
                <a:gd name="T9" fmla="*/ 160 h 697"/>
                <a:gd name="T10" fmla="*/ 232 w 705"/>
                <a:gd name="T11" fmla="*/ 168 h 697"/>
                <a:gd name="T12" fmla="*/ 216 w 705"/>
                <a:gd name="T13" fmla="*/ 312 h 697"/>
                <a:gd name="T14" fmla="*/ 192 w 705"/>
                <a:gd name="T15" fmla="*/ 392 h 697"/>
                <a:gd name="T16" fmla="*/ 104 w 705"/>
                <a:gd name="T17" fmla="*/ 464 h 697"/>
                <a:gd name="T18" fmla="*/ 152 w 705"/>
                <a:gd name="T19" fmla="*/ 488 h 697"/>
                <a:gd name="T20" fmla="*/ 136 w 705"/>
                <a:gd name="T21" fmla="*/ 520 h 697"/>
                <a:gd name="T22" fmla="*/ 176 w 705"/>
                <a:gd name="T23" fmla="*/ 544 h 697"/>
                <a:gd name="T24" fmla="*/ 192 w 705"/>
                <a:gd name="T25" fmla="*/ 576 h 697"/>
                <a:gd name="T26" fmla="*/ 288 w 705"/>
                <a:gd name="T27" fmla="*/ 584 h 697"/>
                <a:gd name="T28" fmla="*/ 320 w 705"/>
                <a:gd name="T29" fmla="*/ 592 h 697"/>
                <a:gd name="T30" fmla="*/ 384 w 705"/>
                <a:gd name="T31" fmla="*/ 640 h 697"/>
                <a:gd name="T32" fmla="*/ 424 w 705"/>
                <a:gd name="T33" fmla="*/ 664 h 697"/>
                <a:gd name="T34" fmla="*/ 432 w 705"/>
                <a:gd name="T35" fmla="*/ 624 h 697"/>
                <a:gd name="T36" fmla="*/ 480 w 705"/>
                <a:gd name="T37" fmla="*/ 696 h 697"/>
                <a:gd name="T38" fmla="*/ 496 w 705"/>
                <a:gd name="T39" fmla="*/ 680 h 697"/>
                <a:gd name="T40" fmla="*/ 552 w 705"/>
                <a:gd name="T41" fmla="*/ 680 h 697"/>
                <a:gd name="T42" fmla="*/ 592 w 705"/>
                <a:gd name="T43" fmla="*/ 632 h 697"/>
                <a:gd name="T44" fmla="*/ 600 w 705"/>
                <a:gd name="T45" fmla="*/ 528 h 697"/>
                <a:gd name="T46" fmla="*/ 664 w 705"/>
                <a:gd name="T47" fmla="*/ 536 h 697"/>
                <a:gd name="T48" fmla="*/ 680 w 705"/>
                <a:gd name="T49" fmla="*/ 344 h 697"/>
                <a:gd name="T50" fmla="*/ 696 w 705"/>
                <a:gd name="T51" fmla="*/ 296 h 697"/>
                <a:gd name="T52" fmla="*/ 704 w 705"/>
                <a:gd name="T53" fmla="*/ 256 h 697"/>
                <a:gd name="T54" fmla="*/ 608 w 705"/>
                <a:gd name="T55" fmla="*/ 320 h 697"/>
                <a:gd name="T56" fmla="*/ 560 w 705"/>
                <a:gd name="T57" fmla="*/ 360 h 697"/>
                <a:gd name="T58" fmla="*/ 488 w 705"/>
                <a:gd name="T59" fmla="*/ 304 h 697"/>
                <a:gd name="T60" fmla="*/ 440 w 705"/>
                <a:gd name="T61" fmla="*/ 280 h 697"/>
                <a:gd name="T62" fmla="*/ 376 w 705"/>
                <a:gd name="T63" fmla="*/ 256 h 697"/>
                <a:gd name="T64" fmla="*/ 360 w 705"/>
                <a:gd name="T65" fmla="*/ 240 h 697"/>
                <a:gd name="T66" fmla="*/ 336 w 705"/>
                <a:gd name="T67" fmla="*/ 248 h 697"/>
                <a:gd name="T68" fmla="*/ 264 w 705"/>
                <a:gd name="T69" fmla="*/ 128 h 697"/>
                <a:gd name="T70" fmla="*/ 248 w 705"/>
                <a:gd name="T71" fmla="*/ 88 h 697"/>
                <a:gd name="T72" fmla="*/ 144 w 705"/>
                <a:gd name="T73" fmla="*/ 24 h 697"/>
                <a:gd name="T74" fmla="*/ 16 w 705"/>
                <a:gd name="T75" fmla="*/ 16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Freeform 12"/>
            <p:cNvSpPr>
              <a:spLocks/>
            </p:cNvSpPr>
            <p:nvPr/>
          </p:nvSpPr>
          <p:spPr bwMode="invGray">
            <a:xfrm>
              <a:off x="3842" y="1308"/>
              <a:ext cx="635" cy="445"/>
            </a:xfrm>
            <a:custGeom>
              <a:avLst/>
              <a:gdLst>
                <a:gd name="T0" fmla="*/ 528 w 529"/>
                <a:gd name="T1" fmla="*/ 144 h 401"/>
                <a:gd name="T2" fmla="*/ 480 w 529"/>
                <a:gd name="T3" fmla="*/ 144 h 401"/>
                <a:gd name="T4" fmla="*/ 456 w 529"/>
                <a:gd name="T5" fmla="*/ 120 h 401"/>
                <a:gd name="T6" fmla="*/ 424 w 529"/>
                <a:gd name="T7" fmla="*/ 152 h 401"/>
                <a:gd name="T8" fmla="*/ 416 w 529"/>
                <a:gd name="T9" fmla="*/ 136 h 401"/>
                <a:gd name="T10" fmla="*/ 408 w 529"/>
                <a:gd name="T11" fmla="*/ 160 h 401"/>
                <a:gd name="T12" fmla="*/ 360 w 529"/>
                <a:gd name="T13" fmla="*/ 128 h 401"/>
                <a:gd name="T14" fmla="*/ 360 w 529"/>
                <a:gd name="T15" fmla="*/ 88 h 401"/>
                <a:gd name="T16" fmla="*/ 344 w 529"/>
                <a:gd name="T17" fmla="*/ 96 h 401"/>
                <a:gd name="T18" fmla="*/ 352 w 529"/>
                <a:gd name="T19" fmla="*/ 128 h 401"/>
                <a:gd name="T20" fmla="*/ 328 w 529"/>
                <a:gd name="T21" fmla="*/ 128 h 401"/>
                <a:gd name="T22" fmla="*/ 312 w 529"/>
                <a:gd name="T23" fmla="*/ 104 h 401"/>
                <a:gd name="T24" fmla="*/ 296 w 529"/>
                <a:gd name="T25" fmla="*/ 104 h 401"/>
                <a:gd name="T26" fmla="*/ 248 w 529"/>
                <a:gd name="T27" fmla="*/ 56 h 401"/>
                <a:gd name="T28" fmla="*/ 216 w 529"/>
                <a:gd name="T29" fmla="*/ 72 h 401"/>
                <a:gd name="T30" fmla="*/ 216 w 529"/>
                <a:gd name="T31" fmla="*/ 56 h 401"/>
                <a:gd name="T32" fmla="*/ 160 w 529"/>
                <a:gd name="T33" fmla="*/ 64 h 401"/>
                <a:gd name="T34" fmla="*/ 120 w 529"/>
                <a:gd name="T35" fmla="*/ 40 h 401"/>
                <a:gd name="T36" fmla="*/ 120 w 529"/>
                <a:gd name="T37" fmla="*/ 0 h 401"/>
                <a:gd name="T38" fmla="*/ 104 w 529"/>
                <a:gd name="T39" fmla="*/ 8 h 401"/>
                <a:gd name="T40" fmla="*/ 64 w 529"/>
                <a:gd name="T41" fmla="*/ 8 h 401"/>
                <a:gd name="T42" fmla="*/ 72 w 529"/>
                <a:gd name="T43" fmla="*/ 56 h 401"/>
                <a:gd name="T44" fmla="*/ 48 w 529"/>
                <a:gd name="T45" fmla="*/ 56 h 401"/>
                <a:gd name="T46" fmla="*/ 8 w 529"/>
                <a:gd name="T47" fmla="*/ 32 h 401"/>
                <a:gd name="T48" fmla="*/ 0 w 529"/>
                <a:gd name="T49" fmla="*/ 56 h 401"/>
                <a:gd name="T50" fmla="*/ 32 w 529"/>
                <a:gd name="T51" fmla="*/ 88 h 401"/>
                <a:gd name="T52" fmla="*/ 24 w 529"/>
                <a:gd name="T53" fmla="*/ 120 h 401"/>
                <a:gd name="T54" fmla="*/ 48 w 529"/>
                <a:gd name="T55" fmla="*/ 160 h 401"/>
                <a:gd name="T56" fmla="*/ 88 w 529"/>
                <a:gd name="T57" fmla="*/ 136 h 401"/>
                <a:gd name="T58" fmla="*/ 112 w 529"/>
                <a:gd name="T59" fmla="*/ 184 h 401"/>
                <a:gd name="T60" fmla="*/ 112 w 529"/>
                <a:gd name="T61" fmla="*/ 224 h 401"/>
                <a:gd name="T62" fmla="*/ 152 w 529"/>
                <a:gd name="T63" fmla="*/ 224 h 401"/>
                <a:gd name="T64" fmla="*/ 168 w 529"/>
                <a:gd name="T65" fmla="*/ 264 h 401"/>
                <a:gd name="T66" fmla="*/ 176 w 529"/>
                <a:gd name="T67" fmla="*/ 232 h 401"/>
                <a:gd name="T68" fmla="*/ 208 w 529"/>
                <a:gd name="T69" fmla="*/ 280 h 401"/>
                <a:gd name="T70" fmla="*/ 232 w 529"/>
                <a:gd name="T71" fmla="*/ 320 h 401"/>
                <a:gd name="T72" fmla="*/ 232 w 529"/>
                <a:gd name="T73" fmla="*/ 344 h 401"/>
                <a:gd name="T74" fmla="*/ 264 w 529"/>
                <a:gd name="T75" fmla="*/ 400 h 401"/>
                <a:gd name="T76" fmla="*/ 288 w 529"/>
                <a:gd name="T77" fmla="*/ 376 h 401"/>
                <a:gd name="T78" fmla="*/ 304 w 529"/>
                <a:gd name="T79" fmla="*/ 328 h 401"/>
                <a:gd name="T80" fmla="*/ 320 w 529"/>
                <a:gd name="T81" fmla="*/ 320 h 401"/>
                <a:gd name="T82" fmla="*/ 336 w 529"/>
                <a:gd name="T83" fmla="*/ 328 h 401"/>
                <a:gd name="T84" fmla="*/ 328 w 529"/>
                <a:gd name="T85" fmla="*/ 344 h 401"/>
                <a:gd name="T86" fmla="*/ 376 w 529"/>
                <a:gd name="T87" fmla="*/ 344 h 401"/>
                <a:gd name="T88" fmla="*/ 392 w 529"/>
                <a:gd name="T89" fmla="*/ 328 h 401"/>
                <a:gd name="T90" fmla="*/ 392 w 529"/>
                <a:gd name="T91" fmla="*/ 312 h 401"/>
                <a:gd name="T92" fmla="*/ 384 w 529"/>
                <a:gd name="T93" fmla="*/ 296 h 401"/>
                <a:gd name="T94" fmla="*/ 432 w 529"/>
                <a:gd name="T95" fmla="*/ 272 h 401"/>
                <a:gd name="T96" fmla="*/ 440 w 529"/>
                <a:gd name="T97" fmla="*/ 264 h 401"/>
                <a:gd name="T98" fmla="*/ 440 w 529"/>
                <a:gd name="T99" fmla="*/ 248 h 401"/>
                <a:gd name="T100" fmla="*/ 456 w 529"/>
                <a:gd name="T101" fmla="*/ 240 h 401"/>
                <a:gd name="T102" fmla="*/ 456 w 529"/>
                <a:gd name="T103" fmla="*/ 192 h 401"/>
                <a:gd name="T104" fmla="*/ 472 w 529"/>
                <a:gd name="T105" fmla="*/ 192 h 401"/>
                <a:gd name="T106" fmla="*/ 480 w 529"/>
                <a:gd name="T107" fmla="*/ 216 h 401"/>
                <a:gd name="T108" fmla="*/ 504 w 529"/>
                <a:gd name="T109" fmla="*/ 232 h 401"/>
                <a:gd name="T110" fmla="*/ 512 w 529"/>
                <a:gd name="T111" fmla="*/ 224 h 401"/>
                <a:gd name="T112" fmla="*/ 504 w 529"/>
                <a:gd name="T113" fmla="*/ 208 h 401"/>
                <a:gd name="T114" fmla="*/ 504 w 529"/>
                <a:gd name="T115" fmla="*/ 192 h 401"/>
                <a:gd name="T116" fmla="*/ 528 w 529"/>
                <a:gd name="T117" fmla="*/ 184 h 401"/>
                <a:gd name="T118" fmla="*/ 528 w 529"/>
                <a:gd name="T119" fmla="*/ 1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gray">
            <a:xfrm>
              <a:off x="3708" y="1555"/>
              <a:ext cx="453" cy="437"/>
            </a:xfrm>
            <a:custGeom>
              <a:avLst/>
              <a:gdLst>
                <a:gd name="T0" fmla="*/ 376 w 377"/>
                <a:gd name="T1" fmla="*/ 176 h 393"/>
                <a:gd name="T2" fmla="*/ 336 w 377"/>
                <a:gd name="T3" fmla="*/ 120 h 393"/>
                <a:gd name="T4" fmla="*/ 344 w 377"/>
                <a:gd name="T5" fmla="*/ 96 h 393"/>
                <a:gd name="T6" fmla="*/ 312 w 377"/>
                <a:gd name="T7" fmla="*/ 40 h 393"/>
                <a:gd name="T8" fmla="*/ 288 w 377"/>
                <a:gd name="T9" fmla="*/ 8 h 393"/>
                <a:gd name="T10" fmla="*/ 280 w 377"/>
                <a:gd name="T11" fmla="*/ 40 h 393"/>
                <a:gd name="T12" fmla="*/ 264 w 377"/>
                <a:gd name="T13" fmla="*/ 0 h 393"/>
                <a:gd name="T14" fmla="*/ 232 w 377"/>
                <a:gd name="T15" fmla="*/ 0 h 393"/>
                <a:gd name="T16" fmla="*/ 240 w 377"/>
                <a:gd name="T17" fmla="*/ 24 h 393"/>
                <a:gd name="T18" fmla="*/ 200 w 377"/>
                <a:gd name="T19" fmla="*/ 56 h 393"/>
                <a:gd name="T20" fmla="*/ 176 w 377"/>
                <a:gd name="T21" fmla="*/ 56 h 393"/>
                <a:gd name="T22" fmla="*/ 48 w 377"/>
                <a:gd name="T23" fmla="*/ 144 h 393"/>
                <a:gd name="T24" fmla="*/ 24 w 377"/>
                <a:gd name="T25" fmla="*/ 112 h 393"/>
                <a:gd name="T26" fmla="*/ 8 w 377"/>
                <a:gd name="T27" fmla="*/ 112 h 393"/>
                <a:gd name="T28" fmla="*/ 16 w 377"/>
                <a:gd name="T29" fmla="*/ 136 h 393"/>
                <a:gd name="T30" fmla="*/ 16 w 377"/>
                <a:gd name="T31" fmla="*/ 160 h 393"/>
                <a:gd name="T32" fmla="*/ 24 w 377"/>
                <a:gd name="T33" fmla="*/ 184 h 393"/>
                <a:gd name="T34" fmla="*/ 8 w 377"/>
                <a:gd name="T35" fmla="*/ 184 h 393"/>
                <a:gd name="T36" fmla="*/ 8 w 377"/>
                <a:gd name="T37" fmla="*/ 216 h 393"/>
                <a:gd name="T38" fmla="*/ 0 w 377"/>
                <a:gd name="T39" fmla="*/ 232 h 393"/>
                <a:gd name="T40" fmla="*/ 32 w 377"/>
                <a:gd name="T41" fmla="*/ 240 h 393"/>
                <a:gd name="T42" fmla="*/ 64 w 377"/>
                <a:gd name="T43" fmla="*/ 296 h 393"/>
                <a:gd name="T44" fmla="*/ 104 w 377"/>
                <a:gd name="T45" fmla="*/ 240 h 393"/>
                <a:gd name="T46" fmla="*/ 120 w 377"/>
                <a:gd name="T47" fmla="*/ 208 h 393"/>
                <a:gd name="T48" fmla="*/ 160 w 377"/>
                <a:gd name="T49" fmla="*/ 200 h 393"/>
                <a:gd name="T50" fmla="*/ 184 w 377"/>
                <a:gd name="T51" fmla="*/ 216 h 393"/>
                <a:gd name="T52" fmla="*/ 184 w 377"/>
                <a:gd name="T53" fmla="*/ 224 h 393"/>
                <a:gd name="T54" fmla="*/ 192 w 377"/>
                <a:gd name="T55" fmla="*/ 224 h 393"/>
                <a:gd name="T56" fmla="*/ 168 w 377"/>
                <a:gd name="T57" fmla="*/ 280 h 393"/>
                <a:gd name="T58" fmla="*/ 152 w 377"/>
                <a:gd name="T59" fmla="*/ 280 h 393"/>
                <a:gd name="T60" fmla="*/ 160 w 377"/>
                <a:gd name="T61" fmla="*/ 312 h 393"/>
                <a:gd name="T62" fmla="*/ 152 w 377"/>
                <a:gd name="T63" fmla="*/ 320 h 393"/>
                <a:gd name="T64" fmla="*/ 168 w 377"/>
                <a:gd name="T65" fmla="*/ 320 h 393"/>
                <a:gd name="T66" fmla="*/ 136 w 377"/>
                <a:gd name="T67" fmla="*/ 376 h 393"/>
                <a:gd name="T68" fmla="*/ 144 w 377"/>
                <a:gd name="T69" fmla="*/ 392 h 393"/>
                <a:gd name="T70" fmla="*/ 160 w 377"/>
                <a:gd name="T71" fmla="*/ 376 h 393"/>
                <a:gd name="T72" fmla="*/ 168 w 377"/>
                <a:gd name="T73" fmla="*/ 352 h 393"/>
                <a:gd name="T74" fmla="*/ 184 w 377"/>
                <a:gd name="T75" fmla="*/ 352 h 393"/>
                <a:gd name="T76" fmla="*/ 200 w 377"/>
                <a:gd name="T77" fmla="*/ 336 h 393"/>
                <a:gd name="T78" fmla="*/ 200 w 377"/>
                <a:gd name="T79" fmla="*/ 312 h 393"/>
                <a:gd name="T80" fmla="*/ 256 w 377"/>
                <a:gd name="T81" fmla="*/ 280 h 393"/>
                <a:gd name="T82" fmla="*/ 304 w 377"/>
                <a:gd name="T83" fmla="*/ 264 h 393"/>
                <a:gd name="T84" fmla="*/ 312 w 377"/>
                <a:gd name="T85" fmla="*/ 224 h 393"/>
                <a:gd name="T86" fmla="*/ 344 w 377"/>
                <a:gd name="T87" fmla="*/ 200 h 393"/>
                <a:gd name="T88" fmla="*/ 368 w 377"/>
                <a:gd name="T89" fmla="*/ 192 h 393"/>
                <a:gd name="T90" fmla="*/ 376 w 377"/>
                <a:gd name="T91" fmla="*/ 176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Freeform 14"/>
            <p:cNvSpPr>
              <a:spLocks/>
            </p:cNvSpPr>
            <p:nvPr/>
          </p:nvSpPr>
          <p:spPr bwMode="gray">
            <a:xfrm>
              <a:off x="3363" y="1654"/>
              <a:ext cx="423" cy="595"/>
            </a:xfrm>
            <a:custGeom>
              <a:avLst/>
              <a:gdLst>
                <a:gd name="T0" fmla="*/ 320 w 353"/>
                <a:gd name="T1" fmla="*/ 160 h 537"/>
                <a:gd name="T2" fmla="*/ 296 w 353"/>
                <a:gd name="T3" fmla="*/ 96 h 537"/>
                <a:gd name="T4" fmla="*/ 248 w 353"/>
                <a:gd name="T5" fmla="*/ 88 h 537"/>
                <a:gd name="T6" fmla="*/ 224 w 353"/>
                <a:gd name="T7" fmla="*/ 0 h 537"/>
                <a:gd name="T8" fmla="*/ 176 w 353"/>
                <a:gd name="T9" fmla="*/ 64 h 537"/>
                <a:gd name="T10" fmla="*/ 136 w 353"/>
                <a:gd name="T11" fmla="*/ 80 h 537"/>
                <a:gd name="T12" fmla="*/ 80 w 353"/>
                <a:gd name="T13" fmla="*/ 104 h 537"/>
                <a:gd name="T14" fmla="*/ 32 w 353"/>
                <a:gd name="T15" fmla="*/ 72 h 537"/>
                <a:gd name="T16" fmla="*/ 8 w 353"/>
                <a:gd name="T17" fmla="*/ 120 h 537"/>
                <a:gd name="T18" fmla="*/ 56 w 353"/>
                <a:gd name="T19" fmla="*/ 200 h 537"/>
                <a:gd name="T20" fmla="*/ 24 w 353"/>
                <a:gd name="T21" fmla="*/ 232 h 537"/>
                <a:gd name="T22" fmla="*/ 64 w 353"/>
                <a:gd name="T23" fmla="*/ 272 h 537"/>
                <a:gd name="T24" fmla="*/ 32 w 353"/>
                <a:gd name="T25" fmla="*/ 288 h 537"/>
                <a:gd name="T26" fmla="*/ 16 w 353"/>
                <a:gd name="T27" fmla="*/ 328 h 537"/>
                <a:gd name="T28" fmla="*/ 32 w 353"/>
                <a:gd name="T29" fmla="*/ 400 h 537"/>
                <a:gd name="T30" fmla="*/ 24 w 353"/>
                <a:gd name="T31" fmla="*/ 512 h 537"/>
                <a:gd name="T32" fmla="*/ 88 w 353"/>
                <a:gd name="T33" fmla="*/ 528 h 537"/>
                <a:gd name="T34" fmla="*/ 112 w 353"/>
                <a:gd name="T35" fmla="*/ 512 h 537"/>
                <a:gd name="T36" fmla="*/ 152 w 353"/>
                <a:gd name="T37" fmla="*/ 424 h 537"/>
                <a:gd name="T38" fmla="*/ 232 w 353"/>
                <a:gd name="T39" fmla="*/ 376 h 537"/>
                <a:gd name="T40" fmla="*/ 240 w 353"/>
                <a:gd name="T41" fmla="*/ 344 h 537"/>
                <a:gd name="T42" fmla="*/ 192 w 353"/>
                <a:gd name="T43" fmla="*/ 320 h 537"/>
                <a:gd name="T44" fmla="*/ 184 w 353"/>
                <a:gd name="T45" fmla="*/ 288 h 537"/>
                <a:gd name="T46" fmla="*/ 160 w 353"/>
                <a:gd name="T47" fmla="*/ 264 h 537"/>
                <a:gd name="T48" fmla="*/ 104 w 353"/>
                <a:gd name="T49" fmla="*/ 256 h 537"/>
                <a:gd name="T50" fmla="*/ 136 w 353"/>
                <a:gd name="T51" fmla="*/ 168 h 537"/>
                <a:gd name="T52" fmla="*/ 160 w 353"/>
                <a:gd name="T53" fmla="*/ 136 h 537"/>
                <a:gd name="T54" fmla="*/ 192 w 353"/>
                <a:gd name="T55" fmla="*/ 152 h 537"/>
                <a:gd name="T56" fmla="*/ 208 w 353"/>
                <a:gd name="T57" fmla="*/ 184 h 537"/>
                <a:gd name="T58" fmla="*/ 224 w 353"/>
                <a:gd name="T59" fmla="*/ 200 h 537"/>
                <a:gd name="T60" fmla="*/ 256 w 353"/>
                <a:gd name="T61" fmla="*/ 256 h 537"/>
                <a:gd name="T62" fmla="*/ 272 w 353"/>
                <a:gd name="T63" fmla="*/ 288 h 537"/>
                <a:gd name="T64" fmla="*/ 328 w 353"/>
                <a:gd name="T65" fmla="*/ 216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Freeform 15"/>
            <p:cNvSpPr>
              <a:spLocks/>
            </p:cNvSpPr>
            <p:nvPr/>
          </p:nvSpPr>
          <p:spPr bwMode="gray">
            <a:xfrm>
              <a:off x="3486" y="1805"/>
              <a:ext cx="136" cy="142"/>
            </a:xfrm>
            <a:custGeom>
              <a:avLst/>
              <a:gdLst>
                <a:gd name="T0" fmla="*/ 112 w 113"/>
                <a:gd name="T1" fmla="*/ 64 h 129"/>
                <a:gd name="T2" fmla="*/ 96 w 113"/>
                <a:gd name="T3" fmla="*/ 40 h 129"/>
                <a:gd name="T4" fmla="*/ 112 w 113"/>
                <a:gd name="T5" fmla="*/ 16 h 129"/>
                <a:gd name="T6" fmla="*/ 80 w 113"/>
                <a:gd name="T7" fmla="*/ 16 h 129"/>
                <a:gd name="T8" fmla="*/ 72 w 113"/>
                <a:gd name="T9" fmla="*/ 0 h 129"/>
                <a:gd name="T10" fmla="*/ 56 w 113"/>
                <a:gd name="T11" fmla="*/ 0 h 129"/>
                <a:gd name="T12" fmla="*/ 48 w 113"/>
                <a:gd name="T13" fmla="*/ 32 h 129"/>
                <a:gd name="T14" fmla="*/ 32 w 113"/>
                <a:gd name="T15" fmla="*/ 32 h 129"/>
                <a:gd name="T16" fmla="*/ 0 w 113"/>
                <a:gd name="T17" fmla="*/ 88 h 129"/>
                <a:gd name="T18" fmla="*/ 0 w 113"/>
                <a:gd name="T19" fmla="*/ 120 h 129"/>
                <a:gd name="T20" fmla="*/ 32 w 113"/>
                <a:gd name="T21" fmla="*/ 120 h 129"/>
                <a:gd name="T22" fmla="*/ 48 w 113"/>
                <a:gd name="T23" fmla="*/ 128 h 129"/>
                <a:gd name="T24" fmla="*/ 80 w 113"/>
                <a:gd name="T25" fmla="*/ 112 h 129"/>
                <a:gd name="T26" fmla="*/ 80 w 113"/>
                <a:gd name="T27" fmla="*/ 96 h 129"/>
                <a:gd name="T28" fmla="*/ 72 w 113"/>
                <a:gd name="T29" fmla="*/ 80 h 129"/>
                <a:gd name="T30" fmla="*/ 96 w 113"/>
                <a:gd name="T31" fmla="*/ 80 h 129"/>
                <a:gd name="T32" fmla="*/ 112 w 113"/>
                <a:gd name="T33" fmla="*/ 64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gray">
            <a:xfrm>
              <a:off x="3573" y="1875"/>
              <a:ext cx="107" cy="134"/>
            </a:xfrm>
            <a:custGeom>
              <a:avLst/>
              <a:gdLst>
                <a:gd name="T0" fmla="*/ 88 w 89"/>
                <a:gd name="T1" fmla="*/ 80 h 121"/>
                <a:gd name="T2" fmla="*/ 80 w 89"/>
                <a:gd name="T3" fmla="*/ 56 h 121"/>
                <a:gd name="T4" fmla="*/ 56 w 89"/>
                <a:gd name="T5" fmla="*/ 40 h 121"/>
                <a:gd name="T6" fmla="*/ 48 w 89"/>
                <a:gd name="T7" fmla="*/ 8 h 121"/>
                <a:gd name="T8" fmla="*/ 32 w 89"/>
                <a:gd name="T9" fmla="*/ 0 h 121"/>
                <a:gd name="T10" fmla="*/ 24 w 89"/>
                <a:gd name="T11" fmla="*/ 8 h 121"/>
                <a:gd name="T12" fmla="*/ 32 w 89"/>
                <a:gd name="T13" fmla="*/ 48 h 121"/>
                <a:gd name="T14" fmla="*/ 8 w 89"/>
                <a:gd name="T15" fmla="*/ 48 h 121"/>
                <a:gd name="T16" fmla="*/ 0 w 89"/>
                <a:gd name="T17" fmla="*/ 112 h 121"/>
                <a:gd name="T18" fmla="*/ 16 w 89"/>
                <a:gd name="T19" fmla="*/ 120 h 121"/>
                <a:gd name="T20" fmla="*/ 56 w 89"/>
                <a:gd name="T21" fmla="*/ 112 h 121"/>
                <a:gd name="T22" fmla="*/ 56 w 89"/>
                <a:gd name="T23" fmla="*/ 80 h 121"/>
                <a:gd name="T24" fmla="*/ 88 w 89"/>
                <a:gd name="T25" fmla="*/ 80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Freeform 17"/>
            <p:cNvSpPr>
              <a:spLocks/>
            </p:cNvSpPr>
            <p:nvPr/>
          </p:nvSpPr>
          <p:spPr bwMode="gray">
            <a:xfrm>
              <a:off x="3573" y="1884"/>
              <a:ext cx="41" cy="45"/>
            </a:xfrm>
            <a:custGeom>
              <a:avLst/>
              <a:gdLst>
                <a:gd name="T0" fmla="*/ 32 w 33"/>
                <a:gd name="T1" fmla="*/ 40 h 41"/>
                <a:gd name="T2" fmla="*/ 8 w 33"/>
                <a:gd name="T3" fmla="*/ 40 h 41"/>
                <a:gd name="T4" fmla="*/ 8 w 33"/>
                <a:gd name="T5" fmla="*/ 24 h 41"/>
                <a:gd name="T6" fmla="*/ 0 w 33"/>
                <a:gd name="T7" fmla="*/ 0 h 41"/>
                <a:gd name="T8" fmla="*/ 24 w 33"/>
                <a:gd name="T9" fmla="*/ 8 h 41"/>
                <a:gd name="T10" fmla="*/ 32 w 33"/>
                <a:gd name="T11" fmla="*/ 4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solidFill>
              <a:srgbClr val="FF9900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Freeform 18"/>
            <p:cNvSpPr>
              <a:spLocks/>
            </p:cNvSpPr>
            <p:nvPr/>
          </p:nvSpPr>
          <p:spPr bwMode="gray">
            <a:xfrm>
              <a:off x="3477" y="2044"/>
              <a:ext cx="521" cy="321"/>
            </a:xfrm>
            <a:custGeom>
              <a:avLst/>
              <a:gdLst>
                <a:gd name="T0" fmla="*/ 152 w 433"/>
                <a:gd name="T1" fmla="*/ 8 h 289"/>
                <a:gd name="T2" fmla="*/ 136 w 433"/>
                <a:gd name="T3" fmla="*/ 24 h 289"/>
                <a:gd name="T4" fmla="*/ 96 w 433"/>
                <a:gd name="T5" fmla="*/ 32 h 289"/>
                <a:gd name="T6" fmla="*/ 56 w 433"/>
                <a:gd name="T7" fmla="*/ 72 h 289"/>
                <a:gd name="T8" fmla="*/ 16 w 433"/>
                <a:gd name="T9" fmla="*/ 128 h 289"/>
                <a:gd name="T10" fmla="*/ 16 w 433"/>
                <a:gd name="T11" fmla="*/ 160 h 289"/>
                <a:gd name="T12" fmla="*/ 32 w 433"/>
                <a:gd name="T13" fmla="*/ 184 h 289"/>
                <a:gd name="T14" fmla="*/ 48 w 433"/>
                <a:gd name="T15" fmla="*/ 176 h 289"/>
                <a:gd name="T16" fmla="*/ 64 w 433"/>
                <a:gd name="T17" fmla="*/ 176 h 289"/>
                <a:gd name="T18" fmla="*/ 8 w 433"/>
                <a:gd name="T19" fmla="*/ 224 h 289"/>
                <a:gd name="T20" fmla="*/ 0 w 433"/>
                <a:gd name="T21" fmla="*/ 248 h 289"/>
                <a:gd name="T22" fmla="*/ 16 w 433"/>
                <a:gd name="T23" fmla="*/ 256 h 289"/>
                <a:gd name="T24" fmla="*/ 48 w 433"/>
                <a:gd name="T25" fmla="*/ 288 h 289"/>
                <a:gd name="T26" fmla="*/ 80 w 433"/>
                <a:gd name="T27" fmla="*/ 288 h 289"/>
                <a:gd name="T28" fmla="*/ 96 w 433"/>
                <a:gd name="T29" fmla="*/ 272 h 289"/>
                <a:gd name="T30" fmla="*/ 96 w 433"/>
                <a:gd name="T31" fmla="*/ 256 h 289"/>
                <a:gd name="T32" fmla="*/ 112 w 433"/>
                <a:gd name="T33" fmla="*/ 264 h 289"/>
                <a:gd name="T34" fmla="*/ 120 w 433"/>
                <a:gd name="T35" fmla="*/ 272 h 289"/>
                <a:gd name="T36" fmla="*/ 152 w 433"/>
                <a:gd name="T37" fmla="*/ 288 h 289"/>
                <a:gd name="T38" fmla="*/ 168 w 433"/>
                <a:gd name="T39" fmla="*/ 272 h 289"/>
                <a:gd name="T40" fmla="*/ 192 w 433"/>
                <a:gd name="T41" fmla="*/ 272 h 289"/>
                <a:gd name="T42" fmla="*/ 192 w 433"/>
                <a:gd name="T43" fmla="*/ 288 h 289"/>
                <a:gd name="T44" fmla="*/ 208 w 433"/>
                <a:gd name="T45" fmla="*/ 280 h 289"/>
                <a:gd name="T46" fmla="*/ 240 w 433"/>
                <a:gd name="T47" fmla="*/ 232 h 289"/>
                <a:gd name="T48" fmla="*/ 256 w 433"/>
                <a:gd name="T49" fmla="*/ 232 h 289"/>
                <a:gd name="T50" fmla="*/ 296 w 433"/>
                <a:gd name="T51" fmla="*/ 168 h 289"/>
                <a:gd name="T52" fmla="*/ 296 w 433"/>
                <a:gd name="T53" fmla="*/ 144 h 289"/>
                <a:gd name="T54" fmla="*/ 304 w 433"/>
                <a:gd name="T55" fmla="*/ 136 h 289"/>
                <a:gd name="T56" fmla="*/ 312 w 433"/>
                <a:gd name="T57" fmla="*/ 152 h 289"/>
                <a:gd name="T58" fmla="*/ 344 w 433"/>
                <a:gd name="T59" fmla="*/ 96 h 289"/>
                <a:gd name="T60" fmla="*/ 376 w 433"/>
                <a:gd name="T61" fmla="*/ 80 h 289"/>
                <a:gd name="T62" fmla="*/ 376 w 433"/>
                <a:gd name="T63" fmla="*/ 88 h 289"/>
                <a:gd name="T64" fmla="*/ 400 w 433"/>
                <a:gd name="T65" fmla="*/ 64 h 289"/>
                <a:gd name="T66" fmla="*/ 416 w 433"/>
                <a:gd name="T67" fmla="*/ 72 h 289"/>
                <a:gd name="T68" fmla="*/ 432 w 433"/>
                <a:gd name="T69" fmla="*/ 24 h 289"/>
                <a:gd name="T70" fmla="*/ 424 w 433"/>
                <a:gd name="T71" fmla="*/ 16 h 289"/>
                <a:gd name="T72" fmla="*/ 400 w 433"/>
                <a:gd name="T73" fmla="*/ 16 h 289"/>
                <a:gd name="T74" fmla="*/ 384 w 433"/>
                <a:gd name="T75" fmla="*/ 24 h 289"/>
                <a:gd name="T76" fmla="*/ 344 w 433"/>
                <a:gd name="T77" fmla="*/ 24 h 289"/>
                <a:gd name="T78" fmla="*/ 328 w 433"/>
                <a:gd name="T79" fmla="*/ 0 h 289"/>
                <a:gd name="T80" fmla="*/ 272 w 433"/>
                <a:gd name="T81" fmla="*/ 40 h 289"/>
                <a:gd name="T82" fmla="*/ 264 w 433"/>
                <a:gd name="T83" fmla="*/ 64 h 289"/>
                <a:gd name="T84" fmla="*/ 248 w 433"/>
                <a:gd name="T85" fmla="*/ 64 h 289"/>
                <a:gd name="T86" fmla="*/ 200 w 433"/>
                <a:gd name="T87" fmla="*/ 64 h 289"/>
                <a:gd name="T88" fmla="*/ 200 w 433"/>
                <a:gd name="T89" fmla="*/ 48 h 289"/>
                <a:gd name="T90" fmla="*/ 216 w 433"/>
                <a:gd name="T91" fmla="*/ 32 h 289"/>
                <a:gd name="T92" fmla="*/ 200 w 433"/>
                <a:gd name="T93" fmla="*/ 0 h 289"/>
                <a:gd name="T94" fmla="*/ 176 w 433"/>
                <a:gd name="T95" fmla="*/ 0 h 289"/>
                <a:gd name="T96" fmla="*/ 168 w 433"/>
                <a:gd name="T97" fmla="*/ 0 h 289"/>
                <a:gd name="T98" fmla="*/ 160 w 433"/>
                <a:gd name="T99" fmla="*/ 16 h 289"/>
                <a:gd name="T100" fmla="*/ 152 w 433"/>
                <a:gd name="T101" fmla="*/ 8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gray">
            <a:xfrm>
              <a:off x="3584" y="2301"/>
              <a:ext cx="432" cy="355"/>
            </a:xfrm>
            <a:custGeom>
              <a:avLst/>
              <a:gdLst>
                <a:gd name="T0" fmla="*/ 168 w 361"/>
                <a:gd name="T1" fmla="*/ 0 h 321"/>
                <a:gd name="T2" fmla="*/ 152 w 361"/>
                <a:gd name="T3" fmla="*/ 0 h 321"/>
                <a:gd name="T4" fmla="*/ 120 w 361"/>
                <a:gd name="T5" fmla="*/ 48 h 321"/>
                <a:gd name="T6" fmla="*/ 96 w 361"/>
                <a:gd name="T7" fmla="*/ 56 h 321"/>
                <a:gd name="T8" fmla="*/ 96 w 361"/>
                <a:gd name="T9" fmla="*/ 40 h 321"/>
                <a:gd name="T10" fmla="*/ 80 w 361"/>
                <a:gd name="T11" fmla="*/ 40 h 321"/>
                <a:gd name="T12" fmla="*/ 64 w 361"/>
                <a:gd name="T13" fmla="*/ 56 h 321"/>
                <a:gd name="T14" fmla="*/ 32 w 361"/>
                <a:gd name="T15" fmla="*/ 40 h 321"/>
                <a:gd name="T16" fmla="*/ 24 w 361"/>
                <a:gd name="T17" fmla="*/ 32 h 321"/>
                <a:gd name="T18" fmla="*/ 8 w 361"/>
                <a:gd name="T19" fmla="*/ 24 h 321"/>
                <a:gd name="T20" fmla="*/ 8 w 361"/>
                <a:gd name="T21" fmla="*/ 40 h 321"/>
                <a:gd name="T22" fmla="*/ 0 w 361"/>
                <a:gd name="T23" fmla="*/ 48 h 321"/>
                <a:gd name="T24" fmla="*/ 32 w 361"/>
                <a:gd name="T25" fmla="*/ 56 h 321"/>
                <a:gd name="T26" fmla="*/ 40 w 361"/>
                <a:gd name="T27" fmla="*/ 80 h 321"/>
                <a:gd name="T28" fmla="*/ 56 w 361"/>
                <a:gd name="T29" fmla="*/ 80 h 321"/>
                <a:gd name="T30" fmla="*/ 80 w 361"/>
                <a:gd name="T31" fmla="*/ 112 h 321"/>
                <a:gd name="T32" fmla="*/ 104 w 361"/>
                <a:gd name="T33" fmla="*/ 104 h 321"/>
                <a:gd name="T34" fmla="*/ 104 w 361"/>
                <a:gd name="T35" fmla="*/ 144 h 321"/>
                <a:gd name="T36" fmla="*/ 136 w 361"/>
                <a:gd name="T37" fmla="*/ 184 h 321"/>
                <a:gd name="T38" fmla="*/ 152 w 361"/>
                <a:gd name="T39" fmla="*/ 184 h 321"/>
                <a:gd name="T40" fmla="*/ 160 w 361"/>
                <a:gd name="T41" fmla="*/ 168 h 321"/>
                <a:gd name="T42" fmla="*/ 184 w 361"/>
                <a:gd name="T43" fmla="*/ 192 h 321"/>
                <a:gd name="T44" fmla="*/ 168 w 361"/>
                <a:gd name="T45" fmla="*/ 208 h 321"/>
                <a:gd name="T46" fmla="*/ 160 w 361"/>
                <a:gd name="T47" fmla="*/ 200 h 321"/>
                <a:gd name="T48" fmla="*/ 144 w 361"/>
                <a:gd name="T49" fmla="*/ 192 h 321"/>
                <a:gd name="T50" fmla="*/ 144 w 361"/>
                <a:gd name="T51" fmla="*/ 224 h 321"/>
                <a:gd name="T52" fmla="*/ 136 w 361"/>
                <a:gd name="T53" fmla="*/ 240 h 321"/>
                <a:gd name="T54" fmla="*/ 160 w 361"/>
                <a:gd name="T55" fmla="*/ 272 h 321"/>
                <a:gd name="T56" fmla="*/ 160 w 361"/>
                <a:gd name="T57" fmla="*/ 296 h 321"/>
                <a:gd name="T58" fmla="*/ 200 w 361"/>
                <a:gd name="T59" fmla="*/ 296 h 321"/>
                <a:gd name="T60" fmla="*/ 216 w 361"/>
                <a:gd name="T61" fmla="*/ 312 h 321"/>
                <a:gd name="T62" fmla="*/ 240 w 361"/>
                <a:gd name="T63" fmla="*/ 304 h 321"/>
                <a:gd name="T64" fmla="*/ 272 w 361"/>
                <a:gd name="T65" fmla="*/ 320 h 321"/>
                <a:gd name="T66" fmla="*/ 296 w 361"/>
                <a:gd name="T67" fmla="*/ 296 h 321"/>
                <a:gd name="T68" fmla="*/ 320 w 361"/>
                <a:gd name="T69" fmla="*/ 256 h 321"/>
                <a:gd name="T70" fmla="*/ 288 w 361"/>
                <a:gd name="T71" fmla="*/ 240 h 321"/>
                <a:gd name="T72" fmla="*/ 320 w 361"/>
                <a:gd name="T73" fmla="*/ 232 h 321"/>
                <a:gd name="T74" fmla="*/ 328 w 361"/>
                <a:gd name="T75" fmla="*/ 240 h 321"/>
                <a:gd name="T76" fmla="*/ 360 w 361"/>
                <a:gd name="T77" fmla="*/ 232 h 321"/>
                <a:gd name="T78" fmla="*/ 360 w 361"/>
                <a:gd name="T79" fmla="*/ 224 h 321"/>
                <a:gd name="T80" fmla="*/ 320 w 361"/>
                <a:gd name="T81" fmla="*/ 200 h 321"/>
                <a:gd name="T82" fmla="*/ 320 w 361"/>
                <a:gd name="T83" fmla="*/ 184 h 321"/>
                <a:gd name="T84" fmla="*/ 304 w 361"/>
                <a:gd name="T85" fmla="*/ 176 h 321"/>
                <a:gd name="T86" fmla="*/ 288 w 361"/>
                <a:gd name="T87" fmla="*/ 168 h 321"/>
                <a:gd name="T88" fmla="*/ 272 w 361"/>
                <a:gd name="T89" fmla="*/ 128 h 321"/>
                <a:gd name="T90" fmla="*/ 232 w 361"/>
                <a:gd name="T91" fmla="*/ 64 h 321"/>
                <a:gd name="T92" fmla="*/ 232 w 361"/>
                <a:gd name="T93" fmla="*/ 40 h 321"/>
                <a:gd name="T94" fmla="*/ 192 w 361"/>
                <a:gd name="T95" fmla="*/ 32 h 321"/>
                <a:gd name="T96" fmla="*/ 176 w 361"/>
                <a:gd name="T97" fmla="*/ 24 h 321"/>
                <a:gd name="T98" fmla="*/ 168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Freeform 20"/>
            <p:cNvSpPr>
              <a:spLocks/>
            </p:cNvSpPr>
            <p:nvPr/>
          </p:nvSpPr>
          <p:spPr bwMode="invGray">
            <a:xfrm>
              <a:off x="3939" y="2585"/>
              <a:ext cx="77" cy="61"/>
            </a:xfrm>
            <a:custGeom>
              <a:avLst/>
              <a:gdLst>
                <a:gd name="T0" fmla="*/ 24 w 65"/>
                <a:gd name="T1" fmla="*/ 0 h 57"/>
                <a:gd name="T2" fmla="*/ 0 w 65"/>
                <a:gd name="T3" fmla="*/ 40 h 57"/>
                <a:gd name="T4" fmla="*/ 24 w 65"/>
                <a:gd name="T5" fmla="*/ 56 h 57"/>
                <a:gd name="T6" fmla="*/ 64 w 65"/>
                <a:gd name="T7" fmla="*/ 40 h 57"/>
                <a:gd name="T8" fmla="*/ 64 w 65"/>
                <a:gd name="T9" fmla="*/ 24 h 57"/>
                <a:gd name="T10" fmla="*/ 2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solidFill>
              <a:srgbClr val="FF9900"/>
            </a:solidFill>
            <a:ln w="127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gray">
            <a:xfrm>
              <a:off x="3747" y="2628"/>
              <a:ext cx="288" cy="329"/>
            </a:xfrm>
            <a:custGeom>
              <a:avLst/>
              <a:gdLst>
                <a:gd name="T0" fmla="*/ 184 w 241"/>
                <a:gd name="T1" fmla="*/ 16 h 297"/>
                <a:gd name="T2" fmla="*/ 160 w 241"/>
                <a:gd name="T3" fmla="*/ 0 h 297"/>
                <a:gd name="T4" fmla="*/ 136 w 241"/>
                <a:gd name="T5" fmla="*/ 24 h 297"/>
                <a:gd name="T6" fmla="*/ 104 w 241"/>
                <a:gd name="T7" fmla="*/ 8 h 297"/>
                <a:gd name="T8" fmla="*/ 80 w 241"/>
                <a:gd name="T9" fmla="*/ 16 h 297"/>
                <a:gd name="T10" fmla="*/ 72 w 241"/>
                <a:gd name="T11" fmla="*/ 32 h 297"/>
                <a:gd name="T12" fmla="*/ 64 w 241"/>
                <a:gd name="T13" fmla="*/ 48 h 297"/>
                <a:gd name="T14" fmla="*/ 72 w 241"/>
                <a:gd name="T15" fmla="*/ 72 h 297"/>
                <a:gd name="T16" fmla="*/ 56 w 241"/>
                <a:gd name="T17" fmla="*/ 72 h 297"/>
                <a:gd name="T18" fmla="*/ 48 w 241"/>
                <a:gd name="T19" fmla="*/ 64 h 297"/>
                <a:gd name="T20" fmla="*/ 40 w 241"/>
                <a:gd name="T21" fmla="*/ 64 h 297"/>
                <a:gd name="T22" fmla="*/ 40 w 241"/>
                <a:gd name="T23" fmla="*/ 80 h 297"/>
                <a:gd name="T24" fmla="*/ 40 w 241"/>
                <a:gd name="T25" fmla="*/ 96 h 297"/>
                <a:gd name="T26" fmla="*/ 40 w 241"/>
                <a:gd name="T27" fmla="*/ 96 h 297"/>
                <a:gd name="T28" fmla="*/ 40 w 241"/>
                <a:gd name="T29" fmla="*/ 112 h 297"/>
                <a:gd name="T30" fmla="*/ 8 w 241"/>
                <a:gd name="T31" fmla="*/ 136 h 297"/>
                <a:gd name="T32" fmla="*/ 0 w 241"/>
                <a:gd name="T33" fmla="*/ 144 h 297"/>
                <a:gd name="T34" fmla="*/ 0 w 241"/>
                <a:gd name="T35" fmla="*/ 176 h 297"/>
                <a:gd name="T36" fmla="*/ 24 w 241"/>
                <a:gd name="T37" fmla="*/ 192 h 297"/>
                <a:gd name="T38" fmla="*/ 24 w 241"/>
                <a:gd name="T39" fmla="*/ 232 h 297"/>
                <a:gd name="T40" fmla="*/ 48 w 241"/>
                <a:gd name="T41" fmla="*/ 232 h 297"/>
                <a:gd name="T42" fmla="*/ 48 w 241"/>
                <a:gd name="T43" fmla="*/ 248 h 297"/>
                <a:gd name="T44" fmla="*/ 56 w 241"/>
                <a:gd name="T45" fmla="*/ 264 h 297"/>
                <a:gd name="T46" fmla="*/ 64 w 241"/>
                <a:gd name="T47" fmla="*/ 288 h 297"/>
                <a:gd name="T48" fmla="*/ 88 w 241"/>
                <a:gd name="T49" fmla="*/ 288 h 297"/>
                <a:gd name="T50" fmla="*/ 104 w 241"/>
                <a:gd name="T51" fmla="*/ 264 h 297"/>
                <a:gd name="T52" fmla="*/ 112 w 241"/>
                <a:gd name="T53" fmla="*/ 264 h 297"/>
                <a:gd name="T54" fmla="*/ 112 w 241"/>
                <a:gd name="T55" fmla="*/ 280 h 297"/>
                <a:gd name="T56" fmla="*/ 120 w 241"/>
                <a:gd name="T57" fmla="*/ 288 h 297"/>
                <a:gd name="T58" fmla="*/ 136 w 241"/>
                <a:gd name="T59" fmla="*/ 288 h 297"/>
                <a:gd name="T60" fmla="*/ 136 w 241"/>
                <a:gd name="T61" fmla="*/ 280 h 297"/>
                <a:gd name="T62" fmla="*/ 152 w 241"/>
                <a:gd name="T63" fmla="*/ 280 h 297"/>
                <a:gd name="T64" fmla="*/ 152 w 241"/>
                <a:gd name="T65" fmla="*/ 288 h 297"/>
                <a:gd name="T66" fmla="*/ 160 w 241"/>
                <a:gd name="T67" fmla="*/ 296 h 297"/>
                <a:gd name="T68" fmla="*/ 176 w 241"/>
                <a:gd name="T69" fmla="*/ 288 h 297"/>
                <a:gd name="T70" fmla="*/ 184 w 241"/>
                <a:gd name="T71" fmla="*/ 256 h 297"/>
                <a:gd name="T72" fmla="*/ 184 w 241"/>
                <a:gd name="T73" fmla="*/ 224 h 297"/>
                <a:gd name="T74" fmla="*/ 200 w 241"/>
                <a:gd name="T75" fmla="*/ 224 h 297"/>
                <a:gd name="T76" fmla="*/ 200 w 241"/>
                <a:gd name="T77" fmla="*/ 216 h 297"/>
                <a:gd name="T78" fmla="*/ 200 w 241"/>
                <a:gd name="T79" fmla="*/ 200 h 297"/>
                <a:gd name="T80" fmla="*/ 216 w 241"/>
                <a:gd name="T81" fmla="*/ 216 h 297"/>
                <a:gd name="T82" fmla="*/ 232 w 241"/>
                <a:gd name="T83" fmla="*/ 192 h 297"/>
                <a:gd name="T84" fmla="*/ 216 w 241"/>
                <a:gd name="T85" fmla="*/ 176 h 297"/>
                <a:gd name="T86" fmla="*/ 216 w 241"/>
                <a:gd name="T87" fmla="*/ 168 h 297"/>
                <a:gd name="T88" fmla="*/ 232 w 241"/>
                <a:gd name="T89" fmla="*/ 160 h 297"/>
                <a:gd name="T90" fmla="*/ 224 w 241"/>
                <a:gd name="T91" fmla="*/ 136 h 297"/>
                <a:gd name="T92" fmla="*/ 216 w 241"/>
                <a:gd name="T93" fmla="*/ 128 h 297"/>
                <a:gd name="T94" fmla="*/ 240 w 241"/>
                <a:gd name="T95" fmla="*/ 136 h 297"/>
                <a:gd name="T96" fmla="*/ 240 w 241"/>
                <a:gd name="T97" fmla="*/ 104 h 297"/>
                <a:gd name="T98" fmla="*/ 216 w 241"/>
                <a:gd name="T99" fmla="*/ 120 h 297"/>
                <a:gd name="T100" fmla="*/ 240 w 241"/>
                <a:gd name="T101" fmla="*/ 80 h 297"/>
                <a:gd name="T102" fmla="*/ 200 w 241"/>
                <a:gd name="T103" fmla="*/ 56 h 297"/>
                <a:gd name="T104" fmla="*/ 176 w 241"/>
                <a:gd name="T105" fmla="*/ 56 h 297"/>
                <a:gd name="T106" fmla="*/ 160 w 241"/>
                <a:gd name="T107" fmla="*/ 72 h 297"/>
                <a:gd name="T108" fmla="*/ 152 w 241"/>
                <a:gd name="T109" fmla="*/ 48 h 297"/>
                <a:gd name="T110" fmla="*/ 160 w 241"/>
                <a:gd name="T111" fmla="*/ 40 h 297"/>
                <a:gd name="T112" fmla="*/ 184 w 241"/>
                <a:gd name="T113" fmla="*/ 16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Freeform 22"/>
            <p:cNvSpPr>
              <a:spLocks/>
            </p:cNvSpPr>
            <p:nvPr/>
          </p:nvSpPr>
          <p:spPr bwMode="gray">
            <a:xfrm>
              <a:off x="3602" y="2886"/>
              <a:ext cx="328" cy="409"/>
            </a:xfrm>
            <a:custGeom>
              <a:avLst/>
              <a:gdLst>
                <a:gd name="T0" fmla="*/ 272 w 273"/>
                <a:gd name="T1" fmla="*/ 56 h 369"/>
                <a:gd name="T2" fmla="*/ 272 w 273"/>
                <a:gd name="T3" fmla="*/ 48 h 369"/>
                <a:gd name="T4" fmla="*/ 256 w 273"/>
                <a:gd name="T5" fmla="*/ 48 h 369"/>
                <a:gd name="T6" fmla="*/ 256 w 273"/>
                <a:gd name="T7" fmla="*/ 56 h 369"/>
                <a:gd name="T8" fmla="*/ 240 w 273"/>
                <a:gd name="T9" fmla="*/ 56 h 369"/>
                <a:gd name="T10" fmla="*/ 232 w 273"/>
                <a:gd name="T11" fmla="*/ 56 h 369"/>
                <a:gd name="T12" fmla="*/ 232 w 273"/>
                <a:gd name="T13" fmla="*/ 32 h 369"/>
                <a:gd name="T14" fmla="*/ 224 w 273"/>
                <a:gd name="T15" fmla="*/ 32 h 369"/>
                <a:gd name="T16" fmla="*/ 208 w 273"/>
                <a:gd name="T17" fmla="*/ 56 h 369"/>
                <a:gd name="T18" fmla="*/ 184 w 273"/>
                <a:gd name="T19" fmla="*/ 56 h 369"/>
                <a:gd name="T20" fmla="*/ 176 w 273"/>
                <a:gd name="T21" fmla="*/ 32 h 369"/>
                <a:gd name="T22" fmla="*/ 168 w 273"/>
                <a:gd name="T23" fmla="*/ 16 h 369"/>
                <a:gd name="T24" fmla="*/ 160 w 273"/>
                <a:gd name="T25" fmla="*/ 0 h 369"/>
                <a:gd name="T26" fmla="*/ 144 w 273"/>
                <a:gd name="T27" fmla="*/ 0 h 369"/>
                <a:gd name="T28" fmla="*/ 144 w 273"/>
                <a:gd name="T29" fmla="*/ 8 h 369"/>
                <a:gd name="T30" fmla="*/ 112 w 273"/>
                <a:gd name="T31" fmla="*/ 16 h 369"/>
                <a:gd name="T32" fmla="*/ 112 w 273"/>
                <a:gd name="T33" fmla="*/ 32 h 369"/>
                <a:gd name="T34" fmla="*/ 80 w 273"/>
                <a:gd name="T35" fmla="*/ 32 h 369"/>
                <a:gd name="T36" fmla="*/ 64 w 273"/>
                <a:gd name="T37" fmla="*/ 48 h 369"/>
                <a:gd name="T38" fmla="*/ 64 w 273"/>
                <a:gd name="T39" fmla="*/ 72 h 369"/>
                <a:gd name="T40" fmla="*/ 72 w 273"/>
                <a:gd name="T41" fmla="*/ 88 h 369"/>
                <a:gd name="T42" fmla="*/ 48 w 273"/>
                <a:gd name="T43" fmla="*/ 112 h 369"/>
                <a:gd name="T44" fmla="*/ 40 w 273"/>
                <a:gd name="T45" fmla="*/ 112 h 369"/>
                <a:gd name="T46" fmla="*/ 32 w 273"/>
                <a:gd name="T47" fmla="*/ 144 h 369"/>
                <a:gd name="T48" fmla="*/ 32 w 273"/>
                <a:gd name="T49" fmla="*/ 160 h 369"/>
                <a:gd name="T50" fmla="*/ 32 w 273"/>
                <a:gd name="T51" fmla="*/ 176 h 369"/>
                <a:gd name="T52" fmla="*/ 16 w 273"/>
                <a:gd name="T53" fmla="*/ 200 h 369"/>
                <a:gd name="T54" fmla="*/ 8 w 273"/>
                <a:gd name="T55" fmla="*/ 216 h 369"/>
                <a:gd name="T56" fmla="*/ 0 w 273"/>
                <a:gd name="T57" fmla="*/ 256 h 369"/>
                <a:gd name="T58" fmla="*/ 8 w 273"/>
                <a:gd name="T59" fmla="*/ 272 h 369"/>
                <a:gd name="T60" fmla="*/ 56 w 273"/>
                <a:gd name="T61" fmla="*/ 272 h 369"/>
                <a:gd name="T62" fmla="*/ 80 w 273"/>
                <a:gd name="T63" fmla="*/ 328 h 369"/>
                <a:gd name="T64" fmla="*/ 88 w 273"/>
                <a:gd name="T65" fmla="*/ 368 h 369"/>
                <a:gd name="T66" fmla="*/ 112 w 273"/>
                <a:gd name="T67" fmla="*/ 328 h 369"/>
                <a:gd name="T68" fmla="*/ 120 w 273"/>
                <a:gd name="T69" fmla="*/ 336 h 369"/>
                <a:gd name="T70" fmla="*/ 152 w 273"/>
                <a:gd name="T71" fmla="*/ 304 h 369"/>
                <a:gd name="T72" fmla="*/ 152 w 273"/>
                <a:gd name="T73" fmla="*/ 280 h 369"/>
                <a:gd name="T74" fmla="*/ 184 w 273"/>
                <a:gd name="T75" fmla="*/ 272 h 369"/>
                <a:gd name="T76" fmla="*/ 200 w 273"/>
                <a:gd name="T77" fmla="*/ 232 h 369"/>
                <a:gd name="T78" fmla="*/ 216 w 273"/>
                <a:gd name="T79" fmla="*/ 224 h 369"/>
                <a:gd name="T80" fmla="*/ 216 w 273"/>
                <a:gd name="T81" fmla="*/ 200 h 369"/>
                <a:gd name="T82" fmla="*/ 240 w 273"/>
                <a:gd name="T83" fmla="*/ 200 h 369"/>
                <a:gd name="T84" fmla="*/ 248 w 273"/>
                <a:gd name="T85" fmla="*/ 160 h 369"/>
                <a:gd name="T86" fmla="*/ 240 w 273"/>
                <a:gd name="T87" fmla="*/ 128 h 369"/>
                <a:gd name="T88" fmla="*/ 248 w 273"/>
                <a:gd name="T89" fmla="*/ 120 h 369"/>
                <a:gd name="T90" fmla="*/ 232 w 273"/>
                <a:gd name="T91" fmla="*/ 104 h 369"/>
                <a:gd name="T92" fmla="*/ 248 w 273"/>
                <a:gd name="T93" fmla="*/ 96 h 369"/>
                <a:gd name="T94" fmla="*/ 256 w 273"/>
                <a:gd name="T95" fmla="*/ 104 h 369"/>
                <a:gd name="T96" fmla="*/ 272 w 273"/>
                <a:gd name="T97" fmla="*/ 80 h 369"/>
                <a:gd name="T98" fmla="*/ 272 w 273"/>
                <a:gd name="T99" fmla="*/ 56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Freeform 24"/>
            <p:cNvSpPr>
              <a:spLocks/>
            </p:cNvSpPr>
            <p:nvPr/>
          </p:nvSpPr>
          <p:spPr bwMode="gray">
            <a:xfrm>
              <a:off x="2698" y="3063"/>
              <a:ext cx="598" cy="426"/>
            </a:xfrm>
            <a:custGeom>
              <a:avLst/>
              <a:gdLst>
                <a:gd name="T0" fmla="*/ 344 w 497"/>
                <a:gd name="T1" fmla="*/ 344 h 385"/>
                <a:gd name="T2" fmla="*/ 416 w 497"/>
                <a:gd name="T3" fmla="*/ 296 h 385"/>
                <a:gd name="T4" fmla="*/ 448 w 497"/>
                <a:gd name="T5" fmla="*/ 240 h 385"/>
                <a:gd name="T6" fmla="*/ 480 w 497"/>
                <a:gd name="T7" fmla="*/ 184 h 385"/>
                <a:gd name="T8" fmla="*/ 496 w 497"/>
                <a:gd name="T9" fmla="*/ 160 h 385"/>
                <a:gd name="T10" fmla="*/ 480 w 497"/>
                <a:gd name="T11" fmla="*/ 128 h 385"/>
                <a:gd name="T12" fmla="*/ 456 w 497"/>
                <a:gd name="T13" fmla="*/ 96 h 385"/>
                <a:gd name="T14" fmla="*/ 440 w 497"/>
                <a:gd name="T15" fmla="*/ 112 h 385"/>
                <a:gd name="T16" fmla="*/ 424 w 497"/>
                <a:gd name="T17" fmla="*/ 104 h 385"/>
                <a:gd name="T18" fmla="*/ 440 w 497"/>
                <a:gd name="T19" fmla="*/ 56 h 385"/>
                <a:gd name="T20" fmla="*/ 440 w 497"/>
                <a:gd name="T21" fmla="*/ 16 h 385"/>
                <a:gd name="T22" fmla="*/ 408 w 497"/>
                <a:gd name="T23" fmla="*/ 8 h 385"/>
                <a:gd name="T24" fmla="*/ 376 w 497"/>
                <a:gd name="T25" fmla="*/ 24 h 385"/>
                <a:gd name="T26" fmla="*/ 360 w 497"/>
                <a:gd name="T27" fmla="*/ 24 h 385"/>
                <a:gd name="T28" fmla="*/ 320 w 497"/>
                <a:gd name="T29" fmla="*/ 32 h 385"/>
                <a:gd name="T30" fmla="*/ 288 w 497"/>
                <a:gd name="T31" fmla="*/ 64 h 385"/>
                <a:gd name="T32" fmla="*/ 264 w 497"/>
                <a:gd name="T33" fmla="*/ 72 h 385"/>
                <a:gd name="T34" fmla="*/ 224 w 497"/>
                <a:gd name="T35" fmla="*/ 96 h 385"/>
                <a:gd name="T36" fmla="*/ 184 w 497"/>
                <a:gd name="T37" fmla="*/ 88 h 385"/>
                <a:gd name="T38" fmla="*/ 160 w 497"/>
                <a:gd name="T39" fmla="*/ 72 h 385"/>
                <a:gd name="T40" fmla="*/ 144 w 497"/>
                <a:gd name="T41" fmla="*/ 88 h 385"/>
                <a:gd name="T42" fmla="*/ 96 w 497"/>
                <a:gd name="T43" fmla="*/ 128 h 385"/>
                <a:gd name="T44" fmla="*/ 32 w 497"/>
                <a:gd name="T45" fmla="*/ 112 h 385"/>
                <a:gd name="T46" fmla="*/ 0 w 497"/>
                <a:gd name="T47" fmla="*/ 128 h 385"/>
                <a:gd name="T48" fmla="*/ 32 w 497"/>
                <a:gd name="T49" fmla="*/ 144 h 385"/>
                <a:gd name="T50" fmla="*/ 88 w 497"/>
                <a:gd name="T51" fmla="*/ 168 h 385"/>
                <a:gd name="T52" fmla="*/ 104 w 497"/>
                <a:gd name="T53" fmla="*/ 208 h 385"/>
                <a:gd name="T54" fmla="*/ 56 w 497"/>
                <a:gd name="T55" fmla="*/ 224 h 385"/>
                <a:gd name="T56" fmla="*/ 88 w 497"/>
                <a:gd name="T57" fmla="*/ 248 h 385"/>
                <a:gd name="T58" fmla="*/ 136 w 497"/>
                <a:gd name="T59" fmla="*/ 280 h 385"/>
                <a:gd name="T60" fmla="*/ 136 w 497"/>
                <a:gd name="T61" fmla="*/ 304 h 385"/>
                <a:gd name="T62" fmla="*/ 208 w 497"/>
                <a:gd name="T63" fmla="*/ 360 h 385"/>
                <a:gd name="T64" fmla="*/ 248 w 497"/>
                <a:gd name="T65" fmla="*/ 360 h 385"/>
                <a:gd name="T66" fmla="*/ 256 w 497"/>
                <a:gd name="T67" fmla="*/ 344 h 385"/>
                <a:gd name="T68" fmla="*/ 296 w 497"/>
                <a:gd name="T69" fmla="*/ 376 h 385"/>
                <a:gd name="T70" fmla="*/ 336 w 497"/>
                <a:gd name="T71" fmla="*/ 368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Freeform 25"/>
            <p:cNvSpPr>
              <a:spLocks/>
            </p:cNvSpPr>
            <p:nvPr/>
          </p:nvSpPr>
          <p:spPr bwMode="invGray">
            <a:xfrm>
              <a:off x="2641" y="2824"/>
              <a:ext cx="444" cy="392"/>
            </a:xfrm>
            <a:custGeom>
              <a:avLst/>
              <a:gdLst>
                <a:gd name="T0" fmla="*/ 48 w 369"/>
                <a:gd name="T1" fmla="*/ 320 h 353"/>
                <a:gd name="T2" fmla="*/ 32 w 369"/>
                <a:gd name="T3" fmla="*/ 264 h 353"/>
                <a:gd name="T4" fmla="*/ 56 w 369"/>
                <a:gd name="T5" fmla="*/ 192 h 353"/>
                <a:gd name="T6" fmla="*/ 8 w 369"/>
                <a:gd name="T7" fmla="*/ 160 h 353"/>
                <a:gd name="T8" fmla="*/ 16 w 369"/>
                <a:gd name="T9" fmla="*/ 136 h 353"/>
                <a:gd name="T10" fmla="*/ 48 w 369"/>
                <a:gd name="T11" fmla="*/ 136 h 353"/>
                <a:gd name="T12" fmla="*/ 104 w 369"/>
                <a:gd name="T13" fmla="*/ 120 h 353"/>
                <a:gd name="T14" fmla="*/ 168 w 369"/>
                <a:gd name="T15" fmla="*/ 112 h 353"/>
                <a:gd name="T16" fmla="*/ 136 w 369"/>
                <a:gd name="T17" fmla="*/ 80 h 353"/>
                <a:gd name="T18" fmla="*/ 144 w 369"/>
                <a:gd name="T19" fmla="*/ 40 h 353"/>
                <a:gd name="T20" fmla="*/ 184 w 369"/>
                <a:gd name="T21" fmla="*/ 40 h 353"/>
                <a:gd name="T22" fmla="*/ 208 w 369"/>
                <a:gd name="T23" fmla="*/ 48 h 353"/>
                <a:gd name="T24" fmla="*/ 232 w 369"/>
                <a:gd name="T25" fmla="*/ 40 h 353"/>
                <a:gd name="T26" fmla="*/ 248 w 369"/>
                <a:gd name="T27" fmla="*/ 0 h 353"/>
                <a:gd name="T28" fmla="*/ 288 w 369"/>
                <a:gd name="T29" fmla="*/ 16 h 353"/>
                <a:gd name="T30" fmla="*/ 320 w 369"/>
                <a:gd name="T31" fmla="*/ 72 h 353"/>
                <a:gd name="T32" fmla="*/ 344 w 369"/>
                <a:gd name="T33" fmla="*/ 88 h 353"/>
                <a:gd name="T34" fmla="*/ 360 w 369"/>
                <a:gd name="T35" fmla="*/ 64 h 353"/>
                <a:gd name="T36" fmla="*/ 360 w 369"/>
                <a:gd name="T37" fmla="*/ 96 h 353"/>
                <a:gd name="T38" fmla="*/ 360 w 369"/>
                <a:gd name="T39" fmla="*/ 128 h 353"/>
                <a:gd name="T40" fmla="*/ 336 w 369"/>
                <a:gd name="T41" fmla="*/ 168 h 353"/>
                <a:gd name="T42" fmla="*/ 368 w 369"/>
                <a:gd name="T43" fmla="*/ 184 h 353"/>
                <a:gd name="T44" fmla="*/ 360 w 369"/>
                <a:gd name="T45" fmla="*/ 208 h 353"/>
                <a:gd name="T46" fmla="*/ 368 w 369"/>
                <a:gd name="T47" fmla="*/ 232 h 353"/>
                <a:gd name="T48" fmla="*/ 344 w 369"/>
                <a:gd name="T49" fmla="*/ 256 h 353"/>
                <a:gd name="T50" fmla="*/ 344 w 369"/>
                <a:gd name="T51" fmla="*/ 280 h 353"/>
                <a:gd name="T52" fmla="*/ 312 w 369"/>
                <a:gd name="T53" fmla="*/ 288 h 353"/>
                <a:gd name="T54" fmla="*/ 272 w 369"/>
                <a:gd name="T55" fmla="*/ 312 h 353"/>
                <a:gd name="T56" fmla="*/ 232 w 369"/>
                <a:gd name="T57" fmla="*/ 304 h 353"/>
                <a:gd name="T58" fmla="*/ 208 w 369"/>
                <a:gd name="T59" fmla="*/ 288 h 353"/>
                <a:gd name="T60" fmla="*/ 192 w 369"/>
                <a:gd name="T61" fmla="*/ 304 h 353"/>
                <a:gd name="T62" fmla="*/ 144 w 369"/>
                <a:gd name="T63" fmla="*/ 352 h 353"/>
                <a:gd name="T64" fmla="*/ 80 w 369"/>
                <a:gd name="T65" fmla="*/ 328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Freeform 26"/>
            <p:cNvSpPr>
              <a:spLocks/>
            </p:cNvSpPr>
            <p:nvPr/>
          </p:nvSpPr>
          <p:spPr bwMode="invGray">
            <a:xfrm>
              <a:off x="2140" y="2797"/>
              <a:ext cx="684" cy="683"/>
            </a:xfrm>
            <a:custGeom>
              <a:avLst/>
              <a:gdLst>
                <a:gd name="T0" fmla="*/ 528 w 569"/>
                <a:gd name="T1" fmla="*/ 448 h 617"/>
                <a:gd name="T2" fmla="*/ 560 w 569"/>
                <a:gd name="T3" fmla="*/ 416 h 617"/>
                <a:gd name="T4" fmla="*/ 528 w 569"/>
                <a:gd name="T5" fmla="*/ 408 h 617"/>
                <a:gd name="T6" fmla="*/ 496 w 569"/>
                <a:gd name="T7" fmla="*/ 384 h 617"/>
                <a:gd name="T8" fmla="*/ 464 w 569"/>
                <a:gd name="T9" fmla="*/ 360 h 617"/>
                <a:gd name="T10" fmla="*/ 480 w 569"/>
                <a:gd name="T11" fmla="*/ 320 h 617"/>
                <a:gd name="T12" fmla="*/ 472 w 569"/>
                <a:gd name="T13" fmla="*/ 248 h 617"/>
                <a:gd name="T14" fmla="*/ 424 w 569"/>
                <a:gd name="T15" fmla="*/ 224 h 617"/>
                <a:gd name="T16" fmla="*/ 416 w 569"/>
                <a:gd name="T17" fmla="*/ 176 h 617"/>
                <a:gd name="T18" fmla="*/ 448 w 569"/>
                <a:gd name="T19" fmla="*/ 168 h 617"/>
                <a:gd name="T20" fmla="*/ 512 w 569"/>
                <a:gd name="T21" fmla="*/ 160 h 617"/>
                <a:gd name="T22" fmla="*/ 512 w 569"/>
                <a:gd name="T23" fmla="*/ 112 h 617"/>
                <a:gd name="T24" fmla="*/ 464 w 569"/>
                <a:gd name="T25" fmla="*/ 112 h 617"/>
                <a:gd name="T26" fmla="*/ 432 w 569"/>
                <a:gd name="T27" fmla="*/ 64 h 617"/>
                <a:gd name="T28" fmla="*/ 408 w 569"/>
                <a:gd name="T29" fmla="*/ 96 h 617"/>
                <a:gd name="T30" fmla="*/ 384 w 569"/>
                <a:gd name="T31" fmla="*/ 144 h 617"/>
                <a:gd name="T32" fmla="*/ 368 w 569"/>
                <a:gd name="T33" fmla="*/ 240 h 617"/>
                <a:gd name="T34" fmla="*/ 336 w 569"/>
                <a:gd name="T35" fmla="*/ 224 h 617"/>
                <a:gd name="T36" fmla="*/ 288 w 569"/>
                <a:gd name="T37" fmla="*/ 240 h 617"/>
                <a:gd name="T38" fmla="*/ 272 w 569"/>
                <a:gd name="T39" fmla="*/ 224 h 617"/>
                <a:gd name="T40" fmla="*/ 232 w 569"/>
                <a:gd name="T41" fmla="*/ 104 h 617"/>
                <a:gd name="T42" fmla="*/ 216 w 569"/>
                <a:gd name="T43" fmla="*/ 112 h 617"/>
                <a:gd name="T44" fmla="*/ 208 w 569"/>
                <a:gd name="T45" fmla="*/ 72 h 617"/>
                <a:gd name="T46" fmla="*/ 160 w 569"/>
                <a:gd name="T47" fmla="*/ 40 h 617"/>
                <a:gd name="T48" fmla="*/ 136 w 569"/>
                <a:gd name="T49" fmla="*/ 80 h 617"/>
                <a:gd name="T50" fmla="*/ 136 w 569"/>
                <a:gd name="T51" fmla="*/ 0 h 617"/>
                <a:gd name="T52" fmla="*/ 112 w 569"/>
                <a:gd name="T53" fmla="*/ 0 h 617"/>
                <a:gd name="T54" fmla="*/ 96 w 569"/>
                <a:gd name="T55" fmla="*/ 32 h 617"/>
                <a:gd name="T56" fmla="*/ 88 w 569"/>
                <a:gd name="T57" fmla="*/ 64 h 617"/>
                <a:gd name="T58" fmla="*/ 80 w 569"/>
                <a:gd name="T59" fmla="*/ 96 h 617"/>
                <a:gd name="T60" fmla="*/ 104 w 569"/>
                <a:gd name="T61" fmla="*/ 112 h 617"/>
                <a:gd name="T62" fmla="*/ 88 w 569"/>
                <a:gd name="T63" fmla="*/ 240 h 617"/>
                <a:gd name="T64" fmla="*/ 24 w 569"/>
                <a:gd name="T65" fmla="*/ 280 h 617"/>
                <a:gd name="T66" fmla="*/ 8 w 569"/>
                <a:gd name="T67" fmla="*/ 312 h 617"/>
                <a:gd name="T68" fmla="*/ 0 w 569"/>
                <a:gd name="T69" fmla="*/ 376 h 617"/>
                <a:gd name="T70" fmla="*/ 48 w 569"/>
                <a:gd name="T71" fmla="*/ 368 h 617"/>
                <a:gd name="T72" fmla="*/ 80 w 569"/>
                <a:gd name="T73" fmla="*/ 392 h 617"/>
                <a:gd name="T74" fmla="*/ 88 w 569"/>
                <a:gd name="T75" fmla="*/ 408 h 617"/>
                <a:gd name="T76" fmla="*/ 96 w 569"/>
                <a:gd name="T77" fmla="*/ 448 h 617"/>
                <a:gd name="T78" fmla="*/ 120 w 569"/>
                <a:gd name="T79" fmla="*/ 464 h 617"/>
                <a:gd name="T80" fmla="*/ 112 w 569"/>
                <a:gd name="T81" fmla="*/ 504 h 617"/>
                <a:gd name="T82" fmla="*/ 104 w 569"/>
                <a:gd name="T83" fmla="*/ 528 h 617"/>
                <a:gd name="T84" fmla="*/ 144 w 569"/>
                <a:gd name="T85" fmla="*/ 560 h 617"/>
                <a:gd name="T86" fmla="*/ 200 w 569"/>
                <a:gd name="T87" fmla="*/ 576 h 617"/>
                <a:gd name="T88" fmla="*/ 224 w 569"/>
                <a:gd name="T89" fmla="*/ 568 h 617"/>
                <a:gd name="T90" fmla="*/ 232 w 569"/>
                <a:gd name="T91" fmla="*/ 600 h 617"/>
                <a:gd name="T92" fmla="*/ 264 w 569"/>
                <a:gd name="T93" fmla="*/ 592 h 617"/>
                <a:gd name="T94" fmla="*/ 272 w 569"/>
                <a:gd name="T95" fmla="*/ 512 h 617"/>
                <a:gd name="T96" fmla="*/ 328 w 569"/>
                <a:gd name="T97" fmla="*/ 504 h 617"/>
                <a:gd name="T98" fmla="*/ 352 w 569"/>
                <a:gd name="T99" fmla="*/ 512 h 617"/>
                <a:gd name="T100" fmla="*/ 384 w 569"/>
                <a:gd name="T101" fmla="*/ 512 h 617"/>
                <a:gd name="T102" fmla="*/ 416 w 569"/>
                <a:gd name="T103" fmla="*/ 520 h 617"/>
                <a:gd name="T104" fmla="*/ 440 w 569"/>
                <a:gd name="T105" fmla="*/ 504 h 617"/>
                <a:gd name="T106" fmla="*/ 488 w 569"/>
                <a:gd name="T107" fmla="*/ 472 h 617"/>
                <a:gd name="T108" fmla="*/ 520 w 569"/>
                <a:gd name="T109" fmla="*/ 464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Freeform 27"/>
            <p:cNvSpPr>
              <a:spLocks/>
            </p:cNvSpPr>
            <p:nvPr/>
          </p:nvSpPr>
          <p:spPr bwMode="invGray">
            <a:xfrm>
              <a:off x="863" y="2007"/>
              <a:ext cx="1454" cy="870"/>
            </a:xfrm>
            <a:custGeom>
              <a:avLst/>
              <a:gdLst>
                <a:gd name="T0" fmla="*/ 1184 w 1209"/>
                <a:gd name="T1" fmla="*/ 728 h 785"/>
                <a:gd name="T2" fmla="*/ 1160 w 1209"/>
                <a:gd name="T3" fmla="*/ 728 h 785"/>
                <a:gd name="T4" fmla="*/ 1160 w 1209"/>
                <a:gd name="T5" fmla="*/ 784 h 785"/>
                <a:gd name="T6" fmla="*/ 1112 w 1209"/>
                <a:gd name="T7" fmla="*/ 760 h 785"/>
                <a:gd name="T8" fmla="*/ 1088 w 1209"/>
                <a:gd name="T9" fmla="*/ 752 h 785"/>
                <a:gd name="T10" fmla="*/ 1024 w 1209"/>
                <a:gd name="T11" fmla="*/ 720 h 785"/>
                <a:gd name="T12" fmla="*/ 1040 w 1209"/>
                <a:gd name="T13" fmla="*/ 696 h 785"/>
                <a:gd name="T14" fmla="*/ 1032 w 1209"/>
                <a:gd name="T15" fmla="*/ 680 h 785"/>
                <a:gd name="T16" fmla="*/ 1000 w 1209"/>
                <a:gd name="T17" fmla="*/ 664 h 785"/>
                <a:gd name="T18" fmla="*/ 976 w 1209"/>
                <a:gd name="T19" fmla="*/ 680 h 785"/>
                <a:gd name="T20" fmla="*/ 928 w 1209"/>
                <a:gd name="T21" fmla="*/ 648 h 785"/>
                <a:gd name="T22" fmla="*/ 832 w 1209"/>
                <a:gd name="T23" fmla="*/ 696 h 785"/>
                <a:gd name="T24" fmla="*/ 808 w 1209"/>
                <a:gd name="T25" fmla="*/ 720 h 785"/>
                <a:gd name="T26" fmla="*/ 728 w 1209"/>
                <a:gd name="T27" fmla="*/ 736 h 785"/>
                <a:gd name="T28" fmla="*/ 656 w 1209"/>
                <a:gd name="T29" fmla="*/ 712 h 785"/>
                <a:gd name="T30" fmla="*/ 632 w 1209"/>
                <a:gd name="T31" fmla="*/ 680 h 785"/>
                <a:gd name="T32" fmla="*/ 584 w 1209"/>
                <a:gd name="T33" fmla="*/ 704 h 785"/>
                <a:gd name="T34" fmla="*/ 536 w 1209"/>
                <a:gd name="T35" fmla="*/ 728 h 785"/>
                <a:gd name="T36" fmla="*/ 456 w 1209"/>
                <a:gd name="T37" fmla="*/ 672 h 785"/>
                <a:gd name="T38" fmla="*/ 408 w 1209"/>
                <a:gd name="T39" fmla="*/ 640 h 785"/>
                <a:gd name="T40" fmla="*/ 360 w 1209"/>
                <a:gd name="T41" fmla="*/ 624 h 785"/>
                <a:gd name="T42" fmla="*/ 320 w 1209"/>
                <a:gd name="T43" fmla="*/ 592 h 785"/>
                <a:gd name="T44" fmla="*/ 272 w 1209"/>
                <a:gd name="T45" fmla="*/ 520 h 785"/>
                <a:gd name="T46" fmla="*/ 248 w 1209"/>
                <a:gd name="T47" fmla="*/ 512 h 785"/>
                <a:gd name="T48" fmla="*/ 208 w 1209"/>
                <a:gd name="T49" fmla="*/ 456 h 785"/>
                <a:gd name="T50" fmla="*/ 160 w 1209"/>
                <a:gd name="T51" fmla="*/ 384 h 785"/>
                <a:gd name="T52" fmla="*/ 120 w 1209"/>
                <a:gd name="T53" fmla="*/ 408 h 785"/>
                <a:gd name="T54" fmla="*/ 64 w 1209"/>
                <a:gd name="T55" fmla="*/ 328 h 785"/>
                <a:gd name="T56" fmla="*/ 32 w 1209"/>
                <a:gd name="T57" fmla="*/ 272 h 785"/>
                <a:gd name="T58" fmla="*/ 0 w 1209"/>
                <a:gd name="T59" fmla="*/ 256 h 785"/>
                <a:gd name="T60" fmla="*/ 16 w 1209"/>
                <a:gd name="T61" fmla="*/ 176 h 785"/>
                <a:gd name="T62" fmla="*/ 48 w 1209"/>
                <a:gd name="T63" fmla="*/ 192 h 785"/>
                <a:gd name="T64" fmla="*/ 80 w 1209"/>
                <a:gd name="T65" fmla="*/ 184 h 785"/>
                <a:gd name="T66" fmla="*/ 80 w 1209"/>
                <a:gd name="T67" fmla="*/ 128 h 785"/>
                <a:gd name="T68" fmla="*/ 56 w 1209"/>
                <a:gd name="T69" fmla="*/ 96 h 785"/>
                <a:gd name="T70" fmla="*/ 80 w 1209"/>
                <a:gd name="T71" fmla="*/ 48 h 785"/>
                <a:gd name="T72" fmla="*/ 152 w 1209"/>
                <a:gd name="T73" fmla="*/ 40 h 785"/>
                <a:gd name="T74" fmla="*/ 208 w 1209"/>
                <a:gd name="T75" fmla="*/ 8 h 785"/>
                <a:gd name="T76" fmla="*/ 288 w 1209"/>
                <a:gd name="T77" fmla="*/ 16 h 785"/>
                <a:gd name="T78" fmla="*/ 344 w 1209"/>
                <a:gd name="T79" fmla="*/ 56 h 785"/>
                <a:gd name="T80" fmla="*/ 432 w 1209"/>
                <a:gd name="T81" fmla="*/ 56 h 785"/>
                <a:gd name="T82" fmla="*/ 528 w 1209"/>
                <a:gd name="T83" fmla="*/ 40 h 785"/>
                <a:gd name="T84" fmla="*/ 664 w 1209"/>
                <a:gd name="T85" fmla="*/ 56 h 785"/>
                <a:gd name="T86" fmla="*/ 712 w 1209"/>
                <a:gd name="T87" fmla="*/ 72 h 785"/>
                <a:gd name="T88" fmla="*/ 704 w 1209"/>
                <a:gd name="T89" fmla="*/ 96 h 785"/>
                <a:gd name="T90" fmla="*/ 728 w 1209"/>
                <a:gd name="T91" fmla="*/ 136 h 785"/>
                <a:gd name="T92" fmla="*/ 712 w 1209"/>
                <a:gd name="T93" fmla="*/ 184 h 785"/>
                <a:gd name="T94" fmla="*/ 696 w 1209"/>
                <a:gd name="T95" fmla="*/ 248 h 785"/>
                <a:gd name="T96" fmla="*/ 736 w 1209"/>
                <a:gd name="T97" fmla="*/ 320 h 785"/>
                <a:gd name="T98" fmla="*/ 832 w 1209"/>
                <a:gd name="T99" fmla="*/ 368 h 785"/>
                <a:gd name="T100" fmla="*/ 936 w 1209"/>
                <a:gd name="T101" fmla="*/ 416 h 785"/>
                <a:gd name="T102" fmla="*/ 992 w 1209"/>
                <a:gd name="T103" fmla="*/ 424 h 785"/>
                <a:gd name="T104" fmla="*/ 1008 w 1209"/>
                <a:gd name="T105" fmla="*/ 480 h 785"/>
                <a:gd name="T106" fmla="*/ 1040 w 1209"/>
                <a:gd name="T107" fmla="*/ 496 h 785"/>
                <a:gd name="T108" fmla="*/ 1056 w 1209"/>
                <a:gd name="T109" fmla="*/ 472 h 785"/>
                <a:gd name="T110" fmla="*/ 1080 w 1209"/>
                <a:gd name="T111" fmla="*/ 480 h 785"/>
                <a:gd name="T112" fmla="*/ 1096 w 1209"/>
                <a:gd name="T113" fmla="*/ 464 h 785"/>
                <a:gd name="T114" fmla="*/ 1136 w 1209"/>
                <a:gd name="T115" fmla="*/ 440 h 785"/>
                <a:gd name="T116" fmla="*/ 1176 w 1209"/>
                <a:gd name="T117" fmla="*/ 456 h 785"/>
                <a:gd name="T118" fmla="*/ 1208 w 1209"/>
                <a:gd name="T119" fmla="*/ 536 h 785"/>
                <a:gd name="T120" fmla="*/ 1208 w 1209"/>
                <a:gd name="T121" fmla="*/ 576 h 785"/>
                <a:gd name="T122" fmla="*/ 1200 w 1209"/>
                <a:gd name="T123" fmla="*/ 712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Freeform 28"/>
            <p:cNvSpPr>
              <a:spLocks/>
            </p:cNvSpPr>
            <p:nvPr/>
          </p:nvSpPr>
          <p:spPr bwMode="gray">
            <a:xfrm>
              <a:off x="2229" y="2363"/>
              <a:ext cx="913" cy="701"/>
            </a:xfrm>
            <a:custGeom>
              <a:avLst/>
              <a:gdLst>
                <a:gd name="T0" fmla="*/ 696 w 761"/>
                <a:gd name="T1" fmla="*/ 488 h 633"/>
                <a:gd name="T2" fmla="*/ 672 w 761"/>
                <a:gd name="T3" fmla="*/ 504 h 633"/>
                <a:gd name="T4" fmla="*/ 656 w 761"/>
                <a:gd name="T5" fmla="*/ 488 h 633"/>
                <a:gd name="T6" fmla="*/ 608 w 761"/>
                <a:gd name="T7" fmla="*/ 432 h 633"/>
                <a:gd name="T8" fmla="*/ 584 w 761"/>
                <a:gd name="T9" fmla="*/ 424 h 633"/>
                <a:gd name="T10" fmla="*/ 552 w 761"/>
                <a:gd name="T11" fmla="*/ 440 h 633"/>
                <a:gd name="T12" fmla="*/ 536 w 761"/>
                <a:gd name="T13" fmla="*/ 472 h 633"/>
                <a:gd name="T14" fmla="*/ 512 w 761"/>
                <a:gd name="T15" fmla="*/ 464 h 633"/>
                <a:gd name="T16" fmla="*/ 472 w 761"/>
                <a:gd name="T17" fmla="*/ 472 h 633"/>
                <a:gd name="T18" fmla="*/ 504 w 761"/>
                <a:gd name="T19" fmla="*/ 496 h 633"/>
                <a:gd name="T20" fmla="*/ 456 w 761"/>
                <a:gd name="T21" fmla="*/ 528 h 633"/>
                <a:gd name="T22" fmla="*/ 416 w 761"/>
                <a:gd name="T23" fmla="*/ 520 h 633"/>
                <a:gd name="T24" fmla="*/ 392 w 761"/>
                <a:gd name="T25" fmla="*/ 456 h 633"/>
                <a:gd name="T26" fmla="*/ 360 w 761"/>
                <a:gd name="T27" fmla="*/ 488 h 633"/>
                <a:gd name="T28" fmla="*/ 336 w 761"/>
                <a:gd name="T29" fmla="*/ 504 h 633"/>
                <a:gd name="T30" fmla="*/ 296 w 761"/>
                <a:gd name="T31" fmla="*/ 536 h 633"/>
                <a:gd name="T32" fmla="*/ 272 w 761"/>
                <a:gd name="T33" fmla="*/ 632 h 633"/>
                <a:gd name="T34" fmla="*/ 248 w 761"/>
                <a:gd name="T35" fmla="*/ 632 h 633"/>
                <a:gd name="T36" fmla="*/ 216 w 761"/>
                <a:gd name="T37" fmla="*/ 624 h 633"/>
                <a:gd name="T38" fmla="*/ 200 w 761"/>
                <a:gd name="T39" fmla="*/ 576 h 633"/>
                <a:gd name="T40" fmla="*/ 144 w 761"/>
                <a:gd name="T41" fmla="*/ 496 h 633"/>
                <a:gd name="T42" fmla="*/ 128 w 761"/>
                <a:gd name="T43" fmla="*/ 480 h 633"/>
                <a:gd name="T44" fmla="*/ 104 w 761"/>
                <a:gd name="T45" fmla="*/ 424 h 633"/>
                <a:gd name="T46" fmla="*/ 80 w 761"/>
                <a:gd name="T47" fmla="*/ 464 h 633"/>
                <a:gd name="T48" fmla="*/ 72 w 761"/>
                <a:gd name="T49" fmla="*/ 248 h 633"/>
                <a:gd name="T50" fmla="*/ 72 w 761"/>
                <a:gd name="T51" fmla="*/ 216 h 633"/>
                <a:gd name="T52" fmla="*/ 40 w 761"/>
                <a:gd name="T53" fmla="*/ 136 h 633"/>
                <a:gd name="T54" fmla="*/ 0 w 761"/>
                <a:gd name="T55" fmla="*/ 104 h 633"/>
                <a:gd name="T56" fmla="*/ 8 w 761"/>
                <a:gd name="T57" fmla="*/ 64 h 633"/>
                <a:gd name="T58" fmla="*/ 16 w 761"/>
                <a:gd name="T59" fmla="*/ 32 h 633"/>
                <a:gd name="T60" fmla="*/ 32 w 761"/>
                <a:gd name="T61" fmla="*/ 0 h 633"/>
                <a:gd name="T62" fmla="*/ 64 w 761"/>
                <a:gd name="T63" fmla="*/ 16 h 633"/>
                <a:gd name="T64" fmla="*/ 88 w 761"/>
                <a:gd name="T65" fmla="*/ 80 h 633"/>
                <a:gd name="T66" fmla="*/ 128 w 761"/>
                <a:gd name="T67" fmla="*/ 120 h 633"/>
                <a:gd name="T68" fmla="*/ 152 w 761"/>
                <a:gd name="T69" fmla="*/ 104 h 633"/>
                <a:gd name="T70" fmla="*/ 176 w 761"/>
                <a:gd name="T71" fmla="*/ 128 h 633"/>
                <a:gd name="T72" fmla="*/ 224 w 761"/>
                <a:gd name="T73" fmla="*/ 96 h 633"/>
                <a:gd name="T74" fmla="*/ 288 w 761"/>
                <a:gd name="T75" fmla="*/ 96 h 633"/>
                <a:gd name="T76" fmla="*/ 296 w 761"/>
                <a:gd name="T77" fmla="*/ 40 h 633"/>
                <a:gd name="T78" fmla="*/ 320 w 761"/>
                <a:gd name="T79" fmla="*/ 32 h 633"/>
                <a:gd name="T80" fmla="*/ 344 w 761"/>
                <a:gd name="T81" fmla="*/ 48 h 633"/>
                <a:gd name="T82" fmla="*/ 400 w 761"/>
                <a:gd name="T83" fmla="*/ 72 h 633"/>
                <a:gd name="T84" fmla="*/ 416 w 761"/>
                <a:gd name="T85" fmla="*/ 136 h 633"/>
                <a:gd name="T86" fmla="*/ 472 w 761"/>
                <a:gd name="T87" fmla="*/ 160 h 633"/>
                <a:gd name="T88" fmla="*/ 512 w 761"/>
                <a:gd name="T89" fmla="*/ 136 h 633"/>
                <a:gd name="T90" fmla="*/ 552 w 761"/>
                <a:gd name="T91" fmla="*/ 144 h 633"/>
                <a:gd name="T92" fmla="*/ 624 w 761"/>
                <a:gd name="T93" fmla="*/ 184 h 633"/>
                <a:gd name="T94" fmla="*/ 704 w 761"/>
                <a:gd name="T95" fmla="*/ 224 h 633"/>
                <a:gd name="T96" fmla="*/ 760 w 761"/>
                <a:gd name="T97" fmla="*/ 256 h 633"/>
                <a:gd name="T98" fmla="*/ 744 w 761"/>
                <a:gd name="T99" fmla="*/ 296 h 633"/>
                <a:gd name="T100" fmla="*/ 664 w 761"/>
                <a:gd name="T101" fmla="*/ 312 h 633"/>
                <a:gd name="T102" fmla="*/ 648 w 761"/>
                <a:gd name="T103" fmla="*/ 336 h 633"/>
                <a:gd name="T104" fmla="*/ 656 w 761"/>
                <a:gd name="T105" fmla="*/ 360 h 633"/>
                <a:gd name="T106" fmla="*/ 656 w 761"/>
                <a:gd name="T107" fmla="*/ 376 h 633"/>
                <a:gd name="T108" fmla="*/ 704 w 761"/>
                <a:gd name="T109" fmla="*/ 456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Freeform 29"/>
            <p:cNvSpPr>
              <a:spLocks/>
            </p:cNvSpPr>
            <p:nvPr/>
          </p:nvSpPr>
          <p:spPr bwMode="invGray">
            <a:xfrm>
              <a:off x="1700" y="1875"/>
              <a:ext cx="943" cy="684"/>
            </a:xfrm>
            <a:custGeom>
              <a:avLst/>
              <a:gdLst>
                <a:gd name="T0" fmla="*/ 672 w 785"/>
                <a:gd name="T1" fmla="*/ 536 h 617"/>
                <a:gd name="T2" fmla="*/ 616 w 785"/>
                <a:gd name="T3" fmla="*/ 568 h 617"/>
                <a:gd name="T4" fmla="*/ 592 w 785"/>
                <a:gd name="T5" fmla="*/ 544 h 617"/>
                <a:gd name="T6" fmla="*/ 568 w 785"/>
                <a:gd name="T7" fmla="*/ 560 h 617"/>
                <a:gd name="T8" fmla="*/ 528 w 785"/>
                <a:gd name="T9" fmla="*/ 520 h 617"/>
                <a:gd name="T10" fmla="*/ 504 w 785"/>
                <a:gd name="T11" fmla="*/ 456 h 617"/>
                <a:gd name="T12" fmla="*/ 472 w 785"/>
                <a:gd name="T13" fmla="*/ 440 h 617"/>
                <a:gd name="T14" fmla="*/ 456 w 785"/>
                <a:gd name="T15" fmla="*/ 456 h 617"/>
                <a:gd name="T16" fmla="*/ 464 w 785"/>
                <a:gd name="T17" fmla="*/ 480 h 617"/>
                <a:gd name="T18" fmla="*/ 440 w 785"/>
                <a:gd name="T19" fmla="*/ 536 h 617"/>
                <a:gd name="T20" fmla="*/ 456 w 785"/>
                <a:gd name="T21" fmla="*/ 552 h 617"/>
                <a:gd name="T22" fmla="*/ 424 w 785"/>
                <a:gd name="T23" fmla="*/ 584 h 617"/>
                <a:gd name="T24" fmla="*/ 400 w 785"/>
                <a:gd name="T25" fmla="*/ 600 h 617"/>
                <a:gd name="T26" fmla="*/ 376 w 785"/>
                <a:gd name="T27" fmla="*/ 592 h 617"/>
                <a:gd name="T28" fmla="*/ 368 w 785"/>
                <a:gd name="T29" fmla="*/ 608 h 617"/>
                <a:gd name="T30" fmla="*/ 336 w 785"/>
                <a:gd name="T31" fmla="*/ 600 h 617"/>
                <a:gd name="T32" fmla="*/ 320 w 785"/>
                <a:gd name="T33" fmla="*/ 568 h 617"/>
                <a:gd name="T34" fmla="*/ 232 w 785"/>
                <a:gd name="T35" fmla="*/ 536 h 617"/>
                <a:gd name="T36" fmla="*/ 136 w 785"/>
                <a:gd name="T37" fmla="*/ 496 h 617"/>
                <a:gd name="T38" fmla="*/ 40 w 785"/>
                <a:gd name="T39" fmla="*/ 440 h 617"/>
                <a:gd name="T40" fmla="*/ 0 w 785"/>
                <a:gd name="T41" fmla="*/ 368 h 617"/>
                <a:gd name="T42" fmla="*/ 16 w 785"/>
                <a:gd name="T43" fmla="*/ 304 h 617"/>
                <a:gd name="T44" fmla="*/ 32 w 785"/>
                <a:gd name="T45" fmla="*/ 248 h 617"/>
                <a:gd name="T46" fmla="*/ 8 w 785"/>
                <a:gd name="T47" fmla="*/ 216 h 617"/>
                <a:gd name="T48" fmla="*/ 48 w 785"/>
                <a:gd name="T49" fmla="*/ 208 h 617"/>
                <a:gd name="T50" fmla="*/ 104 w 785"/>
                <a:gd name="T51" fmla="*/ 224 h 617"/>
                <a:gd name="T52" fmla="*/ 96 w 785"/>
                <a:gd name="T53" fmla="*/ 184 h 617"/>
                <a:gd name="T54" fmla="*/ 128 w 785"/>
                <a:gd name="T55" fmla="*/ 136 h 617"/>
                <a:gd name="T56" fmla="*/ 88 w 785"/>
                <a:gd name="T57" fmla="*/ 72 h 617"/>
                <a:gd name="T58" fmla="*/ 152 w 785"/>
                <a:gd name="T59" fmla="*/ 16 h 617"/>
                <a:gd name="T60" fmla="*/ 288 w 785"/>
                <a:gd name="T61" fmla="*/ 0 h 617"/>
                <a:gd name="T62" fmla="*/ 384 w 785"/>
                <a:gd name="T63" fmla="*/ 40 h 617"/>
                <a:gd name="T64" fmla="*/ 456 w 785"/>
                <a:gd name="T65" fmla="*/ 104 h 617"/>
                <a:gd name="T66" fmla="*/ 472 w 785"/>
                <a:gd name="T67" fmla="*/ 48 h 617"/>
                <a:gd name="T68" fmla="*/ 528 w 785"/>
                <a:gd name="T69" fmla="*/ 72 h 617"/>
                <a:gd name="T70" fmla="*/ 592 w 785"/>
                <a:gd name="T71" fmla="*/ 96 h 617"/>
                <a:gd name="T72" fmla="*/ 656 w 785"/>
                <a:gd name="T73" fmla="*/ 120 h 617"/>
                <a:gd name="T74" fmla="*/ 728 w 785"/>
                <a:gd name="T75" fmla="*/ 176 h 617"/>
                <a:gd name="T76" fmla="*/ 768 w 785"/>
                <a:gd name="T77" fmla="*/ 232 h 617"/>
                <a:gd name="T78" fmla="*/ 784 w 785"/>
                <a:gd name="T79" fmla="*/ 336 h 617"/>
                <a:gd name="T80" fmla="*/ 752 w 785"/>
                <a:gd name="T81" fmla="*/ 360 h 617"/>
                <a:gd name="T82" fmla="*/ 712 w 785"/>
                <a:gd name="T83" fmla="*/ 408 h 617"/>
                <a:gd name="T84" fmla="*/ 736 w 785"/>
                <a:gd name="T85" fmla="*/ 432 h 617"/>
                <a:gd name="T86" fmla="*/ 704 w 785"/>
                <a:gd name="T87" fmla="*/ 456 h 617"/>
                <a:gd name="T88" fmla="*/ 656 w 785"/>
                <a:gd name="T89" fmla="*/ 448 h 617"/>
                <a:gd name="T90" fmla="*/ 664 w 785"/>
                <a:gd name="T91" fmla="*/ 488 h 617"/>
                <a:gd name="T92" fmla="*/ 712 w 785"/>
                <a:gd name="T93" fmla="*/ 504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Freeform 30"/>
            <p:cNvSpPr>
              <a:spLocks/>
            </p:cNvSpPr>
            <p:nvPr/>
          </p:nvSpPr>
          <p:spPr bwMode="gray">
            <a:xfrm>
              <a:off x="3410" y="2743"/>
              <a:ext cx="367" cy="473"/>
            </a:xfrm>
            <a:custGeom>
              <a:avLst/>
              <a:gdLst>
                <a:gd name="T0" fmla="*/ 272 w 305"/>
                <a:gd name="T1" fmla="*/ 40 h 425"/>
                <a:gd name="T2" fmla="*/ 280 w 305"/>
                <a:gd name="T3" fmla="*/ 72 h 425"/>
                <a:gd name="T4" fmla="*/ 304 w 305"/>
                <a:gd name="T5" fmla="*/ 88 h 425"/>
                <a:gd name="T6" fmla="*/ 304 w 305"/>
                <a:gd name="T7" fmla="*/ 136 h 425"/>
                <a:gd name="T8" fmla="*/ 272 w 305"/>
                <a:gd name="T9" fmla="*/ 152 h 425"/>
                <a:gd name="T10" fmla="*/ 272 w 305"/>
                <a:gd name="T11" fmla="*/ 160 h 425"/>
                <a:gd name="T12" fmla="*/ 240 w 305"/>
                <a:gd name="T13" fmla="*/ 160 h 425"/>
                <a:gd name="T14" fmla="*/ 224 w 305"/>
                <a:gd name="T15" fmla="*/ 176 h 425"/>
                <a:gd name="T16" fmla="*/ 224 w 305"/>
                <a:gd name="T17" fmla="*/ 200 h 425"/>
                <a:gd name="T18" fmla="*/ 232 w 305"/>
                <a:gd name="T19" fmla="*/ 208 h 425"/>
                <a:gd name="T20" fmla="*/ 208 w 305"/>
                <a:gd name="T21" fmla="*/ 240 h 425"/>
                <a:gd name="T22" fmla="*/ 192 w 305"/>
                <a:gd name="T23" fmla="*/ 240 h 425"/>
                <a:gd name="T24" fmla="*/ 192 w 305"/>
                <a:gd name="T25" fmla="*/ 272 h 425"/>
                <a:gd name="T26" fmla="*/ 192 w 305"/>
                <a:gd name="T27" fmla="*/ 280 h 425"/>
                <a:gd name="T28" fmla="*/ 192 w 305"/>
                <a:gd name="T29" fmla="*/ 304 h 425"/>
                <a:gd name="T30" fmla="*/ 176 w 305"/>
                <a:gd name="T31" fmla="*/ 320 h 425"/>
                <a:gd name="T32" fmla="*/ 168 w 305"/>
                <a:gd name="T33" fmla="*/ 360 h 425"/>
                <a:gd name="T34" fmla="*/ 160 w 305"/>
                <a:gd name="T35" fmla="*/ 384 h 425"/>
                <a:gd name="T36" fmla="*/ 160 w 305"/>
                <a:gd name="T37" fmla="*/ 392 h 425"/>
                <a:gd name="T38" fmla="*/ 152 w 305"/>
                <a:gd name="T39" fmla="*/ 416 h 425"/>
                <a:gd name="T40" fmla="*/ 136 w 305"/>
                <a:gd name="T41" fmla="*/ 416 h 425"/>
                <a:gd name="T42" fmla="*/ 128 w 305"/>
                <a:gd name="T43" fmla="*/ 408 h 425"/>
                <a:gd name="T44" fmla="*/ 64 w 305"/>
                <a:gd name="T45" fmla="*/ 424 h 425"/>
                <a:gd name="T46" fmla="*/ 56 w 305"/>
                <a:gd name="T47" fmla="*/ 416 h 425"/>
                <a:gd name="T48" fmla="*/ 80 w 305"/>
                <a:gd name="T49" fmla="*/ 368 h 425"/>
                <a:gd name="T50" fmla="*/ 56 w 305"/>
                <a:gd name="T51" fmla="*/ 360 h 425"/>
                <a:gd name="T52" fmla="*/ 40 w 305"/>
                <a:gd name="T53" fmla="*/ 368 h 425"/>
                <a:gd name="T54" fmla="*/ 24 w 305"/>
                <a:gd name="T55" fmla="*/ 360 h 425"/>
                <a:gd name="T56" fmla="*/ 24 w 305"/>
                <a:gd name="T57" fmla="*/ 320 h 425"/>
                <a:gd name="T58" fmla="*/ 40 w 305"/>
                <a:gd name="T59" fmla="*/ 312 h 425"/>
                <a:gd name="T60" fmla="*/ 48 w 305"/>
                <a:gd name="T61" fmla="*/ 312 h 425"/>
                <a:gd name="T62" fmla="*/ 48 w 305"/>
                <a:gd name="T63" fmla="*/ 288 h 425"/>
                <a:gd name="T64" fmla="*/ 32 w 305"/>
                <a:gd name="T65" fmla="*/ 288 h 425"/>
                <a:gd name="T66" fmla="*/ 32 w 305"/>
                <a:gd name="T67" fmla="*/ 272 h 425"/>
                <a:gd name="T68" fmla="*/ 16 w 305"/>
                <a:gd name="T69" fmla="*/ 264 h 425"/>
                <a:gd name="T70" fmla="*/ 16 w 305"/>
                <a:gd name="T71" fmla="*/ 216 h 425"/>
                <a:gd name="T72" fmla="*/ 0 w 305"/>
                <a:gd name="T73" fmla="*/ 200 h 425"/>
                <a:gd name="T74" fmla="*/ 8 w 305"/>
                <a:gd name="T75" fmla="*/ 176 h 425"/>
                <a:gd name="T76" fmla="*/ 32 w 305"/>
                <a:gd name="T77" fmla="*/ 152 h 425"/>
                <a:gd name="T78" fmla="*/ 32 w 305"/>
                <a:gd name="T79" fmla="*/ 128 h 425"/>
                <a:gd name="T80" fmla="*/ 24 w 305"/>
                <a:gd name="T81" fmla="*/ 120 h 425"/>
                <a:gd name="T82" fmla="*/ 32 w 305"/>
                <a:gd name="T83" fmla="*/ 104 h 425"/>
                <a:gd name="T84" fmla="*/ 16 w 305"/>
                <a:gd name="T85" fmla="*/ 80 h 425"/>
                <a:gd name="T86" fmla="*/ 32 w 305"/>
                <a:gd name="T87" fmla="*/ 64 h 425"/>
                <a:gd name="T88" fmla="*/ 56 w 305"/>
                <a:gd name="T89" fmla="*/ 56 h 425"/>
                <a:gd name="T90" fmla="*/ 112 w 305"/>
                <a:gd name="T91" fmla="*/ 24 h 425"/>
                <a:gd name="T92" fmla="*/ 144 w 305"/>
                <a:gd name="T93" fmla="*/ 8 h 425"/>
                <a:gd name="T94" fmla="*/ 168 w 305"/>
                <a:gd name="T95" fmla="*/ 8 h 425"/>
                <a:gd name="T96" fmla="*/ 184 w 305"/>
                <a:gd name="T97" fmla="*/ 0 h 425"/>
                <a:gd name="T98" fmla="*/ 192 w 305"/>
                <a:gd name="T99" fmla="*/ 8 h 425"/>
                <a:gd name="T100" fmla="*/ 184 w 305"/>
                <a:gd name="T101" fmla="*/ 16 h 425"/>
                <a:gd name="T102" fmla="*/ 184 w 305"/>
                <a:gd name="T103" fmla="*/ 32 h 425"/>
                <a:gd name="T104" fmla="*/ 208 w 305"/>
                <a:gd name="T105" fmla="*/ 32 h 425"/>
                <a:gd name="T106" fmla="*/ 208 w 305"/>
                <a:gd name="T107" fmla="*/ 16 h 425"/>
                <a:gd name="T108" fmla="*/ 216 w 305"/>
                <a:gd name="T109" fmla="*/ 0 h 425"/>
                <a:gd name="T110" fmla="*/ 232 w 305"/>
                <a:gd name="T111" fmla="*/ 16 h 425"/>
                <a:gd name="T112" fmla="*/ 240 w 305"/>
                <a:gd name="T113" fmla="*/ 32 h 425"/>
                <a:gd name="T114" fmla="*/ 272 w 305"/>
                <a:gd name="T115" fmla="*/ 32 h 425"/>
                <a:gd name="T116" fmla="*/ 272 w 305"/>
                <a:gd name="T117" fmla="*/ 40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Freeform 31"/>
            <p:cNvSpPr>
              <a:spLocks/>
            </p:cNvSpPr>
            <p:nvPr/>
          </p:nvSpPr>
          <p:spPr bwMode="gray">
            <a:xfrm>
              <a:off x="3044" y="2743"/>
              <a:ext cx="424" cy="464"/>
            </a:xfrm>
            <a:custGeom>
              <a:avLst/>
              <a:gdLst>
                <a:gd name="T0" fmla="*/ 336 w 353"/>
                <a:gd name="T1" fmla="*/ 104 h 417"/>
                <a:gd name="T2" fmla="*/ 344 w 353"/>
                <a:gd name="T3" fmla="*/ 128 h 417"/>
                <a:gd name="T4" fmla="*/ 312 w 353"/>
                <a:gd name="T5" fmla="*/ 176 h 417"/>
                <a:gd name="T6" fmla="*/ 320 w 353"/>
                <a:gd name="T7" fmla="*/ 216 h 417"/>
                <a:gd name="T8" fmla="*/ 320 w 353"/>
                <a:gd name="T9" fmla="*/ 264 h 417"/>
                <a:gd name="T10" fmla="*/ 328 w 353"/>
                <a:gd name="T11" fmla="*/ 288 h 417"/>
                <a:gd name="T12" fmla="*/ 352 w 353"/>
                <a:gd name="T13" fmla="*/ 312 h 417"/>
                <a:gd name="T14" fmla="*/ 328 w 353"/>
                <a:gd name="T15" fmla="*/ 320 h 417"/>
                <a:gd name="T16" fmla="*/ 320 w 353"/>
                <a:gd name="T17" fmla="*/ 368 h 417"/>
                <a:gd name="T18" fmla="*/ 272 w 353"/>
                <a:gd name="T19" fmla="*/ 400 h 417"/>
                <a:gd name="T20" fmla="*/ 224 w 353"/>
                <a:gd name="T21" fmla="*/ 376 h 417"/>
                <a:gd name="T22" fmla="*/ 216 w 353"/>
                <a:gd name="T23" fmla="*/ 408 h 417"/>
                <a:gd name="T24" fmla="*/ 192 w 353"/>
                <a:gd name="T25" fmla="*/ 416 h 417"/>
                <a:gd name="T26" fmla="*/ 168 w 353"/>
                <a:gd name="T27" fmla="*/ 384 h 417"/>
                <a:gd name="T28" fmla="*/ 152 w 353"/>
                <a:gd name="T29" fmla="*/ 400 h 417"/>
                <a:gd name="T30" fmla="*/ 144 w 353"/>
                <a:gd name="T31" fmla="*/ 352 h 417"/>
                <a:gd name="T32" fmla="*/ 152 w 353"/>
                <a:gd name="T33" fmla="*/ 312 h 417"/>
                <a:gd name="T34" fmla="*/ 144 w 353"/>
                <a:gd name="T35" fmla="*/ 288 h 417"/>
                <a:gd name="T36" fmla="*/ 96 w 353"/>
                <a:gd name="T37" fmla="*/ 312 h 417"/>
                <a:gd name="T38" fmla="*/ 64 w 353"/>
                <a:gd name="T39" fmla="*/ 304 h 417"/>
                <a:gd name="T40" fmla="*/ 32 w 353"/>
                <a:gd name="T41" fmla="*/ 312 h 417"/>
                <a:gd name="T42" fmla="*/ 24 w 353"/>
                <a:gd name="T43" fmla="*/ 304 h 417"/>
                <a:gd name="T44" fmla="*/ 16 w 353"/>
                <a:gd name="T45" fmla="*/ 264 h 417"/>
                <a:gd name="T46" fmla="*/ 24 w 353"/>
                <a:gd name="T47" fmla="*/ 240 h 417"/>
                <a:gd name="T48" fmla="*/ 0 w 353"/>
                <a:gd name="T49" fmla="*/ 224 h 417"/>
                <a:gd name="T50" fmla="*/ 24 w 353"/>
                <a:gd name="T51" fmla="*/ 168 h 417"/>
                <a:gd name="T52" fmla="*/ 24 w 353"/>
                <a:gd name="T53" fmla="*/ 136 h 417"/>
                <a:gd name="T54" fmla="*/ 24 w 353"/>
                <a:gd name="T55" fmla="*/ 120 h 417"/>
                <a:gd name="T56" fmla="*/ 48 w 353"/>
                <a:gd name="T57" fmla="*/ 32 h 417"/>
                <a:gd name="T58" fmla="*/ 104 w 353"/>
                <a:gd name="T59" fmla="*/ 40 h 417"/>
                <a:gd name="T60" fmla="*/ 112 w 353"/>
                <a:gd name="T61" fmla="*/ 0 h 417"/>
                <a:gd name="T62" fmla="*/ 184 w 353"/>
                <a:gd name="T63" fmla="*/ 16 h 417"/>
                <a:gd name="T64" fmla="*/ 248 w 353"/>
                <a:gd name="T65" fmla="*/ 40 h 417"/>
                <a:gd name="T66" fmla="*/ 288 w 353"/>
                <a:gd name="T67" fmla="*/ 32 h 417"/>
                <a:gd name="T68" fmla="*/ 304 w 353"/>
                <a:gd name="T69" fmla="*/ 80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Freeform 32"/>
            <p:cNvSpPr>
              <a:spLocks/>
            </p:cNvSpPr>
            <p:nvPr/>
          </p:nvSpPr>
          <p:spPr bwMode="gray">
            <a:xfrm>
              <a:off x="3007" y="2479"/>
              <a:ext cx="587" cy="354"/>
            </a:xfrm>
            <a:custGeom>
              <a:avLst/>
              <a:gdLst>
                <a:gd name="T0" fmla="*/ 488 w 489"/>
                <a:gd name="T1" fmla="*/ 248 h 321"/>
                <a:gd name="T2" fmla="*/ 448 w 489"/>
                <a:gd name="T3" fmla="*/ 264 h 321"/>
                <a:gd name="T4" fmla="*/ 392 w 489"/>
                <a:gd name="T5" fmla="*/ 296 h 321"/>
                <a:gd name="T6" fmla="*/ 368 w 489"/>
                <a:gd name="T7" fmla="*/ 304 h 321"/>
                <a:gd name="T8" fmla="*/ 352 w 489"/>
                <a:gd name="T9" fmla="*/ 320 h 321"/>
                <a:gd name="T10" fmla="*/ 328 w 489"/>
                <a:gd name="T11" fmla="*/ 320 h 321"/>
                <a:gd name="T12" fmla="*/ 336 w 489"/>
                <a:gd name="T13" fmla="*/ 272 h 321"/>
                <a:gd name="T14" fmla="*/ 320 w 489"/>
                <a:gd name="T15" fmla="*/ 272 h 321"/>
                <a:gd name="T16" fmla="*/ 288 w 489"/>
                <a:gd name="T17" fmla="*/ 288 h 321"/>
                <a:gd name="T18" fmla="*/ 280 w 489"/>
                <a:gd name="T19" fmla="*/ 280 h 321"/>
                <a:gd name="T20" fmla="*/ 240 w 489"/>
                <a:gd name="T21" fmla="*/ 280 h 321"/>
                <a:gd name="T22" fmla="*/ 224 w 489"/>
                <a:gd name="T23" fmla="*/ 256 h 321"/>
                <a:gd name="T24" fmla="*/ 184 w 489"/>
                <a:gd name="T25" fmla="*/ 256 h 321"/>
                <a:gd name="T26" fmla="*/ 144 w 489"/>
                <a:gd name="T27" fmla="*/ 240 h 321"/>
                <a:gd name="T28" fmla="*/ 128 w 489"/>
                <a:gd name="T29" fmla="*/ 248 h 321"/>
                <a:gd name="T30" fmla="*/ 136 w 489"/>
                <a:gd name="T31" fmla="*/ 280 h 321"/>
                <a:gd name="T32" fmla="*/ 112 w 489"/>
                <a:gd name="T33" fmla="*/ 272 h 321"/>
                <a:gd name="T34" fmla="*/ 80 w 489"/>
                <a:gd name="T35" fmla="*/ 272 h 321"/>
                <a:gd name="T36" fmla="*/ 48 w 489"/>
                <a:gd name="T37" fmla="*/ 320 h 321"/>
                <a:gd name="T38" fmla="*/ 8 w 489"/>
                <a:gd name="T39" fmla="*/ 272 h 321"/>
                <a:gd name="T40" fmla="*/ 0 w 489"/>
                <a:gd name="T41" fmla="*/ 272 h 321"/>
                <a:gd name="T42" fmla="*/ 8 w 489"/>
                <a:gd name="T43" fmla="*/ 256 h 321"/>
                <a:gd name="T44" fmla="*/ 16 w 489"/>
                <a:gd name="T45" fmla="*/ 248 h 321"/>
                <a:gd name="T46" fmla="*/ 0 w 489"/>
                <a:gd name="T47" fmla="*/ 232 h 321"/>
                <a:gd name="T48" fmla="*/ 0 w 489"/>
                <a:gd name="T49" fmla="*/ 224 h 321"/>
                <a:gd name="T50" fmla="*/ 16 w 489"/>
                <a:gd name="T51" fmla="*/ 208 h 321"/>
                <a:gd name="T52" fmla="*/ 72 w 489"/>
                <a:gd name="T53" fmla="*/ 208 h 321"/>
                <a:gd name="T54" fmla="*/ 96 w 489"/>
                <a:gd name="T55" fmla="*/ 192 h 321"/>
                <a:gd name="T56" fmla="*/ 112 w 489"/>
                <a:gd name="T57" fmla="*/ 184 h 321"/>
                <a:gd name="T58" fmla="*/ 112 w 489"/>
                <a:gd name="T59" fmla="*/ 160 h 321"/>
                <a:gd name="T60" fmla="*/ 80 w 489"/>
                <a:gd name="T61" fmla="*/ 120 h 321"/>
                <a:gd name="T62" fmla="*/ 72 w 489"/>
                <a:gd name="T63" fmla="*/ 80 h 321"/>
                <a:gd name="T64" fmla="*/ 88 w 489"/>
                <a:gd name="T65" fmla="*/ 56 h 321"/>
                <a:gd name="T66" fmla="*/ 88 w 489"/>
                <a:gd name="T67" fmla="*/ 40 h 321"/>
                <a:gd name="T68" fmla="*/ 72 w 489"/>
                <a:gd name="T69" fmla="*/ 8 h 321"/>
                <a:gd name="T70" fmla="*/ 128 w 489"/>
                <a:gd name="T71" fmla="*/ 8 h 321"/>
                <a:gd name="T72" fmla="*/ 144 w 489"/>
                <a:gd name="T73" fmla="*/ 16 h 321"/>
                <a:gd name="T74" fmla="*/ 168 w 489"/>
                <a:gd name="T75" fmla="*/ 0 h 321"/>
                <a:gd name="T76" fmla="*/ 208 w 489"/>
                <a:gd name="T77" fmla="*/ 72 h 321"/>
                <a:gd name="T78" fmla="*/ 280 w 489"/>
                <a:gd name="T79" fmla="*/ 72 h 321"/>
                <a:gd name="T80" fmla="*/ 296 w 489"/>
                <a:gd name="T81" fmla="*/ 80 h 321"/>
                <a:gd name="T82" fmla="*/ 312 w 489"/>
                <a:gd name="T83" fmla="*/ 72 h 321"/>
                <a:gd name="T84" fmla="*/ 336 w 489"/>
                <a:gd name="T85" fmla="*/ 88 h 321"/>
                <a:gd name="T86" fmla="*/ 336 w 489"/>
                <a:gd name="T87" fmla="*/ 112 h 321"/>
                <a:gd name="T88" fmla="*/ 352 w 489"/>
                <a:gd name="T89" fmla="*/ 128 h 321"/>
                <a:gd name="T90" fmla="*/ 360 w 489"/>
                <a:gd name="T91" fmla="*/ 112 h 321"/>
                <a:gd name="T92" fmla="*/ 376 w 489"/>
                <a:gd name="T93" fmla="*/ 128 h 321"/>
                <a:gd name="T94" fmla="*/ 408 w 489"/>
                <a:gd name="T95" fmla="*/ 128 h 321"/>
                <a:gd name="T96" fmla="*/ 416 w 489"/>
                <a:gd name="T97" fmla="*/ 120 h 321"/>
                <a:gd name="T98" fmla="*/ 464 w 489"/>
                <a:gd name="T99" fmla="*/ 152 h 321"/>
                <a:gd name="T100" fmla="*/ 472 w 489"/>
                <a:gd name="T101" fmla="*/ 192 h 321"/>
                <a:gd name="T102" fmla="*/ 472 w 489"/>
                <a:gd name="T103" fmla="*/ 216 h 321"/>
                <a:gd name="T104" fmla="*/ 488 w 489"/>
                <a:gd name="T105" fmla="*/ 248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Freeform 33"/>
            <p:cNvSpPr>
              <a:spLocks/>
            </p:cNvSpPr>
            <p:nvPr/>
          </p:nvSpPr>
          <p:spPr bwMode="gray">
            <a:xfrm>
              <a:off x="3477" y="2354"/>
              <a:ext cx="366" cy="427"/>
            </a:xfrm>
            <a:custGeom>
              <a:avLst/>
              <a:gdLst>
                <a:gd name="T0" fmla="*/ 88 w 305"/>
                <a:gd name="T1" fmla="*/ 0 h 385"/>
                <a:gd name="T2" fmla="*/ 128 w 305"/>
                <a:gd name="T3" fmla="*/ 32 h 385"/>
                <a:gd name="T4" fmla="*/ 176 w 305"/>
                <a:gd name="T5" fmla="*/ 64 h 385"/>
                <a:gd name="T6" fmla="*/ 200 w 305"/>
                <a:gd name="T7" fmla="*/ 96 h 385"/>
                <a:gd name="T8" fmla="*/ 240 w 305"/>
                <a:gd name="T9" fmla="*/ 136 h 385"/>
                <a:gd name="T10" fmla="*/ 272 w 305"/>
                <a:gd name="T11" fmla="*/ 144 h 385"/>
                <a:gd name="T12" fmla="*/ 248 w 305"/>
                <a:gd name="T13" fmla="*/ 144 h 385"/>
                <a:gd name="T14" fmla="*/ 232 w 305"/>
                <a:gd name="T15" fmla="*/ 176 h 385"/>
                <a:gd name="T16" fmla="*/ 248 w 305"/>
                <a:gd name="T17" fmla="*/ 224 h 385"/>
                <a:gd name="T18" fmla="*/ 288 w 305"/>
                <a:gd name="T19" fmla="*/ 248 h 385"/>
                <a:gd name="T20" fmla="*/ 288 w 305"/>
                <a:gd name="T21" fmla="*/ 296 h 385"/>
                <a:gd name="T22" fmla="*/ 280 w 305"/>
                <a:gd name="T23" fmla="*/ 320 h 385"/>
                <a:gd name="T24" fmla="*/ 264 w 305"/>
                <a:gd name="T25" fmla="*/ 312 h 385"/>
                <a:gd name="T26" fmla="*/ 272 w 305"/>
                <a:gd name="T27" fmla="*/ 344 h 385"/>
                <a:gd name="T28" fmla="*/ 264 w 305"/>
                <a:gd name="T29" fmla="*/ 360 h 385"/>
                <a:gd name="T30" fmla="*/ 224 w 305"/>
                <a:gd name="T31" fmla="*/ 384 h 385"/>
                <a:gd name="T32" fmla="*/ 184 w 305"/>
                <a:gd name="T33" fmla="*/ 384 h 385"/>
                <a:gd name="T34" fmla="*/ 152 w 305"/>
                <a:gd name="T35" fmla="*/ 368 h 385"/>
                <a:gd name="T36" fmla="*/ 128 w 305"/>
                <a:gd name="T37" fmla="*/ 384 h 385"/>
                <a:gd name="T38" fmla="*/ 136 w 305"/>
                <a:gd name="T39" fmla="*/ 360 h 385"/>
                <a:gd name="T40" fmla="*/ 120 w 305"/>
                <a:gd name="T41" fmla="*/ 368 h 385"/>
                <a:gd name="T42" fmla="*/ 80 w 305"/>
                <a:gd name="T43" fmla="*/ 312 h 385"/>
                <a:gd name="T44" fmla="*/ 72 w 305"/>
                <a:gd name="T45" fmla="*/ 264 h 385"/>
                <a:gd name="T46" fmla="*/ 72 w 305"/>
                <a:gd name="T47" fmla="*/ 216 h 385"/>
                <a:gd name="T48" fmla="*/ 72 w 305"/>
                <a:gd name="T49" fmla="*/ 160 h 385"/>
                <a:gd name="T50" fmla="*/ 24 w 305"/>
                <a:gd name="T51" fmla="*/ 152 h 385"/>
                <a:gd name="T52" fmla="*/ 0 w 305"/>
                <a:gd name="T53" fmla="*/ 136 h 385"/>
                <a:gd name="T54" fmla="*/ 32 w 305"/>
                <a:gd name="T55" fmla="*/ 120 h 385"/>
                <a:gd name="T56" fmla="*/ 40 w 305"/>
                <a:gd name="T57" fmla="*/ 40 h 385"/>
                <a:gd name="T58" fmla="*/ 72 w 305"/>
                <a:gd name="T59" fmla="*/ 56 h 385"/>
                <a:gd name="T60" fmla="*/ 104 w 305"/>
                <a:gd name="T61" fmla="*/ 48 h 385"/>
                <a:gd name="T62" fmla="*/ 80 w 305"/>
                <a:gd name="T63" fmla="*/ 16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Freeform 34"/>
            <p:cNvSpPr>
              <a:spLocks/>
            </p:cNvSpPr>
            <p:nvPr/>
          </p:nvSpPr>
          <p:spPr bwMode="gray">
            <a:xfrm>
              <a:off x="3151" y="2221"/>
              <a:ext cx="453" cy="399"/>
            </a:xfrm>
            <a:custGeom>
              <a:avLst/>
              <a:gdLst>
                <a:gd name="T0" fmla="*/ 200 w 377"/>
                <a:gd name="T1" fmla="*/ 8 h 361"/>
                <a:gd name="T2" fmla="*/ 248 w 377"/>
                <a:gd name="T3" fmla="*/ 0 h 361"/>
                <a:gd name="T4" fmla="*/ 264 w 377"/>
                <a:gd name="T5" fmla="*/ 16 h 361"/>
                <a:gd name="T6" fmla="*/ 304 w 377"/>
                <a:gd name="T7" fmla="*/ 24 h 361"/>
                <a:gd name="T8" fmla="*/ 320 w 377"/>
                <a:gd name="T9" fmla="*/ 16 h 361"/>
                <a:gd name="T10" fmla="*/ 336 w 377"/>
                <a:gd name="T11" fmla="*/ 16 h 361"/>
                <a:gd name="T12" fmla="*/ 280 w 377"/>
                <a:gd name="T13" fmla="*/ 64 h 361"/>
                <a:gd name="T14" fmla="*/ 272 w 377"/>
                <a:gd name="T15" fmla="*/ 88 h 361"/>
                <a:gd name="T16" fmla="*/ 280 w 377"/>
                <a:gd name="T17" fmla="*/ 96 h 361"/>
                <a:gd name="T18" fmla="*/ 288 w 377"/>
                <a:gd name="T19" fmla="*/ 96 h 361"/>
                <a:gd name="T20" fmla="*/ 320 w 377"/>
                <a:gd name="T21" fmla="*/ 128 h 361"/>
                <a:gd name="T22" fmla="*/ 352 w 377"/>
                <a:gd name="T23" fmla="*/ 128 h 361"/>
                <a:gd name="T24" fmla="*/ 352 w 377"/>
                <a:gd name="T25" fmla="*/ 144 h 361"/>
                <a:gd name="T26" fmla="*/ 376 w 377"/>
                <a:gd name="T27" fmla="*/ 152 h 361"/>
                <a:gd name="T28" fmla="*/ 376 w 377"/>
                <a:gd name="T29" fmla="*/ 168 h 361"/>
                <a:gd name="T30" fmla="*/ 352 w 377"/>
                <a:gd name="T31" fmla="*/ 192 h 361"/>
                <a:gd name="T32" fmla="*/ 352 w 377"/>
                <a:gd name="T33" fmla="*/ 176 h 361"/>
                <a:gd name="T34" fmla="*/ 328 w 377"/>
                <a:gd name="T35" fmla="*/ 160 h 361"/>
                <a:gd name="T36" fmla="*/ 312 w 377"/>
                <a:gd name="T37" fmla="*/ 160 h 361"/>
                <a:gd name="T38" fmla="*/ 312 w 377"/>
                <a:gd name="T39" fmla="*/ 208 h 361"/>
                <a:gd name="T40" fmla="*/ 304 w 377"/>
                <a:gd name="T41" fmla="*/ 240 h 361"/>
                <a:gd name="T42" fmla="*/ 280 w 377"/>
                <a:gd name="T43" fmla="*/ 240 h 361"/>
                <a:gd name="T44" fmla="*/ 272 w 377"/>
                <a:gd name="T45" fmla="*/ 248 h 361"/>
                <a:gd name="T46" fmla="*/ 288 w 377"/>
                <a:gd name="T47" fmla="*/ 256 h 361"/>
                <a:gd name="T48" fmla="*/ 296 w 377"/>
                <a:gd name="T49" fmla="*/ 272 h 361"/>
                <a:gd name="T50" fmla="*/ 320 w 377"/>
                <a:gd name="T51" fmla="*/ 288 h 361"/>
                <a:gd name="T52" fmla="*/ 344 w 377"/>
                <a:gd name="T53" fmla="*/ 280 h 361"/>
                <a:gd name="T54" fmla="*/ 352 w 377"/>
                <a:gd name="T55" fmla="*/ 336 h 361"/>
                <a:gd name="T56" fmla="*/ 304 w 377"/>
                <a:gd name="T57" fmla="*/ 360 h 361"/>
                <a:gd name="T58" fmla="*/ 296 w 377"/>
                <a:gd name="T59" fmla="*/ 352 h 361"/>
                <a:gd name="T60" fmla="*/ 288 w 377"/>
                <a:gd name="T61" fmla="*/ 360 h 361"/>
                <a:gd name="T62" fmla="*/ 256 w 377"/>
                <a:gd name="T63" fmla="*/ 360 h 361"/>
                <a:gd name="T64" fmla="*/ 240 w 377"/>
                <a:gd name="T65" fmla="*/ 344 h 361"/>
                <a:gd name="T66" fmla="*/ 232 w 377"/>
                <a:gd name="T67" fmla="*/ 360 h 361"/>
                <a:gd name="T68" fmla="*/ 216 w 377"/>
                <a:gd name="T69" fmla="*/ 344 h 361"/>
                <a:gd name="T70" fmla="*/ 216 w 377"/>
                <a:gd name="T71" fmla="*/ 320 h 361"/>
                <a:gd name="T72" fmla="*/ 192 w 377"/>
                <a:gd name="T73" fmla="*/ 304 h 361"/>
                <a:gd name="T74" fmla="*/ 176 w 377"/>
                <a:gd name="T75" fmla="*/ 312 h 361"/>
                <a:gd name="T76" fmla="*/ 160 w 377"/>
                <a:gd name="T77" fmla="*/ 304 h 361"/>
                <a:gd name="T78" fmla="*/ 88 w 377"/>
                <a:gd name="T79" fmla="*/ 296 h 361"/>
                <a:gd name="T80" fmla="*/ 48 w 377"/>
                <a:gd name="T81" fmla="*/ 232 h 361"/>
                <a:gd name="T82" fmla="*/ 16 w 377"/>
                <a:gd name="T83" fmla="*/ 184 h 361"/>
                <a:gd name="T84" fmla="*/ 0 w 377"/>
                <a:gd name="T85" fmla="*/ 128 h 361"/>
                <a:gd name="T86" fmla="*/ 32 w 377"/>
                <a:gd name="T87" fmla="*/ 128 h 361"/>
                <a:gd name="T88" fmla="*/ 112 w 377"/>
                <a:gd name="T89" fmla="*/ 80 h 361"/>
                <a:gd name="T90" fmla="*/ 136 w 377"/>
                <a:gd name="T91" fmla="*/ 80 h 361"/>
                <a:gd name="T92" fmla="*/ 168 w 377"/>
                <a:gd name="T93" fmla="*/ 80 h 361"/>
                <a:gd name="T94" fmla="*/ 192 w 377"/>
                <a:gd name="T95" fmla="*/ 48 h 361"/>
                <a:gd name="T96" fmla="*/ 200 w 377"/>
                <a:gd name="T97" fmla="*/ 8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Freeform 35"/>
            <p:cNvSpPr>
              <a:spLocks/>
            </p:cNvSpPr>
            <p:nvPr/>
          </p:nvSpPr>
          <p:spPr bwMode="invGray">
            <a:xfrm>
              <a:off x="3142" y="1858"/>
              <a:ext cx="299" cy="507"/>
            </a:xfrm>
            <a:custGeom>
              <a:avLst/>
              <a:gdLst>
                <a:gd name="T0" fmla="*/ 208 w 249"/>
                <a:gd name="T1" fmla="*/ 336 h 457"/>
                <a:gd name="T2" fmla="*/ 200 w 249"/>
                <a:gd name="T3" fmla="*/ 376 h 457"/>
                <a:gd name="T4" fmla="*/ 176 w 249"/>
                <a:gd name="T5" fmla="*/ 408 h 457"/>
                <a:gd name="T6" fmla="*/ 136 w 249"/>
                <a:gd name="T7" fmla="*/ 400 h 457"/>
                <a:gd name="T8" fmla="*/ 80 w 249"/>
                <a:gd name="T9" fmla="*/ 432 h 457"/>
                <a:gd name="T10" fmla="*/ 40 w 249"/>
                <a:gd name="T11" fmla="*/ 456 h 457"/>
                <a:gd name="T12" fmla="*/ 8 w 249"/>
                <a:gd name="T13" fmla="*/ 456 h 457"/>
                <a:gd name="T14" fmla="*/ 0 w 249"/>
                <a:gd name="T15" fmla="*/ 448 h 457"/>
                <a:gd name="T16" fmla="*/ 16 w 249"/>
                <a:gd name="T17" fmla="*/ 384 h 457"/>
                <a:gd name="T18" fmla="*/ 24 w 249"/>
                <a:gd name="T19" fmla="*/ 368 h 457"/>
                <a:gd name="T20" fmla="*/ 8 w 249"/>
                <a:gd name="T21" fmla="*/ 328 h 457"/>
                <a:gd name="T22" fmla="*/ 16 w 249"/>
                <a:gd name="T23" fmla="*/ 264 h 457"/>
                <a:gd name="T24" fmla="*/ 24 w 249"/>
                <a:gd name="T25" fmla="*/ 224 h 457"/>
                <a:gd name="T26" fmla="*/ 32 w 249"/>
                <a:gd name="T27" fmla="*/ 208 h 457"/>
                <a:gd name="T28" fmla="*/ 16 w 249"/>
                <a:gd name="T29" fmla="*/ 192 h 457"/>
                <a:gd name="T30" fmla="*/ 32 w 249"/>
                <a:gd name="T31" fmla="*/ 160 h 457"/>
                <a:gd name="T32" fmla="*/ 56 w 249"/>
                <a:gd name="T33" fmla="*/ 112 h 457"/>
                <a:gd name="T34" fmla="*/ 56 w 249"/>
                <a:gd name="T35" fmla="*/ 80 h 457"/>
                <a:gd name="T36" fmla="*/ 72 w 249"/>
                <a:gd name="T37" fmla="*/ 80 h 457"/>
                <a:gd name="T38" fmla="*/ 120 w 249"/>
                <a:gd name="T39" fmla="*/ 24 h 457"/>
                <a:gd name="T40" fmla="*/ 144 w 249"/>
                <a:gd name="T41" fmla="*/ 16 h 457"/>
                <a:gd name="T42" fmla="*/ 168 w 249"/>
                <a:gd name="T43" fmla="*/ 0 h 457"/>
                <a:gd name="T44" fmla="*/ 176 w 249"/>
                <a:gd name="T45" fmla="*/ 8 h 457"/>
                <a:gd name="T46" fmla="*/ 216 w 249"/>
                <a:gd name="T47" fmla="*/ 0 h 457"/>
                <a:gd name="T48" fmla="*/ 240 w 249"/>
                <a:gd name="T49" fmla="*/ 24 h 457"/>
                <a:gd name="T50" fmla="*/ 216 w 249"/>
                <a:gd name="T51" fmla="*/ 32 h 457"/>
                <a:gd name="T52" fmla="*/ 208 w 249"/>
                <a:gd name="T53" fmla="*/ 48 h 457"/>
                <a:gd name="T54" fmla="*/ 240 w 249"/>
                <a:gd name="T55" fmla="*/ 48 h 457"/>
                <a:gd name="T56" fmla="*/ 248 w 249"/>
                <a:gd name="T57" fmla="*/ 88 h 457"/>
                <a:gd name="T58" fmla="*/ 232 w 249"/>
                <a:gd name="T59" fmla="*/ 120 h 457"/>
                <a:gd name="T60" fmla="*/ 216 w 249"/>
                <a:gd name="T61" fmla="*/ 104 h 457"/>
                <a:gd name="T62" fmla="*/ 192 w 249"/>
                <a:gd name="T63" fmla="*/ 120 h 457"/>
                <a:gd name="T64" fmla="*/ 200 w 249"/>
                <a:gd name="T65" fmla="*/ 136 h 457"/>
                <a:gd name="T66" fmla="*/ 184 w 249"/>
                <a:gd name="T67" fmla="*/ 160 h 457"/>
                <a:gd name="T68" fmla="*/ 224 w 249"/>
                <a:gd name="T69" fmla="*/ 216 h 457"/>
                <a:gd name="T70" fmla="*/ 192 w 249"/>
                <a:gd name="T71" fmla="*/ 304 h 457"/>
                <a:gd name="T72" fmla="*/ 208 w 249"/>
                <a:gd name="T73" fmla="*/ 336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Freeform 36"/>
            <p:cNvSpPr>
              <a:spLocks/>
            </p:cNvSpPr>
            <p:nvPr/>
          </p:nvSpPr>
          <p:spPr bwMode="gray">
            <a:xfrm>
              <a:off x="2824" y="1946"/>
              <a:ext cx="386" cy="674"/>
            </a:xfrm>
            <a:custGeom>
              <a:avLst/>
              <a:gdLst>
                <a:gd name="T0" fmla="*/ 320 w 321"/>
                <a:gd name="T1" fmla="*/ 480 h 609"/>
                <a:gd name="T2" fmla="*/ 296 w 321"/>
                <a:gd name="T3" fmla="*/ 496 h 609"/>
                <a:gd name="T4" fmla="*/ 280 w 321"/>
                <a:gd name="T5" fmla="*/ 488 h 609"/>
                <a:gd name="T6" fmla="*/ 224 w 321"/>
                <a:gd name="T7" fmla="*/ 488 h 609"/>
                <a:gd name="T8" fmla="*/ 240 w 321"/>
                <a:gd name="T9" fmla="*/ 520 h 609"/>
                <a:gd name="T10" fmla="*/ 224 w 321"/>
                <a:gd name="T11" fmla="*/ 560 h 609"/>
                <a:gd name="T12" fmla="*/ 232 w 321"/>
                <a:gd name="T13" fmla="*/ 608 h 609"/>
                <a:gd name="T14" fmla="*/ 200 w 321"/>
                <a:gd name="T15" fmla="*/ 600 h 609"/>
                <a:gd name="T16" fmla="*/ 152 w 321"/>
                <a:gd name="T17" fmla="*/ 568 h 609"/>
                <a:gd name="T18" fmla="*/ 96 w 321"/>
                <a:gd name="T19" fmla="*/ 552 h 609"/>
                <a:gd name="T20" fmla="*/ 56 w 321"/>
                <a:gd name="T21" fmla="*/ 520 h 609"/>
                <a:gd name="T22" fmla="*/ 16 w 321"/>
                <a:gd name="T23" fmla="*/ 520 h 609"/>
                <a:gd name="T24" fmla="*/ 16 w 321"/>
                <a:gd name="T25" fmla="*/ 512 h 609"/>
                <a:gd name="T26" fmla="*/ 0 w 321"/>
                <a:gd name="T27" fmla="*/ 504 h 609"/>
                <a:gd name="T28" fmla="*/ 8 w 321"/>
                <a:gd name="T29" fmla="*/ 496 h 609"/>
                <a:gd name="T30" fmla="*/ 8 w 321"/>
                <a:gd name="T31" fmla="*/ 472 h 609"/>
                <a:gd name="T32" fmla="*/ 0 w 321"/>
                <a:gd name="T33" fmla="*/ 464 h 609"/>
                <a:gd name="T34" fmla="*/ 16 w 321"/>
                <a:gd name="T35" fmla="*/ 456 h 609"/>
                <a:gd name="T36" fmla="*/ 48 w 321"/>
                <a:gd name="T37" fmla="*/ 456 h 609"/>
                <a:gd name="T38" fmla="*/ 48 w 321"/>
                <a:gd name="T39" fmla="*/ 344 h 609"/>
                <a:gd name="T40" fmla="*/ 88 w 321"/>
                <a:gd name="T41" fmla="*/ 344 h 609"/>
                <a:gd name="T42" fmla="*/ 88 w 321"/>
                <a:gd name="T43" fmla="*/ 360 h 609"/>
                <a:gd name="T44" fmla="*/ 112 w 321"/>
                <a:gd name="T45" fmla="*/ 360 h 609"/>
                <a:gd name="T46" fmla="*/ 112 w 321"/>
                <a:gd name="T47" fmla="*/ 328 h 609"/>
                <a:gd name="T48" fmla="*/ 160 w 321"/>
                <a:gd name="T49" fmla="*/ 328 h 609"/>
                <a:gd name="T50" fmla="*/ 168 w 321"/>
                <a:gd name="T51" fmla="*/ 280 h 609"/>
                <a:gd name="T52" fmla="*/ 168 w 321"/>
                <a:gd name="T53" fmla="*/ 248 h 609"/>
                <a:gd name="T54" fmla="*/ 144 w 321"/>
                <a:gd name="T55" fmla="*/ 232 h 609"/>
                <a:gd name="T56" fmla="*/ 112 w 321"/>
                <a:gd name="T57" fmla="*/ 208 h 609"/>
                <a:gd name="T58" fmla="*/ 96 w 321"/>
                <a:gd name="T59" fmla="*/ 184 h 609"/>
                <a:gd name="T60" fmla="*/ 104 w 321"/>
                <a:gd name="T61" fmla="*/ 144 h 609"/>
                <a:gd name="T62" fmla="*/ 120 w 321"/>
                <a:gd name="T63" fmla="*/ 128 h 609"/>
                <a:gd name="T64" fmla="*/ 144 w 321"/>
                <a:gd name="T65" fmla="*/ 144 h 609"/>
                <a:gd name="T66" fmla="*/ 176 w 321"/>
                <a:gd name="T67" fmla="*/ 144 h 609"/>
                <a:gd name="T68" fmla="*/ 184 w 321"/>
                <a:gd name="T69" fmla="*/ 120 h 609"/>
                <a:gd name="T70" fmla="*/ 200 w 321"/>
                <a:gd name="T71" fmla="*/ 120 h 609"/>
                <a:gd name="T72" fmla="*/ 192 w 321"/>
                <a:gd name="T73" fmla="*/ 88 h 609"/>
                <a:gd name="T74" fmla="*/ 248 w 321"/>
                <a:gd name="T75" fmla="*/ 32 h 609"/>
                <a:gd name="T76" fmla="*/ 248 w 321"/>
                <a:gd name="T77" fmla="*/ 16 h 609"/>
                <a:gd name="T78" fmla="*/ 280 w 321"/>
                <a:gd name="T79" fmla="*/ 16 h 609"/>
                <a:gd name="T80" fmla="*/ 288 w 321"/>
                <a:gd name="T81" fmla="*/ 24 h 609"/>
                <a:gd name="T82" fmla="*/ 296 w 321"/>
                <a:gd name="T83" fmla="*/ 8 h 609"/>
                <a:gd name="T84" fmla="*/ 304 w 321"/>
                <a:gd name="T85" fmla="*/ 0 h 609"/>
                <a:gd name="T86" fmla="*/ 320 w 321"/>
                <a:gd name="T87" fmla="*/ 24 h 609"/>
                <a:gd name="T88" fmla="*/ 320 w 321"/>
                <a:gd name="T89" fmla="*/ 32 h 609"/>
                <a:gd name="T90" fmla="*/ 280 w 321"/>
                <a:gd name="T91" fmla="*/ 112 h 609"/>
                <a:gd name="T92" fmla="*/ 296 w 321"/>
                <a:gd name="T93" fmla="*/ 128 h 609"/>
                <a:gd name="T94" fmla="*/ 280 w 321"/>
                <a:gd name="T95" fmla="*/ 184 h 609"/>
                <a:gd name="T96" fmla="*/ 272 w 321"/>
                <a:gd name="T97" fmla="*/ 248 h 609"/>
                <a:gd name="T98" fmla="*/ 288 w 321"/>
                <a:gd name="T99" fmla="*/ 288 h 609"/>
                <a:gd name="T100" fmla="*/ 264 w 321"/>
                <a:gd name="T101" fmla="*/ 360 h 609"/>
                <a:gd name="T102" fmla="*/ 272 w 321"/>
                <a:gd name="T103" fmla="*/ 376 h 609"/>
                <a:gd name="T104" fmla="*/ 288 w 321"/>
                <a:gd name="T105" fmla="*/ 432 h 609"/>
                <a:gd name="T106" fmla="*/ 320 w 321"/>
                <a:gd name="T107" fmla="*/ 480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Freeform 37"/>
            <p:cNvSpPr>
              <a:spLocks/>
            </p:cNvSpPr>
            <p:nvPr/>
          </p:nvSpPr>
          <p:spPr bwMode="invGray">
            <a:xfrm>
              <a:off x="2752" y="1955"/>
              <a:ext cx="211" cy="347"/>
            </a:xfrm>
            <a:custGeom>
              <a:avLst/>
              <a:gdLst>
                <a:gd name="T0" fmla="*/ 176 w 177"/>
                <a:gd name="T1" fmla="*/ 120 h 313"/>
                <a:gd name="T2" fmla="*/ 160 w 177"/>
                <a:gd name="T3" fmla="*/ 104 h 313"/>
                <a:gd name="T4" fmla="*/ 120 w 177"/>
                <a:gd name="T5" fmla="*/ 88 h 313"/>
                <a:gd name="T6" fmla="*/ 136 w 177"/>
                <a:gd name="T7" fmla="*/ 32 h 313"/>
                <a:gd name="T8" fmla="*/ 128 w 177"/>
                <a:gd name="T9" fmla="*/ 0 h 313"/>
                <a:gd name="T10" fmla="*/ 72 w 177"/>
                <a:gd name="T11" fmla="*/ 56 h 313"/>
                <a:gd name="T12" fmla="*/ 64 w 177"/>
                <a:gd name="T13" fmla="*/ 112 h 313"/>
                <a:gd name="T14" fmla="*/ 40 w 177"/>
                <a:gd name="T15" fmla="*/ 120 h 313"/>
                <a:gd name="T16" fmla="*/ 8 w 177"/>
                <a:gd name="T17" fmla="*/ 144 h 313"/>
                <a:gd name="T18" fmla="*/ 0 w 177"/>
                <a:gd name="T19" fmla="*/ 168 h 313"/>
                <a:gd name="T20" fmla="*/ 40 w 177"/>
                <a:gd name="T21" fmla="*/ 192 h 313"/>
                <a:gd name="T22" fmla="*/ 40 w 177"/>
                <a:gd name="T23" fmla="*/ 224 h 313"/>
                <a:gd name="T24" fmla="*/ 48 w 177"/>
                <a:gd name="T25" fmla="*/ 240 h 313"/>
                <a:gd name="T26" fmla="*/ 40 w 177"/>
                <a:gd name="T27" fmla="*/ 264 h 313"/>
                <a:gd name="T28" fmla="*/ 48 w 177"/>
                <a:gd name="T29" fmla="*/ 280 h 313"/>
                <a:gd name="T30" fmla="*/ 96 w 177"/>
                <a:gd name="T31" fmla="*/ 312 h 313"/>
                <a:gd name="T32" fmla="*/ 112 w 177"/>
                <a:gd name="T33" fmla="*/ 312 h 313"/>
                <a:gd name="T34" fmla="*/ 112 w 177"/>
                <a:gd name="T35" fmla="*/ 296 h 313"/>
                <a:gd name="T36" fmla="*/ 128 w 177"/>
                <a:gd name="T37" fmla="*/ 272 h 313"/>
                <a:gd name="T38" fmla="*/ 120 w 177"/>
                <a:gd name="T39" fmla="*/ 240 h 313"/>
                <a:gd name="T40" fmla="*/ 112 w 177"/>
                <a:gd name="T41" fmla="*/ 240 h 313"/>
                <a:gd name="T42" fmla="*/ 104 w 177"/>
                <a:gd name="T43" fmla="*/ 208 h 313"/>
                <a:gd name="T44" fmla="*/ 120 w 177"/>
                <a:gd name="T45" fmla="*/ 208 h 313"/>
                <a:gd name="T46" fmla="*/ 120 w 177"/>
                <a:gd name="T47" fmla="*/ 176 h 313"/>
                <a:gd name="T48" fmla="*/ 136 w 177"/>
                <a:gd name="T49" fmla="*/ 176 h 313"/>
                <a:gd name="T50" fmla="*/ 152 w 177"/>
                <a:gd name="T51" fmla="*/ 184 h 313"/>
                <a:gd name="T52" fmla="*/ 160 w 177"/>
                <a:gd name="T53" fmla="*/ 136 h 313"/>
                <a:gd name="T54" fmla="*/ 176 w 177"/>
                <a:gd name="T55" fmla="*/ 120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Freeform 38"/>
            <p:cNvSpPr>
              <a:spLocks/>
            </p:cNvSpPr>
            <p:nvPr/>
          </p:nvSpPr>
          <p:spPr bwMode="invGray">
            <a:xfrm>
              <a:off x="1997" y="1610"/>
              <a:ext cx="1030" cy="931"/>
            </a:xfrm>
            <a:custGeom>
              <a:avLst/>
              <a:gdLst>
                <a:gd name="T0" fmla="*/ 632 w 857"/>
                <a:gd name="T1" fmla="*/ 480 h 841"/>
                <a:gd name="T2" fmla="*/ 672 w 857"/>
                <a:gd name="T3" fmla="*/ 536 h 841"/>
                <a:gd name="T4" fmla="*/ 672 w 857"/>
                <a:gd name="T5" fmla="*/ 568 h 841"/>
                <a:gd name="T6" fmla="*/ 736 w 857"/>
                <a:gd name="T7" fmla="*/ 624 h 841"/>
                <a:gd name="T8" fmla="*/ 744 w 857"/>
                <a:gd name="T9" fmla="*/ 600 h 841"/>
                <a:gd name="T10" fmla="*/ 752 w 857"/>
                <a:gd name="T11" fmla="*/ 552 h 841"/>
                <a:gd name="T12" fmla="*/ 736 w 857"/>
                <a:gd name="T13" fmla="*/ 520 h 841"/>
                <a:gd name="T14" fmla="*/ 752 w 857"/>
                <a:gd name="T15" fmla="*/ 488 h 841"/>
                <a:gd name="T16" fmla="*/ 800 w 857"/>
                <a:gd name="T17" fmla="*/ 512 h 841"/>
                <a:gd name="T18" fmla="*/ 856 w 857"/>
                <a:gd name="T19" fmla="*/ 552 h 841"/>
                <a:gd name="T20" fmla="*/ 800 w 857"/>
                <a:gd name="T21" fmla="*/ 632 h 841"/>
                <a:gd name="T22" fmla="*/ 776 w 857"/>
                <a:gd name="T23" fmla="*/ 664 h 841"/>
                <a:gd name="T24" fmla="*/ 736 w 857"/>
                <a:gd name="T25" fmla="*/ 648 h 841"/>
                <a:gd name="T26" fmla="*/ 704 w 857"/>
                <a:gd name="T27" fmla="*/ 752 h 841"/>
                <a:gd name="T28" fmla="*/ 696 w 857"/>
                <a:gd name="T29" fmla="*/ 776 h 841"/>
                <a:gd name="T30" fmla="*/ 688 w 857"/>
                <a:gd name="T31" fmla="*/ 808 h 841"/>
                <a:gd name="T32" fmla="*/ 632 w 857"/>
                <a:gd name="T33" fmla="*/ 840 h 841"/>
                <a:gd name="T34" fmla="*/ 592 w 857"/>
                <a:gd name="T35" fmla="*/ 760 h 841"/>
                <a:gd name="T36" fmla="*/ 576 w 857"/>
                <a:gd name="T37" fmla="*/ 752 h 841"/>
                <a:gd name="T38" fmla="*/ 528 w 857"/>
                <a:gd name="T39" fmla="*/ 696 h 841"/>
                <a:gd name="T40" fmla="*/ 496 w 857"/>
                <a:gd name="T41" fmla="*/ 712 h 841"/>
                <a:gd name="T42" fmla="*/ 488 w 857"/>
                <a:gd name="T43" fmla="*/ 728 h 841"/>
                <a:gd name="T44" fmla="*/ 480 w 857"/>
                <a:gd name="T45" fmla="*/ 776 h 841"/>
                <a:gd name="T46" fmla="*/ 464 w 857"/>
                <a:gd name="T47" fmla="*/ 744 h 841"/>
                <a:gd name="T48" fmla="*/ 416 w 857"/>
                <a:gd name="T49" fmla="*/ 728 h 841"/>
                <a:gd name="T50" fmla="*/ 408 w 857"/>
                <a:gd name="T51" fmla="*/ 688 h 841"/>
                <a:gd name="T52" fmla="*/ 456 w 857"/>
                <a:gd name="T53" fmla="*/ 696 h 841"/>
                <a:gd name="T54" fmla="*/ 488 w 857"/>
                <a:gd name="T55" fmla="*/ 672 h 841"/>
                <a:gd name="T56" fmla="*/ 464 w 857"/>
                <a:gd name="T57" fmla="*/ 640 h 841"/>
                <a:gd name="T58" fmla="*/ 504 w 857"/>
                <a:gd name="T59" fmla="*/ 600 h 841"/>
                <a:gd name="T60" fmla="*/ 536 w 857"/>
                <a:gd name="T61" fmla="*/ 568 h 841"/>
                <a:gd name="T62" fmla="*/ 480 w 857"/>
                <a:gd name="T63" fmla="*/ 408 h 841"/>
                <a:gd name="T64" fmla="*/ 408 w 857"/>
                <a:gd name="T65" fmla="*/ 360 h 841"/>
                <a:gd name="T66" fmla="*/ 344 w 857"/>
                <a:gd name="T67" fmla="*/ 336 h 841"/>
                <a:gd name="T68" fmla="*/ 280 w 857"/>
                <a:gd name="T69" fmla="*/ 312 h 841"/>
                <a:gd name="T70" fmla="*/ 208 w 857"/>
                <a:gd name="T71" fmla="*/ 336 h 841"/>
                <a:gd name="T72" fmla="*/ 48 w 857"/>
                <a:gd name="T73" fmla="*/ 240 h 841"/>
                <a:gd name="T74" fmla="*/ 8 w 857"/>
                <a:gd name="T75" fmla="*/ 160 h 841"/>
                <a:gd name="T76" fmla="*/ 48 w 857"/>
                <a:gd name="T77" fmla="*/ 152 h 841"/>
                <a:gd name="T78" fmla="*/ 112 w 857"/>
                <a:gd name="T79" fmla="*/ 96 h 841"/>
                <a:gd name="T80" fmla="*/ 136 w 857"/>
                <a:gd name="T81" fmla="*/ 64 h 841"/>
                <a:gd name="T82" fmla="*/ 216 w 857"/>
                <a:gd name="T83" fmla="*/ 32 h 841"/>
                <a:gd name="T84" fmla="*/ 232 w 857"/>
                <a:gd name="T85" fmla="*/ 0 h 841"/>
                <a:gd name="T86" fmla="*/ 288 w 857"/>
                <a:gd name="T87" fmla="*/ 72 h 841"/>
                <a:gd name="T88" fmla="*/ 296 w 857"/>
                <a:gd name="T89" fmla="*/ 128 h 841"/>
                <a:gd name="T90" fmla="*/ 312 w 857"/>
                <a:gd name="T91" fmla="*/ 176 h 841"/>
                <a:gd name="T92" fmla="*/ 336 w 857"/>
                <a:gd name="T93" fmla="*/ 192 h 841"/>
                <a:gd name="T94" fmla="*/ 408 w 857"/>
                <a:gd name="T95" fmla="*/ 176 h 841"/>
                <a:gd name="T96" fmla="*/ 408 w 857"/>
                <a:gd name="T97" fmla="*/ 216 h 841"/>
                <a:gd name="T98" fmla="*/ 384 w 857"/>
                <a:gd name="T99" fmla="*/ 256 h 841"/>
                <a:gd name="T100" fmla="*/ 432 w 857"/>
                <a:gd name="T101" fmla="*/ 328 h 841"/>
                <a:gd name="T102" fmla="*/ 496 w 857"/>
                <a:gd name="T103" fmla="*/ 344 h 841"/>
                <a:gd name="T104" fmla="*/ 528 w 857"/>
                <a:gd name="T105" fmla="*/ 320 h 841"/>
                <a:gd name="T106" fmla="*/ 584 w 857"/>
                <a:gd name="T107" fmla="*/ 320 h 841"/>
                <a:gd name="T108" fmla="*/ 624 w 857"/>
                <a:gd name="T109" fmla="*/ 336 h 841"/>
                <a:gd name="T110" fmla="*/ 576 w 857"/>
                <a:gd name="T111" fmla="*/ 392 h 841"/>
                <a:gd name="T112" fmla="*/ 600 w 857"/>
                <a:gd name="T113" fmla="*/ 456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Freeform 39"/>
            <p:cNvSpPr>
              <a:spLocks/>
            </p:cNvSpPr>
            <p:nvPr/>
          </p:nvSpPr>
          <p:spPr bwMode="invGray">
            <a:xfrm>
              <a:off x="2324" y="750"/>
              <a:ext cx="1711" cy="1375"/>
            </a:xfrm>
            <a:custGeom>
              <a:avLst/>
              <a:gdLst>
                <a:gd name="T0" fmla="*/ 16 w 1425"/>
                <a:gd name="T1" fmla="*/ 896 h 1241"/>
                <a:gd name="T2" fmla="*/ 64 w 1425"/>
                <a:gd name="T3" fmla="*/ 968 h 1241"/>
                <a:gd name="T4" fmla="*/ 136 w 1425"/>
                <a:gd name="T5" fmla="*/ 976 h 1241"/>
                <a:gd name="T6" fmla="*/ 112 w 1425"/>
                <a:gd name="T7" fmla="*/ 1032 h 1241"/>
                <a:gd name="T8" fmla="*/ 216 w 1425"/>
                <a:gd name="T9" fmla="*/ 1128 h 1241"/>
                <a:gd name="T10" fmla="*/ 256 w 1425"/>
                <a:gd name="T11" fmla="*/ 1096 h 1241"/>
                <a:gd name="T12" fmla="*/ 352 w 1425"/>
                <a:gd name="T13" fmla="*/ 1104 h 1241"/>
                <a:gd name="T14" fmla="*/ 328 w 1425"/>
                <a:gd name="T15" fmla="*/ 1240 h 1241"/>
                <a:gd name="T16" fmla="*/ 424 w 1425"/>
                <a:gd name="T17" fmla="*/ 1200 h 1241"/>
                <a:gd name="T18" fmla="*/ 496 w 1425"/>
                <a:gd name="T19" fmla="*/ 1112 h 1241"/>
                <a:gd name="T20" fmla="*/ 560 w 1425"/>
                <a:gd name="T21" fmla="*/ 1224 h 1241"/>
                <a:gd name="T22" fmla="*/ 600 w 1425"/>
                <a:gd name="T23" fmla="*/ 1200 h 1241"/>
                <a:gd name="T24" fmla="*/ 664 w 1425"/>
                <a:gd name="T25" fmla="*/ 1112 h 1241"/>
                <a:gd name="T26" fmla="*/ 704 w 1425"/>
                <a:gd name="T27" fmla="*/ 1096 h 1241"/>
                <a:gd name="T28" fmla="*/ 736 w 1425"/>
                <a:gd name="T29" fmla="*/ 1096 h 1241"/>
                <a:gd name="T30" fmla="*/ 800 w 1425"/>
                <a:gd name="T31" fmla="*/ 1024 h 1241"/>
                <a:gd name="T32" fmla="*/ 864 w 1425"/>
                <a:gd name="T33" fmla="*/ 1008 h 1241"/>
                <a:gd name="T34" fmla="*/ 896 w 1425"/>
                <a:gd name="T35" fmla="*/ 920 h 1241"/>
                <a:gd name="T36" fmla="*/ 944 w 1425"/>
                <a:gd name="T37" fmla="*/ 912 h 1241"/>
                <a:gd name="T38" fmla="*/ 1008 w 1425"/>
                <a:gd name="T39" fmla="*/ 872 h 1241"/>
                <a:gd name="T40" fmla="*/ 1088 w 1425"/>
                <a:gd name="T41" fmla="*/ 824 h 1241"/>
                <a:gd name="T42" fmla="*/ 1128 w 1425"/>
                <a:gd name="T43" fmla="*/ 920 h 1241"/>
                <a:gd name="T44" fmla="*/ 1176 w 1425"/>
                <a:gd name="T45" fmla="*/ 888 h 1241"/>
                <a:gd name="T46" fmla="*/ 1176 w 1425"/>
                <a:gd name="T47" fmla="*/ 840 h 1241"/>
                <a:gd name="T48" fmla="*/ 1352 w 1425"/>
                <a:gd name="T49" fmla="*/ 784 h 1241"/>
                <a:gd name="T50" fmla="*/ 1376 w 1425"/>
                <a:gd name="T51" fmla="*/ 728 h 1241"/>
                <a:gd name="T52" fmla="*/ 1312 w 1425"/>
                <a:gd name="T53" fmla="*/ 672 h 1241"/>
                <a:gd name="T54" fmla="*/ 1264 w 1425"/>
                <a:gd name="T55" fmla="*/ 560 h 1241"/>
                <a:gd name="T56" fmla="*/ 1336 w 1425"/>
                <a:gd name="T57" fmla="*/ 560 h 1241"/>
                <a:gd name="T58" fmla="*/ 1352 w 1425"/>
                <a:gd name="T59" fmla="*/ 472 h 1241"/>
                <a:gd name="T60" fmla="*/ 1296 w 1425"/>
                <a:gd name="T61" fmla="*/ 432 h 1241"/>
                <a:gd name="T62" fmla="*/ 1392 w 1425"/>
                <a:gd name="T63" fmla="*/ 296 h 1241"/>
                <a:gd name="T64" fmla="*/ 1424 w 1425"/>
                <a:gd name="T65" fmla="*/ 128 h 1241"/>
                <a:gd name="T66" fmla="*/ 1344 w 1425"/>
                <a:gd name="T67" fmla="*/ 128 h 1241"/>
                <a:gd name="T68" fmla="*/ 1264 w 1425"/>
                <a:gd name="T69" fmla="*/ 72 h 1241"/>
                <a:gd name="T70" fmla="*/ 1192 w 1425"/>
                <a:gd name="T71" fmla="*/ 64 h 1241"/>
                <a:gd name="T72" fmla="*/ 1168 w 1425"/>
                <a:gd name="T73" fmla="*/ 0 h 1241"/>
                <a:gd name="T74" fmla="*/ 1160 w 1425"/>
                <a:gd name="T75" fmla="*/ 64 h 1241"/>
                <a:gd name="T76" fmla="*/ 1128 w 1425"/>
                <a:gd name="T77" fmla="*/ 168 h 1241"/>
                <a:gd name="T78" fmla="*/ 1120 w 1425"/>
                <a:gd name="T79" fmla="*/ 240 h 1241"/>
                <a:gd name="T80" fmla="*/ 992 w 1425"/>
                <a:gd name="T81" fmla="*/ 280 h 1241"/>
                <a:gd name="T82" fmla="*/ 992 w 1425"/>
                <a:gd name="T83" fmla="*/ 432 h 1241"/>
                <a:gd name="T84" fmla="*/ 1056 w 1425"/>
                <a:gd name="T85" fmla="*/ 416 h 1241"/>
                <a:gd name="T86" fmla="*/ 1136 w 1425"/>
                <a:gd name="T87" fmla="*/ 448 h 1241"/>
                <a:gd name="T88" fmla="*/ 1136 w 1425"/>
                <a:gd name="T89" fmla="*/ 504 h 1241"/>
                <a:gd name="T90" fmla="*/ 1040 w 1425"/>
                <a:gd name="T91" fmla="*/ 536 h 1241"/>
                <a:gd name="T92" fmla="*/ 992 w 1425"/>
                <a:gd name="T93" fmla="*/ 592 h 1241"/>
                <a:gd name="T94" fmla="*/ 864 w 1425"/>
                <a:gd name="T95" fmla="*/ 664 h 1241"/>
                <a:gd name="T96" fmla="*/ 760 w 1425"/>
                <a:gd name="T97" fmla="*/ 648 h 1241"/>
                <a:gd name="T98" fmla="*/ 768 w 1425"/>
                <a:gd name="T99" fmla="*/ 752 h 1241"/>
                <a:gd name="T100" fmla="*/ 640 w 1425"/>
                <a:gd name="T101" fmla="*/ 848 h 1241"/>
                <a:gd name="T102" fmla="*/ 456 w 1425"/>
                <a:gd name="T103" fmla="*/ 880 h 1241"/>
                <a:gd name="T104" fmla="*/ 352 w 1425"/>
                <a:gd name="T105" fmla="*/ 888 h 1241"/>
                <a:gd name="T106" fmla="*/ 248 w 1425"/>
                <a:gd name="T107" fmla="*/ 864 h 1241"/>
                <a:gd name="T108" fmla="*/ 96 w 1425"/>
                <a:gd name="T109" fmla="*/ 816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Freeform 40"/>
            <p:cNvSpPr>
              <a:spLocks/>
            </p:cNvSpPr>
            <p:nvPr/>
          </p:nvSpPr>
          <p:spPr bwMode="invGray">
            <a:xfrm>
              <a:off x="748" y="981"/>
              <a:ext cx="1529" cy="1144"/>
            </a:xfrm>
            <a:custGeom>
              <a:avLst/>
              <a:gdLst>
                <a:gd name="T0" fmla="*/ 1256 w 1273"/>
                <a:gd name="T1" fmla="*/ 576 h 1033"/>
                <a:gd name="T2" fmla="*/ 1240 w 1273"/>
                <a:gd name="T3" fmla="*/ 632 h 1033"/>
                <a:gd name="T4" fmla="*/ 1176 w 1273"/>
                <a:gd name="T5" fmla="*/ 632 h 1033"/>
                <a:gd name="T6" fmla="*/ 1152 w 1273"/>
                <a:gd name="T7" fmla="*/ 664 h 1033"/>
                <a:gd name="T8" fmla="*/ 1080 w 1273"/>
                <a:gd name="T9" fmla="*/ 720 h 1033"/>
                <a:gd name="T10" fmla="*/ 1048 w 1273"/>
                <a:gd name="T11" fmla="*/ 728 h 1033"/>
                <a:gd name="T12" fmla="*/ 936 w 1273"/>
                <a:gd name="T13" fmla="*/ 824 h 1033"/>
                <a:gd name="T14" fmla="*/ 880 w 1273"/>
                <a:gd name="T15" fmla="*/ 880 h 1033"/>
                <a:gd name="T16" fmla="*/ 920 w 1273"/>
                <a:gd name="T17" fmla="*/ 944 h 1033"/>
                <a:gd name="T18" fmla="*/ 888 w 1273"/>
                <a:gd name="T19" fmla="*/ 992 h 1033"/>
                <a:gd name="T20" fmla="*/ 896 w 1273"/>
                <a:gd name="T21" fmla="*/ 1032 h 1033"/>
                <a:gd name="T22" fmla="*/ 840 w 1273"/>
                <a:gd name="T23" fmla="*/ 1016 h 1033"/>
                <a:gd name="T24" fmla="*/ 808 w 1273"/>
                <a:gd name="T25" fmla="*/ 1000 h 1033"/>
                <a:gd name="T26" fmla="*/ 736 w 1273"/>
                <a:gd name="T27" fmla="*/ 960 h 1033"/>
                <a:gd name="T28" fmla="*/ 600 w 1273"/>
                <a:gd name="T29" fmla="*/ 984 h 1033"/>
                <a:gd name="T30" fmla="*/ 512 w 1273"/>
                <a:gd name="T31" fmla="*/ 992 h 1033"/>
                <a:gd name="T32" fmla="*/ 432 w 1273"/>
                <a:gd name="T33" fmla="*/ 952 h 1033"/>
                <a:gd name="T34" fmla="*/ 368 w 1273"/>
                <a:gd name="T35" fmla="*/ 960 h 1033"/>
                <a:gd name="T36" fmla="*/ 272 w 1273"/>
                <a:gd name="T37" fmla="*/ 928 h 1033"/>
                <a:gd name="T38" fmla="*/ 216 w 1273"/>
                <a:gd name="T39" fmla="*/ 984 h 1033"/>
                <a:gd name="T40" fmla="*/ 152 w 1273"/>
                <a:gd name="T41" fmla="*/ 944 h 1033"/>
                <a:gd name="T42" fmla="*/ 104 w 1273"/>
                <a:gd name="T43" fmla="*/ 864 h 1033"/>
                <a:gd name="T44" fmla="*/ 56 w 1273"/>
                <a:gd name="T45" fmla="*/ 800 h 1033"/>
                <a:gd name="T46" fmla="*/ 64 w 1273"/>
                <a:gd name="T47" fmla="*/ 776 h 1033"/>
                <a:gd name="T48" fmla="*/ 40 w 1273"/>
                <a:gd name="T49" fmla="*/ 712 h 1033"/>
                <a:gd name="T50" fmla="*/ 0 w 1273"/>
                <a:gd name="T51" fmla="*/ 688 h 1033"/>
                <a:gd name="T52" fmla="*/ 32 w 1273"/>
                <a:gd name="T53" fmla="*/ 688 h 1033"/>
                <a:gd name="T54" fmla="*/ 32 w 1273"/>
                <a:gd name="T55" fmla="*/ 616 h 1033"/>
                <a:gd name="T56" fmla="*/ 24 w 1273"/>
                <a:gd name="T57" fmla="*/ 568 h 1033"/>
                <a:gd name="T58" fmla="*/ 0 w 1273"/>
                <a:gd name="T59" fmla="*/ 520 h 1033"/>
                <a:gd name="T60" fmla="*/ 88 w 1273"/>
                <a:gd name="T61" fmla="*/ 464 h 1033"/>
                <a:gd name="T62" fmla="*/ 136 w 1273"/>
                <a:gd name="T63" fmla="*/ 456 h 1033"/>
                <a:gd name="T64" fmla="*/ 152 w 1273"/>
                <a:gd name="T65" fmla="*/ 480 h 1033"/>
                <a:gd name="T66" fmla="*/ 200 w 1273"/>
                <a:gd name="T67" fmla="*/ 480 h 1033"/>
                <a:gd name="T68" fmla="*/ 304 w 1273"/>
                <a:gd name="T69" fmla="*/ 456 h 1033"/>
                <a:gd name="T70" fmla="*/ 416 w 1273"/>
                <a:gd name="T71" fmla="*/ 424 h 1033"/>
                <a:gd name="T72" fmla="*/ 424 w 1273"/>
                <a:gd name="T73" fmla="*/ 376 h 1033"/>
                <a:gd name="T74" fmla="*/ 472 w 1273"/>
                <a:gd name="T75" fmla="*/ 232 h 1033"/>
                <a:gd name="T76" fmla="*/ 456 w 1273"/>
                <a:gd name="T77" fmla="*/ 200 h 1033"/>
                <a:gd name="T78" fmla="*/ 592 w 1273"/>
                <a:gd name="T79" fmla="*/ 224 h 1033"/>
                <a:gd name="T80" fmla="*/ 664 w 1273"/>
                <a:gd name="T81" fmla="*/ 96 h 1033"/>
                <a:gd name="T82" fmla="*/ 784 w 1273"/>
                <a:gd name="T83" fmla="*/ 128 h 1033"/>
                <a:gd name="T84" fmla="*/ 784 w 1273"/>
                <a:gd name="T85" fmla="*/ 80 h 1033"/>
                <a:gd name="T86" fmla="*/ 840 w 1273"/>
                <a:gd name="T87" fmla="*/ 40 h 1033"/>
                <a:gd name="T88" fmla="*/ 880 w 1273"/>
                <a:gd name="T89" fmla="*/ 0 h 1033"/>
                <a:gd name="T90" fmla="*/ 928 w 1273"/>
                <a:gd name="T91" fmla="*/ 16 h 1033"/>
                <a:gd name="T92" fmla="*/ 928 w 1273"/>
                <a:gd name="T93" fmla="*/ 48 h 1033"/>
                <a:gd name="T94" fmla="*/ 960 w 1273"/>
                <a:gd name="T95" fmla="*/ 112 h 1033"/>
                <a:gd name="T96" fmla="*/ 1024 w 1273"/>
                <a:gd name="T97" fmla="*/ 144 h 1033"/>
                <a:gd name="T98" fmla="*/ 1040 w 1273"/>
                <a:gd name="T99" fmla="*/ 248 h 1033"/>
                <a:gd name="T100" fmla="*/ 1016 w 1273"/>
                <a:gd name="T101" fmla="*/ 336 h 1033"/>
                <a:gd name="T102" fmla="*/ 1112 w 1273"/>
                <a:gd name="T103" fmla="*/ 368 h 1033"/>
                <a:gd name="T104" fmla="*/ 1208 w 1273"/>
                <a:gd name="T105" fmla="*/ 440 h 1033"/>
                <a:gd name="T106" fmla="*/ 1232 w 1273"/>
                <a:gd name="T107" fmla="*/ 480 h 1033"/>
                <a:gd name="T108" fmla="*/ 1272 w 1273"/>
                <a:gd name="T109" fmla="*/ 568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Freeform 41"/>
            <p:cNvSpPr>
              <a:spLocks/>
            </p:cNvSpPr>
            <p:nvPr/>
          </p:nvSpPr>
          <p:spPr bwMode="invGray">
            <a:xfrm>
              <a:off x="3930" y="3081"/>
              <a:ext cx="153" cy="286"/>
            </a:xfrm>
            <a:custGeom>
              <a:avLst/>
              <a:gdLst>
                <a:gd name="T0" fmla="*/ 24 w 129"/>
                <a:gd name="T1" fmla="*/ 232 h 257"/>
                <a:gd name="T2" fmla="*/ 32 w 129"/>
                <a:gd name="T3" fmla="*/ 248 h 257"/>
                <a:gd name="T4" fmla="*/ 56 w 129"/>
                <a:gd name="T5" fmla="*/ 256 h 257"/>
                <a:gd name="T6" fmla="*/ 64 w 129"/>
                <a:gd name="T7" fmla="*/ 224 h 257"/>
                <a:gd name="T8" fmla="*/ 104 w 129"/>
                <a:gd name="T9" fmla="*/ 184 h 257"/>
                <a:gd name="T10" fmla="*/ 104 w 129"/>
                <a:gd name="T11" fmla="*/ 128 h 257"/>
                <a:gd name="T12" fmla="*/ 120 w 129"/>
                <a:gd name="T13" fmla="*/ 96 h 257"/>
                <a:gd name="T14" fmla="*/ 128 w 129"/>
                <a:gd name="T15" fmla="*/ 72 h 257"/>
                <a:gd name="T16" fmla="*/ 112 w 129"/>
                <a:gd name="T17" fmla="*/ 56 h 257"/>
                <a:gd name="T18" fmla="*/ 104 w 129"/>
                <a:gd name="T19" fmla="*/ 0 h 257"/>
                <a:gd name="T20" fmla="*/ 64 w 129"/>
                <a:gd name="T21" fmla="*/ 24 h 257"/>
                <a:gd name="T22" fmla="*/ 48 w 129"/>
                <a:gd name="T23" fmla="*/ 24 h 257"/>
                <a:gd name="T24" fmla="*/ 56 w 129"/>
                <a:gd name="T25" fmla="*/ 40 h 257"/>
                <a:gd name="T26" fmla="*/ 24 w 129"/>
                <a:gd name="T27" fmla="*/ 72 h 257"/>
                <a:gd name="T28" fmla="*/ 24 w 129"/>
                <a:gd name="T29" fmla="*/ 112 h 257"/>
                <a:gd name="T30" fmla="*/ 0 w 129"/>
                <a:gd name="T31" fmla="*/ 136 h 257"/>
                <a:gd name="T32" fmla="*/ 8 w 129"/>
                <a:gd name="T33" fmla="*/ 168 h 257"/>
                <a:gd name="T34" fmla="*/ 16 w 129"/>
                <a:gd name="T35" fmla="*/ 224 h 257"/>
                <a:gd name="T36" fmla="*/ 24 w 129"/>
                <a:gd name="T37" fmla="*/ 232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solidFill>
              <a:srgbClr val="99CCFF"/>
            </a:solidFill>
            <a:ln w="25400" cap="rnd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Rectangle 42"/>
            <p:cNvSpPr>
              <a:spLocks noChangeArrowheads="1"/>
            </p:cNvSpPr>
            <p:nvPr/>
          </p:nvSpPr>
          <p:spPr bwMode="white">
            <a:xfrm>
              <a:off x="4110" y="1148"/>
              <a:ext cx="45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黑龙江</a:t>
              </a:r>
            </a:p>
          </p:txBody>
        </p:sp>
        <p:sp>
          <p:nvSpPr>
            <p:cNvPr id="112" name="Rectangle 43"/>
            <p:cNvSpPr>
              <a:spLocks noChangeArrowheads="1"/>
            </p:cNvSpPr>
            <p:nvPr/>
          </p:nvSpPr>
          <p:spPr bwMode="white">
            <a:xfrm>
              <a:off x="4025" y="1458"/>
              <a:ext cx="26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吉林</a:t>
              </a:r>
            </a:p>
          </p:txBody>
        </p:sp>
        <p:sp>
          <p:nvSpPr>
            <p:cNvPr id="113" name="Rectangle 44"/>
            <p:cNvSpPr>
              <a:spLocks noChangeArrowheads="1"/>
            </p:cNvSpPr>
            <p:nvPr/>
          </p:nvSpPr>
          <p:spPr bwMode="white">
            <a:xfrm>
              <a:off x="3710" y="1658"/>
              <a:ext cx="51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辽宁</a:t>
              </a:r>
              <a:endParaRPr kumimoji="0" lang="zh-CN" altLang="zh-CN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Rectangle 45"/>
            <p:cNvSpPr>
              <a:spLocks noChangeArrowheads="1"/>
            </p:cNvSpPr>
            <p:nvPr/>
          </p:nvSpPr>
          <p:spPr bwMode="invGray">
            <a:xfrm>
              <a:off x="3420" y="2014"/>
              <a:ext cx="3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河北</a:t>
              </a:r>
            </a:p>
          </p:txBody>
        </p:sp>
        <p:sp>
          <p:nvSpPr>
            <p:cNvPr id="115" name="Rectangle 46"/>
            <p:cNvSpPr>
              <a:spLocks noChangeArrowheads="1"/>
            </p:cNvSpPr>
            <p:nvPr/>
          </p:nvSpPr>
          <p:spPr bwMode="invGray">
            <a:xfrm>
              <a:off x="3602" y="2168"/>
              <a:ext cx="627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山东</a:t>
              </a:r>
            </a:p>
          </p:txBody>
        </p:sp>
        <p:sp>
          <p:nvSpPr>
            <p:cNvPr id="116" name="Rectangle 47"/>
            <p:cNvSpPr>
              <a:spLocks noChangeArrowheads="1"/>
            </p:cNvSpPr>
            <p:nvPr/>
          </p:nvSpPr>
          <p:spPr bwMode="white">
            <a:xfrm>
              <a:off x="3615" y="3010"/>
              <a:ext cx="324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福建</a:t>
              </a:r>
            </a:p>
          </p:txBody>
        </p:sp>
        <p:sp>
          <p:nvSpPr>
            <p:cNvPr id="117" name="Rectangle 48"/>
            <p:cNvSpPr>
              <a:spLocks noChangeArrowheads="1"/>
            </p:cNvSpPr>
            <p:nvPr/>
          </p:nvSpPr>
          <p:spPr bwMode="invGray">
            <a:xfrm>
              <a:off x="3483" y="2839"/>
              <a:ext cx="414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江西</a:t>
              </a:r>
            </a:p>
          </p:txBody>
        </p:sp>
        <p:sp>
          <p:nvSpPr>
            <p:cNvPr id="118" name="Rectangle 49"/>
            <p:cNvSpPr>
              <a:spLocks noChangeArrowheads="1"/>
            </p:cNvSpPr>
            <p:nvPr/>
          </p:nvSpPr>
          <p:spPr bwMode="white">
            <a:xfrm>
              <a:off x="3585" y="2569"/>
              <a:ext cx="3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安徽</a:t>
              </a:r>
            </a:p>
          </p:txBody>
        </p:sp>
        <p:sp>
          <p:nvSpPr>
            <p:cNvPr id="119" name="Rectangle 50"/>
            <p:cNvSpPr>
              <a:spLocks noChangeArrowheads="1"/>
            </p:cNvSpPr>
            <p:nvPr/>
          </p:nvSpPr>
          <p:spPr bwMode="invGray">
            <a:xfrm>
              <a:off x="3170" y="2637"/>
              <a:ext cx="34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湖北</a:t>
              </a:r>
            </a:p>
          </p:txBody>
        </p:sp>
        <p:sp>
          <p:nvSpPr>
            <p:cNvPr id="120" name="Rectangle 51"/>
            <p:cNvSpPr>
              <a:spLocks noChangeArrowheads="1"/>
            </p:cNvSpPr>
            <p:nvPr/>
          </p:nvSpPr>
          <p:spPr bwMode="invGray">
            <a:xfrm>
              <a:off x="3132" y="2930"/>
              <a:ext cx="37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湖南</a:t>
              </a:r>
            </a:p>
          </p:txBody>
        </p:sp>
        <p:sp>
          <p:nvSpPr>
            <p:cNvPr id="121" name="Rectangle 52"/>
            <p:cNvSpPr>
              <a:spLocks noChangeArrowheads="1"/>
            </p:cNvSpPr>
            <p:nvPr/>
          </p:nvSpPr>
          <p:spPr bwMode="invGray">
            <a:xfrm>
              <a:off x="3334" y="3212"/>
              <a:ext cx="237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广东</a:t>
              </a:r>
            </a:p>
          </p:txBody>
        </p:sp>
        <p:sp>
          <p:nvSpPr>
            <p:cNvPr id="122" name="Rectangle 53"/>
            <p:cNvSpPr>
              <a:spLocks noChangeArrowheads="1"/>
            </p:cNvSpPr>
            <p:nvPr/>
          </p:nvSpPr>
          <p:spPr bwMode="white">
            <a:xfrm>
              <a:off x="2977" y="3214"/>
              <a:ext cx="47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广西</a:t>
              </a:r>
            </a:p>
          </p:txBody>
        </p:sp>
        <p:sp>
          <p:nvSpPr>
            <p:cNvPr id="123" name="Rectangle 54"/>
            <p:cNvSpPr>
              <a:spLocks noChangeArrowheads="1"/>
            </p:cNvSpPr>
            <p:nvPr/>
          </p:nvSpPr>
          <p:spPr bwMode="invGray">
            <a:xfrm>
              <a:off x="4045" y="2567"/>
              <a:ext cx="533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上海</a:t>
              </a:r>
            </a:p>
          </p:txBody>
        </p:sp>
        <p:sp>
          <p:nvSpPr>
            <p:cNvPr id="124" name="Rectangle 55"/>
            <p:cNvSpPr>
              <a:spLocks noChangeArrowheads="1"/>
            </p:cNvSpPr>
            <p:nvPr/>
          </p:nvSpPr>
          <p:spPr bwMode="white">
            <a:xfrm>
              <a:off x="3276" y="2386"/>
              <a:ext cx="37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河南</a:t>
              </a:r>
            </a:p>
          </p:txBody>
        </p:sp>
        <p:sp>
          <p:nvSpPr>
            <p:cNvPr id="125" name="Rectangle 56"/>
            <p:cNvSpPr>
              <a:spLocks noChangeArrowheads="1"/>
            </p:cNvSpPr>
            <p:nvPr/>
          </p:nvSpPr>
          <p:spPr bwMode="invGray">
            <a:xfrm>
              <a:off x="3187" y="2154"/>
              <a:ext cx="38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山西</a:t>
              </a:r>
            </a:p>
          </p:txBody>
        </p:sp>
        <p:sp>
          <p:nvSpPr>
            <p:cNvPr id="126" name="Rectangle 57"/>
            <p:cNvSpPr>
              <a:spLocks noChangeArrowheads="1"/>
            </p:cNvSpPr>
            <p:nvPr/>
          </p:nvSpPr>
          <p:spPr bwMode="invGray">
            <a:xfrm>
              <a:off x="2708" y="1807"/>
              <a:ext cx="51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内蒙古</a:t>
              </a:r>
            </a:p>
          </p:txBody>
        </p:sp>
        <p:sp>
          <p:nvSpPr>
            <p:cNvPr id="127" name="Rectangle 58"/>
            <p:cNvSpPr>
              <a:spLocks noChangeArrowheads="1"/>
            </p:cNvSpPr>
            <p:nvPr/>
          </p:nvSpPr>
          <p:spPr bwMode="invGray">
            <a:xfrm>
              <a:off x="2925" y="2368"/>
              <a:ext cx="46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陕西</a:t>
              </a:r>
            </a:p>
          </p:txBody>
        </p:sp>
        <p:sp>
          <p:nvSpPr>
            <p:cNvPr id="128" name="Rectangle 59"/>
            <p:cNvSpPr>
              <a:spLocks noChangeArrowheads="1"/>
            </p:cNvSpPr>
            <p:nvPr/>
          </p:nvSpPr>
          <p:spPr bwMode="invGray">
            <a:xfrm>
              <a:off x="2790" y="2074"/>
              <a:ext cx="4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宁夏</a:t>
              </a:r>
            </a:p>
          </p:txBody>
        </p:sp>
        <p:sp>
          <p:nvSpPr>
            <p:cNvPr id="129" name="Rectangle 60"/>
            <p:cNvSpPr>
              <a:spLocks noChangeArrowheads="1"/>
            </p:cNvSpPr>
            <p:nvPr/>
          </p:nvSpPr>
          <p:spPr bwMode="invGray">
            <a:xfrm>
              <a:off x="2035" y="1777"/>
              <a:ext cx="36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甘肃</a:t>
              </a:r>
            </a:p>
          </p:txBody>
        </p:sp>
        <p:sp>
          <p:nvSpPr>
            <p:cNvPr id="130" name="Rectangle 61"/>
            <p:cNvSpPr>
              <a:spLocks noChangeArrowheads="1"/>
            </p:cNvSpPr>
            <p:nvPr/>
          </p:nvSpPr>
          <p:spPr bwMode="invGray">
            <a:xfrm>
              <a:off x="1988" y="2150"/>
              <a:ext cx="4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青海</a:t>
              </a:r>
            </a:p>
          </p:txBody>
        </p:sp>
        <p:sp>
          <p:nvSpPr>
            <p:cNvPr id="131" name="Rectangle 62"/>
            <p:cNvSpPr>
              <a:spLocks noChangeArrowheads="1"/>
            </p:cNvSpPr>
            <p:nvPr/>
          </p:nvSpPr>
          <p:spPr bwMode="invGray">
            <a:xfrm>
              <a:off x="2439" y="2646"/>
              <a:ext cx="46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四川</a:t>
              </a:r>
            </a:p>
            <a:p>
              <a:pPr marL="0" marR="0" lvl="0" indent="0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Rectangle 63"/>
            <p:cNvSpPr>
              <a:spLocks noChangeArrowheads="1"/>
            </p:cNvSpPr>
            <p:nvPr/>
          </p:nvSpPr>
          <p:spPr bwMode="invGray">
            <a:xfrm>
              <a:off x="2772" y="3005"/>
              <a:ext cx="46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贵州</a:t>
              </a:r>
            </a:p>
          </p:txBody>
        </p:sp>
        <p:sp>
          <p:nvSpPr>
            <p:cNvPr id="133" name="Rectangle 64"/>
            <p:cNvSpPr>
              <a:spLocks noChangeArrowheads="1"/>
            </p:cNvSpPr>
            <p:nvPr/>
          </p:nvSpPr>
          <p:spPr bwMode="invGray">
            <a:xfrm>
              <a:off x="2320" y="3125"/>
              <a:ext cx="43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云南</a:t>
              </a:r>
            </a:p>
          </p:txBody>
        </p:sp>
        <p:sp>
          <p:nvSpPr>
            <p:cNvPr id="134" name="Rectangle 65"/>
            <p:cNvSpPr>
              <a:spLocks noChangeArrowheads="1"/>
            </p:cNvSpPr>
            <p:nvPr/>
          </p:nvSpPr>
          <p:spPr bwMode="invGray">
            <a:xfrm>
              <a:off x="1421" y="2451"/>
              <a:ext cx="324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西藏</a:t>
              </a:r>
            </a:p>
          </p:txBody>
        </p:sp>
        <p:sp>
          <p:nvSpPr>
            <p:cNvPr id="135" name="Rectangle 66"/>
            <p:cNvSpPr>
              <a:spLocks noChangeArrowheads="1"/>
            </p:cNvSpPr>
            <p:nvPr/>
          </p:nvSpPr>
          <p:spPr bwMode="invGray">
            <a:xfrm>
              <a:off x="1382" y="1601"/>
              <a:ext cx="4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新疆</a:t>
              </a:r>
            </a:p>
          </p:txBody>
        </p:sp>
        <p:sp>
          <p:nvSpPr>
            <p:cNvPr id="136" name="Rectangle 67"/>
            <p:cNvSpPr>
              <a:spLocks noChangeArrowheads="1"/>
            </p:cNvSpPr>
            <p:nvPr/>
          </p:nvSpPr>
          <p:spPr bwMode="invGray">
            <a:xfrm>
              <a:off x="3718" y="2401"/>
              <a:ext cx="698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江苏</a:t>
              </a:r>
            </a:p>
          </p:txBody>
        </p:sp>
        <p:sp>
          <p:nvSpPr>
            <p:cNvPr id="137" name="Rectangle 68"/>
            <p:cNvSpPr>
              <a:spLocks noChangeArrowheads="1"/>
            </p:cNvSpPr>
            <p:nvPr/>
          </p:nvSpPr>
          <p:spPr bwMode="invGray">
            <a:xfrm>
              <a:off x="3788" y="2767"/>
              <a:ext cx="41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浙江</a:t>
              </a:r>
            </a:p>
          </p:txBody>
        </p:sp>
        <p:sp>
          <p:nvSpPr>
            <p:cNvPr id="138" name="Rectangle 69"/>
            <p:cNvSpPr>
              <a:spLocks noChangeArrowheads="1"/>
            </p:cNvSpPr>
            <p:nvPr/>
          </p:nvSpPr>
          <p:spPr bwMode="invGray">
            <a:xfrm>
              <a:off x="3685" y="1929"/>
              <a:ext cx="41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99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北京</a:t>
              </a:r>
            </a:p>
          </p:txBody>
        </p:sp>
        <p:sp>
          <p:nvSpPr>
            <p:cNvPr id="139" name="Rectangle 70"/>
            <p:cNvSpPr>
              <a:spLocks noChangeArrowheads="1"/>
            </p:cNvSpPr>
            <p:nvPr/>
          </p:nvSpPr>
          <p:spPr bwMode="invGray">
            <a:xfrm rot="-3078897">
              <a:off x="3890" y="3040"/>
              <a:ext cx="421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804863" eaLnBrk="0" fontAlgn="auto" latinLnBrk="0" hangingPunct="0">
                <a:lnSpc>
                  <a:spcPts val="11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台湾</a:t>
              </a:r>
            </a:p>
          </p:txBody>
        </p:sp>
      </p:grpSp>
      <p:grpSp>
        <p:nvGrpSpPr>
          <p:cNvPr id="148" name="Group 21"/>
          <p:cNvGrpSpPr>
            <a:grpSpLocks/>
          </p:cNvGrpSpPr>
          <p:nvPr/>
        </p:nvGrpSpPr>
        <p:grpSpPr bwMode="auto">
          <a:xfrm>
            <a:off x="179512" y="3501008"/>
            <a:ext cx="9216652" cy="3443307"/>
            <a:chOff x="1383" y="116"/>
            <a:chExt cx="3792" cy="2208"/>
          </a:xfrm>
        </p:grpSpPr>
        <p:sp>
          <p:nvSpPr>
            <p:cNvPr id="149" name="AutoShape 6"/>
            <p:cNvSpPr>
              <a:spLocks noChangeArrowheads="1"/>
            </p:cNvSpPr>
            <p:nvPr/>
          </p:nvSpPr>
          <p:spPr bwMode="auto">
            <a:xfrm>
              <a:off x="1383" y="116"/>
              <a:ext cx="3620" cy="2208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endParaRPr>
            </a:p>
          </p:txBody>
        </p:sp>
        <p:sp>
          <p:nvSpPr>
            <p:cNvPr id="150" name="Text Box 7"/>
            <p:cNvSpPr txBox="1">
              <a:spLocks noChangeArrowheads="1"/>
            </p:cNvSpPr>
            <p:nvPr/>
          </p:nvSpPr>
          <p:spPr bwMode="auto">
            <a:xfrm>
              <a:off x="1514" y="417"/>
              <a:ext cx="3661" cy="177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sx="1000" sy="1000" rotWithShape="0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The first batch of 90 cities 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 </a:t>
              </a:r>
              <a:r>
                <a:rPr lang="en-US" altLang="zh-CN" sz="1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the smart city pilot project</a:t>
              </a: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In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January 29, 2013, the housing administration  identified the first batch of national "smart city" pilot cities of a total of 90, of which 37 prefecture-level cities, 50 districts (counties) , 3 towns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63538" lvl="1" algn="l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first-tier cities </a:t>
              </a:r>
              <a:r>
                <a:rPr lang="zh-CN" altLang="en-US" sz="1600" b="1" dirty="0" smtClean="0"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Beijing, Shanghai, Tianjin.</a:t>
              </a:r>
            </a:p>
            <a:p>
              <a:pPr marL="363538" lvl="1" algn="l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zh-CN" alt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second-tier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cities </a:t>
              </a:r>
              <a:r>
                <a:rPr lang="zh-CN" altLang="en-US" sz="1600" b="1" dirty="0" smtClean="0"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Taiyuan, 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Changzhi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, Shijiazhuang, Wuxi, etc.</a:t>
              </a:r>
            </a:p>
            <a:p>
              <a:pPr marL="363538" lvl="1" algn="l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3 towns</a:t>
              </a:r>
              <a:r>
                <a:rPr lang="zh-CN" altLang="en-US" sz="1600" b="1" dirty="0" smtClean="0"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Zhangpu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of 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Kunshan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Baijia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of 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Liuyang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Lecong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of 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Fuoshan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1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251520" y="922399"/>
            <a:ext cx="8892480" cy="3024017"/>
            <a:chOff x="323528" y="908720"/>
            <a:chExt cx="8598514" cy="3024017"/>
          </a:xfrm>
        </p:grpSpPr>
        <p:sp>
          <p:nvSpPr>
            <p:cNvPr id="151" name="AutoShape 6"/>
            <p:cNvSpPr>
              <a:spLocks noChangeArrowheads="1"/>
            </p:cNvSpPr>
            <p:nvPr/>
          </p:nvSpPr>
          <p:spPr bwMode="auto">
            <a:xfrm>
              <a:off x="323528" y="908720"/>
              <a:ext cx="8424936" cy="2942632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16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Text Box 7"/>
            <p:cNvSpPr txBox="1">
              <a:spLocks noChangeArrowheads="1"/>
            </p:cNvSpPr>
            <p:nvPr/>
          </p:nvSpPr>
          <p:spPr bwMode="auto">
            <a:xfrm>
              <a:off x="611560" y="1255081"/>
              <a:ext cx="8310482" cy="267765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sx="1000" sy="1000" rotWithShape="0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“The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tentative measures for the administration of pilot smart </a:t>
              </a: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cities”</a:t>
              </a:r>
            </a:p>
            <a:p>
              <a:pPr algn="l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The construction of smart city is implementing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the idea of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CPC Central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Committee and the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State Council about the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innovation-driven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development, promoting new urbanization, comprehensive building of well-off society in an important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measure.</a:t>
              </a:r>
            </a:p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Smart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city is a brand new city form under a new generation of information technology support, knowledge society, and the next generation of innovation (innovation 2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).</a:t>
              </a:r>
              <a:endPara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41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1761" y="404813"/>
            <a:ext cx="6479828" cy="792162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System Architecture of Smart Cities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57"/>
          <p:cNvSpPr>
            <a:spLocks noChangeArrowheads="1"/>
          </p:cNvSpPr>
          <p:nvPr/>
        </p:nvSpPr>
        <p:spPr bwMode="auto">
          <a:xfrm>
            <a:off x="684213" y="1601738"/>
            <a:ext cx="7848600" cy="1035174"/>
          </a:xfrm>
          <a:prstGeom prst="parallelogram">
            <a:avLst>
              <a:gd name="adj" fmla="val 110275"/>
            </a:avLst>
          </a:prstGeom>
          <a:solidFill>
            <a:srgbClr val="3366FF">
              <a:alpha val="32941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pic>
        <p:nvPicPr>
          <p:cNvPr id="5" name="Picture 137" descr="58925154434370281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763" y="1500138"/>
            <a:ext cx="64770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" name="Picture 136" descr="DSC01068_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0" y="1500138"/>
            <a:ext cx="65405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" name="Picture 1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5800" y="1500138"/>
            <a:ext cx="639763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" name="Picture 1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3300" y="1500138"/>
            <a:ext cx="67945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" name="Picture 1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4075" y="1500138"/>
            <a:ext cx="625475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" name="Picture 1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644" y="1500138"/>
            <a:ext cx="64770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1" name="Picture 1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5750" y="1500138"/>
            <a:ext cx="641350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684213" y="5732140"/>
            <a:ext cx="7848600" cy="819150"/>
          </a:xfrm>
          <a:prstGeom prst="parallelogram">
            <a:avLst>
              <a:gd name="adj" fmla="val 110275"/>
            </a:avLst>
          </a:prstGeom>
          <a:solidFill>
            <a:srgbClr val="3366FF">
              <a:alpha val="32941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84213" y="3356992"/>
            <a:ext cx="7848600" cy="819150"/>
          </a:xfrm>
          <a:prstGeom prst="parallelogram">
            <a:avLst>
              <a:gd name="adj" fmla="val 110275"/>
            </a:avLst>
          </a:prstGeom>
          <a:solidFill>
            <a:srgbClr val="82C7CC">
              <a:alpha val="10980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-10301" y="3195457"/>
            <a:ext cx="1135362" cy="70788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Platform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611560" y="4618137"/>
            <a:ext cx="7848600" cy="819150"/>
          </a:xfrm>
          <a:prstGeom prst="parallelogram">
            <a:avLst>
              <a:gd name="adj" fmla="val 110275"/>
            </a:avLst>
          </a:prstGeom>
          <a:solidFill>
            <a:srgbClr val="FF6600">
              <a:alpha val="10980"/>
            </a:srgbClr>
          </a:solidFill>
          <a:ln w="2857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</a:pPr>
            <a:endParaRPr lang="zh-CN" altLang="en-US" sz="1600" b="1"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81034" y="4680088"/>
            <a:ext cx="998979" cy="70788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Network</a:t>
            </a:r>
            <a:r>
              <a: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1600" b="1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en-US" altLang="zh-CN" sz="1600" b="1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411734" y="4908649"/>
            <a:ext cx="64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l"/>
            <a:r>
              <a:rPr lang="zh-CN" altLang="en-US" sz="1200" b="1">
                <a:solidFill>
                  <a:schemeClr val="bg2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通信网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4283397" y="4908649"/>
            <a:ext cx="64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l"/>
            <a:r>
              <a:rPr lang="zh-CN" altLang="en-US" sz="1200" b="1">
                <a:solidFill>
                  <a:schemeClr val="bg2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互联网</a:t>
            </a: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6228084" y="4908649"/>
            <a:ext cx="64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l"/>
            <a:r>
              <a:rPr lang="zh-CN" altLang="en-US" sz="1200" b="1">
                <a:solidFill>
                  <a:schemeClr val="bg2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物联网</a:t>
            </a:r>
          </a:p>
        </p:txBody>
      </p:sp>
      <p:sp>
        <p:nvSpPr>
          <p:cNvPr id="38" name="Freeform 31"/>
          <p:cNvSpPr>
            <a:spLocks/>
          </p:cNvSpPr>
          <p:nvPr/>
        </p:nvSpPr>
        <p:spPr bwMode="auto">
          <a:xfrm rot="19441860">
            <a:off x="2143636" y="5408191"/>
            <a:ext cx="431800" cy="207963"/>
          </a:xfrm>
          <a:custGeom>
            <a:avLst/>
            <a:gdLst>
              <a:gd name="T0" fmla="*/ 0 w 576"/>
              <a:gd name="T1" fmla="*/ 288 h 288"/>
              <a:gd name="T2" fmla="*/ 336 w 576"/>
              <a:gd name="T3" fmla="*/ 48 h 288"/>
              <a:gd name="T4" fmla="*/ 288 w 576"/>
              <a:gd name="T5" fmla="*/ 192 h 288"/>
              <a:gd name="T6" fmla="*/ 576 w 576"/>
              <a:gd name="T7" fmla="*/ 0 h 288"/>
              <a:gd name="T8" fmla="*/ 240 w 576"/>
              <a:gd name="T9" fmla="*/ 288 h 288"/>
              <a:gd name="T10" fmla="*/ 264 w 576"/>
              <a:gd name="T11" fmla="*/ 152 h 288"/>
              <a:gd name="T12" fmla="*/ 0 w 576"/>
              <a:gd name="T13" fmla="*/ 288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288"/>
              <a:gd name="T23" fmla="*/ 576 w 576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288">
                <a:moveTo>
                  <a:pt x="0" y="288"/>
                </a:moveTo>
                <a:lnTo>
                  <a:pt x="336" y="48"/>
                </a:lnTo>
                <a:lnTo>
                  <a:pt x="288" y="192"/>
                </a:lnTo>
                <a:lnTo>
                  <a:pt x="576" y="0"/>
                </a:lnTo>
                <a:lnTo>
                  <a:pt x="240" y="288"/>
                </a:lnTo>
                <a:lnTo>
                  <a:pt x="264" y="152"/>
                </a:lnTo>
                <a:lnTo>
                  <a:pt x="0" y="288"/>
                </a:lnTo>
                <a:close/>
              </a:path>
            </a:pathLst>
          </a:cu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Freeform 32"/>
          <p:cNvSpPr>
            <a:spLocks/>
          </p:cNvSpPr>
          <p:nvPr/>
        </p:nvSpPr>
        <p:spPr bwMode="auto">
          <a:xfrm rot="19441860">
            <a:off x="4231869" y="5408191"/>
            <a:ext cx="431800" cy="207963"/>
          </a:xfrm>
          <a:custGeom>
            <a:avLst/>
            <a:gdLst>
              <a:gd name="T0" fmla="*/ 0 w 576"/>
              <a:gd name="T1" fmla="*/ 288 h 288"/>
              <a:gd name="T2" fmla="*/ 336 w 576"/>
              <a:gd name="T3" fmla="*/ 48 h 288"/>
              <a:gd name="T4" fmla="*/ 288 w 576"/>
              <a:gd name="T5" fmla="*/ 192 h 288"/>
              <a:gd name="T6" fmla="*/ 576 w 576"/>
              <a:gd name="T7" fmla="*/ 0 h 288"/>
              <a:gd name="T8" fmla="*/ 240 w 576"/>
              <a:gd name="T9" fmla="*/ 288 h 288"/>
              <a:gd name="T10" fmla="*/ 264 w 576"/>
              <a:gd name="T11" fmla="*/ 152 h 288"/>
              <a:gd name="T12" fmla="*/ 0 w 576"/>
              <a:gd name="T13" fmla="*/ 288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288"/>
              <a:gd name="T23" fmla="*/ 576 w 576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288">
                <a:moveTo>
                  <a:pt x="0" y="288"/>
                </a:moveTo>
                <a:lnTo>
                  <a:pt x="336" y="48"/>
                </a:lnTo>
                <a:lnTo>
                  <a:pt x="288" y="192"/>
                </a:lnTo>
                <a:lnTo>
                  <a:pt x="576" y="0"/>
                </a:lnTo>
                <a:lnTo>
                  <a:pt x="240" y="288"/>
                </a:lnTo>
                <a:lnTo>
                  <a:pt x="264" y="152"/>
                </a:lnTo>
                <a:lnTo>
                  <a:pt x="0" y="288"/>
                </a:lnTo>
                <a:close/>
              </a:path>
            </a:pathLst>
          </a:cu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Freeform 33"/>
          <p:cNvSpPr>
            <a:spLocks/>
          </p:cNvSpPr>
          <p:nvPr/>
        </p:nvSpPr>
        <p:spPr bwMode="auto">
          <a:xfrm rot="5792487">
            <a:off x="6500224" y="5495575"/>
            <a:ext cx="431800" cy="207963"/>
          </a:xfrm>
          <a:custGeom>
            <a:avLst/>
            <a:gdLst>
              <a:gd name="T0" fmla="*/ 0 w 576"/>
              <a:gd name="T1" fmla="*/ 288 h 288"/>
              <a:gd name="T2" fmla="*/ 336 w 576"/>
              <a:gd name="T3" fmla="*/ 48 h 288"/>
              <a:gd name="T4" fmla="*/ 288 w 576"/>
              <a:gd name="T5" fmla="*/ 192 h 288"/>
              <a:gd name="T6" fmla="*/ 576 w 576"/>
              <a:gd name="T7" fmla="*/ 0 h 288"/>
              <a:gd name="T8" fmla="*/ 240 w 576"/>
              <a:gd name="T9" fmla="*/ 288 h 288"/>
              <a:gd name="T10" fmla="*/ 264 w 576"/>
              <a:gd name="T11" fmla="*/ 152 h 288"/>
              <a:gd name="T12" fmla="*/ 0 w 576"/>
              <a:gd name="T13" fmla="*/ 288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288"/>
              <a:gd name="T23" fmla="*/ 576 w 576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288">
                <a:moveTo>
                  <a:pt x="0" y="288"/>
                </a:moveTo>
                <a:lnTo>
                  <a:pt x="336" y="48"/>
                </a:lnTo>
                <a:lnTo>
                  <a:pt x="288" y="192"/>
                </a:lnTo>
                <a:lnTo>
                  <a:pt x="576" y="0"/>
                </a:lnTo>
                <a:lnTo>
                  <a:pt x="240" y="288"/>
                </a:lnTo>
                <a:lnTo>
                  <a:pt x="264" y="152"/>
                </a:lnTo>
                <a:lnTo>
                  <a:pt x="0" y="288"/>
                </a:lnTo>
                <a:close/>
              </a:path>
            </a:pathLst>
          </a:cu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Object 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71191" y="5838503"/>
            <a:ext cx="258762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" name="Picture 116" descr="人-电脑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0850" y="5909940"/>
            <a:ext cx="4683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040" y="5877272"/>
            <a:ext cx="50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2" y="5875015"/>
            <a:ext cx="4889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1680" y="5890890"/>
            <a:ext cx="43973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69754" y="5889303"/>
            <a:ext cx="438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 Box 56"/>
          <p:cNvSpPr txBox="1">
            <a:spLocks noChangeArrowheads="1"/>
          </p:cNvSpPr>
          <p:nvPr/>
        </p:nvSpPr>
        <p:spPr bwMode="auto">
          <a:xfrm>
            <a:off x="24958" y="5599556"/>
            <a:ext cx="1083105" cy="1077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Terminal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Sensing</a:t>
            </a:r>
            <a:r>
              <a: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1600" b="1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4" name="Text Box 68"/>
          <p:cNvSpPr txBox="1">
            <a:spLocks noChangeArrowheads="1"/>
          </p:cNvSpPr>
          <p:nvPr/>
        </p:nvSpPr>
        <p:spPr bwMode="auto">
          <a:xfrm>
            <a:off x="1644565" y="2173238"/>
            <a:ext cx="806619" cy="40010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Emergency</a:t>
            </a:r>
          </a:p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Rescue</a:t>
            </a:r>
            <a:endParaRPr kumimoji="1"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65" name="Text Box 80"/>
          <p:cNvSpPr txBox="1">
            <a:spLocks noChangeArrowheads="1"/>
          </p:cNvSpPr>
          <p:nvPr/>
        </p:nvSpPr>
        <p:spPr bwMode="auto">
          <a:xfrm>
            <a:off x="22291" y="1809662"/>
            <a:ext cx="1263475" cy="70788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Application 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Layer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66" name="Picture 81" descr="pic_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63713" y="1500138"/>
            <a:ext cx="657225" cy="647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7" name="Text Box 84"/>
          <p:cNvSpPr txBox="1">
            <a:spLocks noChangeArrowheads="1"/>
          </p:cNvSpPr>
          <p:nvPr/>
        </p:nvSpPr>
        <p:spPr bwMode="auto">
          <a:xfrm>
            <a:off x="6012160" y="2132856"/>
            <a:ext cx="1024628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Intelligent 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Transportation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68" name="Text Box 88"/>
          <p:cNvSpPr txBox="1">
            <a:spLocks noChangeArrowheads="1"/>
          </p:cNvSpPr>
          <p:nvPr/>
        </p:nvSpPr>
        <p:spPr bwMode="auto">
          <a:xfrm>
            <a:off x="3080361" y="2173238"/>
            <a:ext cx="827459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Intelligent 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Agriculture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69" name="Text Box 92"/>
          <p:cNvSpPr txBox="1">
            <a:spLocks noChangeArrowheads="1"/>
          </p:cNvSpPr>
          <p:nvPr/>
        </p:nvSpPr>
        <p:spPr bwMode="auto">
          <a:xfrm>
            <a:off x="4572000" y="2159864"/>
            <a:ext cx="747308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Intelligent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Health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71" name="Text Box 100"/>
          <p:cNvSpPr txBox="1">
            <a:spLocks noChangeArrowheads="1"/>
          </p:cNvSpPr>
          <p:nvPr/>
        </p:nvSpPr>
        <p:spPr bwMode="auto">
          <a:xfrm>
            <a:off x="5208793" y="2173238"/>
            <a:ext cx="910815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Environment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Monitoring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72" name="Text Box 104"/>
          <p:cNvSpPr txBox="1">
            <a:spLocks noChangeArrowheads="1"/>
          </p:cNvSpPr>
          <p:nvPr/>
        </p:nvSpPr>
        <p:spPr bwMode="auto">
          <a:xfrm>
            <a:off x="7006796" y="2132856"/>
            <a:ext cx="668762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Smart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Logistics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grpSp>
        <p:nvGrpSpPr>
          <p:cNvPr id="74" name="组合 253"/>
          <p:cNvGrpSpPr>
            <a:grpSpLocks/>
          </p:cNvGrpSpPr>
          <p:nvPr/>
        </p:nvGrpSpPr>
        <p:grpSpPr bwMode="auto">
          <a:xfrm>
            <a:off x="3707904" y="4499445"/>
            <a:ext cx="1755775" cy="1115719"/>
            <a:chOff x="4000496" y="5644341"/>
            <a:chExt cx="1755184" cy="1114811"/>
          </a:xfrm>
        </p:grpSpPr>
        <p:grpSp>
          <p:nvGrpSpPr>
            <p:cNvPr id="75" name="Group 21"/>
            <p:cNvGrpSpPr>
              <a:grpSpLocks/>
            </p:cNvGrpSpPr>
            <p:nvPr/>
          </p:nvGrpSpPr>
          <p:grpSpPr bwMode="auto">
            <a:xfrm>
              <a:off x="4000496" y="5644341"/>
              <a:ext cx="1755184" cy="875761"/>
              <a:chOff x="2192" y="820"/>
              <a:chExt cx="1984" cy="1148"/>
            </a:xfrm>
          </p:grpSpPr>
          <p:grpSp>
            <p:nvGrpSpPr>
              <p:cNvPr id="78" name="Group 22"/>
              <p:cNvGrpSpPr>
                <a:grpSpLocks/>
              </p:cNvGrpSpPr>
              <p:nvPr/>
            </p:nvGrpSpPr>
            <p:grpSpPr bwMode="auto">
              <a:xfrm>
                <a:off x="2192" y="906"/>
                <a:ext cx="1984" cy="1062"/>
                <a:chOff x="1556" y="3069"/>
                <a:chExt cx="2826" cy="736"/>
              </a:xfrm>
            </p:grpSpPr>
            <p:pic>
              <p:nvPicPr>
                <p:cNvPr id="84" name="Picture 23" descr="Big_Cloud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lum bright="20000" contrast="-20000"/>
                </a:blip>
                <a:srcRect/>
                <a:stretch>
                  <a:fillRect/>
                </a:stretch>
              </p:blipFill>
              <p:spPr bwMode="auto">
                <a:xfrm>
                  <a:off x="1556" y="3069"/>
                  <a:ext cx="2826" cy="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5" name="Group 24"/>
                <p:cNvGrpSpPr>
                  <a:grpSpLocks/>
                </p:cNvGrpSpPr>
                <p:nvPr/>
              </p:nvGrpSpPr>
              <p:grpSpPr bwMode="auto">
                <a:xfrm>
                  <a:off x="2466" y="3165"/>
                  <a:ext cx="1020" cy="497"/>
                  <a:chOff x="2140" y="3218"/>
                  <a:chExt cx="1020" cy="497"/>
                </a:xfrm>
              </p:grpSpPr>
              <p:sp>
                <p:nvSpPr>
                  <p:cNvPr id="86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292" y="3331"/>
                    <a:ext cx="697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9946F"/>
                      </a:gs>
                      <a:gs pos="100000">
                        <a:srgbClr val="FFCC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87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140" y="3218"/>
                    <a:ext cx="1020" cy="497"/>
                    <a:chOff x="2322" y="1156"/>
                    <a:chExt cx="1020" cy="497"/>
                  </a:xfrm>
                </p:grpSpPr>
                <p:grpSp>
                  <p:nvGrpSpPr>
                    <p:cNvPr id="88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57" y="1248"/>
                      <a:ext cx="907" cy="241"/>
                      <a:chOff x="2357" y="1248"/>
                      <a:chExt cx="907" cy="241"/>
                    </a:xfrm>
                  </p:grpSpPr>
                  <p:sp>
                    <p:nvSpPr>
                      <p:cNvPr id="183" name="Line 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357" y="1488"/>
                        <a:ext cx="907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84" name="Line 29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850" y="1248"/>
                        <a:ext cx="384" cy="24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85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418" y="1248"/>
                        <a:ext cx="384" cy="24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89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22" y="1156"/>
                      <a:ext cx="1020" cy="497"/>
                      <a:chOff x="2322" y="1156"/>
                      <a:chExt cx="1020" cy="497"/>
                    </a:xfrm>
                  </p:grpSpPr>
                  <p:grpSp>
                    <p:nvGrpSpPr>
                      <p:cNvPr id="90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697" y="1156"/>
                        <a:ext cx="270" cy="230"/>
                        <a:chOff x="2113" y="1978"/>
                        <a:chExt cx="300" cy="412"/>
                      </a:xfrm>
                    </p:grpSpPr>
                    <p:sp>
                      <p:nvSpPr>
                        <p:cNvPr id="153" name="Oval 3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2259"/>
                          <a:ext cx="299" cy="131"/>
                        </a:xfrm>
                        <a:prstGeom prst="ellipse">
                          <a:avLst/>
                        </a:prstGeom>
                        <a:solidFill>
                          <a:srgbClr val="0078AA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54" name="Rectangle 3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55" name="Rectangle 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56" name="Oval 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1978"/>
                          <a:ext cx="299" cy="132"/>
                        </a:xfrm>
                        <a:prstGeom prst="ellipse">
                          <a:avLst/>
                        </a:prstGeom>
                        <a:solidFill>
                          <a:srgbClr val="00B4FF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57" name="Group 3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59" y="1993"/>
                          <a:ext cx="206" cy="100"/>
                          <a:chOff x="2159" y="1993"/>
                          <a:chExt cx="206" cy="100"/>
                        </a:xfrm>
                      </p:grpSpPr>
                      <p:grpSp>
                        <p:nvGrpSpPr>
                          <p:cNvPr id="165" name="Group 3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59" y="1993"/>
                            <a:ext cx="204" cy="98"/>
                            <a:chOff x="2159" y="1993"/>
                            <a:chExt cx="204" cy="98"/>
                          </a:xfrm>
                        </p:grpSpPr>
                        <p:sp>
                          <p:nvSpPr>
                            <p:cNvPr id="175" name="Freeform 3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6" name="Freeform 4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7" name="Freeform 4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8" name="Freeform 4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9" name="Freeform 4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80" name="Freeform 4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81" name="Freeform 4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82" name="Freeform 4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66" name="Group 4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60" y="1995"/>
                            <a:ext cx="205" cy="98"/>
                            <a:chOff x="2160" y="1995"/>
                            <a:chExt cx="205" cy="98"/>
                          </a:xfrm>
                        </p:grpSpPr>
                        <p:sp>
                          <p:nvSpPr>
                            <p:cNvPr id="167" name="Freeform 4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8" name="Freeform 4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69" name="Freeform 5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0" name="Freeform 5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1" name="Freeform 5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2" name="Freeform 5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3" name="Freeform 5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74" name="Freeform 5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58" name="Line 5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13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59" name="Line 5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410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60" name="Group 5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48" y="2116"/>
                          <a:ext cx="227" cy="241"/>
                          <a:chOff x="2148" y="2116"/>
                          <a:chExt cx="227" cy="241"/>
                        </a:xfrm>
                      </p:grpSpPr>
                      <p:sp>
                        <p:nvSpPr>
                          <p:cNvPr id="161" name="Freeform 5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62" name="Freeform 6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63" name="Freeform 6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64" name="Freeform 6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1" name="Group 6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322" y="1349"/>
                        <a:ext cx="674" cy="304"/>
                        <a:chOff x="2113" y="1978"/>
                        <a:chExt cx="749" cy="544"/>
                      </a:xfrm>
                    </p:grpSpPr>
                    <p:sp>
                      <p:nvSpPr>
                        <p:cNvPr id="123" name="Oval 6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2259"/>
                          <a:ext cx="299" cy="131"/>
                        </a:xfrm>
                        <a:prstGeom prst="ellipse">
                          <a:avLst/>
                        </a:prstGeom>
                        <a:solidFill>
                          <a:srgbClr val="0078AA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4" name="Rectangle 6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5" name="Rectangle 6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6" name="Oval 6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1978"/>
                          <a:ext cx="299" cy="132"/>
                        </a:xfrm>
                        <a:prstGeom prst="ellipse">
                          <a:avLst/>
                        </a:prstGeom>
                        <a:solidFill>
                          <a:srgbClr val="00B4FF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27" name="Group 6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59" y="1993"/>
                          <a:ext cx="206" cy="100"/>
                          <a:chOff x="2159" y="1993"/>
                          <a:chExt cx="206" cy="100"/>
                        </a:xfrm>
                      </p:grpSpPr>
                      <p:grpSp>
                        <p:nvGrpSpPr>
                          <p:cNvPr id="135" name="Group 6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59" y="1993"/>
                            <a:ext cx="204" cy="98"/>
                            <a:chOff x="2159" y="1993"/>
                            <a:chExt cx="204" cy="98"/>
                          </a:xfrm>
                        </p:grpSpPr>
                        <p:sp>
                          <p:nvSpPr>
                            <p:cNvPr id="145" name="Freeform 7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6" name="Freeform 7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7" name="Freeform 7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8" name="Freeform 7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9" name="Freeform 7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0" name="Freeform 7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1" name="Freeform 7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52" name="Freeform 7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36" name="Group 7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60" y="1995"/>
                            <a:ext cx="205" cy="98"/>
                            <a:chOff x="2160" y="1995"/>
                            <a:chExt cx="205" cy="98"/>
                          </a:xfrm>
                        </p:grpSpPr>
                        <p:sp>
                          <p:nvSpPr>
                            <p:cNvPr id="137" name="Freeform 7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8" name="Freeform 8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9" name="Freeform 8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0" name="Freeform 8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1" name="Freeform 8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2" name="Freeform 8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3" name="Freeform 8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4" name="Freeform 8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128" name="Line 8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13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9" name="Line 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410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30" name="Group 8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48" y="2116"/>
                          <a:ext cx="714" cy="406"/>
                          <a:chOff x="2148" y="2116"/>
                          <a:chExt cx="714" cy="406"/>
                        </a:xfrm>
                      </p:grpSpPr>
                      <p:sp>
                        <p:nvSpPr>
                          <p:cNvPr id="131" name="Freeform 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2" name="Freeform 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3" name="Freeform 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34" name="Freeform 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636" y="2284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2" name="Group 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072" y="1348"/>
                        <a:ext cx="270" cy="230"/>
                        <a:chOff x="2113" y="1978"/>
                        <a:chExt cx="300" cy="412"/>
                      </a:xfrm>
                    </p:grpSpPr>
                    <p:sp>
                      <p:nvSpPr>
                        <p:cNvPr id="93" name="Oval 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2259"/>
                          <a:ext cx="299" cy="131"/>
                        </a:xfrm>
                        <a:prstGeom prst="ellipse">
                          <a:avLst/>
                        </a:prstGeom>
                        <a:solidFill>
                          <a:srgbClr val="0078AA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4" name="Rectangle 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5" name="Rectangle 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3" y="2044"/>
                          <a:ext cx="297" cy="281"/>
                        </a:xfrm>
                        <a:prstGeom prst="rect">
                          <a:avLst/>
                        </a:prstGeom>
                        <a:solidFill>
                          <a:srgbClr val="0078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6" name="Oval 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14" y="1978"/>
                          <a:ext cx="299" cy="132"/>
                        </a:xfrm>
                        <a:prstGeom prst="ellipse">
                          <a:avLst/>
                        </a:prstGeom>
                        <a:solidFill>
                          <a:srgbClr val="00B4FF"/>
                        </a:solidFill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97" name="Group 9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59" y="1993"/>
                          <a:ext cx="206" cy="100"/>
                          <a:chOff x="2159" y="1993"/>
                          <a:chExt cx="206" cy="100"/>
                        </a:xfrm>
                      </p:grpSpPr>
                      <p:grpSp>
                        <p:nvGrpSpPr>
                          <p:cNvPr id="105" name="Group 10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59" y="1993"/>
                            <a:ext cx="204" cy="98"/>
                            <a:chOff x="2159" y="1993"/>
                            <a:chExt cx="204" cy="98"/>
                          </a:xfrm>
                        </p:grpSpPr>
                        <p:sp>
                          <p:nvSpPr>
                            <p:cNvPr id="115" name="Freeform 10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6" name="Freeform 10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6" y="1995"/>
                              <a:ext cx="97" cy="42"/>
                            </a:xfrm>
                            <a:custGeom>
                              <a:avLst/>
                              <a:gdLst>
                                <a:gd name="T0" fmla="*/ 0 w 97"/>
                                <a:gd name="T1" fmla="*/ 33 h 42"/>
                                <a:gd name="T2" fmla="*/ 21 w 97"/>
                                <a:gd name="T3" fmla="*/ 42 h 42"/>
                                <a:gd name="T4" fmla="*/ 74 w 97"/>
                                <a:gd name="T5" fmla="*/ 14 h 42"/>
                                <a:gd name="T6" fmla="*/ 97 w 97"/>
                                <a:gd name="T7" fmla="*/ 24 h 42"/>
                                <a:gd name="T8" fmla="*/ 85 w 97"/>
                                <a:gd name="T9" fmla="*/ 0 h 42"/>
                                <a:gd name="T10" fmla="*/ 23 w 97"/>
                                <a:gd name="T11" fmla="*/ 0 h 42"/>
                                <a:gd name="T12" fmla="*/ 48 w 97"/>
                                <a:gd name="T13" fmla="*/ 7 h 42"/>
                                <a:gd name="T14" fmla="*/ 0 w 97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2"/>
                                <a:gd name="T26" fmla="*/ 97 w 97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2">
                                  <a:moveTo>
                                    <a:pt x="0" y="33"/>
                                  </a:moveTo>
                                  <a:lnTo>
                                    <a:pt x="21" y="42"/>
                                  </a:lnTo>
                                  <a:lnTo>
                                    <a:pt x="74" y="14"/>
                                  </a:lnTo>
                                  <a:lnTo>
                                    <a:pt x="97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3" y="0"/>
                                  </a:lnTo>
                                  <a:lnTo>
                                    <a:pt x="48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7" name="Freeform 10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8" name="Freeform 10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59" y="2044"/>
                              <a:ext cx="97" cy="45"/>
                            </a:xfrm>
                            <a:custGeom>
                              <a:avLst/>
                              <a:gdLst>
                                <a:gd name="T0" fmla="*/ 97 w 97"/>
                                <a:gd name="T1" fmla="*/ 10 h 45"/>
                                <a:gd name="T2" fmla="*/ 75 w 97"/>
                                <a:gd name="T3" fmla="*/ 0 h 45"/>
                                <a:gd name="T4" fmla="*/ 25 w 97"/>
                                <a:gd name="T5" fmla="*/ 28 h 45"/>
                                <a:gd name="T6" fmla="*/ 0 w 97"/>
                                <a:gd name="T7" fmla="*/ 19 h 45"/>
                                <a:gd name="T8" fmla="*/ 12 w 97"/>
                                <a:gd name="T9" fmla="*/ 45 h 45"/>
                                <a:gd name="T10" fmla="*/ 75 w 97"/>
                                <a:gd name="T11" fmla="*/ 45 h 45"/>
                                <a:gd name="T12" fmla="*/ 49 w 97"/>
                                <a:gd name="T13" fmla="*/ 35 h 45"/>
                                <a:gd name="T14" fmla="*/ 97 w 97"/>
                                <a:gd name="T15" fmla="*/ 10 h 45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7"/>
                                <a:gd name="T25" fmla="*/ 0 h 45"/>
                                <a:gd name="T26" fmla="*/ 97 w 97"/>
                                <a:gd name="T27" fmla="*/ 45 h 45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7" h="45">
                                  <a:moveTo>
                                    <a:pt x="97" y="10"/>
                                  </a:moveTo>
                                  <a:lnTo>
                                    <a:pt x="75" y="0"/>
                                  </a:lnTo>
                                  <a:lnTo>
                                    <a:pt x="25" y="28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2" y="45"/>
                                  </a:lnTo>
                                  <a:lnTo>
                                    <a:pt x="75" y="45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97" y="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9" name="Freeform 10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0" name="Freeform 10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4" y="1993"/>
                              <a:ext cx="98" cy="41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9 h 41"/>
                                <a:gd name="T2" fmla="*/ 22 w 98"/>
                                <a:gd name="T3" fmla="*/ 0 h 41"/>
                                <a:gd name="T4" fmla="*/ 75 w 98"/>
                                <a:gd name="T5" fmla="*/ 26 h 41"/>
                                <a:gd name="T6" fmla="*/ 98 w 98"/>
                                <a:gd name="T7" fmla="*/ 19 h 41"/>
                                <a:gd name="T8" fmla="*/ 85 w 98"/>
                                <a:gd name="T9" fmla="*/ 41 h 41"/>
                                <a:gd name="T10" fmla="*/ 23 w 98"/>
                                <a:gd name="T11" fmla="*/ 41 h 41"/>
                                <a:gd name="T12" fmla="*/ 49 w 98"/>
                                <a:gd name="T13" fmla="*/ 34 h 41"/>
                                <a:gd name="T14" fmla="*/ 0 w 98"/>
                                <a:gd name="T15" fmla="*/ 9 h 41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1"/>
                                <a:gd name="T26" fmla="*/ 98 w 98"/>
                                <a:gd name="T27" fmla="*/ 41 h 41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1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8" y="19"/>
                                  </a:lnTo>
                                  <a:lnTo>
                                    <a:pt x="85" y="41"/>
                                  </a:lnTo>
                                  <a:lnTo>
                                    <a:pt x="23" y="41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1" name="Freeform 10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2" name="Freeform 10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2" y="2049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2 h 42"/>
                                <a:gd name="T2" fmla="*/ 76 w 98"/>
                                <a:gd name="T3" fmla="*/ 42 h 42"/>
                                <a:gd name="T4" fmla="*/ 25 w 98"/>
                                <a:gd name="T5" fmla="*/ 14 h 42"/>
                                <a:gd name="T6" fmla="*/ 0 w 98"/>
                                <a:gd name="T7" fmla="*/ 23 h 42"/>
                                <a:gd name="T8" fmla="*/ 13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7 h 42"/>
                                <a:gd name="T14" fmla="*/ 98 w 98"/>
                                <a:gd name="T15" fmla="*/ 32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2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4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3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98" y="3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000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06" name="Group 10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160" y="1995"/>
                            <a:ext cx="205" cy="98"/>
                            <a:chOff x="2160" y="1995"/>
                            <a:chExt cx="205" cy="98"/>
                          </a:xfrm>
                        </p:grpSpPr>
                        <p:sp>
                          <p:nvSpPr>
                            <p:cNvPr id="107" name="Freeform 11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8" name="Freeform 11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7" y="1997"/>
                              <a:ext cx="98" cy="42"/>
                            </a:xfrm>
                            <a:custGeom>
                              <a:avLst/>
                              <a:gdLst>
                                <a:gd name="T0" fmla="*/ 0 w 98"/>
                                <a:gd name="T1" fmla="*/ 33 h 42"/>
                                <a:gd name="T2" fmla="*/ 22 w 98"/>
                                <a:gd name="T3" fmla="*/ 42 h 42"/>
                                <a:gd name="T4" fmla="*/ 74 w 98"/>
                                <a:gd name="T5" fmla="*/ 15 h 42"/>
                                <a:gd name="T6" fmla="*/ 98 w 98"/>
                                <a:gd name="T7" fmla="*/ 24 h 42"/>
                                <a:gd name="T8" fmla="*/ 85 w 98"/>
                                <a:gd name="T9" fmla="*/ 0 h 42"/>
                                <a:gd name="T10" fmla="*/ 24 w 98"/>
                                <a:gd name="T11" fmla="*/ 0 h 42"/>
                                <a:gd name="T12" fmla="*/ 49 w 98"/>
                                <a:gd name="T13" fmla="*/ 7 h 42"/>
                                <a:gd name="T14" fmla="*/ 0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0" y="33"/>
                                  </a:moveTo>
                                  <a:lnTo>
                                    <a:pt x="22" y="42"/>
                                  </a:lnTo>
                                  <a:lnTo>
                                    <a:pt x="74" y="15"/>
                                  </a:lnTo>
                                  <a:lnTo>
                                    <a:pt x="98" y="24"/>
                                  </a:lnTo>
                                  <a:lnTo>
                                    <a:pt x="85" y="0"/>
                                  </a:lnTo>
                                  <a:lnTo>
                                    <a:pt x="24" y="0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0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9" name="Freeform 11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0" name="Freeform 113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0" y="2047"/>
                              <a:ext cx="98" cy="44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9 h 44"/>
                                <a:gd name="T2" fmla="*/ 76 w 98"/>
                                <a:gd name="T3" fmla="*/ 0 h 44"/>
                                <a:gd name="T4" fmla="*/ 26 w 98"/>
                                <a:gd name="T5" fmla="*/ 27 h 44"/>
                                <a:gd name="T6" fmla="*/ 0 w 98"/>
                                <a:gd name="T7" fmla="*/ 19 h 44"/>
                                <a:gd name="T8" fmla="*/ 13 w 98"/>
                                <a:gd name="T9" fmla="*/ 44 h 44"/>
                                <a:gd name="T10" fmla="*/ 76 w 98"/>
                                <a:gd name="T11" fmla="*/ 44 h 44"/>
                                <a:gd name="T12" fmla="*/ 49 w 98"/>
                                <a:gd name="T13" fmla="*/ 34 h 44"/>
                                <a:gd name="T14" fmla="*/ 98 w 98"/>
                                <a:gd name="T15" fmla="*/ 9 h 44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4"/>
                                <a:gd name="T26" fmla="*/ 98 w 98"/>
                                <a:gd name="T27" fmla="*/ 44 h 44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4">
                                  <a:moveTo>
                                    <a:pt x="98" y="9"/>
                                  </a:moveTo>
                                  <a:lnTo>
                                    <a:pt x="76" y="0"/>
                                  </a:lnTo>
                                  <a:lnTo>
                                    <a:pt x="26" y="27"/>
                                  </a:lnTo>
                                  <a:lnTo>
                                    <a:pt x="0" y="19"/>
                                  </a:lnTo>
                                  <a:lnTo>
                                    <a:pt x="13" y="44"/>
                                  </a:lnTo>
                                  <a:lnTo>
                                    <a:pt x="76" y="44"/>
                                  </a:lnTo>
                                  <a:lnTo>
                                    <a:pt x="49" y="34"/>
                                  </a:lnTo>
                                  <a:lnTo>
                                    <a:pt x="98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1" name="Freeform 114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2" name="Freeform 11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165" y="1995"/>
                              <a:ext cx="99" cy="42"/>
                            </a:xfrm>
                            <a:custGeom>
                              <a:avLst/>
                              <a:gdLst>
                                <a:gd name="T0" fmla="*/ 0 w 99"/>
                                <a:gd name="T1" fmla="*/ 9 h 42"/>
                                <a:gd name="T2" fmla="*/ 22 w 99"/>
                                <a:gd name="T3" fmla="*/ 0 h 42"/>
                                <a:gd name="T4" fmla="*/ 75 w 99"/>
                                <a:gd name="T5" fmla="*/ 26 h 42"/>
                                <a:gd name="T6" fmla="*/ 99 w 99"/>
                                <a:gd name="T7" fmla="*/ 19 h 42"/>
                                <a:gd name="T8" fmla="*/ 86 w 99"/>
                                <a:gd name="T9" fmla="*/ 42 h 42"/>
                                <a:gd name="T10" fmla="*/ 24 w 99"/>
                                <a:gd name="T11" fmla="*/ 42 h 42"/>
                                <a:gd name="T12" fmla="*/ 49 w 99"/>
                                <a:gd name="T13" fmla="*/ 35 h 42"/>
                                <a:gd name="T14" fmla="*/ 0 w 99"/>
                                <a:gd name="T15" fmla="*/ 9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9"/>
                                <a:gd name="T25" fmla="*/ 0 h 42"/>
                                <a:gd name="T26" fmla="*/ 99 w 99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9" h="42">
                                  <a:moveTo>
                                    <a:pt x="0" y="9"/>
                                  </a:moveTo>
                                  <a:lnTo>
                                    <a:pt x="22" y="0"/>
                                  </a:lnTo>
                                  <a:lnTo>
                                    <a:pt x="75" y="26"/>
                                  </a:lnTo>
                                  <a:lnTo>
                                    <a:pt x="99" y="19"/>
                                  </a:lnTo>
                                  <a:lnTo>
                                    <a:pt x="86" y="42"/>
                                  </a:lnTo>
                                  <a:lnTo>
                                    <a:pt x="24" y="42"/>
                                  </a:lnTo>
                                  <a:lnTo>
                                    <a:pt x="49" y="35"/>
                                  </a:lnTo>
                                  <a:lnTo>
                                    <a:pt x="0" y="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3" name="Freeform 11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4" name="Freeform 11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2264" y="2051"/>
                              <a:ext cx="98" cy="42"/>
                            </a:xfrm>
                            <a:custGeom>
                              <a:avLst/>
                              <a:gdLst>
                                <a:gd name="T0" fmla="*/ 98 w 98"/>
                                <a:gd name="T1" fmla="*/ 33 h 42"/>
                                <a:gd name="T2" fmla="*/ 76 w 98"/>
                                <a:gd name="T3" fmla="*/ 42 h 42"/>
                                <a:gd name="T4" fmla="*/ 25 w 98"/>
                                <a:gd name="T5" fmla="*/ 15 h 42"/>
                                <a:gd name="T6" fmla="*/ 0 w 98"/>
                                <a:gd name="T7" fmla="*/ 23 h 42"/>
                                <a:gd name="T8" fmla="*/ 12 w 98"/>
                                <a:gd name="T9" fmla="*/ 0 h 42"/>
                                <a:gd name="T10" fmla="*/ 76 w 98"/>
                                <a:gd name="T11" fmla="*/ 0 h 42"/>
                                <a:gd name="T12" fmla="*/ 49 w 98"/>
                                <a:gd name="T13" fmla="*/ 8 h 42"/>
                                <a:gd name="T14" fmla="*/ 98 w 98"/>
                                <a:gd name="T15" fmla="*/ 33 h 42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w 98"/>
                                <a:gd name="T25" fmla="*/ 0 h 42"/>
                                <a:gd name="T26" fmla="*/ 98 w 98"/>
                                <a:gd name="T27" fmla="*/ 42 h 42"/>
                              </a:gdLst>
                              <a:ahLst/>
                              <a:cxnLst>
                                <a:cxn ang="T16">
                                  <a:pos x="T0" y="T1"/>
                                </a:cxn>
                                <a:cxn ang="T17">
                                  <a:pos x="T2" y="T3"/>
                                </a:cxn>
                                <a:cxn ang="T18">
                                  <a:pos x="T4" y="T5"/>
                                </a:cxn>
                                <a:cxn ang="T19">
                                  <a:pos x="T6" y="T7"/>
                                </a:cxn>
                                <a:cxn ang="T20">
                                  <a:pos x="T8" y="T9"/>
                                </a:cxn>
                                <a:cxn ang="T21">
                                  <a:pos x="T10" y="T11"/>
                                </a:cxn>
                                <a:cxn ang="T22">
                                  <a:pos x="T12" y="T13"/>
                                </a:cxn>
                                <a:cxn ang="T23">
                                  <a:pos x="T14" y="T15"/>
                                </a:cxn>
                              </a:cxnLst>
                              <a:rect l="T24" t="T25" r="T26" b="T27"/>
                              <a:pathLst>
                                <a:path w="98" h="42">
                                  <a:moveTo>
                                    <a:pt x="98" y="33"/>
                                  </a:moveTo>
                                  <a:lnTo>
                                    <a:pt x="76" y="42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0" y="23"/>
                                  </a:lnTo>
                                  <a:lnTo>
                                    <a:pt x="12" y="0"/>
                                  </a:lnTo>
                                  <a:lnTo>
                                    <a:pt x="76" y="0"/>
                                  </a:lnTo>
                                  <a:lnTo>
                                    <a:pt x="49" y="8"/>
                                  </a:lnTo>
                                  <a:lnTo>
                                    <a:pt x="98" y="3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zh-CN" altLang="en-US">
                                <a:latin typeface="Times New Roman" pitchFamily="18" charset="0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98" name="Line 1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113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9" name="Line 1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410" y="2042"/>
                          <a:ext cx="1" cy="280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AAE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100" name="Group 12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48" y="2116"/>
                          <a:ext cx="227" cy="241"/>
                          <a:chOff x="2148" y="2116"/>
                          <a:chExt cx="227" cy="241"/>
                        </a:xfrm>
                      </p:grpSpPr>
                      <p:sp>
                        <p:nvSpPr>
                          <p:cNvPr id="101" name="Freeform 12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02" name="Freeform 12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8" y="2116"/>
                            <a:ext cx="226" cy="239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9"/>
                              <a:gd name="T2" fmla="*/ 33 w 226"/>
                              <a:gd name="T3" fmla="*/ 31 h 239"/>
                              <a:gd name="T4" fmla="*/ 85 w 226"/>
                              <a:gd name="T5" fmla="*/ 31 h 239"/>
                              <a:gd name="T6" fmla="*/ 112 w 226"/>
                              <a:gd name="T7" fmla="*/ 94 h 239"/>
                              <a:gd name="T8" fmla="*/ 141 w 226"/>
                              <a:gd name="T9" fmla="*/ 31 h 239"/>
                              <a:gd name="T10" fmla="*/ 193 w 226"/>
                              <a:gd name="T11" fmla="*/ 31 h 239"/>
                              <a:gd name="T12" fmla="*/ 193 w 226"/>
                              <a:gd name="T13" fmla="*/ 0 h 239"/>
                              <a:gd name="T14" fmla="*/ 226 w 226"/>
                              <a:gd name="T15" fmla="*/ 38 h 239"/>
                              <a:gd name="T16" fmla="*/ 193 w 226"/>
                              <a:gd name="T17" fmla="*/ 75 h 239"/>
                              <a:gd name="T18" fmla="*/ 193 w 226"/>
                              <a:gd name="T19" fmla="*/ 50 h 239"/>
                              <a:gd name="T20" fmla="*/ 155 w 226"/>
                              <a:gd name="T21" fmla="*/ 50 h 239"/>
                              <a:gd name="T22" fmla="*/ 124 w 226"/>
                              <a:gd name="T23" fmla="*/ 120 h 239"/>
                              <a:gd name="T24" fmla="*/ 155 w 226"/>
                              <a:gd name="T25" fmla="*/ 192 h 239"/>
                              <a:gd name="T26" fmla="*/ 193 w 226"/>
                              <a:gd name="T27" fmla="*/ 192 h 239"/>
                              <a:gd name="T28" fmla="*/ 193 w 226"/>
                              <a:gd name="T29" fmla="*/ 167 h 239"/>
                              <a:gd name="T30" fmla="*/ 226 w 226"/>
                              <a:gd name="T31" fmla="*/ 202 h 239"/>
                              <a:gd name="T32" fmla="*/ 193 w 226"/>
                              <a:gd name="T33" fmla="*/ 239 h 239"/>
                              <a:gd name="T34" fmla="*/ 193 w 226"/>
                              <a:gd name="T35" fmla="*/ 210 h 239"/>
                              <a:gd name="T36" fmla="*/ 141 w 226"/>
                              <a:gd name="T37" fmla="*/ 210 h 239"/>
                              <a:gd name="T38" fmla="*/ 112 w 226"/>
                              <a:gd name="T39" fmla="*/ 145 h 239"/>
                              <a:gd name="T40" fmla="*/ 85 w 226"/>
                              <a:gd name="T41" fmla="*/ 212 h 239"/>
                              <a:gd name="T42" fmla="*/ 33 w 226"/>
                              <a:gd name="T43" fmla="*/ 212 h 239"/>
                              <a:gd name="T44" fmla="*/ 33 w 226"/>
                              <a:gd name="T45" fmla="*/ 239 h 239"/>
                              <a:gd name="T46" fmla="*/ 0 w 226"/>
                              <a:gd name="T47" fmla="*/ 202 h 239"/>
                              <a:gd name="T48" fmla="*/ 33 w 226"/>
                              <a:gd name="T49" fmla="*/ 167 h 239"/>
                              <a:gd name="T50" fmla="*/ 33 w 226"/>
                              <a:gd name="T51" fmla="*/ 192 h 239"/>
                              <a:gd name="T52" fmla="*/ 69 w 226"/>
                              <a:gd name="T53" fmla="*/ 192 h 239"/>
                              <a:gd name="T54" fmla="*/ 101 w 226"/>
                              <a:gd name="T55" fmla="*/ 120 h 239"/>
                              <a:gd name="T56" fmla="*/ 69 w 226"/>
                              <a:gd name="T57" fmla="*/ 50 h 239"/>
                              <a:gd name="T58" fmla="*/ 33 w 226"/>
                              <a:gd name="T59" fmla="*/ 50 h 239"/>
                              <a:gd name="T60" fmla="*/ 33 w 226"/>
                              <a:gd name="T61" fmla="*/ 73 h 239"/>
                              <a:gd name="T62" fmla="*/ 0 w 226"/>
                              <a:gd name="T63" fmla="*/ 38 h 239"/>
                              <a:gd name="T64" fmla="*/ 33 w 226"/>
                              <a:gd name="T65" fmla="*/ 0 h 239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9"/>
                              <a:gd name="T101" fmla="*/ 226 w 226"/>
                              <a:gd name="T102" fmla="*/ 239 h 239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9">
                                <a:moveTo>
                                  <a:pt x="33" y="0"/>
                                </a:moveTo>
                                <a:lnTo>
                                  <a:pt x="33" y="31"/>
                                </a:lnTo>
                                <a:lnTo>
                                  <a:pt x="85" y="31"/>
                                </a:lnTo>
                                <a:lnTo>
                                  <a:pt x="112" y="94"/>
                                </a:lnTo>
                                <a:lnTo>
                                  <a:pt x="141" y="31"/>
                                </a:lnTo>
                                <a:lnTo>
                                  <a:pt x="193" y="31"/>
                                </a:lnTo>
                                <a:lnTo>
                                  <a:pt x="193" y="0"/>
                                </a:lnTo>
                                <a:lnTo>
                                  <a:pt x="226" y="38"/>
                                </a:lnTo>
                                <a:lnTo>
                                  <a:pt x="193" y="75"/>
                                </a:lnTo>
                                <a:lnTo>
                                  <a:pt x="193" y="50"/>
                                </a:lnTo>
                                <a:lnTo>
                                  <a:pt x="155" y="50"/>
                                </a:lnTo>
                                <a:lnTo>
                                  <a:pt x="124" y="120"/>
                                </a:lnTo>
                                <a:lnTo>
                                  <a:pt x="155" y="192"/>
                                </a:lnTo>
                                <a:lnTo>
                                  <a:pt x="193" y="192"/>
                                </a:lnTo>
                                <a:lnTo>
                                  <a:pt x="193" y="167"/>
                                </a:lnTo>
                                <a:lnTo>
                                  <a:pt x="226" y="202"/>
                                </a:lnTo>
                                <a:lnTo>
                                  <a:pt x="193" y="239"/>
                                </a:lnTo>
                                <a:lnTo>
                                  <a:pt x="193" y="210"/>
                                </a:lnTo>
                                <a:lnTo>
                                  <a:pt x="141" y="210"/>
                                </a:lnTo>
                                <a:lnTo>
                                  <a:pt x="112" y="145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9"/>
                                </a:lnTo>
                                <a:lnTo>
                                  <a:pt x="0" y="202"/>
                                </a:lnTo>
                                <a:lnTo>
                                  <a:pt x="33" y="167"/>
                                </a:lnTo>
                                <a:lnTo>
                                  <a:pt x="33" y="192"/>
                                </a:lnTo>
                                <a:lnTo>
                                  <a:pt x="69" y="192"/>
                                </a:lnTo>
                                <a:lnTo>
                                  <a:pt x="101" y="120"/>
                                </a:lnTo>
                                <a:lnTo>
                                  <a:pt x="69" y="50"/>
                                </a:lnTo>
                                <a:lnTo>
                                  <a:pt x="33" y="50"/>
                                </a:lnTo>
                                <a:lnTo>
                                  <a:pt x="33" y="73"/>
                                </a:lnTo>
                                <a:lnTo>
                                  <a:pt x="0" y="38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03" name="Freeform 12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04" name="Freeform 12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49" y="2119"/>
                            <a:ext cx="226" cy="238"/>
                          </a:xfrm>
                          <a:custGeom>
                            <a:avLst/>
                            <a:gdLst>
                              <a:gd name="T0" fmla="*/ 33 w 226"/>
                              <a:gd name="T1" fmla="*/ 0 h 238"/>
                              <a:gd name="T2" fmla="*/ 33 w 226"/>
                              <a:gd name="T3" fmla="*/ 30 h 238"/>
                              <a:gd name="T4" fmla="*/ 85 w 226"/>
                              <a:gd name="T5" fmla="*/ 30 h 238"/>
                              <a:gd name="T6" fmla="*/ 113 w 226"/>
                              <a:gd name="T7" fmla="*/ 94 h 238"/>
                              <a:gd name="T8" fmla="*/ 141 w 226"/>
                              <a:gd name="T9" fmla="*/ 30 h 238"/>
                              <a:gd name="T10" fmla="*/ 195 w 226"/>
                              <a:gd name="T11" fmla="*/ 30 h 238"/>
                              <a:gd name="T12" fmla="*/ 195 w 226"/>
                              <a:gd name="T13" fmla="*/ 0 h 238"/>
                              <a:gd name="T14" fmla="*/ 226 w 226"/>
                              <a:gd name="T15" fmla="*/ 37 h 238"/>
                              <a:gd name="T16" fmla="*/ 195 w 226"/>
                              <a:gd name="T17" fmla="*/ 74 h 238"/>
                              <a:gd name="T18" fmla="*/ 195 w 226"/>
                              <a:gd name="T19" fmla="*/ 49 h 238"/>
                              <a:gd name="T20" fmla="*/ 156 w 226"/>
                              <a:gd name="T21" fmla="*/ 49 h 238"/>
                              <a:gd name="T22" fmla="*/ 126 w 226"/>
                              <a:gd name="T23" fmla="*/ 119 h 238"/>
                              <a:gd name="T24" fmla="*/ 156 w 226"/>
                              <a:gd name="T25" fmla="*/ 191 h 238"/>
                              <a:gd name="T26" fmla="*/ 195 w 226"/>
                              <a:gd name="T27" fmla="*/ 191 h 238"/>
                              <a:gd name="T28" fmla="*/ 195 w 226"/>
                              <a:gd name="T29" fmla="*/ 166 h 238"/>
                              <a:gd name="T30" fmla="*/ 226 w 226"/>
                              <a:gd name="T31" fmla="*/ 201 h 238"/>
                              <a:gd name="T32" fmla="*/ 195 w 226"/>
                              <a:gd name="T33" fmla="*/ 238 h 238"/>
                              <a:gd name="T34" fmla="*/ 195 w 226"/>
                              <a:gd name="T35" fmla="*/ 209 h 238"/>
                              <a:gd name="T36" fmla="*/ 141 w 226"/>
                              <a:gd name="T37" fmla="*/ 209 h 238"/>
                              <a:gd name="T38" fmla="*/ 113 w 226"/>
                              <a:gd name="T39" fmla="*/ 144 h 238"/>
                              <a:gd name="T40" fmla="*/ 85 w 226"/>
                              <a:gd name="T41" fmla="*/ 212 h 238"/>
                              <a:gd name="T42" fmla="*/ 33 w 226"/>
                              <a:gd name="T43" fmla="*/ 212 h 238"/>
                              <a:gd name="T44" fmla="*/ 33 w 226"/>
                              <a:gd name="T45" fmla="*/ 238 h 238"/>
                              <a:gd name="T46" fmla="*/ 0 w 226"/>
                              <a:gd name="T47" fmla="*/ 201 h 238"/>
                              <a:gd name="T48" fmla="*/ 33 w 226"/>
                              <a:gd name="T49" fmla="*/ 166 h 238"/>
                              <a:gd name="T50" fmla="*/ 33 w 226"/>
                              <a:gd name="T51" fmla="*/ 191 h 238"/>
                              <a:gd name="T52" fmla="*/ 69 w 226"/>
                              <a:gd name="T53" fmla="*/ 191 h 238"/>
                              <a:gd name="T54" fmla="*/ 102 w 226"/>
                              <a:gd name="T55" fmla="*/ 119 h 238"/>
                              <a:gd name="T56" fmla="*/ 69 w 226"/>
                              <a:gd name="T57" fmla="*/ 49 h 238"/>
                              <a:gd name="T58" fmla="*/ 33 w 226"/>
                              <a:gd name="T59" fmla="*/ 49 h 238"/>
                              <a:gd name="T60" fmla="*/ 33 w 226"/>
                              <a:gd name="T61" fmla="*/ 72 h 238"/>
                              <a:gd name="T62" fmla="*/ 0 w 226"/>
                              <a:gd name="T63" fmla="*/ 37 h 238"/>
                              <a:gd name="T64" fmla="*/ 33 w 226"/>
                              <a:gd name="T65" fmla="*/ 0 h 238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w 226"/>
                              <a:gd name="T100" fmla="*/ 0 h 238"/>
                              <a:gd name="T101" fmla="*/ 226 w 226"/>
                              <a:gd name="T102" fmla="*/ 238 h 238"/>
                            </a:gdLst>
                            <a:ahLst/>
                            <a:cxnLst>
                              <a:cxn ang="T66">
                                <a:pos x="T0" y="T1"/>
                              </a:cxn>
                              <a:cxn ang="T67">
                                <a:pos x="T2" y="T3"/>
                              </a:cxn>
                              <a:cxn ang="T68">
                                <a:pos x="T4" y="T5"/>
                              </a:cxn>
                              <a:cxn ang="T69">
                                <a:pos x="T6" y="T7"/>
                              </a:cxn>
                              <a:cxn ang="T70">
                                <a:pos x="T8" y="T9"/>
                              </a:cxn>
                              <a:cxn ang="T71">
                                <a:pos x="T10" y="T11"/>
                              </a:cxn>
                              <a:cxn ang="T72">
                                <a:pos x="T12" y="T13"/>
                              </a:cxn>
                              <a:cxn ang="T73">
                                <a:pos x="T14" y="T15"/>
                              </a:cxn>
                              <a:cxn ang="T74">
                                <a:pos x="T16" y="T17"/>
                              </a:cxn>
                              <a:cxn ang="T75">
                                <a:pos x="T18" y="T19"/>
                              </a:cxn>
                              <a:cxn ang="T76">
                                <a:pos x="T20" y="T21"/>
                              </a:cxn>
                              <a:cxn ang="T77">
                                <a:pos x="T22" y="T23"/>
                              </a:cxn>
                              <a:cxn ang="T78">
                                <a:pos x="T24" y="T25"/>
                              </a:cxn>
                              <a:cxn ang="T79">
                                <a:pos x="T26" y="T27"/>
                              </a:cxn>
                              <a:cxn ang="T80">
                                <a:pos x="T28" y="T29"/>
                              </a:cxn>
                              <a:cxn ang="T81">
                                <a:pos x="T30" y="T31"/>
                              </a:cxn>
                              <a:cxn ang="T82">
                                <a:pos x="T32" y="T33"/>
                              </a:cxn>
                              <a:cxn ang="T83">
                                <a:pos x="T34" y="T35"/>
                              </a:cxn>
                              <a:cxn ang="T84">
                                <a:pos x="T36" y="T37"/>
                              </a:cxn>
                              <a:cxn ang="T85">
                                <a:pos x="T38" y="T39"/>
                              </a:cxn>
                              <a:cxn ang="T86">
                                <a:pos x="T40" y="T41"/>
                              </a:cxn>
                              <a:cxn ang="T87">
                                <a:pos x="T42" y="T43"/>
                              </a:cxn>
                              <a:cxn ang="T88">
                                <a:pos x="T44" y="T45"/>
                              </a:cxn>
                              <a:cxn ang="T89">
                                <a:pos x="T46" y="T47"/>
                              </a:cxn>
                              <a:cxn ang="T90">
                                <a:pos x="T48" y="T49"/>
                              </a:cxn>
                              <a:cxn ang="T91">
                                <a:pos x="T50" y="T51"/>
                              </a:cxn>
                              <a:cxn ang="T92">
                                <a:pos x="T52" y="T53"/>
                              </a:cxn>
                              <a:cxn ang="T93">
                                <a:pos x="T54" y="T55"/>
                              </a:cxn>
                              <a:cxn ang="T94">
                                <a:pos x="T56" y="T57"/>
                              </a:cxn>
                              <a:cxn ang="T95">
                                <a:pos x="T58" y="T59"/>
                              </a:cxn>
                              <a:cxn ang="T96">
                                <a:pos x="T60" y="T61"/>
                              </a:cxn>
                              <a:cxn ang="T97">
                                <a:pos x="T62" y="T63"/>
                              </a:cxn>
                              <a:cxn ang="T98">
                                <a:pos x="T64" y="T65"/>
                              </a:cxn>
                            </a:cxnLst>
                            <a:rect l="T99" t="T100" r="T101" b="T102"/>
                            <a:pathLst>
                              <a:path w="226" h="238">
                                <a:moveTo>
                                  <a:pt x="33" y="0"/>
                                </a:moveTo>
                                <a:lnTo>
                                  <a:pt x="33" y="30"/>
                                </a:lnTo>
                                <a:lnTo>
                                  <a:pt x="85" y="30"/>
                                </a:lnTo>
                                <a:lnTo>
                                  <a:pt x="113" y="94"/>
                                </a:lnTo>
                                <a:lnTo>
                                  <a:pt x="141" y="30"/>
                                </a:lnTo>
                                <a:lnTo>
                                  <a:pt x="195" y="30"/>
                                </a:lnTo>
                                <a:lnTo>
                                  <a:pt x="195" y="0"/>
                                </a:lnTo>
                                <a:lnTo>
                                  <a:pt x="226" y="37"/>
                                </a:lnTo>
                                <a:lnTo>
                                  <a:pt x="195" y="74"/>
                                </a:lnTo>
                                <a:lnTo>
                                  <a:pt x="195" y="49"/>
                                </a:lnTo>
                                <a:lnTo>
                                  <a:pt x="156" y="49"/>
                                </a:lnTo>
                                <a:lnTo>
                                  <a:pt x="126" y="119"/>
                                </a:lnTo>
                                <a:lnTo>
                                  <a:pt x="156" y="191"/>
                                </a:lnTo>
                                <a:lnTo>
                                  <a:pt x="195" y="191"/>
                                </a:lnTo>
                                <a:lnTo>
                                  <a:pt x="195" y="166"/>
                                </a:lnTo>
                                <a:lnTo>
                                  <a:pt x="226" y="201"/>
                                </a:lnTo>
                                <a:lnTo>
                                  <a:pt x="195" y="238"/>
                                </a:lnTo>
                                <a:lnTo>
                                  <a:pt x="195" y="209"/>
                                </a:lnTo>
                                <a:lnTo>
                                  <a:pt x="141" y="209"/>
                                </a:lnTo>
                                <a:lnTo>
                                  <a:pt x="113" y="144"/>
                                </a:lnTo>
                                <a:lnTo>
                                  <a:pt x="85" y="212"/>
                                </a:lnTo>
                                <a:lnTo>
                                  <a:pt x="33" y="212"/>
                                </a:lnTo>
                                <a:lnTo>
                                  <a:pt x="33" y="238"/>
                                </a:lnTo>
                                <a:lnTo>
                                  <a:pt x="0" y="201"/>
                                </a:lnTo>
                                <a:lnTo>
                                  <a:pt x="33" y="166"/>
                                </a:lnTo>
                                <a:lnTo>
                                  <a:pt x="33" y="191"/>
                                </a:lnTo>
                                <a:lnTo>
                                  <a:pt x="69" y="191"/>
                                </a:lnTo>
                                <a:lnTo>
                                  <a:pt x="102" y="119"/>
                                </a:lnTo>
                                <a:lnTo>
                                  <a:pt x="69" y="49"/>
                                </a:lnTo>
                                <a:lnTo>
                                  <a:pt x="33" y="49"/>
                                </a:lnTo>
                                <a:lnTo>
                                  <a:pt x="33" y="72"/>
                                </a:lnTo>
                                <a:lnTo>
                                  <a:pt x="0" y="37"/>
                                </a:lnTo>
                                <a:lnTo>
                                  <a:pt x="3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</p:grpSp>
          <p:sp>
            <p:nvSpPr>
              <p:cNvPr id="79" name="Freeform 127"/>
              <p:cNvSpPr>
                <a:spLocks/>
              </p:cNvSpPr>
              <p:nvPr/>
            </p:nvSpPr>
            <p:spPr bwMode="auto">
              <a:xfrm>
                <a:off x="3646" y="1381"/>
                <a:ext cx="480" cy="237"/>
              </a:xfrm>
              <a:custGeom>
                <a:avLst/>
                <a:gdLst>
                  <a:gd name="T0" fmla="*/ 40 w 776"/>
                  <a:gd name="T1" fmla="*/ 151 h 423"/>
                  <a:gd name="T2" fmla="*/ 6 w 776"/>
                  <a:gd name="T3" fmla="*/ 167 h 423"/>
                  <a:gd name="T4" fmla="*/ 0 w 776"/>
                  <a:gd name="T5" fmla="*/ 199 h 423"/>
                  <a:gd name="T6" fmla="*/ 6 w 776"/>
                  <a:gd name="T7" fmla="*/ 223 h 423"/>
                  <a:gd name="T8" fmla="*/ 20 w 776"/>
                  <a:gd name="T9" fmla="*/ 239 h 423"/>
                  <a:gd name="T10" fmla="*/ 33 w 776"/>
                  <a:gd name="T11" fmla="*/ 247 h 423"/>
                  <a:gd name="T12" fmla="*/ 20 w 776"/>
                  <a:gd name="T13" fmla="*/ 279 h 423"/>
                  <a:gd name="T14" fmla="*/ 20 w 776"/>
                  <a:gd name="T15" fmla="*/ 303 h 423"/>
                  <a:gd name="T16" fmla="*/ 40 w 776"/>
                  <a:gd name="T17" fmla="*/ 327 h 423"/>
                  <a:gd name="T18" fmla="*/ 81 w 776"/>
                  <a:gd name="T19" fmla="*/ 351 h 423"/>
                  <a:gd name="T20" fmla="*/ 101 w 776"/>
                  <a:gd name="T21" fmla="*/ 351 h 423"/>
                  <a:gd name="T22" fmla="*/ 128 w 776"/>
                  <a:gd name="T23" fmla="*/ 367 h 423"/>
                  <a:gd name="T24" fmla="*/ 168 w 776"/>
                  <a:gd name="T25" fmla="*/ 391 h 423"/>
                  <a:gd name="T26" fmla="*/ 222 w 776"/>
                  <a:gd name="T27" fmla="*/ 399 h 423"/>
                  <a:gd name="T28" fmla="*/ 276 w 776"/>
                  <a:gd name="T29" fmla="*/ 391 h 423"/>
                  <a:gd name="T30" fmla="*/ 317 w 776"/>
                  <a:gd name="T31" fmla="*/ 399 h 423"/>
                  <a:gd name="T32" fmla="*/ 351 w 776"/>
                  <a:gd name="T33" fmla="*/ 415 h 423"/>
                  <a:gd name="T34" fmla="*/ 398 w 776"/>
                  <a:gd name="T35" fmla="*/ 423 h 423"/>
                  <a:gd name="T36" fmla="*/ 452 w 776"/>
                  <a:gd name="T37" fmla="*/ 415 h 423"/>
                  <a:gd name="T38" fmla="*/ 493 w 776"/>
                  <a:gd name="T39" fmla="*/ 383 h 423"/>
                  <a:gd name="T40" fmla="*/ 526 w 776"/>
                  <a:gd name="T41" fmla="*/ 367 h 423"/>
                  <a:gd name="T42" fmla="*/ 567 w 776"/>
                  <a:gd name="T43" fmla="*/ 375 h 423"/>
                  <a:gd name="T44" fmla="*/ 628 w 776"/>
                  <a:gd name="T45" fmla="*/ 359 h 423"/>
                  <a:gd name="T46" fmla="*/ 655 w 776"/>
                  <a:gd name="T47" fmla="*/ 343 h 423"/>
                  <a:gd name="T48" fmla="*/ 668 w 776"/>
                  <a:gd name="T49" fmla="*/ 319 h 423"/>
                  <a:gd name="T50" fmla="*/ 668 w 776"/>
                  <a:gd name="T51" fmla="*/ 295 h 423"/>
                  <a:gd name="T52" fmla="*/ 729 w 776"/>
                  <a:gd name="T53" fmla="*/ 279 h 423"/>
                  <a:gd name="T54" fmla="*/ 756 w 776"/>
                  <a:gd name="T55" fmla="*/ 255 h 423"/>
                  <a:gd name="T56" fmla="*/ 769 w 776"/>
                  <a:gd name="T57" fmla="*/ 231 h 423"/>
                  <a:gd name="T58" fmla="*/ 776 w 776"/>
                  <a:gd name="T59" fmla="*/ 207 h 423"/>
                  <a:gd name="T60" fmla="*/ 769 w 776"/>
                  <a:gd name="T61" fmla="*/ 183 h 423"/>
                  <a:gd name="T62" fmla="*/ 749 w 776"/>
                  <a:gd name="T63" fmla="*/ 151 h 423"/>
                  <a:gd name="T64" fmla="*/ 756 w 776"/>
                  <a:gd name="T65" fmla="*/ 135 h 423"/>
                  <a:gd name="T66" fmla="*/ 756 w 776"/>
                  <a:gd name="T67" fmla="*/ 103 h 423"/>
                  <a:gd name="T68" fmla="*/ 729 w 776"/>
                  <a:gd name="T69" fmla="*/ 71 h 423"/>
                  <a:gd name="T70" fmla="*/ 688 w 776"/>
                  <a:gd name="T71" fmla="*/ 55 h 423"/>
                  <a:gd name="T72" fmla="*/ 675 w 776"/>
                  <a:gd name="T73" fmla="*/ 31 h 423"/>
                  <a:gd name="T74" fmla="*/ 648 w 776"/>
                  <a:gd name="T75" fmla="*/ 8 h 423"/>
                  <a:gd name="T76" fmla="*/ 601 w 776"/>
                  <a:gd name="T77" fmla="*/ 0 h 423"/>
                  <a:gd name="T78" fmla="*/ 547 w 776"/>
                  <a:gd name="T79" fmla="*/ 15 h 423"/>
                  <a:gd name="T80" fmla="*/ 526 w 776"/>
                  <a:gd name="T81" fmla="*/ 23 h 423"/>
                  <a:gd name="T82" fmla="*/ 493 w 776"/>
                  <a:gd name="T83" fmla="*/ 8 h 423"/>
                  <a:gd name="T84" fmla="*/ 452 w 776"/>
                  <a:gd name="T85" fmla="*/ 8 h 423"/>
                  <a:gd name="T86" fmla="*/ 425 w 776"/>
                  <a:gd name="T87" fmla="*/ 15 h 423"/>
                  <a:gd name="T88" fmla="*/ 405 w 776"/>
                  <a:gd name="T89" fmla="*/ 31 h 423"/>
                  <a:gd name="T90" fmla="*/ 371 w 776"/>
                  <a:gd name="T91" fmla="*/ 23 h 423"/>
                  <a:gd name="T92" fmla="*/ 324 w 776"/>
                  <a:gd name="T93" fmla="*/ 15 h 423"/>
                  <a:gd name="T94" fmla="*/ 283 w 776"/>
                  <a:gd name="T95" fmla="*/ 23 h 423"/>
                  <a:gd name="T96" fmla="*/ 256 w 776"/>
                  <a:gd name="T97" fmla="*/ 47 h 423"/>
                  <a:gd name="T98" fmla="*/ 236 w 776"/>
                  <a:gd name="T99" fmla="*/ 47 h 423"/>
                  <a:gd name="T100" fmla="*/ 189 w 776"/>
                  <a:gd name="T101" fmla="*/ 39 h 423"/>
                  <a:gd name="T102" fmla="*/ 141 w 776"/>
                  <a:gd name="T103" fmla="*/ 47 h 423"/>
                  <a:gd name="T104" fmla="*/ 101 w 776"/>
                  <a:gd name="T105" fmla="*/ 71 h 423"/>
                  <a:gd name="T106" fmla="*/ 81 w 776"/>
                  <a:gd name="T107" fmla="*/ 87 h 423"/>
                  <a:gd name="T108" fmla="*/ 67 w 776"/>
                  <a:gd name="T109" fmla="*/ 111 h 423"/>
                  <a:gd name="T110" fmla="*/ 67 w 776"/>
                  <a:gd name="T111" fmla="*/ 135 h 4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76"/>
                  <a:gd name="T169" fmla="*/ 0 h 423"/>
                  <a:gd name="T170" fmla="*/ 776 w 776"/>
                  <a:gd name="T171" fmla="*/ 423 h 42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76" h="423">
                    <a:moveTo>
                      <a:pt x="67" y="143"/>
                    </a:moveTo>
                    <a:lnTo>
                      <a:pt x="54" y="143"/>
                    </a:lnTo>
                    <a:lnTo>
                      <a:pt x="40" y="151"/>
                    </a:lnTo>
                    <a:lnTo>
                      <a:pt x="27" y="159"/>
                    </a:lnTo>
                    <a:lnTo>
                      <a:pt x="20" y="159"/>
                    </a:lnTo>
                    <a:lnTo>
                      <a:pt x="6" y="167"/>
                    </a:lnTo>
                    <a:lnTo>
                      <a:pt x="6" y="183"/>
                    </a:lnTo>
                    <a:lnTo>
                      <a:pt x="0" y="191"/>
                    </a:lnTo>
                    <a:lnTo>
                      <a:pt x="0" y="199"/>
                    </a:lnTo>
                    <a:lnTo>
                      <a:pt x="0" y="207"/>
                    </a:lnTo>
                    <a:lnTo>
                      <a:pt x="0" y="215"/>
                    </a:lnTo>
                    <a:lnTo>
                      <a:pt x="6" y="223"/>
                    </a:lnTo>
                    <a:lnTo>
                      <a:pt x="6" y="231"/>
                    </a:lnTo>
                    <a:lnTo>
                      <a:pt x="13" y="239"/>
                    </a:lnTo>
                    <a:lnTo>
                      <a:pt x="20" y="239"/>
                    </a:lnTo>
                    <a:lnTo>
                      <a:pt x="27" y="247"/>
                    </a:lnTo>
                    <a:lnTo>
                      <a:pt x="33" y="255"/>
                    </a:lnTo>
                    <a:lnTo>
                      <a:pt x="33" y="247"/>
                    </a:lnTo>
                    <a:lnTo>
                      <a:pt x="27" y="263"/>
                    </a:lnTo>
                    <a:lnTo>
                      <a:pt x="20" y="271"/>
                    </a:lnTo>
                    <a:lnTo>
                      <a:pt x="20" y="279"/>
                    </a:lnTo>
                    <a:lnTo>
                      <a:pt x="13" y="287"/>
                    </a:lnTo>
                    <a:lnTo>
                      <a:pt x="13" y="295"/>
                    </a:lnTo>
                    <a:lnTo>
                      <a:pt x="20" y="303"/>
                    </a:lnTo>
                    <a:lnTo>
                      <a:pt x="20" y="311"/>
                    </a:lnTo>
                    <a:lnTo>
                      <a:pt x="27" y="319"/>
                    </a:lnTo>
                    <a:lnTo>
                      <a:pt x="40" y="327"/>
                    </a:lnTo>
                    <a:lnTo>
                      <a:pt x="47" y="335"/>
                    </a:lnTo>
                    <a:lnTo>
                      <a:pt x="60" y="343"/>
                    </a:lnTo>
                    <a:lnTo>
                      <a:pt x="81" y="351"/>
                    </a:lnTo>
                    <a:lnTo>
                      <a:pt x="94" y="351"/>
                    </a:lnTo>
                    <a:lnTo>
                      <a:pt x="101" y="351"/>
                    </a:lnTo>
                    <a:lnTo>
                      <a:pt x="114" y="359"/>
                    </a:lnTo>
                    <a:lnTo>
                      <a:pt x="128" y="367"/>
                    </a:lnTo>
                    <a:lnTo>
                      <a:pt x="141" y="375"/>
                    </a:lnTo>
                    <a:lnTo>
                      <a:pt x="155" y="383"/>
                    </a:lnTo>
                    <a:lnTo>
                      <a:pt x="168" y="391"/>
                    </a:lnTo>
                    <a:lnTo>
                      <a:pt x="189" y="399"/>
                    </a:lnTo>
                    <a:lnTo>
                      <a:pt x="202" y="399"/>
                    </a:lnTo>
                    <a:lnTo>
                      <a:pt x="222" y="399"/>
                    </a:lnTo>
                    <a:lnTo>
                      <a:pt x="243" y="399"/>
                    </a:lnTo>
                    <a:lnTo>
                      <a:pt x="263" y="399"/>
                    </a:lnTo>
                    <a:lnTo>
                      <a:pt x="276" y="391"/>
                    </a:lnTo>
                    <a:lnTo>
                      <a:pt x="297" y="383"/>
                    </a:lnTo>
                    <a:lnTo>
                      <a:pt x="304" y="391"/>
                    </a:lnTo>
                    <a:lnTo>
                      <a:pt x="317" y="399"/>
                    </a:lnTo>
                    <a:lnTo>
                      <a:pt x="324" y="407"/>
                    </a:lnTo>
                    <a:lnTo>
                      <a:pt x="337" y="415"/>
                    </a:lnTo>
                    <a:lnTo>
                      <a:pt x="351" y="415"/>
                    </a:lnTo>
                    <a:lnTo>
                      <a:pt x="364" y="423"/>
                    </a:lnTo>
                    <a:lnTo>
                      <a:pt x="378" y="423"/>
                    </a:lnTo>
                    <a:lnTo>
                      <a:pt x="398" y="423"/>
                    </a:lnTo>
                    <a:lnTo>
                      <a:pt x="418" y="423"/>
                    </a:lnTo>
                    <a:lnTo>
                      <a:pt x="432" y="423"/>
                    </a:lnTo>
                    <a:lnTo>
                      <a:pt x="452" y="415"/>
                    </a:lnTo>
                    <a:lnTo>
                      <a:pt x="466" y="407"/>
                    </a:lnTo>
                    <a:lnTo>
                      <a:pt x="486" y="399"/>
                    </a:lnTo>
                    <a:lnTo>
                      <a:pt x="493" y="383"/>
                    </a:lnTo>
                    <a:lnTo>
                      <a:pt x="506" y="375"/>
                    </a:lnTo>
                    <a:lnTo>
                      <a:pt x="513" y="359"/>
                    </a:lnTo>
                    <a:lnTo>
                      <a:pt x="526" y="367"/>
                    </a:lnTo>
                    <a:lnTo>
                      <a:pt x="540" y="367"/>
                    </a:lnTo>
                    <a:lnTo>
                      <a:pt x="553" y="375"/>
                    </a:lnTo>
                    <a:lnTo>
                      <a:pt x="567" y="375"/>
                    </a:lnTo>
                    <a:lnTo>
                      <a:pt x="587" y="367"/>
                    </a:lnTo>
                    <a:lnTo>
                      <a:pt x="607" y="367"/>
                    </a:lnTo>
                    <a:lnTo>
                      <a:pt x="628" y="359"/>
                    </a:lnTo>
                    <a:lnTo>
                      <a:pt x="641" y="351"/>
                    </a:lnTo>
                    <a:lnTo>
                      <a:pt x="648" y="343"/>
                    </a:lnTo>
                    <a:lnTo>
                      <a:pt x="655" y="343"/>
                    </a:lnTo>
                    <a:lnTo>
                      <a:pt x="661" y="335"/>
                    </a:lnTo>
                    <a:lnTo>
                      <a:pt x="661" y="327"/>
                    </a:lnTo>
                    <a:lnTo>
                      <a:pt x="668" y="319"/>
                    </a:lnTo>
                    <a:lnTo>
                      <a:pt x="668" y="311"/>
                    </a:lnTo>
                    <a:lnTo>
                      <a:pt x="668" y="303"/>
                    </a:lnTo>
                    <a:lnTo>
                      <a:pt x="668" y="295"/>
                    </a:lnTo>
                    <a:lnTo>
                      <a:pt x="695" y="295"/>
                    </a:lnTo>
                    <a:lnTo>
                      <a:pt x="715" y="287"/>
                    </a:lnTo>
                    <a:lnTo>
                      <a:pt x="729" y="279"/>
                    </a:lnTo>
                    <a:lnTo>
                      <a:pt x="742" y="263"/>
                    </a:lnTo>
                    <a:lnTo>
                      <a:pt x="756" y="263"/>
                    </a:lnTo>
                    <a:lnTo>
                      <a:pt x="756" y="255"/>
                    </a:lnTo>
                    <a:lnTo>
                      <a:pt x="763" y="247"/>
                    </a:lnTo>
                    <a:lnTo>
                      <a:pt x="769" y="239"/>
                    </a:lnTo>
                    <a:lnTo>
                      <a:pt x="769" y="231"/>
                    </a:lnTo>
                    <a:lnTo>
                      <a:pt x="776" y="223"/>
                    </a:lnTo>
                    <a:lnTo>
                      <a:pt x="776" y="215"/>
                    </a:lnTo>
                    <a:lnTo>
                      <a:pt x="776" y="207"/>
                    </a:lnTo>
                    <a:lnTo>
                      <a:pt x="776" y="199"/>
                    </a:lnTo>
                    <a:lnTo>
                      <a:pt x="776" y="191"/>
                    </a:lnTo>
                    <a:lnTo>
                      <a:pt x="769" y="183"/>
                    </a:lnTo>
                    <a:lnTo>
                      <a:pt x="769" y="175"/>
                    </a:lnTo>
                    <a:lnTo>
                      <a:pt x="763" y="167"/>
                    </a:lnTo>
                    <a:lnTo>
                      <a:pt x="749" y="151"/>
                    </a:lnTo>
                    <a:lnTo>
                      <a:pt x="756" y="143"/>
                    </a:lnTo>
                    <a:lnTo>
                      <a:pt x="756" y="135"/>
                    </a:lnTo>
                    <a:lnTo>
                      <a:pt x="756" y="127"/>
                    </a:lnTo>
                    <a:lnTo>
                      <a:pt x="756" y="111"/>
                    </a:lnTo>
                    <a:lnTo>
                      <a:pt x="756" y="103"/>
                    </a:lnTo>
                    <a:lnTo>
                      <a:pt x="749" y="87"/>
                    </a:lnTo>
                    <a:lnTo>
                      <a:pt x="736" y="79"/>
                    </a:lnTo>
                    <a:lnTo>
                      <a:pt x="729" y="71"/>
                    </a:lnTo>
                    <a:lnTo>
                      <a:pt x="715" y="63"/>
                    </a:lnTo>
                    <a:lnTo>
                      <a:pt x="702" y="63"/>
                    </a:lnTo>
                    <a:lnTo>
                      <a:pt x="688" y="55"/>
                    </a:lnTo>
                    <a:lnTo>
                      <a:pt x="682" y="47"/>
                    </a:lnTo>
                    <a:lnTo>
                      <a:pt x="675" y="31"/>
                    </a:lnTo>
                    <a:lnTo>
                      <a:pt x="668" y="23"/>
                    </a:lnTo>
                    <a:lnTo>
                      <a:pt x="655" y="15"/>
                    </a:lnTo>
                    <a:lnTo>
                      <a:pt x="648" y="8"/>
                    </a:lnTo>
                    <a:lnTo>
                      <a:pt x="634" y="8"/>
                    </a:lnTo>
                    <a:lnTo>
                      <a:pt x="614" y="8"/>
                    </a:lnTo>
                    <a:lnTo>
                      <a:pt x="601" y="0"/>
                    </a:lnTo>
                    <a:lnTo>
                      <a:pt x="580" y="8"/>
                    </a:lnTo>
                    <a:lnTo>
                      <a:pt x="567" y="8"/>
                    </a:lnTo>
                    <a:lnTo>
                      <a:pt x="547" y="15"/>
                    </a:lnTo>
                    <a:lnTo>
                      <a:pt x="540" y="23"/>
                    </a:lnTo>
                    <a:lnTo>
                      <a:pt x="533" y="23"/>
                    </a:lnTo>
                    <a:lnTo>
                      <a:pt x="526" y="23"/>
                    </a:lnTo>
                    <a:lnTo>
                      <a:pt x="520" y="15"/>
                    </a:lnTo>
                    <a:lnTo>
                      <a:pt x="506" y="8"/>
                    </a:lnTo>
                    <a:lnTo>
                      <a:pt x="493" y="8"/>
                    </a:lnTo>
                    <a:lnTo>
                      <a:pt x="472" y="0"/>
                    </a:lnTo>
                    <a:lnTo>
                      <a:pt x="459" y="8"/>
                    </a:lnTo>
                    <a:lnTo>
                      <a:pt x="452" y="8"/>
                    </a:lnTo>
                    <a:lnTo>
                      <a:pt x="439" y="8"/>
                    </a:lnTo>
                    <a:lnTo>
                      <a:pt x="432" y="15"/>
                    </a:lnTo>
                    <a:lnTo>
                      <a:pt x="425" y="15"/>
                    </a:lnTo>
                    <a:lnTo>
                      <a:pt x="412" y="23"/>
                    </a:lnTo>
                    <a:lnTo>
                      <a:pt x="405" y="31"/>
                    </a:lnTo>
                    <a:lnTo>
                      <a:pt x="405" y="39"/>
                    </a:lnTo>
                    <a:lnTo>
                      <a:pt x="385" y="31"/>
                    </a:lnTo>
                    <a:lnTo>
                      <a:pt x="371" y="23"/>
                    </a:lnTo>
                    <a:lnTo>
                      <a:pt x="351" y="15"/>
                    </a:lnTo>
                    <a:lnTo>
                      <a:pt x="337" y="15"/>
                    </a:lnTo>
                    <a:lnTo>
                      <a:pt x="324" y="15"/>
                    </a:lnTo>
                    <a:lnTo>
                      <a:pt x="310" y="15"/>
                    </a:lnTo>
                    <a:lnTo>
                      <a:pt x="297" y="23"/>
                    </a:lnTo>
                    <a:lnTo>
                      <a:pt x="283" y="23"/>
                    </a:lnTo>
                    <a:lnTo>
                      <a:pt x="276" y="31"/>
                    </a:lnTo>
                    <a:lnTo>
                      <a:pt x="263" y="39"/>
                    </a:lnTo>
                    <a:lnTo>
                      <a:pt x="256" y="47"/>
                    </a:lnTo>
                    <a:lnTo>
                      <a:pt x="249" y="55"/>
                    </a:lnTo>
                    <a:lnTo>
                      <a:pt x="236" y="47"/>
                    </a:lnTo>
                    <a:lnTo>
                      <a:pt x="222" y="47"/>
                    </a:lnTo>
                    <a:lnTo>
                      <a:pt x="202" y="39"/>
                    </a:lnTo>
                    <a:lnTo>
                      <a:pt x="189" y="39"/>
                    </a:lnTo>
                    <a:lnTo>
                      <a:pt x="175" y="39"/>
                    </a:lnTo>
                    <a:lnTo>
                      <a:pt x="162" y="39"/>
                    </a:lnTo>
                    <a:lnTo>
                      <a:pt x="141" y="47"/>
                    </a:lnTo>
                    <a:lnTo>
                      <a:pt x="121" y="55"/>
                    </a:lnTo>
                    <a:lnTo>
                      <a:pt x="114" y="63"/>
                    </a:lnTo>
                    <a:lnTo>
                      <a:pt x="101" y="71"/>
                    </a:lnTo>
                    <a:lnTo>
                      <a:pt x="94" y="71"/>
                    </a:lnTo>
                    <a:lnTo>
                      <a:pt x="87" y="79"/>
                    </a:lnTo>
                    <a:lnTo>
                      <a:pt x="81" y="87"/>
                    </a:lnTo>
                    <a:lnTo>
                      <a:pt x="74" y="95"/>
                    </a:lnTo>
                    <a:lnTo>
                      <a:pt x="74" y="103"/>
                    </a:lnTo>
                    <a:lnTo>
                      <a:pt x="67" y="111"/>
                    </a:lnTo>
                    <a:lnTo>
                      <a:pt x="67" y="119"/>
                    </a:lnTo>
                    <a:lnTo>
                      <a:pt x="67" y="127"/>
                    </a:lnTo>
                    <a:lnTo>
                      <a:pt x="67" y="135"/>
                    </a:lnTo>
                    <a:lnTo>
                      <a:pt x="67" y="14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80" name="Group 128"/>
              <p:cNvGrpSpPr>
                <a:grpSpLocks/>
              </p:cNvGrpSpPr>
              <p:nvPr/>
            </p:nvGrpSpPr>
            <p:grpSpPr bwMode="auto">
              <a:xfrm>
                <a:off x="3726" y="820"/>
                <a:ext cx="450" cy="539"/>
                <a:chOff x="2234" y="1344"/>
                <a:chExt cx="550" cy="752"/>
              </a:xfrm>
            </p:grpSpPr>
            <p:sp>
              <p:nvSpPr>
                <p:cNvPr id="82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2256" y="1344"/>
                  <a:ext cx="528" cy="5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 eaLnBrk="1" hangingPunct="1">
                    <a:spcBef>
                      <a:spcPct val="50000"/>
                    </a:spcBef>
                  </a:pPr>
                  <a:endParaRPr lang="zh-CN" altLang="en-US"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83" name="Picture 130" descr="computer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2234" y="1736"/>
                  <a:ext cx="468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1" name="Freeform 131"/>
              <p:cNvSpPr>
                <a:spLocks/>
              </p:cNvSpPr>
              <p:nvPr/>
            </p:nvSpPr>
            <p:spPr bwMode="auto">
              <a:xfrm>
                <a:off x="2354" y="1381"/>
                <a:ext cx="480" cy="237"/>
              </a:xfrm>
              <a:custGeom>
                <a:avLst/>
                <a:gdLst>
                  <a:gd name="T0" fmla="*/ 40 w 776"/>
                  <a:gd name="T1" fmla="*/ 151 h 423"/>
                  <a:gd name="T2" fmla="*/ 6 w 776"/>
                  <a:gd name="T3" fmla="*/ 167 h 423"/>
                  <a:gd name="T4" fmla="*/ 0 w 776"/>
                  <a:gd name="T5" fmla="*/ 199 h 423"/>
                  <a:gd name="T6" fmla="*/ 6 w 776"/>
                  <a:gd name="T7" fmla="*/ 223 h 423"/>
                  <a:gd name="T8" fmla="*/ 20 w 776"/>
                  <a:gd name="T9" fmla="*/ 239 h 423"/>
                  <a:gd name="T10" fmla="*/ 33 w 776"/>
                  <a:gd name="T11" fmla="*/ 247 h 423"/>
                  <a:gd name="T12" fmla="*/ 20 w 776"/>
                  <a:gd name="T13" fmla="*/ 279 h 423"/>
                  <a:gd name="T14" fmla="*/ 20 w 776"/>
                  <a:gd name="T15" fmla="*/ 303 h 423"/>
                  <a:gd name="T16" fmla="*/ 40 w 776"/>
                  <a:gd name="T17" fmla="*/ 327 h 423"/>
                  <a:gd name="T18" fmla="*/ 81 w 776"/>
                  <a:gd name="T19" fmla="*/ 351 h 423"/>
                  <a:gd name="T20" fmla="*/ 101 w 776"/>
                  <a:gd name="T21" fmla="*/ 351 h 423"/>
                  <a:gd name="T22" fmla="*/ 128 w 776"/>
                  <a:gd name="T23" fmla="*/ 367 h 423"/>
                  <a:gd name="T24" fmla="*/ 168 w 776"/>
                  <a:gd name="T25" fmla="*/ 391 h 423"/>
                  <a:gd name="T26" fmla="*/ 222 w 776"/>
                  <a:gd name="T27" fmla="*/ 399 h 423"/>
                  <a:gd name="T28" fmla="*/ 276 w 776"/>
                  <a:gd name="T29" fmla="*/ 391 h 423"/>
                  <a:gd name="T30" fmla="*/ 317 w 776"/>
                  <a:gd name="T31" fmla="*/ 399 h 423"/>
                  <a:gd name="T32" fmla="*/ 351 w 776"/>
                  <a:gd name="T33" fmla="*/ 415 h 423"/>
                  <a:gd name="T34" fmla="*/ 398 w 776"/>
                  <a:gd name="T35" fmla="*/ 423 h 423"/>
                  <a:gd name="T36" fmla="*/ 452 w 776"/>
                  <a:gd name="T37" fmla="*/ 415 h 423"/>
                  <a:gd name="T38" fmla="*/ 493 w 776"/>
                  <a:gd name="T39" fmla="*/ 383 h 423"/>
                  <a:gd name="T40" fmla="*/ 526 w 776"/>
                  <a:gd name="T41" fmla="*/ 367 h 423"/>
                  <a:gd name="T42" fmla="*/ 567 w 776"/>
                  <a:gd name="T43" fmla="*/ 375 h 423"/>
                  <a:gd name="T44" fmla="*/ 628 w 776"/>
                  <a:gd name="T45" fmla="*/ 359 h 423"/>
                  <a:gd name="T46" fmla="*/ 655 w 776"/>
                  <a:gd name="T47" fmla="*/ 343 h 423"/>
                  <a:gd name="T48" fmla="*/ 668 w 776"/>
                  <a:gd name="T49" fmla="*/ 319 h 423"/>
                  <a:gd name="T50" fmla="*/ 668 w 776"/>
                  <a:gd name="T51" fmla="*/ 295 h 423"/>
                  <a:gd name="T52" fmla="*/ 729 w 776"/>
                  <a:gd name="T53" fmla="*/ 279 h 423"/>
                  <a:gd name="T54" fmla="*/ 756 w 776"/>
                  <a:gd name="T55" fmla="*/ 255 h 423"/>
                  <a:gd name="T56" fmla="*/ 769 w 776"/>
                  <a:gd name="T57" fmla="*/ 231 h 423"/>
                  <a:gd name="T58" fmla="*/ 776 w 776"/>
                  <a:gd name="T59" fmla="*/ 207 h 423"/>
                  <a:gd name="T60" fmla="*/ 769 w 776"/>
                  <a:gd name="T61" fmla="*/ 183 h 423"/>
                  <a:gd name="T62" fmla="*/ 749 w 776"/>
                  <a:gd name="T63" fmla="*/ 151 h 423"/>
                  <a:gd name="T64" fmla="*/ 756 w 776"/>
                  <a:gd name="T65" fmla="*/ 135 h 423"/>
                  <a:gd name="T66" fmla="*/ 756 w 776"/>
                  <a:gd name="T67" fmla="*/ 103 h 423"/>
                  <a:gd name="T68" fmla="*/ 729 w 776"/>
                  <a:gd name="T69" fmla="*/ 71 h 423"/>
                  <a:gd name="T70" fmla="*/ 688 w 776"/>
                  <a:gd name="T71" fmla="*/ 55 h 423"/>
                  <a:gd name="T72" fmla="*/ 675 w 776"/>
                  <a:gd name="T73" fmla="*/ 31 h 423"/>
                  <a:gd name="T74" fmla="*/ 648 w 776"/>
                  <a:gd name="T75" fmla="*/ 8 h 423"/>
                  <a:gd name="T76" fmla="*/ 601 w 776"/>
                  <a:gd name="T77" fmla="*/ 0 h 423"/>
                  <a:gd name="T78" fmla="*/ 547 w 776"/>
                  <a:gd name="T79" fmla="*/ 15 h 423"/>
                  <a:gd name="T80" fmla="*/ 526 w 776"/>
                  <a:gd name="T81" fmla="*/ 23 h 423"/>
                  <a:gd name="T82" fmla="*/ 493 w 776"/>
                  <a:gd name="T83" fmla="*/ 8 h 423"/>
                  <a:gd name="T84" fmla="*/ 452 w 776"/>
                  <a:gd name="T85" fmla="*/ 8 h 423"/>
                  <a:gd name="T86" fmla="*/ 425 w 776"/>
                  <a:gd name="T87" fmla="*/ 15 h 423"/>
                  <a:gd name="T88" fmla="*/ 405 w 776"/>
                  <a:gd name="T89" fmla="*/ 31 h 423"/>
                  <a:gd name="T90" fmla="*/ 371 w 776"/>
                  <a:gd name="T91" fmla="*/ 23 h 423"/>
                  <a:gd name="T92" fmla="*/ 324 w 776"/>
                  <a:gd name="T93" fmla="*/ 15 h 423"/>
                  <a:gd name="T94" fmla="*/ 283 w 776"/>
                  <a:gd name="T95" fmla="*/ 23 h 423"/>
                  <a:gd name="T96" fmla="*/ 256 w 776"/>
                  <a:gd name="T97" fmla="*/ 47 h 423"/>
                  <a:gd name="T98" fmla="*/ 236 w 776"/>
                  <a:gd name="T99" fmla="*/ 47 h 423"/>
                  <a:gd name="T100" fmla="*/ 189 w 776"/>
                  <a:gd name="T101" fmla="*/ 39 h 423"/>
                  <a:gd name="T102" fmla="*/ 141 w 776"/>
                  <a:gd name="T103" fmla="*/ 47 h 423"/>
                  <a:gd name="T104" fmla="*/ 101 w 776"/>
                  <a:gd name="T105" fmla="*/ 71 h 423"/>
                  <a:gd name="T106" fmla="*/ 81 w 776"/>
                  <a:gd name="T107" fmla="*/ 87 h 423"/>
                  <a:gd name="T108" fmla="*/ 67 w 776"/>
                  <a:gd name="T109" fmla="*/ 111 h 423"/>
                  <a:gd name="T110" fmla="*/ 67 w 776"/>
                  <a:gd name="T111" fmla="*/ 135 h 4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76"/>
                  <a:gd name="T169" fmla="*/ 0 h 423"/>
                  <a:gd name="T170" fmla="*/ 776 w 776"/>
                  <a:gd name="T171" fmla="*/ 423 h 42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76" h="423">
                    <a:moveTo>
                      <a:pt x="67" y="143"/>
                    </a:moveTo>
                    <a:lnTo>
                      <a:pt x="54" y="143"/>
                    </a:lnTo>
                    <a:lnTo>
                      <a:pt x="40" y="151"/>
                    </a:lnTo>
                    <a:lnTo>
                      <a:pt x="27" y="159"/>
                    </a:lnTo>
                    <a:lnTo>
                      <a:pt x="20" y="159"/>
                    </a:lnTo>
                    <a:lnTo>
                      <a:pt x="6" y="167"/>
                    </a:lnTo>
                    <a:lnTo>
                      <a:pt x="6" y="183"/>
                    </a:lnTo>
                    <a:lnTo>
                      <a:pt x="0" y="191"/>
                    </a:lnTo>
                    <a:lnTo>
                      <a:pt x="0" y="199"/>
                    </a:lnTo>
                    <a:lnTo>
                      <a:pt x="0" y="207"/>
                    </a:lnTo>
                    <a:lnTo>
                      <a:pt x="0" y="215"/>
                    </a:lnTo>
                    <a:lnTo>
                      <a:pt x="6" y="223"/>
                    </a:lnTo>
                    <a:lnTo>
                      <a:pt x="6" y="231"/>
                    </a:lnTo>
                    <a:lnTo>
                      <a:pt x="13" y="239"/>
                    </a:lnTo>
                    <a:lnTo>
                      <a:pt x="20" y="239"/>
                    </a:lnTo>
                    <a:lnTo>
                      <a:pt x="27" y="247"/>
                    </a:lnTo>
                    <a:lnTo>
                      <a:pt x="33" y="255"/>
                    </a:lnTo>
                    <a:lnTo>
                      <a:pt x="33" y="247"/>
                    </a:lnTo>
                    <a:lnTo>
                      <a:pt x="27" y="263"/>
                    </a:lnTo>
                    <a:lnTo>
                      <a:pt x="20" y="271"/>
                    </a:lnTo>
                    <a:lnTo>
                      <a:pt x="20" y="279"/>
                    </a:lnTo>
                    <a:lnTo>
                      <a:pt x="13" y="287"/>
                    </a:lnTo>
                    <a:lnTo>
                      <a:pt x="13" y="295"/>
                    </a:lnTo>
                    <a:lnTo>
                      <a:pt x="20" y="303"/>
                    </a:lnTo>
                    <a:lnTo>
                      <a:pt x="20" y="311"/>
                    </a:lnTo>
                    <a:lnTo>
                      <a:pt x="27" y="319"/>
                    </a:lnTo>
                    <a:lnTo>
                      <a:pt x="40" y="327"/>
                    </a:lnTo>
                    <a:lnTo>
                      <a:pt x="47" y="335"/>
                    </a:lnTo>
                    <a:lnTo>
                      <a:pt x="60" y="343"/>
                    </a:lnTo>
                    <a:lnTo>
                      <a:pt x="81" y="351"/>
                    </a:lnTo>
                    <a:lnTo>
                      <a:pt x="94" y="351"/>
                    </a:lnTo>
                    <a:lnTo>
                      <a:pt x="101" y="351"/>
                    </a:lnTo>
                    <a:lnTo>
                      <a:pt x="114" y="359"/>
                    </a:lnTo>
                    <a:lnTo>
                      <a:pt x="128" y="367"/>
                    </a:lnTo>
                    <a:lnTo>
                      <a:pt x="141" y="375"/>
                    </a:lnTo>
                    <a:lnTo>
                      <a:pt x="155" y="383"/>
                    </a:lnTo>
                    <a:lnTo>
                      <a:pt x="168" y="391"/>
                    </a:lnTo>
                    <a:lnTo>
                      <a:pt x="189" y="399"/>
                    </a:lnTo>
                    <a:lnTo>
                      <a:pt x="202" y="399"/>
                    </a:lnTo>
                    <a:lnTo>
                      <a:pt x="222" y="399"/>
                    </a:lnTo>
                    <a:lnTo>
                      <a:pt x="243" y="399"/>
                    </a:lnTo>
                    <a:lnTo>
                      <a:pt x="263" y="399"/>
                    </a:lnTo>
                    <a:lnTo>
                      <a:pt x="276" y="391"/>
                    </a:lnTo>
                    <a:lnTo>
                      <a:pt x="297" y="383"/>
                    </a:lnTo>
                    <a:lnTo>
                      <a:pt x="304" y="391"/>
                    </a:lnTo>
                    <a:lnTo>
                      <a:pt x="317" y="399"/>
                    </a:lnTo>
                    <a:lnTo>
                      <a:pt x="324" y="407"/>
                    </a:lnTo>
                    <a:lnTo>
                      <a:pt x="337" y="415"/>
                    </a:lnTo>
                    <a:lnTo>
                      <a:pt x="351" y="415"/>
                    </a:lnTo>
                    <a:lnTo>
                      <a:pt x="364" y="423"/>
                    </a:lnTo>
                    <a:lnTo>
                      <a:pt x="378" y="423"/>
                    </a:lnTo>
                    <a:lnTo>
                      <a:pt x="398" y="423"/>
                    </a:lnTo>
                    <a:lnTo>
                      <a:pt x="418" y="423"/>
                    </a:lnTo>
                    <a:lnTo>
                      <a:pt x="432" y="423"/>
                    </a:lnTo>
                    <a:lnTo>
                      <a:pt x="452" y="415"/>
                    </a:lnTo>
                    <a:lnTo>
                      <a:pt x="466" y="407"/>
                    </a:lnTo>
                    <a:lnTo>
                      <a:pt x="486" y="399"/>
                    </a:lnTo>
                    <a:lnTo>
                      <a:pt x="493" y="383"/>
                    </a:lnTo>
                    <a:lnTo>
                      <a:pt x="506" y="375"/>
                    </a:lnTo>
                    <a:lnTo>
                      <a:pt x="513" y="359"/>
                    </a:lnTo>
                    <a:lnTo>
                      <a:pt x="526" y="367"/>
                    </a:lnTo>
                    <a:lnTo>
                      <a:pt x="540" y="367"/>
                    </a:lnTo>
                    <a:lnTo>
                      <a:pt x="553" y="375"/>
                    </a:lnTo>
                    <a:lnTo>
                      <a:pt x="567" y="375"/>
                    </a:lnTo>
                    <a:lnTo>
                      <a:pt x="587" y="367"/>
                    </a:lnTo>
                    <a:lnTo>
                      <a:pt x="607" y="367"/>
                    </a:lnTo>
                    <a:lnTo>
                      <a:pt x="628" y="359"/>
                    </a:lnTo>
                    <a:lnTo>
                      <a:pt x="641" y="351"/>
                    </a:lnTo>
                    <a:lnTo>
                      <a:pt x="648" y="343"/>
                    </a:lnTo>
                    <a:lnTo>
                      <a:pt x="655" y="343"/>
                    </a:lnTo>
                    <a:lnTo>
                      <a:pt x="661" y="335"/>
                    </a:lnTo>
                    <a:lnTo>
                      <a:pt x="661" y="327"/>
                    </a:lnTo>
                    <a:lnTo>
                      <a:pt x="668" y="319"/>
                    </a:lnTo>
                    <a:lnTo>
                      <a:pt x="668" y="311"/>
                    </a:lnTo>
                    <a:lnTo>
                      <a:pt x="668" y="303"/>
                    </a:lnTo>
                    <a:lnTo>
                      <a:pt x="668" y="295"/>
                    </a:lnTo>
                    <a:lnTo>
                      <a:pt x="695" y="295"/>
                    </a:lnTo>
                    <a:lnTo>
                      <a:pt x="715" y="287"/>
                    </a:lnTo>
                    <a:lnTo>
                      <a:pt x="729" y="279"/>
                    </a:lnTo>
                    <a:lnTo>
                      <a:pt x="742" y="263"/>
                    </a:lnTo>
                    <a:lnTo>
                      <a:pt x="756" y="263"/>
                    </a:lnTo>
                    <a:lnTo>
                      <a:pt x="756" y="255"/>
                    </a:lnTo>
                    <a:lnTo>
                      <a:pt x="763" y="247"/>
                    </a:lnTo>
                    <a:lnTo>
                      <a:pt x="769" y="239"/>
                    </a:lnTo>
                    <a:lnTo>
                      <a:pt x="769" y="231"/>
                    </a:lnTo>
                    <a:lnTo>
                      <a:pt x="776" y="223"/>
                    </a:lnTo>
                    <a:lnTo>
                      <a:pt x="776" y="215"/>
                    </a:lnTo>
                    <a:lnTo>
                      <a:pt x="776" y="207"/>
                    </a:lnTo>
                    <a:lnTo>
                      <a:pt x="776" y="199"/>
                    </a:lnTo>
                    <a:lnTo>
                      <a:pt x="776" y="191"/>
                    </a:lnTo>
                    <a:lnTo>
                      <a:pt x="769" y="183"/>
                    </a:lnTo>
                    <a:lnTo>
                      <a:pt x="769" y="175"/>
                    </a:lnTo>
                    <a:lnTo>
                      <a:pt x="763" y="167"/>
                    </a:lnTo>
                    <a:lnTo>
                      <a:pt x="749" y="151"/>
                    </a:lnTo>
                    <a:lnTo>
                      <a:pt x="756" y="143"/>
                    </a:lnTo>
                    <a:lnTo>
                      <a:pt x="756" y="135"/>
                    </a:lnTo>
                    <a:lnTo>
                      <a:pt x="756" y="127"/>
                    </a:lnTo>
                    <a:lnTo>
                      <a:pt x="756" y="111"/>
                    </a:lnTo>
                    <a:lnTo>
                      <a:pt x="756" y="103"/>
                    </a:lnTo>
                    <a:lnTo>
                      <a:pt x="749" y="87"/>
                    </a:lnTo>
                    <a:lnTo>
                      <a:pt x="736" y="79"/>
                    </a:lnTo>
                    <a:lnTo>
                      <a:pt x="729" y="71"/>
                    </a:lnTo>
                    <a:lnTo>
                      <a:pt x="715" y="63"/>
                    </a:lnTo>
                    <a:lnTo>
                      <a:pt x="702" y="63"/>
                    </a:lnTo>
                    <a:lnTo>
                      <a:pt x="688" y="55"/>
                    </a:lnTo>
                    <a:lnTo>
                      <a:pt x="682" y="47"/>
                    </a:lnTo>
                    <a:lnTo>
                      <a:pt x="675" y="31"/>
                    </a:lnTo>
                    <a:lnTo>
                      <a:pt x="668" y="23"/>
                    </a:lnTo>
                    <a:lnTo>
                      <a:pt x="655" y="15"/>
                    </a:lnTo>
                    <a:lnTo>
                      <a:pt x="648" y="8"/>
                    </a:lnTo>
                    <a:lnTo>
                      <a:pt x="634" y="8"/>
                    </a:lnTo>
                    <a:lnTo>
                      <a:pt x="614" y="8"/>
                    </a:lnTo>
                    <a:lnTo>
                      <a:pt x="601" y="0"/>
                    </a:lnTo>
                    <a:lnTo>
                      <a:pt x="580" y="8"/>
                    </a:lnTo>
                    <a:lnTo>
                      <a:pt x="567" y="8"/>
                    </a:lnTo>
                    <a:lnTo>
                      <a:pt x="547" y="15"/>
                    </a:lnTo>
                    <a:lnTo>
                      <a:pt x="540" y="23"/>
                    </a:lnTo>
                    <a:lnTo>
                      <a:pt x="533" y="23"/>
                    </a:lnTo>
                    <a:lnTo>
                      <a:pt x="526" y="23"/>
                    </a:lnTo>
                    <a:lnTo>
                      <a:pt x="520" y="15"/>
                    </a:lnTo>
                    <a:lnTo>
                      <a:pt x="506" y="8"/>
                    </a:lnTo>
                    <a:lnTo>
                      <a:pt x="493" y="8"/>
                    </a:lnTo>
                    <a:lnTo>
                      <a:pt x="472" y="0"/>
                    </a:lnTo>
                    <a:lnTo>
                      <a:pt x="459" y="8"/>
                    </a:lnTo>
                    <a:lnTo>
                      <a:pt x="452" y="8"/>
                    </a:lnTo>
                    <a:lnTo>
                      <a:pt x="439" y="8"/>
                    </a:lnTo>
                    <a:lnTo>
                      <a:pt x="432" y="15"/>
                    </a:lnTo>
                    <a:lnTo>
                      <a:pt x="425" y="15"/>
                    </a:lnTo>
                    <a:lnTo>
                      <a:pt x="412" y="23"/>
                    </a:lnTo>
                    <a:lnTo>
                      <a:pt x="405" y="31"/>
                    </a:lnTo>
                    <a:lnTo>
                      <a:pt x="405" y="39"/>
                    </a:lnTo>
                    <a:lnTo>
                      <a:pt x="385" y="31"/>
                    </a:lnTo>
                    <a:lnTo>
                      <a:pt x="371" y="23"/>
                    </a:lnTo>
                    <a:lnTo>
                      <a:pt x="351" y="15"/>
                    </a:lnTo>
                    <a:lnTo>
                      <a:pt x="337" y="15"/>
                    </a:lnTo>
                    <a:lnTo>
                      <a:pt x="324" y="15"/>
                    </a:lnTo>
                    <a:lnTo>
                      <a:pt x="310" y="15"/>
                    </a:lnTo>
                    <a:lnTo>
                      <a:pt x="297" y="23"/>
                    </a:lnTo>
                    <a:lnTo>
                      <a:pt x="283" y="23"/>
                    </a:lnTo>
                    <a:lnTo>
                      <a:pt x="276" y="31"/>
                    </a:lnTo>
                    <a:lnTo>
                      <a:pt x="263" y="39"/>
                    </a:lnTo>
                    <a:lnTo>
                      <a:pt x="256" y="47"/>
                    </a:lnTo>
                    <a:lnTo>
                      <a:pt x="249" y="55"/>
                    </a:lnTo>
                    <a:lnTo>
                      <a:pt x="236" y="47"/>
                    </a:lnTo>
                    <a:lnTo>
                      <a:pt x="222" y="47"/>
                    </a:lnTo>
                    <a:lnTo>
                      <a:pt x="202" y="39"/>
                    </a:lnTo>
                    <a:lnTo>
                      <a:pt x="189" y="39"/>
                    </a:lnTo>
                    <a:lnTo>
                      <a:pt x="175" y="39"/>
                    </a:lnTo>
                    <a:lnTo>
                      <a:pt x="162" y="39"/>
                    </a:lnTo>
                    <a:lnTo>
                      <a:pt x="141" y="47"/>
                    </a:lnTo>
                    <a:lnTo>
                      <a:pt x="121" y="55"/>
                    </a:lnTo>
                    <a:lnTo>
                      <a:pt x="114" y="63"/>
                    </a:lnTo>
                    <a:lnTo>
                      <a:pt x="101" y="71"/>
                    </a:lnTo>
                    <a:lnTo>
                      <a:pt x="94" y="71"/>
                    </a:lnTo>
                    <a:lnTo>
                      <a:pt x="87" y="79"/>
                    </a:lnTo>
                    <a:lnTo>
                      <a:pt x="81" y="87"/>
                    </a:lnTo>
                    <a:lnTo>
                      <a:pt x="74" y="95"/>
                    </a:lnTo>
                    <a:lnTo>
                      <a:pt x="74" y="103"/>
                    </a:lnTo>
                    <a:lnTo>
                      <a:pt x="67" y="111"/>
                    </a:lnTo>
                    <a:lnTo>
                      <a:pt x="67" y="119"/>
                    </a:lnTo>
                    <a:lnTo>
                      <a:pt x="67" y="127"/>
                    </a:lnTo>
                    <a:lnTo>
                      <a:pt x="67" y="135"/>
                    </a:lnTo>
                    <a:lnTo>
                      <a:pt x="67" y="1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6" name="Picture 1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143373" y="5754704"/>
              <a:ext cx="357190" cy="31750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>
              <a:prstShdw prst="shdw17">
                <a:srgbClr val="800058"/>
              </a:prstShdw>
            </a:effectLst>
          </p:spPr>
        </p:pic>
        <p:sp>
          <p:nvSpPr>
            <p:cNvPr id="77" name="矩形 250"/>
            <p:cNvSpPr>
              <a:spLocks noChangeArrowheads="1"/>
            </p:cNvSpPr>
            <p:nvPr/>
          </p:nvSpPr>
          <p:spPr bwMode="auto">
            <a:xfrm>
              <a:off x="4486069" y="6473400"/>
              <a:ext cx="714380" cy="285752"/>
            </a:xfrm>
            <a:prstGeom prst="rect">
              <a:avLst/>
            </a:prstGeom>
            <a:noFill/>
            <a:ln w="25400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Internet</a:t>
              </a:r>
              <a:endParaRPr lang="zh-CN" alt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6" name="图片 258" descr="cgq.jpg"/>
          <p:cNvPicPr>
            <a:picLocks noChangeAspect="1"/>
          </p:cNvPicPr>
          <p:nvPr/>
        </p:nvPicPr>
        <p:blipFill>
          <a:blip r:embed="rId20" cstate="print"/>
          <a:srcRect b="28226"/>
          <a:stretch>
            <a:fillRect/>
          </a:stretch>
        </p:blipFill>
        <p:spPr bwMode="auto">
          <a:xfrm>
            <a:off x="5939779" y="4715470"/>
            <a:ext cx="150018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" name="矩形 250"/>
          <p:cNvSpPr>
            <a:spLocks noChangeArrowheads="1"/>
          </p:cNvSpPr>
          <p:nvPr/>
        </p:nvSpPr>
        <p:spPr bwMode="auto">
          <a:xfrm>
            <a:off x="6300192" y="5320677"/>
            <a:ext cx="714621" cy="285985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 of Things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8" name="Group 7"/>
          <p:cNvGrpSpPr>
            <a:grpSpLocks/>
          </p:cNvGrpSpPr>
          <p:nvPr/>
        </p:nvGrpSpPr>
        <p:grpSpPr bwMode="auto">
          <a:xfrm>
            <a:off x="1691307" y="4643462"/>
            <a:ext cx="1800200" cy="792088"/>
            <a:chOff x="288" y="1728"/>
            <a:chExt cx="2688" cy="1440"/>
          </a:xfrm>
        </p:grpSpPr>
        <p:pic>
          <p:nvPicPr>
            <p:cNvPr id="189" name="Picture 8" descr="Green Cloud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88" y="1728"/>
              <a:ext cx="2688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0" name="Group 9"/>
            <p:cNvGrpSpPr>
              <a:grpSpLocks/>
            </p:cNvGrpSpPr>
            <p:nvPr/>
          </p:nvGrpSpPr>
          <p:grpSpPr bwMode="auto">
            <a:xfrm>
              <a:off x="1296" y="1925"/>
              <a:ext cx="1274" cy="711"/>
              <a:chOff x="2828" y="3491"/>
              <a:chExt cx="1264" cy="417"/>
            </a:xfrm>
          </p:grpSpPr>
          <p:pic>
            <p:nvPicPr>
              <p:cNvPr id="200" name="Picture 10" descr="bulut"/>
              <p:cNvPicPr>
                <a:picLocks noChangeAspect="1" noChangeArrowheads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28" y="3500"/>
                <a:ext cx="1264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1" name="Text Box 11"/>
              <p:cNvSpPr txBox="1">
                <a:spLocks noChangeArrowheads="1"/>
              </p:cNvSpPr>
              <p:nvPr/>
            </p:nvSpPr>
            <p:spPr bwMode="auto">
              <a:xfrm>
                <a:off x="3110" y="3491"/>
                <a:ext cx="834" cy="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tr-TR" altLang="zh-CN" sz="10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PLMN</a:t>
                </a:r>
                <a:endParaRPr lang="en-US" altLang="zh-CN" sz="1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91" name="Object 9"/>
            <p:cNvGraphicFramePr>
              <a:graphicFrameLocks noChangeAspect="1"/>
            </p:cNvGraphicFramePr>
            <p:nvPr/>
          </p:nvGraphicFramePr>
          <p:xfrm>
            <a:off x="2307" y="2364"/>
            <a:ext cx="244" cy="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79" name="Photo Editor Photo" r:id="rId23" imgW="1390844" imgH="1828571" progId="">
                    <p:embed/>
                  </p:oleObj>
                </mc:Choice>
                <mc:Fallback>
                  <p:oleObj name="Photo Editor Photo" r:id="rId23" imgW="1390844" imgH="1828571" progId="">
                    <p:embed/>
                    <p:pic>
                      <p:nvPicPr>
                        <p:cNvPr id="0" name="Picture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7" y="2364"/>
                          <a:ext cx="244" cy="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2" name="Group 13"/>
            <p:cNvGrpSpPr>
              <a:grpSpLocks/>
            </p:cNvGrpSpPr>
            <p:nvPr/>
          </p:nvGrpSpPr>
          <p:grpSpPr bwMode="auto">
            <a:xfrm>
              <a:off x="1500" y="2177"/>
              <a:ext cx="779" cy="853"/>
              <a:chOff x="1531" y="2099"/>
              <a:chExt cx="935" cy="677"/>
            </a:xfrm>
          </p:grpSpPr>
          <p:pic>
            <p:nvPicPr>
              <p:cNvPr id="197" name="Picture 14" descr="cells"/>
              <p:cNvPicPr>
                <a:picLocks noChangeAspect="1" noChangeArrowheads="1"/>
              </p:cNvPicPr>
              <p:nvPr/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31" y="2248"/>
                <a:ext cx="776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8" name="Picture 15" descr="tower"/>
              <p:cNvPicPr>
                <a:picLocks noChangeAspect="1" noChangeArrowheads="1"/>
              </p:cNvPicPr>
              <p:nvPr/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05" y="2099"/>
                <a:ext cx="407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9" name="Picture 16" descr="tower"/>
              <p:cNvPicPr>
                <a:picLocks noChangeAspect="1" noChangeArrowheads="1"/>
              </p:cNvPicPr>
              <p:nvPr/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12" y="2173"/>
                <a:ext cx="354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3" name="Group 17"/>
            <p:cNvGrpSpPr>
              <a:grpSpLocks/>
            </p:cNvGrpSpPr>
            <p:nvPr/>
          </p:nvGrpSpPr>
          <p:grpSpPr bwMode="auto">
            <a:xfrm>
              <a:off x="480" y="1934"/>
              <a:ext cx="1275" cy="696"/>
              <a:chOff x="1504" y="3500"/>
              <a:chExt cx="1265" cy="408"/>
            </a:xfrm>
          </p:grpSpPr>
          <p:pic>
            <p:nvPicPr>
              <p:cNvPr id="195" name="Picture 18" descr="bulut2"/>
              <p:cNvPicPr>
                <a:picLocks noChangeArrowheads="1"/>
              </p:cNvPicPr>
              <p:nvPr/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04" y="3500"/>
                <a:ext cx="1265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6" name="Text Box 19"/>
              <p:cNvSpPr txBox="1">
                <a:spLocks noChangeArrowheads="1"/>
              </p:cNvSpPr>
              <p:nvPr/>
            </p:nvSpPr>
            <p:spPr bwMode="auto">
              <a:xfrm>
                <a:off x="1790" y="3533"/>
                <a:ext cx="758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tr-TR" altLang="zh-CN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PSTN</a:t>
                </a:r>
                <a:endParaRPr lang="en-US" altLang="zh-CN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94" name="Picture 20" descr="phone1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768" y="2400"/>
              <a:ext cx="489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2" name="矩形 250"/>
          <p:cNvSpPr>
            <a:spLocks noChangeArrowheads="1"/>
          </p:cNvSpPr>
          <p:nvPr/>
        </p:nvSpPr>
        <p:spPr bwMode="auto">
          <a:xfrm>
            <a:off x="2198220" y="5322765"/>
            <a:ext cx="714621" cy="285985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Communication Network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3" name="Picture 11"/>
          <p:cNvPicPr preferRelativeResize="0"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1496" y="5805264"/>
            <a:ext cx="43046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7" name="Group 1289"/>
          <p:cNvGrpSpPr>
            <a:grpSpLocks/>
          </p:cNvGrpSpPr>
          <p:nvPr/>
        </p:nvGrpSpPr>
        <p:grpSpPr bwMode="auto">
          <a:xfrm>
            <a:off x="7020272" y="5805264"/>
            <a:ext cx="1584176" cy="792848"/>
            <a:chOff x="0" y="0"/>
            <a:chExt cx="2220892" cy="1181100"/>
          </a:xfrm>
        </p:grpSpPr>
        <p:grpSp>
          <p:nvGrpSpPr>
            <p:cNvPr id="218" name="Group 1290"/>
            <p:cNvGrpSpPr>
              <a:grpSpLocks/>
            </p:cNvGrpSpPr>
            <p:nvPr/>
          </p:nvGrpSpPr>
          <p:grpSpPr bwMode="auto">
            <a:xfrm>
              <a:off x="0" y="0"/>
              <a:ext cx="1579562" cy="1181100"/>
              <a:chOff x="0" y="0"/>
              <a:chExt cx="679" cy="560"/>
            </a:xfrm>
          </p:grpSpPr>
          <p:pic>
            <p:nvPicPr>
              <p:cNvPr id="220" name="Picture 1291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0" y="0"/>
                <a:ext cx="679" cy="560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</p:spPr>
          </p:pic>
          <p:grpSp>
            <p:nvGrpSpPr>
              <p:cNvPr id="221" name="Group 1292"/>
              <p:cNvGrpSpPr>
                <a:grpSpLocks/>
              </p:cNvGrpSpPr>
              <p:nvPr/>
            </p:nvGrpSpPr>
            <p:grpSpPr bwMode="auto">
              <a:xfrm>
                <a:off x="156" y="244"/>
                <a:ext cx="27" cy="78"/>
                <a:chOff x="0" y="0"/>
                <a:chExt cx="21" cy="93"/>
              </a:xfrm>
            </p:grpSpPr>
            <p:sp>
              <p:nvSpPr>
                <p:cNvPr id="228" name="Oval 129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solidFill>
                  <a:srgbClr val="FF0000"/>
                </a:solidFill>
                <a:ln w="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  <p:sp>
              <p:nvSpPr>
                <p:cNvPr id="229" name="Oval 129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noFill/>
                <a:ln w="4763" cap="rnd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</p:grpSp>
          <p:grpSp>
            <p:nvGrpSpPr>
              <p:cNvPr id="222" name="Group 1295"/>
              <p:cNvGrpSpPr>
                <a:grpSpLocks/>
              </p:cNvGrpSpPr>
              <p:nvPr/>
            </p:nvGrpSpPr>
            <p:grpSpPr bwMode="auto">
              <a:xfrm>
                <a:off x="250" y="254"/>
                <a:ext cx="27" cy="78"/>
                <a:chOff x="0" y="0"/>
                <a:chExt cx="21" cy="93"/>
              </a:xfrm>
            </p:grpSpPr>
            <p:sp>
              <p:nvSpPr>
                <p:cNvPr id="226" name="Oval 129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solidFill>
                  <a:srgbClr val="FF0000"/>
                </a:solidFill>
                <a:ln w="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  <p:sp>
              <p:nvSpPr>
                <p:cNvPr id="227" name="Oval 129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noFill/>
                <a:ln w="4763" cap="rnd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</p:grpSp>
          <p:grpSp>
            <p:nvGrpSpPr>
              <p:cNvPr id="223" name="Group 1298"/>
              <p:cNvGrpSpPr>
                <a:grpSpLocks/>
              </p:cNvGrpSpPr>
              <p:nvPr/>
            </p:nvGrpSpPr>
            <p:grpSpPr bwMode="auto">
              <a:xfrm>
                <a:off x="266" y="468"/>
                <a:ext cx="27" cy="78"/>
                <a:chOff x="0" y="0"/>
                <a:chExt cx="21" cy="93"/>
              </a:xfrm>
            </p:grpSpPr>
            <p:sp>
              <p:nvSpPr>
                <p:cNvPr id="224" name="Oval 129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solidFill>
                  <a:srgbClr val="FF0000"/>
                </a:solidFill>
                <a:ln w="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  <p:sp>
              <p:nvSpPr>
                <p:cNvPr id="225" name="Oval 130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1" cy="93"/>
                </a:xfrm>
                <a:prstGeom prst="ellipse">
                  <a:avLst/>
                </a:prstGeom>
                <a:noFill/>
                <a:ln w="4763" cap="rnd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 pitchFamily="34" charset="0"/>
                  </a:endParaRPr>
                </a:p>
              </p:txBody>
            </p:sp>
          </p:grpSp>
        </p:grpSp>
        <p:sp>
          <p:nvSpPr>
            <p:cNvPr id="219" name="Rectangle 1304"/>
            <p:cNvSpPr>
              <a:spLocks noChangeArrowheads="1"/>
            </p:cNvSpPr>
            <p:nvPr/>
          </p:nvSpPr>
          <p:spPr bwMode="auto">
            <a:xfrm>
              <a:off x="1008052" y="638175"/>
              <a:ext cx="1212840" cy="412643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084168" y="5805264"/>
            <a:ext cx="100337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44" name="Picture 4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 flipH="1">
            <a:off x="2267744" y="5805264"/>
            <a:ext cx="90248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300192" y="2852936"/>
            <a:ext cx="15408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691680" y="2924944"/>
            <a:ext cx="109986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" name="矩形 250"/>
          <p:cNvSpPr>
            <a:spLocks noChangeArrowheads="1"/>
          </p:cNvSpPr>
          <p:nvPr/>
        </p:nvSpPr>
        <p:spPr bwMode="auto">
          <a:xfrm>
            <a:off x="6689872" y="4005612"/>
            <a:ext cx="864096" cy="288032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 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" name="矩形 250"/>
          <p:cNvSpPr>
            <a:spLocks noChangeArrowheads="1"/>
          </p:cNvSpPr>
          <p:nvPr/>
        </p:nvSpPr>
        <p:spPr bwMode="auto">
          <a:xfrm>
            <a:off x="1667310" y="3932730"/>
            <a:ext cx="1018413" cy="656936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Middleware </a:t>
            </a:r>
          </a:p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Service </a:t>
            </a:r>
          </a:p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Platform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0" name="Picture 4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203848" y="2852936"/>
            <a:ext cx="109986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" name="矩形 250"/>
          <p:cNvSpPr>
            <a:spLocks noChangeArrowheads="1"/>
          </p:cNvSpPr>
          <p:nvPr/>
        </p:nvSpPr>
        <p:spPr bwMode="auto">
          <a:xfrm>
            <a:off x="3380237" y="3918794"/>
            <a:ext cx="864096" cy="288032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Communication </a:t>
            </a:r>
          </a:p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Service</a:t>
            </a:r>
            <a:r>
              <a:rPr lang="zh-CN" alt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Platform</a:t>
            </a:r>
            <a:endParaRPr lang="en-US" altLang="zh-CN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2" name="Picture 4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44008" y="2852936"/>
            <a:ext cx="109986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" name="矩形 250"/>
          <p:cNvSpPr>
            <a:spLocks noChangeArrowheads="1"/>
          </p:cNvSpPr>
          <p:nvPr/>
        </p:nvSpPr>
        <p:spPr bwMode="auto">
          <a:xfrm>
            <a:off x="4819212" y="3905154"/>
            <a:ext cx="864096" cy="288032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Cloud </a:t>
            </a:r>
          </a:p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Computing 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Platform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" name="Text Box 84"/>
          <p:cNvSpPr txBox="1">
            <a:spLocks noChangeArrowheads="1"/>
          </p:cNvSpPr>
          <p:nvPr/>
        </p:nvSpPr>
        <p:spPr bwMode="auto">
          <a:xfrm>
            <a:off x="3784050" y="2132856"/>
            <a:ext cx="872343" cy="4770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Smart</a:t>
            </a:r>
          </a:p>
          <a:p>
            <a:pPr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 Community</a:t>
            </a:r>
            <a:endParaRPr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  <p:sp>
        <p:nvSpPr>
          <p:cNvPr id="205" name="Text Box 88"/>
          <p:cNvSpPr txBox="1">
            <a:spLocks noChangeArrowheads="1"/>
          </p:cNvSpPr>
          <p:nvPr/>
        </p:nvSpPr>
        <p:spPr bwMode="auto">
          <a:xfrm>
            <a:off x="2599311" y="2204864"/>
            <a:ext cx="452356" cy="40010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Safe</a:t>
            </a:r>
          </a:p>
          <a:p>
            <a:r>
              <a:rPr kumimoji="1" lang="en-US" altLang="zh-CN" sz="1000" b="1" dirty="0" smtClean="0">
                <a:solidFill>
                  <a:srgbClr val="FF0000"/>
                </a:solidFill>
                <a:latin typeface="Times New Roman" pitchFamily="18" charset="0"/>
                <a:ea typeface="华文细黑" pitchFamily="2" charset="-122"/>
                <a:cs typeface="Times New Roman" pitchFamily="18" charset="0"/>
              </a:rPr>
              <a:t> City</a:t>
            </a:r>
            <a:endParaRPr kumimoji="1" lang="zh-CN" altLang="en-US" sz="1000" b="1" dirty="0">
              <a:solidFill>
                <a:srgbClr val="FF0000"/>
              </a:solidFill>
              <a:latin typeface="Times New Roman" pitchFamily="18" charset="0"/>
              <a:ea typeface="华文细黑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839868" cy="792162"/>
          </a:xfrm>
        </p:spPr>
        <p:txBody>
          <a:bodyPr/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Main Problems in China’s Smart City Construction</a:t>
            </a:r>
            <a:endParaRPr lang="zh-CN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268760"/>
            <a:ext cx="7575550" cy="4968552"/>
          </a:xfrm>
        </p:spPr>
        <p:txBody>
          <a:bodyPr/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Lack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of effective planning, redundant construction</a:t>
            </a:r>
            <a:endParaRPr lang="en-US" altLang="zh-CN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Lack of effective plan in the overall process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informatization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causing redundant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even waste construction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Decentralized system construction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causing the problem of information 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islands</a:t>
            </a:r>
          </a:p>
          <a:p>
            <a:pPr lvl="1"/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Various departments and industries are implementing their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informatization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process; however,  they could not combine their effort together to play a bigger role.</a:t>
            </a:r>
          </a:p>
          <a:p>
            <a:pPr lvl="2"/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e.g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City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emergency rescue command system</a:t>
            </a: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Multiple infrastructure and support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system construction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caused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 lot of waste of resources and manpower</a:t>
            </a:r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It’s hard to coordinate these services dynamically cross organizations or domains.</a:t>
            </a:r>
            <a:endParaRPr lang="zh-CN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97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1475656" y="2781300"/>
            <a:ext cx="5953844" cy="1584325"/>
          </a:xfrm>
        </p:spPr>
        <p:txBody>
          <a:bodyPr anchor="ctr" anchorCtr="1"/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</a:rPr>
              <a:t>Smart Cities Service Platform  of BUPT</a:t>
            </a:r>
            <a:endParaRPr lang="zh-CN" altLang="en-US" sz="3600" dirty="0" smtClean="0">
              <a:solidFill>
                <a:schemeClr val="bg1"/>
              </a:solidFill>
              <a:latin typeface="Times New Roman" pitchFamily="18" charset="0"/>
              <a:ea typeface="黑体" pitchFamily="49" charset="-122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模版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模版1">
      <a:majorFont>
        <a:latin typeface="华文中宋"/>
        <a:ea typeface="华文中宋"/>
        <a:cs typeface=""/>
      </a:majorFont>
      <a:minorFont>
        <a:latin typeface="华文中宋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5400" cap="flat" cmpd="sng" algn="ctr">
          <a:solidFill>
            <a:schemeClr val="tx2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A Md BT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5400" cap="flat" cmpd="sng" algn="ctr">
          <a:solidFill>
            <a:schemeClr val="tx2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A Md BT" charset="0"/>
            <a:ea typeface="宋体" pitchFamily="2" charset="-122"/>
          </a:defRPr>
        </a:defPPr>
      </a:lstStyle>
    </a:lnDef>
  </a:objectDefaults>
  <a:extraClrSchemeLst>
    <a:extraClrScheme>
      <a:clrScheme name="模版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版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模版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模版1">
      <a:majorFont>
        <a:latin typeface="华文中宋"/>
        <a:ea typeface="华文中宋"/>
        <a:cs typeface=""/>
      </a:majorFont>
      <a:minorFont>
        <a:latin typeface="华文中宋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5400" cap="flat" cmpd="sng" algn="ctr">
          <a:solidFill>
            <a:schemeClr val="tx2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A Md BT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5400" cap="flat" cmpd="sng" algn="ctr">
          <a:solidFill>
            <a:schemeClr val="tx2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FuturaA Md BT" charset="0"/>
            <a:ea typeface="宋体" pitchFamily="2" charset="-122"/>
          </a:defRPr>
        </a:defPPr>
      </a:lstStyle>
    </a:lnDef>
  </a:objectDefaults>
  <a:extraClrSchemeLst>
    <a:extraClrScheme>
      <a:clrScheme name="模版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版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版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BUP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C0FEF9"/>
      </a:accent1>
      <a:accent2>
        <a:srgbClr val="F35B1B"/>
      </a:accent2>
      <a:accent3>
        <a:srgbClr val="FFFFFF"/>
      </a:accent3>
      <a:accent4>
        <a:srgbClr val="000000"/>
      </a:accent4>
      <a:accent5>
        <a:srgbClr val="DCFEFB"/>
      </a:accent5>
      <a:accent6>
        <a:srgbClr val="DC5217"/>
      </a:accent6>
      <a:hlink>
        <a:srgbClr val="FCFEBA"/>
      </a:hlink>
      <a:folHlink>
        <a:srgbClr val="88FF89"/>
      </a:folHlink>
    </a:clrScheme>
    <a:fontScheme name="3_BUPT">
      <a:majorFont>
        <a:latin typeface="楷体_GB2312"/>
        <a:ea typeface="宋体"/>
        <a:cs typeface=""/>
      </a:majorFont>
      <a:minorFont>
        <a:latin typeface="楷体_GB2312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U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U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U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16256</TotalTime>
  <Words>1492</Words>
  <Application>Microsoft Office PowerPoint</Application>
  <PresentationFormat>全屏显示(4:3)</PresentationFormat>
  <Paragraphs>362</Paragraphs>
  <Slides>44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10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模版1</vt:lpstr>
      <vt:lpstr>3_BUPT</vt:lpstr>
      <vt:lpstr>4_BUPT</vt:lpstr>
      <vt:lpstr>5_BUPT</vt:lpstr>
      <vt:lpstr>6_BUPT</vt:lpstr>
      <vt:lpstr>2_模版1</vt:lpstr>
      <vt:lpstr>7_BUPT</vt:lpstr>
      <vt:lpstr>8_BUPT</vt:lpstr>
      <vt:lpstr>9_BUPT</vt:lpstr>
      <vt:lpstr>10_BUPT</vt:lpstr>
      <vt:lpstr>BMP 图象</vt:lpstr>
      <vt:lpstr>Photo Editor Photo</vt:lpstr>
      <vt:lpstr>Visio</vt:lpstr>
      <vt:lpstr>剪辑</vt:lpstr>
      <vt:lpstr>Service Platform and Applications in Smart Cities 11 Junliang Chen  Chinese Academy of Engineering  Beijing University of Posts and Telecommunications  </vt:lpstr>
      <vt:lpstr>Outline</vt:lpstr>
      <vt:lpstr>Development Trends of Smart Cities  &amp; System Architecture</vt:lpstr>
      <vt:lpstr>Global smart city construction in full swing</vt:lpstr>
      <vt:lpstr>National needs： Smart city construction</vt:lpstr>
      <vt:lpstr>China’s Smart City Project of the Twelfth Five-Year Plan</vt:lpstr>
      <vt:lpstr>System Architecture of Smart Cities</vt:lpstr>
      <vt:lpstr>The Main Problems in China’s Smart City Construction</vt:lpstr>
      <vt:lpstr>Smart Cities Service Platform  of BUPT</vt:lpstr>
      <vt:lpstr>Smart Cities Service Platform of BUPT</vt:lpstr>
      <vt:lpstr>Basic Ideas of BUPT Service Platform</vt:lpstr>
      <vt:lpstr>EDSOA Based Smart Cities Service Platform</vt:lpstr>
      <vt:lpstr>EDSOA Based Service Development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Basic Ideas of  Service Development</vt:lpstr>
      <vt:lpstr>SOA Development Tools</vt:lpstr>
      <vt:lpstr>PowerPoint 演示文稿</vt:lpstr>
      <vt:lpstr>Function &amp; Structure Chart of  BPEL Generating Kit</vt:lpstr>
      <vt:lpstr>Visual Web Service Development Based on BPEL</vt:lpstr>
      <vt:lpstr>BPEL-based Multimedia Conference Process</vt:lpstr>
      <vt:lpstr>PowerPoint 演示文稿</vt:lpstr>
      <vt:lpstr>Workflow Service Development Environment Geared to Human Activities</vt:lpstr>
      <vt:lpstr>Function &amp; Structure Chart of BUPT Workflow</vt:lpstr>
      <vt:lpstr>Main Interface of Workflow Development Kit</vt:lpstr>
      <vt:lpstr>Workflow Service Runtime System</vt:lpstr>
      <vt:lpstr>PowerPoint 演示文稿</vt:lpstr>
      <vt:lpstr>Overall Structure of IoT-oriented Intelligent Service Execution Environment</vt:lpstr>
      <vt:lpstr>Unified Message Space</vt:lpstr>
      <vt:lpstr>PowerPoint 演示文稿</vt:lpstr>
      <vt:lpstr>Principle of Smart Terminal Application Development Platform</vt:lpstr>
      <vt:lpstr>Internal Structure of Smart Terminal Application Development Platform</vt:lpstr>
      <vt:lpstr>Integrated Environment of Smart Terminal Application Development Platform </vt:lpstr>
      <vt:lpstr>Mainstream Smartphone  Operating System Supported</vt:lpstr>
      <vt:lpstr>Deployed Applications</vt:lpstr>
      <vt:lpstr>Application1： Information Monitoring Service for District Heating System</vt:lpstr>
      <vt:lpstr>System Deployment Scale  and Architecture</vt:lpstr>
      <vt:lpstr>Information Monitoring Service for District Heating System-Gas Boiler Room</vt:lpstr>
      <vt:lpstr>Application2：E-Mine Mobile Information System of Jining, Shandong</vt:lpstr>
      <vt:lpstr>System Main Interfaces and Remote Video Monitoring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qiaoxq</dc:creator>
  <cp:lastModifiedBy>jlchen</cp:lastModifiedBy>
  <cp:revision>2219</cp:revision>
  <dcterms:created xsi:type="dcterms:W3CDTF">1601-01-01T00:00:00Z</dcterms:created>
  <dcterms:modified xsi:type="dcterms:W3CDTF">2013-09-09T01:57:38Z</dcterms:modified>
</cp:coreProperties>
</file>