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50" r:id="rId1"/>
    <p:sldMasterId id="2147483651" r:id="rId2"/>
  </p:sldMasterIdLst>
  <p:notesMasterIdLst>
    <p:notesMasterId r:id="rId15"/>
  </p:notesMasterIdLst>
  <p:handoutMasterIdLst>
    <p:handoutMasterId r:id="rId16"/>
  </p:handoutMasterIdLst>
  <p:sldIdLst>
    <p:sldId id="256" r:id="rId3"/>
    <p:sldId id="350" r:id="rId4"/>
    <p:sldId id="368" r:id="rId5"/>
    <p:sldId id="369" r:id="rId6"/>
    <p:sldId id="370" r:id="rId7"/>
    <p:sldId id="372" r:id="rId8"/>
    <p:sldId id="373" r:id="rId9"/>
    <p:sldId id="374" r:id="rId10"/>
    <p:sldId id="376" r:id="rId11"/>
    <p:sldId id="371" r:id="rId12"/>
    <p:sldId id="375" r:id="rId13"/>
    <p:sldId id="377" r:id="rId14"/>
  </p:sldIdLst>
  <p:sldSz cx="9144000" cy="6858000" type="screen4x3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lik" initials="m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ECECEC"/>
    <a:srgbClr val="E8E8E8"/>
    <a:srgbClr val="FF0000"/>
    <a:srgbClr val="58668F"/>
    <a:srgbClr val="000000"/>
    <a:srgbClr val="C0C0C0"/>
    <a:srgbClr val="80808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68" autoAdjust="0"/>
    <p:restoredTop sz="94590" autoAdjust="0"/>
  </p:normalViewPr>
  <p:slideViewPr>
    <p:cSldViewPr>
      <p:cViewPr>
        <p:scale>
          <a:sx n="80" d="100"/>
          <a:sy n="80" d="100"/>
        </p:scale>
        <p:origin x="-1794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de-DE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38600" y="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de-DE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3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de-DE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38600" y="9753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5F0BF2B9-D812-46C0-97E5-1B42D9A2835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220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3" tIns="49521" rIns="99043" bIns="49521" numCol="1" anchor="t" anchorCtr="0" compatLnSpc="1">
            <a:prstTxWarp prst="textNoShape">
              <a:avLst/>
            </a:prstTxWarp>
          </a:bodyPr>
          <a:lstStyle>
            <a:lvl1pPr defTabSz="989013">
              <a:defRPr sz="1300" b="0"/>
            </a:lvl1pPr>
          </a:lstStyle>
          <a:p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3" tIns="49521" rIns="99043" bIns="49521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 b="0"/>
            </a:lvl1pPr>
          </a:lstStyle>
          <a:p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3" tIns="49521" rIns="99043" bIns="495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3" tIns="49521" rIns="99043" bIns="49521" numCol="1" anchor="b" anchorCtr="0" compatLnSpc="1">
            <a:prstTxWarp prst="textNoShape">
              <a:avLst/>
            </a:prstTxWarp>
          </a:bodyPr>
          <a:lstStyle>
            <a:lvl1pPr defTabSz="989013">
              <a:defRPr sz="1300" b="0"/>
            </a:lvl1pPr>
          </a:lstStyle>
          <a:p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3" tIns="49521" rIns="99043" bIns="49521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 b="0"/>
            </a:lvl1pPr>
          </a:lstStyle>
          <a:p>
            <a:fld id="{F6183A78-FE80-431B-AB50-0060AAE3663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0689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D354B-3B2B-4B75-8146-F3C7A5DABE40}" type="slidenum">
              <a:rPr lang="de-DE"/>
              <a:pPr/>
              <a:t>0</a:t>
            </a:fld>
            <a:endParaRPr lang="de-DE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7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933450" y="2362200"/>
            <a:ext cx="8062913" cy="6985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00368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933450" y="3200400"/>
            <a:ext cx="6000750" cy="8255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100369" name="Text Box 17"/>
          <p:cNvSpPr txBox="1">
            <a:spLocks noChangeArrowheads="1"/>
          </p:cNvSpPr>
          <p:nvPr/>
        </p:nvSpPr>
        <p:spPr bwMode="auto">
          <a:xfrm>
            <a:off x="933450" y="1624013"/>
            <a:ext cx="28019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600" b="0">
                <a:solidFill>
                  <a:srgbClr val="808080"/>
                </a:solidFill>
              </a:rPr>
              <a:t>Fakultät für Betriebswirtschaft</a:t>
            </a:r>
          </a:p>
          <a:p>
            <a:r>
              <a:rPr lang="de-DE" sz="1600" b="0">
                <a:solidFill>
                  <a:srgbClr val="808080"/>
                </a:solidFill>
              </a:rPr>
              <a:t>Munich School of Management</a:t>
            </a:r>
          </a:p>
        </p:txBody>
      </p:sp>
      <p:grpSp>
        <p:nvGrpSpPr>
          <p:cNvPr id="100370" name="Group 18"/>
          <p:cNvGrpSpPr>
            <a:grpSpLocks/>
          </p:cNvGrpSpPr>
          <p:nvPr/>
        </p:nvGrpSpPr>
        <p:grpSpPr bwMode="auto">
          <a:xfrm>
            <a:off x="142875" y="142875"/>
            <a:ext cx="9001125" cy="6715125"/>
            <a:chOff x="90" y="90"/>
            <a:chExt cx="5670" cy="4230"/>
          </a:xfrm>
        </p:grpSpPr>
        <p:pic>
          <p:nvPicPr>
            <p:cNvPr id="100371" name="Picture 19" descr="LMU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1" y="287"/>
              <a:ext cx="424" cy="244"/>
            </a:xfrm>
            <a:prstGeom prst="rect">
              <a:avLst/>
            </a:prstGeom>
            <a:noFill/>
          </p:spPr>
        </p:pic>
        <p:pic>
          <p:nvPicPr>
            <p:cNvPr id="100372" name="Picture 20" descr="LMU-Schriftzu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8" y="287"/>
              <a:ext cx="424" cy="244"/>
            </a:xfrm>
            <a:prstGeom prst="rect">
              <a:avLst/>
            </a:prstGeom>
            <a:noFill/>
          </p:spPr>
        </p:pic>
        <p:pic>
          <p:nvPicPr>
            <p:cNvPr id="100373" name="Picture 21" descr="Siegel_25s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21" y="2381"/>
              <a:ext cx="1939" cy="1939"/>
            </a:xfrm>
            <a:prstGeom prst="rect">
              <a:avLst/>
            </a:prstGeom>
            <a:noFill/>
          </p:spPr>
        </p:pic>
        <p:sp>
          <p:nvSpPr>
            <p:cNvPr id="100374" name="Rectangle 22"/>
            <p:cNvSpPr>
              <a:spLocks noChangeArrowheads="1"/>
            </p:cNvSpPr>
            <p:nvPr userDrawn="1"/>
          </p:nvSpPr>
          <p:spPr bwMode="auto">
            <a:xfrm>
              <a:off x="593" y="90"/>
              <a:ext cx="453" cy="453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0375" name="Rectangle 23"/>
            <p:cNvSpPr>
              <a:spLocks noChangeArrowheads="1"/>
            </p:cNvSpPr>
            <p:nvPr userDrawn="1"/>
          </p:nvSpPr>
          <p:spPr bwMode="auto">
            <a:xfrm>
              <a:off x="90" y="90"/>
              <a:ext cx="453" cy="453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223098-9409-4831-91A8-D523BCDEA67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4975" y="950913"/>
            <a:ext cx="2212975" cy="5602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42875" y="950913"/>
            <a:ext cx="6489700" cy="5602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8FF886-0E50-4BB4-97C8-E258927CD23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33450" y="2362200"/>
            <a:ext cx="8062913" cy="698500"/>
          </a:xfrm>
          <a:ln/>
        </p:spPr>
        <p:txBody>
          <a:bodyPr anchor="ctr"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3450" y="3200400"/>
            <a:ext cx="6000750" cy="8255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933450" y="1624013"/>
            <a:ext cx="28019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600" b="0">
                <a:solidFill>
                  <a:srgbClr val="808080"/>
                </a:solidFill>
              </a:rPr>
              <a:t>Fakultät für Betriebswirtschaft</a:t>
            </a:r>
          </a:p>
          <a:p>
            <a:r>
              <a:rPr lang="de-DE" sz="1600" b="0">
                <a:solidFill>
                  <a:srgbClr val="808080"/>
                </a:solidFill>
              </a:rPr>
              <a:t>Munich School of Management</a:t>
            </a:r>
          </a:p>
        </p:txBody>
      </p:sp>
      <p:grpSp>
        <p:nvGrpSpPr>
          <p:cNvPr id="97285" name="Group 5"/>
          <p:cNvGrpSpPr>
            <a:grpSpLocks/>
          </p:cNvGrpSpPr>
          <p:nvPr/>
        </p:nvGrpSpPr>
        <p:grpSpPr bwMode="auto">
          <a:xfrm>
            <a:off x="142875" y="142875"/>
            <a:ext cx="9001125" cy="6715125"/>
            <a:chOff x="90" y="90"/>
            <a:chExt cx="5670" cy="4230"/>
          </a:xfrm>
        </p:grpSpPr>
        <p:pic>
          <p:nvPicPr>
            <p:cNvPr id="97286" name="Picture 6" descr="LMU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1" y="287"/>
              <a:ext cx="424" cy="244"/>
            </a:xfrm>
            <a:prstGeom prst="rect">
              <a:avLst/>
            </a:prstGeom>
            <a:noFill/>
          </p:spPr>
        </p:pic>
        <p:pic>
          <p:nvPicPr>
            <p:cNvPr id="97287" name="Picture 7" descr="LMU-Schriftzu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8" y="287"/>
              <a:ext cx="424" cy="244"/>
            </a:xfrm>
            <a:prstGeom prst="rect">
              <a:avLst/>
            </a:prstGeom>
            <a:noFill/>
          </p:spPr>
        </p:pic>
        <p:pic>
          <p:nvPicPr>
            <p:cNvPr id="97288" name="Picture 8" descr="Siegel_25s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21" y="2381"/>
              <a:ext cx="1939" cy="1939"/>
            </a:xfrm>
            <a:prstGeom prst="rect">
              <a:avLst/>
            </a:prstGeom>
            <a:noFill/>
          </p:spPr>
        </p:pic>
        <p:sp>
          <p:nvSpPr>
            <p:cNvPr id="97289" name="Rectangle 9"/>
            <p:cNvSpPr>
              <a:spLocks noChangeArrowheads="1"/>
            </p:cNvSpPr>
            <p:nvPr userDrawn="1"/>
          </p:nvSpPr>
          <p:spPr bwMode="auto">
            <a:xfrm>
              <a:off x="593" y="90"/>
              <a:ext cx="453" cy="453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97290" name="Rectangle 10"/>
            <p:cNvSpPr>
              <a:spLocks noChangeArrowheads="1"/>
            </p:cNvSpPr>
            <p:nvPr userDrawn="1"/>
          </p:nvSpPr>
          <p:spPr bwMode="auto">
            <a:xfrm>
              <a:off x="90" y="90"/>
              <a:ext cx="453" cy="453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pic>
        <p:nvPicPr>
          <p:cNvPr id="97297" name="Picture 17" descr="LMU-Schriftz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5200" y="455613"/>
            <a:ext cx="673100" cy="387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FC859D-D526-4088-9DE0-C5A0D4EC65E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014B76-56E8-474E-A6FC-28C3F1CE4C0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2875" y="1671638"/>
            <a:ext cx="4349750" cy="4881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5" y="1671638"/>
            <a:ext cx="4351338" cy="4881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289DB3-7677-4092-8C3B-7CB97E213DE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DD0081-4364-4C84-930F-1CB3116064C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0BF71E-701C-465B-B2FE-CBD49AF1887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F59B693-EBEE-4974-97E0-995C397397A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6CAF11-7970-4F72-AC36-80EC22A1385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A96324-C870-4FA1-B398-ED57051456E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A9CF91-A8D0-4CDA-A262-BE7B7F77EE6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91F864-2189-4E39-9DD3-94375489BC5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3388" y="766763"/>
            <a:ext cx="2212975" cy="57864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42875" y="766763"/>
            <a:ext cx="6488113" cy="578643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88F16D-AD42-4166-B442-E93D54DD2BE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484FE1-DD1D-4B05-9EA5-408226C9733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2875" y="1700213"/>
            <a:ext cx="4351338" cy="4852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700213"/>
            <a:ext cx="4351337" cy="4852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5052FF-9352-447B-9DE8-410015E2D32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A8E853E-8D8A-492F-90A7-812A4571F96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61BCBD-88F5-43F4-93ED-71A68720FA6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079CD9-56A1-451B-A920-396770BB172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E95BC3-D297-4479-803B-188809F1BC3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880E5C-AFD5-49BB-BA78-F0B82261C9B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875" y="950913"/>
            <a:ext cx="88550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875" y="1700213"/>
            <a:ext cx="8855075" cy="485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2363" y="6619875"/>
            <a:ext cx="25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000" b="0">
                <a:solidFill>
                  <a:srgbClr val="808080"/>
                </a:solidFill>
              </a:defRPr>
            </a:lvl1pPr>
          </a:lstStyle>
          <a:p>
            <a:fld id="{26EF1FB6-EBBD-48E4-A77A-B76167CB1C00}" type="slidenum">
              <a:rPr lang="de-DE"/>
              <a:pPr/>
              <a:t>‹Nr.›</a:t>
            </a:fld>
            <a:endParaRPr lang="de-DE"/>
          </a:p>
        </p:txBody>
      </p:sp>
      <p:grpSp>
        <p:nvGrpSpPr>
          <p:cNvPr id="86021" name="Group 5"/>
          <p:cNvGrpSpPr>
            <a:grpSpLocks/>
          </p:cNvGrpSpPr>
          <p:nvPr/>
        </p:nvGrpSpPr>
        <p:grpSpPr bwMode="auto">
          <a:xfrm>
            <a:off x="142875" y="142875"/>
            <a:ext cx="8853488" cy="722313"/>
            <a:chOff x="90" y="90"/>
            <a:chExt cx="5577" cy="455"/>
          </a:xfrm>
        </p:grpSpPr>
        <p:pic>
          <p:nvPicPr>
            <p:cNvPr id="86022" name="Picture 6" descr="Siegel_50s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169" y="92"/>
              <a:ext cx="497" cy="453"/>
            </a:xfrm>
            <a:prstGeom prst="rect">
              <a:avLst/>
            </a:prstGeom>
            <a:noFill/>
          </p:spPr>
        </p:pic>
        <p:sp>
          <p:nvSpPr>
            <p:cNvPr id="86023" name="Rectangle 7"/>
            <p:cNvSpPr>
              <a:spLocks noChangeArrowheads="1"/>
            </p:cNvSpPr>
            <p:nvPr userDrawn="1"/>
          </p:nvSpPr>
          <p:spPr bwMode="auto">
            <a:xfrm>
              <a:off x="1097" y="90"/>
              <a:ext cx="2707" cy="453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6024" name="Text Box 8"/>
            <p:cNvSpPr txBox="1">
              <a:spLocks noChangeArrowheads="1"/>
            </p:cNvSpPr>
            <p:nvPr userDrawn="1"/>
          </p:nvSpPr>
          <p:spPr bwMode="auto">
            <a:xfrm>
              <a:off x="1113" y="210"/>
              <a:ext cx="2629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b"/>
            <a:lstStyle/>
            <a:p>
              <a:pPr>
                <a:lnSpc>
                  <a:spcPct val="95000"/>
                </a:lnSpc>
              </a:pPr>
              <a:r>
                <a:rPr lang="de-DE" sz="1000" b="0" dirty="0" smtClean="0">
                  <a:solidFill>
                    <a:srgbClr val="808080"/>
                  </a:solidFill>
                  <a:latin typeface="LMU CompatilFact" pitchFamily="2" charset="0"/>
                </a:rPr>
                <a:t>MÜNCHNER KREIS – FACHTAGUNG OKTOBER 2013</a:t>
              </a:r>
              <a:endParaRPr lang="de-DE" sz="1000" b="0" dirty="0">
                <a:solidFill>
                  <a:srgbClr val="808080"/>
                </a:solidFill>
                <a:latin typeface="LMU CompatilFact" pitchFamily="2" charset="0"/>
              </a:endParaRPr>
            </a:p>
          </p:txBody>
        </p:sp>
        <p:sp>
          <p:nvSpPr>
            <p:cNvPr id="86025" name="Rectangle 9"/>
            <p:cNvSpPr>
              <a:spLocks noChangeArrowheads="1"/>
            </p:cNvSpPr>
            <p:nvPr userDrawn="1"/>
          </p:nvSpPr>
          <p:spPr bwMode="auto">
            <a:xfrm>
              <a:off x="3853" y="90"/>
              <a:ext cx="1814" cy="453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solidFill>
                  <a:schemeClr val="accent2"/>
                </a:solidFill>
              </a:endParaRPr>
            </a:p>
          </p:txBody>
        </p:sp>
        <p:pic>
          <p:nvPicPr>
            <p:cNvPr id="86026" name="Picture 10" descr="LMU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01" y="287"/>
              <a:ext cx="424" cy="244"/>
            </a:xfrm>
            <a:prstGeom prst="rect">
              <a:avLst/>
            </a:prstGeom>
            <a:noFill/>
          </p:spPr>
        </p:pic>
        <p:pic>
          <p:nvPicPr>
            <p:cNvPr id="86027" name="Picture 11" descr="LMU-Schriftzug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608" y="287"/>
              <a:ext cx="424" cy="244"/>
            </a:xfrm>
            <a:prstGeom prst="rect">
              <a:avLst/>
            </a:prstGeom>
            <a:noFill/>
          </p:spPr>
        </p:pic>
        <p:sp>
          <p:nvSpPr>
            <p:cNvPr id="86028" name="Rectangle 12"/>
            <p:cNvSpPr>
              <a:spLocks noChangeArrowheads="1"/>
            </p:cNvSpPr>
            <p:nvPr userDrawn="1"/>
          </p:nvSpPr>
          <p:spPr bwMode="auto">
            <a:xfrm>
              <a:off x="593" y="90"/>
              <a:ext cx="453" cy="453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6029" name="Rectangle 13"/>
            <p:cNvSpPr>
              <a:spLocks noChangeArrowheads="1"/>
            </p:cNvSpPr>
            <p:nvPr userDrawn="1"/>
          </p:nvSpPr>
          <p:spPr bwMode="auto">
            <a:xfrm>
              <a:off x="90" y="90"/>
              <a:ext cx="453" cy="453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86031" name="Rectangle 15"/>
          <p:cNvSpPr>
            <a:spLocks noChangeArrowheads="1"/>
          </p:cNvSpPr>
          <p:nvPr/>
        </p:nvSpPr>
        <p:spPr bwMode="auto">
          <a:xfrm>
            <a:off x="6142038" y="434975"/>
            <a:ext cx="237648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de-DE" sz="800" b="0">
                <a:solidFill>
                  <a:srgbClr val="808080"/>
                </a:solidFill>
                <a:latin typeface="LMU CompatilFact" pitchFamily="2" charset="0"/>
              </a:rPr>
              <a:t>INSTITUT FÜR PERSONALWIRTSCHAFT</a:t>
            </a:r>
          </a:p>
          <a:p>
            <a:pPr>
              <a:lnSpc>
                <a:spcPct val="95000"/>
              </a:lnSpc>
            </a:pPr>
            <a:r>
              <a:rPr lang="de-DE" sz="800" b="0">
                <a:solidFill>
                  <a:srgbClr val="808080"/>
                </a:solidFill>
                <a:latin typeface="LMU CompatilFact" pitchFamily="2" charset="0"/>
              </a:rPr>
              <a:t>PROF. DR. INGO WELLER</a:t>
            </a:r>
          </a:p>
        </p:txBody>
      </p:sp>
      <p:sp>
        <p:nvSpPr>
          <p:cNvPr id="15" name="Textfeld 14"/>
          <p:cNvSpPr txBox="1"/>
          <p:nvPr userDrawn="1"/>
        </p:nvSpPr>
        <p:spPr>
          <a:xfrm>
            <a:off x="251520" y="6597352"/>
            <a:ext cx="48965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noProof="0" dirty="0" smtClean="0">
                <a:solidFill>
                  <a:schemeClr val="bg1">
                    <a:lumMod val="65000"/>
                  </a:schemeClr>
                </a:solidFill>
              </a:rPr>
              <a:t>© Ingo Weller, Institute for Human Capital Management, University</a:t>
            </a:r>
            <a:r>
              <a:rPr lang="en-US" sz="900" b="0" baseline="0" noProof="0" dirty="0" smtClean="0">
                <a:solidFill>
                  <a:schemeClr val="bg1">
                    <a:lumMod val="65000"/>
                  </a:schemeClr>
                </a:solidFill>
              </a:rPr>
              <a:t> of Munich, 2013</a:t>
            </a:r>
            <a:endParaRPr lang="en-US" sz="900" b="0" noProof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193675" indent="-1936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Wingdings" pitchFamily="2" charset="2"/>
        <a:buChar char="§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182563" algn="l" rtl="0" fontAlgn="base">
        <a:spcBef>
          <a:spcPct val="0"/>
        </a:spcBef>
        <a:spcAft>
          <a:spcPct val="20000"/>
        </a:spcAft>
        <a:buClr>
          <a:schemeClr val="tx1"/>
        </a:buClr>
        <a:buChar char="•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2pPr>
      <a:lvl3pPr marL="920750" indent="-12858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3pPr>
      <a:lvl4pPr marL="1303338" indent="-19208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4pPr>
      <a:lvl5pPr marL="18081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5pPr>
      <a:lvl6pPr marL="22653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6pPr>
      <a:lvl7pPr marL="27225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7pPr>
      <a:lvl8pPr marL="31797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8pPr>
      <a:lvl9pPr marL="36369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875" y="766763"/>
            <a:ext cx="8853488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875" y="1671638"/>
            <a:ext cx="8853488" cy="488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56650" y="6621463"/>
            <a:ext cx="25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000" b="0">
                <a:solidFill>
                  <a:srgbClr val="808080"/>
                </a:solidFill>
              </a:defRPr>
            </a:lvl1pPr>
          </a:lstStyle>
          <a:p>
            <a:fld id="{AF71008D-071F-4E1D-8C9F-BB38D3175908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1397000" y="142875"/>
            <a:ext cx="4651375" cy="557213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96262" name="Group 6"/>
          <p:cNvGrpSpPr>
            <a:grpSpLocks/>
          </p:cNvGrpSpPr>
          <p:nvPr/>
        </p:nvGrpSpPr>
        <p:grpSpPr bwMode="auto">
          <a:xfrm>
            <a:off x="769938" y="142875"/>
            <a:ext cx="558800" cy="557213"/>
            <a:chOff x="481" y="90"/>
            <a:chExt cx="352" cy="351"/>
          </a:xfrm>
        </p:grpSpPr>
        <p:pic>
          <p:nvPicPr>
            <p:cNvPr id="96263" name="Picture 7" descr="LMU-Schriftzug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93" y="243"/>
              <a:ext cx="329" cy="189"/>
            </a:xfrm>
            <a:prstGeom prst="rect">
              <a:avLst/>
            </a:prstGeom>
            <a:noFill/>
          </p:spPr>
        </p:pic>
        <p:sp>
          <p:nvSpPr>
            <p:cNvPr id="96264" name="Rectangle 8"/>
            <p:cNvSpPr>
              <a:spLocks noChangeArrowheads="1"/>
            </p:cNvSpPr>
            <p:nvPr userDrawn="1"/>
          </p:nvSpPr>
          <p:spPr bwMode="auto">
            <a:xfrm>
              <a:off x="481" y="90"/>
              <a:ext cx="352" cy="351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96265" name="Group 9"/>
          <p:cNvGrpSpPr>
            <a:grpSpLocks/>
          </p:cNvGrpSpPr>
          <p:nvPr/>
        </p:nvGrpSpPr>
        <p:grpSpPr bwMode="auto">
          <a:xfrm>
            <a:off x="142875" y="142875"/>
            <a:ext cx="558800" cy="557213"/>
            <a:chOff x="90" y="90"/>
            <a:chExt cx="352" cy="351"/>
          </a:xfrm>
        </p:grpSpPr>
        <p:pic>
          <p:nvPicPr>
            <p:cNvPr id="96266" name="Picture 10" descr="LMU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99" y="243"/>
              <a:ext cx="329" cy="189"/>
            </a:xfrm>
            <a:prstGeom prst="rect">
              <a:avLst/>
            </a:prstGeom>
            <a:noFill/>
          </p:spPr>
        </p:pic>
        <p:sp>
          <p:nvSpPr>
            <p:cNvPr id="96267" name="Rectangle 11"/>
            <p:cNvSpPr>
              <a:spLocks noChangeArrowheads="1"/>
            </p:cNvSpPr>
            <p:nvPr userDrawn="1"/>
          </p:nvSpPr>
          <p:spPr bwMode="auto">
            <a:xfrm>
              <a:off x="90" y="90"/>
              <a:ext cx="352" cy="351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pic>
        <p:nvPicPr>
          <p:cNvPr id="96268" name="Picture 12" descr="Siegel_50s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80413" y="146050"/>
            <a:ext cx="612775" cy="557213"/>
          </a:xfrm>
          <a:prstGeom prst="rect">
            <a:avLst/>
          </a:prstGeom>
          <a:noFill/>
        </p:spPr>
      </p:pic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6116638" y="142875"/>
            <a:ext cx="2878137" cy="557213"/>
          </a:xfrm>
          <a:prstGeom prst="rect">
            <a:avLst/>
          </a:prstGeom>
          <a:noFill/>
          <a:ln w="9525" algn="ctr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72000" tIns="0" rIns="0" bIns="50400" anchor="b"/>
          <a:lstStyle/>
          <a:p>
            <a:pPr>
              <a:lnSpc>
                <a:spcPct val="95000"/>
              </a:lnSpc>
            </a:pPr>
            <a:endParaRPr lang="en-US" sz="1000" b="0">
              <a:solidFill>
                <a:schemeClr val="accent2"/>
              </a:solidFill>
            </a:endParaRPr>
          </a:p>
        </p:txBody>
      </p:sp>
      <p:sp>
        <p:nvSpPr>
          <p:cNvPr id="96270" name="Text Box 14"/>
          <p:cNvSpPr txBox="1">
            <a:spLocks noChangeArrowheads="1"/>
          </p:cNvSpPr>
          <p:nvPr/>
        </p:nvSpPr>
        <p:spPr bwMode="auto">
          <a:xfrm>
            <a:off x="1422400" y="333375"/>
            <a:ext cx="3246438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de-DE" sz="1000" b="0">
                <a:solidFill>
                  <a:srgbClr val="808080"/>
                </a:solidFill>
                <a:latin typeface="LMU CompatilFact" pitchFamily="2" charset="0"/>
              </a:rPr>
              <a:t>TITEL DER VERANSTALTUNG</a:t>
            </a:r>
          </a:p>
        </p:txBody>
      </p:sp>
      <p:sp>
        <p:nvSpPr>
          <p:cNvPr id="96271" name="Rectangle 15"/>
          <p:cNvSpPr>
            <a:spLocks noChangeArrowheads="1"/>
          </p:cNvSpPr>
          <p:nvPr/>
        </p:nvSpPr>
        <p:spPr bwMode="auto">
          <a:xfrm>
            <a:off x="6142038" y="279400"/>
            <a:ext cx="237648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de-DE" sz="800" b="0">
                <a:solidFill>
                  <a:srgbClr val="808080"/>
                </a:solidFill>
                <a:latin typeface="LMU CompatilFact" pitchFamily="2" charset="0"/>
              </a:rPr>
              <a:t>INSTITUT FÜR INFORMATION,</a:t>
            </a:r>
            <a:br>
              <a:rPr lang="de-DE" sz="800" b="0">
                <a:solidFill>
                  <a:srgbClr val="808080"/>
                </a:solidFill>
                <a:latin typeface="LMU CompatilFact" pitchFamily="2" charset="0"/>
              </a:rPr>
            </a:br>
            <a:r>
              <a:rPr lang="de-DE" sz="800" b="0">
                <a:solidFill>
                  <a:srgbClr val="808080"/>
                </a:solidFill>
                <a:latin typeface="LMU CompatilFact" pitchFamily="2" charset="0"/>
              </a:rPr>
              <a:t>ORGANISATION UND MANAGEMENT</a:t>
            </a:r>
          </a:p>
          <a:p>
            <a:pPr>
              <a:lnSpc>
                <a:spcPct val="95000"/>
              </a:lnSpc>
            </a:pPr>
            <a:r>
              <a:rPr lang="de-DE" sz="800" b="0">
                <a:solidFill>
                  <a:srgbClr val="808080"/>
                </a:solidFill>
                <a:latin typeface="LMU CompatilFact" pitchFamily="2" charset="0"/>
              </a:rPr>
              <a:t>PROF. DR. DRES. H.C. ARNOLD PICOT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193675" indent="-1936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Wingdings" pitchFamily="2" charset="2"/>
        <a:buChar char="§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182563" algn="l" rtl="0" fontAlgn="base">
        <a:spcBef>
          <a:spcPct val="0"/>
        </a:spcBef>
        <a:spcAft>
          <a:spcPct val="20000"/>
        </a:spcAft>
        <a:buClr>
          <a:schemeClr val="tx1"/>
        </a:buClr>
        <a:buChar char="•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2pPr>
      <a:lvl3pPr marL="920750" indent="-12858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3pPr>
      <a:lvl4pPr marL="1303338" indent="-19208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4pPr>
      <a:lvl5pPr marL="18081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5pPr>
      <a:lvl6pPr marL="22653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6pPr>
      <a:lvl7pPr marL="27225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7pPr>
      <a:lvl8pPr marL="31797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8pPr>
      <a:lvl9pPr marL="36369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8642" y="2492896"/>
            <a:ext cx="8062913" cy="1296541"/>
          </a:xfrm>
          <a:noFill/>
        </p:spPr>
        <p:txBody>
          <a:bodyPr anchor="b"/>
          <a:lstStyle/>
          <a:p>
            <a:r>
              <a:rPr lang="de-DE" sz="2800" dirty="0" smtClean="0"/>
              <a:t>Digitalisierung und Vernetzung: </a:t>
            </a:r>
            <a:br>
              <a:rPr lang="de-DE" sz="2800" dirty="0" smtClean="0"/>
            </a:br>
            <a:r>
              <a:rPr lang="de-DE" sz="2800" dirty="0" smtClean="0"/>
              <a:t>Chancen und Potentiale für Mitarbeiter und Human Resource Management</a:t>
            </a:r>
            <a:endParaRPr lang="de-DE" sz="2800" dirty="0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933450" y="4437112"/>
            <a:ext cx="4857750" cy="71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>
              <a:spcBef>
                <a:spcPct val="30000"/>
              </a:spcBef>
            </a:pPr>
            <a:r>
              <a:rPr lang="de-DE" b="0" dirty="0" smtClean="0">
                <a:solidFill>
                  <a:schemeClr val="tx2"/>
                </a:solidFill>
              </a:rPr>
              <a:t>Prof. Dr. Ingo </a:t>
            </a:r>
            <a:r>
              <a:rPr lang="de-DE" b="0" dirty="0">
                <a:solidFill>
                  <a:schemeClr val="tx2"/>
                </a:solidFill>
              </a:rPr>
              <a:t>Weller</a:t>
            </a:r>
            <a:endParaRPr lang="de-DE" b="0" dirty="0"/>
          </a:p>
          <a:p>
            <a:pPr>
              <a:spcBef>
                <a:spcPct val="30000"/>
              </a:spcBef>
            </a:pPr>
            <a:r>
              <a:rPr lang="de-DE" b="0" dirty="0">
                <a:solidFill>
                  <a:srgbClr val="808080"/>
                </a:solidFill>
              </a:rPr>
              <a:t>Institut für Personalwirtschaft</a:t>
            </a:r>
            <a:br>
              <a:rPr lang="de-DE" b="0" dirty="0">
                <a:solidFill>
                  <a:srgbClr val="808080"/>
                </a:solidFill>
              </a:rPr>
            </a:br>
            <a:r>
              <a:rPr lang="de-DE" b="0" dirty="0" smtClean="0">
                <a:solidFill>
                  <a:srgbClr val="808080"/>
                </a:solidFill>
              </a:rPr>
              <a:t>www.pw.bwl.lmu.de</a:t>
            </a:r>
            <a:endParaRPr lang="de-DE" b="0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Interne Arbeitsmarktperspektive: Informationsprobleme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96324-C870-4FA1-B398-ED57051456EB}" type="slidenum">
              <a:rPr lang="de-DE" smtClean="0"/>
              <a:pPr/>
              <a:t>9</a:t>
            </a:fld>
            <a:endParaRPr lang="de-DE"/>
          </a:p>
        </p:txBody>
      </p:sp>
      <p:cxnSp>
        <p:nvCxnSpPr>
          <p:cNvPr id="6" name="Gerade Verbindung mit Pfeil 5"/>
          <p:cNvCxnSpPr/>
          <p:nvPr/>
        </p:nvCxnSpPr>
        <p:spPr bwMode="auto">
          <a:xfrm flipV="1">
            <a:off x="1547664" y="2060848"/>
            <a:ext cx="0" cy="4404363"/>
          </a:xfrm>
          <a:prstGeom prst="straightConnector1">
            <a:avLst/>
          </a:prstGeom>
          <a:solidFill>
            <a:srgbClr val="C0C0C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1547664" y="6465211"/>
            <a:ext cx="5184576" cy="0"/>
          </a:xfrm>
          <a:prstGeom prst="straightConnector1">
            <a:avLst/>
          </a:prstGeom>
          <a:solidFill>
            <a:srgbClr val="C0C0C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8" name="Textfeld 7"/>
          <p:cNvSpPr txBox="1"/>
          <p:nvPr/>
        </p:nvSpPr>
        <p:spPr>
          <a:xfrm>
            <a:off x="395536" y="1753071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0" dirty="0" smtClean="0"/>
              <a:t>Wertschöpfungspotential</a:t>
            </a:r>
            <a:endParaRPr lang="de-DE" b="0" dirty="0"/>
          </a:p>
        </p:txBody>
      </p:sp>
      <p:cxnSp>
        <p:nvCxnSpPr>
          <p:cNvPr id="9" name="Gerade Verbindung 8"/>
          <p:cNvCxnSpPr/>
          <p:nvPr/>
        </p:nvCxnSpPr>
        <p:spPr bwMode="auto">
          <a:xfrm flipV="1">
            <a:off x="1547664" y="3512883"/>
            <a:ext cx="4968552" cy="1944216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Gerade Verbindung 9"/>
          <p:cNvCxnSpPr/>
          <p:nvPr/>
        </p:nvCxnSpPr>
        <p:spPr bwMode="auto">
          <a:xfrm flipV="1">
            <a:off x="1547664" y="4448987"/>
            <a:ext cx="4968552" cy="504056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feld 10"/>
          <p:cNvSpPr txBox="1"/>
          <p:nvPr/>
        </p:nvSpPr>
        <p:spPr>
          <a:xfrm>
            <a:off x="6372200" y="6289575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0" smtClean="0"/>
              <a:t>Humankapital</a:t>
            </a:r>
            <a:endParaRPr lang="de-DE" b="0"/>
          </a:p>
        </p:txBody>
      </p:sp>
      <p:sp>
        <p:nvSpPr>
          <p:cNvPr id="12" name="Textfeld 11"/>
          <p:cNvSpPr txBox="1"/>
          <p:nvPr/>
        </p:nvSpPr>
        <p:spPr>
          <a:xfrm>
            <a:off x="6228184" y="3265239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0" smtClean="0"/>
              <a:t>Stelle 2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6228184" y="4304971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mtClean="0"/>
              <a:t>Stelle 1</a:t>
            </a:r>
          </a:p>
        </p:txBody>
      </p:sp>
      <p:cxnSp>
        <p:nvCxnSpPr>
          <p:cNvPr id="14" name="Gerade Verbindung 13"/>
          <p:cNvCxnSpPr/>
          <p:nvPr/>
        </p:nvCxnSpPr>
        <p:spPr bwMode="auto">
          <a:xfrm flipV="1">
            <a:off x="2555776" y="2360755"/>
            <a:ext cx="3960440" cy="4104456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feld 14"/>
          <p:cNvSpPr txBox="1"/>
          <p:nvPr/>
        </p:nvSpPr>
        <p:spPr>
          <a:xfrm>
            <a:off x="6228184" y="2072723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mtClean="0"/>
              <a:t>Stelle 3</a:t>
            </a:r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V="1">
            <a:off x="1547664" y="4737019"/>
            <a:ext cx="1728192" cy="216024"/>
          </a:xfrm>
          <a:prstGeom prst="straightConnector1">
            <a:avLst/>
          </a:prstGeom>
          <a:solidFill>
            <a:srgbClr val="C0C0C0"/>
          </a:solidFill>
          <a:ln w="571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Gerade Verbindung mit Pfeil 19"/>
          <p:cNvCxnSpPr/>
          <p:nvPr/>
        </p:nvCxnSpPr>
        <p:spPr bwMode="auto">
          <a:xfrm flipV="1">
            <a:off x="3275856" y="4160955"/>
            <a:ext cx="1512168" cy="576064"/>
          </a:xfrm>
          <a:prstGeom prst="straightConnector1">
            <a:avLst/>
          </a:prstGeom>
          <a:solidFill>
            <a:srgbClr val="C0C0C0"/>
          </a:solidFill>
          <a:ln w="571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Gerade Verbindung mit Pfeil 20"/>
          <p:cNvCxnSpPr/>
          <p:nvPr/>
        </p:nvCxnSpPr>
        <p:spPr bwMode="auto">
          <a:xfrm flipV="1">
            <a:off x="4788024" y="2360755"/>
            <a:ext cx="1728192" cy="1800200"/>
          </a:xfrm>
          <a:prstGeom prst="straightConnector1">
            <a:avLst/>
          </a:prstGeom>
          <a:solidFill>
            <a:srgbClr val="C0C0C0"/>
          </a:solidFill>
          <a:ln w="571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Performance Management und Daten(</a:t>
            </a:r>
            <a:r>
              <a:rPr lang="de-DE" dirty="0" err="1" smtClean="0"/>
              <a:t>friedhöfe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Unternehmen sammeln gezielt (große Mengen an) Daten zu individuellen</a:t>
            </a:r>
          </a:p>
          <a:p>
            <a:pPr lvl="1"/>
            <a:r>
              <a:rPr lang="de-DE" dirty="0" smtClean="0"/>
              <a:t>Ergebnissen (Zielvereinbarungen und -erfüllung, Leistungsbeurteilungen)</a:t>
            </a:r>
          </a:p>
          <a:p>
            <a:pPr lvl="1"/>
            <a:r>
              <a:rPr lang="de-DE" dirty="0" smtClean="0"/>
              <a:t>Potentialanalyse</a:t>
            </a:r>
          </a:p>
          <a:p>
            <a:pPr lvl="1"/>
            <a:r>
              <a:rPr lang="de-DE" dirty="0" smtClean="0"/>
              <a:t>Fähigkeiten/Kompetenzen</a:t>
            </a:r>
          </a:p>
          <a:p>
            <a:pPr lvl="1"/>
            <a:endParaRPr lang="de-DE" dirty="0" smtClean="0"/>
          </a:p>
          <a:p>
            <a:r>
              <a:rPr lang="en-US" dirty="0" smtClean="0"/>
              <a:t>“Matching the right firms to the right workers (as well as matching workers to the most appropriate jobs within the firms) creates economic value of a magnitude that few other economic processes can.” (</a:t>
            </a:r>
            <a:r>
              <a:rPr lang="en-US" dirty="0" err="1" smtClean="0"/>
              <a:t>Lazear</a:t>
            </a:r>
            <a:r>
              <a:rPr lang="en-US" dirty="0" smtClean="0"/>
              <a:t>/</a:t>
            </a:r>
            <a:r>
              <a:rPr lang="en-US" dirty="0" err="1" smtClean="0"/>
              <a:t>Oyer</a:t>
            </a:r>
            <a:r>
              <a:rPr lang="en-US" dirty="0" smtClean="0"/>
              <a:t>, 2013: 492)</a:t>
            </a:r>
          </a:p>
          <a:p>
            <a:endParaRPr lang="en-US" dirty="0" smtClean="0"/>
          </a:p>
          <a:p>
            <a:r>
              <a:rPr lang="de-DE" dirty="0" smtClean="0"/>
              <a:t>Die Potentiale des internen Arbeitsmarktes werden bisher nicht systematisch genutzt!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96324-C870-4FA1-B398-ED57051456EB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71800" y="3183632"/>
            <a:ext cx="3637037" cy="533400"/>
          </a:xfrm>
        </p:spPr>
        <p:txBody>
          <a:bodyPr/>
          <a:lstStyle/>
          <a:p>
            <a:r>
              <a:rPr lang="de-DE" dirty="0" smtClean="0"/>
              <a:t>Danke für Ihre Aufmerksamkeit!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96324-C870-4FA1-B398-ED57051456EB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de-DE" dirty="0" smtClean="0"/>
              <a:t>Digitalisierung und Vernetzung – Chancen und Potentiale …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pPr>
              <a:buNone/>
            </a:pPr>
            <a:r>
              <a:rPr lang="de-DE" dirty="0" smtClean="0"/>
              <a:t>			</a:t>
            </a:r>
            <a:r>
              <a:rPr lang="de-DE" dirty="0" smtClean="0">
                <a:solidFill>
                  <a:srgbClr val="002060"/>
                </a:solidFill>
              </a:rPr>
              <a:t>                           </a:t>
            </a:r>
            <a:r>
              <a:rPr lang="de-DE" sz="1800" b="1" dirty="0" smtClean="0">
                <a:solidFill>
                  <a:schemeClr val="tx2"/>
                </a:solidFill>
              </a:rPr>
              <a:t>für Mitarbeiter	und HRM</a:t>
            </a:r>
            <a:endParaRPr lang="de-DE" sz="1800" b="1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96324-C870-4FA1-B398-ED57051456EB}" type="slidenum">
              <a:rPr lang="de-DE" smtClean="0"/>
              <a:pPr/>
              <a:t>1</a:t>
            </a:fld>
            <a:endParaRPr lang="de-DE" dirty="0"/>
          </a:p>
        </p:txBody>
      </p:sp>
      <p:pic>
        <p:nvPicPr>
          <p:cNvPr id="8" name="Picture 2" descr="good ex-girlfriend tattoos are funn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7512" y="3073153"/>
            <a:ext cx="3883402" cy="3236167"/>
          </a:xfrm>
          <a:prstGeom prst="rect">
            <a:avLst/>
          </a:prstGeom>
          <a:noFill/>
        </p:spPr>
      </p:pic>
      <p:cxnSp>
        <p:nvCxnSpPr>
          <p:cNvPr id="7" name="Gerade Verbindung 6"/>
          <p:cNvCxnSpPr/>
          <p:nvPr/>
        </p:nvCxnSpPr>
        <p:spPr bwMode="auto">
          <a:xfrm flipH="1">
            <a:off x="3851920" y="1556792"/>
            <a:ext cx="432048" cy="648072"/>
          </a:xfrm>
          <a:prstGeom prst="line">
            <a:avLst/>
          </a:prstGeom>
          <a:solidFill>
            <a:srgbClr val="C0C0C0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Gerade Verbindung 8"/>
          <p:cNvCxnSpPr/>
          <p:nvPr/>
        </p:nvCxnSpPr>
        <p:spPr bwMode="auto">
          <a:xfrm>
            <a:off x="6012160" y="1556792"/>
            <a:ext cx="432048" cy="648072"/>
          </a:xfrm>
          <a:prstGeom prst="line">
            <a:avLst/>
          </a:prstGeom>
          <a:solidFill>
            <a:srgbClr val="C0C0C0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Geschweifte Klammer rechts 9"/>
          <p:cNvSpPr/>
          <p:nvPr/>
        </p:nvSpPr>
        <p:spPr bwMode="auto">
          <a:xfrm rot="5400000">
            <a:off x="5040052" y="656692"/>
            <a:ext cx="288032" cy="4104456"/>
          </a:xfrm>
          <a:prstGeom prst="rightBrace">
            <a:avLst>
              <a:gd name="adj1" fmla="val 8333"/>
              <a:gd name="adj2" fmla="val 2578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5364088" y="2996952"/>
            <a:ext cx="3779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0" dirty="0" smtClean="0"/>
              <a:t>Arbeitsmarktperspektive:</a:t>
            </a:r>
            <a:br>
              <a:rPr lang="de-DE" sz="1800" b="0" dirty="0" smtClean="0"/>
            </a:br>
            <a:r>
              <a:rPr lang="de-DE" sz="1800" b="0" dirty="0" smtClean="0"/>
              <a:t>zweiseitige und </a:t>
            </a:r>
          </a:p>
          <a:p>
            <a:r>
              <a:rPr lang="de-DE" sz="1800" b="0" dirty="0" smtClean="0"/>
              <a:t>nicht-perfekte Entscheidungen </a:t>
            </a:r>
          </a:p>
          <a:p>
            <a:pPr>
              <a:tabLst>
                <a:tab pos="361950" algn="l"/>
              </a:tabLst>
            </a:pPr>
            <a:r>
              <a:rPr lang="de-DE" sz="1800" b="0" dirty="0" smtClean="0">
                <a:sym typeface="Wingdings" pitchFamily="2" charset="2"/>
              </a:rPr>
              <a:t/>
            </a:r>
            <a:br>
              <a:rPr lang="de-DE" sz="1800" b="0" dirty="0" smtClean="0">
                <a:sym typeface="Wingdings" pitchFamily="2" charset="2"/>
              </a:rPr>
            </a:br>
            <a:r>
              <a:rPr lang="de-DE" sz="1800" b="0" dirty="0" smtClean="0">
                <a:sym typeface="Wingdings" pitchFamily="2" charset="2"/>
              </a:rPr>
              <a:t> 	</a:t>
            </a:r>
            <a:r>
              <a:rPr lang="de-DE" sz="1800" b="0" i="1" dirty="0" smtClean="0">
                <a:sym typeface="Wingdings" pitchFamily="2" charset="2"/>
              </a:rPr>
              <a:t>Matching-Prozesse und 	ihre Veränderung durch 	Digitalisierung und Vernetzung</a:t>
            </a:r>
          </a:p>
          <a:p>
            <a:pPr>
              <a:tabLst>
                <a:tab pos="361950" algn="l"/>
              </a:tabLst>
            </a:pPr>
            <a:endParaRPr lang="de-DE" sz="1800" b="0" dirty="0" smtClean="0">
              <a:sym typeface="Wingdings" pitchFamily="2" charset="2"/>
            </a:endParaRPr>
          </a:p>
          <a:p>
            <a:pPr>
              <a:tabLst>
                <a:tab pos="361950" algn="l"/>
              </a:tabLst>
            </a:pPr>
            <a:r>
              <a:rPr lang="de-DE" sz="1800" b="0" dirty="0" smtClean="0">
                <a:sym typeface="Wingdings" pitchFamily="2" charset="2"/>
              </a:rPr>
              <a:t>	</a:t>
            </a:r>
            <a:r>
              <a:rPr lang="de-DE" sz="1800" b="0" i="1" dirty="0" smtClean="0">
                <a:sym typeface="Wingdings" pitchFamily="2" charset="2"/>
              </a:rPr>
              <a:t>Neben Chancen und 	Potentialen möchte ich auch 	die „dunkle“ Seite von 	Netzwerkeffekten ansprechen</a:t>
            </a:r>
            <a:r>
              <a:rPr lang="de-DE" sz="1800" b="0" i="1" dirty="0" smtClean="0"/>
              <a:t> </a:t>
            </a:r>
            <a:endParaRPr lang="de-DE" sz="1800" b="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 bwMode="auto">
          <a:xfrm>
            <a:off x="539552" y="2924944"/>
            <a:ext cx="2664296" cy="266429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1043608" y="3429000"/>
            <a:ext cx="1656184" cy="165618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Externe Arbeitsmarktperspektive: Informationsprobleme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Humankapitalbeschaffung über den externen Arbeitsmarkt: </a:t>
            </a:r>
            <a:br>
              <a:rPr lang="de-DE" dirty="0" smtClean="0"/>
            </a:br>
            <a:r>
              <a:rPr lang="de-DE" dirty="0" smtClean="0"/>
              <a:t>Informationsprobleme im Matching-Prozess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96324-C870-4FA1-B398-ED57051456EB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Ellipse 4"/>
          <p:cNvSpPr/>
          <p:nvPr/>
        </p:nvSpPr>
        <p:spPr bwMode="auto">
          <a:xfrm>
            <a:off x="1547664" y="3933056"/>
            <a:ext cx="648072" cy="64807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 flipH="1">
            <a:off x="2771800" y="3212976"/>
            <a:ext cx="1008112" cy="0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feld 9"/>
          <p:cNvSpPr txBox="1"/>
          <p:nvPr/>
        </p:nvSpPr>
        <p:spPr>
          <a:xfrm>
            <a:off x="3995936" y="2564904"/>
            <a:ext cx="47160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0" dirty="0" smtClean="0"/>
              <a:t>FRAGE: Wer bewirbt sich?</a:t>
            </a:r>
          </a:p>
          <a:p>
            <a:pPr marL="361950" indent="-361950" defTabSz="361950"/>
            <a:r>
              <a:rPr lang="de-DE" sz="1600" b="0" dirty="0" smtClean="0"/>
              <a:t>Arbeit als klassisches Erfahrungsgut</a:t>
            </a:r>
          </a:p>
          <a:p>
            <a:pPr marL="361950" indent="-361950" defTabSz="361950"/>
            <a:r>
              <a:rPr lang="de-DE" sz="1600" b="0" dirty="0" smtClean="0">
                <a:sym typeface="Wingdings" pitchFamily="2" charset="2"/>
              </a:rPr>
              <a:t>	(Digitale) Netzwerke können dazu beitragen, Arbeit in ein Suchgut zu transformieren</a:t>
            </a:r>
          </a:p>
        </p:txBody>
      </p:sp>
      <p:cxnSp>
        <p:nvCxnSpPr>
          <p:cNvPr id="13" name="Gerade Verbindung mit Pfeil 12"/>
          <p:cNvCxnSpPr/>
          <p:nvPr/>
        </p:nvCxnSpPr>
        <p:spPr bwMode="auto">
          <a:xfrm flipH="1">
            <a:off x="2771800" y="4293096"/>
            <a:ext cx="792088" cy="0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feld 13"/>
          <p:cNvSpPr txBox="1"/>
          <p:nvPr/>
        </p:nvSpPr>
        <p:spPr>
          <a:xfrm>
            <a:off x="3744416" y="4049777"/>
            <a:ext cx="5148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0" dirty="0" smtClean="0"/>
              <a:t>FRAGE: Wer wird eingeladen?</a:t>
            </a:r>
          </a:p>
          <a:p>
            <a:pPr marL="361950" indent="-361950" defTabSz="361950"/>
            <a:r>
              <a:rPr lang="de-DE" sz="1600" b="0" dirty="0" smtClean="0"/>
              <a:t>Signaling</a:t>
            </a:r>
            <a:r>
              <a:rPr lang="de-DE" sz="1600" b="0" dirty="0" smtClean="0">
                <a:sym typeface="Wingdings" pitchFamily="2" charset="2"/>
              </a:rPr>
              <a:t>-Problem (</a:t>
            </a:r>
            <a:r>
              <a:rPr lang="el-GR" sz="1600" b="0" dirty="0" smtClean="0">
                <a:latin typeface="Times New Roman"/>
                <a:cs typeface="Times New Roman"/>
                <a:sym typeface="SymbolPS"/>
              </a:rPr>
              <a:t></a:t>
            </a:r>
            <a:r>
              <a:rPr lang="de-DE" sz="1600" b="0" dirty="0" smtClean="0">
                <a:sym typeface="Wingdings" pitchFamily="2" charset="2"/>
              </a:rPr>
              <a:t>-Fehler)</a:t>
            </a:r>
          </a:p>
          <a:p>
            <a:pPr marL="361950" indent="-361950" defTabSz="361950">
              <a:buFont typeface="Wingdings"/>
              <a:buChar char="à"/>
            </a:pPr>
            <a:r>
              <a:rPr lang="de-DE" sz="1600" b="0" dirty="0" smtClean="0">
                <a:sym typeface="Wingdings" pitchFamily="2" charset="2"/>
              </a:rPr>
              <a:t>(Digitale) Netzwerke werden genutzt, um die Qualität von Kandidat/Innen zu antizipieren</a:t>
            </a:r>
          </a:p>
        </p:txBody>
      </p:sp>
      <p:cxnSp>
        <p:nvCxnSpPr>
          <p:cNvPr id="16" name="Gerade Verbindung mit Pfeil 15"/>
          <p:cNvCxnSpPr/>
          <p:nvPr/>
        </p:nvCxnSpPr>
        <p:spPr bwMode="auto">
          <a:xfrm flipV="1">
            <a:off x="1907704" y="4653136"/>
            <a:ext cx="0" cy="1152128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feld 17"/>
          <p:cNvSpPr txBox="1"/>
          <p:nvPr/>
        </p:nvSpPr>
        <p:spPr>
          <a:xfrm>
            <a:off x="611560" y="5877272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0" dirty="0" smtClean="0"/>
              <a:t>FRAGE: Wer wird ausgewählt?</a:t>
            </a:r>
          </a:p>
          <a:p>
            <a:pPr marL="361950" indent="-361950" defTabSz="361950"/>
            <a:r>
              <a:rPr lang="de-DE" sz="1600" b="0" dirty="0" smtClean="0"/>
              <a:t>Screening</a:t>
            </a:r>
            <a:r>
              <a:rPr lang="de-DE" sz="1600" b="0" dirty="0" smtClean="0">
                <a:sym typeface="Wingdings" pitchFamily="2" charset="2"/>
              </a:rPr>
              <a:t>-Problem (HRM zielt auf Vermeidung von </a:t>
            </a:r>
            <a:r>
              <a:rPr lang="el-GR" sz="1600" b="0" dirty="0" smtClean="0">
                <a:latin typeface="Times New Roman"/>
                <a:cs typeface="Times New Roman"/>
                <a:sym typeface="Wingdings" pitchFamily="2" charset="2"/>
              </a:rPr>
              <a:t>α</a:t>
            </a:r>
            <a:r>
              <a:rPr lang="de-DE" sz="1600" b="0" dirty="0" smtClean="0">
                <a:sym typeface="Wingdings" pitchFamily="2" charset="2"/>
              </a:rPr>
              <a:t>-Fehlern)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1" animBg="1"/>
      <p:bldP spid="5" grpId="0" animBg="1"/>
      <p:bldP spid="10" grpId="0"/>
      <p:bldP spid="14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Transportieren Netzwerke zuverlässige Informationen? Theorie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Arbeitnehmer suchen ex-ante nach verfügbaren Informationen</a:t>
            </a:r>
          </a:p>
          <a:p>
            <a:pPr lvl="1"/>
            <a:r>
              <a:rPr lang="de-DE" dirty="0" smtClean="0"/>
              <a:t>Klassische Suchgüter: Löhne, Gehaltskorridore etc.</a:t>
            </a:r>
          </a:p>
          <a:p>
            <a:pPr lvl="1"/>
            <a:r>
              <a:rPr lang="de-DE" dirty="0" smtClean="0"/>
              <a:t>Klassische Erfahrungsgüter: Betriebsklima, Führungsstil, Karriereoptionen etc.</a:t>
            </a:r>
          </a:p>
          <a:p>
            <a:pPr lvl="1"/>
            <a:endParaRPr lang="de-DE" dirty="0" smtClean="0"/>
          </a:p>
          <a:p>
            <a:r>
              <a:rPr lang="en-US" dirty="0" err="1" smtClean="0"/>
              <a:t>Granovetter</a:t>
            </a:r>
            <a:r>
              <a:rPr lang="en-US" dirty="0" smtClean="0"/>
              <a:t> (1995: 13): “information derived from (...) personal contacts (…) is less costly and of better quality than that obtained from impersonal sources. (…) A friend gives more than a simple job description – he may also indicate if prospective workmates are congenial, if the boss is neurotic, and if the company is moving forward or stagnant.”</a:t>
            </a:r>
          </a:p>
          <a:p>
            <a:endParaRPr lang="en-US" dirty="0" smtClean="0"/>
          </a:p>
          <a:p>
            <a:r>
              <a:rPr lang="en-US" dirty="0" err="1" smtClean="0"/>
              <a:t>Granovetter</a:t>
            </a:r>
            <a:r>
              <a:rPr lang="en-US" dirty="0" smtClean="0"/>
              <a:t> (1986: 18): “[job entry] by employees with personal information about the employer, other employees, or the firm itself should reduce the chance of separation by making unlikely gross mismatches due to ignorance.”</a:t>
            </a:r>
          </a:p>
          <a:p>
            <a:endParaRPr lang="de-DE" dirty="0" smtClean="0"/>
          </a:p>
          <a:p>
            <a:r>
              <a:rPr lang="de-DE" dirty="0" smtClean="0"/>
              <a:t>Annahme: Persönliche Netzwerke sichern eine hohe Match-Qualität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96324-C870-4FA1-B398-ED57051456EB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179512" y="1628800"/>
          <a:ext cx="8640962" cy="4386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924103"/>
                <a:gridCol w="924103"/>
                <a:gridCol w="924103"/>
                <a:gridCol w="924103"/>
                <a:gridCol w="924103"/>
                <a:gridCol w="924103"/>
              </a:tblGrid>
              <a:tr h="360039">
                <a:tc>
                  <a:txBody>
                    <a:bodyPr/>
                    <a:lstStyle/>
                    <a:p>
                      <a:r>
                        <a:rPr lang="de-DE" sz="1400" b="0" noProof="0" dirty="0" smtClean="0">
                          <a:latin typeface="+mn-lt"/>
                        </a:rPr>
                        <a:t>Variable</a:t>
                      </a:r>
                      <a:endParaRPr lang="de-DE" sz="1400" b="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noProof="0" dirty="0" smtClean="0">
                          <a:latin typeface="+mn-lt"/>
                        </a:rPr>
                        <a:t>Löhne</a:t>
                      </a:r>
                      <a:endParaRPr lang="de-DE" sz="1400" b="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noProof="0" dirty="0" smtClean="0">
                          <a:latin typeface="+mn-lt"/>
                        </a:rPr>
                        <a:t>Faktor 1</a:t>
                      </a:r>
                      <a:endParaRPr lang="de-DE" sz="1400" b="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noProof="0" dirty="0" smtClean="0">
                          <a:latin typeface="+mn-lt"/>
                        </a:rPr>
                        <a:t>Faktor 2</a:t>
                      </a:r>
                      <a:endParaRPr lang="de-DE" sz="1400" b="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noProof="0" dirty="0" smtClean="0">
                          <a:latin typeface="+mn-lt"/>
                        </a:rPr>
                        <a:t>Faktor 3</a:t>
                      </a:r>
                      <a:endParaRPr lang="de-DE" sz="1400" b="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noProof="0" dirty="0" smtClean="0">
                          <a:latin typeface="+mn-lt"/>
                        </a:rPr>
                        <a:t>Faktor 4</a:t>
                      </a:r>
                      <a:endParaRPr lang="de-DE" sz="1400" b="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noProof="0" dirty="0" smtClean="0">
                          <a:latin typeface="+mn-lt"/>
                        </a:rPr>
                        <a:t>Faktor 5</a:t>
                      </a:r>
                      <a:endParaRPr lang="de-DE" sz="1400" b="0" noProof="0" dirty="0">
                        <a:latin typeface="+mn-lt"/>
                      </a:endParaRPr>
                    </a:p>
                  </a:txBody>
                  <a:tcPr/>
                </a:tc>
              </a:tr>
              <a:tr h="2974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kern="1200" spc="60" noProof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LMU CompatilFact"/>
                        </a:rPr>
                        <a:t>Studienfach (Referenz: BWL/VWL)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</a:tr>
              <a:tr h="297400">
                <a:tc>
                  <a:txBody>
                    <a:bodyPr/>
                    <a:lstStyle/>
                    <a:p>
                      <a:pPr marL="355600" indent="-355600" algn="l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kern="1200" spc="60" noProof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LMU CompatilFact"/>
                        </a:rPr>
                        <a:t>	Sprach-/Kulturwissenschaften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spc="0" noProof="0" dirty="0" smtClean="0">
                          <a:latin typeface="+mn-lt"/>
                          <a:ea typeface="Times New Roman"/>
                          <a:cs typeface="Times New Roman"/>
                        </a:rPr>
                        <a:t>-2.288</a:t>
                      </a: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spc="0" noProof="0" dirty="0" smtClean="0">
                          <a:latin typeface="+mn-lt"/>
                          <a:ea typeface="Times New Roman"/>
                          <a:cs typeface="Times New Roman"/>
                        </a:rPr>
                        <a:t>.506</a:t>
                      </a: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</a:tr>
              <a:tr h="297400">
                <a:tc>
                  <a:txBody>
                    <a:bodyPr/>
                    <a:lstStyle/>
                    <a:p>
                      <a:pPr marL="355600" indent="-355600" algn="l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kern="1200" spc="60" noProof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LMU CompatilFact"/>
                        </a:rPr>
                        <a:t>	Psychologie/Pädagogik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spc="0" noProof="0" dirty="0" smtClean="0">
                          <a:latin typeface="+mn-lt"/>
                          <a:ea typeface="Times New Roman"/>
                          <a:cs typeface="Times New Roman"/>
                        </a:rPr>
                        <a:t>-1.812</a:t>
                      </a: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spc="0" noProof="0" dirty="0" smtClean="0">
                          <a:latin typeface="+mn-lt"/>
                          <a:ea typeface="Times New Roman"/>
                          <a:cs typeface="Times New Roman"/>
                        </a:rPr>
                        <a:t>.605</a:t>
                      </a: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spc="0" noProof="0" dirty="0" smtClean="0">
                          <a:latin typeface="+mn-lt"/>
                          <a:ea typeface="Times New Roman"/>
                          <a:cs typeface="Times New Roman"/>
                        </a:rPr>
                        <a:t>-.167</a:t>
                      </a: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</a:tr>
              <a:tr h="297400">
                <a:tc>
                  <a:txBody>
                    <a:bodyPr/>
                    <a:lstStyle/>
                    <a:p>
                      <a:pPr marL="355600" indent="-355600" algn="l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kern="1200" spc="60" noProof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LMU CompatilFact"/>
                        </a:rPr>
                        <a:t>	Sozialwissenschaften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spc="0" noProof="0" dirty="0" smtClean="0">
                          <a:latin typeface="+mn-lt"/>
                          <a:ea typeface="Times New Roman"/>
                          <a:cs typeface="Times New Roman"/>
                        </a:rPr>
                        <a:t>-2.255</a:t>
                      </a: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spc="0" noProof="0" dirty="0" smtClean="0">
                          <a:latin typeface="+mn-lt"/>
                          <a:ea typeface="Times New Roman"/>
                          <a:cs typeface="Times New Roman"/>
                        </a:rPr>
                        <a:t>.609</a:t>
                      </a: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spc="0" noProof="0" dirty="0" smtClean="0">
                          <a:latin typeface="+mn-lt"/>
                          <a:ea typeface="Times New Roman"/>
                          <a:cs typeface="Times New Roman"/>
                        </a:rPr>
                        <a:t>-.342</a:t>
                      </a: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</a:tr>
              <a:tr h="297400">
                <a:tc>
                  <a:txBody>
                    <a:bodyPr/>
                    <a:lstStyle/>
                    <a:p>
                      <a:pPr marL="355600" indent="-355600" algn="l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kern="1200" spc="60" noProof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LMU CompatilFact"/>
                        </a:rPr>
                        <a:t>	Ingenieurswissenschaften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spc="0" noProof="0" dirty="0" smtClean="0">
                          <a:latin typeface="+mn-lt"/>
                          <a:ea typeface="Times New Roman"/>
                          <a:cs typeface="Times New Roman"/>
                        </a:rPr>
                        <a:t>.586</a:t>
                      </a: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spc="0" noProof="0" dirty="0" smtClean="0">
                          <a:latin typeface="+mn-lt"/>
                          <a:ea typeface="Times New Roman"/>
                          <a:cs typeface="Times New Roman"/>
                        </a:rPr>
                        <a:t>-.256</a:t>
                      </a: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spc="0" noProof="0" dirty="0" smtClean="0">
                          <a:latin typeface="+mn-lt"/>
                          <a:ea typeface="Times New Roman"/>
                          <a:cs typeface="Times New Roman"/>
                        </a:rPr>
                        <a:t>-.197</a:t>
                      </a: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spc="0" noProof="0" dirty="0" smtClean="0">
                          <a:latin typeface="+mn-lt"/>
                          <a:ea typeface="Times New Roman"/>
                          <a:cs typeface="Times New Roman"/>
                        </a:rPr>
                        <a:t>.210</a:t>
                      </a: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</a:tr>
              <a:tr h="297400">
                <a:tc>
                  <a:txBody>
                    <a:bodyPr/>
                    <a:lstStyle/>
                    <a:p>
                      <a:pPr marL="355600" indent="-355600" algn="l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kern="1200" spc="60" noProof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LMU CompatilFact"/>
                        </a:rPr>
                        <a:t>	Kunst/Geschichte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spc="0" noProof="0" dirty="0" smtClean="0">
                          <a:latin typeface="+mn-lt"/>
                          <a:ea typeface="Times New Roman"/>
                          <a:cs typeface="Times New Roman"/>
                        </a:rPr>
                        <a:t>-4.155</a:t>
                      </a: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spc="0" noProof="0" dirty="0" smtClean="0">
                          <a:latin typeface="+mn-lt"/>
                          <a:ea typeface="Times New Roman"/>
                          <a:cs typeface="Times New Roman"/>
                        </a:rPr>
                        <a:t>.559</a:t>
                      </a: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</a:tr>
              <a:tr h="2974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kern="1200" spc="60" noProof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LMU CompatilFact"/>
                        </a:rPr>
                        <a:t>Vater Akademiker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200" b="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b="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b="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kern="1200" spc="0" noProof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.079</a:t>
                      </a:r>
                      <a:endParaRPr lang="de-DE" sz="1200" b="0" kern="1200" spc="0" noProof="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kern="1200" spc="0" noProof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.112</a:t>
                      </a:r>
                      <a:endParaRPr lang="de-DE" sz="1200" b="0" kern="1200" spc="0" noProof="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200" b="0" noProof="0" dirty="0">
                        <a:latin typeface="+mn-lt"/>
                      </a:endParaRPr>
                    </a:p>
                  </a:txBody>
                  <a:tcPr/>
                </a:tc>
              </a:tr>
              <a:tr h="29740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spc="60" noProof="0" smtClean="0">
                          <a:latin typeface="+mn-lt"/>
                          <a:ea typeface="Times New Roman"/>
                          <a:cs typeface="LMU CompatilFact"/>
                        </a:rPr>
                        <a:t>Mutter Akademikerin</a:t>
                      </a:r>
                      <a:endParaRPr lang="de-DE" sz="1200" b="0" spc="60" noProof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200" b="0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b="0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b="0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1200" b="0" kern="1200" spc="0" noProof="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kern="1200" spc="0" noProof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.110</a:t>
                      </a:r>
                      <a:endParaRPr lang="de-DE" sz="1200" b="0" kern="1200" spc="0" noProof="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200" b="0" noProof="0" dirty="0">
                        <a:latin typeface="+mn-lt"/>
                      </a:endParaRPr>
                    </a:p>
                  </a:txBody>
                  <a:tcPr/>
                </a:tc>
              </a:tr>
              <a:tr h="29740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de-DE" sz="1200" b="0" spc="0" noProof="0" dirty="0" smtClean="0">
                          <a:latin typeface="+mn-lt"/>
                          <a:ea typeface="Times New Roman"/>
                          <a:cs typeface="Times New Roman"/>
                        </a:rPr>
                        <a:t>Faktor 1 (formale</a:t>
                      </a:r>
                      <a:r>
                        <a:rPr lang="de-DE" sz="1200" b="0" spc="0" baseline="0" noProof="0" dirty="0" smtClean="0">
                          <a:latin typeface="+mn-lt"/>
                          <a:ea typeface="Times New Roman"/>
                          <a:cs typeface="Times New Roman"/>
                        </a:rPr>
                        <a:t> Suchwege</a:t>
                      </a:r>
                      <a:r>
                        <a:rPr lang="de-DE" sz="1200" b="0" spc="0" noProof="0" dirty="0" smtClean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de-DE" sz="1200" b="0" spc="0" noProof="0" dirty="0" smtClean="0">
                          <a:latin typeface="+mn-lt"/>
                          <a:ea typeface="Times New Roman"/>
                          <a:cs typeface="Times New Roman"/>
                        </a:rPr>
                        <a:t>-.464</a:t>
                      </a:r>
                      <a:endParaRPr lang="de-DE" sz="1200" b="0" spc="60" noProof="0" dirty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200" b="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200" b="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200" b="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200" b="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de-DE" sz="1200" b="0" noProof="0" dirty="0">
                        <a:latin typeface="+mn-lt"/>
                      </a:endParaRPr>
                    </a:p>
                  </a:txBody>
                  <a:tcPr/>
                </a:tc>
              </a:tr>
              <a:tr h="29740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spc="0" noProof="0" smtClean="0">
                          <a:latin typeface="+mn-lt"/>
                          <a:ea typeface="Times New Roman"/>
                          <a:cs typeface="Times New Roman"/>
                        </a:rPr>
                        <a:t>Faktor 2 (Arbeitskontakte, vor</a:t>
                      </a:r>
                      <a:r>
                        <a:rPr lang="de-DE" sz="1200" b="0" spc="0" baseline="0" noProof="0" smtClean="0">
                          <a:latin typeface="+mn-lt"/>
                          <a:ea typeface="Times New Roman"/>
                          <a:cs typeface="Times New Roman"/>
                        </a:rPr>
                        <a:t> Abschluss</a:t>
                      </a:r>
                      <a:r>
                        <a:rPr lang="de-DE" sz="1200" b="0" spc="0" noProof="0" smtClean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de-DE" sz="1200" b="0" spc="60" noProof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spc="0" noProof="0" smtClean="0">
                          <a:latin typeface="+mn-lt"/>
                          <a:ea typeface="Times New Roman"/>
                          <a:cs typeface="Times New Roman"/>
                        </a:rPr>
                        <a:t>.284</a:t>
                      </a:r>
                      <a:endParaRPr lang="de-DE" sz="1200" b="0" spc="60" noProof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200" b="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b="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b="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b="0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b="0" noProof="0">
                        <a:latin typeface="+mn-lt"/>
                      </a:endParaRPr>
                    </a:p>
                  </a:txBody>
                  <a:tcPr/>
                </a:tc>
              </a:tr>
              <a:tr h="29740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spc="0" noProof="0" smtClean="0">
                          <a:latin typeface="+mn-lt"/>
                          <a:ea typeface="Times New Roman"/>
                          <a:cs typeface="Times New Roman"/>
                        </a:rPr>
                        <a:t>Faktor 3 (private Kontakte)</a:t>
                      </a:r>
                      <a:endParaRPr lang="de-DE" sz="1200" b="0" spc="60" noProof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spc="0" noProof="0" smtClean="0">
                          <a:latin typeface="+mn-lt"/>
                          <a:ea typeface="Times New Roman"/>
                          <a:cs typeface="Times New Roman"/>
                        </a:rPr>
                        <a:t>-.457</a:t>
                      </a:r>
                      <a:endParaRPr lang="de-DE" sz="1200" b="0" spc="60" noProof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200" b="0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b="0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b="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b="0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b="0" noProof="0">
                        <a:latin typeface="+mn-lt"/>
                      </a:endParaRPr>
                    </a:p>
                  </a:txBody>
                  <a:tcPr/>
                </a:tc>
              </a:tr>
              <a:tr h="29740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spc="0" noProof="0" smtClean="0">
                          <a:latin typeface="+mn-lt"/>
                          <a:ea typeface="Times New Roman"/>
                          <a:cs typeface="Times New Roman"/>
                        </a:rPr>
                        <a:t>Faktor 4 (Arbeitskontakte, nach Abschluss)</a:t>
                      </a:r>
                      <a:endParaRPr lang="de-DE" sz="1200" b="0" spc="60" noProof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spc="0" noProof="0" smtClean="0">
                          <a:latin typeface="+mn-lt"/>
                          <a:ea typeface="Times New Roman"/>
                          <a:cs typeface="Times New Roman"/>
                        </a:rPr>
                        <a:t>-.304</a:t>
                      </a:r>
                      <a:endParaRPr lang="de-DE" sz="1200" b="0" spc="60" noProof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200" b="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b="0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b="0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b="0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b="0" noProof="0">
                        <a:latin typeface="+mn-lt"/>
                      </a:endParaRPr>
                    </a:p>
                  </a:txBody>
                  <a:tcPr/>
                </a:tc>
              </a:tr>
              <a:tr h="29740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spc="0" noProof="0" smtClean="0">
                          <a:latin typeface="+mn-lt"/>
                          <a:ea typeface="Times New Roman"/>
                          <a:cs typeface="Times New Roman"/>
                        </a:rPr>
                        <a:t>Faktor 5 (Kontakte durch akad. Institution)</a:t>
                      </a:r>
                      <a:endParaRPr lang="de-DE" sz="1200" b="0" spc="60" noProof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200" b="0" spc="0" noProof="0" smtClean="0">
                          <a:latin typeface="+mn-lt"/>
                          <a:ea typeface="Times New Roman"/>
                          <a:cs typeface="Times New Roman"/>
                        </a:rPr>
                        <a:t>-.255</a:t>
                      </a:r>
                      <a:endParaRPr lang="de-DE" sz="1200" b="0" spc="60" noProof="0">
                        <a:latin typeface="+mn-lt"/>
                        <a:ea typeface="Times New Roman"/>
                        <a:cs typeface="LMU CompatilFac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200" b="0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b="0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b="0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b="0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b="0" noProof="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Netzwerke transportieren Informationen – Beispiel Einstiegslöhne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96324-C870-4FA1-B398-ED57051456EB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19379" y="609329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0" dirty="0" smtClean="0"/>
              <a:t>2.905 Absolventen; BAP-Welle 2005/06; OLS-Regressionen, alle Modelle und Koeffizienten signifikant (einseitig) mit p&lt;.05</a:t>
            </a:r>
          </a:p>
          <a:p>
            <a:r>
              <a:rPr lang="de-DE" sz="1000" b="0" dirty="0" smtClean="0"/>
              <a:t>weitere Kontrollen für soziodemographische Merkmale, sozialer Hintergrund, berufsrelevante Erfahrungen, Betriebs- und Vertragsmerkmale etc.</a:t>
            </a:r>
            <a:endParaRPr lang="de-DE" sz="1000" b="0" dirty="0"/>
          </a:p>
        </p:txBody>
      </p:sp>
      <p:sp>
        <p:nvSpPr>
          <p:cNvPr id="8" name="Rechteck 7"/>
          <p:cNvSpPr/>
          <p:nvPr/>
        </p:nvSpPr>
        <p:spPr bwMode="auto">
          <a:xfrm>
            <a:off x="3347864" y="4509120"/>
            <a:ext cx="792088" cy="2160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4219911" y="3212976"/>
            <a:ext cx="864096" cy="2160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3331962" y="5101086"/>
            <a:ext cx="792088" cy="2160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3339913" y="5701003"/>
            <a:ext cx="792088" cy="2160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2" name="Rechteck 11"/>
          <p:cNvSpPr/>
          <p:nvPr/>
        </p:nvSpPr>
        <p:spPr bwMode="auto">
          <a:xfrm>
            <a:off x="6108021" y="3812893"/>
            <a:ext cx="792088" cy="2160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3" name="Rechteck 12"/>
          <p:cNvSpPr/>
          <p:nvPr/>
        </p:nvSpPr>
        <p:spPr bwMode="auto">
          <a:xfrm>
            <a:off x="7044125" y="3812893"/>
            <a:ext cx="792088" cy="2160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4" name="Rechteck 13"/>
          <p:cNvSpPr/>
          <p:nvPr/>
        </p:nvSpPr>
        <p:spPr bwMode="auto">
          <a:xfrm>
            <a:off x="7044574" y="3212976"/>
            <a:ext cx="792088" cy="2160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5" name="Rechteck 14"/>
          <p:cNvSpPr/>
          <p:nvPr/>
        </p:nvSpPr>
        <p:spPr bwMode="auto">
          <a:xfrm>
            <a:off x="7956376" y="3212976"/>
            <a:ext cx="792088" cy="2160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6" name="Rechteck 15"/>
          <p:cNvSpPr/>
          <p:nvPr/>
        </p:nvSpPr>
        <p:spPr bwMode="auto">
          <a:xfrm>
            <a:off x="7956376" y="2613059"/>
            <a:ext cx="792088" cy="2160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6116421" y="2621010"/>
            <a:ext cx="792088" cy="2160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" name="Rechteck 17"/>
          <p:cNvSpPr/>
          <p:nvPr/>
        </p:nvSpPr>
        <p:spPr bwMode="auto">
          <a:xfrm>
            <a:off x="6116421" y="2924944"/>
            <a:ext cx="792088" cy="216024"/>
          </a:xfrm>
          <a:prstGeom prst="rect">
            <a:avLst/>
          </a:prstGeom>
          <a:solidFill>
            <a:srgbClr val="EAEAE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9" name="Rechteck 18"/>
          <p:cNvSpPr/>
          <p:nvPr/>
        </p:nvSpPr>
        <p:spPr bwMode="auto">
          <a:xfrm>
            <a:off x="7020272" y="2348880"/>
            <a:ext cx="792088" cy="216024"/>
          </a:xfrm>
          <a:prstGeom prst="rect">
            <a:avLst/>
          </a:prstGeom>
          <a:solidFill>
            <a:srgbClr val="EAEAE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" name="Rechteck 19"/>
          <p:cNvSpPr/>
          <p:nvPr/>
        </p:nvSpPr>
        <p:spPr bwMode="auto">
          <a:xfrm>
            <a:off x="7956376" y="2924944"/>
            <a:ext cx="792088" cy="216024"/>
          </a:xfrm>
          <a:prstGeom prst="rect">
            <a:avLst/>
          </a:prstGeom>
          <a:solidFill>
            <a:srgbClr val="EAEAE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1" name="Rechteck 20"/>
          <p:cNvSpPr/>
          <p:nvPr/>
        </p:nvSpPr>
        <p:spPr bwMode="auto">
          <a:xfrm>
            <a:off x="7020272" y="3501008"/>
            <a:ext cx="792088" cy="216024"/>
          </a:xfrm>
          <a:prstGeom prst="rect">
            <a:avLst/>
          </a:prstGeom>
          <a:solidFill>
            <a:srgbClr val="EAEAE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7020272" y="4109325"/>
            <a:ext cx="792088" cy="216024"/>
          </a:xfrm>
          <a:prstGeom prst="rect">
            <a:avLst/>
          </a:prstGeom>
          <a:solidFill>
            <a:srgbClr val="EAEAE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3" name="Rechteck 22"/>
          <p:cNvSpPr/>
          <p:nvPr/>
        </p:nvSpPr>
        <p:spPr bwMode="auto">
          <a:xfrm>
            <a:off x="3347864" y="4797152"/>
            <a:ext cx="792088" cy="216024"/>
          </a:xfrm>
          <a:prstGeom prst="rect">
            <a:avLst/>
          </a:prstGeom>
          <a:solidFill>
            <a:srgbClr val="EAEAE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4" name="Rechteck 23"/>
          <p:cNvSpPr/>
          <p:nvPr/>
        </p:nvSpPr>
        <p:spPr bwMode="auto">
          <a:xfrm>
            <a:off x="3347864" y="5412971"/>
            <a:ext cx="792088" cy="216024"/>
          </a:xfrm>
          <a:prstGeom prst="rect">
            <a:avLst/>
          </a:prstGeom>
          <a:solidFill>
            <a:srgbClr val="EAEAE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Netzwerke transportieren Informationen – Beispiel Fluktuation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96324-C870-4FA1-B398-ED57051456EB}" type="slidenum">
              <a:rPr lang="de-DE" smtClean="0"/>
              <a:pPr/>
              <a:t>5</a:t>
            </a:fld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72816"/>
            <a:ext cx="6552728" cy="432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feld 24"/>
          <p:cNvSpPr txBox="1"/>
          <p:nvPr/>
        </p:nvSpPr>
        <p:spPr>
          <a:xfrm>
            <a:off x="179512" y="6248345"/>
            <a:ext cx="7920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0" dirty="0" smtClean="0"/>
              <a:t>GSOEP, Januar 1993 bis Dezember 2001; 4.014 Beschäftigungen, 137.256 Personenmonate</a:t>
            </a:r>
            <a:endParaRPr lang="de-DE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Digitalisierung von Netzwerken – Konsequenzen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Erfahrungsgüter werden zu Suchgütern mithilfe von</a:t>
            </a:r>
          </a:p>
          <a:p>
            <a:pPr lvl="1"/>
            <a:r>
              <a:rPr lang="de-DE" dirty="0" err="1" smtClean="0"/>
              <a:t>Twitter</a:t>
            </a:r>
            <a:r>
              <a:rPr lang="de-DE" dirty="0" smtClean="0"/>
              <a:t>-Kanälen</a:t>
            </a:r>
          </a:p>
          <a:p>
            <a:pPr lvl="1"/>
            <a:r>
              <a:rPr lang="de-DE" dirty="0" smtClean="0"/>
              <a:t>Facebook-Präsenzen</a:t>
            </a:r>
          </a:p>
          <a:p>
            <a:pPr lvl="1"/>
            <a:r>
              <a:rPr lang="de-DE" dirty="0" smtClean="0"/>
              <a:t>XING/</a:t>
            </a:r>
            <a:r>
              <a:rPr lang="de-DE" dirty="0" err="1" smtClean="0"/>
              <a:t>Linked</a:t>
            </a:r>
            <a:r>
              <a:rPr lang="de-DE" dirty="0" smtClean="0"/>
              <a:t>-In Netzwerken</a:t>
            </a:r>
          </a:p>
          <a:p>
            <a:pPr lvl="1"/>
            <a:r>
              <a:rPr lang="de-DE" dirty="0" smtClean="0"/>
              <a:t>Youtube Video-Portalen</a:t>
            </a:r>
          </a:p>
          <a:p>
            <a:pPr lvl="1"/>
            <a:r>
              <a:rPr lang="de-DE" dirty="0" smtClean="0"/>
              <a:t>Sehr viele weitere, meist </a:t>
            </a:r>
            <a:br>
              <a:rPr lang="de-DE" dirty="0" smtClean="0"/>
            </a:br>
            <a:r>
              <a:rPr lang="de-DE" dirty="0" smtClean="0"/>
              <a:t>weniger bekannte Beispiele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96324-C870-4FA1-B398-ED57051456EB}" type="slidenum">
              <a:rPr lang="de-DE" smtClean="0"/>
              <a:pPr/>
              <a:t>6</a:t>
            </a:fld>
            <a:endParaRPr lang="de-DE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12403" t="17010" r="13770" b="10226"/>
          <a:stretch>
            <a:fillRect/>
          </a:stretch>
        </p:blipFill>
        <p:spPr bwMode="auto">
          <a:xfrm>
            <a:off x="3563888" y="3212976"/>
            <a:ext cx="4968552" cy="3060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96324-C870-4FA1-B398-ED57051456EB}" type="slidenum">
              <a:rPr lang="de-DE" smtClean="0"/>
              <a:pPr/>
              <a:t>7</a:t>
            </a:fld>
            <a:endParaRPr lang="de-DE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l="12694" t="19485" r="13479" b="5861"/>
          <a:stretch>
            <a:fillRect/>
          </a:stretch>
        </p:blipFill>
        <p:spPr bwMode="auto">
          <a:xfrm>
            <a:off x="395536" y="1268759"/>
            <a:ext cx="7992888" cy="5051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Auch das ist eine Konsequenz…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Digitale Netzwerke (z.B. XING, </a:t>
            </a:r>
            <a:r>
              <a:rPr lang="de-DE" dirty="0" err="1" smtClean="0"/>
              <a:t>LinkedIn</a:t>
            </a:r>
            <a:r>
              <a:rPr lang="de-DE" dirty="0" smtClean="0"/>
              <a:t>) werden im Rekrutierungsprozess als (weitere) Informationsquellen genutzt</a:t>
            </a:r>
          </a:p>
          <a:p>
            <a:r>
              <a:rPr lang="de-DE" dirty="0" smtClean="0"/>
              <a:t>Studie: </a:t>
            </a:r>
            <a:r>
              <a:rPr lang="de-DE" dirty="0" err="1" smtClean="0"/>
              <a:t>Manant</a:t>
            </a:r>
            <a:r>
              <a:rPr lang="de-DE" dirty="0" smtClean="0"/>
              <a:t>/Pajak/</a:t>
            </a:r>
            <a:r>
              <a:rPr lang="de-DE" dirty="0" err="1" smtClean="0"/>
              <a:t>Soulié</a:t>
            </a:r>
            <a:r>
              <a:rPr lang="de-DE" dirty="0" smtClean="0"/>
              <a:t> (</a:t>
            </a:r>
            <a:r>
              <a:rPr lang="de-DE" dirty="0" err="1" smtClean="0"/>
              <a:t>work</a:t>
            </a:r>
            <a:r>
              <a:rPr lang="de-DE" dirty="0" smtClean="0"/>
              <a:t> in </a:t>
            </a:r>
            <a:r>
              <a:rPr lang="de-DE" dirty="0" err="1" smtClean="0"/>
              <a:t>progress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(Bis zu) 75% der </a:t>
            </a:r>
            <a:r>
              <a:rPr lang="de-DE" dirty="0" err="1" smtClean="0"/>
              <a:t>Recruiter</a:t>
            </a:r>
            <a:r>
              <a:rPr lang="de-DE" dirty="0" smtClean="0"/>
              <a:t> überprüfen soziale Netzwerkprofile von potentiellen Kandidaten während des Rekrutierungsprozesses</a:t>
            </a:r>
          </a:p>
          <a:p>
            <a:pPr lvl="1"/>
            <a:r>
              <a:rPr lang="de-DE" dirty="0" smtClean="0"/>
              <a:t>Ca. 30% der Unternehmen, in denen soziale Netzwerkprofile aktiv zur Informationsgewinnung genutzt werden, haben bereits einmal aufgrund privater Informationen Kandidaten abgelehnt</a:t>
            </a:r>
          </a:p>
          <a:p>
            <a:pPr lvl="1"/>
            <a:r>
              <a:rPr lang="de-DE" dirty="0" smtClean="0"/>
              <a:t>Studienergebnis (Feld-Experiment in Frankreich):</a:t>
            </a:r>
          </a:p>
          <a:p>
            <a:pPr lvl="2"/>
            <a:r>
              <a:rPr lang="de-DE" dirty="0" smtClean="0"/>
              <a:t>1.000 Bewerbungen von zwei fiktiven Bewerbern (Zufallszuteilung) </a:t>
            </a:r>
          </a:p>
          <a:p>
            <a:pPr lvl="2"/>
            <a:r>
              <a:rPr lang="de-DE" dirty="0" smtClean="0"/>
              <a:t>Zwei identische, fiktive Facebook-Profile</a:t>
            </a:r>
          </a:p>
          <a:p>
            <a:pPr lvl="2"/>
            <a:r>
              <a:rPr lang="de-DE" dirty="0" smtClean="0"/>
              <a:t>Einziger Unterschied: Eine Person mit arabischen Wurzeln im Facebook-Profil</a:t>
            </a:r>
          </a:p>
          <a:p>
            <a:pPr lvl="2"/>
            <a:r>
              <a:rPr lang="de-DE" dirty="0" smtClean="0"/>
              <a:t>Ca. 30% weniger Kontaktaufnahmen für den angeblich arabisch-stämmigen Bewerber</a:t>
            </a:r>
          </a:p>
          <a:p>
            <a:pPr lvl="2"/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96324-C870-4FA1-B398-ED57051456EB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OM Master 2007">
  <a:themeElements>
    <a:clrScheme name="IOM Master 2007 1">
      <a:dk1>
        <a:srgbClr val="000000"/>
      </a:dk1>
      <a:lt1>
        <a:srgbClr val="FFFFFF"/>
      </a:lt1>
      <a:dk2>
        <a:srgbClr val="000099"/>
      </a:dk2>
      <a:lt2>
        <a:srgbClr val="C0C0C0"/>
      </a:lt2>
      <a:accent1>
        <a:srgbClr val="556594"/>
      </a:accent1>
      <a:accent2>
        <a:srgbClr val="7288C7"/>
      </a:accent2>
      <a:accent3>
        <a:srgbClr val="FFFFFF"/>
      </a:accent3>
      <a:accent4>
        <a:srgbClr val="000000"/>
      </a:accent4>
      <a:accent5>
        <a:srgbClr val="B4B8C8"/>
      </a:accent5>
      <a:accent6>
        <a:srgbClr val="677BB4"/>
      </a:accent6>
      <a:hlink>
        <a:srgbClr val="BFC6DB"/>
      </a:hlink>
      <a:folHlink>
        <a:srgbClr val="FF0000"/>
      </a:folHlink>
    </a:clrScheme>
    <a:fontScheme name="IOM Master 2007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IOM Master 2007 1">
        <a:dk1>
          <a:srgbClr val="000000"/>
        </a:dk1>
        <a:lt1>
          <a:srgbClr val="FFFFFF"/>
        </a:lt1>
        <a:dk2>
          <a:srgbClr val="000099"/>
        </a:dk2>
        <a:lt2>
          <a:srgbClr val="C0C0C0"/>
        </a:lt2>
        <a:accent1>
          <a:srgbClr val="556594"/>
        </a:accent1>
        <a:accent2>
          <a:srgbClr val="7288C7"/>
        </a:accent2>
        <a:accent3>
          <a:srgbClr val="FFFFFF"/>
        </a:accent3>
        <a:accent4>
          <a:srgbClr val="000000"/>
        </a:accent4>
        <a:accent5>
          <a:srgbClr val="B4B8C8"/>
        </a:accent5>
        <a:accent6>
          <a:srgbClr val="677BB4"/>
        </a:accent6>
        <a:hlink>
          <a:srgbClr val="BFC6DB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99"/>
      </a:dk2>
      <a:lt2>
        <a:srgbClr val="C0C0C0"/>
      </a:lt2>
      <a:accent1>
        <a:srgbClr val="556594"/>
      </a:accent1>
      <a:accent2>
        <a:srgbClr val="7288C7"/>
      </a:accent2>
      <a:accent3>
        <a:srgbClr val="FFFFFF"/>
      </a:accent3>
      <a:accent4>
        <a:srgbClr val="000000"/>
      </a:accent4>
      <a:accent5>
        <a:srgbClr val="B4B8C8"/>
      </a:accent5>
      <a:accent6>
        <a:srgbClr val="677BB4"/>
      </a:accent6>
      <a:hlink>
        <a:srgbClr val="BFC6DB"/>
      </a:hlink>
      <a:folHlink>
        <a:srgbClr val="FF0000"/>
      </a:folHlink>
    </a:clrScheme>
    <a:fontScheme name="Leere 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99"/>
        </a:dk2>
        <a:lt2>
          <a:srgbClr val="C0C0C0"/>
        </a:lt2>
        <a:accent1>
          <a:srgbClr val="556594"/>
        </a:accent1>
        <a:accent2>
          <a:srgbClr val="7288C7"/>
        </a:accent2>
        <a:accent3>
          <a:srgbClr val="FFFFFF"/>
        </a:accent3>
        <a:accent4>
          <a:srgbClr val="000000"/>
        </a:accent4>
        <a:accent5>
          <a:srgbClr val="B4B8C8"/>
        </a:accent5>
        <a:accent6>
          <a:srgbClr val="677BB4"/>
        </a:accent6>
        <a:hlink>
          <a:srgbClr val="BFC6DB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IOM Master 2007</Template>
  <TotalTime>0</TotalTime>
  <Words>643</Words>
  <Application>Microsoft Office PowerPoint</Application>
  <PresentationFormat>Bildschirmpräsentation (4:3)</PresentationFormat>
  <Paragraphs>124</Paragraphs>
  <Slides>12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IOM Master 2007</vt:lpstr>
      <vt:lpstr>Leere Präsentation</vt:lpstr>
      <vt:lpstr>Digitalisierung und Vernetzung:  Chancen und Potentiale für Mitarbeiter und Human Resource Management</vt:lpstr>
      <vt:lpstr>Digitalisierung und Vernetzung – Chancen und Potentiale …</vt:lpstr>
      <vt:lpstr>Externe Arbeitsmarktperspektive: Informationsprobleme</vt:lpstr>
      <vt:lpstr>Transportieren Netzwerke zuverlässige Informationen? Theorie</vt:lpstr>
      <vt:lpstr>Netzwerke transportieren Informationen – Beispiel Einstiegslöhne</vt:lpstr>
      <vt:lpstr>Netzwerke transportieren Informationen – Beispiel Fluktuation</vt:lpstr>
      <vt:lpstr>Digitalisierung von Netzwerken – Konsequenzen </vt:lpstr>
      <vt:lpstr>PowerPoint-Präsentation</vt:lpstr>
      <vt:lpstr>Auch das ist eine Konsequenz…</vt:lpstr>
      <vt:lpstr>Interne Arbeitsmarktperspektive: Informationsprobleme</vt:lpstr>
      <vt:lpstr>Performance Management und Daten(friedhöfe)</vt:lpstr>
      <vt:lpstr>Danke für Ihre Aufmerksamkeit!</vt:lpstr>
    </vt:vector>
  </TitlesOfParts>
  <Company>Freie Universität Berlin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Folienmaster für die Institute der digitalen Industrie</dc:title>
  <dc:subject>Folienmaster Hess/Kretschmer/Picot</dc:subject>
  <dc:creator>iweller</dc:creator>
  <cp:lastModifiedBy>Muenchner Kreis Office</cp:lastModifiedBy>
  <cp:revision>162</cp:revision>
  <cp:lastPrinted>2007-04-11T13:49:11Z</cp:lastPrinted>
  <dcterms:created xsi:type="dcterms:W3CDTF">2009-11-25T16:26:10Z</dcterms:created>
  <dcterms:modified xsi:type="dcterms:W3CDTF">2013-10-09T11:56:48Z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rstellt von">
    <vt:lpwstr>Nico Grove</vt:lpwstr>
  </property>
</Properties>
</file>