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6"/>
  </p:notesMasterIdLst>
  <p:handoutMasterIdLst>
    <p:handoutMasterId r:id="rId37"/>
  </p:handoutMasterIdLst>
  <p:sldIdLst>
    <p:sldId id="428" r:id="rId2"/>
    <p:sldId id="455" r:id="rId3"/>
    <p:sldId id="518" r:id="rId4"/>
    <p:sldId id="326" r:id="rId5"/>
    <p:sldId id="522" r:id="rId6"/>
    <p:sldId id="407" r:id="rId7"/>
    <p:sldId id="457" r:id="rId8"/>
    <p:sldId id="431" r:id="rId9"/>
    <p:sldId id="411" r:id="rId10"/>
    <p:sldId id="412" r:id="rId11"/>
    <p:sldId id="458" r:id="rId12"/>
    <p:sldId id="517" r:id="rId13"/>
    <p:sldId id="515" r:id="rId14"/>
    <p:sldId id="410" r:id="rId15"/>
    <p:sldId id="459" r:id="rId16"/>
    <p:sldId id="432" r:id="rId17"/>
    <p:sldId id="519" r:id="rId18"/>
    <p:sldId id="462" r:id="rId19"/>
    <p:sldId id="533" r:id="rId20"/>
    <p:sldId id="466" r:id="rId21"/>
    <p:sldId id="400" r:id="rId22"/>
    <p:sldId id="460" r:id="rId23"/>
    <p:sldId id="523" r:id="rId24"/>
    <p:sldId id="524" r:id="rId25"/>
    <p:sldId id="525" r:id="rId26"/>
    <p:sldId id="526" r:id="rId27"/>
    <p:sldId id="527" r:id="rId28"/>
    <p:sldId id="528" r:id="rId29"/>
    <p:sldId id="529" r:id="rId30"/>
    <p:sldId id="530" r:id="rId31"/>
    <p:sldId id="531" r:id="rId32"/>
    <p:sldId id="532" r:id="rId33"/>
    <p:sldId id="456" r:id="rId34"/>
    <p:sldId id="398" r:id="rId35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8000"/>
    <a:srgbClr val="FFFFFF"/>
    <a:srgbClr val="800000"/>
    <a:srgbClr val="CCFFCC"/>
    <a:srgbClr val="FF0000"/>
    <a:srgbClr val="C0C0C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9302" autoAdjust="0"/>
  </p:normalViewPr>
  <p:slideViewPr>
    <p:cSldViewPr>
      <p:cViewPr varScale="1">
        <p:scale>
          <a:sx n="75" d="100"/>
          <a:sy n="75" d="100"/>
        </p:scale>
        <p:origin x="-12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3252"/>
    </p:cViewPr>
  </p:sorterViewPr>
  <p:notesViewPr>
    <p:cSldViewPr>
      <p:cViewPr varScale="1">
        <p:scale>
          <a:sx n="92" d="100"/>
          <a:sy n="92" d="100"/>
        </p:scale>
        <p:origin x="-3798" y="-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fld id="{66D17C0D-3159-464E-A332-7C83698A29E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88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b="0">
                <a:latin typeface="Times New Roman" pitchFamily="18" charset="0"/>
              </a:defRPr>
            </a:lvl1pPr>
          </a:lstStyle>
          <a:p>
            <a:fld id="{412C2970-D838-4E16-9F7E-5362C8D6E63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05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  <p:sp>
        <p:nvSpPr>
          <p:cNvPr id="200708" name="Foliennummernplatzhalter 3"/>
          <p:cNvSpPr txBox="1">
            <a:spLocks noGrp="1"/>
          </p:cNvSpPr>
          <p:nvPr/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554" tIns="47777" rIns="95554" bIns="47777" anchor="b"/>
          <a:lstStyle/>
          <a:p>
            <a:pPr algn="r" defTabSz="955830">
              <a:defRPr/>
            </a:pPr>
            <a:fld id="{E97202C7-27C9-4BCB-922E-EB649FAD0B1B}" type="slidenum">
              <a:rPr lang="de-DE" sz="1300"/>
              <a:pPr algn="r" defTabSz="955830">
                <a:defRPr/>
              </a:pPr>
              <a:t>1</a:t>
            </a:fld>
            <a:endParaRPr lang="de-DE" sz="13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8003" name="Notizenplatzhalter 2"/>
          <p:cNvSpPr>
            <a:spLocks noGrp="1"/>
          </p:cNvSpPr>
          <p:nvPr>
            <p:ph type="body" idx="1"/>
          </p:nvPr>
        </p:nvSpPr>
        <p:spPr>
          <a:xfrm>
            <a:off x="679464" y="4716947"/>
            <a:ext cx="5438748" cy="44674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de-DE" smtClean="0"/>
          </a:p>
        </p:txBody>
      </p:sp>
      <p:sp>
        <p:nvSpPr>
          <p:cNvPr id="128004" name="Foliennummernplatzhalter 3"/>
          <p:cNvSpPr txBox="1">
            <a:spLocks noGrp="1"/>
          </p:cNvSpPr>
          <p:nvPr/>
        </p:nvSpPr>
        <p:spPr bwMode="auto">
          <a:xfrm>
            <a:off x="3848774" y="9429273"/>
            <a:ext cx="294738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151B50B-3C82-412B-AD8C-F729EEB284B8}" type="slidenum">
              <a:rPr lang="de-DE" sz="1200">
                <a:latin typeface="Arial Rounded MT Bold" pitchFamily="34" charset="0"/>
              </a:rPr>
              <a:pPr algn="r" eaLnBrk="1" hangingPunct="1"/>
              <a:t>15</a:t>
            </a:fld>
            <a:endParaRPr lang="de-DE" sz="1200">
              <a:latin typeface="Arial Rounded MT Bold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noProof="0" dirty="0" smtClean="0"/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F688F-2BE0-4535-8548-93512233922A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2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8003" name="Notizenplatzhalter 2"/>
          <p:cNvSpPr>
            <a:spLocks noGrp="1"/>
          </p:cNvSpPr>
          <p:nvPr>
            <p:ph type="body" idx="1"/>
          </p:nvPr>
        </p:nvSpPr>
        <p:spPr>
          <a:xfrm>
            <a:off x="679464" y="4716947"/>
            <a:ext cx="5438748" cy="44674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de-DE" smtClean="0"/>
          </a:p>
        </p:txBody>
      </p:sp>
      <p:sp>
        <p:nvSpPr>
          <p:cNvPr id="128004" name="Foliennummernplatzhalter 3"/>
          <p:cNvSpPr txBox="1">
            <a:spLocks noGrp="1"/>
          </p:cNvSpPr>
          <p:nvPr/>
        </p:nvSpPr>
        <p:spPr bwMode="auto">
          <a:xfrm>
            <a:off x="3848774" y="9429273"/>
            <a:ext cx="294738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151B50B-3C82-412B-AD8C-F729EEB284B8}" type="slidenum">
              <a:rPr lang="de-DE" sz="1200">
                <a:latin typeface="Arial Rounded MT Bold" pitchFamily="34" charset="0"/>
              </a:rPr>
              <a:pPr algn="r" eaLnBrk="1" hangingPunct="1"/>
              <a:t>18</a:t>
            </a:fld>
            <a:endParaRPr lang="de-DE" sz="1200">
              <a:latin typeface="Arial Rounded MT Bold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2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err="1" smtClean="0"/>
              <a:t>Enough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said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company</a:t>
            </a:r>
            <a:endParaRPr lang="de-DE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err="1" smtClean="0"/>
              <a:t>Now</a:t>
            </a:r>
            <a:r>
              <a:rPr lang="de-DE" baseline="0" dirty="0" smtClean="0"/>
              <a:t>: Focus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potentials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crowd</a:t>
            </a:r>
            <a:endParaRPr lang="de-DE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err="1" smtClean="0"/>
              <a:t>Geographic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Diversity</a:t>
            </a:r>
            <a:endParaRPr lang="de-DE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High User Count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baseline="0" dirty="0" smtClean="0"/>
              <a:t>Rapid Growth Rate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F0315-2273-4029-89F6-A5014B34DB71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371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Diese</a:t>
            </a:r>
            <a:r>
              <a:rPr lang="de-DE" baseline="0" dirty="0" smtClean="0"/>
              <a:t> Folie soll noch einmal Beispiele für die Unternehmen zeigen, die an Crowdsourcing beteiligt sind und ihre Rollen veranschaulichen. Die Kreise markieren zu welchen Rollen sie gehörten. Bei </a:t>
            </a:r>
            <a:r>
              <a:rPr lang="de-DE" baseline="0" dirty="0" err="1" smtClean="0"/>
              <a:t>uTest</a:t>
            </a:r>
            <a:r>
              <a:rPr lang="de-DE" baseline="0" dirty="0" smtClean="0"/>
              <a:t> und </a:t>
            </a:r>
            <a:r>
              <a:rPr lang="de-DE" baseline="0" dirty="0" err="1" smtClean="0"/>
              <a:t>CrowdFlower</a:t>
            </a:r>
            <a:r>
              <a:rPr lang="de-DE" baseline="0" dirty="0" smtClean="0"/>
              <a:t> überlappt der Kreis die Rollen „Mediator“ und „</a:t>
            </a:r>
            <a:r>
              <a:rPr lang="de-DE" baseline="0" dirty="0" err="1" smtClean="0"/>
              <a:t>Platform</a:t>
            </a:r>
            <a:r>
              <a:rPr lang="de-DE" baseline="0" dirty="0" smtClean="0"/>
              <a:t>“, da diese Firmen sowohl eigene </a:t>
            </a:r>
            <a:r>
              <a:rPr lang="de-DE" baseline="0" dirty="0" err="1" smtClean="0"/>
              <a:t>Crowdworkers</a:t>
            </a:r>
            <a:r>
              <a:rPr lang="de-DE" baseline="0" dirty="0" smtClean="0"/>
              <a:t> einstellen also auch fertige Lösungen für bestimmte Fragestellungen bieten. „</a:t>
            </a:r>
            <a:r>
              <a:rPr lang="de-DE" baseline="0" dirty="0" err="1" smtClean="0"/>
              <a:t>Machine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Clouds</a:t>
            </a:r>
            <a:r>
              <a:rPr lang="de-DE" baseline="0" dirty="0" smtClean="0"/>
              <a:t>“ und „Mobile Crowdsourcing </a:t>
            </a:r>
            <a:r>
              <a:rPr lang="de-DE" baseline="0" dirty="0" err="1" smtClean="0"/>
              <a:t>Platforms</a:t>
            </a:r>
            <a:r>
              <a:rPr lang="de-DE" baseline="0" dirty="0" smtClean="0"/>
              <a:t>“ ( Als ein Beispiel für spezialisierte Crowdsourcing Plattformen) habe ich auf dem Level „Crowdsourcing </a:t>
            </a:r>
            <a:r>
              <a:rPr lang="de-DE" baseline="0" dirty="0" err="1" smtClean="0"/>
              <a:t>platforms</a:t>
            </a:r>
            <a:r>
              <a:rPr lang="de-DE" baseline="0" dirty="0" smtClean="0"/>
              <a:t>“ zusammengefasst, das beides ebenfalls „</a:t>
            </a:r>
            <a:r>
              <a:rPr lang="de-DE" baseline="0" dirty="0" err="1" smtClean="0"/>
              <a:t>Workforce</a:t>
            </a:r>
            <a:r>
              <a:rPr lang="de-DE" baseline="0" smtClean="0"/>
              <a:t>“ bereitstellt.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99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8003" name="Notizenplatzhalter 2"/>
          <p:cNvSpPr>
            <a:spLocks noGrp="1"/>
          </p:cNvSpPr>
          <p:nvPr>
            <p:ph type="body" idx="1"/>
          </p:nvPr>
        </p:nvSpPr>
        <p:spPr>
          <a:xfrm>
            <a:off x="679464" y="4716947"/>
            <a:ext cx="5438748" cy="44674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de-DE" smtClean="0"/>
          </a:p>
        </p:txBody>
      </p:sp>
      <p:sp>
        <p:nvSpPr>
          <p:cNvPr id="128004" name="Foliennummernplatzhalter 3"/>
          <p:cNvSpPr txBox="1">
            <a:spLocks noGrp="1"/>
          </p:cNvSpPr>
          <p:nvPr/>
        </p:nvSpPr>
        <p:spPr bwMode="auto">
          <a:xfrm>
            <a:off x="3848774" y="9429273"/>
            <a:ext cx="294738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151B50B-3C82-412B-AD8C-F729EEB284B8}" type="slidenum">
              <a:rPr lang="de-DE" sz="1200">
                <a:latin typeface="Arial Rounded MT Bold" pitchFamily="34" charset="0"/>
              </a:rPr>
              <a:pPr algn="r" eaLnBrk="1" hangingPunct="1"/>
              <a:t>22</a:t>
            </a:fld>
            <a:endParaRPr lang="de-DE" sz="1200">
              <a:latin typeface="Arial Rounded MT Bold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2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19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2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2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2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2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26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2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2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2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8003" name="Notizenplatzhalter 2"/>
          <p:cNvSpPr>
            <a:spLocks noGrp="1"/>
          </p:cNvSpPr>
          <p:nvPr>
            <p:ph type="body" idx="1"/>
          </p:nvPr>
        </p:nvSpPr>
        <p:spPr>
          <a:xfrm>
            <a:off x="679464" y="4716947"/>
            <a:ext cx="5438748" cy="44674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de-DE" smtClean="0"/>
          </a:p>
        </p:txBody>
      </p:sp>
      <p:sp>
        <p:nvSpPr>
          <p:cNvPr id="128004" name="Foliennummernplatzhalter 3"/>
          <p:cNvSpPr txBox="1">
            <a:spLocks noGrp="1"/>
          </p:cNvSpPr>
          <p:nvPr/>
        </p:nvSpPr>
        <p:spPr bwMode="auto">
          <a:xfrm>
            <a:off x="3848774" y="9429273"/>
            <a:ext cx="294738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151B50B-3C82-412B-AD8C-F729EEB284B8}" type="slidenum">
              <a:rPr lang="de-DE" sz="1200">
                <a:latin typeface="Arial Rounded MT Bold" pitchFamily="34" charset="0"/>
              </a:rPr>
              <a:pPr algn="r" eaLnBrk="1" hangingPunct="1"/>
              <a:t>33</a:t>
            </a:fld>
            <a:endParaRPr lang="de-DE" sz="1200">
              <a:latin typeface="Arial Rounded MT Bold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8003" name="Notizenplatzhalter 2"/>
          <p:cNvSpPr>
            <a:spLocks noGrp="1"/>
          </p:cNvSpPr>
          <p:nvPr>
            <p:ph type="body" idx="1"/>
          </p:nvPr>
        </p:nvSpPr>
        <p:spPr>
          <a:xfrm>
            <a:off x="679464" y="4716947"/>
            <a:ext cx="5438748" cy="44674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de-DE" smtClean="0"/>
          </a:p>
        </p:txBody>
      </p:sp>
      <p:sp>
        <p:nvSpPr>
          <p:cNvPr id="128004" name="Foliennummernplatzhalter 3"/>
          <p:cNvSpPr txBox="1">
            <a:spLocks noGrp="1"/>
          </p:cNvSpPr>
          <p:nvPr/>
        </p:nvSpPr>
        <p:spPr bwMode="auto">
          <a:xfrm>
            <a:off x="3848774" y="9429273"/>
            <a:ext cx="294738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151B50B-3C82-412B-AD8C-F729EEB284B8}" type="slidenum">
              <a:rPr lang="de-DE" sz="1200">
                <a:latin typeface="Arial Rounded MT Bold" pitchFamily="34" charset="0"/>
              </a:rPr>
              <a:pPr algn="r" eaLnBrk="1" hangingPunct="1"/>
              <a:t>7</a:t>
            </a:fld>
            <a:endParaRPr lang="de-DE" sz="1200">
              <a:latin typeface="Arial Rounded MT Bold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C2970-D838-4E16-9F7E-5362C8D6E6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3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7F2023-179A-406A-AE93-2133FB0EC44F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3683FA-430D-4298-A93A-99B12069B450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8003" name="Notizenplatzhalter 2"/>
          <p:cNvSpPr>
            <a:spLocks noGrp="1"/>
          </p:cNvSpPr>
          <p:nvPr>
            <p:ph type="body" idx="1"/>
          </p:nvPr>
        </p:nvSpPr>
        <p:spPr>
          <a:xfrm>
            <a:off x="679464" y="4716947"/>
            <a:ext cx="5438748" cy="44674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de-DE" smtClean="0"/>
          </a:p>
        </p:txBody>
      </p:sp>
      <p:sp>
        <p:nvSpPr>
          <p:cNvPr id="128004" name="Foliennummernplatzhalter 3"/>
          <p:cNvSpPr txBox="1">
            <a:spLocks noGrp="1"/>
          </p:cNvSpPr>
          <p:nvPr/>
        </p:nvSpPr>
        <p:spPr bwMode="auto">
          <a:xfrm>
            <a:off x="3848774" y="9429273"/>
            <a:ext cx="294738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151B50B-3C82-412B-AD8C-F729EEB284B8}" type="slidenum">
              <a:rPr lang="de-DE" sz="1200">
                <a:latin typeface="Arial Rounded MT Bold" pitchFamily="34" charset="0"/>
              </a:rPr>
              <a:pPr algn="r" eaLnBrk="1" hangingPunct="1"/>
              <a:t>11</a:t>
            </a:fld>
            <a:endParaRPr lang="de-DE" sz="1200">
              <a:latin typeface="Arial Rounded MT Bold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8003" name="Notizenplatzhalter 2"/>
          <p:cNvSpPr>
            <a:spLocks noGrp="1"/>
          </p:cNvSpPr>
          <p:nvPr>
            <p:ph type="body" idx="1"/>
          </p:nvPr>
        </p:nvSpPr>
        <p:spPr>
          <a:xfrm>
            <a:off x="679464" y="4716947"/>
            <a:ext cx="5438748" cy="446747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endParaRPr lang="de-DE" smtClean="0"/>
          </a:p>
        </p:txBody>
      </p:sp>
      <p:sp>
        <p:nvSpPr>
          <p:cNvPr id="128004" name="Foliennummernplatzhalter 3"/>
          <p:cNvSpPr txBox="1">
            <a:spLocks noGrp="1"/>
          </p:cNvSpPr>
          <p:nvPr/>
        </p:nvSpPr>
        <p:spPr bwMode="auto">
          <a:xfrm>
            <a:off x="3848774" y="9429273"/>
            <a:ext cx="294738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151B50B-3C82-412B-AD8C-F729EEB284B8}" type="slidenum">
              <a:rPr lang="de-DE" sz="1200">
                <a:latin typeface="Arial Rounded MT Bold" pitchFamily="34" charset="0"/>
              </a:rPr>
              <a:pPr algn="r" eaLnBrk="1" hangingPunct="1"/>
              <a:t>13</a:t>
            </a:fld>
            <a:endParaRPr lang="de-DE" sz="1200">
              <a:latin typeface="Arial Rounded MT Bold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8FC14-C927-4E4F-A828-BD364C279FC9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7" name="Picture 9" descr="unilogo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800"/>
            <a:ext cx="9144000" cy="898525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66713" y="1960563"/>
            <a:ext cx="8410575" cy="182880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3384550" y="500063"/>
            <a:ext cx="4572000" cy="7386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/>
            <a:r>
              <a:rPr lang="en-US" b="0" dirty="0">
                <a:latin typeface="Arial" charset="0"/>
              </a:rPr>
              <a:t>Institute of Computer Science</a:t>
            </a:r>
          </a:p>
          <a:p>
            <a:pPr algn="r"/>
            <a:r>
              <a:rPr lang="en-US" b="0" dirty="0" smtClean="0">
                <a:latin typeface="Arial" charset="0"/>
              </a:rPr>
              <a:t>Chair of Communication Networks</a:t>
            </a:r>
            <a:endParaRPr lang="en-US" b="0" dirty="0">
              <a:latin typeface="Arial" charset="0"/>
            </a:endParaRPr>
          </a:p>
          <a:p>
            <a:pPr algn="r"/>
            <a:r>
              <a:rPr lang="en-US" b="0" dirty="0">
                <a:latin typeface="Arial" charset="0"/>
              </a:rPr>
              <a:t>Prof. </a:t>
            </a:r>
            <a:r>
              <a:rPr lang="en-US" b="0" dirty="0" smtClean="0">
                <a:latin typeface="Arial" charset="0"/>
              </a:rPr>
              <a:t>Dr. </a:t>
            </a:r>
            <a:r>
              <a:rPr lang="en-US" b="0" dirty="0" err="1" smtClean="0">
                <a:latin typeface="Arial" charset="0"/>
              </a:rPr>
              <a:t>Phuoc</a:t>
            </a:r>
            <a:r>
              <a:rPr lang="en-US" b="0" dirty="0" smtClean="0">
                <a:latin typeface="Arial" charset="0"/>
              </a:rPr>
              <a:t> </a:t>
            </a:r>
            <a:r>
              <a:rPr lang="en-US" b="0" dirty="0">
                <a:latin typeface="Arial" charset="0"/>
              </a:rPr>
              <a:t>Tran-</a:t>
            </a:r>
            <a:r>
              <a:rPr lang="en-US" b="0" dirty="0" err="1">
                <a:latin typeface="Arial" charset="0"/>
              </a:rPr>
              <a:t>Gia</a:t>
            </a:r>
            <a:endParaRPr lang="en-US" b="0" dirty="0">
              <a:latin typeface="Arial" charset="0"/>
            </a:endParaRPr>
          </a:p>
        </p:txBody>
      </p:sp>
      <p:pic>
        <p:nvPicPr>
          <p:cNvPr id="181259" name="Picture 11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01650"/>
            <a:ext cx="7000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63D79"/>
              </a:buClr>
              <a:defRPr/>
            </a:lvl1pPr>
            <a:lvl2pPr>
              <a:buClr>
                <a:srgbClr val="063D79"/>
              </a:buClr>
              <a:defRPr/>
            </a:lvl2pPr>
            <a:lvl3pPr>
              <a:buClr>
                <a:srgbClr val="063D79"/>
              </a:buClr>
              <a:defRPr/>
            </a:lvl3pPr>
            <a:lvl4pPr>
              <a:buClr>
                <a:srgbClr val="063D79"/>
              </a:buClr>
              <a:defRPr/>
            </a:lvl4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8707562" y="6572272"/>
            <a:ext cx="49199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42A493-B4C5-4F92-A30D-09D397648EF9}" type="slidenum">
              <a:rPr lang="de-DE" sz="1200" kern="1200">
                <a:solidFill>
                  <a:srgbClr val="969696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kern="1200" dirty="0">
              <a:solidFill>
                <a:srgbClr val="96969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Text Box 34"/>
          <p:cNvSpPr txBox="1">
            <a:spLocks noChangeArrowheads="1"/>
          </p:cNvSpPr>
          <p:nvPr userDrawn="1"/>
        </p:nvSpPr>
        <p:spPr bwMode="auto">
          <a:xfrm>
            <a:off x="8768952" y="6581001"/>
            <a:ext cx="49199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42A493-B4C5-4F92-A30D-09D397648EF9}" type="slidenum">
              <a:rPr lang="de-DE" sz="1200" kern="1200">
                <a:solidFill>
                  <a:srgbClr val="969696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kern="1200" dirty="0">
              <a:solidFill>
                <a:srgbClr val="96969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857760"/>
            <a:ext cx="8001000" cy="1162040"/>
          </a:xfrm>
        </p:spPr>
        <p:txBody>
          <a:bodyPr/>
          <a:lstStyle>
            <a:lvl1pPr>
              <a:buClr>
                <a:srgbClr val="063D79"/>
              </a:buClr>
              <a:defRPr/>
            </a:lvl1pPr>
            <a:lvl2pPr>
              <a:buClr>
                <a:srgbClr val="063D79"/>
              </a:buClr>
              <a:defRPr/>
            </a:lvl2pPr>
            <a:lvl3pPr>
              <a:buClr>
                <a:srgbClr val="063D79"/>
              </a:buClr>
              <a:defRPr/>
            </a:lvl3pPr>
            <a:lvl4pPr>
              <a:buClr>
                <a:srgbClr val="063D79"/>
              </a:buClr>
              <a:defRPr/>
            </a:lvl4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8707562" y="6572272"/>
            <a:ext cx="491994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42A493-B4C5-4F92-A30D-09D397648EF9}" type="slidenum">
              <a:rPr lang="de-DE" sz="1200" kern="1200">
                <a:solidFill>
                  <a:srgbClr val="969696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kern="1200" dirty="0">
              <a:solidFill>
                <a:srgbClr val="969696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56" name="Rectangle 32"/>
          <p:cNvSpPr>
            <a:spLocks noChangeArrowheads="1"/>
          </p:cNvSpPr>
          <p:nvPr/>
        </p:nvSpPr>
        <p:spPr bwMode="auto">
          <a:xfrm>
            <a:off x="611188" y="6237288"/>
            <a:ext cx="8532812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0980"/>
                  <a:invGamma/>
                </a:schemeClr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0163"/>
            <a:ext cx="799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um das </a:t>
            </a:r>
            <a:r>
              <a:rPr lang="en-GB" dirty="0" err="1" smtClean="0"/>
              <a:t>Titelformat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Vorlagentextes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pic>
        <p:nvPicPr>
          <p:cNvPr id="180242" name="Picture 18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0263" y="6308725"/>
            <a:ext cx="442912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rgbClr val="C0C0C0">
                <a:alpha val="50000"/>
              </a:srgbClr>
            </a:outerShdw>
          </a:effectLst>
        </p:spPr>
      </p:pic>
      <p:sp>
        <p:nvSpPr>
          <p:cNvPr id="180249" name="Rectangle 25"/>
          <p:cNvSpPr>
            <a:spLocks noChangeArrowheads="1"/>
          </p:cNvSpPr>
          <p:nvPr/>
        </p:nvSpPr>
        <p:spPr bwMode="auto">
          <a:xfrm>
            <a:off x="3733800" y="6584950"/>
            <a:ext cx="167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/>
            <a:r>
              <a:rPr lang="en-US" sz="1200" b="0" i="1" dirty="0" smtClean="0">
                <a:latin typeface="Arial" pitchFamily="34" charset="0"/>
                <a:cs typeface="Arial" pitchFamily="34" charset="0"/>
              </a:rPr>
              <a:t>Prof. </a:t>
            </a:r>
            <a:r>
              <a:rPr lang="en-US" sz="1200" b="0" i="1" dirty="0" err="1" smtClean="0">
                <a:latin typeface="Arial" pitchFamily="34" charset="0"/>
                <a:cs typeface="Arial" pitchFamily="34" charset="0"/>
              </a:rPr>
              <a:t>Phuoc</a:t>
            </a:r>
            <a:r>
              <a:rPr lang="en-US" sz="1200" b="0" i="1" dirty="0" smtClean="0">
                <a:latin typeface="Arial" pitchFamily="34" charset="0"/>
                <a:cs typeface="Arial" pitchFamily="34" charset="0"/>
              </a:rPr>
              <a:t> Tran-</a:t>
            </a:r>
            <a:r>
              <a:rPr lang="en-US" sz="1200" b="0" i="1" dirty="0" err="1" smtClean="0">
                <a:latin typeface="Arial" pitchFamily="34" charset="0"/>
                <a:cs typeface="Arial" pitchFamily="34" charset="0"/>
              </a:rPr>
              <a:t>Gia</a:t>
            </a:r>
            <a:endParaRPr lang="en-US" sz="1200" b="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0254" name="Line 30"/>
          <p:cNvSpPr>
            <a:spLocks noChangeShapeType="1"/>
          </p:cNvSpPr>
          <p:nvPr/>
        </p:nvSpPr>
        <p:spPr bwMode="auto">
          <a:xfrm flipV="1">
            <a:off x="131763" y="692150"/>
            <a:ext cx="88566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0258" name="Text Box 34"/>
          <p:cNvSpPr txBox="1">
            <a:spLocks noChangeArrowheads="1"/>
          </p:cNvSpPr>
          <p:nvPr/>
        </p:nvSpPr>
        <p:spPr bwMode="auto">
          <a:xfrm>
            <a:off x="7885113" y="6394450"/>
            <a:ext cx="525462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r"/>
            <a:fld id="{AA316C04-7673-4CAB-99E0-6C1D8F626C8B}" type="slidenum">
              <a:rPr lang="de-DE" sz="1200" b="0">
                <a:solidFill>
                  <a:schemeClr val="bg2"/>
                </a:solidFill>
              </a:rPr>
              <a:pPr algn="r"/>
              <a:t>‹Nr.›</a:t>
            </a:fld>
            <a:endParaRPr lang="de-DE" sz="1200" b="0">
              <a:solidFill>
                <a:schemeClr val="bg2"/>
              </a:solidFill>
            </a:endParaRPr>
          </a:p>
        </p:txBody>
      </p:sp>
      <p:pic>
        <p:nvPicPr>
          <p:cNvPr id="14" name="Picture 13" descr="unilogo4cohne_sma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208776"/>
            <a:ext cx="1475232" cy="649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7" r:id="rId3"/>
    <p:sldLayoutId id="2147483658" r:id="rId4"/>
    <p:sldLayoutId id="2147483659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63D7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u"/>
        <a:defRPr sz="20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1800">
          <a:solidFill>
            <a:srgbClr val="4D4D4D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600">
          <a:solidFill>
            <a:srgbClr val="4D4D4D"/>
          </a:solidFill>
          <a:latin typeface="Arial" pitchFamily="34" charset="0"/>
          <a:cs typeface="Arial" pitchFamily="34" charset="0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4D4D4D"/>
          </a:solidFill>
          <a:latin typeface="Arial" pitchFamily="34" charset="0"/>
          <a:cs typeface="Arial" pitchFamily="34" charset="0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 "/>
        <a:defRPr sz="1200">
          <a:solidFill>
            <a:srgbClr val="4D4D4D"/>
          </a:solidFill>
          <a:latin typeface="Arial" pitchFamily="34" charset="0"/>
          <a:cs typeface="Arial" pitchFamily="34" charset="0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 "/>
        <a:defRPr sz="2000"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hyperlink" Target="http://upload.wikimedia.org/wikipedia/commons/7/70/Face-devil-grin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upload.wikimedia.org/wikipedia/commons/0/06/Face-sad.svg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hyperlink" Target="http://upload.wikimedia.org/wikipedia/commons/7/70/Face-devil-grin.sv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upload.wikimedia.org/wikipedia/commons/0/06/Face-sad.svg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hyperlink" Target="http://upload.wikimedia.org/wikipedia/commons/7/70/Face-devil-grin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upload.wikimedia.org/wikipedia/commons/0/06/Face-sad.svg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66346" y="2243138"/>
            <a:ext cx="8411308" cy="1828800"/>
          </a:xfrm>
        </p:spPr>
        <p:txBody>
          <a:bodyPr/>
          <a:lstStyle/>
          <a:p>
            <a:r>
              <a:rPr lang="en-US" sz="3200" dirty="0" smtClean="0"/>
              <a:t>Crowdsourcing : </a:t>
            </a:r>
            <a:r>
              <a:rPr lang="de-DE" sz="3200" dirty="0" smtClean="0"/>
              <a:t>Plattformen für die Organisation von Arbeit</a:t>
            </a:r>
            <a:endParaRPr lang="en-US" sz="3200" dirty="0" smtClean="0">
              <a:solidFill>
                <a:schemeClr val="accent2"/>
              </a:solidFill>
            </a:endParaRPr>
          </a:p>
        </p:txBody>
      </p:sp>
      <p:sp>
        <p:nvSpPr>
          <p:cNvPr id="324611" name="Rechteck 5"/>
          <p:cNvSpPr>
            <a:spLocks noChangeArrowheads="1"/>
          </p:cNvSpPr>
          <p:nvPr/>
        </p:nvSpPr>
        <p:spPr bwMode="auto">
          <a:xfrm>
            <a:off x="2428574" y="4483101"/>
            <a:ext cx="413446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Prof. Phuoc Tran-Gia</a:t>
            </a:r>
          </a:p>
          <a:p>
            <a:pPr algn="ctr">
              <a:spcAft>
                <a:spcPts val="0"/>
              </a:spcAft>
            </a:pPr>
            <a:r>
              <a:rPr lang="de-DE" sz="18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Dr. Tobias Hoßfeld , </a:t>
            </a:r>
            <a:r>
              <a:rPr lang="de-DE" sz="1800" b="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Matthias </a:t>
            </a:r>
            <a:r>
              <a:rPr lang="de-DE" sz="1800" b="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Hirth</a:t>
            </a:r>
          </a:p>
          <a:p>
            <a:pPr algn="ctr">
              <a:spcAft>
                <a:spcPts val="0"/>
              </a:spcAft>
            </a:pPr>
            <a:endParaRPr lang="de-DE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Lehrstuhl für Kommunikationsnetze</a:t>
            </a:r>
          </a:p>
          <a:p>
            <a:pPr algn="ctr">
              <a:spcAft>
                <a:spcPts val="0"/>
              </a:spcAft>
            </a:pPr>
            <a:r>
              <a:rPr lang="de-DE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Universität Würzburg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27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Aktuelle </a:t>
            </a:r>
            <a:r>
              <a:rPr lang="de-DE" dirty="0" err="1" smtClean="0"/>
              <a:t>Crowdsourcing</a:t>
            </a:r>
            <a:r>
              <a:rPr lang="de-DE" dirty="0" smtClean="0"/>
              <a:t>-Plattformen</a:t>
            </a:r>
          </a:p>
        </p:txBody>
      </p:sp>
      <p:sp>
        <p:nvSpPr>
          <p:cNvPr id="47107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Amazon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Mechanical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Turk (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Mturk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>
              <a:defRPr/>
            </a:pPr>
            <a:r>
              <a:rPr lang="de-DE" dirty="0"/>
              <a:t>c</a:t>
            </a:r>
            <a:r>
              <a:rPr lang="de-DE" dirty="0" smtClean="0"/>
              <a:t>a</a:t>
            </a:r>
            <a:r>
              <a:rPr lang="de-DE" dirty="0"/>
              <a:t>. </a:t>
            </a:r>
            <a:r>
              <a:rPr lang="de-DE" dirty="0" smtClean="0"/>
              <a:t>500 </a:t>
            </a:r>
            <a:r>
              <a:rPr lang="de-DE" dirty="0"/>
              <a:t>000 Nutzer weltweit </a:t>
            </a:r>
            <a:endParaRPr lang="de-DE" dirty="0" smtClean="0"/>
          </a:p>
          <a:p>
            <a:pPr lvl="1">
              <a:defRPr/>
            </a:pPr>
            <a:r>
              <a:rPr lang="de-DE" dirty="0"/>
              <a:t>m</a:t>
            </a:r>
            <a:r>
              <a:rPr lang="de-DE" dirty="0" smtClean="0"/>
              <a:t>eist einfache und schnell zu lösende Aufgaben</a:t>
            </a:r>
          </a:p>
          <a:p>
            <a:pPr marL="457200" lvl="1" indent="0">
              <a:buNone/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microWorkers</a:t>
            </a: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de-DE" dirty="0"/>
              <a:t>c</a:t>
            </a:r>
            <a:r>
              <a:rPr lang="de-DE" dirty="0" smtClean="0"/>
              <a:t>a. 450 000 Nutzer weltweit </a:t>
            </a:r>
          </a:p>
          <a:p>
            <a:pPr lvl="1">
              <a:defRPr/>
            </a:pPr>
            <a:r>
              <a:rPr lang="de-DE" dirty="0"/>
              <a:t>m</a:t>
            </a:r>
            <a:r>
              <a:rPr lang="de-DE" dirty="0" smtClean="0"/>
              <a:t>onatliches Nutzerwachstum von 5-10 %</a:t>
            </a:r>
          </a:p>
          <a:p>
            <a:pPr lvl="1"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Clickworkers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(Anm.: Sitz in Essen)</a:t>
            </a:r>
          </a:p>
          <a:p>
            <a:pPr lvl="1">
              <a:defRPr/>
            </a:pPr>
            <a:r>
              <a:rPr lang="de-DE" dirty="0"/>
              <a:t>c</a:t>
            </a:r>
            <a:r>
              <a:rPr lang="de-DE" dirty="0" smtClean="0"/>
              <a:t>a. </a:t>
            </a:r>
            <a:r>
              <a:rPr lang="de-DE" dirty="0"/>
              <a:t>450 000 Nutzer </a:t>
            </a:r>
            <a:r>
              <a:rPr lang="de-DE" dirty="0" smtClean="0"/>
              <a:t>weltweit</a:t>
            </a:r>
          </a:p>
          <a:p>
            <a:pPr lvl="1">
              <a:defRPr/>
            </a:pPr>
            <a:r>
              <a:rPr lang="de-DE" dirty="0" smtClean="0"/>
              <a:t>Spezialisierung auf Textproduktion, Kategorisierung und Web-Recherche</a:t>
            </a:r>
            <a:endParaRPr lang="de-DE" dirty="0"/>
          </a:p>
          <a:p>
            <a:pPr>
              <a:defRPr/>
            </a:pP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Streetspotr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(Anm.: Sitz in Nürnberg)</a:t>
            </a:r>
          </a:p>
          <a:p>
            <a:pPr lvl="1">
              <a:defRPr/>
            </a:pPr>
            <a:r>
              <a:rPr lang="de-DE" dirty="0"/>
              <a:t>c</a:t>
            </a:r>
            <a:r>
              <a:rPr lang="de-DE" dirty="0" smtClean="0"/>
              <a:t>a</a:t>
            </a:r>
            <a:r>
              <a:rPr lang="de-DE" dirty="0"/>
              <a:t>. 210 000 Nutzern in </a:t>
            </a:r>
            <a:r>
              <a:rPr lang="de-DE" dirty="0" smtClean="0"/>
              <a:t>Europa</a:t>
            </a:r>
          </a:p>
          <a:p>
            <a:pPr lvl="1">
              <a:defRPr/>
            </a:pPr>
            <a:r>
              <a:rPr lang="de-DE" dirty="0" err="1" smtClean="0"/>
              <a:t>Crowdsourcing</a:t>
            </a:r>
            <a:r>
              <a:rPr lang="de-DE" dirty="0" smtClean="0"/>
              <a:t>-Plattform mit mobilen Nutzern</a:t>
            </a:r>
          </a:p>
          <a:p>
            <a:pPr lvl="1">
              <a:defRPr/>
            </a:pPr>
            <a:r>
              <a:rPr lang="de-DE" dirty="0" smtClean="0"/>
              <a:t>Spezialisierung auf </a:t>
            </a:r>
            <a:r>
              <a:rPr lang="de-DE" i="1" dirty="0" smtClean="0"/>
              <a:t>ortsbasierte</a:t>
            </a:r>
            <a:r>
              <a:rPr lang="de-DE" dirty="0" smtClean="0"/>
              <a:t> Aufgaben, z.B. Überprüfung von Öffnungszeiten, Adressverifikation, ortsbasierte Kundenumfragen, Preisvergleiche</a:t>
            </a:r>
          </a:p>
          <a:p>
            <a:pPr lvl="1">
              <a:defRPr/>
            </a:pPr>
            <a:endParaRPr lang="de-DE" dirty="0"/>
          </a:p>
          <a:p>
            <a:pPr>
              <a:defRPr/>
            </a:pP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… sehr dynamisches Wachstum</a:t>
            </a:r>
          </a:p>
          <a:p>
            <a:pPr>
              <a:buFont typeface="Wingdings" pitchFamily="2" charset="2"/>
              <a:buNone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583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1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1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1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/>
        <p:txBody>
          <a:bodyPr anchor="ctr"/>
          <a:lstStyle/>
          <a:p>
            <a:pPr algn="ctr">
              <a:buFont typeface="Wingdings 3" pitchFamily="18" charset="2"/>
              <a:buNone/>
            </a:pPr>
            <a:r>
              <a:rPr lang="de-DE" sz="4000" dirty="0" err="1" smtClean="0">
                <a:solidFill>
                  <a:srgbClr val="3366FF"/>
                </a:solidFill>
                <a:latin typeface="Arial Rounded MT Bold" pitchFamily="34" charset="0"/>
              </a:rPr>
              <a:t>Crowdsourcing</a:t>
            </a:r>
            <a:r>
              <a:rPr lang="de-DE" sz="4000" dirty="0" smtClean="0">
                <a:solidFill>
                  <a:srgbClr val="3366FF"/>
                </a:solidFill>
                <a:latin typeface="Arial Rounded MT Bold" pitchFamily="34" charset="0"/>
              </a:rPr>
              <a:t> als </a:t>
            </a:r>
          </a:p>
          <a:p>
            <a:pPr algn="ctr">
              <a:buFont typeface="Wingdings 3" pitchFamily="18" charset="2"/>
              <a:buNone/>
            </a:pPr>
            <a:r>
              <a:rPr lang="de-DE" sz="4000" dirty="0" smtClean="0">
                <a:solidFill>
                  <a:srgbClr val="3366FF"/>
                </a:solidFill>
                <a:latin typeface="Arial Rounded MT Bold" pitchFamily="34" charset="0"/>
              </a:rPr>
              <a:t>„Human </a:t>
            </a:r>
            <a:r>
              <a:rPr lang="de-DE" sz="4000" dirty="0" err="1">
                <a:solidFill>
                  <a:srgbClr val="3366FF"/>
                </a:solidFill>
                <a:latin typeface="Arial Rounded MT Bold" pitchFamily="34" charset="0"/>
              </a:rPr>
              <a:t>C</a:t>
            </a:r>
            <a:r>
              <a:rPr lang="de-DE" sz="4000" dirty="0" err="1" smtClean="0">
                <a:solidFill>
                  <a:srgbClr val="3366FF"/>
                </a:solidFill>
                <a:latin typeface="Arial Rounded MT Bold" pitchFamily="34" charset="0"/>
              </a:rPr>
              <a:t>loud</a:t>
            </a:r>
            <a:r>
              <a:rPr lang="de-DE" sz="4000" dirty="0" smtClean="0">
                <a:solidFill>
                  <a:srgbClr val="3366FF"/>
                </a:solidFill>
                <a:latin typeface="Arial Rounded MT Bold" pitchFamily="34" charset="0"/>
              </a:rPr>
              <a:t>“-Entwicklung</a:t>
            </a:r>
          </a:p>
        </p:txBody>
      </p:sp>
    </p:spTree>
    <p:extLst>
      <p:ext uri="{BB962C8B-B14F-4D97-AF65-F5344CB8AC3E}">
        <p14:creationId xmlns:p14="http://schemas.microsoft.com/office/powerpoint/2010/main" val="1137875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Human cloud vs machine cloud</a:t>
            </a:r>
          </a:p>
        </p:txBody>
      </p:sp>
      <p:sp>
        <p:nvSpPr>
          <p:cNvPr id="195" name="Ellipse 194"/>
          <p:cNvSpPr/>
          <p:nvPr/>
        </p:nvSpPr>
        <p:spPr>
          <a:xfrm>
            <a:off x="580292" y="3025775"/>
            <a:ext cx="1707174" cy="1066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Aufgabe oder Projekt</a:t>
            </a:r>
          </a:p>
        </p:txBody>
      </p:sp>
      <p:sp>
        <p:nvSpPr>
          <p:cNvPr id="199" name="Textfeld 198"/>
          <p:cNvSpPr txBox="1"/>
          <p:nvPr/>
        </p:nvSpPr>
        <p:spPr>
          <a:xfrm>
            <a:off x="5426319" y="3325813"/>
            <a:ext cx="16822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Crowdsourcing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(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Intercloud-Outtasking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079383" y="4071938"/>
            <a:ext cx="2047142" cy="527050"/>
            <a:chOff x="2079383" y="4071938"/>
            <a:chExt cx="2047142" cy="527050"/>
          </a:xfrm>
        </p:grpSpPr>
        <p:sp>
          <p:nvSpPr>
            <p:cNvPr id="201" name="Textfeld 200"/>
            <p:cNvSpPr txBox="1"/>
            <p:nvPr/>
          </p:nvSpPr>
          <p:spPr bwMode="auto">
            <a:xfrm rot="1639169">
              <a:off x="2079383" y="4322763"/>
              <a:ext cx="1768719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C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rowdsourcing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02" name="Pfeil nach rechts 201"/>
            <p:cNvSpPr/>
            <p:nvPr/>
          </p:nvSpPr>
          <p:spPr bwMode="auto">
            <a:xfrm rot="1628459">
              <a:off x="2269883" y="4071938"/>
              <a:ext cx="1856642" cy="355600"/>
            </a:xfrm>
            <a:prstGeom prst="rightArrow">
              <a:avLst>
                <a:gd name="adj1" fmla="val 66269"/>
                <a:gd name="adj2" fmla="val 9851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3" name="Pfeil nach rechts 202"/>
          <p:cNvSpPr/>
          <p:nvPr/>
        </p:nvSpPr>
        <p:spPr>
          <a:xfrm rot="5400000">
            <a:off x="5062110" y="3446646"/>
            <a:ext cx="611188" cy="328246"/>
          </a:xfrm>
          <a:prstGeom prst="rightArrow">
            <a:avLst>
              <a:gd name="adj1" fmla="val 66269"/>
              <a:gd name="adj2" fmla="val 98511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Gruppieren 233480"/>
          <p:cNvGrpSpPr>
            <a:grpSpLocks/>
          </p:cNvGrpSpPr>
          <p:nvPr/>
        </p:nvGrpSpPr>
        <p:grpSpPr bwMode="auto">
          <a:xfrm>
            <a:off x="4189537" y="893757"/>
            <a:ext cx="3041226" cy="2132013"/>
            <a:chOff x="5992422" y="1000836"/>
            <a:chExt cx="3518901" cy="2367554"/>
          </a:xfrm>
        </p:grpSpPr>
        <p:sp>
          <p:nvSpPr>
            <p:cNvPr id="207" name="Wolke 206"/>
            <p:cNvSpPr/>
            <p:nvPr/>
          </p:nvSpPr>
          <p:spPr>
            <a:xfrm>
              <a:off x="5992422" y="1148918"/>
              <a:ext cx="3097766" cy="1997348"/>
            </a:xfrm>
            <a:prstGeom prst="cloud">
              <a:avLst/>
            </a:prstGeom>
            <a:solidFill>
              <a:srgbClr val="FFFF99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098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0528" y="1543821"/>
              <a:ext cx="479663" cy="48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39345" y="2156363"/>
              <a:ext cx="479663" cy="48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7" name="Picture 3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7471021" y="1000836"/>
              <a:ext cx="2040302" cy="2367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48991" y="2031645"/>
              <a:ext cx="479663" cy="48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" name="Inhaltsplatzhalter 113"/>
            <p:cNvSpPr txBox="1">
              <a:spLocks/>
            </p:cNvSpPr>
            <p:nvPr/>
          </p:nvSpPr>
          <p:spPr bwMode="auto">
            <a:xfrm>
              <a:off x="7564195" y="1873464"/>
              <a:ext cx="1137712" cy="463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ctr" eaLnBrk="0" hangingPunct="0">
                <a:lnSpc>
                  <a:spcPts val="1400"/>
                </a:lnSpc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 3" pitchFamily="18" charset="2"/>
                <a:buNone/>
                <a:defRPr/>
              </a:pPr>
              <a:r>
                <a:rPr lang="de-DE" sz="1400" b="1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machine</a:t>
              </a:r>
              <a:r>
                <a:rPr lang="de-DE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 </a:t>
              </a:r>
            </a:p>
            <a:p>
              <a:pPr marL="342900" indent="-342900" algn="ctr" eaLnBrk="0" hangingPunct="0">
                <a:lnSpc>
                  <a:spcPts val="1400"/>
                </a:lnSpc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 3" pitchFamily="18" charset="2"/>
                <a:buNone/>
                <a:defRPr/>
              </a:pPr>
              <a:r>
                <a:rPr lang="de-DE" sz="1400" b="1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cloud</a:t>
              </a:r>
              <a:endParaRPr lang="de-DE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5" name="Gruppieren 233479"/>
          <p:cNvGrpSpPr>
            <a:grpSpLocks/>
          </p:cNvGrpSpPr>
          <p:nvPr/>
        </p:nvGrpSpPr>
        <p:grpSpPr bwMode="auto">
          <a:xfrm>
            <a:off x="4123592" y="3892550"/>
            <a:ext cx="3050795" cy="2152650"/>
            <a:chOff x="5992422" y="3841251"/>
            <a:chExt cx="3518901" cy="2365698"/>
          </a:xfrm>
        </p:grpSpPr>
        <p:sp>
          <p:nvSpPr>
            <p:cNvPr id="218" name="Wolke 217"/>
            <p:cNvSpPr/>
            <p:nvPr/>
          </p:nvSpPr>
          <p:spPr>
            <a:xfrm>
              <a:off x="5992422" y="3996522"/>
              <a:ext cx="3098191" cy="199584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6699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0973" name="Picture 3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7471020" y="3841251"/>
              <a:ext cx="2040303" cy="2365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40474" y="4451644"/>
              <a:ext cx="267158" cy="2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5" name="Picture 61" descr="Datei:Face-sad.sv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77148" y="4891451"/>
              <a:ext cx="289357" cy="294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6" name="Picture 63" descr="Datei:Face-devil-grin.sv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10289" y="4732030"/>
              <a:ext cx="267157" cy="2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7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21826" y="5275073"/>
              <a:ext cx="267158" cy="2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8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77446" y="4451644"/>
              <a:ext cx="267158" cy="2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9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2489" y="4917901"/>
              <a:ext cx="267158" cy="2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0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3867" y="5257317"/>
              <a:ext cx="267158" cy="2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" name="Inhaltsplatzhalter 113"/>
            <p:cNvSpPr txBox="1">
              <a:spLocks/>
            </p:cNvSpPr>
            <p:nvPr/>
          </p:nvSpPr>
          <p:spPr bwMode="auto">
            <a:xfrm>
              <a:off x="7581238" y="4762408"/>
              <a:ext cx="921176" cy="462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ctr" eaLnBrk="0" hangingPunct="0">
                <a:lnSpc>
                  <a:spcPts val="1400"/>
                </a:lnSpc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 3" pitchFamily="18" charset="2"/>
                <a:buNone/>
                <a:defRPr/>
              </a:pPr>
              <a:r>
                <a:rPr lang="de-DE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human</a:t>
              </a:r>
            </a:p>
            <a:p>
              <a:pPr marL="342900" indent="-342900" algn="ctr" eaLnBrk="0" hangingPunct="0">
                <a:lnSpc>
                  <a:spcPts val="1400"/>
                </a:lnSpc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 3" pitchFamily="18" charset="2"/>
                <a:buNone/>
                <a:defRPr/>
              </a:pPr>
              <a:r>
                <a:rPr lang="de-DE" sz="1400" b="1" kern="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cloud</a:t>
              </a:r>
              <a:endParaRPr lang="de-DE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6" name="Gruppieren 203"/>
          <p:cNvGrpSpPr>
            <a:grpSpLocks/>
          </p:cNvGrpSpPr>
          <p:nvPr/>
        </p:nvGrpSpPr>
        <p:grpSpPr bwMode="auto">
          <a:xfrm>
            <a:off x="4264274" y="1260506"/>
            <a:ext cx="4233192" cy="2132013"/>
            <a:chOff x="4467379" y="1108075"/>
            <a:chExt cx="4585124" cy="2132013"/>
          </a:xfrm>
        </p:grpSpPr>
        <p:grpSp>
          <p:nvGrpSpPr>
            <p:cNvPr id="7" name="Gruppieren 233480"/>
            <p:cNvGrpSpPr>
              <a:grpSpLocks/>
            </p:cNvGrpSpPr>
            <p:nvPr/>
          </p:nvGrpSpPr>
          <p:grpSpPr bwMode="auto">
            <a:xfrm>
              <a:off x="4467379" y="1108075"/>
              <a:ext cx="3294062" cy="2132013"/>
              <a:chOff x="5992422" y="1000836"/>
              <a:chExt cx="3518901" cy="2367554"/>
            </a:xfrm>
          </p:grpSpPr>
          <p:sp>
            <p:nvSpPr>
              <p:cNvPr id="37" name="Wolke 36"/>
              <p:cNvSpPr/>
              <p:nvPr/>
            </p:nvSpPr>
            <p:spPr>
              <a:xfrm>
                <a:off x="5992422" y="1148918"/>
                <a:ext cx="3097766" cy="1997348"/>
              </a:xfrm>
              <a:prstGeom prst="cloud">
                <a:avLst/>
              </a:prstGeom>
              <a:solidFill>
                <a:srgbClr val="FFFF99"/>
              </a:solidFill>
              <a:ln>
                <a:solidFill>
                  <a:srgbClr val="FFC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60528" y="1543821"/>
                <a:ext cx="479663" cy="4878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39345" y="2156363"/>
                <a:ext cx="479663" cy="4878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7471021" y="1000836"/>
                <a:ext cx="2040302" cy="2367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48991" y="2031645"/>
                <a:ext cx="479663" cy="4878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Inhaltsplatzhalter 113"/>
              <p:cNvSpPr txBox="1">
                <a:spLocks/>
              </p:cNvSpPr>
              <p:nvPr/>
            </p:nvSpPr>
            <p:spPr bwMode="auto">
              <a:xfrm>
                <a:off x="7564195" y="1873464"/>
                <a:ext cx="1137712" cy="463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algn="ctr" eaLnBrk="0" hangingPunct="0">
                  <a:lnSpc>
                    <a:spcPts val="1400"/>
                  </a:lnSpc>
                  <a:spcBef>
                    <a:spcPts val="0"/>
                  </a:spcBef>
                  <a:buClr>
                    <a:schemeClr val="accent2"/>
                  </a:buClr>
                  <a:buSzPct val="80000"/>
                  <a:buFont typeface="Wingdings 3" pitchFamily="18" charset="2"/>
                  <a:buNone/>
                  <a:defRPr/>
                </a:pPr>
                <a:r>
                  <a:rPr lang="de-DE" sz="1400" b="1" kern="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+mn-cs"/>
                  </a:rPr>
                  <a:t>Machine</a:t>
                </a:r>
                <a:r>
                  <a:rPr lang="de-DE" sz="1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+mn-cs"/>
                  </a:rPr>
                  <a:t> </a:t>
                </a:r>
                <a:endParaRPr lang="de-DE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  <a:p>
                <a:pPr marL="342900" indent="-342900" algn="ctr" eaLnBrk="0" hangingPunct="0">
                  <a:lnSpc>
                    <a:spcPts val="1400"/>
                  </a:lnSpc>
                  <a:spcBef>
                    <a:spcPts val="0"/>
                  </a:spcBef>
                  <a:buClr>
                    <a:schemeClr val="accent2"/>
                  </a:buClr>
                  <a:buSzPct val="80000"/>
                  <a:buFont typeface="Wingdings 3" pitchFamily="18" charset="2"/>
                  <a:buNone/>
                  <a:defRPr/>
                </a:pPr>
                <a:r>
                  <a:rPr lang="de-DE" sz="1400" b="1" kern="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+mn-cs"/>
                  </a:rPr>
                  <a:t>Cloud</a:t>
                </a:r>
                <a:endParaRPr lang="de-DE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6" name="Textfeld 35"/>
            <p:cNvSpPr txBox="1"/>
            <p:nvPr/>
          </p:nvSpPr>
          <p:spPr>
            <a:xfrm>
              <a:off x="7617995" y="1752600"/>
              <a:ext cx="1434508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Cloud</a:t>
              </a:r>
              <a:r>
                <a:rPr lang="de-DE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defRPr/>
              </a:pPr>
              <a:r>
                <a:rPr lang="de-DE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Computing </a:t>
              </a:r>
              <a:endPara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defRPr/>
              </a:pPr>
              <a:r>
                <a:rPr lang="de-DE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Anbieter</a:t>
              </a:r>
              <a:endPara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uppieren 212"/>
          <p:cNvGrpSpPr>
            <a:grpSpLocks/>
          </p:cNvGrpSpPr>
          <p:nvPr/>
        </p:nvGrpSpPr>
        <p:grpSpPr bwMode="auto">
          <a:xfrm>
            <a:off x="4264276" y="4044950"/>
            <a:ext cx="4588276" cy="2152650"/>
            <a:chOff x="4467380" y="3892549"/>
            <a:chExt cx="4970862" cy="2151880"/>
          </a:xfrm>
        </p:grpSpPr>
        <p:grpSp>
          <p:nvGrpSpPr>
            <p:cNvPr id="9" name="Gruppieren 233479"/>
            <p:cNvGrpSpPr>
              <a:grpSpLocks/>
            </p:cNvGrpSpPr>
            <p:nvPr/>
          </p:nvGrpSpPr>
          <p:grpSpPr bwMode="auto">
            <a:xfrm>
              <a:off x="4467380" y="3892549"/>
              <a:ext cx="3305175" cy="2151880"/>
              <a:chOff x="5992422" y="3841251"/>
              <a:chExt cx="3518901" cy="2365698"/>
            </a:xfrm>
          </p:grpSpPr>
          <p:sp>
            <p:nvSpPr>
              <p:cNvPr id="46" name="Wolke 45"/>
              <p:cNvSpPr/>
              <p:nvPr/>
            </p:nvSpPr>
            <p:spPr>
              <a:xfrm>
                <a:off x="5992422" y="3996522"/>
                <a:ext cx="3098191" cy="1995840"/>
              </a:xfrm>
              <a:prstGeom prst="cloud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6699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4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7471020" y="3841251"/>
                <a:ext cx="2040303" cy="23656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59" descr="http://www.adrianoristorante.co.uk/assets/images/600px-Smiley.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40474" y="4451644"/>
                <a:ext cx="267158" cy="27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61" descr="Datei:Face-sad.sv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77148" y="4891451"/>
                <a:ext cx="289357" cy="294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63" descr="Datei:Face-devil-grin.sv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810289" y="4732030"/>
                <a:ext cx="267157" cy="27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59" descr="http://www.adrianoristorante.co.uk/assets/images/600px-Smiley.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521826" y="5275073"/>
                <a:ext cx="267158" cy="27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59" descr="http://www.adrianoristorante.co.uk/assets/images/600px-Smiley.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77446" y="4451644"/>
                <a:ext cx="267158" cy="27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59" descr="http://www.adrianoristorante.co.uk/assets/images/600px-Smiley.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92489" y="4917901"/>
                <a:ext cx="267158" cy="27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59" descr="http://www.adrianoristorante.co.uk/assets/images/600px-Smiley.svg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943867" y="5257317"/>
                <a:ext cx="267158" cy="27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5" name="Inhaltsplatzhalter 113"/>
              <p:cNvSpPr txBox="1">
                <a:spLocks/>
              </p:cNvSpPr>
              <p:nvPr/>
            </p:nvSpPr>
            <p:spPr bwMode="auto">
              <a:xfrm>
                <a:off x="7581238" y="4762408"/>
                <a:ext cx="921176" cy="462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marL="342900" indent="-342900" algn="ctr" eaLnBrk="0" hangingPunct="0">
                  <a:lnSpc>
                    <a:spcPts val="1400"/>
                  </a:lnSpc>
                  <a:spcBef>
                    <a:spcPts val="0"/>
                  </a:spcBef>
                  <a:buClr>
                    <a:schemeClr val="accent2"/>
                  </a:buClr>
                  <a:buSzPct val="80000"/>
                  <a:buFont typeface="Wingdings 3" pitchFamily="18" charset="2"/>
                  <a:buNone/>
                  <a:defRPr/>
                </a:pPr>
                <a:r>
                  <a:rPr lang="de-DE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H</a:t>
                </a:r>
                <a:r>
                  <a:rPr lang="de-DE" sz="1400" b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+mn-cs"/>
                  </a:rPr>
                  <a:t>uman</a:t>
                </a:r>
                <a:endParaRPr lang="de-DE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  <a:p>
                <a:pPr marL="342900" indent="-342900" algn="ctr" eaLnBrk="0" hangingPunct="0">
                  <a:lnSpc>
                    <a:spcPts val="1400"/>
                  </a:lnSpc>
                  <a:spcBef>
                    <a:spcPts val="0"/>
                  </a:spcBef>
                  <a:buClr>
                    <a:schemeClr val="accent2"/>
                  </a:buClr>
                  <a:buSzPct val="80000"/>
                  <a:buFont typeface="Wingdings 3" pitchFamily="18" charset="2"/>
                  <a:buNone/>
                  <a:defRPr/>
                </a:pPr>
                <a:r>
                  <a:rPr lang="de-DE" sz="1400" b="1" kern="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+mn-cs"/>
                  </a:rPr>
                  <a:t>Cloud</a:t>
                </a:r>
                <a:endParaRPr lang="de-DE" sz="14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45" name="Textfeld 44"/>
            <p:cNvSpPr txBox="1"/>
            <p:nvPr/>
          </p:nvSpPr>
          <p:spPr>
            <a:xfrm>
              <a:off x="7609184" y="4578105"/>
              <a:ext cx="1829058" cy="5845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Crowdsourcing</a:t>
              </a:r>
              <a:endPara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defRPr/>
              </a:pPr>
              <a:r>
                <a:rPr lang="de-DE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  <a:r>
                <a:rPr lang="de-DE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lattformen</a:t>
              </a:r>
              <a:endPara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9" name="Gruppieren 195"/>
          <p:cNvGrpSpPr>
            <a:grpSpLocks/>
          </p:cNvGrpSpPr>
          <p:nvPr/>
        </p:nvGrpSpPr>
        <p:grpSpPr bwMode="auto">
          <a:xfrm>
            <a:off x="2044212" y="2559050"/>
            <a:ext cx="2076450" cy="577850"/>
            <a:chOff x="2214490" y="2558598"/>
            <a:chExt cx="2249957" cy="578493"/>
          </a:xfrm>
        </p:grpSpPr>
        <p:sp>
          <p:nvSpPr>
            <p:cNvPr id="60" name="Pfeil nach rechts 59"/>
            <p:cNvSpPr/>
            <p:nvPr/>
          </p:nvSpPr>
          <p:spPr>
            <a:xfrm rot="20267715">
              <a:off x="2452665" y="2782685"/>
              <a:ext cx="2011782" cy="354406"/>
            </a:xfrm>
            <a:prstGeom prst="rightArrow">
              <a:avLst>
                <a:gd name="adj1" fmla="val 66269"/>
                <a:gd name="adj2" fmla="val 9851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 rot="20317024">
              <a:off x="2214490" y="2558598"/>
              <a:ext cx="1916512" cy="2765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</a:t>
              </a:r>
              <a:r>
                <a:rPr 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uttasking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+mn-cs"/>
                </a:rPr>
                <a:t>/Outsourcing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9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2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/>
        <p:txBody>
          <a:bodyPr anchor="ctr"/>
          <a:lstStyle/>
          <a:p>
            <a:pPr algn="ctr">
              <a:buFont typeface="Wingdings 3" pitchFamily="18" charset="2"/>
              <a:buNone/>
            </a:pPr>
            <a:r>
              <a:rPr lang="de-DE" sz="4000" dirty="0" smtClean="0">
                <a:solidFill>
                  <a:srgbClr val="3366FF"/>
                </a:solidFill>
                <a:latin typeface="Arial Rounded MT Bold" pitchFamily="34" charset="0"/>
              </a:rPr>
              <a:t>  Was ermöglicht </a:t>
            </a:r>
            <a:r>
              <a:rPr lang="de-DE" sz="4000" dirty="0" err="1">
                <a:solidFill>
                  <a:srgbClr val="3366FF"/>
                </a:solidFill>
                <a:latin typeface="Arial Rounded MT Bold" pitchFamily="34" charset="0"/>
              </a:rPr>
              <a:t>C</a:t>
            </a:r>
            <a:r>
              <a:rPr lang="de-DE" sz="4000" dirty="0" err="1" smtClean="0">
                <a:solidFill>
                  <a:srgbClr val="3366FF"/>
                </a:solidFill>
                <a:latin typeface="Arial Rounded MT Bold" pitchFamily="34" charset="0"/>
              </a:rPr>
              <a:t>rowdsourcing</a:t>
            </a:r>
            <a:r>
              <a:rPr lang="de-DE" sz="4000" dirty="0" smtClean="0">
                <a:solidFill>
                  <a:srgbClr val="3366FF"/>
                </a:solidFill>
                <a:latin typeface="Arial Rounded MT Bol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1432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Technologische Treiber von Crowdsourcing</a:t>
            </a:r>
          </a:p>
        </p:txBody>
      </p:sp>
      <p:sp>
        <p:nvSpPr>
          <p:cNvPr id="501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Allzeit verfügbarer Zugang zum Internet</a:t>
            </a:r>
          </a:p>
          <a:p>
            <a:r>
              <a:rPr lang="de-DE" dirty="0" smtClean="0"/>
              <a:t>Suchmaschinen und Internet-Marketing</a:t>
            </a:r>
          </a:p>
          <a:p>
            <a:pPr lvl="1"/>
            <a:r>
              <a:rPr lang="de-DE" dirty="0" err="1" smtClean="0"/>
              <a:t>Pagerank</a:t>
            </a:r>
            <a:r>
              <a:rPr lang="de-DE" dirty="0" smtClean="0"/>
              <a:t> &amp; Search Engine </a:t>
            </a:r>
            <a:r>
              <a:rPr lang="de-DE" dirty="0" err="1" smtClean="0"/>
              <a:t>Result</a:t>
            </a:r>
            <a:r>
              <a:rPr lang="de-DE" dirty="0" smtClean="0"/>
              <a:t> Page (SERP)</a:t>
            </a:r>
          </a:p>
          <a:p>
            <a:pPr lvl="1"/>
            <a:r>
              <a:rPr lang="de-DE" dirty="0"/>
              <a:t>n</a:t>
            </a:r>
            <a:r>
              <a:rPr lang="de-DE" dirty="0" smtClean="0"/>
              <a:t>eue „Währungen“ im Internet</a:t>
            </a:r>
            <a:br>
              <a:rPr lang="de-DE" dirty="0" smtClean="0"/>
            </a:br>
            <a:r>
              <a:rPr lang="de-DE" dirty="0" smtClean="0"/>
              <a:t>(Seitenaufrufe, Click-Through-Rate, etc.)</a:t>
            </a:r>
          </a:p>
          <a:p>
            <a:pPr lvl="1"/>
            <a:r>
              <a:rPr lang="de-DE" dirty="0" smtClean="0"/>
              <a:t>Marketing </a:t>
            </a:r>
            <a:r>
              <a:rPr lang="de-DE" dirty="0"/>
              <a:t> </a:t>
            </a:r>
            <a:r>
              <a:rPr lang="de-DE" dirty="0" smtClean="0"/>
              <a:t>im Internet (Google </a:t>
            </a:r>
            <a:r>
              <a:rPr lang="de-DE" dirty="0" err="1" smtClean="0"/>
              <a:t>Adsense</a:t>
            </a:r>
            <a:r>
              <a:rPr lang="de-DE" dirty="0" smtClean="0"/>
              <a:t> &amp; </a:t>
            </a:r>
            <a:r>
              <a:rPr lang="de-DE" dirty="0" err="1" smtClean="0"/>
              <a:t>Adwords</a:t>
            </a:r>
            <a:r>
              <a:rPr lang="de-DE" dirty="0" smtClean="0"/>
              <a:t>, …)</a:t>
            </a:r>
          </a:p>
          <a:p>
            <a:pPr lvl="1"/>
            <a:r>
              <a:rPr lang="de-DE" dirty="0" smtClean="0"/>
              <a:t>Suchmaschinenoptimierung-Industrie (SEO)</a:t>
            </a:r>
          </a:p>
          <a:p>
            <a:r>
              <a:rPr lang="de-DE" dirty="0" err="1" smtClean="0"/>
              <a:t>Micropayments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Paypal</a:t>
            </a:r>
            <a:r>
              <a:rPr lang="de-DE" dirty="0" smtClean="0"/>
              <a:t>, </a:t>
            </a:r>
            <a:r>
              <a:rPr lang="de-DE" dirty="0" err="1" smtClean="0"/>
              <a:t>Alertpay</a:t>
            </a:r>
            <a:r>
              <a:rPr lang="de-DE" dirty="0" smtClean="0"/>
              <a:t>, </a:t>
            </a:r>
            <a:r>
              <a:rPr lang="de-DE" dirty="0" err="1" smtClean="0"/>
              <a:t>Moneybooker</a:t>
            </a:r>
            <a:r>
              <a:rPr lang="de-DE" dirty="0" smtClean="0"/>
              <a:t>, …</a:t>
            </a:r>
          </a:p>
          <a:p>
            <a:r>
              <a:rPr lang="de-DE" dirty="0" smtClean="0"/>
              <a:t>Communities und soziale Netzwerke</a:t>
            </a:r>
          </a:p>
          <a:p>
            <a:pPr lvl="1"/>
            <a:r>
              <a:rPr lang="de-DE" dirty="0"/>
              <a:t>r</a:t>
            </a:r>
            <a:r>
              <a:rPr lang="de-DE" dirty="0" smtClean="0"/>
              <a:t>asantes Wachstum von sozialen Netzwerken</a:t>
            </a:r>
          </a:p>
          <a:p>
            <a:pPr lvl="1"/>
            <a:r>
              <a:rPr lang="de-DE" dirty="0"/>
              <a:t>s</a:t>
            </a:r>
            <a:r>
              <a:rPr lang="de-DE" dirty="0" smtClean="0"/>
              <a:t>chnelle Informationsausbreitung</a:t>
            </a:r>
          </a:p>
          <a:p>
            <a:r>
              <a:rPr lang="de-DE" dirty="0" smtClean="0"/>
              <a:t>Techniken zum Reputationsmanagement</a:t>
            </a:r>
          </a:p>
          <a:p>
            <a:endParaRPr lang="de-DE" dirty="0" smtClean="0"/>
          </a:p>
          <a:p>
            <a:pPr>
              <a:buFont typeface="Wingdings 3" pitchFamily="18" charset="2"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0548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/>
        <p:txBody>
          <a:bodyPr anchor="ctr"/>
          <a:lstStyle/>
          <a:p>
            <a:pPr algn="ctr">
              <a:buFont typeface="Wingdings 3" pitchFamily="18" charset="2"/>
              <a:buNone/>
            </a:pPr>
            <a:r>
              <a:rPr lang="de-DE" sz="4000" dirty="0" err="1" smtClean="0">
                <a:solidFill>
                  <a:srgbClr val="3366FF"/>
                </a:solidFill>
                <a:latin typeface="Arial Rounded MT Bold" pitchFamily="34" charset="0"/>
              </a:rPr>
              <a:t>Microtasks</a:t>
            </a:r>
            <a:endParaRPr lang="de-DE" sz="4000" dirty="0" smtClean="0">
              <a:solidFill>
                <a:srgbClr val="3366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59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2051720" y="1372706"/>
            <a:ext cx="6460138" cy="4342294"/>
          </a:xfrm>
          <a:prstGeom prst="rect">
            <a:avLst/>
          </a:prstGeom>
          <a:solidFill>
            <a:schemeClr val="bg1">
              <a:lumMod val="95000"/>
              <a:alpha val="91765"/>
            </a:schemeClr>
          </a:solidFill>
          <a:ln w="28575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Crowdsourcing Plattform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Ablauf eines Crowdsourcing-Arbeitsprozesses</a:t>
            </a:r>
          </a:p>
        </p:txBody>
      </p:sp>
      <p:sp>
        <p:nvSpPr>
          <p:cNvPr id="82948" name="AutoShape 2"/>
          <p:cNvSpPr>
            <a:spLocks noChangeAspect="1" noChangeArrowheads="1"/>
          </p:cNvSpPr>
          <p:nvPr/>
        </p:nvSpPr>
        <p:spPr bwMode="auto">
          <a:xfrm>
            <a:off x="1331640" y="1850678"/>
            <a:ext cx="8930054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2195736" y="1772816"/>
            <a:ext cx="2772358" cy="3816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algn="ctr">
            <a:solidFill>
              <a:schemeClr val="tx2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anchor="b"/>
          <a:lstStyle/>
          <a:p>
            <a:pPr algn="ctr" eaLnBrk="0" hangingPunct="0">
              <a:defRPr/>
            </a:pPr>
            <a:endParaRPr lang="de-DE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Inhaltsplatzhalter 113"/>
          <p:cNvSpPr txBox="1">
            <a:spLocks/>
          </p:cNvSpPr>
          <p:nvPr/>
        </p:nvSpPr>
        <p:spPr bwMode="auto">
          <a:xfrm>
            <a:off x="6137315" y="5843003"/>
            <a:ext cx="2487139" cy="28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ts val="0"/>
              </a:spcBef>
              <a:buClr>
                <a:schemeClr val="accent2"/>
              </a:buClr>
              <a:buSzPct val="80000"/>
              <a:buFont typeface="Wingdings 3" pitchFamily="18" charset="2"/>
              <a:buNone/>
              <a:defRPr/>
            </a:pPr>
            <a:r>
              <a:rPr lang="de-DE" sz="1600" b="1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Arbeiter </a:t>
            </a:r>
            <a:r>
              <a:rPr lang="de-DE" sz="1600" b="1" kern="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Crowd</a:t>
            </a:r>
            <a:endParaRPr lang="de-DE" sz="1600" b="1" kern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233838" y="1563672"/>
            <a:ext cx="2108691" cy="34538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 algn="ctr">
            <a:solidFill>
              <a:schemeClr val="tx2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endParaRPr lang="de-DE" sz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7704" y="1629315"/>
            <a:ext cx="286983" cy="31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1385" y="3186531"/>
            <a:ext cx="289500" cy="31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5135" y="3119380"/>
            <a:ext cx="286983" cy="31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522" y="3635572"/>
            <a:ext cx="289500" cy="31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521" y="2523885"/>
            <a:ext cx="289501" cy="31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0400" y="2498196"/>
            <a:ext cx="289500" cy="31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6883" y="2491102"/>
            <a:ext cx="289500" cy="3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0621" y="3020572"/>
            <a:ext cx="289501" cy="3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5650" y="4322822"/>
            <a:ext cx="289501" cy="31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4753" y="3389156"/>
            <a:ext cx="289501" cy="3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9810" y="1683170"/>
            <a:ext cx="289501" cy="31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3209" y="3590580"/>
            <a:ext cx="289500" cy="31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1445" y="2825181"/>
            <a:ext cx="289500" cy="31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6163" y="3543242"/>
            <a:ext cx="289501" cy="31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86" y="2045060"/>
            <a:ext cx="289500" cy="31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0412" y="2367073"/>
            <a:ext cx="289500" cy="31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4434" y="2488374"/>
            <a:ext cx="286983" cy="31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7691" y="4309190"/>
            <a:ext cx="289501" cy="3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9" descr="http://www.adrianoristorante.co.uk/assets/images/600px-Smile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8385" y="2038233"/>
            <a:ext cx="289500" cy="31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1" descr="Datei:Face-sad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7826" y="4084194"/>
            <a:ext cx="332296" cy="3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1" descr="Datei:Face-sad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8975" y="2103446"/>
            <a:ext cx="361296" cy="36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1" descr="Datei:Face-sad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1532" y="3949198"/>
            <a:ext cx="329778" cy="35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1" descr="Datei:Face-sad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0549" y="2141850"/>
            <a:ext cx="329778" cy="35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1" descr="Datei:Face-sad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8736" y="2802000"/>
            <a:ext cx="332296" cy="35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1" descr="Datei:Face-sad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3288" y="3072384"/>
            <a:ext cx="329779" cy="35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3" descr="Datei:Face-devil-grin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831" y="3900109"/>
            <a:ext cx="337331" cy="36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0" name="Inhaltsplatzhalter 113"/>
          <p:cNvSpPr txBox="1">
            <a:spLocks/>
          </p:cNvSpPr>
          <p:nvPr/>
        </p:nvSpPr>
        <p:spPr bwMode="auto">
          <a:xfrm>
            <a:off x="287121" y="5713228"/>
            <a:ext cx="1537188" cy="28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ctr" eaLnBrk="0" hangingPunct="0">
              <a:spcBef>
                <a:spcPts val="0"/>
              </a:spcBef>
              <a:buClr>
                <a:schemeClr val="accent2"/>
              </a:buClr>
              <a:buSzPct val="80000"/>
              <a:buFont typeface="Wingdings 3" pitchFamily="18" charset="2"/>
              <a:buNone/>
              <a:defRPr/>
            </a:pPr>
            <a:r>
              <a:rPr lang="de-DE" sz="1600" b="1" kern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Arbeitgeber</a:t>
            </a:r>
            <a:endParaRPr lang="de-DE" sz="1600" b="1" kern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" name="Inhaltsplatzhalter 113"/>
          <p:cNvSpPr txBox="1">
            <a:spLocks/>
          </p:cNvSpPr>
          <p:nvPr/>
        </p:nvSpPr>
        <p:spPr bwMode="auto">
          <a:xfrm>
            <a:off x="2690160" y="5013176"/>
            <a:ext cx="1665816" cy="28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de-DE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Steuer-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6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mechanismen</a:t>
            </a:r>
            <a:endParaRPr lang="de-DE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61" name="Gerade Verbindung mit Pfeil 1960"/>
          <p:cNvCxnSpPr/>
          <p:nvPr/>
        </p:nvCxnSpPr>
        <p:spPr bwMode="auto">
          <a:xfrm>
            <a:off x="2051720" y="1942941"/>
            <a:ext cx="29163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969" name="Gruppieren 1968"/>
          <p:cNvGrpSpPr/>
          <p:nvPr/>
        </p:nvGrpSpPr>
        <p:grpSpPr>
          <a:xfrm>
            <a:off x="4918842" y="891012"/>
            <a:ext cx="2009777" cy="1430831"/>
            <a:chOff x="4918842" y="891012"/>
            <a:chExt cx="2009777" cy="1430831"/>
          </a:xfrm>
        </p:grpSpPr>
        <p:cxnSp>
          <p:nvCxnSpPr>
            <p:cNvPr id="1013" name="Gerade Verbindung mit Pfeil 1012"/>
            <p:cNvCxnSpPr/>
            <p:nvPr/>
          </p:nvCxnSpPr>
          <p:spPr bwMode="auto">
            <a:xfrm>
              <a:off x="4956247" y="1942941"/>
              <a:ext cx="166682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pic>
          <p:nvPicPr>
            <p:cNvPr id="1010" name="Picture 946" descr="C:\Users\Matthias Hirth\AppData\Local\Microsoft\Windows\Temporary Internet Files\Content.IE5\ZC4N3ZSO\MC900440401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607" y="1622649"/>
              <a:ext cx="699194" cy="69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1" name="Inhaltsplatzhalter 2"/>
            <p:cNvSpPr txBox="1">
              <a:spLocks/>
            </p:cNvSpPr>
            <p:nvPr/>
          </p:nvSpPr>
          <p:spPr bwMode="auto">
            <a:xfrm>
              <a:off x="4918842" y="891012"/>
              <a:ext cx="2009777" cy="881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SzPct val="80000"/>
                <a:buFont typeface="Wingdings 3" pitchFamily="18" charset="2"/>
                <a:buChar char="u"/>
                <a:defRPr sz="2000">
                  <a:solidFill>
                    <a:srgbClr val="4D4D4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SzPct val="100000"/>
                <a:buFont typeface="Wingdings" pitchFamily="2" charset="2"/>
                <a:buChar char="§"/>
                <a:defRPr sz="18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Char char="–"/>
                <a:defRPr sz="16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Char char="•"/>
                <a:defRPr sz="14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 "/>
                <a:defRPr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 3" pitchFamily="18" charset="2"/>
                <a:buNone/>
              </a:pPr>
              <a:r>
                <a:rPr lang="de-DE" sz="1400" dirty="0">
                  <a:solidFill>
                    <a:srgbClr val="FF0000"/>
                  </a:solidFill>
                </a:rPr>
                <a:t>2</a:t>
              </a:r>
              <a:r>
                <a:rPr lang="de-DE" sz="1400" b="0" dirty="0" smtClean="0"/>
                <a:t> Auswahl der Aufgabe zur Bearbeitung</a:t>
              </a:r>
            </a:p>
          </p:txBody>
        </p:sp>
      </p:grpSp>
      <p:grpSp>
        <p:nvGrpSpPr>
          <p:cNvPr id="1968" name="Gruppieren 1967"/>
          <p:cNvGrpSpPr/>
          <p:nvPr/>
        </p:nvGrpSpPr>
        <p:grpSpPr>
          <a:xfrm>
            <a:off x="4860032" y="2276872"/>
            <a:ext cx="1554075" cy="1411954"/>
            <a:chOff x="4860032" y="2276872"/>
            <a:chExt cx="1554075" cy="1411954"/>
          </a:xfrm>
        </p:grpSpPr>
        <p:cxnSp>
          <p:nvCxnSpPr>
            <p:cNvPr id="1015" name="Gerade Verbindung mit Pfeil 1014"/>
            <p:cNvCxnSpPr/>
            <p:nvPr/>
          </p:nvCxnSpPr>
          <p:spPr bwMode="auto">
            <a:xfrm>
              <a:off x="4971074" y="3309924"/>
              <a:ext cx="1262764" cy="411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pic>
          <p:nvPicPr>
            <p:cNvPr id="1016" name="Picture 946" descr="C:\Users\Matthias Hirth\AppData\Local\Microsoft\Windows\Temporary Internet Files\Content.IE5\ZC4N3ZSO\MC900440401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434" y="2989632"/>
              <a:ext cx="699194" cy="69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7" name="Inhaltsplatzhalter 2"/>
            <p:cNvSpPr txBox="1">
              <a:spLocks/>
            </p:cNvSpPr>
            <p:nvPr/>
          </p:nvSpPr>
          <p:spPr bwMode="auto">
            <a:xfrm>
              <a:off x="4860032" y="2276872"/>
              <a:ext cx="1554075" cy="35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SzPct val="80000"/>
                <a:buFont typeface="Wingdings 3" pitchFamily="18" charset="2"/>
                <a:buChar char="u"/>
                <a:defRPr sz="2000">
                  <a:solidFill>
                    <a:srgbClr val="4D4D4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SzPct val="100000"/>
                <a:buFont typeface="Wingdings" pitchFamily="2" charset="2"/>
                <a:buChar char="§"/>
                <a:defRPr sz="18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Char char="–"/>
                <a:defRPr sz="16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Char char="•"/>
                <a:defRPr sz="14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 "/>
                <a:defRPr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 3" pitchFamily="18" charset="2"/>
                <a:buNone/>
              </a:pPr>
              <a:r>
                <a:rPr lang="de-DE" sz="1400" dirty="0">
                  <a:solidFill>
                    <a:srgbClr val="FF0000"/>
                  </a:solidFill>
                </a:rPr>
                <a:t>3</a:t>
              </a:r>
              <a:r>
                <a:rPr lang="de-DE" sz="1400" b="0" dirty="0" smtClean="0"/>
                <a:t> Bearbeitete Aufgabe wird zurückgegeben</a:t>
              </a:r>
            </a:p>
          </p:txBody>
        </p:sp>
      </p:grpSp>
      <p:cxnSp>
        <p:nvCxnSpPr>
          <p:cNvPr id="1018" name="Gerade Verbindung mit Pfeil 1017"/>
          <p:cNvCxnSpPr/>
          <p:nvPr/>
        </p:nvCxnSpPr>
        <p:spPr bwMode="auto">
          <a:xfrm>
            <a:off x="2051720" y="3309924"/>
            <a:ext cx="29163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1966" name="Gruppieren 1965"/>
          <p:cNvGrpSpPr/>
          <p:nvPr/>
        </p:nvGrpSpPr>
        <p:grpSpPr>
          <a:xfrm>
            <a:off x="539552" y="2300649"/>
            <a:ext cx="1656184" cy="1365279"/>
            <a:chOff x="539552" y="2300649"/>
            <a:chExt cx="1656184" cy="1365279"/>
          </a:xfrm>
        </p:grpSpPr>
        <p:cxnSp>
          <p:nvCxnSpPr>
            <p:cNvPr id="1019" name="Gerade Verbindung mit Pfeil 1018"/>
            <p:cNvCxnSpPr/>
            <p:nvPr/>
          </p:nvCxnSpPr>
          <p:spPr bwMode="auto">
            <a:xfrm>
              <a:off x="971600" y="3314039"/>
              <a:ext cx="110144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pic>
          <p:nvPicPr>
            <p:cNvPr id="1020" name="Picture 946" descr="C:\Users\Matthias Hirth\AppData\Local\Microsoft\Windows\Temporary Internet Files\Content.IE5\ZC4N3ZSO\MC900440401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133" y="2966734"/>
              <a:ext cx="699194" cy="69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1" name="Inhaltsplatzhalter 2"/>
            <p:cNvSpPr txBox="1">
              <a:spLocks/>
            </p:cNvSpPr>
            <p:nvPr/>
          </p:nvSpPr>
          <p:spPr bwMode="auto">
            <a:xfrm>
              <a:off x="539552" y="2300649"/>
              <a:ext cx="1656184" cy="35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SzPct val="80000"/>
                <a:buFont typeface="Wingdings 3" pitchFamily="18" charset="2"/>
                <a:buChar char="u"/>
                <a:defRPr sz="2000">
                  <a:solidFill>
                    <a:srgbClr val="4D4D4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SzPct val="100000"/>
                <a:buFont typeface="Wingdings" pitchFamily="2" charset="2"/>
                <a:buChar char="§"/>
                <a:defRPr sz="18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Char char="–"/>
                <a:defRPr sz="16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Char char="•"/>
                <a:defRPr sz="14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 "/>
                <a:defRPr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 3" pitchFamily="18" charset="2"/>
                <a:buNone/>
              </a:pPr>
              <a:r>
                <a:rPr lang="de-DE" sz="1400" dirty="0">
                  <a:solidFill>
                    <a:srgbClr val="FF0000"/>
                  </a:solidFill>
                </a:rPr>
                <a:t>4</a:t>
              </a:r>
              <a:r>
                <a:rPr lang="de-DE" sz="1400" b="0" dirty="0" smtClean="0"/>
                <a:t> Rückgabe des Bearbeitungs-ergebnisses</a:t>
              </a:r>
            </a:p>
          </p:txBody>
        </p:sp>
      </p:grpSp>
      <p:cxnSp>
        <p:nvCxnSpPr>
          <p:cNvPr id="1024" name="Gerade Verbindung mit Pfeil 1023"/>
          <p:cNvCxnSpPr/>
          <p:nvPr/>
        </p:nvCxnSpPr>
        <p:spPr bwMode="auto">
          <a:xfrm>
            <a:off x="4993013" y="4653136"/>
            <a:ext cx="16668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967" name="Gruppieren 1966"/>
          <p:cNvGrpSpPr/>
          <p:nvPr/>
        </p:nvGrpSpPr>
        <p:grpSpPr>
          <a:xfrm>
            <a:off x="395536" y="3789040"/>
            <a:ext cx="1692950" cy="1228480"/>
            <a:chOff x="395536" y="3789040"/>
            <a:chExt cx="1692950" cy="1228480"/>
          </a:xfrm>
        </p:grpSpPr>
        <p:cxnSp>
          <p:nvCxnSpPr>
            <p:cNvPr id="1025" name="Gewinkelte Verbindung 1024"/>
            <p:cNvCxnSpPr/>
            <p:nvPr/>
          </p:nvCxnSpPr>
          <p:spPr bwMode="auto">
            <a:xfrm>
              <a:off x="624833" y="3789040"/>
              <a:ext cx="1463653" cy="868882"/>
            </a:xfrm>
            <a:prstGeom prst="bentConnector3">
              <a:avLst>
                <a:gd name="adj1" fmla="val 202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026" name="Inhaltsplatzhalter 2"/>
            <p:cNvSpPr txBox="1">
              <a:spLocks/>
            </p:cNvSpPr>
            <p:nvPr/>
          </p:nvSpPr>
          <p:spPr bwMode="auto">
            <a:xfrm>
              <a:off x="395536" y="4663160"/>
              <a:ext cx="1656184" cy="35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SzPct val="80000"/>
                <a:buFont typeface="Wingdings 3" pitchFamily="18" charset="2"/>
                <a:buChar char="u"/>
                <a:defRPr sz="2000">
                  <a:solidFill>
                    <a:srgbClr val="4D4D4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SzPct val="100000"/>
                <a:buFont typeface="Wingdings" pitchFamily="2" charset="2"/>
                <a:buChar char="§"/>
                <a:defRPr sz="18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Char char="–"/>
                <a:defRPr sz="16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Char char="•"/>
                <a:defRPr sz="14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 "/>
                <a:defRPr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 3" pitchFamily="18" charset="2"/>
                <a:buNone/>
              </a:pPr>
              <a:r>
                <a:rPr lang="de-DE" sz="1400" dirty="0">
                  <a:solidFill>
                    <a:srgbClr val="FF0000"/>
                  </a:solidFill>
                </a:rPr>
                <a:t>5</a:t>
              </a:r>
              <a:r>
                <a:rPr lang="de-DE" sz="1400" b="0" dirty="0" smtClean="0"/>
                <a:t> Ergebnis wird überprüft, Bezahlung wird freigegeben</a:t>
              </a:r>
            </a:p>
          </p:txBody>
        </p:sp>
      </p:grpSp>
      <p:cxnSp>
        <p:nvCxnSpPr>
          <p:cNvPr id="1027" name="Gerade Verbindung mit Pfeil 1026"/>
          <p:cNvCxnSpPr/>
          <p:nvPr/>
        </p:nvCxnSpPr>
        <p:spPr bwMode="auto">
          <a:xfrm>
            <a:off x="2088486" y="4653136"/>
            <a:ext cx="291637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973" name="Gruppieren 1972"/>
          <p:cNvGrpSpPr/>
          <p:nvPr/>
        </p:nvGrpSpPr>
        <p:grpSpPr>
          <a:xfrm>
            <a:off x="527368" y="908720"/>
            <a:ext cx="1524352" cy="1903103"/>
            <a:chOff x="527368" y="908720"/>
            <a:chExt cx="1524352" cy="1903103"/>
          </a:xfrm>
        </p:grpSpPr>
        <p:cxnSp>
          <p:nvCxnSpPr>
            <p:cNvPr id="1034" name="Gewinkelte Verbindung 1033"/>
            <p:cNvCxnSpPr/>
            <p:nvPr/>
          </p:nvCxnSpPr>
          <p:spPr bwMode="auto">
            <a:xfrm flipV="1">
              <a:off x="588067" y="1942941"/>
              <a:ext cx="1463653" cy="868882"/>
            </a:xfrm>
            <a:prstGeom prst="bentConnector3">
              <a:avLst>
                <a:gd name="adj1" fmla="val 202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036" name="Inhaltsplatzhalter 2"/>
            <p:cNvSpPr txBox="1">
              <a:spLocks/>
            </p:cNvSpPr>
            <p:nvPr/>
          </p:nvSpPr>
          <p:spPr bwMode="auto">
            <a:xfrm>
              <a:off x="527368" y="908720"/>
              <a:ext cx="1524352" cy="35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SzPct val="80000"/>
                <a:buFont typeface="Wingdings 3" pitchFamily="18" charset="2"/>
                <a:buChar char="u"/>
                <a:defRPr sz="2000">
                  <a:solidFill>
                    <a:srgbClr val="4D4D4D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SzPct val="100000"/>
                <a:buFont typeface="Wingdings" pitchFamily="2" charset="2"/>
                <a:buChar char="§"/>
                <a:defRPr sz="18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Char char="–"/>
                <a:defRPr sz="16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3pPr>
              <a:lvl4pPr marL="15621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D79"/>
                </a:buClr>
                <a:buChar char="•"/>
                <a:defRPr sz="14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4pPr>
              <a:lvl5pPr marL="1981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 "/>
                <a:defRPr sz="120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defRPr>
              </a:lvl5pPr>
              <a:lvl6pPr marL="2438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6pPr>
              <a:lvl7pPr marL="2895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7pPr>
              <a:lvl8pPr marL="3352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8pPr>
              <a:lvl9pPr marL="3810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 "/>
                <a:defRPr sz="2000">
                  <a:solidFill>
                    <a:srgbClr val="4D4D4D"/>
                  </a:solidFill>
                  <a:latin typeface="+mn-lt"/>
                </a:defRPr>
              </a:lvl9pPr>
            </a:lstStyle>
            <a:p>
              <a:pPr marL="0" indent="0" algn="ctr">
                <a:buFont typeface="Wingdings 3" pitchFamily="18" charset="2"/>
                <a:buNone/>
              </a:pPr>
              <a:r>
                <a:rPr lang="de-DE" sz="1400" dirty="0" smtClean="0">
                  <a:solidFill>
                    <a:srgbClr val="FF0000"/>
                  </a:solidFill>
                </a:rPr>
                <a:t>1</a:t>
              </a:r>
              <a:r>
                <a:rPr lang="de-DE" sz="1400" b="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de-DE" sz="1400" b="0" dirty="0" smtClean="0"/>
                <a:t>Aufgaben-erstellung</a:t>
              </a:r>
            </a:p>
          </p:txBody>
        </p:sp>
        <p:pic>
          <p:nvPicPr>
            <p:cNvPr id="1033" name="Picture 946" descr="C:\Users\Matthias Hirth\AppData\Local\Microsoft\Windows\Temporary Internet Files\Content.IE5\ZC4N3ZSO\MC900440401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135" y="1544334"/>
              <a:ext cx="699194" cy="699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0" name="Picture 11" descr="C:\Users\Matthias Hirth\AppData\Local\Microsoft\Windows\Temporary Internet Files\Content.IE5\2SV7EJH0\MC900434888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8" y="2871581"/>
            <a:ext cx="935297" cy="9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80153" y="374739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E</a:t>
            </a:r>
            <a:endParaRPr lang="de-DE" sz="2400" dirty="0"/>
          </a:p>
        </p:txBody>
      </p:sp>
      <p:sp>
        <p:nvSpPr>
          <p:cNvPr id="61" name="Textfeld 60"/>
          <p:cNvSpPr txBox="1"/>
          <p:nvPr/>
        </p:nvSpPr>
        <p:spPr>
          <a:xfrm>
            <a:off x="7075358" y="5017520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4156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Microtasks</a:t>
            </a:r>
            <a:r>
              <a:rPr lang="de-DE" dirty="0" smtClean="0"/>
              <a:t>: Anwendungsbeispiele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1048" cy="510540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Inhalt/Content</a:t>
            </a:r>
          </a:p>
          <a:p>
            <a:pPr lvl="1"/>
            <a:r>
              <a:rPr lang="de-DE" sz="2000" dirty="0" smtClean="0"/>
              <a:t>Transkription/Übersetzung/ Annotation von Inhalten</a:t>
            </a:r>
            <a:endParaRPr lang="de-DE" sz="2000" dirty="0"/>
          </a:p>
          <a:p>
            <a:r>
              <a:rPr lang="de-DE" dirty="0"/>
              <a:t>Daten-Extraktion</a:t>
            </a:r>
          </a:p>
          <a:p>
            <a:pPr lvl="1"/>
            <a:r>
              <a:rPr lang="de-DE" sz="2000" dirty="0"/>
              <a:t>Sortierung/</a:t>
            </a:r>
            <a:r>
              <a:rPr lang="de-DE" sz="2000" dirty="0" err="1"/>
              <a:t>Tagging</a:t>
            </a:r>
            <a:endParaRPr lang="de-DE" sz="2000" dirty="0"/>
          </a:p>
          <a:p>
            <a:pPr lvl="1"/>
            <a:r>
              <a:rPr lang="de-DE" sz="2000" dirty="0" smtClean="0"/>
              <a:t>Zusammenfassung/Survey</a:t>
            </a:r>
            <a:endParaRPr lang="de-DE" sz="2000" dirty="0"/>
          </a:p>
          <a:p>
            <a:pPr lvl="1"/>
            <a:r>
              <a:rPr lang="de-DE" sz="2000" dirty="0" smtClean="0"/>
              <a:t>Inhaltrückkopplungen</a:t>
            </a:r>
            <a:endParaRPr lang="de-DE" sz="2000" dirty="0"/>
          </a:p>
          <a:p>
            <a:r>
              <a:rPr lang="de-DE" dirty="0" smtClean="0"/>
              <a:t>SEO</a:t>
            </a:r>
            <a:endParaRPr lang="de-DE" dirty="0"/>
          </a:p>
          <a:p>
            <a:pPr lvl="1"/>
            <a:r>
              <a:rPr lang="de-DE" sz="2000" dirty="0" smtClean="0"/>
              <a:t>Facebook/</a:t>
            </a:r>
            <a:r>
              <a:rPr lang="de-DE" sz="2000" dirty="0" err="1" smtClean="0"/>
              <a:t>Twitter</a:t>
            </a:r>
            <a:r>
              <a:rPr lang="de-DE" sz="2000" dirty="0" smtClean="0"/>
              <a:t>/Blogs</a:t>
            </a:r>
            <a:endParaRPr lang="de-DE" sz="2000" dirty="0"/>
          </a:p>
          <a:p>
            <a:pPr lvl="1"/>
            <a:r>
              <a:rPr lang="de-DE" sz="2000" dirty="0"/>
              <a:t>Google Ranking, SERP</a:t>
            </a:r>
          </a:p>
          <a:p>
            <a:r>
              <a:rPr lang="de-DE" dirty="0" smtClean="0"/>
              <a:t>Messung/</a:t>
            </a:r>
            <a:r>
              <a:rPr lang="de-DE" dirty="0" err="1" smtClean="0"/>
              <a:t>Sensing</a:t>
            </a:r>
            <a:endParaRPr lang="de-DE" dirty="0" smtClean="0"/>
          </a:p>
          <a:p>
            <a:pPr lvl="1"/>
            <a:r>
              <a:rPr lang="de-DE" dirty="0" smtClean="0"/>
              <a:t>Bestimmung von Umweltparametern, z.B. Lärm, mittels </a:t>
            </a:r>
            <a:r>
              <a:rPr lang="de-DE" dirty="0" err="1" smtClean="0"/>
              <a:t>Smartphones</a:t>
            </a:r>
            <a:endParaRPr lang="de-DE" dirty="0" smtClean="0"/>
          </a:p>
          <a:p>
            <a:pPr lvl="1"/>
            <a:r>
              <a:rPr lang="de-DE" dirty="0" smtClean="0"/>
              <a:t>Ortsbasierte Datensammlung</a:t>
            </a:r>
          </a:p>
          <a:p>
            <a:r>
              <a:rPr lang="de-DE" dirty="0" smtClean="0"/>
              <a:t>Tests</a:t>
            </a:r>
            <a:endParaRPr lang="de-DE" dirty="0"/>
          </a:p>
          <a:p>
            <a:pPr lvl="1"/>
            <a:r>
              <a:rPr lang="de-DE" sz="2000" dirty="0" smtClean="0"/>
              <a:t>Software-Test/GUI-Test</a:t>
            </a:r>
            <a:endParaRPr lang="de-DE" sz="2000" dirty="0"/>
          </a:p>
          <a:p>
            <a:pPr lvl="1"/>
            <a:r>
              <a:rPr lang="de-DE" sz="2000" dirty="0" smtClean="0"/>
              <a:t>App-Test</a:t>
            </a:r>
            <a:endParaRPr lang="de-DE" sz="2000" dirty="0"/>
          </a:p>
          <a:p>
            <a:pPr lvl="1"/>
            <a:r>
              <a:rPr lang="de-DE" sz="2000" dirty="0" err="1"/>
              <a:t>QoE</a:t>
            </a:r>
            <a:r>
              <a:rPr lang="de-DE" sz="2000" dirty="0"/>
              <a:t>-Test</a:t>
            </a:r>
          </a:p>
          <a:p>
            <a:endParaRPr lang="de-DE" sz="12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13093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/>
        <p:txBody>
          <a:bodyPr anchor="ctr"/>
          <a:lstStyle/>
          <a:p>
            <a:pPr algn="ctr">
              <a:buFont typeface="Wingdings 3" pitchFamily="18" charset="2"/>
              <a:buNone/>
            </a:pPr>
            <a:r>
              <a:rPr lang="de-DE" sz="4000" dirty="0" err="1" smtClean="0">
                <a:solidFill>
                  <a:srgbClr val="3366FF"/>
                </a:solidFill>
                <a:latin typeface="Arial Rounded MT Bold" pitchFamily="34" charset="0"/>
              </a:rPr>
              <a:t>Crowdsourcing</a:t>
            </a:r>
            <a:r>
              <a:rPr lang="de-DE" sz="4000" dirty="0" smtClean="0">
                <a:solidFill>
                  <a:srgbClr val="3366FF"/>
                </a:solidFill>
                <a:latin typeface="Arial Rounded MT Bold" pitchFamily="34" charset="0"/>
              </a:rPr>
              <a:t> </a:t>
            </a:r>
          </a:p>
          <a:p>
            <a:pPr algn="ctr">
              <a:buFont typeface="Wingdings 3" pitchFamily="18" charset="2"/>
              <a:buNone/>
            </a:pPr>
            <a:r>
              <a:rPr lang="de-DE" sz="4000" dirty="0" smtClean="0">
                <a:solidFill>
                  <a:srgbClr val="3366FF"/>
                </a:solidFill>
                <a:latin typeface="Arial Rounded MT Bold" pitchFamily="34" charset="0"/>
              </a:rPr>
              <a:t>&amp;</a:t>
            </a:r>
          </a:p>
          <a:p>
            <a:pPr algn="ctr">
              <a:buFont typeface="Wingdings 3" pitchFamily="18" charset="2"/>
              <a:buNone/>
            </a:pPr>
            <a:r>
              <a:rPr lang="de-DE" sz="4000" dirty="0">
                <a:solidFill>
                  <a:srgbClr val="3366FF"/>
                </a:solidFill>
                <a:latin typeface="Arial Rounded MT Bold" pitchFamily="34" charset="0"/>
              </a:rPr>
              <a:t>t</a:t>
            </a:r>
            <a:r>
              <a:rPr lang="de-DE" sz="4000" dirty="0" smtClean="0">
                <a:solidFill>
                  <a:srgbClr val="3366FF"/>
                </a:solidFill>
                <a:latin typeface="Arial Rounded MT Bold" pitchFamily="34" charset="0"/>
              </a:rPr>
              <a:t>raditioneller Arbeitsmarkt</a:t>
            </a:r>
          </a:p>
        </p:txBody>
      </p:sp>
    </p:spTree>
    <p:extLst>
      <p:ext uri="{BB962C8B-B14F-4D97-AF65-F5344CB8AC3E}">
        <p14:creationId xmlns:p14="http://schemas.microsoft.com/office/powerpoint/2010/main" val="1918711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Wachstum</a:t>
            </a:r>
            <a:r>
              <a:rPr lang="en-US" dirty="0" smtClean="0"/>
              <a:t> der Microworkers.com </a:t>
            </a:r>
            <a:r>
              <a:rPr lang="de-DE" dirty="0" smtClean="0"/>
              <a:t>Plattform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1048" cy="1002432"/>
          </a:xfrm>
        </p:spPr>
        <p:txBody>
          <a:bodyPr/>
          <a:lstStyle/>
          <a:p>
            <a:r>
              <a:rPr lang="de-DE" dirty="0" err="1" smtClean="0"/>
              <a:t>Crowdsourcing</a:t>
            </a:r>
            <a:r>
              <a:rPr lang="de-DE" dirty="0" smtClean="0"/>
              <a:t>-Anbieter seit 2009</a:t>
            </a:r>
            <a:endParaRPr lang="de-DE" sz="1000" dirty="0" smtClean="0"/>
          </a:p>
          <a:p>
            <a:r>
              <a:rPr lang="de-DE" dirty="0" smtClean="0"/>
              <a:t>August 2013: ca. 450.000 Nutzer aus über 200 Ländern</a:t>
            </a:r>
          </a:p>
          <a:p>
            <a:endParaRPr lang="de-DE" sz="1000" dirty="0" smtClean="0"/>
          </a:p>
          <a:p>
            <a:endParaRPr lang="de-DE" sz="1000" dirty="0" smtClean="0"/>
          </a:p>
          <a:p>
            <a:pPr marL="0" indent="0">
              <a:buNone/>
            </a:pPr>
            <a:endParaRPr lang="de-DE" sz="1000" dirty="0" smtClean="0"/>
          </a:p>
        </p:txBody>
      </p: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1806711" y="1988840"/>
            <a:ext cx="4853522" cy="3948113"/>
            <a:chOff x="2044" y="1039"/>
            <a:chExt cx="3672" cy="2987"/>
          </a:xfrm>
        </p:grpSpPr>
        <p:sp>
          <p:nvSpPr>
            <p:cNvPr id="6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33" y="1039"/>
              <a:ext cx="3577" cy="2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Rectangle 5"/>
            <p:cNvSpPr>
              <a:spLocks noChangeArrowheads="1"/>
            </p:cNvSpPr>
            <p:nvPr/>
          </p:nvSpPr>
          <p:spPr bwMode="auto">
            <a:xfrm>
              <a:off x="2133" y="1039"/>
              <a:ext cx="3583" cy="29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Rectangle 6"/>
            <p:cNvSpPr>
              <a:spLocks noChangeArrowheads="1"/>
            </p:cNvSpPr>
            <p:nvPr/>
          </p:nvSpPr>
          <p:spPr bwMode="auto">
            <a:xfrm>
              <a:off x="2624" y="1263"/>
              <a:ext cx="2744" cy="2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Rectangle 7"/>
            <p:cNvSpPr>
              <a:spLocks noChangeArrowheads="1"/>
            </p:cNvSpPr>
            <p:nvPr/>
          </p:nvSpPr>
          <p:spPr bwMode="auto">
            <a:xfrm>
              <a:off x="2624" y="1263"/>
              <a:ext cx="2744" cy="236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Line 8"/>
            <p:cNvSpPr>
              <a:spLocks noChangeShapeType="1"/>
            </p:cNvSpPr>
            <p:nvPr/>
          </p:nvSpPr>
          <p:spPr bwMode="auto">
            <a:xfrm>
              <a:off x="2624" y="1263"/>
              <a:ext cx="27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Line 9"/>
            <p:cNvSpPr>
              <a:spLocks noChangeShapeType="1"/>
            </p:cNvSpPr>
            <p:nvPr/>
          </p:nvSpPr>
          <p:spPr bwMode="auto">
            <a:xfrm>
              <a:off x="2624" y="3623"/>
              <a:ext cx="27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Line 10"/>
            <p:cNvSpPr>
              <a:spLocks noChangeShapeType="1"/>
            </p:cNvSpPr>
            <p:nvPr/>
          </p:nvSpPr>
          <p:spPr bwMode="auto">
            <a:xfrm flipV="1">
              <a:off x="5368" y="1263"/>
              <a:ext cx="0" cy="23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 flipV="1">
              <a:off x="2624" y="1263"/>
              <a:ext cx="0" cy="23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Line 12"/>
            <p:cNvSpPr>
              <a:spLocks noChangeShapeType="1"/>
            </p:cNvSpPr>
            <p:nvPr/>
          </p:nvSpPr>
          <p:spPr bwMode="auto">
            <a:xfrm>
              <a:off x="2624" y="3623"/>
              <a:ext cx="27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Line 13"/>
            <p:cNvSpPr>
              <a:spLocks noChangeShapeType="1"/>
            </p:cNvSpPr>
            <p:nvPr/>
          </p:nvSpPr>
          <p:spPr bwMode="auto">
            <a:xfrm flipV="1">
              <a:off x="2624" y="1263"/>
              <a:ext cx="0" cy="23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Line 14"/>
            <p:cNvSpPr>
              <a:spLocks noChangeShapeType="1"/>
            </p:cNvSpPr>
            <p:nvPr/>
          </p:nvSpPr>
          <p:spPr bwMode="auto">
            <a:xfrm flipV="1">
              <a:off x="2698" y="359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Line 15"/>
            <p:cNvSpPr>
              <a:spLocks noChangeShapeType="1"/>
            </p:cNvSpPr>
            <p:nvPr/>
          </p:nvSpPr>
          <p:spPr bwMode="auto">
            <a:xfrm>
              <a:off x="2698" y="1263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Rectangle 16"/>
            <p:cNvSpPr>
              <a:spLocks noChangeArrowheads="1"/>
            </p:cNvSpPr>
            <p:nvPr/>
          </p:nvSpPr>
          <p:spPr bwMode="auto">
            <a:xfrm>
              <a:off x="2499" y="3641"/>
              <a:ext cx="3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Q3-09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5" name="Line 17"/>
            <p:cNvSpPr>
              <a:spLocks noChangeShapeType="1"/>
            </p:cNvSpPr>
            <p:nvPr/>
          </p:nvSpPr>
          <p:spPr bwMode="auto">
            <a:xfrm flipV="1">
              <a:off x="3530" y="359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Line 18"/>
            <p:cNvSpPr>
              <a:spLocks noChangeShapeType="1"/>
            </p:cNvSpPr>
            <p:nvPr/>
          </p:nvSpPr>
          <p:spPr bwMode="auto">
            <a:xfrm>
              <a:off x="3530" y="1263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3332" y="3641"/>
              <a:ext cx="3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Q4-10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8" name="Line 20"/>
            <p:cNvSpPr>
              <a:spLocks noChangeShapeType="1"/>
            </p:cNvSpPr>
            <p:nvPr/>
          </p:nvSpPr>
          <p:spPr bwMode="auto">
            <a:xfrm flipV="1">
              <a:off x="4362" y="359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Line 21"/>
            <p:cNvSpPr>
              <a:spLocks noChangeShapeType="1"/>
            </p:cNvSpPr>
            <p:nvPr/>
          </p:nvSpPr>
          <p:spPr bwMode="auto">
            <a:xfrm>
              <a:off x="4362" y="1263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Rectangle 22"/>
            <p:cNvSpPr>
              <a:spLocks noChangeArrowheads="1"/>
            </p:cNvSpPr>
            <p:nvPr/>
          </p:nvSpPr>
          <p:spPr bwMode="auto">
            <a:xfrm>
              <a:off x="4164" y="3641"/>
              <a:ext cx="3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Q2-12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1" name="Line 23"/>
            <p:cNvSpPr>
              <a:spLocks noChangeShapeType="1"/>
            </p:cNvSpPr>
            <p:nvPr/>
          </p:nvSpPr>
          <p:spPr bwMode="auto">
            <a:xfrm flipV="1">
              <a:off x="5201" y="3591"/>
              <a:ext cx="0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Line 24"/>
            <p:cNvSpPr>
              <a:spLocks noChangeShapeType="1"/>
            </p:cNvSpPr>
            <p:nvPr/>
          </p:nvSpPr>
          <p:spPr bwMode="auto">
            <a:xfrm>
              <a:off x="5201" y="1263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5002" y="3641"/>
              <a:ext cx="3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Q3-13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4" name="Line 26"/>
            <p:cNvSpPr>
              <a:spLocks noChangeShapeType="1"/>
            </p:cNvSpPr>
            <p:nvPr/>
          </p:nvSpPr>
          <p:spPr bwMode="auto">
            <a:xfrm>
              <a:off x="2624" y="3623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Line 27"/>
            <p:cNvSpPr>
              <a:spLocks noChangeShapeType="1"/>
            </p:cNvSpPr>
            <p:nvPr/>
          </p:nvSpPr>
          <p:spPr bwMode="auto">
            <a:xfrm flipH="1">
              <a:off x="5337" y="3623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28"/>
            <p:cNvSpPr>
              <a:spLocks noChangeArrowheads="1"/>
            </p:cNvSpPr>
            <p:nvPr/>
          </p:nvSpPr>
          <p:spPr bwMode="auto">
            <a:xfrm>
              <a:off x="2518" y="3491"/>
              <a:ext cx="7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7" name="Line 29"/>
            <p:cNvSpPr>
              <a:spLocks noChangeShapeType="1"/>
            </p:cNvSpPr>
            <p:nvPr/>
          </p:nvSpPr>
          <p:spPr bwMode="auto">
            <a:xfrm>
              <a:off x="2624" y="3151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Line 30"/>
            <p:cNvSpPr>
              <a:spLocks noChangeShapeType="1"/>
            </p:cNvSpPr>
            <p:nvPr/>
          </p:nvSpPr>
          <p:spPr bwMode="auto">
            <a:xfrm flipH="1">
              <a:off x="5337" y="3151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>
              <a:off x="2357" y="3070"/>
              <a:ext cx="22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100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0" name="Line 32"/>
            <p:cNvSpPr>
              <a:spLocks noChangeShapeType="1"/>
            </p:cNvSpPr>
            <p:nvPr/>
          </p:nvSpPr>
          <p:spPr bwMode="auto">
            <a:xfrm>
              <a:off x="2624" y="2679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Line 33"/>
            <p:cNvSpPr>
              <a:spLocks noChangeShapeType="1"/>
            </p:cNvSpPr>
            <p:nvPr/>
          </p:nvSpPr>
          <p:spPr bwMode="auto">
            <a:xfrm flipH="1">
              <a:off x="5337" y="2679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Rectangle 34"/>
            <p:cNvSpPr>
              <a:spLocks noChangeArrowheads="1"/>
            </p:cNvSpPr>
            <p:nvPr/>
          </p:nvSpPr>
          <p:spPr bwMode="auto">
            <a:xfrm>
              <a:off x="2357" y="2598"/>
              <a:ext cx="22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200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3" name="Line 35"/>
            <p:cNvSpPr>
              <a:spLocks noChangeShapeType="1"/>
            </p:cNvSpPr>
            <p:nvPr/>
          </p:nvSpPr>
          <p:spPr bwMode="auto">
            <a:xfrm>
              <a:off x="2624" y="2207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Line 36"/>
            <p:cNvSpPr>
              <a:spLocks noChangeShapeType="1"/>
            </p:cNvSpPr>
            <p:nvPr/>
          </p:nvSpPr>
          <p:spPr bwMode="auto">
            <a:xfrm flipH="1">
              <a:off x="5337" y="2207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Rectangle 37"/>
            <p:cNvSpPr>
              <a:spLocks noChangeArrowheads="1"/>
            </p:cNvSpPr>
            <p:nvPr/>
          </p:nvSpPr>
          <p:spPr bwMode="auto">
            <a:xfrm>
              <a:off x="2357" y="2126"/>
              <a:ext cx="22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300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6" name="Line 38"/>
            <p:cNvSpPr>
              <a:spLocks noChangeShapeType="1"/>
            </p:cNvSpPr>
            <p:nvPr/>
          </p:nvSpPr>
          <p:spPr bwMode="auto">
            <a:xfrm>
              <a:off x="2624" y="1735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Line 39"/>
            <p:cNvSpPr>
              <a:spLocks noChangeShapeType="1"/>
            </p:cNvSpPr>
            <p:nvPr/>
          </p:nvSpPr>
          <p:spPr bwMode="auto">
            <a:xfrm flipH="1">
              <a:off x="5337" y="1735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Rectangle 40"/>
            <p:cNvSpPr>
              <a:spLocks noChangeArrowheads="1"/>
            </p:cNvSpPr>
            <p:nvPr/>
          </p:nvSpPr>
          <p:spPr bwMode="auto">
            <a:xfrm>
              <a:off x="2357" y="1654"/>
              <a:ext cx="22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400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9" name="Line 41"/>
            <p:cNvSpPr>
              <a:spLocks noChangeShapeType="1"/>
            </p:cNvSpPr>
            <p:nvPr/>
          </p:nvSpPr>
          <p:spPr bwMode="auto">
            <a:xfrm>
              <a:off x="2624" y="1263"/>
              <a:ext cx="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Line 42"/>
            <p:cNvSpPr>
              <a:spLocks noChangeShapeType="1"/>
            </p:cNvSpPr>
            <p:nvPr/>
          </p:nvSpPr>
          <p:spPr bwMode="auto">
            <a:xfrm flipH="1">
              <a:off x="5337" y="1263"/>
              <a:ext cx="3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Rectangle 43"/>
            <p:cNvSpPr>
              <a:spLocks noChangeArrowheads="1"/>
            </p:cNvSpPr>
            <p:nvPr/>
          </p:nvSpPr>
          <p:spPr bwMode="auto">
            <a:xfrm>
              <a:off x="2357" y="1182"/>
              <a:ext cx="22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500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2" name="Line 44"/>
            <p:cNvSpPr>
              <a:spLocks noChangeShapeType="1"/>
            </p:cNvSpPr>
            <p:nvPr/>
          </p:nvSpPr>
          <p:spPr bwMode="auto">
            <a:xfrm>
              <a:off x="2624" y="1263"/>
              <a:ext cx="27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Line 45"/>
            <p:cNvSpPr>
              <a:spLocks noChangeShapeType="1"/>
            </p:cNvSpPr>
            <p:nvPr/>
          </p:nvSpPr>
          <p:spPr bwMode="auto">
            <a:xfrm>
              <a:off x="2624" y="3623"/>
              <a:ext cx="274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Line 46"/>
            <p:cNvSpPr>
              <a:spLocks noChangeShapeType="1"/>
            </p:cNvSpPr>
            <p:nvPr/>
          </p:nvSpPr>
          <p:spPr bwMode="auto">
            <a:xfrm flipV="1">
              <a:off x="5368" y="1263"/>
              <a:ext cx="0" cy="23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Line 47"/>
            <p:cNvSpPr>
              <a:spLocks noChangeShapeType="1"/>
            </p:cNvSpPr>
            <p:nvPr/>
          </p:nvSpPr>
          <p:spPr bwMode="auto">
            <a:xfrm flipV="1">
              <a:off x="2624" y="1263"/>
              <a:ext cx="0" cy="23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48"/>
            <p:cNvSpPr>
              <a:spLocks/>
            </p:cNvSpPr>
            <p:nvPr/>
          </p:nvSpPr>
          <p:spPr bwMode="auto">
            <a:xfrm>
              <a:off x="2624" y="3244"/>
              <a:ext cx="782" cy="366"/>
            </a:xfrm>
            <a:custGeom>
              <a:avLst/>
              <a:gdLst>
                <a:gd name="T0" fmla="*/ 6 w 782"/>
                <a:gd name="T1" fmla="*/ 366 h 366"/>
                <a:gd name="T2" fmla="*/ 24 w 782"/>
                <a:gd name="T3" fmla="*/ 366 h 366"/>
                <a:gd name="T4" fmla="*/ 43 w 782"/>
                <a:gd name="T5" fmla="*/ 360 h 366"/>
                <a:gd name="T6" fmla="*/ 62 w 782"/>
                <a:gd name="T7" fmla="*/ 354 h 366"/>
                <a:gd name="T8" fmla="*/ 80 w 782"/>
                <a:gd name="T9" fmla="*/ 354 h 366"/>
                <a:gd name="T10" fmla="*/ 99 w 782"/>
                <a:gd name="T11" fmla="*/ 347 h 366"/>
                <a:gd name="T12" fmla="*/ 118 w 782"/>
                <a:gd name="T13" fmla="*/ 341 h 366"/>
                <a:gd name="T14" fmla="*/ 136 w 782"/>
                <a:gd name="T15" fmla="*/ 335 h 366"/>
                <a:gd name="T16" fmla="*/ 155 w 782"/>
                <a:gd name="T17" fmla="*/ 329 h 366"/>
                <a:gd name="T18" fmla="*/ 173 w 782"/>
                <a:gd name="T19" fmla="*/ 323 h 366"/>
                <a:gd name="T20" fmla="*/ 192 w 782"/>
                <a:gd name="T21" fmla="*/ 316 h 366"/>
                <a:gd name="T22" fmla="*/ 211 w 782"/>
                <a:gd name="T23" fmla="*/ 310 h 366"/>
                <a:gd name="T24" fmla="*/ 229 w 782"/>
                <a:gd name="T25" fmla="*/ 304 h 366"/>
                <a:gd name="T26" fmla="*/ 248 w 782"/>
                <a:gd name="T27" fmla="*/ 292 h 366"/>
                <a:gd name="T28" fmla="*/ 267 w 782"/>
                <a:gd name="T29" fmla="*/ 285 h 366"/>
                <a:gd name="T30" fmla="*/ 285 w 782"/>
                <a:gd name="T31" fmla="*/ 279 h 366"/>
                <a:gd name="T32" fmla="*/ 304 w 782"/>
                <a:gd name="T33" fmla="*/ 273 h 366"/>
                <a:gd name="T34" fmla="*/ 323 w 782"/>
                <a:gd name="T35" fmla="*/ 267 h 366"/>
                <a:gd name="T36" fmla="*/ 341 w 782"/>
                <a:gd name="T37" fmla="*/ 261 h 366"/>
                <a:gd name="T38" fmla="*/ 360 w 782"/>
                <a:gd name="T39" fmla="*/ 254 h 366"/>
                <a:gd name="T40" fmla="*/ 378 w 782"/>
                <a:gd name="T41" fmla="*/ 242 h 366"/>
                <a:gd name="T42" fmla="*/ 397 w 782"/>
                <a:gd name="T43" fmla="*/ 236 h 366"/>
                <a:gd name="T44" fmla="*/ 416 w 782"/>
                <a:gd name="T45" fmla="*/ 223 h 366"/>
                <a:gd name="T46" fmla="*/ 434 w 782"/>
                <a:gd name="T47" fmla="*/ 217 h 366"/>
                <a:gd name="T48" fmla="*/ 453 w 782"/>
                <a:gd name="T49" fmla="*/ 211 h 366"/>
                <a:gd name="T50" fmla="*/ 472 w 782"/>
                <a:gd name="T51" fmla="*/ 205 h 366"/>
                <a:gd name="T52" fmla="*/ 490 w 782"/>
                <a:gd name="T53" fmla="*/ 192 h 366"/>
                <a:gd name="T54" fmla="*/ 509 w 782"/>
                <a:gd name="T55" fmla="*/ 186 h 366"/>
                <a:gd name="T56" fmla="*/ 527 w 782"/>
                <a:gd name="T57" fmla="*/ 174 h 366"/>
                <a:gd name="T58" fmla="*/ 546 w 782"/>
                <a:gd name="T59" fmla="*/ 167 h 366"/>
                <a:gd name="T60" fmla="*/ 565 w 782"/>
                <a:gd name="T61" fmla="*/ 155 h 366"/>
                <a:gd name="T62" fmla="*/ 583 w 782"/>
                <a:gd name="T63" fmla="*/ 149 h 366"/>
                <a:gd name="T64" fmla="*/ 602 w 782"/>
                <a:gd name="T65" fmla="*/ 136 h 366"/>
                <a:gd name="T66" fmla="*/ 621 w 782"/>
                <a:gd name="T67" fmla="*/ 118 h 366"/>
                <a:gd name="T68" fmla="*/ 639 w 782"/>
                <a:gd name="T69" fmla="*/ 105 h 366"/>
                <a:gd name="T70" fmla="*/ 658 w 782"/>
                <a:gd name="T71" fmla="*/ 93 h 366"/>
                <a:gd name="T72" fmla="*/ 676 w 782"/>
                <a:gd name="T73" fmla="*/ 80 h 366"/>
                <a:gd name="T74" fmla="*/ 695 w 782"/>
                <a:gd name="T75" fmla="*/ 68 h 366"/>
                <a:gd name="T76" fmla="*/ 714 w 782"/>
                <a:gd name="T77" fmla="*/ 56 h 366"/>
                <a:gd name="T78" fmla="*/ 732 w 782"/>
                <a:gd name="T79" fmla="*/ 37 h 366"/>
                <a:gd name="T80" fmla="*/ 751 w 782"/>
                <a:gd name="T81" fmla="*/ 25 h 366"/>
                <a:gd name="T82" fmla="*/ 770 w 782"/>
                <a:gd name="T83" fmla="*/ 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" h="366">
                  <a:moveTo>
                    <a:pt x="6" y="366"/>
                  </a:moveTo>
                  <a:lnTo>
                    <a:pt x="0" y="366"/>
                  </a:lnTo>
                  <a:lnTo>
                    <a:pt x="6" y="366"/>
                  </a:lnTo>
                  <a:lnTo>
                    <a:pt x="12" y="366"/>
                  </a:lnTo>
                  <a:lnTo>
                    <a:pt x="18" y="366"/>
                  </a:lnTo>
                  <a:lnTo>
                    <a:pt x="24" y="366"/>
                  </a:lnTo>
                  <a:lnTo>
                    <a:pt x="31" y="366"/>
                  </a:lnTo>
                  <a:lnTo>
                    <a:pt x="37" y="360"/>
                  </a:lnTo>
                  <a:lnTo>
                    <a:pt x="43" y="360"/>
                  </a:lnTo>
                  <a:lnTo>
                    <a:pt x="49" y="360"/>
                  </a:lnTo>
                  <a:lnTo>
                    <a:pt x="55" y="360"/>
                  </a:lnTo>
                  <a:lnTo>
                    <a:pt x="62" y="354"/>
                  </a:lnTo>
                  <a:lnTo>
                    <a:pt x="68" y="354"/>
                  </a:lnTo>
                  <a:lnTo>
                    <a:pt x="74" y="354"/>
                  </a:lnTo>
                  <a:lnTo>
                    <a:pt x="80" y="354"/>
                  </a:lnTo>
                  <a:lnTo>
                    <a:pt x="87" y="347"/>
                  </a:lnTo>
                  <a:lnTo>
                    <a:pt x="93" y="347"/>
                  </a:lnTo>
                  <a:lnTo>
                    <a:pt x="99" y="347"/>
                  </a:lnTo>
                  <a:lnTo>
                    <a:pt x="105" y="347"/>
                  </a:lnTo>
                  <a:lnTo>
                    <a:pt x="111" y="341"/>
                  </a:lnTo>
                  <a:lnTo>
                    <a:pt x="118" y="341"/>
                  </a:lnTo>
                  <a:lnTo>
                    <a:pt x="124" y="341"/>
                  </a:lnTo>
                  <a:lnTo>
                    <a:pt x="130" y="335"/>
                  </a:lnTo>
                  <a:lnTo>
                    <a:pt x="136" y="335"/>
                  </a:lnTo>
                  <a:lnTo>
                    <a:pt x="142" y="335"/>
                  </a:lnTo>
                  <a:lnTo>
                    <a:pt x="149" y="329"/>
                  </a:lnTo>
                  <a:lnTo>
                    <a:pt x="155" y="329"/>
                  </a:lnTo>
                  <a:lnTo>
                    <a:pt x="161" y="329"/>
                  </a:lnTo>
                  <a:lnTo>
                    <a:pt x="167" y="323"/>
                  </a:lnTo>
                  <a:lnTo>
                    <a:pt x="173" y="323"/>
                  </a:lnTo>
                  <a:lnTo>
                    <a:pt x="180" y="316"/>
                  </a:lnTo>
                  <a:lnTo>
                    <a:pt x="186" y="316"/>
                  </a:lnTo>
                  <a:lnTo>
                    <a:pt x="192" y="316"/>
                  </a:lnTo>
                  <a:lnTo>
                    <a:pt x="198" y="310"/>
                  </a:lnTo>
                  <a:lnTo>
                    <a:pt x="205" y="310"/>
                  </a:lnTo>
                  <a:lnTo>
                    <a:pt x="211" y="310"/>
                  </a:lnTo>
                  <a:lnTo>
                    <a:pt x="217" y="304"/>
                  </a:lnTo>
                  <a:lnTo>
                    <a:pt x="223" y="304"/>
                  </a:lnTo>
                  <a:lnTo>
                    <a:pt x="229" y="304"/>
                  </a:lnTo>
                  <a:lnTo>
                    <a:pt x="236" y="298"/>
                  </a:lnTo>
                  <a:lnTo>
                    <a:pt x="242" y="298"/>
                  </a:lnTo>
                  <a:lnTo>
                    <a:pt x="248" y="292"/>
                  </a:lnTo>
                  <a:lnTo>
                    <a:pt x="254" y="292"/>
                  </a:lnTo>
                  <a:lnTo>
                    <a:pt x="260" y="292"/>
                  </a:lnTo>
                  <a:lnTo>
                    <a:pt x="267" y="285"/>
                  </a:lnTo>
                  <a:lnTo>
                    <a:pt x="273" y="285"/>
                  </a:lnTo>
                  <a:lnTo>
                    <a:pt x="279" y="279"/>
                  </a:lnTo>
                  <a:lnTo>
                    <a:pt x="285" y="279"/>
                  </a:lnTo>
                  <a:lnTo>
                    <a:pt x="291" y="279"/>
                  </a:lnTo>
                  <a:lnTo>
                    <a:pt x="298" y="273"/>
                  </a:lnTo>
                  <a:lnTo>
                    <a:pt x="304" y="273"/>
                  </a:lnTo>
                  <a:lnTo>
                    <a:pt x="310" y="273"/>
                  </a:lnTo>
                  <a:lnTo>
                    <a:pt x="316" y="267"/>
                  </a:lnTo>
                  <a:lnTo>
                    <a:pt x="323" y="267"/>
                  </a:lnTo>
                  <a:lnTo>
                    <a:pt x="329" y="267"/>
                  </a:lnTo>
                  <a:lnTo>
                    <a:pt x="335" y="261"/>
                  </a:lnTo>
                  <a:lnTo>
                    <a:pt x="341" y="261"/>
                  </a:lnTo>
                  <a:lnTo>
                    <a:pt x="347" y="254"/>
                  </a:lnTo>
                  <a:lnTo>
                    <a:pt x="354" y="254"/>
                  </a:lnTo>
                  <a:lnTo>
                    <a:pt x="360" y="254"/>
                  </a:lnTo>
                  <a:lnTo>
                    <a:pt x="366" y="248"/>
                  </a:lnTo>
                  <a:lnTo>
                    <a:pt x="372" y="248"/>
                  </a:lnTo>
                  <a:lnTo>
                    <a:pt x="378" y="242"/>
                  </a:lnTo>
                  <a:lnTo>
                    <a:pt x="385" y="242"/>
                  </a:lnTo>
                  <a:lnTo>
                    <a:pt x="391" y="242"/>
                  </a:lnTo>
                  <a:lnTo>
                    <a:pt x="397" y="236"/>
                  </a:lnTo>
                  <a:lnTo>
                    <a:pt x="403" y="229"/>
                  </a:lnTo>
                  <a:lnTo>
                    <a:pt x="409" y="229"/>
                  </a:lnTo>
                  <a:lnTo>
                    <a:pt x="416" y="223"/>
                  </a:lnTo>
                  <a:lnTo>
                    <a:pt x="422" y="223"/>
                  </a:lnTo>
                  <a:lnTo>
                    <a:pt x="428" y="223"/>
                  </a:lnTo>
                  <a:lnTo>
                    <a:pt x="434" y="217"/>
                  </a:lnTo>
                  <a:lnTo>
                    <a:pt x="441" y="217"/>
                  </a:lnTo>
                  <a:lnTo>
                    <a:pt x="447" y="211"/>
                  </a:lnTo>
                  <a:lnTo>
                    <a:pt x="453" y="211"/>
                  </a:lnTo>
                  <a:lnTo>
                    <a:pt x="459" y="211"/>
                  </a:lnTo>
                  <a:lnTo>
                    <a:pt x="465" y="205"/>
                  </a:lnTo>
                  <a:lnTo>
                    <a:pt x="472" y="205"/>
                  </a:lnTo>
                  <a:lnTo>
                    <a:pt x="478" y="198"/>
                  </a:lnTo>
                  <a:lnTo>
                    <a:pt x="484" y="198"/>
                  </a:lnTo>
                  <a:lnTo>
                    <a:pt x="490" y="192"/>
                  </a:lnTo>
                  <a:lnTo>
                    <a:pt x="496" y="192"/>
                  </a:lnTo>
                  <a:lnTo>
                    <a:pt x="503" y="192"/>
                  </a:lnTo>
                  <a:lnTo>
                    <a:pt x="509" y="186"/>
                  </a:lnTo>
                  <a:lnTo>
                    <a:pt x="515" y="180"/>
                  </a:lnTo>
                  <a:lnTo>
                    <a:pt x="521" y="180"/>
                  </a:lnTo>
                  <a:lnTo>
                    <a:pt x="527" y="174"/>
                  </a:lnTo>
                  <a:lnTo>
                    <a:pt x="534" y="174"/>
                  </a:lnTo>
                  <a:lnTo>
                    <a:pt x="540" y="167"/>
                  </a:lnTo>
                  <a:lnTo>
                    <a:pt x="546" y="167"/>
                  </a:lnTo>
                  <a:lnTo>
                    <a:pt x="552" y="161"/>
                  </a:lnTo>
                  <a:lnTo>
                    <a:pt x="559" y="161"/>
                  </a:lnTo>
                  <a:lnTo>
                    <a:pt x="565" y="155"/>
                  </a:lnTo>
                  <a:lnTo>
                    <a:pt x="571" y="155"/>
                  </a:lnTo>
                  <a:lnTo>
                    <a:pt x="577" y="149"/>
                  </a:lnTo>
                  <a:lnTo>
                    <a:pt x="583" y="149"/>
                  </a:lnTo>
                  <a:lnTo>
                    <a:pt x="590" y="143"/>
                  </a:lnTo>
                  <a:lnTo>
                    <a:pt x="596" y="136"/>
                  </a:lnTo>
                  <a:lnTo>
                    <a:pt x="602" y="136"/>
                  </a:lnTo>
                  <a:lnTo>
                    <a:pt x="608" y="130"/>
                  </a:lnTo>
                  <a:lnTo>
                    <a:pt x="614" y="124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3" y="111"/>
                  </a:lnTo>
                  <a:lnTo>
                    <a:pt x="639" y="105"/>
                  </a:lnTo>
                  <a:lnTo>
                    <a:pt x="645" y="99"/>
                  </a:lnTo>
                  <a:lnTo>
                    <a:pt x="652" y="99"/>
                  </a:lnTo>
                  <a:lnTo>
                    <a:pt x="658" y="93"/>
                  </a:lnTo>
                  <a:lnTo>
                    <a:pt x="664" y="87"/>
                  </a:lnTo>
                  <a:lnTo>
                    <a:pt x="670" y="87"/>
                  </a:lnTo>
                  <a:lnTo>
                    <a:pt x="676" y="80"/>
                  </a:lnTo>
                  <a:lnTo>
                    <a:pt x="683" y="74"/>
                  </a:lnTo>
                  <a:lnTo>
                    <a:pt x="689" y="68"/>
                  </a:lnTo>
                  <a:lnTo>
                    <a:pt x="695" y="68"/>
                  </a:lnTo>
                  <a:lnTo>
                    <a:pt x="701" y="62"/>
                  </a:lnTo>
                  <a:lnTo>
                    <a:pt x="708" y="56"/>
                  </a:lnTo>
                  <a:lnTo>
                    <a:pt x="714" y="56"/>
                  </a:lnTo>
                  <a:lnTo>
                    <a:pt x="720" y="49"/>
                  </a:lnTo>
                  <a:lnTo>
                    <a:pt x="726" y="43"/>
                  </a:lnTo>
                  <a:lnTo>
                    <a:pt x="732" y="37"/>
                  </a:lnTo>
                  <a:lnTo>
                    <a:pt x="739" y="31"/>
                  </a:lnTo>
                  <a:lnTo>
                    <a:pt x="745" y="31"/>
                  </a:lnTo>
                  <a:lnTo>
                    <a:pt x="751" y="25"/>
                  </a:lnTo>
                  <a:lnTo>
                    <a:pt x="757" y="18"/>
                  </a:lnTo>
                  <a:lnTo>
                    <a:pt x="763" y="12"/>
                  </a:lnTo>
                  <a:lnTo>
                    <a:pt x="770" y="6"/>
                  </a:lnTo>
                  <a:lnTo>
                    <a:pt x="776" y="6"/>
                  </a:lnTo>
                  <a:lnTo>
                    <a:pt x="782" y="0"/>
                  </a:lnTo>
                </a:path>
              </a:pathLst>
            </a:custGeom>
            <a:noFill/>
            <a:ln w="79375" cap="flat">
              <a:solidFill>
                <a:srgbClr val="B2B2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3406" y="2405"/>
              <a:ext cx="783" cy="839"/>
            </a:xfrm>
            <a:custGeom>
              <a:avLst/>
              <a:gdLst>
                <a:gd name="T0" fmla="*/ 12 w 783"/>
                <a:gd name="T1" fmla="*/ 826 h 839"/>
                <a:gd name="T2" fmla="*/ 25 w 783"/>
                <a:gd name="T3" fmla="*/ 814 h 839"/>
                <a:gd name="T4" fmla="*/ 44 w 783"/>
                <a:gd name="T5" fmla="*/ 795 h 839"/>
                <a:gd name="T6" fmla="*/ 62 w 783"/>
                <a:gd name="T7" fmla="*/ 783 h 839"/>
                <a:gd name="T8" fmla="*/ 81 w 783"/>
                <a:gd name="T9" fmla="*/ 764 h 839"/>
                <a:gd name="T10" fmla="*/ 99 w 783"/>
                <a:gd name="T11" fmla="*/ 746 h 839"/>
                <a:gd name="T12" fmla="*/ 118 w 783"/>
                <a:gd name="T13" fmla="*/ 727 h 839"/>
                <a:gd name="T14" fmla="*/ 137 w 783"/>
                <a:gd name="T15" fmla="*/ 708 h 839"/>
                <a:gd name="T16" fmla="*/ 155 w 783"/>
                <a:gd name="T17" fmla="*/ 690 h 839"/>
                <a:gd name="T18" fmla="*/ 180 w 783"/>
                <a:gd name="T19" fmla="*/ 665 h 839"/>
                <a:gd name="T20" fmla="*/ 193 w 783"/>
                <a:gd name="T21" fmla="*/ 646 h 839"/>
                <a:gd name="T22" fmla="*/ 211 w 783"/>
                <a:gd name="T23" fmla="*/ 628 h 839"/>
                <a:gd name="T24" fmla="*/ 230 w 783"/>
                <a:gd name="T25" fmla="*/ 609 h 839"/>
                <a:gd name="T26" fmla="*/ 255 w 783"/>
                <a:gd name="T27" fmla="*/ 584 h 839"/>
                <a:gd name="T28" fmla="*/ 267 w 783"/>
                <a:gd name="T29" fmla="*/ 565 h 839"/>
                <a:gd name="T30" fmla="*/ 286 w 783"/>
                <a:gd name="T31" fmla="*/ 541 h 839"/>
                <a:gd name="T32" fmla="*/ 304 w 783"/>
                <a:gd name="T33" fmla="*/ 522 h 839"/>
                <a:gd name="T34" fmla="*/ 329 w 783"/>
                <a:gd name="T35" fmla="*/ 491 h 839"/>
                <a:gd name="T36" fmla="*/ 342 w 783"/>
                <a:gd name="T37" fmla="*/ 466 h 839"/>
                <a:gd name="T38" fmla="*/ 366 w 783"/>
                <a:gd name="T39" fmla="*/ 435 h 839"/>
                <a:gd name="T40" fmla="*/ 385 w 783"/>
                <a:gd name="T41" fmla="*/ 404 h 839"/>
                <a:gd name="T42" fmla="*/ 398 w 783"/>
                <a:gd name="T43" fmla="*/ 385 h 839"/>
                <a:gd name="T44" fmla="*/ 416 w 783"/>
                <a:gd name="T45" fmla="*/ 367 h 839"/>
                <a:gd name="T46" fmla="*/ 435 w 783"/>
                <a:gd name="T47" fmla="*/ 342 h 839"/>
                <a:gd name="T48" fmla="*/ 453 w 783"/>
                <a:gd name="T49" fmla="*/ 323 h 839"/>
                <a:gd name="T50" fmla="*/ 472 w 783"/>
                <a:gd name="T51" fmla="*/ 298 h 839"/>
                <a:gd name="T52" fmla="*/ 491 w 783"/>
                <a:gd name="T53" fmla="*/ 280 h 839"/>
                <a:gd name="T54" fmla="*/ 509 w 783"/>
                <a:gd name="T55" fmla="*/ 261 h 839"/>
                <a:gd name="T56" fmla="*/ 528 w 783"/>
                <a:gd name="T57" fmla="*/ 242 h 839"/>
                <a:gd name="T58" fmla="*/ 547 w 783"/>
                <a:gd name="T59" fmla="*/ 230 h 839"/>
                <a:gd name="T60" fmla="*/ 565 w 783"/>
                <a:gd name="T61" fmla="*/ 211 h 839"/>
                <a:gd name="T62" fmla="*/ 584 w 783"/>
                <a:gd name="T63" fmla="*/ 193 h 839"/>
                <a:gd name="T64" fmla="*/ 602 w 783"/>
                <a:gd name="T65" fmla="*/ 180 h 839"/>
                <a:gd name="T66" fmla="*/ 621 w 783"/>
                <a:gd name="T67" fmla="*/ 162 h 839"/>
                <a:gd name="T68" fmla="*/ 640 w 783"/>
                <a:gd name="T69" fmla="*/ 149 h 839"/>
                <a:gd name="T70" fmla="*/ 658 w 783"/>
                <a:gd name="T71" fmla="*/ 131 h 839"/>
                <a:gd name="T72" fmla="*/ 677 w 783"/>
                <a:gd name="T73" fmla="*/ 112 h 839"/>
                <a:gd name="T74" fmla="*/ 696 w 783"/>
                <a:gd name="T75" fmla="*/ 93 h 839"/>
                <a:gd name="T76" fmla="*/ 714 w 783"/>
                <a:gd name="T77" fmla="*/ 69 h 839"/>
                <a:gd name="T78" fmla="*/ 739 w 783"/>
                <a:gd name="T79" fmla="*/ 50 h 839"/>
                <a:gd name="T80" fmla="*/ 751 w 783"/>
                <a:gd name="T81" fmla="*/ 31 h 839"/>
                <a:gd name="T82" fmla="*/ 770 w 783"/>
                <a:gd name="T83" fmla="*/ 13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3" h="839">
                  <a:moveTo>
                    <a:pt x="0" y="839"/>
                  </a:moveTo>
                  <a:lnTo>
                    <a:pt x="6" y="832"/>
                  </a:lnTo>
                  <a:lnTo>
                    <a:pt x="12" y="826"/>
                  </a:lnTo>
                  <a:lnTo>
                    <a:pt x="25" y="814"/>
                  </a:lnTo>
                  <a:lnTo>
                    <a:pt x="19" y="814"/>
                  </a:lnTo>
                  <a:lnTo>
                    <a:pt x="25" y="814"/>
                  </a:lnTo>
                  <a:lnTo>
                    <a:pt x="31" y="808"/>
                  </a:lnTo>
                  <a:lnTo>
                    <a:pt x="37" y="801"/>
                  </a:lnTo>
                  <a:lnTo>
                    <a:pt x="44" y="795"/>
                  </a:lnTo>
                  <a:lnTo>
                    <a:pt x="50" y="789"/>
                  </a:lnTo>
                  <a:lnTo>
                    <a:pt x="56" y="789"/>
                  </a:lnTo>
                  <a:lnTo>
                    <a:pt x="62" y="783"/>
                  </a:lnTo>
                  <a:lnTo>
                    <a:pt x="68" y="777"/>
                  </a:lnTo>
                  <a:lnTo>
                    <a:pt x="75" y="770"/>
                  </a:lnTo>
                  <a:lnTo>
                    <a:pt x="81" y="764"/>
                  </a:lnTo>
                  <a:lnTo>
                    <a:pt x="87" y="758"/>
                  </a:lnTo>
                  <a:lnTo>
                    <a:pt x="93" y="752"/>
                  </a:lnTo>
                  <a:lnTo>
                    <a:pt x="99" y="746"/>
                  </a:lnTo>
                  <a:lnTo>
                    <a:pt x="106" y="739"/>
                  </a:lnTo>
                  <a:lnTo>
                    <a:pt x="112" y="733"/>
                  </a:lnTo>
                  <a:lnTo>
                    <a:pt x="118" y="727"/>
                  </a:lnTo>
                  <a:lnTo>
                    <a:pt x="124" y="721"/>
                  </a:lnTo>
                  <a:lnTo>
                    <a:pt x="130" y="714"/>
                  </a:lnTo>
                  <a:lnTo>
                    <a:pt x="137" y="708"/>
                  </a:lnTo>
                  <a:lnTo>
                    <a:pt x="143" y="702"/>
                  </a:lnTo>
                  <a:lnTo>
                    <a:pt x="149" y="696"/>
                  </a:lnTo>
                  <a:lnTo>
                    <a:pt x="155" y="690"/>
                  </a:lnTo>
                  <a:lnTo>
                    <a:pt x="162" y="683"/>
                  </a:lnTo>
                  <a:lnTo>
                    <a:pt x="168" y="677"/>
                  </a:lnTo>
                  <a:lnTo>
                    <a:pt x="180" y="665"/>
                  </a:lnTo>
                  <a:lnTo>
                    <a:pt x="180" y="659"/>
                  </a:lnTo>
                  <a:lnTo>
                    <a:pt x="186" y="652"/>
                  </a:lnTo>
                  <a:lnTo>
                    <a:pt x="193" y="646"/>
                  </a:lnTo>
                  <a:lnTo>
                    <a:pt x="199" y="640"/>
                  </a:lnTo>
                  <a:lnTo>
                    <a:pt x="205" y="634"/>
                  </a:lnTo>
                  <a:lnTo>
                    <a:pt x="211" y="628"/>
                  </a:lnTo>
                  <a:lnTo>
                    <a:pt x="217" y="621"/>
                  </a:lnTo>
                  <a:lnTo>
                    <a:pt x="224" y="615"/>
                  </a:lnTo>
                  <a:lnTo>
                    <a:pt x="230" y="609"/>
                  </a:lnTo>
                  <a:lnTo>
                    <a:pt x="236" y="603"/>
                  </a:lnTo>
                  <a:lnTo>
                    <a:pt x="242" y="596"/>
                  </a:lnTo>
                  <a:lnTo>
                    <a:pt x="255" y="584"/>
                  </a:lnTo>
                  <a:lnTo>
                    <a:pt x="255" y="578"/>
                  </a:lnTo>
                  <a:lnTo>
                    <a:pt x="261" y="572"/>
                  </a:lnTo>
                  <a:lnTo>
                    <a:pt x="267" y="565"/>
                  </a:lnTo>
                  <a:lnTo>
                    <a:pt x="273" y="559"/>
                  </a:lnTo>
                  <a:lnTo>
                    <a:pt x="286" y="547"/>
                  </a:lnTo>
                  <a:lnTo>
                    <a:pt x="286" y="541"/>
                  </a:lnTo>
                  <a:lnTo>
                    <a:pt x="292" y="534"/>
                  </a:lnTo>
                  <a:lnTo>
                    <a:pt x="298" y="528"/>
                  </a:lnTo>
                  <a:lnTo>
                    <a:pt x="304" y="522"/>
                  </a:lnTo>
                  <a:lnTo>
                    <a:pt x="317" y="510"/>
                  </a:lnTo>
                  <a:lnTo>
                    <a:pt x="317" y="503"/>
                  </a:lnTo>
                  <a:lnTo>
                    <a:pt x="329" y="491"/>
                  </a:lnTo>
                  <a:lnTo>
                    <a:pt x="329" y="485"/>
                  </a:lnTo>
                  <a:lnTo>
                    <a:pt x="342" y="472"/>
                  </a:lnTo>
                  <a:lnTo>
                    <a:pt x="342" y="466"/>
                  </a:lnTo>
                  <a:lnTo>
                    <a:pt x="354" y="454"/>
                  </a:lnTo>
                  <a:lnTo>
                    <a:pt x="354" y="447"/>
                  </a:lnTo>
                  <a:lnTo>
                    <a:pt x="366" y="435"/>
                  </a:lnTo>
                  <a:lnTo>
                    <a:pt x="366" y="423"/>
                  </a:lnTo>
                  <a:lnTo>
                    <a:pt x="373" y="416"/>
                  </a:lnTo>
                  <a:lnTo>
                    <a:pt x="385" y="404"/>
                  </a:lnTo>
                  <a:lnTo>
                    <a:pt x="385" y="398"/>
                  </a:lnTo>
                  <a:lnTo>
                    <a:pt x="391" y="392"/>
                  </a:lnTo>
                  <a:lnTo>
                    <a:pt x="398" y="385"/>
                  </a:lnTo>
                  <a:lnTo>
                    <a:pt x="404" y="379"/>
                  </a:lnTo>
                  <a:lnTo>
                    <a:pt x="410" y="373"/>
                  </a:lnTo>
                  <a:lnTo>
                    <a:pt x="416" y="367"/>
                  </a:lnTo>
                  <a:lnTo>
                    <a:pt x="429" y="354"/>
                  </a:lnTo>
                  <a:lnTo>
                    <a:pt x="429" y="348"/>
                  </a:lnTo>
                  <a:lnTo>
                    <a:pt x="435" y="342"/>
                  </a:lnTo>
                  <a:lnTo>
                    <a:pt x="441" y="336"/>
                  </a:lnTo>
                  <a:lnTo>
                    <a:pt x="447" y="329"/>
                  </a:lnTo>
                  <a:lnTo>
                    <a:pt x="453" y="323"/>
                  </a:lnTo>
                  <a:lnTo>
                    <a:pt x="466" y="311"/>
                  </a:lnTo>
                  <a:lnTo>
                    <a:pt x="466" y="305"/>
                  </a:lnTo>
                  <a:lnTo>
                    <a:pt x="472" y="298"/>
                  </a:lnTo>
                  <a:lnTo>
                    <a:pt x="478" y="292"/>
                  </a:lnTo>
                  <a:lnTo>
                    <a:pt x="484" y="286"/>
                  </a:lnTo>
                  <a:lnTo>
                    <a:pt x="491" y="280"/>
                  </a:lnTo>
                  <a:lnTo>
                    <a:pt x="497" y="274"/>
                  </a:lnTo>
                  <a:lnTo>
                    <a:pt x="503" y="267"/>
                  </a:lnTo>
                  <a:lnTo>
                    <a:pt x="509" y="261"/>
                  </a:lnTo>
                  <a:lnTo>
                    <a:pt x="515" y="255"/>
                  </a:lnTo>
                  <a:lnTo>
                    <a:pt x="522" y="249"/>
                  </a:lnTo>
                  <a:lnTo>
                    <a:pt x="528" y="242"/>
                  </a:lnTo>
                  <a:lnTo>
                    <a:pt x="534" y="236"/>
                  </a:lnTo>
                  <a:lnTo>
                    <a:pt x="540" y="236"/>
                  </a:lnTo>
                  <a:lnTo>
                    <a:pt x="547" y="230"/>
                  </a:lnTo>
                  <a:lnTo>
                    <a:pt x="553" y="224"/>
                  </a:lnTo>
                  <a:lnTo>
                    <a:pt x="559" y="218"/>
                  </a:lnTo>
                  <a:lnTo>
                    <a:pt x="565" y="211"/>
                  </a:lnTo>
                  <a:lnTo>
                    <a:pt x="571" y="205"/>
                  </a:lnTo>
                  <a:lnTo>
                    <a:pt x="578" y="199"/>
                  </a:lnTo>
                  <a:lnTo>
                    <a:pt x="584" y="193"/>
                  </a:lnTo>
                  <a:lnTo>
                    <a:pt x="590" y="193"/>
                  </a:lnTo>
                  <a:lnTo>
                    <a:pt x="596" y="187"/>
                  </a:lnTo>
                  <a:lnTo>
                    <a:pt x="602" y="180"/>
                  </a:lnTo>
                  <a:lnTo>
                    <a:pt x="609" y="174"/>
                  </a:lnTo>
                  <a:lnTo>
                    <a:pt x="615" y="168"/>
                  </a:lnTo>
                  <a:lnTo>
                    <a:pt x="621" y="162"/>
                  </a:lnTo>
                  <a:lnTo>
                    <a:pt x="627" y="156"/>
                  </a:lnTo>
                  <a:lnTo>
                    <a:pt x="633" y="149"/>
                  </a:lnTo>
                  <a:lnTo>
                    <a:pt x="640" y="149"/>
                  </a:lnTo>
                  <a:lnTo>
                    <a:pt x="646" y="143"/>
                  </a:lnTo>
                  <a:lnTo>
                    <a:pt x="652" y="137"/>
                  </a:lnTo>
                  <a:lnTo>
                    <a:pt x="658" y="131"/>
                  </a:lnTo>
                  <a:lnTo>
                    <a:pt x="665" y="125"/>
                  </a:lnTo>
                  <a:lnTo>
                    <a:pt x="671" y="118"/>
                  </a:lnTo>
                  <a:lnTo>
                    <a:pt x="677" y="112"/>
                  </a:lnTo>
                  <a:lnTo>
                    <a:pt x="683" y="106"/>
                  </a:lnTo>
                  <a:lnTo>
                    <a:pt x="689" y="100"/>
                  </a:lnTo>
                  <a:lnTo>
                    <a:pt x="696" y="93"/>
                  </a:lnTo>
                  <a:lnTo>
                    <a:pt x="702" y="87"/>
                  </a:lnTo>
                  <a:lnTo>
                    <a:pt x="714" y="75"/>
                  </a:lnTo>
                  <a:lnTo>
                    <a:pt x="714" y="69"/>
                  </a:lnTo>
                  <a:lnTo>
                    <a:pt x="720" y="69"/>
                  </a:lnTo>
                  <a:lnTo>
                    <a:pt x="727" y="62"/>
                  </a:lnTo>
                  <a:lnTo>
                    <a:pt x="739" y="50"/>
                  </a:lnTo>
                  <a:lnTo>
                    <a:pt x="739" y="44"/>
                  </a:lnTo>
                  <a:lnTo>
                    <a:pt x="745" y="38"/>
                  </a:lnTo>
                  <a:lnTo>
                    <a:pt x="751" y="31"/>
                  </a:lnTo>
                  <a:lnTo>
                    <a:pt x="758" y="25"/>
                  </a:lnTo>
                  <a:lnTo>
                    <a:pt x="764" y="19"/>
                  </a:lnTo>
                  <a:lnTo>
                    <a:pt x="770" y="13"/>
                  </a:lnTo>
                  <a:lnTo>
                    <a:pt x="776" y="7"/>
                  </a:lnTo>
                  <a:lnTo>
                    <a:pt x="783" y="0"/>
                  </a:lnTo>
                </a:path>
              </a:pathLst>
            </a:custGeom>
            <a:noFill/>
            <a:ln w="79375" cap="flat">
              <a:solidFill>
                <a:srgbClr val="B2B2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4189" y="1604"/>
              <a:ext cx="782" cy="801"/>
            </a:xfrm>
            <a:custGeom>
              <a:avLst/>
              <a:gdLst>
                <a:gd name="T0" fmla="*/ 12 w 782"/>
                <a:gd name="T1" fmla="*/ 789 h 801"/>
                <a:gd name="T2" fmla="*/ 31 w 782"/>
                <a:gd name="T3" fmla="*/ 764 h 801"/>
                <a:gd name="T4" fmla="*/ 49 w 782"/>
                <a:gd name="T5" fmla="*/ 745 h 801"/>
                <a:gd name="T6" fmla="*/ 74 w 782"/>
                <a:gd name="T7" fmla="*/ 721 h 801"/>
                <a:gd name="T8" fmla="*/ 86 w 782"/>
                <a:gd name="T9" fmla="*/ 702 h 801"/>
                <a:gd name="T10" fmla="*/ 105 w 782"/>
                <a:gd name="T11" fmla="*/ 683 h 801"/>
                <a:gd name="T12" fmla="*/ 124 w 782"/>
                <a:gd name="T13" fmla="*/ 665 h 801"/>
                <a:gd name="T14" fmla="*/ 142 w 782"/>
                <a:gd name="T15" fmla="*/ 646 h 801"/>
                <a:gd name="T16" fmla="*/ 161 w 782"/>
                <a:gd name="T17" fmla="*/ 627 h 801"/>
                <a:gd name="T18" fmla="*/ 180 w 782"/>
                <a:gd name="T19" fmla="*/ 609 h 801"/>
                <a:gd name="T20" fmla="*/ 204 w 782"/>
                <a:gd name="T21" fmla="*/ 584 h 801"/>
                <a:gd name="T22" fmla="*/ 217 w 782"/>
                <a:gd name="T23" fmla="*/ 565 h 801"/>
                <a:gd name="T24" fmla="*/ 236 w 782"/>
                <a:gd name="T25" fmla="*/ 540 h 801"/>
                <a:gd name="T26" fmla="*/ 254 w 782"/>
                <a:gd name="T27" fmla="*/ 522 h 801"/>
                <a:gd name="T28" fmla="*/ 273 w 782"/>
                <a:gd name="T29" fmla="*/ 503 h 801"/>
                <a:gd name="T30" fmla="*/ 291 w 782"/>
                <a:gd name="T31" fmla="*/ 478 h 801"/>
                <a:gd name="T32" fmla="*/ 310 w 782"/>
                <a:gd name="T33" fmla="*/ 460 h 801"/>
                <a:gd name="T34" fmla="*/ 329 w 782"/>
                <a:gd name="T35" fmla="*/ 441 h 801"/>
                <a:gd name="T36" fmla="*/ 347 w 782"/>
                <a:gd name="T37" fmla="*/ 422 h 801"/>
                <a:gd name="T38" fmla="*/ 360 w 782"/>
                <a:gd name="T39" fmla="*/ 404 h 801"/>
                <a:gd name="T40" fmla="*/ 378 w 782"/>
                <a:gd name="T41" fmla="*/ 385 h 801"/>
                <a:gd name="T42" fmla="*/ 397 w 782"/>
                <a:gd name="T43" fmla="*/ 367 h 801"/>
                <a:gd name="T44" fmla="*/ 416 w 782"/>
                <a:gd name="T45" fmla="*/ 348 h 801"/>
                <a:gd name="T46" fmla="*/ 434 w 782"/>
                <a:gd name="T47" fmla="*/ 336 h 801"/>
                <a:gd name="T48" fmla="*/ 453 w 782"/>
                <a:gd name="T49" fmla="*/ 317 h 801"/>
                <a:gd name="T50" fmla="*/ 471 w 782"/>
                <a:gd name="T51" fmla="*/ 298 h 801"/>
                <a:gd name="T52" fmla="*/ 490 w 782"/>
                <a:gd name="T53" fmla="*/ 280 h 801"/>
                <a:gd name="T54" fmla="*/ 509 w 782"/>
                <a:gd name="T55" fmla="*/ 261 h 801"/>
                <a:gd name="T56" fmla="*/ 527 w 782"/>
                <a:gd name="T57" fmla="*/ 242 h 801"/>
                <a:gd name="T58" fmla="*/ 546 w 782"/>
                <a:gd name="T59" fmla="*/ 224 h 801"/>
                <a:gd name="T60" fmla="*/ 565 w 782"/>
                <a:gd name="T61" fmla="*/ 211 h 801"/>
                <a:gd name="T62" fmla="*/ 583 w 782"/>
                <a:gd name="T63" fmla="*/ 193 h 801"/>
                <a:gd name="T64" fmla="*/ 602 w 782"/>
                <a:gd name="T65" fmla="*/ 174 h 801"/>
                <a:gd name="T66" fmla="*/ 621 w 782"/>
                <a:gd name="T67" fmla="*/ 155 h 801"/>
                <a:gd name="T68" fmla="*/ 639 w 782"/>
                <a:gd name="T69" fmla="*/ 143 h 801"/>
                <a:gd name="T70" fmla="*/ 658 w 782"/>
                <a:gd name="T71" fmla="*/ 124 h 801"/>
                <a:gd name="T72" fmla="*/ 676 w 782"/>
                <a:gd name="T73" fmla="*/ 106 h 801"/>
                <a:gd name="T74" fmla="*/ 695 w 782"/>
                <a:gd name="T75" fmla="*/ 87 h 801"/>
                <a:gd name="T76" fmla="*/ 714 w 782"/>
                <a:gd name="T77" fmla="*/ 68 h 801"/>
                <a:gd name="T78" fmla="*/ 732 w 782"/>
                <a:gd name="T79" fmla="*/ 50 h 801"/>
                <a:gd name="T80" fmla="*/ 751 w 782"/>
                <a:gd name="T81" fmla="*/ 31 h 801"/>
                <a:gd name="T82" fmla="*/ 770 w 782"/>
                <a:gd name="T83" fmla="*/ 13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" h="801">
                  <a:moveTo>
                    <a:pt x="0" y="801"/>
                  </a:moveTo>
                  <a:lnTo>
                    <a:pt x="6" y="795"/>
                  </a:lnTo>
                  <a:lnTo>
                    <a:pt x="12" y="789"/>
                  </a:lnTo>
                  <a:lnTo>
                    <a:pt x="24" y="776"/>
                  </a:lnTo>
                  <a:lnTo>
                    <a:pt x="24" y="770"/>
                  </a:lnTo>
                  <a:lnTo>
                    <a:pt x="31" y="764"/>
                  </a:lnTo>
                  <a:lnTo>
                    <a:pt x="37" y="758"/>
                  </a:lnTo>
                  <a:lnTo>
                    <a:pt x="43" y="752"/>
                  </a:lnTo>
                  <a:lnTo>
                    <a:pt x="49" y="745"/>
                  </a:lnTo>
                  <a:lnTo>
                    <a:pt x="55" y="739"/>
                  </a:lnTo>
                  <a:lnTo>
                    <a:pt x="62" y="733"/>
                  </a:lnTo>
                  <a:lnTo>
                    <a:pt x="74" y="721"/>
                  </a:lnTo>
                  <a:lnTo>
                    <a:pt x="74" y="714"/>
                  </a:lnTo>
                  <a:lnTo>
                    <a:pt x="80" y="708"/>
                  </a:lnTo>
                  <a:lnTo>
                    <a:pt x="86" y="702"/>
                  </a:lnTo>
                  <a:lnTo>
                    <a:pt x="93" y="696"/>
                  </a:lnTo>
                  <a:lnTo>
                    <a:pt x="99" y="690"/>
                  </a:lnTo>
                  <a:lnTo>
                    <a:pt x="105" y="683"/>
                  </a:lnTo>
                  <a:lnTo>
                    <a:pt x="111" y="677"/>
                  </a:lnTo>
                  <a:lnTo>
                    <a:pt x="118" y="671"/>
                  </a:lnTo>
                  <a:lnTo>
                    <a:pt x="124" y="665"/>
                  </a:lnTo>
                  <a:lnTo>
                    <a:pt x="130" y="658"/>
                  </a:lnTo>
                  <a:lnTo>
                    <a:pt x="136" y="652"/>
                  </a:lnTo>
                  <a:lnTo>
                    <a:pt x="142" y="646"/>
                  </a:lnTo>
                  <a:lnTo>
                    <a:pt x="149" y="640"/>
                  </a:lnTo>
                  <a:lnTo>
                    <a:pt x="155" y="634"/>
                  </a:lnTo>
                  <a:lnTo>
                    <a:pt x="161" y="627"/>
                  </a:lnTo>
                  <a:lnTo>
                    <a:pt x="167" y="621"/>
                  </a:lnTo>
                  <a:lnTo>
                    <a:pt x="173" y="615"/>
                  </a:lnTo>
                  <a:lnTo>
                    <a:pt x="180" y="609"/>
                  </a:lnTo>
                  <a:lnTo>
                    <a:pt x="186" y="603"/>
                  </a:lnTo>
                  <a:lnTo>
                    <a:pt x="192" y="596"/>
                  </a:lnTo>
                  <a:lnTo>
                    <a:pt x="204" y="584"/>
                  </a:lnTo>
                  <a:lnTo>
                    <a:pt x="204" y="578"/>
                  </a:lnTo>
                  <a:lnTo>
                    <a:pt x="211" y="572"/>
                  </a:lnTo>
                  <a:lnTo>
                    <a:pt x="217" y="565"/>
                  </a:lnTo>
                  <a:lnTo>
                    <a:pt x="223" y="559"/>
                  </a:lnTo>
                  <a:lnTo>
                    <a:pt x="236" y="547"/>
                  </a:lnTo>
                  <a:lnTo>
                    <a:pt x="236" y="540"/>
                  </a:lnTo>
                  <a:lnTo>
                    <a:pt x="242" y="534"/>
                  </a:lnTo>
                  <a:lnTo>
                    <a:pt x="248" y="528"/>
                  </a:lnTo>
                  <a:lnTo>
                    <a:pt x="254" y="522"/>
                  </a:lnTo>
                  <a:lnTo>
                    <a:pt x="260" y="516"/>
                  </a:lnTo>
                  <a:lnTo>
                    <a:pt x="267" y="509"/>
                  </a:lnTo>
                  <a:lnTo>
                    <a:pt x="273" y="503"/>
                  </a:lnTo>
                  <a:lnTo>
                    <a:pt x="285" y="491"/>
                  </a:lnTo>
                  <a:lnTo>
                    <a:pt x="285" y="485"/>
                  </a:lnTo>
                  <a:lnTo>
                    <a:pt x="291" y="478"/>
                  </a:lnTo>
                  <a:lnTo>
                    <a:pt x="298" y="472"/>
                  </a:lnTo>
                  <a:lnTo>
                    <a:pt x="304" y="466"/>
                  </a:lnTo>
                  <a:lnTo>
                    <a:pt x="310" y="460"/>
                  </a:lnTo>
                  <a:lnTo>
                    <a:pt x="316" y="454"/>
                  </a:lnTo>
                  <a:lnTo>
                    <a:pt x="322" y="447"/>
                  </a:lnTo>
                  <a:lnTo>
                    <a:pt x="329" y="441"/>
                  </a:lnTo>
                  <a:lnTo>
                    <a:pt x="335" y="435"/>
                  </a:lnTo>
                  <a:lnTo>
                    <a:pt x="341" y="429"/>
                  </a:lnTo>
                  <a:lnTo>
                    <a:pt x="347" y="422"/>
                  </a:lnTo>
                  <a:lnTo>
                    <a:pt x="354" y="416"/>
                  </a:lnTo>
                  <a:lnTo>
                    <a:pt x="366" y="404"/>
                  </a:lnTo>
                  <a:lnTo>
                    <a:pt x="360" y="404"/>
                  </a:lnTo>
                  <a:lnTo>
                    <a:pt x="366" y="404"/>
                  </a:lnTo>
                  <a:lnTo>
                    <a:pt x="378" y="391"/>
                  </a:lnTo>
                  <a:lnTo>
                    <a:pt x="378" y="385"/>
                  </a:lnTo>
                  <a:lnTo>
                    <a:pt x="385" y="379"/>
                  </a:lnTo>
                  <a:lnTo>
                    <a:pt x="391" y="373"/>
                  </a:lnTo>
                  <a:lnTo>
                    <a:pt x="397" y="367"/>
                  </a:lnTo>
                  <a:lnTo>
                    <a:pt x="403" y="360"/>
                  </a:lnTo>
                  <a:lnTo>
                    <a:pt x="409" y="354"/>
                  </a:lnTo>
                  <a:lnTo>
                    <a:pt x="416" y="348"/>
                  </a:lnTo>
                  <a:lnTo>
                    <a:pt x="422" y="342"/>
                  </a:lnTo>
                  <a:lnTo>
                    <a:pt x="428" y="336"/>
                  </a:lnTo>
                  <a:lnTo>
                    <a:pt x="434" y="336"/>
                  </a:lnTo>
                  <a:lnTo>
                    <a:pt x="440" y="329"/>
                  </a:lnTo>
                  <a:lnTo>
                    <a:pt x="447" y="323"/>
                  </a:lnTo>
                  <a:lnTo>
                    <a:pt x="453" y="317"/>
                  </a:lnTo>
                  <a:lnTo>
                    <a:pt x="459" y="311"/>
                  </a:lnTo>
                  <a:lnTo>
                    <a:pt x="465" y="304"/>
                  </a:lnTo>
                  <a:lnTo>
                    <a:pt x="471" y="298"/>
                  </a:lnTo>
                  <a:lnTo>
                    <a:pt x="478" y="292"/>
                  </a:lnTo>
                  <a:lnTo>
                    <a:pt x="484" y="286"/>
                  </a:lnTo>
                  <a:lnTo>
                    <a:pt x="490" y="280"/>
                  </a:lnTo>
                  <a:lnTo>
                    <a:pt x="496" y="273"/>
                  </a:lnTo>
                  <a:lnTo>
                    <a:pt x="503" y="267"/>
                  </a:lnTo>
                  <a:lnTo>
                    <a:pt x="509" y="261"/>
                  </a:lnTo>
                  <a:lnTo>
                    <a:pt x="515" y="255"/>
                  </a:lnTo>
                  <a:lnTo>
                    <a:pt x="521" y="249"/>
                  </a:lnTo>
                  <a:lnTo>
                    <a:pt x="527" y="242"/>
                  </a:lnTo>
                  <a:lnTo>
                    <a:pt x="534" y="236"/>
                  </a:lnTo>
                  <a:lnTo>
                    <a:pt x="540" y="230"/>
                  </a:lnTo>
                  <a:lnTo>
                    <a:pt x="546" y="224"/>
                  </a:lnTo>
                  <a:lnTo>
                    <a:pt x="552" y="224"/>
                  </a:lnTo>
                  <a:lnTo>
                    <a:pt x="558" y="218"/>
                  </a:lnTo>
                  <a:lnTo>
                    <a:pt x="565" y="211"/>
                  </a:lnTo>
                  <a:lnTo>
                    <a:pt x="571" y="205"/>
                  </a:lnTo>
                  <a:lnTo>
                    <a:pt x="577" y="199"/>
                  </a:lnTo>
                  <a:lnTo>
                    <a:pt x="583" y="193"/>
                  </a:lnTo>
                  <a:lnTo>
                    <a:pt x="589" y="186"/>
                  </a:lnTo>
                  <a:lnTo>
                    <a:pt x="596" y="180"/>
                  </a:lnTo>
                  <a:lnTo>
                    <a:pt x="602" y="174"/>
                  </a:lnTo>
                  <a:lnTo>
                    <a:pt x="608" y="168"/>
                  </a:lnTo>
                  <a:lnTo>
                    <a:pt x="614" y="162"/>
                  </a:lnTo>
                  <a:lnTo>
                    <a:pt x="621" y="155"/>
                  </a:lnTo>
                  <a:lnTo>
                    <a:pt x="627" y="149"/>
                  </a:lnTo>
                  <a:lnTo>
                    <a:pt x="633" y="143"/>
                  </a:lnTo>
                  <a:lnTo>
                    <a:pt x="639" y="143"/>
                  </a:lnTo>
                  <a:lnTo>
                    <a:pt x="645" y="137"/>
                  </a:lnTo>
                  <a:lnTo>
                    <a:pt x="652" y="131"/>
                  </a:lnTo>
                  <a:lnTo>
                    <a:pt x="658" y="124"/>
                  </a:lnTo>
                  <a:lnTo>
                    <a:pt x="664" y="118"/>
                  </a:lnTo>
                  <a:lnTo>
                    <a:pt x="670" y="112"/>
                  </a:lnTo>
                  <a:lnTo>
                    <a:pt x="676" y="106"/>
                  </a:lnTo>
                  <a:lnTo>
                    <a:pt x="683" y="100"/>
                  </a:lnTo>
                  <a:lnTo>
                    <a:pt x="689" y="93"/>
                  </a:lnTo>
                  <a:lnTo>
                    <a:pt x="695" y="87"/>
                  </a:lnTo>
                  <a:lnTo>
                    <a:pt x="701" y="81"/>
                  </a:lnTo>
                  <a:lnTo>
                    <a:pt x="707" y="75"/>
                  </a:lnTo>
                  <a:lnTo>
                    <a:pt x="714" y="68"/>
                  </a:lnTo>
                  <a:lnTo>
                    <a:pt x="720" y="62"/>
                  </a:lnTo>
                  <a:lnTo>
                    <a:pt x="726" y="56"/>
                  </a:lnTo>
                  <a:lnTo>
                    <a:pt x="732" y="50"/>
                  </a:lnTo>
                  <a:lnTo>
                    <a:pt x="739" y="44"/>
                  </a:lnTo>
                  <a:lnTo>
                    <a:pt x="745" y="37"/>
                  </a:lnTo>
                  <a:lnTo>
                    <a:pt x="751" y="31"/>
                  </a:lnTo>
                  <a:lnTo>
                    <a:pt x="757" y="25"/>
                  </a:lnTo>
                  <a:lnTo>
                    <a:pt x="763" y="19"/>
                  </a:lnTo>
                  <a:lnTo>
                    <a:pt x="770" y="13"/>
                  </a:lnTo>
                  <a:lnTo>
                    <a:pt x="776" y="6"/>
                  </a:lnTo>
                  <a:lnTo>
                    <a:pt x="782" y="0"/>
                  </a:lnTo>
                </a:path>
              </a:pathLst>
            </a:custGeom>
            <a:noFill/>
            <a:ln w="79375" cap="flat">
              <a:solidFill>
                <a:srgbClr val="B2B2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4971" y="1474"/>
              <a:ext cx="137" cy="130"/>
            </a:xfrm>
            <a:custGeom>
              <a:avLst/>
              <a:gdLst>
                <a:gd name="T0" fmla="*/ 0 w 137"/>
                <a:gd name="T1" fmla="*/ 130 h 130"/>
                <a:gd name="T2" fmla="*/ 6 w 137"/>
                <a:gd name="T3" fmla="*/ 124 h 130"/>
                <a:gd name="T4" fmla="*/ 12 w 137"/>
                <a:gd name="T5" fmla="*/ 118 h 130"/>
                <a:gd name="T6" fmla="*/ 19 w 137"/>
                <a:gd name="T7" fmla="*/ 112 h 130"/>
                <a:gd name="T8" fmla="*/ 25 w 137"/>
                <a:gd name="T9" fmla="*/ 105 h 130"/>
                <a:gd name="T10" fmla="*/ 31 w 137"/>
                <a:gd name="T11" fmla="*/ 99 h 130"/>
                <a:gd name="T12" fmla="*/ 37 w 137"/>
                <a:gd name="T13" fmla="*/ 93 h 130"/>
                <a:gd name="T14" fmla="*/ 43 w 137"/>
                <a:gd name="T15" fmla="*/ 87 h 130"/>
                <a:gd name="T16" fmla="*/ 50 w 137"/>
                <a:gd name="T17" fmla="*/ 87 h 130"/>
                <a:gd name="T18" fmla="*/ 56 w 137"/>
                <a:gd name="T19" fmla="*/ 80 h 130"/>
                <a:gd name="T20" fmla="*/ 62 w 137"/>
                <a:gd name="T21" fmla="*/ 74 h 130"/>
                <a:gd name="T22" fmla="*/ 68 w 137"/>
                <a:gd name="T23" fmla="*/ 68 h 130"/>
                <a:gd name="T24" fmla="*/ 75 w 137"/>
                <a:gd name="T25" fmla="*/ 62 h 130"/>
                <a:gd name="T26" fmla="*/ 81 w 137"/>
                <a:gd name="T27" fmla="*/ 56 h 130"/>
                <a:gd name="T28" fmla="*/ 87 w 137"/>
                <a:gd name="T29" fmla="*/ 49 h 130"/>
                <a:gd name="T30" fmla="*/ 93 w 137"/>
                <a:gd name="T31" fmla="*/ 43 h 130"/>
                <a:gd name="T32" fmla="*/ 99 w 137"/>
                <a:gd name="T33" fmla="*/ 37 h 130"/>
                <a:gd name="T34" fmla="*/ 106 w 137"/>
                <a:gd name="T35" fmla="*/ 31 h 130"/>
                <a:gd name="T36" fmla="*/ 118 w 137"/>
                <a:gd name="T37" fmla="*/ 18 h 130"/>
                <a:gd name="T38" fmla="*/ 118 w 137"/>
                <a:gd name="T39" fmla="*/ 12 h 130"/>
                <a:gd name="T40" fmla="*/ 124 w 137"/>
                <a:gd name="T41" fmla="*/ 6 h 130"/>
                <a:gd name="T42" fmla="*/ 130 w 137"/>
                <a:gd name="T43" fmla="*/ 0 h 130"/>
                <a:gd name="T44" fmla="*/ 137 w 137"/>
                <a:gd name="T4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7" h="130">
                  <a:moveTo>
                    <a:pt x="0" y="130"/>
                  </a:moveTo>
                  <a:lnTo>
                    <a:pt x="6" y="124"/>
                  </a:lnTo>
                  <a:lnTo>
                    <a:pt x="12" y="118"/>
                  </a:lnTo>
                  <a:lnTo>
                    <a:pt x="19" y="112"/>
                  </a:lnTo>
                  <a:lnTo>
                    <a:pt x="25" y="105"/>
                  </a:lnTo>
                  <a:lnTo>
                    <a:pt x="31" y="99"/>
                  </a:lnTo>
                  <a:lnTo>
                    <a:pt x="37" y="93"/>
                  </a:lnTo>
                  <a:lnTo>
                    <a:pt x="43" y="87"/>
                  </a:lnTo>
                  <a:lnTo>
                    <a:pt x="50" y="87"/>
                  </a:lnTo>
                  <a:lnTo>
                    <a:pt x="56" y="80"/>
                  </a:lnTo>
                  <a:lnTo>
                    <a:pt x="62" y="74"/>
                  </a:lnTo>
                  <a:lnTo>
                    <a:pt x="68" y="68"/>
                  </a:lnTo>
                  <a:lnTo>
                    <a:pt x="75" y="62"/>
                  </a:lnTo>
                  <a:lnTo>
                    <a:pt x="81" y="56"/>
                  </a:lnTo>
                  <a:lnTo>
                    <a:pt x="87" y="49"/>
                  </a:lnTo>
                  <a:lnTo>
                    <a:pt x="93" y="43"/>
                  </a:lnTo>
                  <a:lnTo>
                    <a:pt x="99" y="37"/>
                  </a:lnTo>
                  <a:lnTo>
                    <a:pt x="106" y="31"/>
                  </a:lnTo>
                  <a:lnTo>
                    <a:pt x="118" y="18"/>
                  </a:lnTo>
                  <a:lnTo>
                    <a:pt x="118" y="12"/>
                  </a:lnTo>
                  <a:lnTo>
                    <a:pt x="124" y="6"/>
                  </a:lnTo>
                  <a:lnTo>
                    <a:pt x="130" y="0"/>
                  </a:lnTo>
                  <a:lnTo>
                    <a:pt x="137" y="0"/>
                  </a:lnTo>
                </a:path>
              </a:pathLst>
            </a:custGeom>
            <a:noFill/>
            <a:ln w="79375" cap="flat">
              <a:solidFill>
                <a:srgbClr val="B2B2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Rectangle 54"/>
            <p:cNvSpPr>
              <a:spLocks noChangeArrowheads="1"/>
            </p:cNvSpPr>
            <p:nvPr/>
          </p:nvSpPr>
          <p:spPr bwMode="auto">
            <a:xfrm>
              <a:off x="5059" y="3796"/>
              <a:ext cx="33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800" b="0" dirty="0">
                  <a:solidFill>
                    <a:srgbClr val="000000"/>
                  </a:solidFill>
                  <a:latin typeface="Helvetica" pitchFamily="34" charset="0"/>
                </a:rPr>
                <a:t>t</a:t>
              </a:r>
              <a:r>
                <a:rPr kumimoji="0" lang="de-DE" altLang="de-DE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ime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55"/>
            <p:cNvSpPr>
              <a:spLocks noChangeArrowheads="1"/>
            </p:cNvSpPr>
            <p:nvPr/>
          </p:nvSpPr>
          <p:spPr bwMode="auto">
            <a:xfrm rot="16200000">
              <a:off x="1143" y="2103"/>
              <a:ext cx="1987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number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of </a:t>
              </a:r>
              <a:r>
                <a:rPr kumimoji="0" lang="de-DE" altLang="de-DE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users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(</a:t>
              </a:r>
              <a:r>
                <a:rPr kumimoji="0" lang="de-DE" altLang="de-DE" sz="1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thousands</a:t>
              </a:r>
              <a:r>
                <a:rPr kumimoji="0" lang="de-DE" altLang="de-DE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)</a:t>
              </a:r>
              <a:endPara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2" name="Rectangle 58"/>
            <p:cNvSpPr>
              <a:spLocks noChangeArrowheads="1"/>
            </p:cNvSpPr>
            <p:nvPr/>
          </p:nvSpPr>
          <p:spPr bwMode="auto">
            <a:xfrm>
              <a:off x="2611" y="3579"/>
              <a:ext cx="6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59"/>
            <p:cNvSpPr>
              <a:spLocks noChangeArrowheads="1"/>
            </p:cNvSpPr>
            <p:nvPr/>
          </p:nvSpPr>
          <p:spPr bwMode="auto">
            <a:xfrm>
              <a:off x="5362" y="1213"/>
              <a:ext cx="6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60"/>
            <p:cNvSpPr>
              <a:spLocks noChangeArrowheads="1"/>
            </p:cNvSpPr>
            <p:nvPr/>
          </p:nvSpPr>
          <p:spPr bwMode="auto">
            <a:xfrm>
              <a:off x="2990" y="1331"/>
              <a:ext cx="895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Measurements</a:t>
              </a:r>
              <a:endParaRPr kumimoji="0" lang="de-DE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5" name="Line 61"/>
            <p:cNvSpPr>
              <a:spLocks noChangeShapeType="1"/>
            </p:cNvSpPr>
            <p:nvPr/>
          </p:nvSpPr>
          <p:spPr bwMode="auto">
            <a:xfrm>
              <a:off x="2717" y="1405"/>
              <a:ext cx="248" cy="0"/>
            </a:xfrm>
            <a:prstGeom prst="line">
              <a:avLst/>
            </a:prstGeom>
            <a:noFill/>
            <a:ln w="79375" cap="flat">
              <a:solidFill>
                <a:srgbClr val="B2B2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458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71437" y="30163"/>
            <a:ext cx="9215438" cy="646112"/>
          </a:xfrm>
        </p:spPr>
        <p:txBody>
          <a:bodyPr/>
          <a:lstStyle/>
          <a:p>
            <a:r>
              <a:rPr lang="de-DE" sz="2000" dirty="0" err="1"/>
              <a:t>Crowdsourcing</a:t>
            </a:r>
            <a:r>
              <a:rPr lang="de-DE" sz="2000" dirty="0"/>
              <a:t> : Plattformen für die Organisation von </a:t>
            </a:r>
            <a:r>
              <a:rPr lang="de-DE" sz="2000" dirty="0" smtClean="0"/>
              <a:t>Arbeit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Crowdsourcing</a:t>
            </a:r>
            <a:r>
              <a:rPr lang="de-DE" dirty="0" smtClean="0"/>
              <a:t> &amp; Evolution der Arbeitsorganisation </a:t>
            </a:r>
          </a:p>
          <a:p>
            <a:endParaRPr lang="de-DE" dirty="0" smtClean="0"/>
          </a:p>
          <a:p>
            <a:r>
              <a:rPr lang="de-DE" dirty="0" smtClean="0"/>
              <a:t>Anwendung, Potenzial und Konsequenz</a:t>
            </a:r>
          </a:p>
          <a:p>
            <a:endParaRPr lang="de-DE" dirty="0" smtClean="0"/>
          </a:p>
          <a:p>
            <a:r>
              <a:rPr lang="de-DE" dirty="0" err="1" smtClean="0"/>
              <a:t>Crowdsourcing</a:t>
            </a:r>
            <a:r>
              <a:rPr lang="de-DE" dirty="0" smtClean="0"/>
              <a:t> als zusätzlicher Arbeitsmarkt?</a:t>
            </a:r>
          </a:p>
          <a:p>
            <a:endParaRPr lang="de-DE" dirty="0" smtClean="0"/>
          </a:p>
          <a:p>
            <a:r>
              <a:rPr lang="de-DE" dirty="0" smtClean="0"/>
              <a:t>Quo </a:t>
            </a:r>
            <a:r>
              <a:rPr lang="de-DE" dirty="0" err="1" smtClean="0"/>
              <a:t>vadis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73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450,000 Workers in more than 200 Countries</a:t>
            </a:r>
            <a:endParaRPr lang="en-US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288496" y="1052736"/>
            <a:ext cx="6883904" cy="4536504"/>
            <a:chOff x="280384" y="1920438"/>
            <a:chExt cx="4939688" cy="3949367"/>
          </a:xfrm>
        </p:grpSpPr>
        <p:pic>
          <p:nvPicPr>
            <p:cNvPr id="9" name="Picture 16" descr="F:\Projekte\Microworkers\16 - CrowdConf\mwMap.e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84" y="2478559"/>
              <a:ext cx="4489868" cy="249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790432" y="5348435"/>
              <a:ext cx="408365" cy="203003"/>
            </a:xfrm>
            <a:prstGeom prst="rect">
              <a:avLst/>
            </a:prstGeom>
            <a:solidFill>
              <a:srgbClr val="72BAEA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1187624" y="5298232"/>
              <a:ext cx="7713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0" dirty="0">
                  <a:latin typeface="Arial" panose="020B0604020202020204" pitchFamily="34" charset="0"/>
                  <a:cs typeface="Arial" panose="020B0604020202020204" pitchFamily="34" charset="0"/>
                </a:rPr>
                <a:t>up to 100</a:t>
              </a:r>
              <a:endParaRPr lang="de-DE" sz="11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116953" y="5348435"/>
              <a:ext cx="408365" cy="203003"/>
            </a:xfrm>
            <a:prstGeom prst="rect">
              <a:avLst/>
            </a:prstGeom>
            <a:solidFill>
              <a:srgbClr val="5EA2C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2520421" y="5298232"/>
              <a:ext cx="77136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0" dirty="0">
                  <a:latin typeface="Arial" panose="020B0604020202020204" pitchFamily="34" charset="0"/>
                  <a:cs typeface="Arial" panose="020B0604020202020204" pitchFamily="34" charset="0"/>
                </a:rPr>
                <a:t>up to 500</a:t>
              </a:r>
              <a:endParaRPr lang="de-DE" sz="11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3525854" y="5348435"/>
              <a:ext cx="408365" cy="203003"/>
            </a:xfrm>
            <a:prstGeom prst="rect">
              <a:avLst/>
            </a:prstGeom>
            <a:solidFill>
              <a:srgbClr val="4A8AB5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3919397" y="5298232"/>
              <a:ext cx="88838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0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11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 to 1,000</a:t>
              </a:r>
              <a:endParaRPr lang="de-DE" sz="11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>
            <a:xfrm>
              <a:off x="790432" y="5636038"/>
              <a:ext cx="408365" cy="203003"/>
            </a:xfrm>
            <a:prstGeom prst="rect">
              <a:avLst/>
            </a:prstGeom>
            <a:solidFill>
              <a:srgbClr val="36729A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1190250" y="5608195"/>
              <a:ext cx="88838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0" dirty="0">
                  <a:latin typeface="Arial" panose="020B0604020202020204" pitchFamily="34" charset="0"/>
                  <a:cs typeface="Arial" panose="020B0604020202020204" pitchFamily="34" charset="0"/>
                </a:rPr>
                <a:t>up to 5,000</a:t>
              </a:r>
              <a:endParaRPr lang="de-DE" sz="11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2116953" y="5636038"/>
              <a:ext cx="408365" cy="203003"/>
            </a:xfrm>
            <a:prstGeom prst="rect">
              <a:avLst/>
            </a:prstGeom>
            <a:solidFill>
              <a:srgbClr val="225A8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2514799" y="5608195"/>
              <a:ext cx="96693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0" dirty="0">
                  <a:latin typeface="Arial" panose="020B0604020202020204" pitchFamily="34" charset="0"/>
                  <a:cs typeface="Arial" panose="020B0604020202020204" pitchFamily="34" charset="0"/>
                </a:rPr>
                <a:t>up to 10,000</a:t>
              </a:r>
              <a:endParaRPr lang="de-DE" sz="11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3525854" y="5636038"/>
              <a:ext cx="408365" cy="203003"/>
            </a:xfrm>
            <a:prstGeom prst="rect">
              <a:avLst/>
            </a:prstGeom>
            <a:solidFill>
              <a:srgbClr val="0E426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3923700" y="5608195"/>
              <a:ext cx="129637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0" dirty="0">
                  <a:latin typeface="Arial" panose="020B0604020202020204" pitchFamily="34" charset="0"/>
                  <a:cs typeface="Arial" panose="020B0604020202020204" pitchFamily="34" charset="0"/>
                </a:rPr>
                <a:t>up to 50,000</a:t>
              </a:r>
              <a:endParaRPr lang="de-DE" sz="11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467544" y="4997222"/>
              <a:ext cx="12628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0" dirty="0" smtClean="0"/>
                <a:t>User Numbers</a:t>
              </a:r>
              <a:endParaRPr lang="de-DE" sz="1200" b="0" dirty="0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1298241" y="1920438"/>
              <a:ext cx="26561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Geographic User Distribution</a:t>
              </a:r>
              <a:endParaRPr lang="de-D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602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Schichtenmodell für Crowdsourcing-Plattformen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6436" y="1001116"/>
            <a:ext cx="1648076" cy="404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dirty="0" smtClean="0">
                <a:solidFill>
                  <a:schemeClr val="bg1">
                    <a:lumMod val="65000"/>
                  </a:schemeClr>
                </a:solidFill>
              </a:rPr>
              <a:t>Kunden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179512" y="2231396"/>
            <a:ext cx="2160240" cy="65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eaLnBrk="1" hangingPunct="1">
              <a:spcBef>
                <a:spcPct val="20000"/>
              </a:spcBef>
              <a:buClr>
                <a:srgbClr val="063D79"/>
              </a:buClr>
              <a:buSzPct val="80000"/>
              <a:buFont typeface="Wingdings 3" pitchFamily="18" charset="2"/>
              <a:buNone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63D79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63D79"/>
              </a:buClr>
              <a:buChar char="–"/>
              <a:defRPr sz="16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eaLnBrk="1" hangingPunct="1">
              <a:spcBef>
                <a:spcPct val="20000"/>
              </a:spcBef>
              <a:buClr>
                <a:srgbClr val="063D79"/>
              </a:buClr>
              <a:buChar char="•"/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eaLnBrk="1" hangingPunct="1">
              <a:spcBef>
                <a:spcPct val="20000"/>
              </a:spcBef>
              <a:buClr>
                <a:schemeClr val="tx2"/>
              </a:buClr>
              <a:buChar char=" "/>
              <a:defRPr sz="12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algn="l"/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spezialisierte</a:t>
            </a:r>
            <a:br>
              <a:rPr lang="de-DE" sz="1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Mediatoren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79512" y="3807449"/>
            <a:ext cx="1944216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eaLnBrk="1" hangingPunct="1">
              <a:spcBef>
                <a:spcPct val="20000"/>
              </a:spcBef>
              <a:buClr>
                <a:srgbClr val="063D79"/>
              </a:buClr>
              <a:buSzPct val="80000"/>
              <a:buFont typeface="Wingdings 3" pitchFamily="18" charset="2"/>
              <a:buNone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63D79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63D79"/>
              </a:buClr>
              <a:buChar char="–"/>
              <a:defRPr sz="16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eaLnBrk="1" hangingPunct="1">
              <a:spcBef>
                <a:spcPct val="20000"/>
              </a:spcBef>
              <a:buClr>
                <a:srgbClr val="063D79"/>
              </a:buClr>
              <a:buChar char="•"/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eaLnBrk="1" hangingPunct="1">
              <a:spcBef>
                <a:spcPct val="20000"/>
              </a:spcBef>
              <a:buClr>
                <a:schemeClr val="tx2"/>
              </a:buClr>
              <a:buChar char=" "/>
              <a:defRPr sz="12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algn="l"/>
            <a:r>
              <a:rPr lang="de-DE" sz="1600" dirty="0" err="1" smtClean="0">
                <a:solidFill>
                  <a:schemeClr val="bg1">
                    <a:lumMod val="65000"/>
                  </a:schemeClr>
                </a:solidFill>
              </a:rPr>
              <a:t>Crowdsourcing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</a:rPr>
              <a:t>Plattformen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201880" y="5373216"/>
            <a:ext cx="18498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eaLnBrk="1" hangingPunct="1">
              <a:spcBef>
                <a:spcPct val="20000"/>
              </a:spcBef>
              <a:buClr>
                <a:srgbClr val="063D79"/>
              </a:buClr>
              <a:buSzPct val="80000"/>
              <a:buFont typeface="Wingdings 3" pitchFamily="18" charset="2"/>
              <a:buNone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63D79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63D79"/>
              </a:buClr>
              <a:buChar char="–"/>
              <a:defRPr sz="16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eaLnBrk="1" hangingPunct="1">
              <a:spcBef>
                <a:spcPct val="20000"/>
              </a:spcBef>
              <a:buClr>
                <a:srgbClr val="063D79"/>
              </a:buClr>
              <a:buChar char="•"/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eaLnBrk="1" hangingPunct="1">
              <a:spcBef>
                <a:spcPct val="20000"/>
              </a:spcBef>
              <a:buClr>
                <a:schemeClr val="tx2"/>
              </a:buClr>
              <a:buChar char=" "/>
              <a:defRPr sz="12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algn="l"/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Arbeitsnehmer</a:t>
            </a:r>
          </a:p>
          <a:p>
            <a:pPr algn="l"/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600" dirty="0" err="1" smtClean="0">
                <a:solidFill>
                  <a:schemeClr val="bg1">
                    <a:lumMod val="65000"/>
                  </a:schemeClr>
                </a:solidFill>
              </a:rPr>
              <a:t>worker</a:t>
            </a: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de-DE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112544" y="3281060"/>
            <a:ext cx="2675480" cy="1569642"/>
            <a:chOff x="1868837" y="3410542"/>
            <a:chExt cx="2675480" cy="1440160"/>
          </a:xfrm>
        </p:grpSpPr>
        <p:sp>
          <p:nvSpPr>
            <p:cNvPr id="4" name="Ellipse 3"/>
            <p:cNvSpPr/>
            <p:nvPr/>
          </p:nvSpPr>
          <p:spPr bwMode="auto">
            <a:xfrm>
              <a:off x="1868837" y="3410542"/>
              <a:ext cx="2675480" cy="144016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pic>
          <p:nvPicPr>
            <p:cNvPr id="39" name="Picture 2" descr="http://microworkers.com/im/mw/logo505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554"/>
            <a:stretch/>
          </p:blipFill>
          <p:spPr bwMode="auto">
            <a:xfrm>
              <a:off x="2281943" y="3652212"/>
              <a:ext cx="1608297" cy="37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Mechanical Tu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4190377"/>
              <a:ext cx="1989352" cy="319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pieren 8"/>
          <p:cNvGrpSpPr/>
          <p:nvPr/>
        </p:nvGrpSpPr>
        <p:grpSpPr>
          <a:xfrm>
            <a:off x="2123728" y="2072802"/>
            <a:ext cx="2183790" cy="807172"/>
            <a:chOff x="2078480" y="2072802"/>
            <a:chExt cx="2183790" cy="807172"/>
          </a:xfrm>
        </p:grpSpPr>
        <p:sp>
          <p:nvSpPr>
            <p:cNvPr id="48" name="Ellipse 47"/>
            <p:cNvSpPr/>
            <p:nvPr/>
          </p:nvSpPr>
          <p:spPr bwMode="auto">
            <a:xfrm>
              <a:off x="2078480" y="2072802"/>
              <a:ext cx="2183790" cy="807172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  <p:pic>
          <p:nvPicPr>
            <p:cNvPr id="42" name="Picture 6" descr="Microtask Log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953"/>
            <a:stretch/>
          </p:blipFill>
          <p:spPr bwMode="auto">
            <a:xfrm>
              <a:off x="2693234" y="2352563"/>
              <a:ext cx="954281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Wolke 2"/>
          <p:cNvSpPr/>
          <p:nvPr/>
        </p:nvSpPr>
        <p:spPr bwMode="auto">
          <a:xfrm>
            <a:off x="6473013" y="3178720"/>
            <a:ext cx="2491475" cy="1704484"/>
          </a:xfrm>
          <a:prstGeom prst="cloud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0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Machine</a:t>
            </a:r>
            <a:r>
              <a:rPr lang="de-DE" sz="1600" b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0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clouds</a:t>
            </a:r>
            <a:r>
              <a:rPr lang="de-DE" sz="1600" b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und Mobile </a:t>
            </a:r>
            <a:r>
              <a:rPr lang="de-DE" sz="1600" b="0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Crowdsourcing</a:t>
            </a:r>
            <a:r>
              <a:rPr lang="de-DE" sz="1600" b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Plattformen</a:t>
            </a:r>
            <a:endParaRPr lang="de-DE" sz="1600" b="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4427984" y="5223792"/>
            <a:ext cx="2088232" cy="9001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workers</a:t>
            </a:r>
            <a:r>
              <a:rPr lang="de-DE" sz="1600" b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mit spezifischen Fähigkeiten</a:t>
            </a:r>
            <a:endParaRPr lang="de-DE" sz="1600" b="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2123728" y="5223792"/>
            <a:ext cx="1974021" cy="9001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workers</a:t>
            </a:r>
            <a:r>
              <a:rPr lang="de-DE" sz="1600" b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an spezifischen Orten</a:t>
            </a:r>
            <a:endParaRPr lang="de-DE" sz="1600" b="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6745313" y="5223792"/>
            <a:ext cx="2075159" cy="9001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600" b="0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workers</a:t>
            </a:r>
            <a:r>
              <a:rPr lang="de-DE" sz="1600" b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mit spezifischen Geräten</a:t>
            </a:r>
            <a:endParaRPr lang="de-DE" sz="1600" b="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2987824" y="836712"/>
            <a:ext cx="4150204" cy="648072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1800" b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Großfirmen, SEO-Beratungsfirmen, Wissenschaftliche Institute</a:t>
            </a:r>
            <a:endParaRPr lang="de-DE" sz="1800" b="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ierung 11"/>
          <p:cNvGrpSpPr/>
          <p:nvPr/>
        </p:nvGrpSpPr>
        <p:grpSpPr>
          <a:xfrm>
            <a:off x="4932040" y="1844824"/>
            <a:ext cx="1584176" cy="2095210"/>
            <a:chOff x="4860032" y="1844824"/>
            <a:chExt cx="1584176" cy="2903458"/>
          </a:xfrm>
        </p:grpSpPr>
        <p:pic>
          <p:nvPicPr>
            <p:cNvPr id="8194" name="Picture 2" descr="UTest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35" r="23551"/>
            <a:stretch/>
          </p:blipFill>
          <p:spPr bwMode="auto">
            <a:xfrm>
              <a:off x="5148064" y="3602180"/>
              <a:ext cx="1036401" cy="465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8" descr="http://www.crowdconf.com/wp-content/uploads/2012/06/CrowdFlower_Full-Color_logo-300x23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060848"/>
              <a:ext cx="1141881" cy="1048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Ellipse 44"/>
            <p:cNvSpPr/>
            <p:nvPr/>
          </p:nvSpPr>
          <p:spPr bwMode="auto">
            <a:xfrm rot="5400000">
              <a:off x="4200391" y="2504465"/>
              <a:ext cx="2903458" cy="158417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4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 animBg="1"/>
      <p:bldP spid="57" grpId="0" animBg="1"/>
      <p:bldP spid="58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/>
        <p:txBody>
          <a:bodyPr anchor="ctr"/>
          <a:lstStyle/>
          <a:p>
            <a:pPr algn="ctr">
              <a:buFont typeface="Wingdings 3" pitchFamily="18" charset="2"/>
              <a:buNone/>
            </a:pPr>
            <a:r>
              <a:rPr lang="de-DE" sz="4000" dirty="0">
                <a:solidFill>
                  <a:srgbClr val="3366FF"/>
                </a:solidFill>
                <a:latin typeface="Arial Rounded MT Bold" pitchFamily="34" charset="0"/>
              </a:rPr>
              <a:t>q</a:t>
            </a:r>
            <a:r>
              <a:rPr lang="de-DE" sz="4000" dirty="0" smtClean="0">
                <a:solidFill>
                  <a:srgbClr val="3366FF"/>
                </a:solidFill>
                <a:latin typeface="Arial Rounded MT Bold" pitchFamily="34" charset="0"/>
              </a:rPr>
              <a:t>uo </a:t>
            </a:r>
            <a:r>
              <a:rPr lang="de-DE" sz="4000" dirty="0" err="1">
                <a:solidFill>
                  <a:srgbClr val="3366FF"/>
                </a:solidFill>
                <a:latin typeface="Arial Rounded MT Bold" pitchFamily="34" charset="0"/>
              </a:rPr>
              <a:t>v</a:t>
            </a:r>
            <a:r>
              <a:rPr lang="de-DE" sz="4000" dirty="0" err="1" smtClean="0">
                <a:solidFill>
                  <a:srgbClr val="3366FF"/>
                </a:solidFill>
                <a:latin typeface="Arial Rounded MT Bold" pitchFamily="34" charset="0"/>
              </a:rPr>
              <a:t>adis</a:t>
            </a:r>
            <a:r>
              <a:rPr lang="de-DE" sz="4000" dirty="0" smtClean="0">
                <a:solidFill>
                  <a:srgbClr val="3366FF"/>
                </a:solidFill>
                <a:latin typeface="Arial Rounded MT Bold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42094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Chancen und 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1048" cy="51054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Cons: Momentan </a:t>
            </a:r>
            <a:r>
              <a:rPr lang="de-DE" dirty="0"/>
              <a:t>beobachtete Probleme</a:t>
            </a:r>
          </a:p>
          <a:p>
            <a:pPr lvl="1"/>
            <a:r>
              <a:rPr lang="de-DE" sz="2000" dirty="0"/>
              <a:t>Spam-Anwendungen, gefälschte Reviews, gekaufte „</a:t>
            </a:r>
            <a:r>
              <a:rPr lang="de-DE" sz="2000" dirty="0" err="1"/>
              <a:t>likes</a:t>
            </a:r>
            <a:r>
              <a:rPr lang="de-DE" sz="2000" dirty="0"/>
              <a:t>“ </a:t>
            </a:r>
            <a:r>
              <a:rPr lang="de-DE" sz="2000" dirty="0" err="1"/>
              <a:t>etc</a:t>
            </a:r>
            <a:endParaRPr lang="de-DE" sz="2000" dirty="0"/>
          </a:p>
          <a:p>
            <a:pPr lvl="1"/>
            <a:r>
              <a:rPr lang="de-DE" sz="2000" dirty="0"/>
              <a:t>Qualitätssicherungskonzepte </a:t>
            </a:r>
            <a:r>
              <a:rPr lang="de-DE" sz="2000" dirty="0" smtClean="0"/>
              <a:t>problematisch</a:t>
            </a:r>
            <a:endParaRPr lang="de-DE" sz="2000" dirty="0"/>
          </a:p>
          <a:p>
            <a:pPr lvl="1"/>
            <a:r>
              <a:rPr lang="de-DE" sz="2000" dirty="0"/>
              <a:t>Steuerliche und arbeitsrechtliche Aspekte ungeklärt</a:t>
            </a:r>
          </a:p>
          <a:p>
            <a:r>
              <a:rPr lang="de-DE" dirty="0" smtClean="0"/>
              <a:t>Pros:</a:t>
            </a:r>
          </a:p>
          <a:p>
            <a:pPr lvl="1"/>
            <a:r>
              <a:rPr lang="de-DE" sz="2000" dirty="0" smtClean="0"/>
              <a:t>Hohes Potenzial, Kontur heute schon erkennbar</a:t>
            </a:r>
          </a:p>
          <a:p>
            <a:pPr lvl="1"/>
            <a:r>
              <a:rPr lang="de-DE" sz="2000" dirty="0" smtClean="0"/>
              <a:t>Weitere Anwendungsbereiche sichtbar: </a:t>
            </a:r>
            <a:br>
              <a:rPr lang="de-DE" sz="2000" dirty="0" smtClean="0"/>
            </a:br>
            <a:r>
              <a:rPr lang="de-DE" sz="2000" dirty="0" smtClean="0"/>
              <a:t>Mobile </a:t>
            </a:r>
            <a:r>
              <a:rPr lang="de-DE" sz="2000" dirty="0" err="1"/>
              <a:t>C</a:t>
            </a:r>
            <a:r>
              <a:rPr lang="de-DE" sz="2000" dirty="0" err="1" smtClean="0"/>
              <a:t>rowdsourcing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rowdsensing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rowdtesting</a:t>
            </a:r>
            <a:endParaRPr lang="de-DE" sz="2000" dirty="0" smtClean="0"/>
          </a:p>
          <a:p>
            <a:pPr lvl="1"/>
            <a:r>
              <a:rPr lang="de-DE" sz="2000" dirty="0" smtClean="0"/>
              <a:t>Anerkennung als entwicklungspolitische Chancen</a:t>
            </a:r>
            <a:br>
              <a:rPr lang="de-DE" sz="2000" dirty="0" smtClean="0"/>
            </a:br>
            <a:r>
              <a:rPr lang="de-DE" sz="2000" dirty="0" smtClean="0"/>
              <a:t>(z. B. World Bank Projekte)</a:t>
            </a:r>
          </a:p>
          <a:p>
            <a:pPr lvl="1"/>
            <a:r>
              <a:rPr lang="de-DE" sz="2000" dirty="0" smtClean="0"/>
              <a:t>Interessante transdisziplinäre Forschungsaspekte</a:t>
            </a:r>
            <a:endParaRPr lang="de-DE" sz="2000" dirty="0"/>
          </a:p>
          <a:p>
            <a:r>
              <a:rPr lang="de-DE" dirty="0" smtClean="0"/>
              <a:t>Tendenz</a:t>
            </a:r>
            <a:endParaRPr lang="de-DE" dirty="0"/>
          </a:p>
          <a:p>
            <a:pPr lvl="1"/>
            <a:r>
              <a:rPr lang="de-DE" sz="2000" dirty="0" smtClean="0"/>
              <a:t>Spezialisierte </a:t>
            </a:r>
            <a:r>
              <a:rPr lang="de-DE" sz="2000" dirty="0" err="1" smtClean="0"/>
              <a:t>Crowds</a:t>
            </a:r>
            <a:endParaRPr lang="de-DE" sz="2000" dirty="0" smtClean="0"/>
          </a:p>
          <a:p>
            <a:pPr lvl="1"/>
            <a:r>
              <a:rPr lang="de-DE" sz="2000" dirty="0" smtClean="0"/>
              <a:t>Human-Lab</a:t>
            </a:r>
          </a:p>
          <a:p>
            <a:pPr lvl="1"/>
            <a:r>
              <a:rPr lang="de-DE" sz="2000" dirty="0" smtClean="0"/>
              <a:t>Interaktion von </a:t>
            </a:r>
            <a:r>
              <a:rPr lang="de-DE" sz="2000" dirty="0" err="1" smtClean="0"/>
              <a:t>Machine-Clouds</a:t>
            </a:r>
            <a:r>
              <a:rPr lang="de-DE" sz="2000" dirty="0" smtClean="0"/>
              <a:t> und Human-</a:t>
            </a:r>
            <a:r>
              <a:rPr lang="de-DE" sz="2000" dirty="0" err="1" smtClean="0"/>
              <a:t>Clouds</a:t>
            </a:r>
            <a:endParaRPr lang="de-DE" sz="2000" dirty="0" smtClean="0"/>
          </a:p>
          <a:p>
            <a:pPr marL="0" indent="0">
              <a:buNone/>
            </a:pPr>
            <a:endParaRPr lang="de-DE" sz="1000" dirty="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539552" y="1268760"/>
            <a:ext cx="8208912" cy="100811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39552" y="2564904"/>
            <a:ext cx="8208912" cy="194421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691952" y="4797152"/>
            <a:ext cx="8208912" cy="11521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691680" y="908720"/>
            <a:ext cx="4104456" cy="5760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Chancen und 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1048" cy="51054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Cons: momentan </a:t>
            </a:r>
            <a:r>
              <a:rPr lang="de-DE" dirty="0"/>
              <a:t>beobachtete Probleme</a:t>
            </a:r>
          </a:p>
          <a:p>
            <a:pPr lvl="1"/>
            <a:r>
              <a:rPr lang="de-DE" sz="2000" dirty="0"/>
              <a:t>Spam-Anwendungen, gefälschte Reviews, gekaufte „</a:t>
            </a:r>
            <a:r>
              <a:rPr lang="de-DE" sz="2000" dirty="0" err="1"/>
              <a:t>likes</a:t>
            </a:r>
            <a:r>
              <a:rPr lang="de-DE" sz="2000" dirty="0"/>
              <a:t>“ </a:t>
            </a:r>
            <a:r>
              <a:rPr lang="de-DE" sz="2000" dirty="0" err="1"/>
              <a:t>etc</a:t>
            </a:r>
            <a:endParaRPr lang="de-DE" sz="2000" dirty="0"/>
          </a:p>
          <a:p>
            <a:pPr lvl="1"/>
            <a:r>
              <a:rPr lang="de-DE" sz="2000" dirty="0"/>
              <a:t>Qualitätssicherungskonzepte </a:t>
            </a:r>
            <a:r>
              <a:rPr lang="de-DE" sz="2000" dirty="0" smtClean="0"/>
              <a:t>problematisch</a:t>
            </a:r>
            <a:endParaRPr lang="de-DE" sz="2000" dirty="0"/>
          </a:p>
          <a:p>
            <a:pPr lvl="1"/>
            <a:r>
              <a:rPr lang="de-DE" sz="2000" dirty="0"/>
              <a:t>Steuerliche und arbeitsrechtliche Aspekte ungeklärt</a:t>
            </a:r>
          </a:p>
          <a:p>
            <a:r>
              <a:rPr lang="de-DE" dirty="0" smtClean="0"/>
              <a:t>Pros:</a:t>
            </a:r>
          </a:p>
          <a:p>
            <a:pPr lvl="1"/>
            <a:r>
              <a:rPr lang="de-DE" sz="2000" dirty="0" smtClean="0"/>
              <a:t>Hohes Potenzial, Kontur heute schon erkennbar</a:t>
            </a:r>
          </a:p>
          <a:p>
            <a:pPr lvl="1"/>
            <a:r>
              <a:rPr lang="de-DE" sz="2000" dirty="0" smtClean="0"/>
              <a:t>Weitere Anwendungsbereiche sichtbar: </a:t>
            </a:r>
            <a:br>
              <a:rPr lang="de-DE" sz="2000" dirty="0" smtClean="0"/>
            </a:br>
            <a:r>
              <a:rPr lang="de-DE" sz="2000" dirty="0" smtClean="0"/>
              <a:t>Mobile </a:t>
            </a:r>
            <a:r>
              <a:rPr lang="de-DE" sz="2000" dirty="0" err="1"/>
              <a:t>C</a:t>
            </a:r>
            <a:r>
              <a:rPr lang="de-DE" sz="2000" dirty="0" err="1" smtClean="0"/>
              <a:t>rowdsourcing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rowdsensing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rowdtesting</a:t>
            </a:r>
            <a:endParaRPr lang="de-DE" sz="2000" dirty="0" smtClean="0"/>
          </a:p>
          <a:p>
            <a:pPr lvl="1"/>
            <a:r>
              <a:rPr lang="de-DE" sz="2000" dirty="0" smtClean="0"/>
              <a:t>Anerkennung als entwicklungspolitische Chancen</a:t>
            </a:r>
            <a:br>
              <a:rPr lang="de-DE" sz="2000" dirty="0" smtClean="0"/>
            </a:br>
            <a:r>
              <a:rPr lang="de-DE" sz="2000" dirty="0" smtClean="0"/>
              <a:t>(z. B. World Bank Projekte)</a:t>
            </a:r>
          </a:p>
          <a:p>
            <a:pPr lvl="1"/>
            <a:r>
              <a:rPr lang="de-DE" sz="2000" dirty="0" smtClean="0"/>
              <a:t>Interessante transdisziplinäre Forschungsaspekte</a:t>
            </a:r>
            <a:endParaRPr lang="de-DE" sz="2000" dirty="0"/>
          </a:p>
          <a:p>
            <a:r>
              <a:rPr lang="de-DE" dirty="0" smtClean="0"/>
              <a:t>Tendenz</a:t>
            </a:r>
            <a:endParaRPr lang="de-DE" dirty="0"/>
          </a:p>
          <a:p>
            <a:pPr lvl="1"/>
            <a:r>
              <a:rPr lang="de-DE" sz="2000" dirty="0" smtClean="0"/>
              <a:t>Spezialisierte </a:t>
            </a:r>
            <a:r>
              <a:rPr lang="de-DE" sz="2000" dirty="0" err="1" smtClean="0"/>
              <a:t>Crowds</a:t>
            </a:r>
            <a:endParaRPr lang="de-DE" sz="2000" dirty="0" smtClean="0"/>
          </a:p>
          <a:p>
            <a:pPr lvl="1"/>
            <a:r>
              <a:rPr lang="de-DE" sz="2000" dirty="0" smtClean="0"/>
              <a:t>Human-Lab</a:t>
            </a:r>
          </a:p>
          <a:p>
            <a:pPr lvl="1"/>
            <a:r>
              <a:rPr lang="de-DE" sz="2000" dirty="0" smtClean="0"/>
              <a:t>Interaktion von </a:t>
            </a:r>
            <a:r>
              <a:rPr lang="de-DE" sz="2000" dirty="0" err="1" smtClean="0"/>
              <a:t>Machine-Clouds</a:t>
            </a:r>
            <a:r>
              <a:rPr lang="de-DE" sz="2000" dirty="0" smtClean="0"/>
              <a:t> und Human-</a:t>
            </a:r>
            <a:r>
              <a:rPr lang="de-DE" sz="2000" dirty="0" err="1" smtClean="0"/>
              <a:t>Clouds</a:t>
            </a:r>
            <a:endParaRPr lang="de-DE" sz="2000" dirty="0" smtClean="0"/>
          </a:p>
          <a:p>
            <a:pPr marL="0" indent="0">
              <a:buNone/>
            </a:pPr>
            <a:endParaRPr lang="de-DE" sz="1000" dirty="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539552" y="1268760"/>
            <a:ext cx="8208912" cy="100811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39552" y="2564904"/>
            <a:ext cx="8208912" cy="194421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691952" y="4797152"/>
            <a:ext cx="8208912" cy="11521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Chancen und 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1048" cy="51054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Cons: momentan </a:t>
            </a:r>
            <a:r>
              <a:rPr lang="de-DE" dirty="0"/>
              <a:t>beobachtete Probleme</a:t>
            </a:r>
          </a:p>
          <a:p>
            <a:pPr lvl="1"/>
            <a:r>
              <a:rPr lang="de-DE" sz="2000" dirty="0"/>
              <a:t>Spam-Anwendungen, gefälschte Reviews, gekaufte „</a:t>
            </a:r>
            <a:r>
              <a:rPr lang="de-DE" sz="2000" dirty="0" err="1"/>
              <a:t>likes</a:t>
            </a:r>
            <a:r>
              <a:rPr lang="de-DE" sz="2000" dirty="0"/>
              <a:t>“ </a:t>
            </a:r>
            <a:r>
              <a:rPr lang="de-DE" sz="2000" dirty="0" err="1"/>
              <a:t>etc</a:t>
            </a:r>
            <a:endParaRPr lang="de-DE" sz="2000" dirty="0"/>
          </a:p>
          <a:p>
            <a:pPr lvl="1"/>
            <a:r>
              <a:rPr lang="de-DE" sz="2000" dirty="0"/>
              <a:t>Qualitätssicherungskonzepte </a:t>
            </a:r>
            <a:r>
              <a:rPr lang="de-DE" sz="2000" dirty="0" smtClean="0"/>
              <a:t>problematisch</a:t>
            </a:r>
            <a:endParaRPr lang="de-DE" sz="2000" dirty="0"/>
          </a:p>
          <a:p>
            <a:pPr lvl="1"/>
            <a:r>
              <a:rPr lang="de-DE" sz="2000" dirty="0"/>
              <a:t>Steuerliche und arbeitsrechtliche Aspekte ungeklärt</a:t>
            </a:r>
          </a:p>
          <a:p>
            <a:r>
              <a:rPr lang="de-DE" dirty="0" smtClean="0"/>
              <a:t>Pros:</a:t>
            </a:r>
          </a:p>
          <a:p>
            <a:pPr lvl="1"/>
            <a:r>
              <a:rPr lang="de-DE" sz="2000" dirty="0" smtClean="0"/>
              <a:t>Hohes Potenzial, Kontur heute schon erkennbar</a:t>
            </a:r>
          </a:p>
          <a:p>
            <a:pPr lvl="1"/>
            <a:r>
              <a:rPr lang="de-DE" sz="2000" dirty="0" smtClean="0"/>
              <a:t>Weitere Anwendungsbereiche sichtbar: </a:t>
            </a:r>
            <a:br>
              <a:rPr lang="de-DE" sz="2000" dirty="0" smtClean="0"/>
            </a:br>
            <a:r>
              <a:rPr lang="de-DE" sz="2000" dirty="0" smtClean="0"/>
              <a:t>Mobile </a:t>
            </a:r>
            <a:r>
              <a:rPr lang="de-DE" sz="2000" dirty="0" err="1"/>
              <a:t>C</a:t>
            </a:r>
            <a:r>
              <a:rPr lang="de-DE" sz="2000" dirty="0" err="1" smtClean="0"/>
              <a:t>rowdsourcing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rowdsensing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rowdtesting</a:t>
            </a:r>
            <a:endParaRPr lang="de-DE" sz="2000" dirty="0" smtClean="0"/>
          </a:p>
          <a:p>
            <a:pPr lvl="1"/>
            <a:r>
              <a:rPr lang="de-DE" sz="2000" dirty="0" smtClean="0"/>
              <a:t>Anerkennung als entwicklungspolitische Chancen</a:t>
            </a:r>
            <a:br>
              <a:rPr lang="de-DE" sz="2000" dirty="0" smtClean="0"/>
            </a:br>
            <a:r>
              <a:rPr lang="de-DE" sz="2000" dirty="0" smtClean="0"/>
              <a:t>(z. B. World Bank Projekte)</a:t>
            </a:r>
          </a:p>
          <a:p>
            <a:pPr lvl="1"/>
            <a:r>
              <a:rPr lang="de-DE" sz="2000" dirty="0" smtClean="0"/>
              <a:t>Interessante transdisziplinäre Forschungsaspekte</a:t>
            </a:r>
            <a:endParaRPr lang="de-DE" sz="2000" dirty="0"/>
          </a:p>
          <a:p>
            <a:r>
              <a:rPr lang="de-DE" dirty="0" smtClean="0"/>
              <a:t>Tendenz</a:t>
            </a:r>
            <a:endParaRPr lang="de-DE" dirty="0"/>
          </a:p>
          <a:p>
            <a:pPr lvl="1"/>
            <a:r>
              <a:rPr lang="de-DE" sz="2000" dirty="0" smtClean="0"/>
              <a:t>Spezialisierte </a:t>
            </a:r>
            <a:r>
              <a:rPr lang="de-DE" sz="2000" dirty="0" err="1" smtClean="0"/>
              <a:t>Crowds</a:t>
            </a:r>
            <a:endParaRPr lang="de-DE" sz="2000" dirty="0" smtClean="0"/>
          </a:p>
          <a:p>
            <a:pPr lvl="1"/>
            <a:r>
              <a:rPr lang="de-DE" sz="2000" dirty="0" smtClean="0"/>
              <a:t>Human-Lab</a:t>
            </a:r>
          </a:p>
          <a:p>
            <a:pPr lvl="1"/>
            <a:r>
              <a:rPr lang="de-DE" sz="2000" dirty="0" smtClean="0"/>
              <a:t>Interaktion von </a:t>
            </a:r>
            <a:r>
              <a:rPr lang="de-DE" sz="2000" dirty="0" err="1" smtClean="0"/>
              <a:t>Machine-Clouds</a:t>
            </a:r>
            <a:r>
              <a:rPr lang="de-DE" sz="2000" dirty="0" smtClean="0"/>
              <a:t> und Human-</a:t>
            </a:r>
            <a:r>
              <a:rPr lang="de-DE" sz="2000" dirty="0" err="1" smtClean="0"/>
              <a:t>Clouds</a:t>
            </a:r>
            <a:endParaRPr lang="de-DE" sz="2000" dirty="0" smtClean="0"/>
          </a:p>
          <a:p>
            <a:pPr marL="0" indent="0">
              <a:buNone/>
            </a:pPr>
            <a:endParaRPr lang="de-DE" sz="1000" dirty="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539552" y="1628800"/>
            <a:ext cx="8208912" cy="64807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39552" y="2564904"/>
            <a:ext cx="8208912" cy="194421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691952" y="4797152"/>
            <a:ext cx="8208912" cy="11521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7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Chancen und 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1048" cy="51054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Cons: momentan </a:t>
            </a:r>
            <a:r>
              <a:rPr lang="de-DE" dirty="0"/>
              <a:t>beobachtete Probleme</a:t>
            </a:r>
          </a:p>
          <a:p>
            <a:pPr lvl="1"/>
            <a:r>
              <a:rPr lang="de-DE" sz="2000" dirty="0"/>
              <a:t>Spam-Anwendungen, gefälschte Reviews, gekaufte „</a:t>
            </a:r>
            <a:r>
              <a:rPr lang="de-DE" sz="2000" dirty="0" err="1"/>
              <a:t>likes</a:t>
            </a:r>
            <a:r>
              <a:rPr lang="de-DE" sz="2000" dirty="0"/>
              <a:t>“ </a:t>
            </a:r>
            <a:r>
              <a:rPr lang="de-DE" sz="2000" dirty="0" err="1"/>
              <a:t>etc</a:t>
            </a:r>
            <a:endParaRPr lang="de-DE" sz="2000" dirty="0"/>
          </a:p>
          <a:p>
            <a:pPr lvl="1"/>
            <a:r>
              <a:rPr lang="de-DE" sz="2000" dirty="0"/>
              <a:t>Qualitätssicherungskonzepte </a:t>
            </a:r>
            <a:r>
              <a:rPr lang="de-DE" sz="2000" dirty="0" smtClean="0"/>
              <a:t>problematisch</a:t>
            </a:r>
            <a:endParaRPr lang="de-DE" sz="2000" dirty="0"/>
          </a:p>
          <a:p>
            <a:pPr lvl="1"/>
            <a:r>
              <a:rPr lang="de-DE" sz="2000" dirty="0"/>
              <a:t>Steuerliche und arbeitsrechtliche Aspekte ungeklärt</a:t>
            </a:r>
          </a:p>
          <a:p>
            <a:r>
              <a:rPr lang="de-DE" dirty="0" smtClean="0"/>
              <a:t>Pros:</a:t>
            </a:r>
          </a:p>
          <a:p>
            <a:pPr lvl="1"/>
            <a:r>
              <a:rPr lang="de-DE" sz="2000" dirty="0" smtClean="0"/>
              <a:t>Hohes Potenzial, Kontur heute schon erkennbar</a:t>
            </a:r>
          </a:p>
          <a:p>
            <a:pPr lvl="1"/>
            <a:r>
              <a:rPr lang="de-DE" sz="2000" dirty="0" smtClean="0"/>
              <a:t>Weitere Anwendungsbereiche sichtbar: </a:t>
            </a:r>
            <a:br>
              <a:rPr lang="de-DE" sz="2000" dirty="0" smtClean="0"/>
            </a:br>
            <a:r>
              <a:rPr lang="de-DE" sz="2000" dirty="0" smtClean="0"/>
              <a:t>Mobile </a:t>
            </a:r>
            <a:r>
              <a:rPr lang="de-DE" sz="2000" dirty="0" err="1"/>
              <a:t>C</a:t>
            </a:r>
            <a:r>
              <a:rPr lang="de-DE" sz="2000" dirty="0" err="1" smtClean="0"/>
              <a:t>rowdsourcing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rowdsensing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rowdtesting</a:t>
            </a:r>
            <a:endParaRPr lang="de-DE" sz="2000" dirty="0" smtClean="0"/>
          </a:p>
          <a:p>
            <a:pPr lvl="1"/>
            <a:r>
              <a:rPr lang="de-DE" sz="2000" dirty="0" smtClean="0"/>
              <a:t>Anerkennung als entwicklungspolitische Chancen</a:t>
            </a:r>
            <a:br>
              <a:rPr lang="de-DE" sz="2000" dirty="0" smtClean="0"/>
            </a:br>
            <a:r>
              <a:rPr lang="de-DE" sz="2000" dirty="0" smtClean="0"/>
              <a:t>(z. B. World Bank Projekte)</a:t>
            </a:r>
          </a:p>
          <a:p>
            <a:pPr lvl="1"/>
            <a:r>
              <a:rPr lang="de-DE" sz="2000" dirty="0" smtClean="0"/>
              <a:t>Interessante transdisziplinäre Forschungsaspekte</a:t>
            </a:r>
            <a:endParaRPr lang="de-DE" sz="2000" dirty="0"/>
          </a:p>
          <a:p>
            <a:r>
              <a:rPr lang="de-DE" dirty="0" smtClean="0"/>
              <a:t>Tendenz</a:t>
            </a:r>
            <a:endParaRPr lang="de-DE" dirty="0"/>
          </a:p>
          <a:p>
            <a:pPr lvl="1"/>
            <a:r>
              <a:rPr lang="de-DE" sz="2000" dirty="0" smtClean="0"/>
              <a:t>Spezialisierte </a:t>
            </a:r>
            <a:r>
              <a:rPr lang="de-DE" sz="2000" dirty="0" err="1" smtClean="0"/>
              <a:t>Crowds</a:t>
            </a:r>
            <a:endParaRPr lang="de-DE" sz="2000" dirty="0" smtClean="0"/>
          </a:p>
          <a:p>
            <a:pPr lvl="1"/>
            <a:r>
              <a:rPr lang="de-DE" sz="2000" dirty="0" smtClean="0"/>
              <a:t>Human-Lab</a:t>
            </a:r>
          </a:p>
          <a:p>
            <a:pPr lvl="1"/>
            <a:r>
              <a:rPr lang="de-DE" sz="2000" dirty="0" smtClean="0"/>
              <a:t>Interaktion von </a:t>
            </a:r>
            <a:r>
              <a:rPr lang="de-DE" sz="2000" dirty="0" err="1" smtClean="0"/>
              <a:t>Machine-Clouds</a:t>
            </a:r>
            <a:r>
              <a:rPr lang="de-DE" sz="2000" dirty="0" smtClean="0"/>
              <a:t> und Human-</a:t>
            </a:r>
            <a:r>
              <a:rPr lang="de-DE" sz="2000" dirty="0" err="1" smtClean="0"/>
              <a:t>Clouds</a:t>
            </a:r>
            <a:endParaRPr lang="de-DE" sz="2000" dirty="0" smtClean="0"/>
          </a:p>
          <a:p>
            <a:pPr marL="0" indent="0">
              <a:buNone/>
            </a:pPr>
            <a:endParaRPr lang="de-DE" sz="1000" dirty="0" smtClean="0"/>
          </a:p>
        </p:txBody>
      </p:sp>
      <p:sp>
        <p:nvSpPr>
          <p:cNvPr id="4" name="Rechteck 3"/>
          <p:cNvSpPr/>
          <p:nvPr/>
        </p:nvSpPr>
        <p:spPr bwMode="auto">
          <a:xfrm>
            <a:off x="539552" y="1952836"/>
            <a:ext cx="8208912" cy="3240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39552" y="2564904"/>
            <a:ext cx="8208912" cy="194421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691952" y="4797152"/>
            <a:ext cx="8208912" cy="11521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Chancen und 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1048" cy="51054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Cons: momentan </a:t>
            </a:r>
            <a:r>
              <a:rPr lang="de-DE" dirty="0"/>
              <a:t>beobachtete Probleme</a:t>
            </a:r>
          </a:p>
          <a:p>
            <a:pPr lvl="1"/>
            <a:r>
              <a:rPr lang="de-DE" sz="2000" dirty="0"/>
              <a:t>Spam-Anwendungen, gefälschte Reviews, gekaufte „</a:t>
            </a:r>
            <a:r>
              <a:rPr lang="de-DE" sz="2000" dirty="0" err="1"/>
              <a:t>likes</a:t>
            </a:r>
            <a:r>
              <a:rPr lang="de-DE" sz="2000" dirty="0"/>
              <a:t>“ </a:t>
            </a:r>
            <a:r>
              <a:rPr lang="de-DE" sz="2000" dirty="0" err="1"/>
              <a:t>etc</a:t>
            </a:r>
            <a:endParaRPr lang="de-DE" sz="2000" dirty="0"/>
          </a:p>
          <a:p>
            <a:pPr lvl="1"/>
            <a:r>
              <a:rPr lang="de-DE" sz="2000" dirty="0"/>
              <a:t>Qualitätssicherungskonzepte </a:t>
            </a:r>
            <a:r>
              <a:rPr lang="de-DE" sz="2000" dirty="0" smtClean="0"/>
              <a:t>problematisch</a:t>
            </a:r>
            <a:endParaRPr lang="de-DE" sz="2000" dirty="0"/>
          </a:p>
          <a:p>
            <a:pPr lvl="1"/>
            <a:r>
              <a:rPr lang="de-DE" sz="2000" dirty="0"/>
              <a:t>Steuerliche und arbeitsrechtliche Aspekte ungeklärt</a:t>
            </a:r>
          </a:p>
          <a:p>
            <a:r>
              <a:rPr lang="de-DE" dirty="0" smtClean="0"/>
              <a:t>Pros:</a:t>
            </a:r>
          </a:p>
          <a:p>
            <a:pPr lvl="1"/>
            <a:r>
              <a:rPr lang="de-DE" sz="2000" dirty="0" smtClean="0"/>
              <a:t>Hohes Potenzial, Kontur heute schon erkennbar</a:t>
            </a:r>
          </a:p>
          <a:p>
            <a:pPr lvl="1"/>
            <a:r>
              <a:rPr lang="de-DE" sz="2000" dirty="0" smtClean="0"/>
              <a:t>Weitere Anwendungsbereiche sichtbar: </a:t>
            </a:r>
            <a:br>
              <a:rPr lang="de-DE" sz="2000" dirty="0" smtClean="0"/>
            </a:br>
            <a:r>
              <a:rPr lang="de-DE" sz="2000" dirty="0" smtClean="0"/>
              <a:t>Mobile </a:t>
            </a:r>
            <a:r>
              <a:rPr lang="de-DE" sz="2000" dirty="0" err="1"/>
              <a:t>C</a:t>
            </a:r>
            <a:r>
              <a:rPr lang="de-DE" sz="2000" dirty="0" err="1" smtClean="0"/>
              <a:t>rowdsourcing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rowdsensing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rowdtesting</a:t>
            </a:r>
            <a:endParaRPr lang="de-DE" sz="2000" dirty="0" smtClean="0"/>
          </a:p>
          <a:p>
            <a:pPr lvl="1"/>
            <a:r>
              <a:rPr lang="de-DE" sz="2000" dirty="0" smtClean="0"/>
              <a:t>Anerkennung als entwicklungspolitische Chancen</a:t>
            </a:r>
            <a:br>
              <a:rPr lang="de-DE" sz="2000" dirty="0" smtClean="0"/>
            </a:br>
            <a:r>
              <a:rPr lang="de-DE" sz="2000" dirty="0" smtClean="0"/>
              <a:t>(z. B. World Bank Projekte)</a:t>
            </a:r>
          </a:p>
          <a:p>
            <a:pPr lvl="1"/>
            <a:r>
              <a:rPr lang="de-DE" sz="2000" dirty="0" smtClean="0"/>
              <a:t>Interessante transdisziplinäre Forschungsaspekte</a:t>
            </a:r>
            <a:endParaRPr lang="de-DE" sz="2000" dirty="0"/>
          </a:p>
          <a:p>
            <a:r>
              <a:rPr lang="de-DE" dirty="0" smtClean="0"/>
              <a:t>Tendenz</a:t>
            </a:r>
            <a:endParaRPr lang="de-DE" dirty="0"/>
          </a:p>
          <a:p>
            <a:pPr lvl="1"/>
            <a:r>
              <a:rPr lang="de-DE" sz="2000" dirty="0" smtClean="0"/>
              <a:t>Spezialisierte </a:t>
            </a:r>
            <a:r>
              <a:rPr lang="de-DE" sz="2000" dirty="0" err="1" smtClean="0"/>
              <a:t>Crowds</a:t>
            </a:r>
            <a:endParaRPr lang="de-DE" sz="2000" dirty="0" smtClean="0"/>
          </a:p>
          <a:p>
            <a:pPr lvl="1"/>
            <a:r>
              <a:rPr lang="de-DE" sz="2000" dirty="0" smtClean="0"/>
              <a:t>Human-Lab</a:t>
            </a:r>
          </a:p>
          <a:p>
            <a:pPr lvl="1"/>
            <a:r>
              <a:rPr lang="de-DE" sz="2000" dirty="0" smtClean="0"/>
              <a:t>Interaktion von </a:t>
            </a:r>
            <a:r>
              <a:rPr lang="de-DE" sz="2000" dirty="0" err="1" smtClean="0"/>
              <a:t>Machine-Clouds</a:t>
            </a:r>
            <a:r>
              <a:rPr lang="de-DE" sz="2000" dirty="0" smtClean="0"/>
              <a:t> und Human-</a:t>
            </a:r>
            <a:r>
              <a:rPr lang="de-DE" sz="2000" dirty="0" err="1" smtClean="0"/>
              <a:t>Clouds</a:t>
            </a:r>
            <a:endParaRPr lang="de-DE" sz="2000" dirty="0" smtClean="0"/>
          </a:p>
          <a:p>
            <a:pPr marL="0" indent="0">
              <a:buNone/>
            </a:pPr>
            <a:endParaRPr lang="de-DE" sz="1000" dirty="0" smtClean="0"/>
          </a:p>
        </p:txBody>
      </p:sp>
      <p:sp>
        <p:nvSpPr>
          <p:cNvPr id="5" name="Rechteck 4"/>
          <p:cNvSpPr/>
          <p:nvPr/>
        </p:nvSpPr>
        <p:spPr bwMode="auto">
          <a:xfrm>
            <a:off x="539552" y="2564904"/>
            <a:ext cx="8208912" cy="194421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691952" y="4797152"/>
            <a:ext cx="8208912" cy="11521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Chancen und 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1048" cy="51054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Cons: momentan </a:t>
            </a:r>
            <a:r>
              <a:rPr lang="de-DE" dirty="0"/>
              <a:t>beobachtete Probleme</a:t>
            </a:r>
          </a:p>
          <a:p>
            <a:pPr lvl="1"/>
            <a:r>
              <a:rPr lang="de-DE" sz="2000" dirty="0"/>
              <a:t>Spam-Anwendungen, gefälschte Reviews, gekaufte „</a:t>
            </a:r>
            <a:r>
              <a:rPr lang="de-DE" sz="2000" dirty="0" err="1"/>
              <a:t>likes</a:t>
            </a:r>
            <a:r>
              <a:rPr lang="de-DE" sz="2000" dirty="0"/>
              <a:t>“ </a:t>
            </a:r>
            <a:r>
              <a:rPr lang="de-DE" sz="2000" dirty="0" err="1"/>
              <a:t>etc</a:t>
            </a:r>
            <a:endParaRPr lang="de-DE" sz="2000" dirty="0"/>
          </a:p>
          <a:p>
            <a:pPr lvl="1"/>
            <a:r>
              <a:rPr lang="de-DE" sz="2000" dirty="0"/>
              <a:t>Qualitätssicherungskonzepte </a:t>
            </a:r>
            <a:r>
              <a:rPr lang="de-DE" sz="2000" dirty="0" smtClean="0"/>
              <a:t>problematisch</a:t>
            </a:r>
            <a:endParaRPr lang="de-DE" sz="2000" dirty="0"/>
          </a:p>
          <a:p>
            <a:pPr lvl="1"/>
            <a:r>
              <a:rPr lang="de-DE" sz="2000" dirty="0"/>
              <a:t>Steuerliche und arbeitsrechtliche Aspekte ungeklärt</a:t>
            </a:r>
          </a:p>
          <a:p>
            <a:r>
              <a:rPr lang="de-DE" dirty="0" smtClean="0"/>
              <a:t>Pros:</a:t>
            </a:r>
          </a:p>
          <a:p>
            <a:pPr lvl="1"/>
            <a:r>
              <a:rPr lang="de-DE" sz="2000" dirty="0" smtClean="0"/>
              <a:t>Hohes Potenzial, Kontur heute schon erkennbar</a:t>
            </a:r>
          </a:p>
          <a:p>
            <a:pPr lvl="1"/>
            <a:r>
              <a:rPr lang="de-DE" sz="2000" dirty="0" smtClean="0"/>
              <a:t>Weitere Anwendungsbereiche sichtbar: </a:t>
            </a:r>
            <a:br>
              <a:rPr lang="de-DE" sz="2000" dirty="0" smtClean="0"/>
            </a:br>
            <a:r>
              <a:rPr lang="de-DE" sz="2000" dirty="0" smtClean="0"/>
              <a:t>Mobile </a:t>
            </a:r>
            <a:r>
              <a:rPr lang="de-DE" sz="2000" dirty="0" err="1"/>
              <a:t>C</a:t>
            </a:r>
            <a:r>
              <a:rPr lang="de-DE" sz="2000" dirty="0" err="1" smtClean="0"/>
              <a:t>rowdsourcing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rowdsensing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rowdtesting</a:t>
            </a:r>
            <a:endParaRPr lang="de-DE" sz="2000" dirty="0" smtClean="0"/>
          </a:p>
          <a:p>
            <a:pPr lvl="1"/>
            <a:r>
              <a:rPr lang="de-DE" sz="2000" dirty="0" smtClean="0"/>
              <a:t>Anerkennung als entwicklungspolitische Chancen</a:t>
            </a:r>
            <a:br>
              <a:rPr lang="de-DE" sz="2000" dirty="0" smtClean="0"/>
            </a:br>
            <a:r>
              <a:rPr lang="de-DE" sz="2000" dirty="0" smtClean="0"/>
              <a:t>(z. B. World Bank Projekte)</a:t>
            </a:r>
          </a:p>
          <a:p>
            <a:pPr lvl="1"/>
            <a:r>
              <a:rPr lang="de-DE" sz="2000" dirty="0" smtClean="0"/>
              <a:t>Interessante transdisziplinäre Forschungsaspekte</a:t>
            </a:r>
            <a:endParaRPr lang="de-DE" sz="2000" dirty="0"/>
          </a:p>
          <a:p>
            <a:r>
              <a:rPr lang="de-DE" dirty="0" smtClean="0"/>
              <a:t>Tendenz</a:t>
            </a:r>
            <a:endParaRPr lang="de-DE" dirty="0"/>
          </a:p>
          <a:p>
            <a:pPr lvl="1"/>
            <a:r>
              <a:rPr lang="de-DE" sz="2000" dirty="0" smtClean="0"/>
              <a:t>Spezialisierte </a:t>
            </a:r>
            <a:r>
              <a:rPr lang="de-DE" sz="2000" dirty="0" err="1" smtClean="0"/>
              <a:t>Crowds</a:t>
            </a:r>
            <a:endParaRPr lang="de-DE" sz="2000" dirty="0" smtClean="0"/>
          </a:p>
          <a:p>
            <a:pPr lvl="1"/>
            <a:r>
              <a:rPr lang="de-DE" sz="2000" dirty="0" smtClean="0"/>
              <a:t>Human-Lab</a:t>
            </a:r>
          </a:p>
          <a:p>
            <a:pPr lvl="1"/>
            <a:r>
              <a:rPr lang="de-DE" sz="2000" dirty="0" smtClean="0"/>
              <a:t>Interaktion von </a:t>
            </a:r>
            <a:r>
              <a:rPr lang="de-DE" sz="2000" dirty="0" err="1" smtClean="0"/>
              <a:t>Machine-Clouds</a:t>
            </a:r>
            <a:r>
              <a:rPr lang="de-DE" sz="2000" dirty="0" smtClean="0"/>
              <a:t> und Human-</a:t>
            </a:r>
            <a:r>
              <a:rPr lang="de-DE" sz="2000" dirty="0" err="1" smtClean="0"/>
              <a:t>Clouds</a:t>
            </a:r>
            <a:endParaRPr lang="de-DE" sz="2000" dirty="0" smtClean="0"/>
          </a:p>
          <a:p>
            <a:pPr marL="0" indent="0">
              <a:buNone/>
            </a:pPr>
            <a:endParaRPr lang="de-DE" sz="1000" dirty="0" smtClean="0"/>
          </a:p>
        </p:txBody>
      </p:sp>
      <p:sp>
        <p:nvSpPr>
          <p:cNvPr id="5" name="Rechteck 4"/>
          <p:cNvSpPr/>
          <p:nvPr/>
        </p:nvSpPr>
        <p:spPr bwMode="auto">
          <a:xfrm>
            <a:off x="540219" y="2996951"/>
            <a:ext cx="8208912" cy="150675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691952" y="4797152"/>
            <a:ext cx="8208912" cy="11521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Chancen und 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1048" cy="51054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Cons: momentan </a:t>
            </a:r>
            <a:r>
              <a:rPr lang="de-DE" dirty="0"/>
              <a:t>beobachtete Probleme</a:t>
            </a:r>
          </a:p>
          <a:p>
            <a:pPr lvl="1"/>
            <a:r>
              <a:rPr lang="de-DE" sz="2000" dirty="0"/>
              <a:t>Spam-Anwendungen, gefälschte Reviews, gekaufte „</a:t>
            </a:r>
            <a:r>
              <a:rPr lang="de-DE" sz="2000" dirty="0" err="1"/>
              <a:t>likes</a:t>
            </a:r>
            <a:r>
              <a:rPr lang="de-DE" sz="2000" dirty="0"/>
              <a:t>“ </a:t>
            </a:r>
            <a:r>
              <a:rPr lang="de-DE" sz="2000" dirty="0" err="1"/>
              <a:t>etc</a:t>
            </a:r>
            <a:endParaRPr lang="de-DE" sz="2000" dirty="0"/>
          </a:p>
          <a:p>
            <a:pPr lvl="1"/>
            <a:r>
              <a:rPr lang="de-DE" sz="2000" dirty="0"/>
              <a:t>Qualitätssicherungskonzepte </a:t>
            </a:r>
            <a:r>
              <a:rPr lang="de-DE" sz="2000" dirty="0" smtClean="0"/>
              <a:t>problematisch</a:t>
            </a:r>
            <a:endParaRPr lang="de-DE" sz="2000" dirty="0"/>
          </a:p>
          <a:p>
            <a:pPr lvl="1"/>
            <a:r>
              <a:rPr lang="de-DE" sz="2000" dirty="0"/>
              <a:t>Steuerliche und arbeitsrechtliche Aspekte ungeklärt</a:t>
            </a:r>
          </a:p>
          <a:p>
            <a:r>
              <a:rPr lang="de-DE" dirty="0" smtClean="0"/>
              <a:t>Pros:</a:t>
            </a:r>
          </a:p>
          <a:p>
            <a:pPr lvl="1"/>
            <a:r>
              <a:rPr lang="de-DE" sz="2000" dirty="0" smtClean="0"/>
              <a:t>Hohes Potenzial, Kontur heute schon erkennbar</a:t>
            </a:r>
          </a:p>
          <a:p>
            <a:pPr lvl="1"/>
            <a:r>
              <a:rPr lang="de-DE" sz="2000" dirty="0" smtClean="0"/>
              <a:t>Weitere Anwendungsbereiche sichtbar: </a:t>
            </a:r>
            <a:br>
              <a:rPr lang="de-DE" sz="2000" dirty="0" smtClean="0"/>
            </a:br>
            <a:r>
              <a:rPr lang="de-DE" sz="2000" dirty="0" smtClean="0"/>
              <a:t>Mobile </a:t>
            </a:r>
            <a:r>
              <a:rPr lang="de-DE" sz="2000" dirty="0" err="1"/>
              <a:t>C</a:t>
            </a:r>
            <a:r>
              <a:rPr lang="de-DE" sz="2000" dirty="0" err="1" smtClean="0"/>
              <a:t>rowdsourcing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rowdsensing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rowdtesting</a:t>
            </a:r>
            <a:endParaRPr lang="de-DE" sz="2000" dirty="0" smtClean="0"/>
          </a:p>
          <a:p>
            <a:pPr lvl="1"/>
            <a:r>
              <a:rPr lang="de-DE" sz="2000" dirty="0" smtClean="0"/>
              <a:t>Anerkennung als entwicklungspolitische Chancen</a:t>
            </a:r>
            <a:br>
              <a:rPr lang="de-DE" sz="2000" dirty="0" smtClean="0"/>
            </a:br>
            <a:r>
              <a:rPr lang="de-DE" sz="2000" dirty="0" smtClean="0"/>
              <a:t>(z. B. World Bank Projekte)</a:t>
            </a:r>
          </a:p>
          <a:p>
            <a:pPr lvl="1"/>
            <a:r>
              <a:rPr lang="de-DE" sz="2000" dirty="0" smtClean="0"/>
              <a:t>Interessante transdisziplinäre Forschungsaspekte</a:t>
            </a:r>
            <a:endParaRPr lang="de-DE" sz="2000" dirty="0"/>
          </a:p>
          <a:p>
            <a:r>
              <a:rPr lang="de-DE" dirty="0" smtClean="0"/>
              <a:t>Tendenz</a:t>
            </a:r>
            <a:endParaRPr lang="de-DE" dirty="0"/>
          </a:p>
          <a:p>
            <a:pPr lvl="1"/>
            <a:r>
              <a:rPr lang="de-DE" sz="2000" dirty="0" smtClean="0"/>
              <a:t>Spezialisierte </a:t>
            </a:r>
            <a:r>
              <a:rPr lang="de-DE" sz="2000" dirty="0" err="1" smtClean="0"/>
              <a:t>Crowds</a:t>
            </a:r>
            <a:endParaRPr lang="de-DE" sz="2000" dirty="0" smtClean="0"/>
          </a:p>
          <a:p>
            <a:pPr lvl="1"/>
            <a:r>
              <a:rPr lang="de-DE" sz="2000" dirty="0" smtClean="0"/>
              <a:t>Human-Lab</a:t>
            </a:r>
          </a:p>
          <a:p>
            <a:pPr lvl="1"/>
            <a:r>
              <a:rPr lang="de-DE" sz="2000" dirty="0" smtClean="0"/>
              <a:t>Interaktion von </a:t>
            </a:r>
            <a:r>
              <a:rPr lang="de-DE" sz="2000" dirty="0" err="1" smtClean="0"/>
              <a:t>Machine-Clouds</a:t>
            </a:r>
            <a:r>
              <a:rPr lang="de-DE" sz="2000" dirty="0" smtClean="0"/>
              <a:t> und Human-</a:t>
            </a:r>
            <a:r>
              <a:rPr lang="de-DE" sz="2000" dirty="0" err="1" smtClean="0"/>
              <a:t>Clouds</a:t>
            </a:r>
            <a:endParaRPr lang="de-DE" sz="2000" dirty="0" smtClean="0"/>
          </a:p>
          <a:p>
            <a:pPr marL="0" indent="0">
              <a:buNone/>
            </a:pPr>
            <a:endParaRPr lang="de-DE" sz="1000" dirty="0" smtClean="0"/>
          </a:p>
        </p:txBody>
      </p:sp>
      <p:sp>
        <p:nvSpPr>
          <p:cNvPr id="5" name="Rechteck 4"/>
          <p:cNvSpPr/>
          <p:nvPr/>
        </p:nvSpPr>
        <p:spPr bwMode="auto">
          <a:xfrm>
            <a:off x="540219" y="3573016"/>
            <a:ext cx="8208912" cy="93069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691952" y="4797152"/>
            <a:ext cx="8208912" cy="11521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149725"/>
            <a:ext cx="6400800" cy="406400"/>
          </a:xfrm>
        </p:spPr>
        <p:txBody>
          <a:bodyPr/>
          <a:lstStyle/>
          <a:p>
            <a:endParaRPr lang="de-DE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90"/>
            <a:ext cx="9144000" cy="686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3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Chancen und 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1048" cy="51054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Cons: momentan </a:t>
            </a:r>
            <a:r>
              <a:rPr lang="de-DE" dirty="0"/>
              <a:t>beobachtete Probleme</a:t>
            </a:r>
          </a:p>
          <a:p>
            <a:pPr lvl="1"/>
            <a:r>
              <a:rPr lang="de-DE" sz="2000" dirty="0"/>
              <a:t>Spam-Anwendungen, gefälschte Reviews, gekaufte „</a:t>
            </a:r>
            <a:r>
              <a:rPr lang="de-DE" sz="2000" dirty="0" err="1"/>
              <a:t>likes</a:t>
            </a:r>
            <a:r>
              <a:rPr lang="de-DE" sz="2000" dirty="0"/>
              <a:t>“ </a:t>
            </a:r>
            <a:r>
              <a:rPr lang="de-DE" sz="2000" dirty="0" err="1"/>
              <a:t>etc</a:t>
            </a:r>
            <a:endParaRPr lang="de-DE" sz="2000" dirty="0"/>
          </a:p>
          <a:p>
            <a:pPr lvl="1"/>
            <a:r>
              <a:rPr lang="de-DE" sz="2000" dirty="0"/>
              <a:t>Qualitätssicherungskonzepte </a:t>
            </a:r>
            <a:r>
              <a:rPr lang="de-DE" sz="2000" dirty="0" smtClean="0"/>
              <a:t>problematisch</a:t>
            </a:r>
            <a:endParaRPr lang="de-DE" sz="2000" dirty="0"/>
          </a:p>
          <a:p>
            <a:pPr lvl="1"/>
            <a:r>
              <a:rPr lang="de-DE" sz="2000" dirty="0"/>
              <a:t>Steuerliche und arbeitsrechtliche Aspekte ungeklärt</a:t>
            </a:r>
          </a:p>
          <a:p>
            <a:r>
              <a:rPr lang="de-DE" dirty="0" smtClean="0"/>
              <a:t>Pros:</a:t>
            </a:r>
          </a:p>
          <a:p>
            <a:pPr lvl="1"/>
            <a:r>
              <a:rPr lang="de-DE" sz="2000" dirty="0" smtClean="0"/>
              <a:t>Hohes Potenzial, Kontur heute schon erkennbar</a:t>
            </a:r>
          </a:p>
          <a:p>
            <a:pPr lvl="1"/>
            <a:r>
              <a:rPr lang="de-DE" sz="2000" dirty="0" smtClean="0"/>
              <a:t>Weitere Anwendungsbereiche sichtbar: </a:t>
            </a:r>
            <a:br>
              <a:rPr lang="de-DE" sz="2000" dirty="0" smtClean="0"/>
            </a:br>
            <a:r>
              <a:rPr lang="de-DE" sz="2000" dirty="0" smtClean="0"/>
              <a:t>Mobile </a:t>
            </a:r>
            <a:r>
              <a:rPr lang="de-DE" sz="2000" dirty="0" err="1"/>
              <a:t>C</a:t>
            </a:r>
            <a:r>
              <a:rPr lang="de-DE" sz="2000" dirty="0" err="1" smtClean="0"/>
              <a:t>rowdsourcing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rowdsensing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rowdtesting</a:t>
            </a:r>
            <a:endParaRPr lang="de-DE" sz="2000" dirty="0" smtClean="0"/>
          </a:p>
          <a:p>
            <a:pPr lvl="1"/>
            <a:r>
              <a:rPr lang="de-DE" sz="2000" dirty="0" smtClean="0"/>
              <a:t>Anerkennung als entwicklungspolitische Chancen</a:t>
            </a:r>
            <a:br>
              <a:rPr lang="de-DE" sz="2000" dirty="0" smtClean="0"/>
            </a:br>
            <a:r>
              <a:rPr lang="de-DE" sz="2000" dirty="0" smtClean="0"/>
              <a:t>(z. B. World Bank Projekte)</a:t>
            </a:r>
          </a:p>
          <a:p>
            <a:pPr lvl="1"/>
            <a:r>
              <a:rPr lang="de-DE" sz="2000" dirty="0" smtClean="0"/>
              <a:t>Interessante transdisziplinäre Forschungsaspekte</a:t>
            </a:r>
            <a:endParaRPr lang="de-DE" sz="2000" dirty="0"/>
          </a:p>
          <a:p>
            <a:r>
              <a:rPr lang="de-DE" dirty="0" smtClean="0"/>
              <a:t>Tendenz</a:t>
            </a:r>
            <a:endParaRPr lang="de-DE" dirty="0"/>
          </a:p>
          <a:p>
            <a:pPr lvl="1"/>
            <a:r>
              <a:rPr lang="de-DE" sz="2000" dirty="0" smtClean="0"/>
              <a:t>Spezialisierte </a:t>
            </a:r>
            <a:r>
              <a:rPr lang="de-DE" sz="2000" dirty="0" err="1" smtClean="0"/>
              <a:t>Crowds</a:t>
            </a:r>
            <a:endParaRPr lang="de-DE" sz="2000" dirty="0" smtClean="0"/>
          </a:p>
          <a:p>
            <a:pPr lvl="1"/>
            <a:r>
              <a:rPr lang="de-DE" sz="2000" dirty="0" smtClean="0"/>
              <a:t>Human-Lab</a:t>
            </a:r>
          </a:p>
          <a:p>
            <a:pPr lvl="1"/>
            <a:r>
              <a:rPr lang="de-DE" sz="2000" dirty="0" smtClean="0"/>
              <a:t>Interaktion von </a:t>
            </a:r>
            <a:r>
              <a:rPr lang="de-DE" sz="2000" dirty="0" err="1" smtClean="0"/>
              <a:t>Machine-Clouds</a:t>
            </a:r>
            <a:r>
              <a:rPr lang="de-DE" sz="2000" dirty="0" smtClean="0"/>
              <a:t> und Human-</a:t>
            </a:r>
            <a:r>
              <a:rPr lang="de-DE" sz="2000" dirty="0" err="1" smtClean="0"/>
              <a:t>Clouds</a:t>
            </a:r>
            <a:endParaRPr lang="de-DE" sz="2000" dirty="0" smtClean="0"/>
          </a:p>
          <a:p>
            <a:pPr marL="0" indent="0">
              <a:buNone/>
            </a:pPr>
            <a:endParaRPr lang="de-DE" sz="1000" dirty="0" smtClean="0"/>
          </a:p>
        </p:txBody>
      </p:sp>
      <p:sp>
        <p:nvSpPr>
          <p:cNvPr id="5" name="Rechteck 4"/>
          <p:cNvSpPr/>
          <p:nvPr/>
        </p:nvSpPr>
        <p:spPr bwMode="auto">
          <a:xfrm>
            <a:off x="540219" y="4149080"/>
            <a:ext cx="8208912" cy="354629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691952" y="4797152"/>
            <a:ext cx="8208912" cy="11521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Chancen und 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1048" cy="51054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Cons: momentan </a:t>
            </a:r>
            <a:r>
              <a:rPr lang="de-DE" dirty="0"/>
              <a:t>beobachtete Probleme</a:t>
            </a:r>
          </a:p>
          <a:p>
            <a:pPr lvl="1"/>
            <a:r>
              <a:rPr lang="de-DE" sz="2000" dirty="0"/>
              <a:t>Spam-Anwendungen, gefälschte Reviews, gekaufte „</a:t>
            </a:r>
            <a:r>
              <a:rPr lang="de-DE" sz="2000" dirty="0" err="1"/>
              <a:t>likes</a:t>
            </a:r>
            <a:r>
              <a:rPr lang="de-DE" sz="2000" dirty="0"/>
              <a:t>“ </a:t>
            </a:r>
            <a:r>
              <a:rPr lang="de-DE" sz="2000" dirty="0" err="1"/>
              <a:t>etc</a:t>
            </a:r>
            <a:endParaRPr lang="de-DE" sz="2000" dirty="0"/>
          </a:p>
          <a:p>
            <a:pPr lvl="1"/>
            <a:r>
              <a:rPr lang="de-DE" sz="2000" dirty="0"/>
              <a:t>Qualitätssicherungskonzepte </a:t>
            </a:r>
            <a:r>
              <a:rPr lang="de-DE" sz="2000" dirty="0" smtClean="0"/>
              <a:t>problematisch</a:t>
            </a:r>
            <a:endParaRPr lang="de-DE" sz="2000" dirty="0"/>
          </a:p>
          <a:p>
            <a:pPr lvl="1"/>
            <a:r>
              <a:rPr lang="de-DE" sz="2000" dirty="0"/>
              <a:t>Steuerliche und arbeitsrechtliche Aspekte ungeklärt</a:t>
            </a:r>
          </a:p>
          <a:p>
            <a:r>
              <a:rPr lang="de-DE" dirty="0" smtClean="0"/>
              <a:t>Pros:</a:t>
            </a:r>
          </a:p>
          <a:p>
            <a:pPr lvl="1"/>
            <a:r>
              <a:rPr lang="de-DE" sz="2000" dirty="0" smtClean="0"/>
              <a:t>Hohes Potenzial, Kontur heute schon erkennbar</a:t>
            </a:r>
          </a:p>
          <a:p>
            <a:pPr lvl="1"/>
            <a:r>
              <a:rPr lang="de-DE" sz="2000" dirty="0" smtClean="0"/>
              <a:t>Weitere Anwendungsbereiche sichtbar: </a:t>
            </a:r>
            <a:br>
              <a:rPr lang="de-DE" sz="2000" dirty="0" smtClean="0"/>
            </a:br>
            <a:r>
              <a:rPr lang="de-DE" sz="2000" dirty="0" smtClean="0"/>
              <a:t>Mobile </a:t>
            </a:r>
            <a:r>
              <a:rPr lang="de-DE" sz="2000" dirty="0" err="1"/>
              <a:t>C</a:t>
            </a:r>
            <a:r>
              <a:rPr lang="de-DE" sz="2000" dirty="0" err="1" smtClean="0"/>
              <a:t>rowdsourcing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rowdsensing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rowdtesting</a:t>
            </a:r>
            <a:endParaRPr lang="de-DE" sz="2000" dirty="0" smtClean="0"/>
          </a:p>
          <a:p>
            <a:pPr lvl="1"/>
            <a:r>
              <a:rPr lang="de-DE" sz="2000" dirty="0" smtClean="0"/>
              <a:t>Anerkennung als entwicklungspolitische Chancen</a:t>
            </a:r>
            <a:br>
              <a:rPr lang="de-DE" sz="2000" dirty="0" smtClean="0"/>
            </a:br>
            <a:r>
              <a:rPr lang="de-DE" sz="2000" dirty="0" smtClean="0"/>
              <a:t>(z. B. World Bank Projekte)</a:t>
            </a:r>
          </a:p>
          <a:p>
            <a:pPr lvl="1"/>
            <a:r>
              <a:rPr lang="de-DE" sz="2000" dirty="0" smtClean="0"/>
              <a:t>Interessante transdisziplinäre Forschungsaspekte</a:t>
            </a:r>
            <a:endParaRPr lang="de-DE" sz="2000" dirty="0"/>
          </a:p>
          <a:p>
            <a:r>
              <a:rPr lang="de-DE" dirty="0" smtClean="0"/>
              <a:t>Tendenz</a:t>
            </a:r>
            <a:endParaRPr lang="de-DE" dirty="0"/>
          </a:p>
          <a:p>
            <a:pPr lvl="1"/>
            <a:r>
              <a:rPr lang="de-DE" sz="2000" dirty="0" smtClean="0"/>
              <a:t>Spezialisierte </a:t>
            </a:r>
            <a:r>
              <a:rPr lang="de-DE" sz="2000" dirty="0" err="1" smtClean="0"/>
              <a:t>Crowds</a:t>
            </a:r>
            <a:endParaRPr lang="de-DE" sz="2000" dirty="0" smtClean="0"/>
          </a:p>
          <a:p>
            <a:pPr lvl="1"/>
            <a:r>
              <a:rPr lang="de-DE" sz="2000" dirty="0" smtClean="0"/>
              <a:t>Human-Lab</a:t>
            </a:r>
          </a:p>
          <a:p>
            <a:pPr lvl="1"/>
            <a:r>
              <a:rPr lang="de-DE" sz="2000" dirty="0" smtClean="0"/>
              <a:t>Interaktion von </a:t>
            </a:r>
            <a:r>
              <a:rPr lang="de-DE" sz="2000" dirty="0" err="1" smtClean="0"/>
              <a:t>Machine-Clouds</a:t>
            </a:r>
            <a:r>
              <a:rPr lang="de-DE" sz="2000" dirty="0" smtClean="0"/>
              <a:t> und Human-</a:t>
            </a:r>
            <a:r>
              <a:rPr lang="de-DE" sz="2000" dirty="0" err="1" smtClean="0"/>
              <a:t>Clouds</a:t>
            </a:r>
            <a:endParaRPr lang="de-DE" sz="2000" dirty="0" smtClean="0"/>
          </a:p>
          <a:p>
            <a:pPr marL="0" indent="0">
              <a:buNone/>
            </a:pPr>
            <a:endParaRPr lang="de-DE" sz="1000" dirty="0" smtClean="0"/>
          </a:p>
        </p:txBody>
      </p:sp>
      <p:sp>
        <p:nvSpPr>
          <p:cNvPr id="6" name="Rechteck 5"/>
          <p:cNvSpPr/>
          <p:nvPr/>
        </p:nvSpPr>
        <p:spPr bwMode="auto">
          <a:xfrm>
            <a:off x="691952" y="4797152"/>
            <a:ext cx="8208912" cy="11521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Chancen und Herausforderungen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1048" cy="510540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Cons: momentan </a:t>
            </a:r>
            <a:r>
              <a:rPr lang="de-DE" dirty="0"/>
              <a:t>beobachtete Probleme</a:t>
            </a:r>
          </a:p>
          <a:p>
            <a:pPr lvl="1"/>
            <a:r>
              <a:rPr lang="de-DE" sz="2000" dirty="0"/>
              <a:t>Spam-Anwendungen, gefälschte Reviews, gekaufte „</a:t>
            </a:r>
            <a:r>
              <a:rPr lang="de-DE" sz="2000" dirty="0" err="1"/>
              <a:t>likes</a:t>
            </a:r>
            <a:r>
              <a:rPr lang="de-DE" sz="2000" dirty="0"/>
              <a:t>“ </a:t>
            </a:r>
            <a:r>
              <a:rPr lang="de-DE" sz="2000" dirty="0" err="1"/>
              <a:t>etc</a:t>
            </a:r>
            <a:endParaRPr lang="de-DE" sz="2000" dirty="0"/>
          </a:p>
          <a:p>
            <a:pPr lvl="1"/>
            <a:r>
              <a:rPr lang="de-DE" sz="2000" dirty="0"/>
              <a:t>Qualitätssicherungskonzepte </a:t>
            </a:r>
            <a:r>
              <a:rPr lang="de-DE" sz="2000" dirty="0" smtClean="0"/>
              <a:t>problematisch</a:t>
            </a:r>
            <a:endParaRPr lang="de-DE" sz="2000" dirty="0"/>
          </a:p>
          <a:p>
            <a:pPr lvl="1"/>
            <a:r>
              <a:rPr lang="de-DE" sz="2000" dirty="0"/>
              <a:t>Steuerliche und arbeitsrechtliche Aspekte ungeklärt</a:t>
            </a:r>
          </a:p>
          <a:p>
            <a:r>
              <a:rPr lang="de-DE" dirty="0" smtClean="0"/>
              <a:t>Pros:</a:t>
            </a:r>
          </a:p>
          <a:p>
            <a:pPr lvl="1"/>
            <a:r>
              <a:rPr lang="de-DE" sz="2000" dirty="0" smtClean="0"/>
              <a:t>Hohes Potenzial, Kontur heute schon erkennbar</a:t>
            </a:r>
          </a:p>
          <a:p>
            <a:pPr lvl="1"/>
            <a:r>
              <a:rPr lang="de-DE" sz="2000" dirty="0" smtClean="0"/>
              <a:t>Weitere Anwendungsbereiche sichtbar: </a:t>
            </a:r>
            <a:br>
              <a:rPr lang="de-DE" sz="2000" dirty="0" smtClean="0"/>
            </a:br>
            <a:r>
              <a:rPr lang="de-DE" sz="2000" dirty="0" smtClean="0"/>
              <a:t>Mobile </a:t>
            </a:r>
            <a:r>
              <a:rPr lang="de-DE" sz="2000" dirty="0" err="1"/>
              <a:t>C</a:t>
            </a:r>
            <a:r>
              <a:rPr lang="de-DE" sz="2000" dirty="0" err="1" smtClean="0"/>
              <a:t>rowdsourcing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rowdsensing</a:t>
            </a:r>
            <a:r>
              <a:rPr lang="de-DE" sz="2000" dirty="0" smtClean="0"/>
              <a:t>, </a:t>
            </a:r>
            <a:r>
              <a:rPr lang="de-DE" sz="2000" dirty="0" err="1"/>
              <a:t>C</a:t>
            </a:r>
            <a:r>
              <a:rPr lang="de-DE" sz="2000" dirty="0" err="1" smtClean="0"/>
              <a:t>rowdtesting</a:t>
            </a:r>
            <a:endParaRPr lang="de-DE" sz="2000" dirty="0" smtClean="0"/>
          </a:p>
          <a:p>
            <a:pPr lvl="1"/>
            <a:r>
              <a:rPr lang="de-DE" sz="2000" dirty="0" smtClean="0"/>
              <a:t>Anerkennung als entwicklungspolitische Chancen</a:t>
            </a:r>
            <a:br>
              <a:rPr lang="de-DE" sz="2000" dirty="0" smtClean="0"/>
            </a:br>
            <a:r>
              <a:rPr lang="de-DE" sz="2000" dirty="0" smtClean="0"/>
              <a:t>(z. B. World Bank Projekte)</a:t>
            </a:r>
          </a:p>
          <a:p>
            <a:pPr lvl="1"/>
            <a:r>
              <a:rPr lang="de-DE" sz="2000" dirty="0" smtClean="0"/>
              <a:t>Interessante transdisziplinäre Forschungsaspekte</a:t>
            </a:r>
            <a:endParaRPr lang="de-DE" sz="2000" dirty="0"/>
          </a:p>
          <a:p>
            <a:r>
              <a:rPr lang="de-DE" dirty="0" smtClean="0"/>
              <a:t>Tendenz</a:t>
            </a:r>
            <a:endParaRPr lang="de-DE" dirty="0"/>
          </a:p>
          <a:p>
            <a:pPr lvl="1"/>
            <a:r>
              <a:rPr lang="de-DE" sz="2000" dirty="0" smtClean="0"/>
              <a:t>Spezialisierte </a:t>
            </a:r>
            <a:r>
              <a:rPr lang="de-DE" sz="2000" dirty="0" err="1" smtClean="0"/>
              <a:t>Crowds</a:t>
            </a:r>
            <a:endParaRPr lang="de-DE" sz="2000" dirty="0" smtClean="0"/>
          </a:p>
          <a:p>
            <a:pPr lvl="1"/>
            <a:r>
              <a:rPr lang="de-DE" sz="2000" dirty="0" smtClean="0"/>
              <a:t>Human-Lab</a:t>
            </a:r>
          </a:p>
          <a:p>
            <a:pPr lvl="1"/>
            <a:r>
              <a:rPr lang="de-DE" sz="2000" dirty="0" smtClean="0"/>
              <a:t>Interaktion von </a:t>
            </a:r>
            <a:r>
              <a:rPr lang="de-DE" sz="2000" dirty="0" err="1" smtClean="0"/>
              <a:t>Machine-Clouds</a:t>
            </a:r>
            <a:r>
              <a:rPr lang="de-DE" sz="2000" dirty="0" smtClean="0"/>
              <a:t> und Human-</a:t>
            </a:r>
            <a:r>
              <a:rPr lang="de-DE" sz="2000" dirty="0" err="1" smtClean="0"/>
              <a:t>Clouds</a:t>
            </a:r>
            <a:endParaRPr lang="de-DE" sz="2000" dirty="0" smtClean="0"/>
          </a:p>
          <a:p>
            <a:pPr marL="0" indent="0">
              <a:buNone/>
            </a:pPr>
            <a:endParaRPr lang="de-DE" sz="1000" dirty="0" smtClean="0"/>
          </a:p>
        </p:txBody>
      </p:sp>
    </p:spTree>
    <p:extLst>
      <p:ext uri="{BB962C8B-B14F-4D97-AF65-F5344CB8AC3E}">
        <p14:creationId xmlns:p14="http://schemas.microsoft.com/office/powerpoint/2010/main" val="14058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/>
        <p:txBody>
          <a:bodyPr anchor="ctr"/>
          <a:lstStyle/>
          <a:p>
            <a:pPr algn="ctr">
              <a:buFont typeface="Wingdings 3" pitchFamily="18" charset="2"/>
              <a:buNone/>
            </a:pPr>
            <a:r>
              <a:rPr lang="de-DE" sz="5400" smtClean="0">
                <a:solidFill>
                  <a:srgbClr val="3366FF"/>
                </a:solidFill>
                <a:latin typeface="Arial Rounded MT Bold" pitchFamily="34" charset="0"/>
              </a:rPr>
              <a:t>Vielen Dank !</a:t>
            </a:r>
            <a:endParaRPr lang="de-DE" sz="5400" dirty="0" smtClean="0">
              <a:solidFill>
                <a:srgbClr val="3366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7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Dekomposition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Outtasking-Prozesses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76436" y="1001116"/>
            <a:ext cx="1446312" cy="4049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err="1" smtClean="0"/>
              <a:t>Kunde</a:t>
            </a:r>
            <a:endParaRPr lang="en-US" sz="1800" dirty="0" smtClean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-180528" y="2231396"/>
            <a:ext cx="2160240" cy="65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eaLnBrk="1" hangingPunct="1">
              <a:spcBef>
                <a:spcPct val="20000"/>
              </a:spcBef>
              <a:buClr>
                <a:srgbClr val="063D79"/>
              </a:buClr>
              <a:buSzPct val="80000"/>
              <a:buFont typeface="Wingdings 3" pitchFamily="18" charset="2"/>
              <a:buNone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63D79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63D79"/>
              </a:buClr>
              <a:buChar char="–"/>
              <a:defRPr sz="16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eaLnBrk="1" hangingPunct="1">
              <a:spcBef>
                <a:spcPct val="20000"/>
              </a:spcBef>
              <a:buClr>
                <a:srgbClr val="063D79"/>
              </a:buClr>
              <a:buChar char="•"/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eaLnBrk="1" hangingPunct="1">
              <a:spcBef>
                <a:spcPct val="20000"/>
              </a:spcBef>
              <a:buClr>
                <a:schemeClr val="tx2"/>
              </a:buClr>
              <a:buChar char=" "/>
              <a:defRPr sz="12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de-DE" b="0" dirty="0"/>
              <a:t>Spezialisierte</a:t>
            </a:r>
            <a:br>
              <a:rPr lang="de-DE" b="0" dirty="0"/>
            </a:br>
            <a:r>
              <a:rPr lang="de-DE" b="0" dirty="0"/>
              <a:t>Mediatoren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-72516" y="3807449"/>
            <a:ext cx="1944216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eaLnBrk="1" hangingPunct="1">
              <a:spcBef>
                <a:spcPct val="20000"/>
              </a:spcBef>
              <a:buClr>
                <a:srgbClr val="063D79"/>
              </a:buClr>
              <a:buSzPct val="80000"/>
              <a:buFont typeface="Wingdings 3" pitchFamily="18" charset="2"/>
              <a:buNone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63D79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63D79"/>
              </a:buClr>
              <a:buChar char="–"/>
              <a:defRPr sz="16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eaLnBrk="1" hangingPunct="1">
              <a:spcBef>
                <a:spcPct val="20000"/>
              </a:spcBef>
              <a:buClr>
                <a:srgbClr val="063D79"/>
              </a:buClr>
              <a:buChar char="•"/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eaLnBrk="1" hangingPunct="1">
              <a:spcBef>
                <a:spcPct val="20000"/>
              </a:spcBef>
              <a:buClr>
                <a:schemeClr val="tx2"/>
              </a:buClr>
              <a:buChar char=" "/>
              <a:defRPr sz="12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de-DE" b="0" dirty="0"/>
              <a:t>Crowdsourcing Plattformen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-25328" y="5373216"/>
            <a:ext cx="18498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eaLnBrk="1" hangingPunct="1">
              <a:spcBef>
                <a:spcPct val="20000"/>
              </a:spcBef>
              <a:buClr>
                <a:srgbClr val="063D79"/>
              </a:buClr>
              <a:buSzPct val="80000"/>
              <a:buFont typeface="Wingdings 3" pitchFamily="18" charset="2"/>
              <a:buNone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063D79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063D79"/>
              </a:buClr>
              <a:buChar char="–"/>
              <a:defRPr sz="16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eaLnBrk="1" hangingPunct="1">
              <a:spcBef>
                <a:spcPct val="20000"/>
              </a:spcBef>
              <a:buClr>
                <a:srgbClr val="063D79"/>
              </a:buClr>
              <a:buChar char="•"/>
              <a:defRPr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eaLnBrk="1" hangingPunct="1">
              <a:spcBef>
                <a:spcPct val="20000"/>
              </a:spcBef>
              <a:buClr>
                <a:schemeClr val="tx2"/>
              </a:buClr>
              <a:buChar char=" "/>
              <a:defRPr sz="12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fontAlgn="base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b="0" dirty="0" err="1" smtClean="0"/>
              <a:t>Arbeitsnehmer</a:t>
            </a:r>
            <a:endParaRPr lang="en-US" b="0" dirty="0"/>
          </a:p>
        </p:txBody>
      </p:sp>
      <p:sp>
        <p:nvSpPr>
          <p:cNvPr id="10" name="Rechteck 9"/>
          <p:cNvSpPr/>
          <p:nvPr/>
        </p:nvSpPr>
        <p:spPr bwMode="auto">
          <a:xfrm>
            <a:off x="4662060" y="945096"/>
            <a:ext cx="2232248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Produktionsprozess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2780284" y="2231396"/>
            <a:ext cx="5995799" cy="504056"/>
            <a:chOff x="2771800" y="2231396"/>
            <a:chExt cx="5425382" cy="50405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" name="Rechteck 16"/>
            <p:cNvSpPr/>
            <p:nvPr/>
          </p:nvSpPr>
          <p:spPr bwMode="auto">
            <a:xfrm>
              <a:off x="2771800" y="2231396"/>
              <a:ext cx="2232248" cy="504056"/>
            </a:xfrm>
            <a:prstGeom prst="rect">
              <a:avLst/>
            </a:pr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Projekt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5964934" y="2231396"/>
              <a:ext cx="2232248" cy="504056"/>
            </a:xfrm>
            <a:prstGeom prst="rect">
              <a:avLst/>
            </a:prstGeom>
            <a:grpFill/>
            <a:ln w="127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0" dirty="0" err="1">
                  <a:latin typeface="Arial" pitchFamily="34" charset="0"/>
                  <a:cs typeface="Arial" pitchFamily="34" charset="0"/>
                </a:rPr>
                <a:t>Projekt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2780284" y="3794681"/>
            <a:ext cx="5995799" cy="516824"/>
            <a:chOff x="2771800" y="3794681"/>
            <a:chExt cx="5400600" cy="51682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8" name="Rechteck 17"/>
            <p:cNvSpPr/>
            <p:nvPr/>
          </p:nvSpPr>
          <p:spPr bwMode="auto">
            <a:xfrm>
              <a:off x="2771800" y="3794681"/>
              <a:ext cx="1440160" cy="504056"/>
            </a:xfrm>
            <a:prstGeom prst="rect">
              <a:avLst/>
            </a:prstGeom>
            <a:grpFill/>
            <a:ln w="12700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Kampagne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4752020" y="3807449"/>
              <a:ext cx="1440160" cy="504056"/>
            </a:xfrm>
            <a:prstGeom prst="rect">
              <a:avLst/>
            </a:prstGeom>
            <a:grpFill/>
            <a:ln w="12700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0" dirty="0" err="1">
                  <a:latin typeface="Arial" pitchFamily="34" charset="0"/>
                  <a:cs typeface="Arial" pitchFamily="34" charset="0"/>
                </a:rPr>
                <a:t>Kampagne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6732240" y="3807449"/>
              <a:ext cx="1440160" cy="504056"/>
            </a:xfrm>
            <a:prstGeom prst="rect">
              <a:avLst/>
            </a:prstGeom>
            <a:grpFill/>
            <a:ln w="12700" cap="flat" cmpd="sng" algn="ctr">
              <a:solidFill>
                <a:schemeClr val="accent4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800" b="0" dirty="0" err="1">
                  <a:latin typeface="Arial" pitchFamily="34" charset="0"/>
                  <a:cs typeface="Arial" pitchFamily="34" charset="0"/>
                </a:rPr>
                <a:t>Kampagne</a:t>
              </a:r>
              <a:endPara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2780285" y="5461224"/>
            <a:ext cx="5995799" cy="504056"/>
            <a:chOff x="2780285" y="5461224"/>
            <a:chExt cx="5995799" cy="50405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2" name="Rechteck 51"/>
            <p:cNvSpPr/>
            <p:nvPr/>
          </p:nvSpPr>
          <p:spPr bwMode="auto">
            <a:xfrm>
              <a:off x="2780285" y="5461224"/>
              <a:ext cx="963724" cy="504056"/>
            </a:xfrm>
            <a:prstGeom prst="rect">
              <a:avLst/>
            </a:prstGeom>
            <a:grpFill/>
            <a:ln w="127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Tasks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hteck 52"/>
            <p:cNvSpPr/>
            <p:nvPr/>
          </p:nvSpPr>
          <p:spPr bwMode="auto">
            <a:xfrm>
              <a:off x="4038304" y="5461224"/>
              <a:ext cx="963724" cy="504056"/>
            </a:xfrm>
            <a:prstGeom prst="rect">
              <a:avLst/>
            </a:prstGeom>
            <a:grpFill/>
            <a:ln w="127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Tasks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hteck 53"/>
            <p:cNvSpPr/>
            <p:nvPr/>
          </p:nvSpPr>
          <p:spPr bwMode="auto">
            <a:xfrm>
              <a:off x="5296323" y="5461224"/>
              <a:ext cx="963724" cy="504056"/>
            </a:xfrm>
            <a:prstGeom prst="rect">
              <a:avLst/>
            </a:prstGeom>
            <a:grpFill/>
            <a:ln w="127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Tasks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hteck 54"/>
            <p:cNvSpPr/>
            <p:nvPr/>
          </p:nvSpPr>
          <p:spPr bwMode="auto">
            <a:xfrm>
              <a:off x="7812360" y="5461224"/>
              <a:ext cx="963724" cy="504056"/>
            </a:xfrm>
            <a:prstGeom prst="rect">
              <a:avLst/>
            </a:prstGeom>
            <a:grpFill/>
            <a:ln w="127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Tasks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hteck 55"/>
            <p:cNvSpPr/>
            <p:nvPr/>
          </p:nvSpPr>
          <p:spPr bwMode="auto">
            <a:xfrm>
              <a:off x="6554342" y="5461224"/>
              <a:ext cx="963724" cy="504056"/>
            </a:xfrm>
            <a:prstGeom prst="rect">
              <a:avLst/>
            </a:prstGeom>
            <a:grpFill/>
            <a:ln w="127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Tasks</a:t>
              </a:r>
              <a:endPara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" name="Gerade Verbindung mit Pfeil 26"/>
          <p:cNvCxnSpPr/>
          <p:nvPr/>
        </p:nvCxnSpPr>
        <p:spPr bwMode="auto">
          <a:xfrm flipH="1">
            <a:off x="4301742" y="1482755"/>
            <a:ext cx="727061" cy="683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Gerade Verbindung mit Pfeil 59"/>
          <p:cNvCxnSpPr/>
          <p:nvPr/>
        </p:nvCxnSpPr>
        <p:spPr bwMode="auto">
          <a:xfrm flipH="1">
            <a:off x="3053578" y="2863791"/>
            <a:ext cx="727061" cy="683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Gerade Verbindung mit Pfeil 61"/>
          <p:cNvCxnSpPr/>
          <p:nvPr/>
        </p:nvCxnSpPr>
        <p:spPr bwMode="auto">
          <a:xfrm flipH="1">
            <a:off x="3023743" y="4493481"/>
            <a:ext cx="317576" cy="7357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Gerade Verbindung mit Pfeil 63"/>
          <p:cNvCxnSpPr/>
          <p:nvPr/>
        </p:nvCxnSpPr>
        <p:spPr bwMode="auto">
          <a:xfrm>
            <a:off x="3848950" y="4505207"/>
            <a:ext cx="530214" cy="7239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7" name="Gerade Verbindung mit Pfeil 66"/>
          <p:cNvCxnSpPr/>
          <p:nvPr/>
        </p:nvCxnSpPr>
        <p:spPr bwMode="auto">
          <a:xfrm flipH="1">
            <a:off x="4520166" y="1495764"/>
            <a:ext cx="727061" cy="683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8" name="Gerade Verbindung mit Pfeil 67"/>
          <p:cNvCxnSpPr/>
          <p:nvPr/>
        </p:nvCxnSpPr>
        <p:spPr bwMode="auto">
          <a:xfrm flipH="1">
            <a:off x="3196867" y="2924944"/>
            <a:ext cx="727061" cy="6837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9" name="Gerade Verbindung mit Pfeil 68"/>
          <p:cNvCxnSpPr/>
          <p:nvPr/>
        </p:nvCxnSpPr>
        <p:spPr bwMode="auto">
          <a:xfrm>
            <a:off x="4520167" y="2889755"/>
            <a:ext cx="3022444" cy="8272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Gerade Verbindung mit Pfeil 71"/>
          <p:cNvCxnSpPr/>
          <p:nvPr/>
        </p:nvCxnSpPr>
        <p:spPr bwMode="auto">
          <a:xfrm flipH="1" flipV="1">
            <a:off x="4860031" y="2863791"/>
            <a:ext cx="3096345" cy="8532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5" name="Gerade Verbindung mit Pfeil 74"/>
          <p:cNvCxnSpPr/>
          <p:nvPr/>
        </p:nvCxnSpPr>
        <p:spPr bwMode="auto">
          <a:xfrm flipH="1">
            <a:off x="3208521" y="4493481"/>
            <a:ext cx="317576" cy="7357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7" name="Gerade Verbindung mit Pfeil 76"/>
          <p:cNvCxnSpPr/>
          <p:nvPr/>
        </p:nvCxnSpPr>
        <p:spPr bwMode="auto">
          <a:xfrm>
            <a:off x="4013755" y="4437111"/>
            <a:ext cx="530214" cy="7239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8" name="Gerade Verbindung mit Pfeil 77"/>
          <p:cNvCxnSpPr/>
          <p:nvPr/>
        </p:nvCxnSpPr>
        <p:spPr bwMode="auto">
          <a:xfrm flipH="1">
            <a:off x="7036204" y="4489468"/>
            <a:ext cx="964805" cy="8837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9" name="Gerade Verbindung mit Pfeil 78"/>
          <p:cNvCxnSpPr/>
          <p:nvPr/>
        </p:nvCxnSpPr>
        <p:spPr bwMode="auto">
          <a:xfrm flipH="1">
            <a:off x="7253851" y="4437111"/>
            <a:ext cx="1040371" cy="9518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4" name="Gerade Verbindung mit Pfeil 83"/>
          <p:cNvCxnSpPr/>
          <p:nvPr/>
        </p:nvCxnSpPr>
        <p:spPr bwMode="auto">
          <a:xfrm flipH="1">
            <a:off x="4888699" y="4437111"/>
            <a:ext cx="2393818" cy="7424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5" name="Gerade Verbindung mit Pfeil 84"/>
          <p:cNvCxnSpPr/>
          <p:nvPr/>
        </p:nvCxnSpPr>
        <p:spPr bwMode="auto">
          <a:xfrm flipH="1">
            <a:off x="5025373" y="4497259"/>
            <a:ext cx="2567533" cy="7920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66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tthias Hirth\Arbeit\Publikationen &amp; Talks\2011\IRC Workshop Würzburg 10.04\data\screenshot_crowd_flower_7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llipse 2"/>
          <p:cNvSpPr/>
          <p:nvPr/>
        </p:nvSpPr>
        <p:spPr bwMode="auto">
          <a:xfrm>
            <a:off x="179512" y="2564904"/>
            <a:ext cx="6192688" cy="93610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3872" y="116632"/>
            <a:ext cx="100584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 rot="1300060">
            <a:off x="4310455" y="829244"/>
            <a:ext cx="4830688" cy="8213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u"/>
              <a:defRPr sz="20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 "/>
              <a:defRPr sz="12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algn="ctr">
              <a:buFont typeface="Wingdings 3" pitchFamily="18" charset="2"/>
              <a:buNone/>
            </a:pPr>
            <a:r>
              <a:rPr lang="de-DE" sz="4000" b="0" kern="0" dirty="0" smtClean="0">
                <a:solidFill>
                  <a:srgbClr val="3366FF"/>
                </a:solidFill>
                <a:latin typeface="Arial Rounded MT Bold" pitchFamily="34" charset="0"/>
              </a:rPr>
              <a:t>23.09.2013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9344" y="1916832"/>
            <a:ext cx="4830688" cy="410688"/>
          </a:xfrm>
          <a:prstGeom prst="rect">
            <a:avLst/>
          </a:prstGeom>
          <a:solidFill>
            <a:srgbClr val="FFFF00">
              <a:alpha val="4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u"/>
              <a:defRPr sz="20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 "/>
              <a:defRPr sz="12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algn="ctr">
              <a:buFont typeface="Wingdings 3" pitchFamily="18" charset="2"/>
              <a:buNone/>
            </a:pPr>
            <a:endParaRPr lang="de-DE" sz="4000" b="0" kern="0" dirty="0" smtClean="0">
              <a:solidFill>
                <a:srgbClr val="3366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149725"/>
            <a:ext cx="6400800" cy="406400"/>
          </a:xfrm>
        </p:spPr>
        <p:txBody>
          <a:bodyPr/>
          <a:lstStyle/>
          <a:p>
            <a:endParaRPr lang="de-DE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75"/>
            <a:ext cx="9143999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 rot="1300060">
            <a:off x="4480962" y="2059533"/>
            <a:ext cx="4830688" cy="8213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u"/>
              <a:defRPr sz="20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4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 "/>
              <a:defRPr sz="12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algn="ctr">
              <a:buFont typeface="Wingdings 3" pitchFamily="18" charset="2"/>
              <a:buNone/>
            </a:pPr>
            <a:r>
              <a:rPr lang="de-DE" sz="4000" b="0" kern="0" dirty="0" smtClean="0">
                <a:solidFill>
                  <a:srgbClr val="3366FF"/>
                </a:solidFill>
                <a:latin typeface="Arial Rounded MT Bold" pitchFamily="34" charset="0"/>
              </a:rPr>
              <a:t>23.09.2013</a:t>
            </a:r>
          </a:p>
        </p:txBody>
      </p:sp>
    </p:spTree>
    <p:extLst>
      <p:ext uri="{BB962C8B-B14F-4D97-AF65-F5344CB8AC3E}">
        <p14:creationId xmlns:p14="http://schemas.microsoft.com/office/powerpoint/2010/main" val="31075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/>
        <p:txBody>
          <a:bodyPr anchor="ctr"/>
          <a:lstStyle/>
          <a:p>
            <a:pPr algn="ctr">
              <a:buFont typeface="Wingdings 3" pitchFamily="18" charset="2"/>
              <a:buNone/>
            </a:pPr>
            <a:r>
              <a:rPr lang="de-DE" sz="4000" dirty="0" err="1" smtClean="0">
                <a:solidFill>
                  <a:srgbClr val="3366FF"/>
                </a:solidFill>
                <a:latin typeface="Arial Rounded MT Bold" pitchFamily="34" charset="0"/>
              </a:rPr>
              <a:t>Crowdsourcing</a:t>
            </a:r>
            <a:r>
              <a:rPr lang="de-DE" sz="4000" dirty="0" smtClean="0">
                <a:solidFill>
                  <a:srgbClr val="3366FF"/>
                </a:solidFill>
                <a:latin typeface="Arial Rounded MT Bold" pitchFamily="34" charset="0"/>
              </a:rPr>
              <a:t> als konsequente Entwicklung der web-basierten Arbeitsgranularität</a:t>
            </a:r>
          </a:p>
        </p:txBody>
      </p:sp>
    </p:spTree>
    <p:extLst>
      <p:ext uri="{BB962C8B-B14F-4D97-AF65-F5344CB8AC3E}">
        <p14:creationId xmlns:p14="http://schemas.microsoft.com/office/powerpoint/2010/main" val="124697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Weiterentwicklung</a:t>
            </a:r>
            <a:r>
              <a:rPr lang="en-US" dirty="0" smtClean="0"/>
              <a:t> der </a:t>
            </a:r>
            <a:r>
              <a:rPr lang="de-DE" dirty="0" smtClean="0"/>
              <a:t>Arbeitsorganisation</a:t>
            </a:r>
          </a:p>
        </p:txBody>
      </p:sp>
      <p:sp>
        <p:nvSpPr>
          <p:cNvPr id="39941" name="Rechteck 4"/>
          <p:cNvSpPr>
            <a:spLocks noChangeArrowheads="1"/>
          </p:cNvSpPr>
          <p:nvPr/>
        </p:nvSpPr>
        <p:spPr bwMode="auto">
          <a:xfrm>
            <a:off x="1518138" y="1340768"/>
            <a:ext cx="1906466" cy="830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de-D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7" name="Gruppieren 196"/>
          <p:cNvGrpSpPr/>
          <p:nvPr/>
        </p:nvGrpSpPr>
        <p:grpSpPr>
          <a:xfrm>
            <a:off x="1572358" y="1428750"/>
            <a:ext cx="1799492" cy="674688"/>
            <a:chOff x="1572358" y="1428750"/>
            <a:chExt cx="1799492" cy="674688"/>
          </a:xfrm>
        </p:grpSpPr>
        <p:sp>
          <p:nvSpPr>
            <p:cNvPr id="6" name="Rechteck 5"/>
            <p:cNvSpPr/>
            <p:nvPr/>
          </p:nvSpPr>
          <p:spPr bwMode="auto">
            <a:xfrm>
              <a:off x="1572358" y="1428750"/>
              <a:ext cx="370741" cy="6746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2048607" y="1428750"/>
              <a:ext cx="370743" cy="6746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2524858" y="1428750"/>
              <a:ext cx="370741" cy="6746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3001107" y="1428750"/>
              <a:ext cx="370743" cy="6746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951" name="Inhaltsplatzhalter 113"/>
          <p:cNvSpPr>
            <a:spLocks noGrp="1"/>
          </p:cNvSpPr>
          <p:nvPr>
            <p:ph idx="1"/>
          </p:nvPr>
        </p:nvSpPr>
        <p:spPr>
          <a:xfrm>
            <a:off x="407258" y="1563691"/>
            <a:ext cx="920262" cy="3778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de-DE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395537" y="4731322"/>
            <a:ext cx="2923302" cy="778213"/>
            <a:chOff x="395537" y="4731322"/>
            <a:chExt cx="2923302" cy="778213"/>
          </a:xfrm>
        </p:grpSpPr>
        <p:grpSp>
          <p:nvGrpSpPr>
            <p:cNvPr id="21" name="Gruppieren 188"/>
            <p:cNvGrpSpPr/>
            <p:nvPr/>
          </p:nvGrpSpPr>
          <p:grpSpPr>
            <a:xfrm>
              <a:off x="1624601" y="4731322"/>
              <a:ext cx="1694238" cy="778213"/>
              <a:chOff x="2357422" y="4572008"/>
              <a:chExt cx="2286016" cy="1000132"/>
            </a:xfrm>
            <a:solidFill>
              <a:srgbClr val="FFCC99"/>
            </a:solidFill>
          </p:grpSpPr>
          <p:sp>
            <p:nvSpPr>
              <p:cNvPr id="158" name="Ellipse 157"/>
              <p:cNvSpPr/>
              <p:nvPr/>
            </p:nvSpPr>
            <p:spPr bwMode="auto">
              <a:xfrm>
                <a:off x="2357422" y="4572008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" name="Ellipse 158"/>
              <p:cNvSpPr/>
              <p:nvPr/>
            </p:nvSpPr>
            <p:spPr bwMode="auto">
              <a:xfrm>
                <a:off x="2509822" y="4643446"/>
                <a:ext cx="204790" cy="214314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Ellipse 159"/>
              <p:cNvSpPr/>
              <p:nvPr/>
            </p:nvSpPr>
            <p:spPr bwMode="auto">
              <a:xfrm>
                <a:off x="3000364" y="4572008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Ellipse 160"/>
              <p:cNvSpPr/>
              <p:nvPr/>
            </p:nvSpPr>
            <p:spPr bwMode="auto">
              <a:xfrm>
                <a:off x="3214678" y="4572008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Ellipse 161"/>
              <p:cNvSpPr/>
              <p:nvPr/>
            </p:nvSpPr>
            <p:spPr bwMode="auto">
              <a:xfrm>
                <a:off x="3071802" y="4714884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Ellipse 162"/>
              <p:cNvSpPr/>
              <p:nvPr/>
            </p:nvSpPr>
            <p:spPr bwMode="auto">
              <a:xfrm>
                <a:off x="2357422" y="4929198"/>
                <a:ext cx="285752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Ellipse 163"/>
              <p:cNvSpPr/>
              <p:nvPr/>
            </p:nvSpPr>
            <p:spPr bwMode="auto">
              <a:xfrm>
                <a:off x="2500298" y="5072074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Ellipse 164"/>
              <p:cNvSpPr/>
              <p:nvPr/>
            </p:nvSpPr>
            <p:spPr bwMode="auto">
              <a:xfrm>
                <a:off x="2357422" y="5286388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" name="Ellipse 165"/>
              <p:cNvSpPr/>
              <p:nvPr/>
            </p:nvSpPr>
            <p:spPr bwMode="auto">
              <a:xfrm>
                <a:off x="2500298" y="5286388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Ellipse 166"/>
              <p:cNvSpPr/>
              <p:nvPr/>
            </p:nvSpPr>
            <p:spPr bwMode="auto">
              <a:xfrm>
                <a:off x="2571736" y="5429264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" name="Ellipse 167"/>
              <p:cNvSpPr/>
              <p:nvPr/>
            </p:nvSpPr>
            <p:spPr bwMode="auto">
              <a:xfrm>
                <a:off x="3000364" y="4929198"/>
                <a:ext cx="214314" cy="214314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Ellipse 168"/>
              <p:cNvSpPr/>
              <p:nvPr/>
            </p:nvSpPr>
            <p:spPr bwMode="auto">
              <a:xfrm>
                <a:off x="3214678" y="5072074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0" name="Ellipse 169"/>
              <p:cNvSpPr/>
              <p:nvPr/>
            </p:nvSpPr>
            <p:spPr bwMode="auto">
              <a:xfrm>
                <a:off x="3857620" y="4572008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Ellipse 170"/>
              <p:cNvSpPr/>
              <p:nvPr/>
            </p:nvSpPr>
            <p:spPr bwMode="auto">
              <a:xfrm>
                <a:off x="3643306" y="4643446"/>
                <a:ext cx="142876" cy="214314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" name="Ellipse 171"/>
              <p:cNvSpPr/>
              <p:nvPr/>
            </p:nvSpPr>
            <p:spPr bwMode="auto">
              <a:xfrm>
                <a:off x="3786182" y="4929198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Ellipse 172"/>
              <p:cNvSpPr/>
              <p:nvPr/>
            </p:nvSpPr>
            <p:spPr bwMode="auto">
              <a:xfrm>
                <a:off x="3643306" y="5072074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" name="Ellipse 173"/>
              <p:cNvSpPr/>
              <p:nvPr/>
            </p:nvSpPr>
            <p:spPr bwMode="auto">
              <a:xfrm>
                <a:off x="3857620" y="5072074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Ellipse 174"/>
              <p:cNvSpPr/>
              <p:nvPr/>
            </p:nvSpPr>
            <p:spPr bwMode="auto">
              <a:xfrm>
                <a:off x="3786182" y="5357826"/>
                <a:ext cx="214314" cy="214314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Ellipse 175"/>
              <p:cNvSpPr/>
              <p:nvPr/>
            </p:nvSpPr>
            <p:spPr bwMode="auto">
              <a:xfrm>
                <a:off x="3643306" y="5286388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" name="Ellipse 176"/>
              <p:cNvSpPr/>
              <p:nvPr/>
            </p:nvSpPr>
            <p:spPr bwMode="auto">
              <a:xfrm>
                <a:off x="3000364" y="5286388"/>
                <a:ext cx="214314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8" name="Ellipse 177"/>
              <p:cNvSpPr/>
              <p:nvPr/>
            </p:nvSpPr>
            <p:spPr bwMode="auto">
              <a:xfrm>
                <a:off x="3000364" y="5429264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" name="Ellipse 178"/>
              <p:cNvSpPr/>
              <p:nvPr/>
            </p:nvSpPr>
            <p:spPr bwMode="auto">
              <a:xfrm>
                <a:off x="3214678" y="5286388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" name="Ellipse 179"/>
              <p:cNvSpPr/>
              <p:nvPr/>
            </p:nvSpPr>
            <p:spPr bwMode="auto">
              <a:xfrm>
                <a:off x="4286248" y="5429264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Ellipse 180"/>
              <p:cNvSpPr/>
              <p:nvPr/>
            </p:nvSpPr>
            <p:spPr bwMode="auto">
              <a:xfrm>
                <a:off x="4286248" y="5286388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Ellipse 181"/>
              <p:cNvSpPr/>
              <p:nvPr/>
            </p:nvSpPr>
            <p:spPr bwMode="auto">
              <a:xfrm>
                <a:off x="4429124" y="5286388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Ellipse 182"/>
              <p:cNvSpPr/>
              <p:nvPr/>
            </p:nvSpPr>
            <p:spPr bwMode="auto">
              <a:xfrm>
                <a:off x="4500562" y="5429264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" name="Ellipse 183"/>
              <p:cNvSpPr/>
              <p:nvPr/>
            </p:nvSpPr>
            <p:spPr bwMode="auto">
              <a:xfrm>
                <a:off x="4357686" y="4643446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Ellipse 184"/>
              <p:cNvSpPr/>
              <p:nvPr/>
            </p:nvSpPr>
            <p:spPr bwMode="auto">
              <a:xfrm>
                <a:off x="4500562" y="4572008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" name="Ellipse 185"/>
              <p:cNvSpPr/>
              <p:nvPr/>
            </p:nvSpPr>
            <p:spPr bwMode="auto">
              <a:xfrm>
                <a:off x="4429124" y="5000636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Ellipse 186"/>
              <p:cNvSpPr/>
              <p:nvPr/>
            </p:nvSpPr>
            <p:spPr bwMode="auto">
              <a:xfrm>
                <a:off x="4286248" y="4929198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Ellipse 187"/>
              <p:cNvSpPr/>
              <p:nvPr/>
            </p:nvSpPr>
            <p:spPr bwMode="auto">
              <a:xfrm>
                <a:off x="4286248" y="5072074"/>
                <a:ext cx="142876" cy="142876"/>
              </a:xfrm>
              <a:prstGeom prst="ellipse">
                <a:avLst/>
              </a:prstGeom>
              <a:grpFill/>
              <a:ln w="12700" cap="flat" cmpd="sng" algn="ctr">
                <a:solidFill>
                  <a:schemeClr val="accent2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7" name="Inhaltsplatzhalter 113"/>
            <p:cNvSpPr txBox="1">
              <a:spLocks/>
            </p:cNvSpPr>
            <p:nvPr/>
          </p:nvSpPr>
          <p:spPr bwMode="auto">
            <a:xfrm>
              <a:off x="395537" y="4902203"/>
              <a:ext cx="1293935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 3" pitchFamily="18" charset="2"/>
                <a:buNone/>
                <a:defRPr/>
              </a:pPr>
              <a:r>
                <a:rPr lang="de-DE" sz="1600" b="1" kern="0" dirty="0" err="1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Microtasks</a:t>
              </a:r>
              <a:endParaRPr lang="de-DE" sz="1600" b="1" kern="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8" name="Inhaltsplatzhalter 113"/>
          <p:cNvSpPr txBox="1">
            <a:spLocks/>
          </p:cNvSpPr>
          <p:nvPr/>
        </p:nvSpPr>
        <p:spPr bwMode="auto">
          <a:xfrm>
            <a:off x="1640823" y="984253"/>
            <a:ext cx="16782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 3" pitchFamily="18" charset="2"/>
              <a:buNone/>
              <a:defRPr/>
            </a:pPr>
            <a:r>
              <a:rPr lang="de-DE" sz="1600" b="1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Arbeitgeber (E)</a:t>
            </a:r>
            <a:endParaRPr lang="de-DE" sz="1600" b="1" kern="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Pfeil nach links und rechts 119"/>
          <p:cNvSpPr/>
          <p:nvPr/>
        </p:nvSpPr>
        <p:spPr>
          <a:xfrm>
            <a:off x="3560885" y="1654175"/>
            <a:ext cx="3505200" cy="21748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Inhaltsplatzhalter 113"/>
          <p:cNvSpPr txBox="1">
            <a:spLocks/>
          </p:cNvSpPr>
          <p:nvPr/>
        </p:nvSpPr>
        <p:spPr bwMode="auto">
          <a:xfrm>
            <a:off x="6775938" y="874716"/>
            <a:ext cx="2116541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ts val="14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Wingdings 3" pitchFamily="18" charset="2"/>
              <a:buNone/>
              <a:defRPr/>
            </a:pPr>
            <a:r>
              <a:rPr lang="de-DE" sz="1600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Vertragspartner/</a:t>
            </a:r>
            <a:br>
              <a:rPr lang="de-DE" sz="1600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Arbeitnehmer </a:t>
            </a:r>
            <a:r>
              <a:rPr lang="de-DE" sz="1600" b="1" kern="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(W</a:t>
            </a:r>
            <a:r>
              <a:rPr lang="de-DE" sz="1600" b="1" kern="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2" name="Inhaltsplatzhalter 113"/>
          <p:cNvSpPr txBox="1">
            <a:spLocks/>
          </p:cNvSpPr>
          <p:nvPr/>
        </p:nvSpPr>
        <p:spPr bwMode="auto">
          <a:xfrm>
            <a:off x="4588738" y="984253"/>
            <a:ext cx="1868365" cy="29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eaLnBrk="0" hangingPunct="0">
              <a:lnSpc>
                <a:spcPts val="1400"/>
              </a:lnSpc>
              <a:spcBef>
                <a:spcPts val="0"/>
              </a:spcBef>
              <a:buClr>
                <a:schemeClr val="accent2"/>
              </a:buClr>
              <a:buSzPct val="80000"/>
              <a:buFont typeface="Wingdings 3" pitchFamily="18" charset="2"/>
              <a:buNone/>
              <a:defRPr/>
            </a:pPr>
            <a:r>
              <a:rPr lang="de-DE" sz="16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Vermittler</a:t>
            </a:r>
            <a:endParaRPr lang="de-DE" sz="1600" b="1" kern="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hteck 156"/>
          <p:cNvSpPr>
            <a:spLocks noChangeArrowheads="1"/>
          </p:cNvSpPr>
          <p:nvPr/>
        </p:nvSpPr>
        <p:spPr bwMode="auto">
          <a:xfrm>
            <a:off x="7202365" y="1406525"/>
            <a:ext cx="1186961" cy="8778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algn="ctr">
            <a:solidFill>
              <a:schemeClr val="tx2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de-DE" sz="1200" b="1" dirty="0">
                <a:latin typeface="Arial" pitchFamily="34" charset="0"/>
                <a:cs typeface="Arial" pitchFamily="34" charset="0"/>
              </a:rPr>
              <a:t>Outsourcing</a:t>
            </a:r>
          </a:p>
          <a:p>
            <a:pPr algn="ctr" eaLnBrk="0" hangingPunct="0">
              <a:defRPr/>
            </a:pP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Unternehmen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Textfeld 222"/>
          <p:cNvSpPr txBox="1"/>
          <p:nvPr/>
        </p:nvSpPr>
        <p:spPr>
          <a:xfrm>
            <a:off x="4305300" y="1801813"/>
            <a:ext cx="192844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E verhandelt mit W</a:t>
            </a:r>
          </a:p>
          <a:p>
            <a:pPr eaLnBrk="0" hangingPunct="0">
              <a:defRPr/>
            </a:pPr>
            <a:r>
              <a:rPr lang="de-DE" sz="12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E wählt W direkt aus</a:t>
            </a:r>
            <a:endParaRPr lang="de-DE" sz="12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02864" y="2382841"/>
            <a:ext cx="7986462" cy="941384"/>
            <a:chOff x="402864" y="2382841"/>
            <a:chExt cx="7986462" cy="941384"/>
          </a:xfrm>
        </p:grpSpPr>
        <p:sp>
          <p:nvSpPr>
            <p:cNvPr id="15" name="Rechteck 14"/>
            <p:cNvSpPr/>
            <p:nvPr/>
          </p:nvSpPr>
          <p:spPr bwMode="auto">
            <a:xfrm>
              <a:off x="1572358" y="2382841"/>
              <a:ext cx="369277" cy="8159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2048609" y="2382841"/>
              <a:ext cx="370743" cy="8159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2524859" y="2382841"/>
              <a:ext cx="370742" cy="8159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hteck 42"/>
            <p:cNvSpPr/>
            <p:nvPr/>
          </p:nvSpPr>
          <p:spPr bwMode="auto">
            <a:xfrm>
              <a:off x="3001109" y="2382841"/>
              <a:ext cx="370743" cy="81597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uppieren 78"/>
            <p:cNvGrpSpPr/>
            <p:nvPr/>
          </p:nvGrpSpPr>
          <p:grpSpPr>
            <a:xfrm>
              <a:off x="1624601" y="2429672"/>
              <a:ext cx="264725" cy="714252"/>
              <a:chOff x="2357422" y="2357430"/>
              <a:chExt cx="357190" cy="1000132"/>
            </a:xfrm>
            <a:solidFill>
              <a:srgbClr val="FFFF99"/>
            </a:solidFill>
          </p:grpSpPr>
          <p:sp>
            <p:nvSpPr>
              <p:cNvPr id="76" name="Rechteck 75"/>
              <p:cNvSpPr/>
              <p:nvPr/>
            </p:nvSpPr>
            <p:spPr bwMode="auto">
              <a:xfrm>
                <a:off x="2357422" y="2357430"/>
                <a:ext cx="357190" cy="285752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Rechteck 76"/>
              <p:cNvSpPr/>
              <p:nvPr/>
            </p:nvSpPr>
            <p:spPr bwMode="auto">
              <a:xfrm>
                <a:off x="2357422" y="2714620"/>
                <a:ext cx="357190" cy="285752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Rechteck 77"/>
              <p:cNvSpPr/>
              <p:nvPr/>
            </p:nvSpPr>
            <p:spPr bwMode="auto">
              <a:xfrm>
                <a:off x="2357422" y="3071810"/>
                <a:ext cx="357190" cy="285752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uppieren 79"/>
            <p:cNvGrpSpPr/>
            <p:nvPr/>
          </p:nvGrpSpPr>
          <p:grpSpPr>
            <a:xfrm>
              <a:off x="2101105" y="2429672"/>
              <a:ext cx="264725" cy="714252"/>
              <a:chOff x="2357422" y="2357430"/>
              <a:chExt cx="357190" cy="1000132"/>
            </a:xfrm>
            <a:solidFill>
              <a:srgbClr val="FFFF99"/>
            </a:solidFill>
          </p:grpSpPr>
          <p:sp>
            <p:nvSpPr>
              <p:cNvPr id="81" name="Rechteck 80"/>
              <p:cNvSpPr/>
              <p:nvPr/>
            </p:nvSpPr>
            <p:spPr bwMode="auto">
              <a:xfrm>
                <a:off x="2357422" y="2357430"/>
                <a:ext cx="357190" cy="285752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Rechteck 81"/>
              <p:cNvSpPr/>
              <p:nvPr/>
            </p:nvSpPr>
            <p:spPr bwMode="auto">
              <a:xfrm>
                <a:off x="2357422" y="2714620"/>
                <a:ext cx="357190" cy="285752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Rechteck 82"/>
              <p:cNvSpPr/>
              <p:nvPr/>
            </p:nvSpPr>
            <p:spPr bwMode="auto">
              <a:xfrm>
                <a:off x="2357422" y="3071810"/>
                <a:ext cx="357190" cy="285752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uppieren 83"/>
            <p:cNvGrpSpPr/>
            <p:nvPr/>
          </p:nvGrpSpPr>
          <p:grpSpPr>
            <a:xfrm>
              <a:off x="2577610" y="2429672"/>
              <a:ext cx="264725" cy="714252"/>
              <a:chOff x="2357422" y="2357430"/>
              <a:chExt cx="357190" cy="1000132"/>
            </a:xfrm>
            <a:solidFill>
              <a:srgbClr val="FFFF99"/>
            </a:solidFill>
          </p:grpSpPr>
          <p:sp>
            <p:nvSpPr>
              <p:cNvPr id="85" name="Rechteck 84"/>
              <p:cNvSpPr/>
              <p:nvPr/>
            </p:nvSpPr>
            <p:spPr bwMode="auto">
              <a:xfrm>
                <a:off x="2357422" y="2357430"/>
                <a:ext cx="357190" cy="285752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Rechteck 85"/>
              <p:cNvSpPr/>
              <p:nvPr/>
            </p:nvSpPr>
            <p:spPr bwMode="auto">
              <a:xfrm>
                <a:off x="2357422" y="2714620"/>
                <a:ext cx="357190" cy="285752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Rechteck 86"/>
              <p:cNvSpPr/>
              <p:nvPr/>
            </p:nvSpPr>
            <p:spPr bwMode="auto">
              <a:xfrm>
                <a:off x="2357422" y="3071810"/>
                <a:ext cx="357190" cy="285752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uppieren 87"/>
            <p:cNvGrpSpPr/>
            <p:nvPr/>
          </p:nvGrpSpPr>
          <p:grpSpPr>
            <a:xfrm>
              <a:off x="3054114" y="2429672"/>
              <a:ext cx="264725" cy="714252"/>
              <a:chOff x="2357422" y="2357430"/>
              <a:chExt cx="357190" cy="1000132"/>
            </a:xfrm>
            <a:solidFill>
              <a:srgbClr val="FFFF99"/>
            </a:solidFill>
          </p:grpSpPr>
          <p:sp>
            <p:nvSpPr>
              <p:cNvPr id="89" name="Rechteck 88"/>
              <p:cNvSpPr/>
              <p:nvPr/>
            </p:nvSpPr>
            <p:spPr bwMode="auto">
              <a:xfrm>
                <a:off x="2357422" y="2357430"/>
                <a:ext cx="357190" cy="285752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Rechteck 89"/>
              <p:cNvSpPr/>
              <p:nvPr/>
            </p:nvSpPr>
            <p:spPr bwMode="auto">
              <a:xfrm>
                <a:off x="2357422" y="2714620"/>
                <a:ext cx="357190" cy="285752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Rechteck 90"/>
              <p:cNvSpPr/>
              <p:nvPr/>
            </p:nvSpPr>
            <p:spPr bwMode="auto">
              <a:xfrm>
                <a:off x="2357422" y="3071810"/>
                <a:ext cx="357190" cy="285752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5" name="Inhaltsplatzhalter 113"/>
            <p:cNvSpPr txBox="1">
              <a:spLocks/>
            </p:cNvSpPr>
            <p:nvPr/>
          </p:nvSpPr>
          <p:spPr bwMode="auto">
            <a:xfrm>
              <a:off x="402864" y="2568578"/>
              <a:ext cx="920262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 3" pitchFamily="18" charset="2"/>
                <a:buNone/>
                <a:defRPr/>
              </a:pPr>
              <a:r>
                <a:rPr lang="de-DE" sz="1600" b="1" kern="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Tasks</a:t>
              </a:r>
              <a:endParaRPr lang="de-DE" sz="1600" b="1" kern="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9" name="Pfeil nach links und rechts 188"/>
            <p:cNvSpPr/>
            <p:nvPr/>
          </p:nvSpPr>
          <p:spPr>
            <a:xfrm>
              <a:off x="3565283" y="2695575"/>
              <a:ext cx="3484685" cy="217488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hteck 189"/>
            <p:cNvSpPr>
              <a:spLocks noChangeArrowheads="1"/>
            </p:cNvSpPr>
            <p:nvPr/>
          </p:nvSpPr>
          <p:spPr bwMode="auto">
            <a:xfrm>
              <a:off x="7211158" y="2447925"/>
              <a:ext cx="1178168" cy="8763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algn="ctr">
              <a:solidFill>
                <a:schemeClr val="tx2">
                  <a:lumMod val="60000"/>
                  <a:lumOff val="4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de-DE" sz="1200" dirty="0">
                  <a:latin typeface="Arial" pitchFamily="34" charset="0"/>
                  <a:cs typeface="Arial" pitchFamily="34" charset="0"/>
                </a:rPr>
                <a:t>Outsourcing</a:t>
              </a:r>
            </a:p>
            <a:p>
              <a:pPr algn="ctr">
                <a:defRPr/>
              </a:pPr>
              <a:r>
                <a:rPr lang="de-DE" sz="1200" dirty="0" smtClean="0">
                  <a:latin typeface="Arial" pitchFamily="34" charset="0"/>
                  <a:cs typeface="Arial" pitchFamily="34" charset="0"/>
                </a:rPr>
                <a:t>Unternehmen</a:t>
              </a:r>
              <a:endParaRPr lang="de-DE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" name="Textfeld 224"/>
            <p:cNvSpPr txBox="1"/>
            <p:nvPr/>
          </p:nvSpPr>
          <p:spPr>
            <a:xfrm>
              <a:off x="4300904" y="2833688"/>
              <a:ext cx="1928446" cy="4619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2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E </a:t>
              </a:r>
              <a:r>
                <a:rPr lang="de-DE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verhandelt</a:t>
              </a:r>
              <a:r>
                <a:rPr lang="en-US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mit</a:t>
              </a:r>
              <a:r>
                <a:rPr lang="en-US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W</a:t>
              </a:r>
            </a:p>
            <a:p>
              <a:pPr eaLnBrk="0" hangingPunct="0">
                <a:defRPr/>
              </a:pPr>
              <a:r>
                <a:rPr lang="en-US" sz="12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E </a:t>
              </a:r>
              <a:r>
                <a:rPr lang="de-DE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wählt</a:t>
              </a:r>
              <a:r>
                <a:rPr lang="en-US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 W </a:t>
              </a:r>
              <a:r>
                <a:rPr lang="de-DE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direkt</a:t>
              </a:r>
              <a:r>
                <a:rPr lang="en-US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aus</a:t>
              </a:r>
              <a:endParaRPr lang="de-DE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3491880" y="4702175"/>
            <a:ext cx="5652120" cy="1536405"/>
            <a:chOff x="3491880" y="4702175"/>
            <a:chExt cx="5652120" cy="1536405"/>
          </a:xfrm>
        </p:grpSpPr>
        <p:sp>
          <p:nvSpPr>
            <p:cNvPr id="219" name="Rechteck 218"/>
            <p:cNvSpPr>
              <a:spLocks noChangeArrowheads="1"/>
            </p:cNvSpPr>
            <p:nvPr/>
          </p:nvSpPr>
          <p:spPr bwMode="auto">
            <a:xfrm>
              <a:off x="4750776" y="4702175"/>
              <a:ext cx="4069695" cy="1081088"/>
            </a:xfrm>
            <a:prstGeom prst="rect">
              <a:avLst/>
            </a:prstGeom>
            <a:solidFill>
              <a:schemeClr val="bg1">
                <a:lumMod val="95000"/>
                <a:alpha val="91765"/>
              </a:schemeClr>
            </a:solidFill>
            <a:ln w="28575" algn="ctr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Crowdsourcing Plattform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Ellipse 192"/>
            <p:cNvSpPr/>
            <p:nvPr/>
          </p:nvSpPr>
          <p:spPr>
            <a:xfrm>
              <a:off x="6183837" y="4833938"/>
              <a:ext cx="2492619" cy="88741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algn="ctr">
              <a:solidFill>
                <a:schemeClr val="tx2">
                  <a:lumMod val="60000"/>
                  <a:lumOff val="4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>
                <a:defRPr/>
              </a:pPr>
              <a:endParaRPr lang="de-DE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hteck 145"/>
            <p:cNvSpPr>
              <a:spLocks noChangeArrowheads="1"/>
            </p:cNvSpPr>
            <p:nvPr/>
          </p:nvSpPr>
          <p:spPr bwMode="auto">
            <a:xfrm>
              <a:off x="4810858" y="5046663"/>
              <a:ext cx="1057285" cy="6397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algn="ctr">
              <a:solidFill>
                <a:schemeClr val="tx2">
                  <a:lumMod val="60000"/>
                  <a:lumOff val="4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de-DE" sz="9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Kontroll-</a:t>
              </a:r>
              <a:br>
                <a:rPr lang="de-DE" sz="9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9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und Steuer-</a:t>
              </a:r>
              <a:br>
                <a:rPr lang="de-DE" sz="90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900" dirty="0" err="1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mechanismen</a:t>
              </a:r>
              <a:endParaRPr lang="de-DE" sz="9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965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6193" y="4991103"/>
              <a:ext cx="167054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6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20168" y="5448303"/>
              <a:ext cx="168519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7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63070" y="5373688"/>
              <a:ext cx="167054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8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89954" y="5003803"/>
              <a:ext cx="168519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69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80504" y="4999038"/>
              <a:ext cx="16852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0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38815" y="5064128"/>
              <a:ext cx="168519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1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83231" y="5043491"/>
              <a:ext cx="168519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2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56704" y="5248278"/>
              <a:ext cx="16852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3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6912" y="5338763"/>
              <a:ext cx="16852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4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65495" y="5500691"/>
              <a:ext cx="16852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5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36641" y="4894263"/>
              <a:ext cx="16852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6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3708" y="5491163"/>
              <a:ext cx="168519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7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9945" y="5243513"/>
              <a:ext cx="168519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8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5188" y="4951413"/>
              <a:ext cx="16852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9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71408" y="4876803"/>
              <a:ext cx="168519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80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90054" y="4964113"/>
              <a:ext cx="168519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81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6689" y="5143503"/>
              <a:ext cx="167054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82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17795" y="5330828"/>
              <a:ext cx="168520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83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52762" y="5095878"/>
              <a:ext cx="168519" cy="18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" name="Pfeil nach links und rechts 215"/>
            <p:cNvSpPr/>
            <p:nvPr/>
          </p:nvSpPr>
          <p:spPr>
            <a:xfrm>
              <a:off x="3581400" y="4959350"/>
              <a:ext cx="1081454" cy="217488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Inhaltsplatzhalter 113"/>
            <p:cNvSpPr txBox="1">
              <a:spLocks/>
            </p:cNvSpPr>
            <p:nvPr/>
          </p:nvSpPr>
          <p:spPr bwMode="auto">
            <a:xfrm>
              <a:off x="7407671" y="5254852"/>
              <a:ext cx="836737" cy="56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 3" pitchFamily="18" charset="2"/>
                <a:buNone/>
                <a:defRPr/>
              </a:pPr>
              <a:r>
                <a:rPr lang="de-DE" sz="1200" b="1" kern="0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Arbeiter</a:t>
              </a:r>
            </a:p>
            <a:p>
              <a:pPr marL="342900" indent="-342900" eaLnBrk="0" hangingPunct="0">
                <a:spcBef>
                  <a:spcPts val="0"/>
                </a:spcBef>
                <a:buClr>
                  <a:schemeClr val="accent2"/>
                </a:buClr>
                <a:buSzPct val="80000"/>
                <a:buFont typeface="Wingdings 3" pitchFamily="18" charset="2"/>
                <a:buNone/>
                <a:defRPr/>
              </a:pPr>
              <a:r>
                <a:rPr lang="de-DE" sz="1200" b="1" kern="0" dirty="0" err="1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Crowd</a:t>
              </a:r>
              <a:endParaRPr lang="de-DE" sz="1200" b="1" kern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Pfeil nach links und rechts 219"/>
            <p:cNvSpPr/>
            <p:nvPr/>
          </p:nvSpPr>
          <p:spPr>
            <a:xfrm>
              <a:off x="5868144" y="5207003"/>
              <a:ext cx="329711" cy="20161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" name="Textfeld 228"/>
            <p:cNvSpPr txBox="1"/>
            <p:nvPr/>
          </p:nvSpPr>
          <p:spPr>
            <a:xfrm>
              <a:off x="3491880" y="5149850"/>
              <a:ext cx="1282212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de-DE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E startet Kampagne, die aus vielen </a:t>
              </a:r>
              <a:r>
                <a:rPr lang="de-DE" sz="1200" dirty="0" err="1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Microtasks</a:t>
              </a:r>
              <a:r>
                <a:rPr lang="de-DE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 besteht</a:t>
              </a:r>
              <a:endParaRPr lang="de-DE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0" name="Textfeld 229"/>
            <p:cNvSpPr txBox="1"/>
            <p:nvPr/>
          </p:nvSpPr>
          <p:spPr>
            <a:xfrm>
              <a:off x="5339500" y="5776915"/>
              <a:ext cx="38045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de-DE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W wählt geeignete </a:t>
              </a:r>
              <a:r>
                <a:rPr lang="de-DE" sz="1200" dirty="0" err="1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Microtasks</a:t>
              </a:r>
              <a:r>
                <a:rPr lang="de-DE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 aus und bearbeitet diese ohne mit E direkt zu interagieren</a:t>
              </a:r>
              <a:endParaRPr lang="de-DE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995" name="Picture 61" descr="Datei:Face-sad.sv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99808" y="5230813"/>
              <a:ext cx="193431" cy="20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96" name="Picture 61" descr="Datei:Face-sad.sv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19309" y="4851400"/>
              <a:ext cx="210312" cy="21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97" name="Picture 61" descr="Datei:Face-sad.sv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30631" y="5121275"/>
              <a:ext cx="19196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98" name="Picture 61" descr="Datei:Face-sad.sv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72922" y="5181600"/>
              <a:ext cx="19196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99" name="Picture 61" descr="Datei:Face-sad.sv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89799" y="5138738"/>
              <a:ext cx="193431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000" name="Picture 61" descr="Datei:Face-sad.sv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60341" y="5278438"/>
              <a:ext cx="191966" cy="207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002" name="Picture 63" descr="Datei:Face-devil-grin.sv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66557" y="5092700"/>
              <a:ext cx="196362" cy="211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2"/>
          <p:cNvGrpSpPr/>
          <p:nvPr/>
        </p:nvGrpSpPr>
        <p:grpSpPr>
          <a:xfrm>
            <a:off x="395536" y="3492500"/>
            <a:ext cx="7993790" cy="1194021"/>
            <a:chOff x="395536" y="3492500"/>
            <a:chExt cx="7993790" cy="1194021"/>
          </a:xfrm>
        </p:grpSpPr>
        <p:grpSp>
          <p:nvGrpSpPr>
            <p:cNvPr id="9" name="Gruppieren 92"/>
            <p:cNvGrpSpPr/>
            <p:nvPr/>
          </p:nvGrpSpPr>
          <p:grpSpPr>
            <a:xfrm>
              <a:off x="1624601" y="3544376"/>
              <a:ext cx="1694238" cy="727410"/>
              <a:chOff x="2357422" y="2357430"/>
              <a:chExt cx="2286016" cy="1000132"/>
            </a:xfrm>
            <a:solidFill>
              <a:srgbClr val="FFFF99"/>
            </a:solidFill>
          </p:grpSpPr>
          <p:grpSp>
            <p:nvGrpSpPr>
              <p:cNvPr id="12" name="Gruppieren 78"/>
              <p:cNvGrpSpPr/>
              <p:nvPr/>
            </p:nvGrpSpPr>
            <p:grpSpPr>
              <a:xfrm>
                <a:off x="2357422" y="2357430"/>
                <a:ext cx="357190" cy="1000132"/>
                <a:chOff x="2357422" y="2357430"/>
                <a:chExt cx="357190" cy="1000132"/>
              </a:xfrm>
              <a:grpFill/>
            </p:grpSpPr>
            <p:sp>
              <p:nvSpPr>
                <p:cNvPr id="107" name="Rechteck 106"/>
                <p:cNvSpPr/>
                <p:nvPr/>
              </p:nvSpPr>
              <p:spPr bwMode="auto">
                <a:xfrm>
                  <a:off x="2357422" y="2357430"/>
                  <a:ext cx="357190" cy="28575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" name="Rechteck 107"/>
                <p:cNvSpPr/>
                <p:nvPr/>
              </p:nvSpPr>
              <p:spPr bwMode="auto">
                <a:xfrm>
                  <a:off x="2357422" y="2714620"/>
                  <a:ext cx="357190" cy="28575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9" name="Rechteck 108"/>
                <p:cNvSpPr/>
                <p:nvPr/>
              </p:nvSpPr>
              <p:spPr bwMode="auto">
                <a:xfrm>
                  <a:off x="2357422" y="3071810"/>
                  <a:ext cx="357190" cy="28575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4" name="Gruppieren 79"/>
              <p:cNvGrpSpPr/>
              <p:nvPr/>
            </p:nvGrpSpPr>
            <p:grpSpPr>
              <a:xfrm>
                <a:off x="3000364" y="2357430"/>
                <a:ext cx="357190" cy="1000132"/>
                <a:chOff x="2357422" y="2357430"/>
                <a:chExt cx="357190" cy="1000132"/>
              </a:xfrm>
              <a:grpFill/>
            </p:grpSpPr>
            <p:sp>
              <p:nvSpPr>
                <p:cNvPr id="104" name="Rechteck 103"/>
                <p:cNvSpPr/>
                <p:nvPr/>
              </p:nvSpPr>
              <p:spPr bwMode="auto">
                <a:xfrm>
                  <a:off x="2357422" y="2357430"/>
                  <a:ext cx="357190" cy="28575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5" name="Rechteck 104"/>
                <p:cNvSpPr/>
                <p:nvPr/>
              </p:nvSpPr>
              <p:spPr bwMode="auto">
                <a:xfrm>
                  <a:off x="2357422" y="2714620"/>
                  <a:ext cx="357190" cy="28575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Rechteck 105"/>
                <p:cNvSpPr/>
                <p:nvPr/>
              </p:nvSpPr>
              <p:spPr bwMode="auto">
                <a:xfrm>
                  <a:off x="2357422" y="3071810"/>
                  <a:ext cx="357190" cy="28575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8" name="Gruppieren 83"/>
              <p:cNvGrpSpPr/>
              <p:nvPr/>
            </p:nvGrpSpPr>
            <p:grpSpPr>
              <a:xfrm>
                <a:off x="3643306" y="2357430"/>
                <a:ext cx="357190" cy="1000132"/>
                <a:chOff x="2357422" y="2357430"/>
                <a:chExt cx="357190" cy="1000132"/>
              </a:xfrm>
              <a:grpFill/>
            </p:grpSpPr>
            <p:sp>
              <p:nvSpPr>
                <p:cNvPr id="101" name="Rechteck 100"/>
                <p:cNvSpPr/>
                <p:nvPr/>
              </p:nvSpPr>
              <p:spPr bwMode="auto">
                <a:xfrm>
                  <a:off x="2357422" y="2357430"/>
                  <a:ext cx="357190" cy="28575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" name="Rechteck 101"/>
                <p:cNvSpPr/>
                <p:nvPr/>
              </p:nvSpPr>
              <p:spPr bwMode="auto">
                <a:xfrm>
                  <a:off x="2357422" y="2714620"/>
                  <a:ext cx="357190" cy="28575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" name="Rechteck 102"/>
                <p:cNvSpPr/>
                <p:nvPr/>
              </p:nvSpPr>
              <p:spPr bwMode="auto">
                <a:xfrm>
                  <a:off x="2357422" y="3071810"/>
                  <a:ext cx="357190" cy="28575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9" name="Gruppieren 87"/>
              <p:cNvGrpSpPr/>
              <p:nvPr/>
            </p:nvGrpSpPr>
            <p:grpSpPr>
              <a:xfrm>
                <a:off x="4286248" y="2357430"/>
                <a:ext cx="357190" cy="1000132"/>
                <a:chOff x="2357422" y="2357430"/>
                <a:chExt cx="357190" cy="1000132"/>
              </a:xfrm>
              <a:grpFill/>
            </p:grpSpPr>
            <p:sp>
              <p:nvSpPr>
                <p:cNvPr id="98" name="Rechteck 97"/>
                <p:cNvSpPr/>
                <p:nvPr/>
              </p:nvSpPr>
              <p:spPr bwMode="auto">
                <a:xfrm>
                  <a:off x="2357422" y="2357430"/>
                  <a:ext cx="357190" cy="28575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9" name="Rechteck 98"/>
                <p:cNvSpPr/>
                <p:nvPr/>
              </p:nvSpPr>
              <p:spPr bwMode="auto">
                <a:xfrm>
                  <a:off x="2357422" y="2714620"/>
                  <a:ext cx="357190" cy="28575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0" name="Rechteck 99"/>
                <p:cNvSpPr/>
                <p:nvPr/>
              </p:nvSpPr>
              <p:spPr bwMode="auto">
                <a:xfrm>
                  <a:off x="2357422" y="3071810"/>
                  <a:ext cx="357190" cy="28575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0" name="Gruppieren 189"/>
            <p:cNvGrpSpPr>
              <a:grpSpLocks/>
            </p:cNvGrpSpPr>
            <p:nvPr/>
          </p:nvGrpSpPr>
          <p:grpSpPr bwMode="auto">
            <a:xfrm>
              <a:off x="1625113" y="3544891"/>
              <a:ext cx="1693985" cy="727075"/>
              <a:chOff x="2071670" y="3714752"/>
              <a:chExt cx="2286016" cy="1000132"/>
            </a:xfrm>
          </p:grpSpPr>
          <p:sp>
            <p:nvSpPr>
              <p:cNvPr id="40004" name="Ellipse 109"/>
              <p:cNvSpPr>
                <a:spLocks noChangeArrowheads="1"/>
              </p:cNvSpPr>
              <p:nvPr/>
            </p:nvSpPr>
            <p:spPr bwMode="auto">
              <a:xfrm>
                <a:off x="2071670" y="3714752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05" name="Ellipse 110"/>
              <p:cNvSpPr>
                <a:spLocks noChangeArrowheads="1"/>
              </p:cNvSpPr>
              <p:nvPr/>
            </p:nvSpPr>
            <p:spPr bwMode="auto">
              <a:xfrm>
                <a:off x="2224070" y="3786190"/>
                <a:ext cx="204790" cy="214314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06" name="Ellipse 111"/>
              <p:cNvSpPr>
                <a:spLocks noChangeArrowheads="1"/>
              </p:cNvSpPr>
              <p:nvPr/>
            </p:nvSpPr>
            <p:spPr bwMode="auto">
              <a:xfrm>
                <a:off x="2714612" y="3714752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07" name="Ellipse 112"/>
              <p:cNvSpPr>
                <a:spLocks noChangeArrowheads="1"/>
              </p:cNvSpPr>
              <p:nvPr/>
            </p:nvSpPr>
            <p:spPr bwMode="auto">
              <a:xfrm>
                <a:off x="2928926" y="3714752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08" name="Ellipse 113"/>
              <p:cNvSpPr>
                <a:spLocks noChangeArrowheads="1"/>
              </p:cNvSpPr>
              <p:nvPr/>
            </p:nvSpPr>
            <p:spPr bwMode="auto">
              <a:xfrm>
                <a:off x="2786050" y="3857628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09" name="Ellipse 114"/>
              <p:cNvSpPr>
                <a:spLocks noChangeArrowheads="1"/>
              </p:cNvSpPr>
              <p:nvPr/>
            </p:nvSpPr>
            <p:spPr bwMode="auto">
              <a:xfrm>
                <a:off x="2071670" y="4071942"/>
                <a:ext cx="285752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10" name="Ellipse 115"/>
              <p:cNvSpPr>
                <a:spLocks noChangeArrowheads="1"/>
              </p:cNvSpPr>
              <p:nvPr/>
            </p:nvSpPr>
            <p:spPr bwMode="auto">
              <a:xfrm>
                <a:off x="2214546" y="4214818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11" name="Ellipse 116"/>
              <p:cNvSpPr>
                <a:spLocks noChangeArrowheads="1"/>
              </p:cNvSpPr>
              <p:nvPr/>
            </p:nvSpPr>
            <p:spPr bwMode="auto">
              <a:xfrm>
                <a:off x="2071670" y="4429132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12" name="Ellipse 117"/>
              <p:cNvSpPr>
                <a:spLocks noChangeArrowheads="1"/>
              </p:cNvSpPr>
              <p:nvPr/>
            </p:nvSpPr>
            <p:spPr bwMode="auto">
              <a:xfrm>
                <a:off x="2214546" y="4429132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13" name="Ellipse 118"/>
              <p:cNvSpPr>
                <a:spLocks noChangeArrowheads="1"/>
              </p:cNvSpPr>
              <p:nvPr/>
            </p:nvSpPr>
            <p:spPr bwMode="auto">
              <a:xfrm>
                <a:off x="2285984" y="4572008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14" name="Ellipse 119"/>
              <p:cNvSpPr>
                <a:spLocks noChangeArrowheads="1"/>
              </p:cNvSpPr>
              <p:nvPr/>
            </p:nvSpPr>
            <p:spPr bwMode="auto">
              <a:xfrm>
                <a:off x="2714612" y="4071942"/>
                <a:ext cx="214314" cy="214314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15" name="Ellipse 120"/>
              <p:cNvSpPr>
                <a:spLocks noChangeArrowheads="1"/>
              </p:cNvSpPr>
              <p:nvPr/>
            </p:nvSpPr>
            <p:spPr bwMode="auto">
              <a:xfrm>
                <a:off x="2928926" y="4214818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16" name="Ellipse 121"/>
              <p:cNvSpPr>
                <a:spLocks noChangeArrowheads="1"/>
              </p:cNvSpPr>
              <p:nvPr/>
            </p:nvSpPr>
            <p:spPr bwMode="auto">
              <a:xfrm>
                <a:off x="3571868" y="3714752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17" name="Ellipse 122"/>
              <p:cNvSpPr>
                <a:spLocks noChangeArrowheads="1"/>
              </p:cNvSpPr>
              <p:nvPr/>
            </p:nvSpPr>
            <p:spPr bwMode="auto">
              <a:xfrm>
                <a:off x="3357554" y="3786190"/>
                <a:ext cx="142876" cy="214314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18" name="Ellipse 123"/>
              <p:cNvSpPr>
                <a:spLocks noChangeArrowheads="1"/>
              </p:cNvSpPr>
              <p:nvPr/>
            </p:nvSpPr>
            <p:spPr bwMode="auto">
              <a:xfrm>
                <a:off x="3500430" y="4071942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19" name="Ellipse 124"/>
              <p:cNvSpPr>
                <a:spLocks noChangeArrowheads="1"/>
              </p:cNvSpPr>
              <p:nvPr/>
            </p:nvSpPr>
            <p:spPr bwMode="auto">
              <a:xfrm>
                <a:off x="3357554" y="4214818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20" name="Ellipse 125"/>
              <p:cNvSpPr>
                <a:spLocks noChangeArrowheads="1"/>
              </p:cNvSpPr>
              <p:nvPr/>
            </p:nvSpPr>
            <p:spPr bwMode="auto">
              <a:xfrm>
                <a:off x="3571868" y="4214818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21" name="Ellipse 126"/>
              <p:cNvSpPr>
                <a:spLocks noChangeArrowheads="1"/>
              </p:cNvSpPr>
              <p:nvPr/>
            </p:nvSpPr>
            <p:spPr bwMode="auto">
              <a:xfrm>
                <a:off x="3500430" y="4500570"/>
                <a:ext cx="214314" cy="214314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22" name="Ellipse 127"/>
              <p:cNvSpPr>
                <a:spLocks noChangeArrowheads="1"/>
              </p:cNvSpPr>
              <p:nvPr/>
            </p:nvSpPr>
            <p:spPr bwMode="auto">
              <a:xfrm>
                <a:off x="3357554" y="4429132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23" name="Ellipse 128"/>
              <p:cNvSpPr>
                <a:spLocks noChangeArrowheads="1"/>
              </p:cNvSpPr>
              <p:nvPr/>
            </p:nvSpPr>
            <p:spPr bwMode="auto">
              <a:xfrm>
                <a:off x="2714612" y="4429132"/>
                <a:ext cx="214314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24" name="Ellipse 129"/>
              <p:cNvSpPr>
                <a:spLocks noChangeArrowheads="1"/>
              </p:cNvSpPr>
              <p:nvPr/>
            </p:nvSpPr>
            <p:spPr bwMode="auto">
              <a:xfrm>
                <a:off x="2714612" y="4572008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25" name="Ellipse 130"/>
              <p:cNvSpPr>
                <a:spLocks noChangeArrowheads="1"/>
              </p:cNvSpPr>
              <p:nvPr/>
            </p:nvSpPr>
            <p:spPr bwMode="auto">
              <a:xfrm>
                <a:off x="2928926" y="4429132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26" name="Ellipse 131"/>
              <p:cNvSpPr>
                <a:spLocks noChangeArrowheads="1"/>
              </p:cNvSpPr>
              <p:nvPr/>
            </p:nvSpPr>
            <p:spPr bwMode="auto">
              <a:xfrm>
                <a:off x="4000496" y="4572008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27" name="Ellipse 132"/>
              <p:cNvSpPr>
                <a:spLocks noChangeArrowheads="1"/>
              </p:cNvSpPr>
              <p:nvPr/>
            </p:nvSpPr>
            <p:spPr bwMode="auto">
              <a:xfrm>
                <a:off x="4000496" y="4429132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28" name="Ellipse 133"/>
              <p:cNvSpPr>
                <a:spLocks noChangeArrowheads="1"/>
              </p:cNvSpPr>
              <p:nvPr/>
            </p:nvSpPr>
            <p:spPr bwMode="auto">
              <a:xfrm>
                <a:off x="4143372" y="4429132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29" name="Ellipse 134"/>
              <p:cNvSpPr>
                <a:spLocks noChangeArrowheads="1"/>
              </p:cNvSpPr>
              <p:nvPr/>
            </p:nvSpPr>
            <p:spPr bwMode="auto">
              <a:xfrm>
                <a:off x="4214810" y="4572008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30" name="Ellipse 135"/>
              <p:cNvSpPr>
                <a:spLocks noChangeArrowheads="1"/>
              </p:cNvSpPr>
              <p:nvPr/>
            </p:nvSpPr>
            <p:spPr bwMode="auto">
              <a:xfrm>
                <a:off x="4071934" y="3786190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31" name="Ellipse 136"/>
              <p:cNvSpPr>
                <a:spLocks noChangeArrowheads="1"/>
              </p:cNvSpPr>
              <p:nvPr/>
            </p:nvSpPr>
            <p:spPr bwMode="auto">
              <a:xfrm>
                <a:off x="4214810" y="3714752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32" name="Ellipse 137"/>
              <p:cNvSpPr>
                <a:spLocks noChangeArrowheads="1"/>
              </p:cNvSpPr>
              <p:nvPr/>
            </p:nvSpPr>
            <p:spPr bwMode="auto">
              <a:xfrm>
                <a:off x="4143372" y="4143380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33" name="Ellipse 138"/>
              <p:cNvSpPr>
                <a:spLocks noChangeArrowheads="1"/>
              </p:cNvSpPr>
              <p:nvPr/>
            </p:nvSpPr>
            <p:spPr bwMode="auto">
              <a:xfrm>
                <a:off x="4000496" y="4071942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34" name="Ellipse 139"/>
              <p:cNvSpPr>
                <a:spLocks noChangeArrowheads="1"/>
              </p:cNvSpPr>
              <p:nvPr/>
            </p:nvSpPr>
            <p:spPr bwMode="auto">
              <a:xfrm>
                <a:off x="4000496" y="4214818"/>
                <a:ext cx="142876" cy="142876"/>
              </a:xfrm>
              <a:prstGeom prst="ellipse">
                <a:avLst/>
              </a:prstGeom>
              <a:solidFill>
                <a:srgbClr val="FFFFCC"/>
              </a:solidFill>
              <a:ln w="12700" algn="ctr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eaLnBrk="0" hangingPunct="0"/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6" name="Inhaltsplatzhalter 113"/>
            <p:cNvSpPr txBox="1">
              <a:spLocks/>
            </p:cNvSpPr>
            <p:nvPr/>
          </p:nvSpPr>
          <p:spPr bwMode="auto">
            <a:xfrm>
              <a:off x="395536" y="3744913"/>
              <a:ext cx="1213338" cy="377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 3" pitchFamily="18" charset="2"/>
                <a:buNone/>
                <a:defRPr/>
              </a:pPr>
              <a:r>
                <a:rPr lang="de-DE" sz="1600" b="1" kern="0" dirty="0" err="1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Subtasks</a:t>
              </a:r>
              <a:endParaRPr lang="de-DE" sz="1600" b="1" kern="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1" name="Pfeil nach links und rechts 190"/>
            <p:cNvSpPr/>
            <p:nvPr/>
          </p:nvSpPr>
          <p:spPr>
            <a:xfrm>
              <a:off x="3560886" y="3840165"/>
              <a:ext cx="3480289" cy="217487"/>
            </a:xfrm>
            <a:prstGeom prst="leftRightArrow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hteck 191"/>
            <p:cNvSpPr>
              <a:spLocks noChangeArrowheads="1"/>
            </p:cNvSpPr>
            <p:nvPr/>
          </p:nvSpPr>
          <p:spPr bwMode="auto">
            <a:xfrm>
              <a:off x="7218483" y="3592516"/>
              <a:ext cx="1170843" cy="8778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algn="ctr">
              <a:solidFill>
                <a:schemeClr val="tx2">
                  <a:lumMod val="60000"/>
                  <a:lumOff val="4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Freiberufler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984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53857" y="3979863"/>
              <a:ext cx="256442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88" name="Picture 59" descr="http://www.adrianoristorante.co.uk/assets/images/600px-Smiley.svg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60780" y="3984628"/>
              <a:ext cx="256442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7" name="Textfeld 226"/>
            <p:cNvSpPr txBox="1"/>
            <p:nvPr/>
          </p:nvSpPr>
          <p:spPr>
            <a:xfrm>
              <a:off x="3577004" y="4040190"/>
              <a:ext cx="1206011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de-DE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E wählt W über Plattform aus</a:t>
              </a:r>
              <a:endParaRPr lang="de-DE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8" name="Textfeld 227"/>
            <p:cNvSpPr txBox="1"/>
            <p:nvPr/>
          </p:nvSpPr>
          <p:spPr>
            <a:xfrm>
              <a:off x="5728189" y="4017965"/>
              <a:ext cx="1204546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de-DE" sz="1200" dirty="0" smtClean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W wird über Plattform bezahlt</a:t>
              </a:r>
              <a:endParaRPr lang="de-DE" sz="12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001" name="Picture 61" descr="Datei:Face-sad.sv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42539" y="3971928"/>
              <a:ext cx="301869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" name="Rechteck 122"/>
            <p:cNvSpPr>
              <a:spLocks noChangeArrowheads="1"/>
            </p:cNvSpPr>
            <p:nvPr/>
          </p:nvSpPr>
          <p:spPr bwMode="auto">
            <a:xfrm>
              <a:off x="4766897" y="3492500"/>
              <a:ext cx="1006719" cy="87788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 algn="ctr">
              <a:solidFill>
                <a:schemeClr val="tx2">
                  <a:lumMod val="60000"/>
                  <a:lumOff val="40000"/>
                </a:schemeClr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lang="de-DE" sz="1200" b="1" dirty="0" err="1">
                  <a:latin typeface="Arial" pitchFamily="34" charset="0"/>
                  <a:cs typeface="Arial" pitchFamily="34" charset="0"/>
                </a:rPr>
                <a:t>Outtasking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Plattform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1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Klassische Outsourcing und </a:t>
            </a:r>
            <a:r>
              <a:rPr lang="de-DE" dirty="0" err="1" smtClean="0"/>
              <a:t>Outtasking</a:t>
            </a:r>
            <a:r>
              <a:rPr lang="de-DE" dirty="0" smtClean="0"/>
              <a:t> Plattformen</a:t>
            </a:r>
          </a:p>
        </p:txBody>
      </p:sp>
      <p:sp>
        <p:nvSpPr>
          <p:cNvPr id="47107" name="Inhaltsplatzhalter 2"/>
          <p:cNvSpPr>
            <a:spLocks noGrp="1"/>
          </p:cNvSpPr>
          <p:nvPr>
            <p:ph idx="1"/>
          </p:nvPr>
        </p:nvSpPr>
        <p:spPr>
          <a:xfrm>
            <a:off x="533400" y="914400"/>
            <a:ext cx="8287072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oDesk</a:t>
            </a: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de-DE" dirty="0" smtClean="0"/>
              <a:t>E wählt W nach den Aufgabenanforderungen und anhand des Nutzerprofils</a:t>
            </a:r>
          </a:p>
          <a:p>
            <a:pPr lvl="1"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eLance</a:t>
            </a:r>
            <a:endParaRPr lang="de-DE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de-DE" dirty="0" smtClean="0"/>
              <a:t>registrierte </a:t>
            </a:r>
            <a:r>
              <a:rPr lang="de-DE" dirty="0" err="1" smtClean="0"/>
              <a:t>Ws</a:t>
            </a:r>
            <a:r>
              <a:rPr lang="de-DE" dirty="0" smtClean="0"/>
              <a:t> bewerben sich auf die von E eingestellten Aufgaben,      E wählt W dediziert aus</a:t>
            </a:r>
          </a:p>
          <a:p>
            <a:pPr lvl="1"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Innocentive</a:t>
            </a:r>
            <a:endParaRPr lang="de-DE" dirty="0" smtClean="0"/>
          </a:p>
          <a:p>
            <a:pPr lvl="1">
              <a:defRPr/>
            </a:pPr>
            <a:r>
              <a:rPr lang="de-DE" dirty="0" smtClean="0"/>
              <a:t>E stellt Forschungs-/Entwicklungsaufgabe und sucht beste eingesandte Lösung von </a:t>
            </a:r>
            <a:r>
              <a:rPr lang="de-DE" dirty="0" err="1" smtClean="0"/>
              <a:t>Ws</a:t>
            </a:r>
            <a:r>
              <a:rPr lang="de-DE" dirty="0" smtClean="0"/>
              <a:t> für das gestellte Problem aus</a:t>
            </a:r>
          </a:p>
          <a:p>
            <a:pPr lvl="1">
              <a:defRPr/>
            </a:pPr>
            <a:endParaRPr lang="de-DE" dirty="0" smtClean="0"/>
          </a:p>
          <a:p>
            <a:pPr>
              <a:defRPr/>
            </a:pP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CloudFactory</a:t>
            </a:r>
            <a:endParaRPr lang="de-DE" sz="2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de-DE" dirty="0" smtClean="0"/>
              <a:t>E übergibt die zu lösende Aufgabe </a:t>
            </a:r>
            <a:r>
              <a:rPr lang="de-DE" dirty="0" err="1" smtClean="0"/>
              <a:t>CloudFactory</a:t>
            </a:r>
            <a:r>
              <a:rPr lang="de-DE" dirty="0" smtClean="0"/>
              <a:t>, welche eine Lösung mittels </a:t>
            </a:r>
            <a:r>
              <a:rPr lang="de-DE" dirty="0" err="1" smtClean="0"/>
              <a:t>Cloud</a:t>
            </a:r>
            <a:r>
              <a:rPr lang="de-DE" dirty="0" smtClean="0"/>
              <a:t>-Diensten und eigener Human-</a:t>
            </a:r>
            <a:r>
              <a:rPr lang="de-DE" dirty="0" err="1" smtClean="0"/>
              <a:t>Cloud</a:t>
            </a:r>
            <a:r>
              <a:rPr lang="de-DE" dirty="0" smtClean="0"/>
              <a:t> erarbeitet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94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theme/theme1.xml><?xml version="1.0" encoding="utf-8"?>
<a:theme xmlns:a="http://schemas.openxmlformats.org/drawingml/2006/main" name="i3_powerpoint_2007_style_barbar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Vorl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i3_powerpoint_2007_style_barbara</Template>
  <TotalTime>0</TotalTime>
  <Words>1100</Words>
  <Application>Microsoft Office PowerPoint</Application>
  <PresentationFormat>Bildschirmpräsentation (4:3)</PresentationFormat>
  <Paragraphs>376</Paragraphs>
  <Slides>34</Slides>
  <Notes>28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i3_powerpoint_2007_style_barbara</vt:lpstr>
      <vt:lpstr>Crowdsourcing : Plattformen für die Organisation von Arbeit</vt:lpstr>
      <vt:lpstr>Crowdsourcing : Plattformen für die Organisation von Arbeit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Weiterentwicklung der Arbeitsorganisation</vt:lpstr>
      <vt:lpstr>Klassische Outsourcing und Outtasking Plattformen</vt:lpstr>
      <vt:lpstr>Aktuelle Crowdsourcing-Plattformen</vt:lpstr>
      <vt:lpstr>PowerPoint-Präsentation</vt:lpstr>
      <vt:lpstr>Human cloud vs machine cloud</vt:lpstr>
      <vt:lpstr>PowerPoint-Präsentation</vt:lpstr>
      <vt:lpstr>Technologische Treiber von Crowdsourcing</vt:lpstr>
      <vt:lpstr>PowerPoint-Präsentation</vt:lpstr>
      <vt:lpstr>Ablauf eines Crowdsourcing-Arbeitsprozesses</vt:lpstr>
      <vt:lpstr>Microtasks: Anwendungsbeispiele</vt:lpstr>
      <vt:lpstr>PowerPoint-Präsentation</vt:lpstr>
      <vt:lpstr>Wachstum der Microworkers.com Plattform</vt:lpstr>
      <vt:lpstr>450,000 Workers in more than 200 Countries</vt:lpstr>
      <vt:lpstr>Schichtenmodell für Crowdsourcing-Plattformen</vt:lpstr>
      <vt:lpstr>PowerPoint-Präsentation</vt:lpstr>
      <vt:lpstr>Chancen und Herausforderungen</vt:lpstr>
      <vt:lpstr>Chancen und Herausforderungen</vt:lpstr>
      <vt:lpstr>Chancen und Herausforderungen</vt:lpstr>
      <vt:lpstr>Chancen und Herausforderungen</vt:lpstr>
      <vt:lpstr>Chancen und Herausforderungen</vt:lpstr>
      <vt:lpstr>Chancen und Herausforderungen</vt:lpstr>
      <vt:lpstr>Chancen und Herausforderungen</vt:lpstr>
      <vt:lpstr>Chancen und Herausforderungen</vt:lpstr>
      <vt:lpstr>Chancen und Herausforderungen</vt:lpstr>
      <vt:lpstr>Chancen und Herausforderungen</vt:lpstr>
      <vt:lpstr>PowerPoint-Präsentation</vt:lpstr>
      <vt:lpstr>Dekomposition eines Outtasking-Prozesses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Matthias Hirth</dc:creator>
  <cp:lastModifiedBy>trangia</cp:lastModifiedBy>
  <cp:revision>294</cp:revision>
  <dcterms:created xsi:type="dcterms:W3CDTF">2011-04-07T09:42:10Z</dcterms:created>
  <dcterms:modified xsi:type="dcterms:W3CDTF">2013-10-10T04:42:55Z</dcterms:modified>
</cp:coreProperties>
</file>