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1" r:id="rId2"/>
    <p:sldMasterId id="2147483754" r:id="rId3"/>
  </p:sldMasterIdLst>
  <p:notesMasterIdLst>
    <p:notesMasterId r:id="rId15"/>
  </p:notesMasterIdLst>
  <p:handoutMasterIdLst>
    <p:handoutMasterId r:id="rId16"/>
  </p:handoutMasterIdLst>
  <p:sldIdLst>
    <p:sldId id="339" r:id="rId4"/>
    <p:sldId id="608" r:id="rId5"/>
    <p:sldId id="620" r:id="rId6"/>
    <p:sldId id="621" r:id="rId7"/>
    <p:sldId id="624" r:id="rId8"/>
    <p:sldId id="622" r:id="rId9"/>
    <p:sldId id="623" r:id="rId10"/>
    <p:sldId id="614" r:id="rId11"/>
    <p:sldId id="615" r:id="rId12"/>
    <p:sldId id="616" r:id="rId13"/>
    <p:sldId id="625" r:id="rId14"/>
  </p:sldIdLst>
  <p:sldSz cx="9144000" cy="6858000" type="screen4x3"/>
  <p:notesSz cx="6797675" cy="9926638"/>
  <p:custDataLst>
    <p:tags r:id="rId17"/>
  </p:custDataLst>
  <p:defaultTextStyle>
    <a:defPPr>
      <a:defRPr lang="de-DE"/>
    </a:defPPr>
    <a:lvl1pPr algn="l" rtl="0" eaLnBrk="0" fontAlgn="base" hangingPunct="0">
      <a:spcBef>
        <a:spcPct val="0"/>
      </a:spcBef>
      <a:spcAft>
        <a:spcPct val="0"/>
      </a:spcAft>
      <a:defRPr sz="1600" b="1"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b="1"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b="1"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b="1"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00000"/>
    <a:srgbClr val="F0653D"/>
    <a:srgbClr val="0000FF"/>
    <a:srgbClr val="58668F"/>
    <a:srgbClr val="C0C0C0"/>
    <a:srgbClr val="E7E9F1"/>
    <a:srgbClr val="DFE2ED"/>
    <a:srgbClr val="D5D9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83952" autoAdjust="0"/>
  </p:normalViewPr>
  <p:slideViewPr>
    <p:cSldViewPr snapToGrid="0" snapToObjects="1">
      <p:cViewPr>
        <p:scale>
          <a:sx n="83" d="100"/>
          <a:sy n="83" d="100"/>
        </p:scale>
        <p:origin x="-1692" y="54"/>
      </p:cViewPr>
      <p:guideLst>
        <p:guide orient="horz" pos="2354"/>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1" d="100"/>
        <a:sy n="141"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Diagramm%20in%20Microsoft%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a:solidFill>
                <a:srgbClr val="00004D"/>
              </a:solidFill>
            </a:ln>
          </c:spPr>
          <c:marker>
            <c:spPr>
              <a:solidFill>
                <a:schemeClr val="tx2">
                  <a:lumMod val="50000"/>
                </a:schemeClr>
              </a:solidFill>
              <a:ln>
                <a:solidFill>
                  <a:srgbClr val="00004D"/>
                </a:solidFill>
              </a:ln>
            </c:spPr>
          </c:marker>
          <c:cat>
            <c:numRef>
              <c:f>'[Diagramm in Microsoft PowerPoint]Tabelle1'!$A$1:$A$5</c:f>
              <c:numCache>
                <c:formatCode>General</c:formatCode>
                <c:ptCount val="5"/>
                <c:pt idx="0">
                  <c:v>2000</c:v>
                </c:pt>
                <c:pt idx="1">
                  <c:v>2003</c:v>
                </c:pt>
                <c:pt idx="2">
                  <c:v>2007</c:v>
                </c:pt>
                <c:pt idx="3">
                  <c:v>2011</c:v>
                </c:pt>
                <c:pt idx="4">
                  <c:v>2012</c:v>
                </c:pt>
              </c:numCache>
            </c:numRef>
          </c:cat>
          <c:val>
            <c:numRef>
              <c:f>'[Diagramm in Microsoft PowerPoint]Tabelle1'!$B$1:$B$5</c:f>
              <c:numCache>
                <c:formatCode>_-[$$-409]* #,##0.00_ ;_-[$$-409]* \-#,##0.00\ ;_-[$$-409]* "-"??_ ;_-@_ </c:formatCode>
                <c:ptCount val="5"/>
                <c:pt idx="0">
                  <c:v>640</c:v>
                </c:pt>
                <c:pt idx="1">
                  <c:v>82</c:v>
                </c:pt>
                <c:pt idx="2">
                  <c:v>48</c:v>
                </c:pt>
                <c:pt idx="3">
                  <c:v>1.8</c:v>
                </c:pt>
                <c:pt idx="4">
                  <c:v>0.75</c:v>
                </c:pt>
              </c:numCache>
            </c:numRef>
          </c:val>
          <c:smooth val="0"/>
        </c:ser>
        <c:dLbls>
          <c:showLegendKey val="0"/>
          <c:showVal val="0"/>
          <c:showCatName val="0"/>
          <c:showSerName val="0"/>
          <c:showPercent val="0"/>
          <c:showBubbleSize val="0"/>
        </c:dLbls>
        <c:marker val="1"/>
        <c:smooth val="0"/>
        <c:axId val="39912576"/>
        <c:axId val="39914496"/>
      </c:lineChart>
      <c:catAx>
        <c:axId val="39912576"/>
        <c:scaling>
          <c:orientation val="minMax"/>
        </c:scaling>
        <c:delete val="0"/>
        <c:axPos val="b"/>
        <c:numFmt formatCode="General" sourceLinked="1"/>
        <c:majorTickMark val="out"/>
        <c:minorTickMark val="none"/>
        <c:tickLblPos val="nextTo"/>
        <c:crossAx val="39914496"/>
        <c:crosses val="autoZero"/>
        <c:auto val="1"/>
        <c:lblAlgn val="ctr"/>
        <c:lblOffset val="100"/>
        <c:noMultiLvlLbl val="0"/>
      </c:catAx>
      <c:valAx>
        <c:axId val="39914496"/>
        <c:scaling>
          <c:orientation val="minMax"/>
        </c:scaling>
        <c:delete val="0"/>
        <c:axPos val="l"/>
        <c:numFmt formatCode="_-[$$-409]* #,##0_-;\-[$$-409]* #,##0_-;_-[$$-409]* &quot;-&quot;_-;_-@_-" sourceLinked="0"/>
        <c:majorTickMark val="out"/>
        <c:minorTickMark val="none"/>
        <c:tickLblPos val="nextTo"/>
        <c:crossAx val="399125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a:solidFill>
                <a:srgbClr val="00004D"/>
              </a:solidFill>
            </a:ln>
          </c:spPr>
          <c:marker>
            <c:spPr>
              <a:solidFill>
                <a:srgbClr val="00004D"/>
              </a:solidFill>
              <a:ln>
                <a:solidFill>
                  <a:srgbClr val="00004D"/>
                </a:solidFill>
              </a:ln>
            </c:spPr>
          </c:marker>
          <c:cat>
            <c:numRef>
              <c:f>Tabelle1!$I$32:$I$38</c:f>
              <c:numCache>
                <c:formatCode>General</c:formatCode>
                <c:ptCount val="7"/>
                <c:pt idx="0">
                  <c:v>1997</c:v>
                </c:pt>
                <c:pt idx="1">
                  <c:v>1999</c:v>
                </c:pt>
                <c:pt idx="2">
                  <c:v>2001</c:v>
                </c:pt>
                <c:pt idx="3">
                  <c:v>2003</c:v>
                </c:pt>
                <c:pt idx="4">
                  <c:v>2006</c:v>
                </c:pt>
                <c:pt idx="5">
                  <c:v>2009</c:v>
                </c:pt>
                <c:pt idx="6">
                  <c:v>2011</c:v>
                </c:pt>
              </c:numCache>
            </c:numRef>
          </c:cat>
          <c:val>
            <c:numRef>
              <c:f>Tabelle1!$J$32:$J$38</c:f>
              <c:numCache>
                <c:formatCode>General</c:formatCode>
                <c:ptCount val="7"/>
                <c:pt idx="0">
                  <c:v>0.1</c:v>
                </c:pt>
                <c:pt idx="1">
                  <c:v>1.4999999999999999E-2</c:v>
                </c:pt>
                <c:pt idx="2">
                  <c:v>0.01</c:v>
                </c:pt>
                <c:pt idx="3">
                  <c:v>1E-3</c:v>
                </c:pt>
                <c:pt idx="4">
                  <c:v>1.4999999999999999E-4</c:v>
                </c:pt>
                <c:pt idx="5">
                  <c:v>1E-4</c:v>
                </c:pt>
                <c:pt idx="6">
                  <c:v>5.0000000000000002E-5</c:v>
                </c:pt>
              </c:numCache>
            </c:numRef>
          </c:val>
          <c:smooth val="0"/>
        </c:ser>
        <c:dLbls>
          <c:showLegendKey val="0"/>
          <c:showVal val="0"/>
          <c:showCatName val="0"/>
          <c:showSerName val="0"/>
          <c:showPercent val="0"/>
          <c:showBubbleSize val="0"/>
        </c:dLbls>
        <c:marker val="1"/>
        <c:smooth val="0"/>
        <c:axId val="39933824"/>
        <c:axId val="39952384"/>
      </c:lineChart>
      <c:catAx>
        <c:axId val="39933824"/>
        <c:scaling>
          <c:orientation val="minMax"/>
        </c:scaling>
        <c:delete val="0"/>
        <c:axPos val="b"/>
        <c:numFmt formatCode="General" sourceLinked="1"/>
        <c:majorTickMark val="out"/>
        <c:minorTickMark val="none"/>
        <c:tickLblPos val="nextTo"/>
        <c:crossAx val="39952384"/>
        <c:crosses val="autoZero"/>
        <c:auto val="1"/>
        <c:lblAlgn val="ctr"/>
        <c:lblOffset val="100"/>
        <c:noMultiLvlLbl val="0"/>
      </c:catAx>
      <c:valAx>
        <c:axId val="39952384"/>
        <c:scaling>
          <c:orientation val="minMax"/>
        </c:scaling>
        <c:delete val="0"/>
        <c:axPos val="l"/>
        <c:numFmt formatCode="#,##0.00\ &quot;€&quot;" sourceLinked="0"/>
        <c:majorTickMark val="out"/>
        <c:minorTickMark val="none"/>
        <c:tickLblPos val="nextTo"/>
        <c:crossAx val="3993382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a:solidFill>
                <a:srgbClr val="00004D"/>
              </a:solidFill>
            </a:ln>
          </c:spPr>
          <c:marker>
            <c:spPr>
              <a:solidFill>
                <a:srgbClr val="00004D"/>
              </a:solidFill>
              <a:ln>
                <a:solidFill>
                  <a:srgbClr val="00004D"/>
                </a:solidFill>
              </a:ln>
            </c:spPr>
          </c:marker>
          <c:cat>
            <c:numRef>
              <c:f>Tabelle1!$B$54:$B$61</c:f>
              <c:numCache>
                <c:formatCode>General</c:formatCode>
                <c:ptCount val="8"/>
                <c:pt idx="0">
                  <c:v>1998</c:v>
                </c:pt>
                <c:pt idx="1">
                  <c:v>2000</c:v>
                </c:pt>
                <c:pt idx="2">
                  <c:v>2002</c:v>
                </c:pt>
                <c:pt idx="3">
                  <c:v>2004</c:v>
                </c:pt>
                <c:pt idx="4">
                  <c:v>2006</c:v>
                </c:pt>
                <c:pt idx="5">
                  <c:v>2008</c:v>
                </c:pt>
                <c:pt idx="6">
                  <c:v>2010</c:v>
                </c:pt>
                <c:pt idx="7">
                  <c:v>2012</c:v>
                </c:pt>
              </c:numCache>
            </c:numRef>
          </c:cat>
          <c:val>
            <c:numRef>
              <c:f>Tabelle1!$C$54:$C$61</c:f>
              <c:numCache>
                <c:formatCode>_-[$$-409]* #,##0.00_ ;_-[$$-409]* \-#,##0.00\ ;_-[$$-409]* "-"??_ ;_-@_ </c:formatCode>
                <c:ptCount val="8"/>
                <c:pt idx="0">
                  <c:v>1200</c:v>
                </c:pt>
                <c:pt idx="1">
                  <c:v>675</c:v>
                </c:pt>
                <c:pt idx="2">
                  <c:v>200</c:v>
                </c:pt>
                <c:pt idx="3">
                  <c:v>90</c:v>
                </c:pt>
                <c:pt idx="4">
                  <c:v>50</c:v>
                </c:pt>
                <c:pt idx="5">
                  <c:v>12</c:v>
                </c:pt>
                <c:pt idx="6">
                  <c:v>5</c:v>
                </c:pt>
                <c:pt idx="7">
                  <c:v>2.34</c:v>
                </c:pt>
              </c:numCache>
            </c:numRef>
          </c:val>
          <c:smooth val="0"/>
        </c:ser>
        <c:dLbls>
          <c:showLegendKey val="0"/>
          <c:showVal val="0"/>
          <c:showCatName val="0"/>
          <c:showSerName val="0"/>
          <c:showPercent val="0"/>
          <c:showBubbleSize val="0"/>
        </c:dLbls>
        <c:marker val="1"/>
        <c:smooth val="0"/>
        <c:axId val="39967360"/>
        <c:axId val="40317696"/>
      </c:lineChart>
      <c:catAx>
        <c:axId val="39967360"/>
        <c:scaling>
          <c:orientation val="minMax"/>
        </c:scaling>
        <c:delete val="0"/>
        <c:axPos val="b"/>
        <c:numFmt formatCode="General" sourceLinked="1"/>
        <c:majorTickMark val="out"/>
        <c:minorTickMark val="none"/>
        <c:tickLblPos val="nextTo"/>
        <c:txPr>
          <a:bodyPr rot="-1800000"/>
          <a:lstStyle/>
          <a:p>
            <a:pPr>
              <a:defRPr/>
            </a:pPr>
            <a:endParaRPr lang="de-DE"/>
          </a:p>
        </c:txPr>
        <c:crossAx val="40317696"/>
        <c:crosses val="autoZero"/>
        <c:auto val="1"/>
        <c:lblAlgn val="ctr"/>
        <c:lblOffset val="100"/>
        <c:noMultiLvlLbl val="0"/>
      </c:catAx>
      <c:valAx>
        <c:axId val="40317696"/>
        <c:scaling>
          <c:orientation val="minMax"/>
          <c:max val="1200"/>
        </c:scaling>
        <c:delete val="0"/>
        <c:axPos val="l"/>
        <c:numFmt formatCode="_-[$$-409]* #,##0_-;\-[$$-409]* #,##0_-;_-[$$-409]* &quot;-&quot;_-;_-@_-" sourceLinked="0"/>
        <c:majorTickMark val="out"/>
        <c:minorTickMark val="none"/>
        <c:tickLblPos val="nextTo"/>
        <c:crossAx val="3996736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18501" cy="517349"/>
          </a:xfrm>
          <a:prstGeom prst="rect">
            <a:avLst/>
          </a:prstGeom>
          <a:noFill/>
          <a:ln w="9525">
            <a:noFill/>
            <a:miter lim="800000"/>
            <a:headEnd/>
            <a:tailEnd/>
          </a:ln>
          <a:effectLst/>
        </p:spPr>
        <p:txBody>
          <a:bodyPr vert="horz" wrap="square" lIns="88221" tIns="44111" rIns="88221" bIns="44111" numCol="1" anchor="t" anchorCtr="0" compatLnSpc="1">
            <a:prstTxWarp prst="textNoShape">
              <a:avLst/>
            </a:prstTxWarp>
          </a:bodyPr>
          <a:lstStyle>
            <a:lvl1pPr>
              <a:defRPr sz="1200" b="0"/>
            </a:lvl1pPr>
          </a:lstStyle>
          <a:p>
            <a:endParaRPr lang="en-GB"/>
          </a:p>
        </p:txBody>
      </p:sp>
      <p:sp>
        <p:nvSpPr>
          <p:cNvPr id="49155" name="Rectangle 3"/>
          <p:cNvSpPr>
            <a:spLocks noGrp="1" noChangeArrowheads="1"/>
          </p:cNvSpPr>
          <p:nvPr>
            <p:ph type="dt" sz="quarter" idx="1"/>
          </p:nvPr>
        </p:nvSpPr>
        <p:spPr bwMode="auto">
          <a:xfrm>
            <a:off x="3867014" y="0"/>
            <a:ext cx="2918501" cy="517349"/>
          </a:xfrm>
          <a:prstGeom prst="rect">
            <a:avLst/>
          </a:prstGeom>
          <a:noFill/>
          <a:ln w="9525">
            <a:noFill/>
            <a:miter lim="800000"/>
            <a:headEnd/>
            <a:tailEnd/>
          </a:ln>
          <a:effectLst/>
        </p:spPr>
        <p:txBody>
          <a:bodyPr vert="horz" wrap="square" lIns="88221" tIns="44111" rIns="88221" bIns="44111" numCol="1" anchor="t" anchorCtr="0" compatLnSpc="1">
            <a:prstTxWarp prst="textNoShape">
              <a:avLst/>
            </a:prstTxWarp>
          </a:bodyPr>
          <a:lstStyle>
            <a:lvl1pPr algn="r">
              <a:defRPr sz="1200" b="0"/>
            </a:lvl1pPr>
          </a:lstStyle>
          <a:p>
            <a:endParaRPr lang="en-GB"/>
          </a:p>
        </p:txBody>
      </p:sp>
      <p:sp>
        <p:nvSpPr>
          <p:cNvPr id="49156" name="Rectangle 4"/>
          <p:cNvSpPr>
            <a:spLocks noGrp="1" noChangeArrowheads="1"/>
          </p:cNvSpPr>
          <p:nvPr>
            <p:ph type="ftr" sz="quarter" idx="2"/>
          </p:nvPr>
        </p:nvSpPr>
        <p:spPr bwMode="auto">
          <a:xfrm>
            <a:off x="0" y="9460099"/>
            <a:ext cx="2918501" cy="443442"/>
          </a:xfrm>
          <a:prstGeom prst="rect">
            <a:avLst/>
          </a:prstGeom>
          <a:noFill/>
          <a:ln w="9525">
            <a:noFill/>
            <a:miter lim="800000"/>
            <a:headEnd/>
            <a:tailEnd/>
          </a:ln>
          <a:effectLst/>
        </p:spPr>
        <p:txBody>
          <a:bodyPr vert="horz" wrap="square" lIns="88221" tIns="44111" rIns="88221" bIns="44111" numCol="1" anchor="b" anchorCtr="0" compatLnSpc="1">
            <a:prstTxWarp prst="textNoShape">
              <a:avLst/>
            </a:prstTxWarp>
          </a:bodyPr>
          <a:lstStyle>
            <a:lvl1pPr>
              <a:defRPr sz="1200" b="0"/>
            </a:lvl1pPr>
          </a:lstStyle>
          <a:p>
            <a:endParaRPr lang="en-GB"/>
          </a:p>
        </p:txBody>
      </p:sp>
      <p:sp>
        <p:nvSpPr>
          <p:cNvPr id="49157" name="Rectangle 5"/>
          <p:cNvSpPr>
            <a:spLocks noGrp="1" noChangeArrowheads="1"/>
          </p:cNvSpPr>
          <p:nvPr>
            <p:ph type="sldNum" sz="quarter" idx="3"/>
          </p:nvPr>
        </p:nvSpPr>
        <p:spPr bwMode="auto">
          <a:xfrm>
            <a:off x="3867014" y="9460099"/>
            <a:ext cx="2918501" cy="443442"/>
          </a:xfrm>
          <a:prstGeom prst="rect">
            <a:avLst/>
          </a:prstGeom>
          <a:noFill/>
          <a:ln w="9525">
            <a:noFill/>
            <a:miter lim="800000"/>
            <a:headEnd/>
            <a:tailEnd/>
          </a:ln>
          <a:effectLst/>
        </p:spPr>
        <p:txBody>
          <a:bodyPr vert="horz" wrap="square" lIns="88221" tIns="44111" rIns="88221" bIns="44111" numCol="1" anchor="b" anchorCtr="0" compatLnSpc="1">
            <a:prstTxWarp prst="textNoShape">
              <a:avLst/>
            </a:prstTxWarp>
          </a:bodyPr>
          <a:lstStyle>
            <a:lvl1pPr algn="r">
              <a:defRPr sz="1200" b="0"/>
            </a:lvl1pPr>
          </a:lstStyle>
          <a:p>
            <a:fld id="{58DA1296-9F21-074C-A8DE-62B9F5BA7533}" type="slidenum">
              <a:rPr lang="de-DE"/>
              <a:pPr/>
              <a:t>‹Nr.›</a:t>
            </a:fld>
            <a:endParaRPr lang="de-DE"/>
          </a:p>
        </p:txBody>
      </p:sp>
    </p:spTree>
    <p:extLst>
      <p:ext uri="{BB962C8B-B14F-4D97-AF65-F5344CB8AC3E}">
        <p14:creationId xmlns:p14="http://schemas.microsoft.com/office/powerpoint/2010/main" val="2215112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862" cy="495793"/>
          </a:xfrm>
          <a:prstGeom prst="rect">
            <a:avLst/>
          </a:prstGeom>
          <a:noFill/>
          <a:ln w="9525">
            <a:noFill/>
            <a:miter lim="800000"/>
            <a:headEnd/>
            <a:tailEnd/>
          </a:ln>
        </p:spPr>
        <p:txBody>
          <a:bodyPr vert="horz" wrap="square" lIns="95557" tIns="47778" rIns="95557" bIns="47778" numCol="1" anchor="t" anchorCtr="0" compatLnSpc="1">
            <a:prstTxWarp prst="textNoShape">
              <a:avLst/>
            </a:prstTxWarp>
          </a:bodyPr>
          <a:lstStyle>
            <a:lvl1pPr defTabSz="954200">
              <a:defRPr sz="1300" b="0"/>
            </a:lvl1pPr>
          </a:lstStyle>
          <a:p>
            <a:endParaRPr lang="en-GB"/>
          </a:p>
        </p:txBody>
      </p:sp>
      <p:sp>
        <p:nvSpPr>
          <p:cNvPr id="5123" name="Rectangle 3"/>
          <p:cNvSpPr>
            <a:spLocks noGrp="1" noChangeArrowheads="1"/>
          </p:cNvSpPr>
          <p:nvPr>
            <p:ph type="dt" idx="1"/>
          </p:nvPr>
        </p:nvSpPr>
        <p:spPr bwMode="auto">
          <a:xfrm>
            <a:off x="3851814" y="0"/>
            <a:ext cx="2945862" cy="495793"/>
          </a:xfrm>
          <a:prstGeom prst="rect">
            <a:avLst/>
          </a:prstGeom>
          <a:noFill/>
          <a:ln w="9525">
            <a:noFill/>
            <a:miter lim="800000"/>
            <a:headEnd/>
            <a:tailEnd/>
          </a:ln>
        </p:spPr>
        <p:txBody>
          <a:bodyPr vert="horz" wrap="square" lIns="95557" tIns="47778" rIns="95557" bIns="47778" numCol="1" anchor="t" anchorCtr="0" compatLnSpc="1">
            <a:prstTxWarp prst="textNoShape">
              <a:avLst/>
            </a:prstTxWarp>
          </a:bodyPr>
          <a:lstStyle>
            <a:lvl1pPr algn="r" defTabSz="954200">
              <a:defRPr sz="1300" b="0"/>
            </a:lvl1pPr>
          </a:lstStyle>
          <a:p>
            <a:endParaRPr lang="en-GB"/>
          </a:p>
        </p:txBody>
      </p:sp>
      <p:sp>
        <p:nvSpPr>
          <p:cNvPr id="3174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05952" y="4714653"/>
            <a:ext cx="4985772" cy="4466756"/>
          </a:xfrm>
          <a:prstGeom prst="rect">
            <a:avLst/>
          </a:prstGeom>
          <a:noFill/>
          <a:ln w="9525">
            <a:noFill/>
            <a:miter lim="800000"/>
            <a:headEnd/>
            <a:tailEnd/>
          </a:ln>
        </p:spPr>
        <p:txBody>
          <a:bodyPr vert="horz" wrap="square" lIns="95557" tIns="47778" rIns="95557" bIns="47778"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126" name="Rectangle 6"/>
          <p:cNvSpPr>
            <a:spLocks noGrp="1" noChangeArrowheads="1"/>
          </p:cNvSpPr>
          <p:nvPr>
            <p:ph type="ftr" sz="quarter" idx="4"/>
          </p:nvPr>
        </p:nvSpPr>
        <p:spPr bwMode="auto">
          <a:xfrm>
            <a:off x="0" y="9430845"/>
            <a:ext cx="2945862" cy="495793"/>
          </a:xfrm>
          <a:prstGeom prst="rect">
            <a:avLst/>
          </a:prstGeom>
          <a:noFill/>
          <a:ln w="9525">
            <a:noFill/>
            <a:miter lim="800000"/>
            <a:headEnd/>
            <a:tailEnd/>
          </a:ln>
        </p:spPr>
        <p:txBody>
          <a:bodyPr vert="horz" wrap="square" lIns="95557" tIns="47778" rIns="95557" bIns="47778" numCol="1" anchor="b" anchorCtr="0" compatLnSpc="1">
            <a:prstTxWarp prst="textNoShape">
              <a:avLst/>
            </a:prstTxWarp>
          </a:bodyPr>
          <a:lstStyle>
            <a:lvl1pPr defTabSz="954200">
              <a:defRPr sz="1300" b="0"/>
            </a:lvl1pPr>
          </a:lstStyle>
          <a:p>
            <a:endParaRPr lang="en-GB"/>
          </a:p>
        </p:txBody>
      </p:sp>
      <p:sp>
        <p:nvSpPr>
          <p:cNvPr id="5127" name="Rectangle 7"/>
          <p:cNvSpPr>
            <a:spLocks noGrp="1" noChangeArrowheads="1"/>
          </p:cNvSpPr>
          <p:nvPr>
            <p:ph type="sldNum" sz="quarter" idx="5"/>
          </p:nvPr>
        </p:nvSpPr>
        <p:spPr bwMode="auto">
          <a:xfrm>
            <a:off x="3851814" y="9430845"/>
            <a:ext cx="2945862" cy="495793"/>
          </a:xfrm>
          <a:prstGeom prst="rect">
            <a:avLst/>
          </a:prstGeom>
          <a:noFill/>
          <a:ln w="9525">
            <a:noFill/>
            <a:miter lim="800000"/>
            <a:headEnd/>
            <a:tailEnd/>
          </a:ln>
        </p:spPr>
        <p:txBody>
          <a:bodyPr vert="horz" wrap="square" lIns="95557" tIns="47778" rIns="95557" bIns="47778" numCol="1" anchor="b" anchorCtr="0" compatLnSpc="1">
            <a:prstTxWarp prst="textNoShape">
              <a:avLst/>
            </a:prstTxWarp>
          </a:bodyPr>
          <a:lstStyle>
            <a:lvl1pPr algn="r" defTabSz="954200">
              <a:defRPr sz="1300" b="0"/>
            </a:lvl1pPr>
          </a:lstStyle>
          <a:p>
            <a:fld id="{97400D3A-D66E-5C41-9EEE-F2661E9637B7}" type="slidenum">
              <a:rPr lang="de-DE"/>
              <a:pPr/>
              <a:t>‹Nr.›</a:t>
            </a:fld>
            <a:endParaRPr lang="de-DE"/>
          </a:p>
        </p:txBody>
      </p:sp>
    </p:spTree>
    <p:extLst>
      <p:ext uri="{BB962C8B-B14F-4D97-AF65-F5344CB8AC3E}">
        <p14:creationId xmlns:p14="http://schemas.microsoft.com/office/powerpoint/2010/main" val="21238080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FLOP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winhistory.de/more/386/altepreise.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213">
              <a:defRPr/>
            </a:pPr>
            <a:r>
              <a:rPr lang="en-US" dirty="0" smtClean="0"/>
              <a:t>Die </a:t>
            </a:r>
            <a:r>
              <a:rPr lang="en-US" dirty="0" err="1" smtClean="0"/>
              <a:t>Arbeitswelt</a:t>
            </a:r>
            <a:r>
              <a:rPr lang="en-US" baseline="0" dirty="0" smtClean="0"/>
              <a:t> hat </a:t>
            </a:r>
            <a:r>
              <a:rPr lang="en-US" baseline="0" dirty="0" err="1" smtClean="0"/>
              <a:t>sich</a:t>
            </a:r>
            <a:r>
              <a:rPr lang="en-US" baseline="0" dirty="0" smtClean="0"/>
              <a:t> </a:t>
            </a:r>
            <a:r>
              <a:rPr lang="en-US" baseline="0" dirty="0" err="1" smtClean="0"/>
              <a:t>seit</a:t>
            </a:r>
            <a:r>
              <a:rPr lang="en-US" baseline="0" dirty="0" smtClean="0"/>
              <a:t> </a:t>
            </a:r>
            <a:r>
              <a:rPr lang="en-US" baseline="0" dirty="0" err="1" smtClean="0"/>
              <a:t>dem</a:t>
            </a:r>
            <a:r>
              <a:rPr lang="en-US" baseline="0" dirty="0" smtClean="0"/>
              <a:t> </a:t>
            </a:r>
            <a:r>
              <a:rPr lang="en-US" baseline="0" dirty="0" err="1" smtClean="0"/>
              <a:t>Aufkommen</a:t>
            </a:r>
            <a:r>
              <a:rPr lang="en-US" baseline="0" dirty="0" smtClean="0"/>
              <a:t> </a:t>
            </a:r>
            <a:r>
              <a:rPr lang="en-US" baseline="0" dirty="0" err="1" smtClean="0"/>
              <a:t>moderner</a:t>
            </a:r>
            <a:r>
              <a:rPr lang="en-US" baseline="0" dirty="0" smtClean="0"/>
              <a:t> </a:t>
            </a:r>
            <a:r>
              <a:rPr lang="en-US" baseline="0" dirty="0" err="1" smtClean="0"/>
              <a:t>IuK-Technologien</a:t>
            </a:r>
            <a:r>
              <a:rPr lang="en-US" baseline="0" dirty="0" smtClean="0"/>
              <a:t> </a:t>
            </a:r>
            <a:r>
              <a:rPr lang="en-US" baseline="0" dirty="0" err="1" smtClean="0"/>
              <a:t>erheblich</a:t>
            </a:r>
            <a:r>
              <a:rPr lang="en-US" baseline="0" dirty="0" smtClean="0"/>
              <a:t> </a:t>
            </a:r>
            <a:r>
              <a:rPr lang="en-US" baseline="0" dirty="0" err="1" smtClean="0"/>
              <a:t>verändert</a:t>
            </a:r>
            <a:r>
              <a:rPr lang="en-US" baseline="0" dirty="0" smtClean="0"/>
              <a:t>. Da </a:t>
            </a:r>
            <a:r>
              <a:rPr lang="de-DE" dirty="0" smtClean="0"/>
              <a:t>das menschliche Handlungspotenzial schon immer ganz wesentlich durch technische Hilfsmittel beeinflusst wurde </a:t>
            </a:r>
            <a:r>
              <a:rPr lang="de-DE" baseline="0" dirty="0" smtClean="0"/>
              <a:t>muss die Arbeitswelt und vor allem ihre zukünftige Veränderung besonders im Kontext der zur Verfügung stehenden technischen </a:t>
            </a:r>
            <a:r>
              <a:rPr lang="de-DE" baseline="0" dirty="0" err="1" smtClean="0"/>
              <a:t>Hilfstmittel</a:t>
            </a:r>
            <a:r>
              <a:rPr lang="de-DE" baseline="0" dirty="0" smtClean="0"/>
              <a:t> betrachtet werden. </a:t>
            </a:r>
            <a:r>
              <a:rPr lang="en-US" dirty="0" smtClean="0"/>
              <a:t>Um</a:t>
            </a:r>
            <a:r>
              <a:rPr lang="en-US" baseline="0" dirty="0" smtClean="0"/>
              <a:t> die </a:t>
            </a:r>
            <a:r>
              <a:rPr lang="en-US" baseline="0" dirty="0" err="1" smtClean="0"/>
              <a:t>bisherigen</a:t>
            </a:r>
            <a:r>
              <a:rPr lang="en-US" baseline="0" dirty="0" smtClean="0"/>
              <a:t> </a:t>
            </a:r>
            <a:r>
              <a:rPr lang="en-US" baseline="0" dirty="0" err="1" smtClean="0"/>
              <a:t>Veränderungen</a:t>
            </a:r>
            <a:r>
              <a:rPr lang="en-US" baseline="0" dirty="0" smtClean="0"/>
              <a:t> </a:t>
            </a:r>
            <a:r>
              <a:rPr lang="en-US" baseline="0" dirty="0" err="1" smtClean="0"/>
              <a:t>kurz</a:t>
            </a:r>
            <a:r>
              <a:rPr lang="en-US" baseline="0" dirty="0" smtClean="0"/>
              <a:t> </a:t>
            </a:r>
            <a:r>
              <a:rPr lang="en-US" baseline="0" dirty="0" err="1" smtClean="0"/>
              <a:t>darzustellen</a:t>
            </a:r>
            <a:r>
              <a:rPr lang="en-US" baseline="0" dirty="0" smtClean="0"/>
              <a:t> </a:t>
            </a:r>
            <a:r>
              <a:rPr lang="en-US" baseline="0" dirty="0" err="1" smtClean="0"/>
              <a:t>versetzten</a:t>
            </a:r>
            <a:r>
              <a:rPr lang="en-US" baseline="0" dirty="0" smtClean="0"/>
              <a:t> </a:t>
            </a:r>
            <a:r>
              <a:rPr lang="en-US" baseline="0" dirty="0" err="1" smtClean="0"/>
              <a:t>Sie</a:t>
            </a:r>
            <a:r>
              <a:rPr lang="en-US" baseline="0" dirty="0" smtClean="0"/>
              <a:t> </a:t>
            </a:r>
            <a:r>
              <a:rPr lang="en-US" baseline="0" dirty="0" err="1" smtClean="0"/>
              <a:t>sich</a:t>
            </a:r>
            <a:r>
              <a:rPr lang="en-US" baseline="0" dirty="0" smtClean="0"/>
              <a:t> </a:t>
            </a:r>
            <a:r>
              <a:rPr lang="en-US" baseline="0" dirty="0" err="1" smtClean="0"/>
              <a:t>bitte</a:t>
            </a:r>
            <a:r>
              <a:rPr lang="en-US" baseline="0" dirty="0" smtClean="0"/>
              <a:t> </a:t>
            </a:r>
            <a:r>
              <a:rPr lang="en-US" baseline="0" dirty="0" err="1" smtClean="0"/>
              <a:t>kurz</a:t>
            </a:r>
            <a:r>
              <a:rPr lang="en-US" baseline="0" dirty="0" smtClean="0"/>
              <a:t> in das </a:t>
            </a:r>
            <a:r>
              <a:rPr lang="en-US" baseline="0" dirty="0" err="1" smtClean="0"/>
              <a:t>Jahr</a:t>
            </a:r>
            <a:r>
              <a:rPr lang="en-US" baseline="0" dirty="0" smtClean="0"/>
              <a:t> 1750 </a:t>
            </a:r>
            <a:r>
              <a:rPr lang="en-US" baseline="0" dirty="0" err="1" smtClean="0"/>
              <a:t>zurück</a:t>
            </a:r>
            <a:r>
              <a:rPr lang="en-US" baseline="0" dirty="0" smtClean="0"/>
              <a:t>…</a:t>
            </a:r>
            <a:endParaRPr lang="en-US" dirty="0" smtClean="0"/>
          </a:p>
          <a:p>
            <a:endParaRPr lang="en-US" dirty="0"/>
          </a:p>
        </p:txBody>
      </p:sp>
      <p:sp>
        <p:nvSpPr>
          <p:cNvPr id="4" name="Foliennummernplatzhalter 3"/>
          <p:cNvSpPr>
            <a:spLocks noGrp="1"/>
          </p:cNvSpPr>
          <p:nvPr>
            <p:ph type="sldNum" sz="quarter" idx="10"/>
          </p:nvPr>
        </p:nvSpPr>
        <p:spPr/>
        <p:txBody>
          <a:bodyPr/>
          <a:lstStyle/>
          <a:p>
            <a:fld id="{97400D3A-D66E-5C41-9EEE-F2661E9637B7}" type="slidenum">
              <a:rPr lang="de-DE" smtClean="0"/>
              <a:pPr/>
              <a:t>1</a:t>
            </a:fld>
            <a:endParaRPr lang="de-DE"/>
          </a:p>
        </p:txBody>
      </p:sp>
    </p:spTree>
    <p:extLst>
      <p:ext uri="{BB962C8B-B14F-4D97-AF65-F5344CB8AC3E}">
        <p14:creationId xmlns:p14="http://schemas.microsoft.com/office/powerpoint/2010/main" val="358058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der </a:t>
            </a:r>
            <a:r>
              <a:rPr lang="en-US" dirty="0" err="1" smtClean="0"/>
              <a:t>heutigen</a:t>
            </a:r>
            <a:r>
              <a:rPr lang="en-US" dirty="0" smtClean="0"/>
              <a:t> </a:t>
            </a:r>
            <a:r>
              <a:rPr lang="en-US" dirty="0" err="1" smtClean="0"/>
              <a:t>Konferenz</a:t>
            </a:r>
            <a:r>
              <a:rPr lang="en-US" dirty="0" smtClean="0"/>
              <a:t> </a:t>
            </a:r>
            <a:r>
              <a:rPr lang="en-US" dirty="0" err="1" smtClean="0"/>
              <a:t>wollen</a:t>
            </a:r>
            <a:r>
              <a:rPr lang="en-US" dirty="0" smtClean="0"/>
              <a:t> </a:t>
            </a:r>
            <a:r>
              <a:rPr lang="en-US" dirty="0" err="1" smtClean="0"/>
              <a:t>wir</a:t>
            </a:r>
            <a:r>
              <a:rPr lang="en-US" baseline="0" dirty="0" smtClean="0"/>
              <a:t> </a:t>
            </a:r>
            <a:r>
              <a:rPr lang="en-US" baseline="0" dirty="0" err="1" smtClean="0"/>
              <a:t>einige</a:t>
            </a:r>
            <a:r>
              <a:rPr lang="en-US" baseline="0" dirty="0" smtClean="0"/>
              <a:t> </a:t>
            </a:r>
            <a:r>
              <a:rPr lang="en-US" baseline="0" dirty="0" err="1" smtClean="0"/>
              <a:t>bereits</a:t>
            </a:r>
            <a:r>
              <a:rPr lang="en-US" baseline="0" dirty="0" smtClean="0"/>
              <a:t> </a:t>
            </a:r>
            <a:r>
              <a:rPr lang="en-US" baseline="0" dirty="0" err="1" smtClean="0"/>
              <a:t>heute</a:t>
            </a:r>
            <a:r>
              <a:rPr lang="en-US" baseline="0" dirty="0" smtClean="0"/>
              <a:t> und </a:t>
            </a:r>
            <a:r>
              <a:rPr lang="en-US" baseline="0" dirty="0" err="1" smtClean="0"/>
              <a:t>auch</a:t>
            </a:r>
            <a:r>
              <a:rPr lang="en-US" baseline="0" dirty="0" smtClean="0"/>
              <a:t> </a:t>
            </a:r>
            <a:r>
              <a:rPr lang="en-US" baseline="0" dirty="0" err="1" smtClean="0"/>
              <a:t>zukünftig</a:t>
            </a:r>
            <a:r>
              <a:rPr lang="en-US" baseline="0" dirty="0" smtClean="0"/>
              <a:t> </a:t>
            </a:r>
            <a:r>
              <a:rPr lang="en-US" baseline="0" dirty="0" err="1" smtClean="0"/>
              <a:t>verstärkt</a:t>
            </a:r>
            <a:r>
              <a:rPr lang="en-US" baseline="0" dirty="0" smtClean="0"/>
              <a:t> </a:t>
            </a:r>
            <a:r>
              <a:rPr lang="en-US" baseline="0" dirty="0" err="1" smtClean="0"/>
              <a:t>zentralen</a:t>
            </a:r>
            <a:r>
              <a:rPr lang="en-US" baseline="0" dirty="0" smtClean="0"/>
              <a:t> </a:t>
            </a:r>
            <a:r>
              <a:rPr lang="en-US" baseline="0" dirty="0" err="1" smtClean="0"/>
              <a:t>Themenbereichen</a:t>
            </a:r>
            <a:r>
              <a:rPr lang="en-US" baseline="0" dirty="0" smtClean="0"/>
              <a:t> der </a:t>
            </a:r>
            <a:r>
              <a:rPr lang="en-US" baseline="0" dirty="0" err="1" smtClean="0"/>
              <a:t>digitalen</a:t>
            </a:r>
            <a:r>
              <a:rPr lang="en-US" baseline="0" dirty="0" smtClean="0"/>
              <a:t> </a:t>
            </a:r>
            <a:r>
              <a:rPr lang="en-US" baseline="0" dirty="0" err="1" smtClean="0"/>
              <a:t>Arbeitswelt</a:t>
            </a:r>
            <a:r>
              <a:rPr lang="en-US" baseline="0" dirty="0" smtClean="0"/>
              <a:t> </a:t>
            </a:r>
            <a:r>
              <a:rPr lang="en-US" baseline="0" dirty="0" err="1" smtClean="0"/>
              <a:t>diskutieren</a:t>
            </a:r>
            <a:r>
              <a:rPr lang="en-US" baseline="0" dirty="0" smtClean="0"/>
              <a:t>. </a:t>
            </a:r>
            <a:r>
              <a:rPr lang="en-US" dirty="0" err="1" smtClean="0"/>
              <a:t>Diese</a:t>
            </a:r>
            <a:r>
              <a:rPr lang="en-US" baseline="0" dirty="0" smtClean="0"/>
              <a:t> </a:t>
            </a:r>
            <a:r>
              <a:rPr lang="en-US" baseline="0" dirty="0" err="1" smtClean="0"/>
              <a:t>sind</a:t>
            </a:r>
            <a:r>
              <a:rPr lang="en-US" baseline="0" dirty="0" smtClean="0"/>
              <a:t> auf </a:t>
            </a:r>
            <a:r>
              <a:rPr lang="en-US" baseline="0" dirty="0" err="1" smtClean="0"/>
              <a:t>keinen</a:t>
            </a:r>
            <a:r>
              <a:rPr lang="en-US" baseline="0" dirty="0" smtClean="0"/>
              <a:t> Fall </a:t>
            </a:r>
            <a:r>
              <a:rPr lang="en-US" baseline="0" dirty="0" err="1" smtClean="0"/>
              <a:t>absolut</a:t>
            </a:r>
            <a:r>
              <a:rPr lang="en-US" baseline="0" dirty="0" smtClean="0"/>
              <a:t> </a:t>
            </a:r>
            <a:r>
              <a:rPr lang="en-US" baseline="0" dirty="0" err="1" smtClean="0"/>
              <a:t>trennscharf</a:t>
            </a:r>
            <a:r>
              <a:rPr lang="en-US" baseline="0" dirty="0" smtClean="0"/>
              <a:t> </a:t>
            </a:r>
            <a:r>
              <a:rPr lang="en-US" baseline="0" dirty="0" err="1" smtClean="0"/>
              <a:t>zu</a:t>
            </a:r>
            <a:r>
              <a:rPr lang="en-US" baseline="0" dirty="0" smtClean="0"/>
              <a:t> </a:t>
            </a:r>
            <a:r>
              <a:rPr lang="en-US" baseline="0" dirty="0" err="1" smtClean="0"/>
              <a:t>verstehen</a:t>
            </a:r>
            <a:r>
              <a:rPr lang="en-US" baseline="0" dirty="0" smtClean="0"/>
              <a:t>: </a:t>
            </a:r>
          </a:p>
          <a:p>
            <a:endParaRPr lang="en-US" baseline="0" dirty="0" smtClean="0"/>
          </a:p>
          <a:p>
            <a:pPr marL="165415" indent="-165415">
              <a:buFontTx/>
              <a:buChar char="-"/>
            </a:pPr>
            <a:r>
              <a:rPr lang="en-US" baseline="0" dirty="0" err="1" smtClean="0"/>
              <a:t>Arbeitsmärkte</a:t>
            </a:r>
            <a:endParaRPr lang="en-US" baseline="0" dirty="0" smtClean="0"/>
          </a:p>
          <a:p>
            <a:pPr marL="165415" indent="-165415">
              <a:buFontTx/>
              <a:buChar char="-"/>
            </a:pPr>
            <a:r>
              <a:rPr lang="en-US" baseline="0" dirty="0" err="1" smtClean="0"/>
              <a:t>Selbstverständnis</a:t>
            </a:r>
            <a:r>
              <a:rPr lang="en-US" baseline="0" dirty="0" smtClean="0"/>
              <a:t> von </a:t>
            </a:r>
            <a:r>
              <a:rPr lang="en-US" baseline="0" dirty="0" err="1" smtClean="0"/>
              <a:t>Arbeit</a:t>
            </a:r>
            <a:endParaRPr lang="en-US" baseline="0" dirty="0" smtClean="0"/>
          </a:p>
          <a:p>
            <a:pPr marL="165415" indent="-165415">
              <a:buFontTx/>
              <a:buChar char="-"/>
            </a:pPr>
            <a:r>
              <a:rPr lang="en-US" baseline="0" dirty="0" smtClean="0"/>
              <a:t>(Personal-)Management &amp; </a:t>
            </a:r>
            <a:r>
              <a:rPr lang="en-US" baseline="0" dirty="0" err="1" smtClean="0"/>
              <a:t>Organisation</a:t>
            </a:r>
            <a:endParaRPr lang="en-US" dirty="0"/>
          </a:p>
        </p:txBody>
      </p:sp>
      <p:sp>
        <p:nvSpPr>
          <p:cNvPr id="4" name="Slide Number Placeholder 3"/>
          <p:cNvSpPr>
            <a:spLocks noGrp="1"/>
          </p:cNvSpPr>
          <p:nvPr>
            <p:ph type="sldNum" sz="quarter" idx="10"/>
          </p:nvPr>
        </p:nvSpPr>
        <p:spPr/>
        <p:txBody>
          <a:bodyPr/>
          <a:lstStyle/>
          <a:p>
            <a:fld id="{97400D3A-D66E-5C41-9EEE-F2661E9637B7}" type="slidenum">
              <a:rPr lang="de-DE" smtClean="0"/>
              <a:pPr/>
              <a:t>10</a:t>
            </a:fld>
            <a:endParaRPr lang="de-DE"/>
          </a:p>
        </p:txBody>
      </p:sp>
    </p:spTree>
    <p:extLst>
      <p:ext uri="{BB962C8B-B14F-4D97-AF65-F5344CB8AC3E}">
        <p14:creationId xmlns:p14="http://schemas.microsoft.com/office/powerpoint/2010/main" val="147041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00D3A-D66E-5C41-9EEE-F2661E9637B7}" type="slidenum">
              <a:rPr lang="de-DE" smtClean="0"/>
              <a:pPr/>
              <a:t>11</a:t>
            </a:fld>
            <a:endParaRPr lang="de-DE"/>
          </a:p>
        </p:txBody>
      </p:sp>
    </p:spTree>
    <p:extLst>
      <p:ext uri="{BB962C8B-B14F-4D97-AF65-F5344CB8AC3E}">
        <p14:creationId xmlns:p14="http://schemas.microsoft.com/office/powerpoint/2010/main" val="229454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a:t>
            </a:r>
            <a:r>
              <a:rPr lang="en-US" baseline="0" dirty="0" smtClean="0"/>
              <a:t> </a:t>
            </a:r>
            <a:r>
              <a:rPr lang="en-US" baseline="0" dirty="0" err="1" smtClean="0"/>
              <a:t>Leben</a:t>
            </a:r>
            <a:r>
              <a:rPr lang="en-US" baseline="0" dirty="0" smtClean="0"/>
              <a:t> in 1750: </a:t>
            </a:r>
          </a:p>
          <a:p>
            <a:endParaRPr lang="en-US" baseline="0" dirty="0" smtClean="0"/>
          </a:p>
          <a:p>
            <a:r>
              <a:rPr lang="en-US" baseline="0" dirty="0" smtClean="0"/>
              <a:t>- Farmer </a:t>
            </a:r>
            <a:r>
              <a:rPr lang="en-US" baseline="0" dirty="0" err="1" smtClean="0"/>
              <a:t>mit</a:t>
            </a:r>
            <a:r>
              <a:rPr lang="en-US" baseline="0" dirty="0" smtClean="0"/>
              <a:t> </a:t>
            </a:r>
            <a:r>
              <a:rPr lang="en-US" baseline="0" dirty="0" err="1" smtClean="0"/>
              <a:t>Werkzeug</a:t>
            </a:r>
            <a:r>
              <a:rPr lang="en-US" baseline="0" dirty="0" smtClean="0"/>
              <a:t> (</a:t>
            </a:r>
            <a:r>
              <a:rPr lang="en-US" baseline="0" dirty="0" err="1" smtClean="0"/>
              <a:t>Pflug</a:t>
            </a:r>
            <a:r>
              <a:rPr lang="en-US" baseline="0" dirty="0" smtClean="0"/>
              <a:t>)</a:t>
            </a:r>
          </a:p>
          <a:p>
            <a:pPr marL="165415" indent="-165415">
              <a:buFontTx/>
              <a:buChar char="-"/>
            </a:pPr>
            <a:r>
              <a:rPr lang="en-US" baseline="0" dirty="0" err="1" smtClean="0"/>
              <a:t>Lebte</a:t>
            </a:r>
            <a:r>
              <a:rPr lang="en-US" baseline="0" dirty="0" smtClean="0"/>
              <a:t> </a:t>
            </a:r>
            <a:r>
              <a:rPr lang="en-US" baseline="0" dirty="0" err="1" smtClean="0"/>
              <a:t>nicht</a:t>
            </a:r>
            <a:r>
              <a:rPr lang="en-US" baseline="0" dirty="0" smtClean="0"/>
              <a:t> </a:t>
            </a:r>
            <a:r>
              <a:rPr lang="en-US" baseline="0" dirty="0" err="1" smtClean="0"/>
              <a:t>wesentlich</a:t>
            </a:r>
            <a:r>
              <a:rPr lang="en-US" baseline="0" dirty="0" smtClean="0"/>
              <a:t> </a:t>
            </a:r>
            <a:r>
              <a:rPr lang="en-US" baseline="0" dirty="0" err="1" smtClean="0"/>
              <a:t>anders</a:t>
            </a:r>
            <a:r>
              <a:rPr lang="en-US" baseline="0" dirty="0" smtClean="0"/>
              <a:t> </a:t>
            </a:r>
            <a:r>
              <a:rPr lang="en-US" baseline="0" dirty="0" err="1" smtClean="0"/>
              <a:t>als</a:t>
            </a:r>
            <a:r>
              <a:rPr lang="en-US" baseline="0" dirty="0" smtClean="0"/>
              <a:t> 2000 </a:t>
            </a:r>
            <a:r>
              <a:rPr lang="en-US" baseline="0" dirty="0" err="1" smtClean="0"/>
              <a:t>Jahre</a:t>
            </a:r>
            <a:r>
              <a:rPr lang="en-US" baseline="0" dirty="0" smtClean="0"/>
              <a:t> </a:t>
            </a:r>
            <a:r>
              <a:rPr lang="en-US" baseline="0" dirty="0" err="1" smtClean="0"/>
              <a:t>zuvor</a:t>
            </a:r>
            <a:endParaRPr lang="en-US" baseline="0" dirty="0" smtClean="0"/>
          </a:p>
          <a:p>
            <a:pPr marL="165415" indent="-165415">
              <a:buFontTx/>
              <a:buChar char="-"/>
            </a:pPr>
            <a:r>
              <a:rPr lang="en-US" dirty="0" err="1" smtClean="0"/>
              <a:t>Ziele</a:t>
            </a:r>
            <a:r>
              <a:rPr lang="en-US" dirty="0" smtClean="0"/>
              <a:t>:</a:t>
            </a:r>
            <a:r>
              <a:rPr lang="en-US" baseline="0" dirty="0" smtClean="0"/>
              <a:t> </a:t>
            </a:r>
            <a:r>
              <a:rPr lang="en-US" baseline="0" dirty="0" err="1" smtClean="0"/>
              <a:t>Selbstversorgung</a:t>
            </a:r>
            <a:r>
              <a:rPr lang="en-US" baseline="0" dirty="0" smtClean="0"/>
              <a:t> seiner </a:t>
            </a:r>
            <a:r>
              <a:rPr lang="en-US" baseline="0" dirty="0" err="1" smtClean="0"/>
              <a:t>Familie</a:t>
            </a:r>
            <a:r>
              <a:rPr lang="en-US" baseline="0" dirty="0" smtClean="0"/>
              <a:t> und </a:t>
            </a:r>
            <a:r>
              <a:rPr lang="en-US" baseline="0" dirty="0" err="1" smtClean="0"/>
              <a:t>Verwandten</a:t>
            </a:r>
            <a:r>
              <a:rPr lang="en-US" baseline="0" dirty="0" smtClean="0"/>
              <a:t> </a:t>
            </a:r>
          </a:p>
          <a:p>
            <a:pPr marL="165415" indent="-165415">
              <a:buFontTx/>
              <a:buChar char="-"/>
            </a:pPr>
            <a:r>
              <a:rPr lang="en-US" dirty="0" smtClean="0"/>
              <a:t>Der </a:t>
            </a:r>
            <a:r>
              <a:rPr lang="en-US" dirty="0" err="1" smtClean="0"/>
              <a:t>Verkauf</a:t>
            </a:r>
            <a:r>
              <a:rPr lang="en-US" dirty="0" smtClean="0"/>
              <a:t> seiner </a:t>
            </a:r>
            <a:r>
              <a:rPr lang="en-US" dirty="0" err="1" smtClean="0"/>
              <a:t>Erezugnisse</a:t>
            </a:r>
            <a:r>
              <a:rPr lang="en-US" dirty="0" smtClean="0"/>
              <a:t> war </a:t>
            </a:r>
            <a:r>
              <a:rPr lang="en-US" dirty="0" err="1" smtClean="0"/>
              <a:t>zunächst</a:t>
            </a:r>
            <a:r>
              <a:rPr lang="en-US" dirty="0" smtClean="0"/>
              <a:t> </a:t>
            </a:r>
            <a:r>
              <a:rPr lang="en-US" dirty="0" err="1" smtClean="0"/>
              <a:t>nachrangig</a:t>
            </a:r>
            <a:endParaRPr lang="en-US" dirty="0" smtClean="0"/>
          </a:p>
          <a:p>
            <a:pPr marL="165415" indent="-165415">
              <a:buFontTx/>
              <a:buChar char="-"/>
            </a:pPr>
            <a:r>
              <a:rPr lang="en-US" dirty="0" err="1" smtClean="0"/>
              <a:t>Eine</a:t>
            </a:r>
            <a:r>
              <a:rPr lang="en-US" baseline="0" dirty="0" smtClean="0"/>
              <a:t> </a:t>
            </a:r>
            <a:r>
              <a:rPr lang="en-US" baseline="0" dirty="0" err="1" smtClean="0"/>
              <a:t>Vernetzung</a:t>
            </a:r>
            <a:r>
              <a:rPr lang="en-US" baseline="0" dirty="0" smtClean="0"/>
              <a:t> </a:t>
            </a:r>
            <a:r>
              <a:rPr lang="en-US" baseline="0" dirty="0" err="1" smtClean="0"/>
              <a:t>im</a:t>
            </a:r>
            <a:r>
              <a:rPr lang="en-US" baseline="0" dirty="0" smtClean="0"/>
              <a:t> </a:t>
            </a:r>
            <a:r>
              <a:rPr lang="en-US" baseline="0" dirty="0" err="1" smtClean="0"/>
              <a:t>modernen</a:t>
            </a:r>
            <a:r>
              <a:rPr lang="en-US" baseline="0" dirty="0" smtClean="0"/>
              <a:t> </a:t>
            </a:r>
            <a:r>
              <a:rPr lang="en-US" baseline="0" dirty="0" err="1" smtClean="0"/>
              <a:t>Sinne</a:t>
            </a:r>
            <a:r>
              <a:rPr lang="en-US" baseline="0" dirty="0" smtClean="0"/>
              <a:t> war </a:t>
            </a:r>
            <a:r>
              <a:rPr lang="en-US" baseline="0" dirty="0" err="1" smtClean="0"/>
              <a:t>nicht</a:t>
            </a:r>
            <a:r>
              <a:rPr lang="en-US" baseline="0" dirty="0" smtClean="0"/>
              <a:t> </a:t>
            </a:r>
            <a:r>
              <a:rPr lang="en-US" baseline="0" dirty="0" err="1" smtClean="0"/>
              <a:t>vorhanden</a:t>
            </a:r>
            <a:endParaRPr lang="en-US" dirty="0"/>
          </a:p>
        </p:txBody>
      </p:sp>
      <p:sp>
        <p:nvSpPr>
          <p:cNvPr id="4" name="Slide Number Placeholder 3"/>
          <p:cNvSpPr>
            <a:spLocks noGrp="1"/>
          </p:cNvSpPr>
          <p:nvPr>
            <p:ph type="sldNum" sz="quarter" idx="10"/>
          </p:nvPr>
        </p:nvSpPr>
        <p:spPr/>
        <p:txBody>
          <a:bodyPr/>
          <a:lstStyle/>
          <a:p>
            <a:fld id="{97400D3A-D66E-5C41-9EEE-F2661E9637B7}" type="slidenum">
              <a:rPr lang="de-DE" smtClean="0"/>
              <a:pPr/>
              <a:t>2</a:t>
            </a:fld>
            <a:endParaRPr lang="de-DE"/>
          </a:p>
        </p:txBody>
      </p:sp>
    </p:spTree>
    <p:extLst>
      <p:ext uri="{BB962C8B-B14F-4D97-AF65-F5344CB8AC3E}">
        <p14:creationId xmlns:p14="http://schemas.microsoft.com/office/powerpoint/2010/main" val="85996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Ungefähr</a:t>
            </a:r>
            <a:r>
              <a:rPr lang="en-US" dirty="0" smtClean="0"/>
              <a:t> </a:t>
            </a:r>
            <a:r>
              <a:rPr lang="en-US" dirty="0" err="1" smtClean="0"/>
              <a:t>zu</a:t>
            </a:r>
            <a:r>
              <a:rPr lang="en-US" dirty="0" smtClean="0"/>
              <a:t> </a:t>
            </a:r>
            <a:r>
              <a:rPr lang="en-US" dirty="0" err="1" smtClean="0"/>
              <a:t>dieser</a:t>
            </a:r>
            <a:r>
              <a:rPr lang="en-US" dirty="0" smtClean="0"/>
              <a:t> </a:t>
            </a:r>
            <a:r>
              <a:rPr lang="en-US" dirty="0" err="1" smtClean="0"/>
              <a:t>Zeit</a:t>
            </a:r>
            <a:r>
              <a:rPr lang="en-US" dirty="0" smtClean="0"/>
              <a:t> (1750)</a:t>
            </a:r>
            <a:r>
              <a:rPr lang="en-US" baseline="0" dirty="0" smtClean="0"/>
              <a:t> </a:t>
            </a:r>
            <a:r>
              <a:rPr lang="en-US" baseline="0" dirty="0" err="1" smtClean="0"/>
              <a:t>waren</a:t>
            </a:r>
            <a:r>
              <a:rPr lang="en-US" baseline="0" dirty="0" smtClean="0"/>
              <a:t> in England </a:t>
            </a:r>
            <a:r>
              <a:rPr lang="en-US" baseline="0" dirty="0" err="1" smtClean="0"/>
              <a:t>erste</a:t>
            </a:r>
            <a:r>
              <a:rPr lang="en-US" baseline="0" dirty="0" smtClean="0"/>
              <a:t> </a:t>
            </a:r>
            <a:r>
              <a:rPr lang="en-US" baseline="0" dirty="0" err="1" smtClean="0"/>
              <a:t>erhebliche</a:t>
            </a:r>
            <a:r>
              <a:rPr lang="en-US" baseline="0" dirty="0" smtClean="0"/>
              <a:t> </a:t>
            </a:r>
            <a:r>
              <a:rPr lang="en-US" baseline="0" dirty="0" err="1" smtClean="0"/>
              <a:t>Veränderungen</a:t>
            </a:r>
            <a:r>
              <a:rPr lang="en-US" baseline="0" dirty="0" smtClean="0"/>
              <a:t> der </a:t>
            </a:r>
            <a:r>
              <a:rPr lang="en-US" baseline="0" dirty="0" err="1" smtClean="0"/>
              <a:t>Arbeitswelt</a:t>
            </a:r>
            <a:r>
              <a:rPr lang="en-US" baseline="0" dirty="0" smtClean="0"/>
              <a:t> und der </a:t>
            </a:r>
            <a:r>
              <a:rPr lang="en-US" baseline="0" dirty="0" err="1" smtClean="0"/>
              <a:t>Arbeitsorganisation</a:t>
            </a:r>
            <a:r>
              <a:rPr lang="en-US" baseline="0" dirty="0" smtClean="0"/>
              <a:t> </a:t>
            </a:r>
            <a:r>
              <a:rPr lang="en-US" baseline="0" dirty="0" err="1" smtClean="0"/>
              <a:t>zu</a:t>
            </a:r>
            <a:r>
              <a:rPr lang="en-US" baseline="0" dirty="0" smtClean="0"/>
              <a:t> </a:t>
            </a:r>
            <a:r>
              <a:rPr lang="en-US" baseline="0" dirty="0" err="1" smtClean="0"/>
              <a:t>beobachten</a:t>
            </a:r>
            <a:r>
              <a:rPr lang="en-US" baseline="0" dirty="0" smtClean="0"/>
              <a:t>. </a:t>
            </a:r>
          </a:p>
          <a:p>
            <a:endParaRPr lang="en-US" baseline="0" dirty="0" smtClean="0"/>
          </a:p>
          <a:p>
            <a:pPr marL="165415" indent="-165415">
              <a:buFontTx/>
              <a:buChar char="-"/>
            </a:pPr>
            <a:r>
              <a:rPr lang="en-US" u="sng" baseline="0" dirty="0" err="1" smtClean="0"/>
              <a:t>Zentralisierung</a:t>
            </a:r>
            <a:r>
              <a:rPr lang="en-US" baseline="0" dirty="0" smtClean="0"/>
              <a:t> von </a:t>
            </a:r>
            <a:r>
              <a:rPr lang="en-US" baseline="0" dirty="0" err="1" smtClean="0"/>
              <a:t>Werkzeugen</a:t>
            </a:r>
            <a:r>
              <a:rPr lang="en-US" baseline="0" dirty="0" smtClean="0"/>
              <a:t>/</a:t>
            </a:r>
            <a:r>
              <a:rPr lang="en-US" baseline="0" dirty="0" err="1" smtClean="0"/>
              <a:t>Maschinen</a:t>
            </a:r>
            <a:r>
              <a:rPr lang="en-US" baseline="0" dirty="0" smtClean="0"/>
              <a:t> in </a:t>
            </a:r>
            <a:r>
              <a:rPr lang="en-US" baseline="0" dirty="0" err="1" smtClean="0"/>
              <a:t>Fabriken</a:t>
            </a:r>
            <a:r>
              <a:rPr lang="en-US" baseline="0" dirty="0" smtClean="0"/>
              <a:t>, </a:t>
            </a:r>
            <a:r>
              <a:rPr lang="en-US" baseline="0" dirty="0" err="1" smtClean="0"/>
              <a:t>hier</a:t>
            </a:r>
            <a:r>
              <a:rPr lang="en-US" baseline="0" dirty="0" smtClean="0"/>
              <a:t> von </a:t>
            </a:r>
            <a:r>
              <a:rPr lang="en-US" baseline="0" dirty="0" err="1" smtClean="0"/>
              <a:t>Webstühlen</a:t>
            </a:r>
            <a:r>
              <a:rPr lang="en-US" baseline="0" dirty="0" smtClean="0"/>
              <a:t> in </a:t>
            </a:r>
            <a:r>
              <a:rPr lang="en-US" baseline="0" dirty="0" err="1" smtClean="0"/>
              <a:t>Verbindung</a:t>
            </a:r>
            <a:r>
              <a:rPr lang="en-US" baseline="0" dirty="0" smtClean="0"/>
              <a:t> </a:t>
            </a:r>
            <a:r>
              <a:rPr lang="en-US" baseline="0" dirty="0" err="1" smtClean="0"/>
              <a:t>mit</a:t>
            </a:r>
            <a:r>
              <a:rPr lang="en-US" baseline="0" dirty="0" smtClean="0"/>
              <a:t> </a:t>
            </a:r>
            <a:r>
              <a:rPr lang="en-US" baseline="0" dirty="0" err="1" smtClean="0"/>
              <a:t>Dampfmaschinen</a:t>
            </a:r>
            <a:r>
              <a:rPr lang="en-US" baseline="0" dirty="0" smtClean="0"/>
              <a:t>, </a:t>
            </a:r>
            <a:r>
              <a:rPr lang="en-US" baseline="0" dirty="0" err="1" smtClean="0"/>
              <a:t>führten</a:t>
            </a:r>
            <a:r>
              <a:rPr lang="en-US" baseline="0" dirty="0" smtClean="0"/>
              <a:t> </a:t>
            </a:r>
            <a:r>
              <a:rPr lang="en-US" baseline="0" dirty="0" err="1" smtClean="0"/>
              <a:t>zur</a:t>
            </a:r>
            <a:r>
              <a:rPr lang="en-US" baseline="0" dirty="0" smtClean="0"/>
              <a:t> </a:t>
            </a:r>
            <a:r>
              <a:rPr lang="en-US" baseline="0" dirty="0" err="1" smtClean="0"/>
              <a:t>Entstehung</a:t>
            </a:r>
            <a:r>
              <a:rPr lang="en-US" baseline="0" dirty="0" smtClean="0"/>
              <a:t> der </a:t>
            </a:r>
            <a:r>
              <a:rPr lang="en-US" baseline="0" dirty="0" err="1" smtClean="0"/>
              <a:t>industriellen</a:t>
            </a:r>
            <a:r>
              <a:rPr lang="en-US" baseline="0" dirty="0" smtClean="0"/>
              <a:t> </a:t>
            </a:r>
            <a:r>
              <a:rPr lang="en-US" baseline="0" dirty="0" err="1" smtClean="0"/>
              <a:t>Textilindustrie</a:t>
            </a:r>
            <a:endParaRPr lang="en-US" baseline="0" dirty="0" smtClean="0"/>
          </a:p>
          <a:p>
            <a:pPr marL="165415" indent="-165415">
              <a:buFontTx/>
              <a:buChar char="-"/>
            </a:pPr>
            <a:r>
              <a:rPr lang="en-US" baseline="0" dirty="0" err="1" smtClean="0"/>
              <a:t>Damit</a:t>
            </a:r>
            <a:r>
              <a:rPr lang="en-US" baseline="0" dirty="0" smtClean="0"/>
              <a:t> </a:t>
            </a:r>
            <a:r>
              <a:rPr lang="en-US" baseline="0" dirty="0" err="1" smtClean="0"/>
              <a:t>entstanden</a:t>
            </a:r>
            <a:r>
              <a:rPr lang="en-US" baseline="0" dirty="0" smtClean="0"/>
              <a:t> </a:t>
            </a:r>
            <a:r>
              <a:rPr lang="en-US" baseline="0" dirty="0" err="1" smtClean="0"/>
              <a:t>erstmals</a:t>
            </a:r>
            <a:r>
              <a:rPr lang="en-US" baseline="0" dirty="0" smtClean="0"/>
              <a:t> </a:t>
            </a:r>
            <a:r>
              <a:rPr lang="en-US" baseline="0" dirty="0" err="1" smtClean="0"/>
              <a:t>größere</a:t>
            </a:r>
            <a:r>
              <a:rPr lang="en-US" baseline="0" dirty="0" smtClean="0"/>
              <a:t> </a:t>
            </a:r>
            <a:r>
              <a:rPr lang="en-US" baseline="0" dirty="0" err="1" smtClean="0"/>
              <a:t>Zulieferer</a:t>
            </a:r>
            <a:r>
              <a:rPr lang="en-US" baseline="0" dirty="0" smtClean="0"/>
              <a:t>- und </a:t>
            </a:r>
            <a:r>
              <a:rPr lang="en-US" baseline="0" dirty="0" err="1" smtClean="0"/>
              <a:t>Abnehmermärkte</a:t>
            </a:r>
            <a:r>
              <a:rPr lang="en-US" baseline="0" dirty="0" smtClean="0"/>
              <a:t> und –</a:t>
            </a:r>
            <a:r>
              <a:rPr lang="en-US" baseline="0" dirty="0" err="1" smtClean="0"/>
              <a:t>Beziehungen</a:t>
            </a:r>
            <a:r>
              <a:rPr lang="en-US" baseline="0" dirty="0" smtClean="0"/>
              <a:t>, </a:t>
            </a:r>
            <a:r>
              <a:rPr lang="en-US" baseline="0" dirty="0" err="1" smtClean="0"/>
              <a:t>sowie</a:t>
            </a:r>
            <a:r>
              <a:rPr lang="en-US" baseline="0" dirty="0" smtClean="0"/>
              <a:t> </a:t>
            </a:r>
            <a:r>
              <a:rPr lang="en-US" baseline="0" dirty="0" err="1" smtClean="0"/>
              <a:t>klassische</a:t>
            </a:r>
            <a:r>
              <a:rPr lang="en-US" baseline="0" dirty="0" smtClean="0"/>
              <a:t> “White-collar” Jobs in der </a:t>
            </a:r>
            <a:r>
              <a:rPr lang="en-US" baseline="0" dirty="0" err="1" smtClean="0"/>
              <a:t>Verwaltung</a:t>
            </a:r>
            <a:r>
              <a:rPr lang="en-US" baseline="0" dirty="0" smtClean="0"/>
              <a:t> von </a:t>
            </a:r>
            <a:r>
              <a:rPr lang="en-US" baseline="0" dirty="0" err="1" smtClean="0"/>
              <a:t>Fabriken</a:t>
            </a:r>
            <a:endParaRPr lang="en-US" baseline="0" dirty="0" smtClean="0"/>
          </a:p>
          <a:p>
            <a:pPr marL="165415" indent="-165415">
              <a:buFontTx/>
              <a:buChar char="-"/>
            </a:pPr>
            <a:r>
              <a:rPr lang="en-US" baseline="0" dirty="0" err="1" smtClean="0"/>
              <a:t>Diese</a:t>
            </a:r>
            <a:r>
              <a:rPr lang="en-US" baseline="0" dirty="0" smtClean="0"/>
              <a:t> </a:t>
            </a:r>
            <a:r>
              <a:rPr lang="en-US" baseline="0" dirty="0" err="1" smtClean="0"/>
              <a:t>Entwicklung</a:t>
            </a:r>
            <a:r>
              <a:rPr lang="en-US" baseline="0" dirty="0" smtClean="0"/>
              <a:t> </a:t>
            </a:r>
            <a:r>
              <a:rPr lang="en-US" baseline="0" dirty="0" err="1" smtClean="0"/>
              <a:t>bildete</a:t>
            </a:r>
            <a:r>
              <a:rPr lang="en-US" baseline="0" dirty="0" smtClean="0"/>
              <a:t> </a:t>
            </a:r>
            <a:r>
              <a:rPr lang="en-US" baseline="0" dirty="0" err="1" smtClean="0"/>
              <a:t>durch</a:t>
            </a:r>
            <a:r>
              <a:rPr lang="en-US" baseline="0" dirty="0" smtClean="0"/>
              <a:t> die </a:t>
            </a:r>
            <a:r>
              <a:rPr lang="en-US" baseline="0" dirty="0" err="1" smtClean="0"/>
              <a:t>Entstehung</a:t>
            </a:r>
            <a:r>
              <a:rPr lang="en-US" baseline="0" dirty="0" smtClean="0"/>
              <a:t> </a:t>
            </a:r>
            <a:r>
              <a:rPr lang="en-US" baseline="0" dirty="0" err="1" smtClean="0"/>
              <a:t>einer</a:t>
            </a:r>
            <a:r>
              <a:rPr lang="en-US" baseline="0" dirty="0" smtClean="0"/>
              <a:t> </a:t>
            </a:r>
            <a:r>
              <a:rPr lang="en-US" baseline="0" dirty="0" err="1" smtClean="0"/>
              <a:t>neuen</a:t>
            </a:r>
            <a:r>
              <a:rPr lang="en-US" baseline="0" dirty="0" smtClean="0"/>
              <a:t> Form der </a:t>
            </a:r>
            <a:r>
              <a:rPr lang="en-US" baseline="0" dirty="0" err="1" smtClean="0"/>
              <a:t>Arbeitsteilung</a:t>
            </a:r>
            <a:r>
              <a:rPr lang="en-US" baseline="0" dirty="0" smtClean="0"/>
              <a:t> und </a:t>
            </a:r>
            <a:r>
              <a:rPr lang="en-US" baseline="0" dirty="0" err="1" smtClean="0"/>
              <a:t>damit</a:t>
            </a:r>
            <a:r>
              <a:rPr lang="en-US" baseline="0" dirty="0" smtClean="0"/>
              <a:t> </a:t>
            </a:r>
            <a:r>
              <a:rPr lang="en-US" baseline="0" dirty="0" err="1" smtClean="0"/>
              <a:t>verbundenen</a:t>
            </a:r>
            <a:r>
              <a:rPr lang="en-US" baseline="0" dirty="0" smtClean="0"/>
              <a:t> </a:t>
            </a:r>
            <a:r>
              <a:rPr lang="en-US" baseline="0" dirty="0" err="1" smtClean="0"/>
              <a:t>erheblichen</a:t>
            </a:r>
            <a:r>
              <a:rPr lang="en-US" baseline="0" dirty="0" smtClean="0"/>
              <a:t> </a:t>
            </a:r>
            <a:r>
              <a:rPr lang="en-US" baseline="0" dirty="0" err="1" smtClean="0"/>
              <a:t>Produktivitätszuwächsen</a:t>
            </a:r>
            <a:r>
              <a:rPr lang="en-US" baseline="0" dirty="0" smtClean="0"/>
              <a:t> die </a:t>
            </a:r>
            <a:r>
              <a:rPr lang="en-US" baseline="0" dirty="0" err="1" smtClean="0"/>
              <a:t>Grundlage</a:t>
            </a:r>
            <a:r>
              <a:rPr lang="en-US" baseline="0" dirty="0" smtClean="0"/>
              <a:t> </a:t>
            </a:r>
            <a:r>
              <a:rPr lang="en-US" baseline="0" dirty="0" err="1" smtClean="0"/>
              <a:t>für</a:t>
            </a:r>
            <a:r>
              <a:rPr lang="en-US" baseline="0" dirty="0" smtClean="0"/>
              <a:t> die </a:t>
            </a:r>
            <a:r>
              <a:rPr lang="en-US" baseline="0" dirty="0" err="1" smtClean="0"/>
              <a:t>erste</a:t>
            </a:r>
            <a:r>
              <a:rPr lang="en-US" baseline="0" dirty="0" smtClean="0"/>
              <a:t> </a:t>
            </a:r>
            <a:r>
              <a:rPr lang="en-US" baseline="0" dirty="0" err="1" smtClean="0"/>
              <a:t>industrielle</a:t>
            </a:r>
            <a:r>
              <a:rPr lang="en-US" baseline="0" dirty="0" smtClean="0"/>
              <a:t> Revolution </a:t>
            </a:r>
          </a:p>
          <a:p>
            <a:pPr marL="165415" indent="-165415">
              <a:buFontTx/>
              <a:buChar char="-"/>
            </a:pPr>
            <a:endParaRPr lang="en-US" baseline="0" dirty="0" smtClean="0"/>
          </a:p>
        </p:txBody>
      </p:sp>
      <p:sp>
        <p:nvSpPr>
          <p:cNvPr id="4" name="Slide Number Placeholder 3"/>
          <p:cNvSpPr>
            <a:spLocks noGrp="1"/>
          </p:cNvSpPr>
          <p:nvPr>
            <p:ph type="sldNum" sz="quarter" idx="10"/>
          </p:nvPr>
        </p:nvSpPr>
        <p:spPr/>
        <p:txBody>
          <a:bodyPr/>
          <a:lstStyle/>
          <a:p>
            <a:fld id="{97400D3A-D66E-5C41-9EEE-F2661E9637B7}" type="slidenum">
              <a:rPr lang="de-DE" smtClean="0"/>
              <a:pPr/>
              <a:t>3</a:t>
            </a:fld>
            <a:endParaRPr lang="de-DE"/>
          </a:p>
        </p:txBody>
      </p:sp>
    </p:spTree>
    <p:extLst>
      <p:ext uri="{BB962C8B-B14F-4D97-AF65-F5344CB8AC3E}">
        <p14:creationId xmlns:p14="http://schemas.microsoft.com/office/powerpoint/2010/main" val="859962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213">
              <a:defRPr/>
            </a:pPr>
            <a:r>
              <a:rPr lang="en-US" dirty="0" smtClean="0"/>
              <a:t>Die </a:t>
            </a:r>
            <a:r>
              <a:rPr lang="en-US" dirty="0" err="1" smtClean="0"/>
              <a:t>zweit</a:t>
            </a:r>
            <a:r>
              <a:rPr lang="en-US" baseline="0" dirty="0" err="1" smtClean="0"/>
              <a:t>e</a:t>
            </a:r>
            <a:r>
              <a:rPr lang="en-US" baseline="0" dirty="0" smtClean="0"/>
              <a:t> </a:t>
            </a:r>
            <a:r>
              <a:rPr lang="en-US" baseline="0" dirty="0" err="1" smtClean="0"/>
              <a:t>industrielle</a:t>
            </a:r>
            <a:r>
              <a:rPr lang="en-US" baseline="0" dirty="0" smtClean="0"/>
              <a:t> Revolution hat in Pittsburg und Detroit um 1920/1930 </a:t>
            </a:r>
            <a:r>
              <a:rPr lang="en-US" baseline="0" dirty="0" err="1" smtClean="0"/>
              <a:t>mit</a:t>
            </a:r>
            <a:r>
              <a:rPr lang="en-US" baseline="0" dirty="0" smtClean="0"/>
              <a:t> </a:t>
            </a:r>
            <a:r>
              <a:rPr lang="en-US" baseline="0" dirty="0" err="1" smtClean="0"/>
              <a:t>dem</a:t>
            </a:r>
            <a:r>
              <a:rPr lang="en-US" baseline="0" dirty="0" smtClean="0"/>
              <a:t> </a:t>
            </a:r>
            <a:r>
              <a:rPr lang="en-US" dirty="0" err="1"/>
              <a:t>Übergang</a:t>
            </a:r>
            <a:r>
              <a:rPr lang="en-US" dirty="0"/>
              <a:t> </a:t>
            </a:r>
            <a:r>
              <a:rPr lang="en-US" dirty="0" err="1"/>
              <a:t>zur</a:t>
            </a:r>
            <a:r>
              <a:rPr lang="en-US" dirty="0"/>
              <a:t> </a:t>
            </a:r>
            <a:r>
              <a:rPr lang="en-US" dirty="0" err="1"/>
              <a:t>Massenproduktion</a:t>
            </a:r>
            <a:r>
              <a:rPr lang="en-US" dirty="0"/>
              <a:t> </a:t>
            </a:r>
            <a:r>
              <a:rPr lang="en-US" dirty="0" err="1"/>
              <a:t>sowie</a:t>
            </a:r>
            <a:r>
              <a:rPr lang="en-US" dirty="0"/>
              <a:t> </a:t>
            </a:r>
            <a:r>
              <a:rPr lang="en-US" dirty="0" err="1"/>
              <a:t>zu</a:t>
            </a:r>
            <a:r>
              <a:rPr lang="en-US" dirty="0"/>
              <a:t> </a:t>
            </a:r>
            <a:r>
              <a:rPr lang="en-US" dirty="0" err="1"/>
              <a:t>neuen</a:t>
            </a:r>
            <a:r>
              <a:rPr lang="en-US" dirty="0"/>
              <a:t> </a:t>
            </a:r>
            <a:r>
              <a:rPr lang="en-US" dirty="0" err="1"/>
              <a:t>industriellen</a:t>
            </a:r>
            <a:r>
              <a:rPr lang="en-US" dirty="0"/>
              <a:t> </a:t>
            </a:r>
            <a:r>
              <a:rPr lang="en-US" dirty="0" err="1"/>
              <a:t>Organisationsformen</a:t>
            </a:r>
            <a:r>
              <a:rPr lang="en-US" dirty="0"/>
              <a:t> (</a:t>
            </a:r>
            <a:r>
              <a:rPr lang="en-US" dirty="0" err="1"/>
              <a:t>Fordismus</a:t>
            </a:r>
            <a:r>
              <a:rPr lang="en-US" dirty="0"/>
              <a:t>, </a:t>
            </a:r>
            <a:r>
              <a:rPr lang="en-US" dirty="0" err="1"/>
              <a:t>Taylorismus</a:t>
            </a:r>
            <a:r>
              <a:rPr lang="en-US" dirty="0"/>
              <a:t>) </a:t>
            </a:r>
            <a:r>
              <a:rPr lang="en-US" dirty="0" err="1"/>
              <a:t>begonnen</a:t>
            </a:r>
            <a:r>
              <a:rPr lang="en-US" dirty="0"/>
              <a:t>. </a:t>
            </a:r>
            <a:r>
              <a:rPr lang="en-US" dirty="0" err="1"/>
              <a:t>Im</a:t>
            </a:r>
            <a:r>
              <a:rPr lang="en-US" dirty="0"/>
              <a:t> </a:t>
            </a:r>
            <a:r>
              <a:rPr lang="en-US" dirty="0" err="1"/>
              <a:t>Vergleich</a:t>
            </a:r>
            <a:r>
              <a:rPr lang="en-US" dirty="0"/>
              <a:t> </a:t>
            </a:r>
            <a:r>
              <a:rPr lang="en-US" dirty="0" err="1"/>
              <a:t>zu</a:t>
            </a:r>
            <a:r>
              <a:rPr lang="en-US" dirty="0"/>
              <a:t> der </a:t>
            </a:r>
            <a:r>
              <a:rPr lang="en-US" dirty="0" err="1"/>
              <a:t>ersten</a:t>
            </a:r>
            <a:r>
              <a:rPr lang="en-US" dirty="0"/>
              <a:t> </a:t>
            </a:r>
            <a:r>
              <a:rPr lang="en-US" dirty="0" err="1"/>
              <a:t>Stufe</a:t>
            </a:r>
            <a:r>
              <a:rPr lang="en-US" dirty="0"/>
              <a:t> der </a:t>
            </a:r>
            <a:r>
              <a:rPr lang="en-US" dirty="0" err="1"/>
              <a:t>industrielle</a:t>
            </a:r>
            <a:r>
              <a:rPr lang="en-US" dirty="0"/>
              <a:t> Revolution hat </a:t>
            </a:r>
            <a:r>
              <a:rPr lang="en-US" dirty="0" err="1"/>
              <a:t>sich</a:t>
            </a:r>
            <a:r>
              <a:rPr lang="en-US" dirty="0"/>
              <a:t> die </a:t>
            </a:r>
            <a:r>
              <a:rPr lang="en-US" dirty="0" err="1"/>
              <a:t>Arbeitsorganisation</a:t>
            </a:r>
            <a:r>
              <a:rPr lang="en-US" dirty="0"/>
              <a:t> </a:t>
            </a:r>
            <a:r>
              <a:rPr lang="en-US" dirty="0" err="1"/>
              <a:t>allerdings</a:t>
            </a:r>
            <a:r>
              <a:rPr lang="en-US" dirty="0"/>
              <a:t> </a:t>
            </a:r>
            <a:r>
              <a:rPr lang="en-US" dirty="0" err="1"/>
              <a:t>nicht</a:t>
            </a:r>
            <a:r>
              <a:rPr lang="en-US" dirty="0"/>
              <a:t> </a:t>
            </a:r>
            <a:r>
              <a:rPr lang="en-US" dirty="0" err="1"/>
              <a:t>erheblich</a:t>
            </a:r>
            <a:r>
              <a:rPr lang="en-US" dirty="0"/>
              <a:t> </a:t>
            </a:r>
            <a:r>
              <a:rPr lang="en-US" dirty="0" err="1"/>
              <a:t>geändert</a:t>
            </a:r>
            <a:r>
              <a:rPr lang="en-US" dirty="0"/>
              <a:t>. So </a:t>
            </a:r>
            <a:r>
              <a:rPr lang="en-US" dirty="0" err="1"/>
              <a:t>kamen</a:t>
            </a:r>
            <a:r>
              <a:rPr lang="en-US" dirty="0"/>
              <a:t> </a:t>
            </a:r>
            <a:r>
              <a:rPr lang="en-US" dirty="0" err="1"/>
              <a:t>Arbeiter</a:t>
            </a:r>
            <a:r>
              <a:rPr lang="en-US" dirty="0"/>
              <a:t> </a:t>
            </a:r>
            <a:r>
              <a:rPr lang="en-US" dirty="0" err="1"/>
              <a:t>nach</a:t>
            </a:r>
            <a:r>
              <a:rPr lang="en-US" dirty="0"/>
              <a:t> </a:t>
            </a:r>
            <a:r>
              <a:rPr lang="en-US" dirty="0" err="1"/>
              <a:t>wie</a:t>
            </a:r>
            <a:r>
              <a:rPr lang="en-US" dirty="0"/>
              <a:t> </a:t>
            </a:r>
            <a:r>
              <a:rPr lang="en-US" dirty="0" err="1"/>
              <a:t>vor</a:t>
            </a:r>
            <a:r>
              <a:rPr lang="en-US" dirty="0"/>
              <a:t> in </a:t>
            </a:r>
            <a:r>
              <a:rPr lang="en-US" dirty="0" err="1"/>
              <a:t>Fabriken</a:t>
            </a:r>
            <a:r>
              <a:rPr lang="en-US" dirty="0"/>
              <a:t> </a:t>
            </a:r>
            <a:r>
              <a:rPr lang="en-US" dirty="0" err="1"/>
              <a:t>zusammen</a:t>
            </a:r>
            <a:r>
              <a:rPr lang="en-US" dirty="0"/>
              <a:t> in </a:t>
            </a:r>
            <a:r>
              <a:rPr lang="en-US" dirty="0" err="1"/>
              <a:t>denen</a:t>
            </a:r>
            <a:r>
              <a:rPr lang="en-US" dirty="0"/>
              <a:t> der </a:t>
            </a:r>
            <a:r>
              <a:rPr lang="en-US" dirty="0" err="1"/>
              <a:t>Betrieb</a:t>
            </a:r>
            <a:r>
              <a:rPr lang="en-US" dirty="0"/>
              <a:t> nun </a:t>
            </a:r>
            <a:r>
              <a:rPr lang="en-US" dirty="0" err="1"/>
              <a:t>teil-automatisiert</a:t>
            </a:r>
            <a:r>
              <a:rPr lang="en-US" dirty="0"/>
              <a:t> </a:t>
            </a:r>
            <a:r>
              <a:rPr lang="en-US" dirty="0" err="1"/>
              <a:t>ablief</a:t>
            </a:r>
            <a:r>
              <a:rPr lang="en-US" dirty="0"/>
              <a:t>. Der </a:t>
            </a:r>
            <a:r>
              <a:rPr lang="en-US" dirty="0" err="1"/>
              <a:t>Anteil</a:t>
            </a:r>
            <a:r>
              <a:rPr lang="en-US" dirty="0"/>
              <a:t> der “white collar” jobs in Administration etc. </a:t>
            </a:r>
            <a:r>
              <a:rPr lang="en-US" dirty="0" err="1"/>
              <a:t>stieg</a:t>
            </a:r>
            <a:r>
              <a:rPr lang="en-US" dirty="0"/>
              <a:t> </a:t>
            </a:r>
            <a:r>
              <a:rPr lang="en-US" dirty="0" err="1"/>
              <a:t>folglich</a:t>
            </a:r>
            <a:r>
              <a:rPr lang="en-US" dirty="0"/>
              <a:t> </a:t>
            </a:r>
            <a:r>
              <a:rPr lang="en-US" dirty="0" err="1"/>
              <a:t>etwas</a:t>
            </a:r>
            <a:r>
              <a:rPr lang="en-US" dirty="0"/>
              <a:t>, die </a:t>
            </a:r>
            <a:r>
              <a:rPr lang="en-US" dirty="0" err="1"/>
              <a:t>grundlegende</a:t>
            </a:r>
            <a:r>
              <a:rPr lang="en-US" dirty="0"/>
              <a:t> </a:t>
            </a:r>
            <a:r>
              <a:rPr lang="en-US" dirty="0" err="1"/>
              <a:t>Veränderung</a:t>
            </a:r>
            <a:r>
              <a:rPr lang="en-US" dirty="0"/>
              <a:t> der </a:t>
            </a:r>
            <a:r>
              <a:rPr lang="en-US" dirty="0" err="1"/>
              <a:t>Arbeitsform</a:t>
            </a:r>
            <a:r>
              <a:rPr lang="en-US" dirty="0"/>
              <a:t> </a:t>
            </a:r>
            <a:r>
              <a:rPr lang="en-US" dirty="0" err="1"/>
              <a:t>aus</a:t>
            </a:r>
            <a:r>
              <a:rPr lang="en-US" dirty="0"/>
              <a:t> der </a:t>
            </a:r>
            <a:r>
              <a:rPr lang="en-US" dirty="0" err="1"/>
              <a:t>ersten</a:t>
            </a:r>
            <a:r>
              <a:rPr lang="en-US" dirty="0"/>
              <a:t> </a:t>
            </a:r>
            <a:r>
              <a:rPr lang="en-US" baseline="0" dirty="0" err="1" smtClean="0"/>
              <a:t>industrielle</a:t>
            </a:r>
            <a:r>
              <a:rPr lang="en-US" baseline="0" dirty="0" smtClean="0"/>
              <a:t> Revolution </a:t>
            </a:r>
            <a:r>
              <a:rPr lang="en-US" baseline="0" dirty="0" err="1" smtClean="0"/>
              <a:t>blieb</a:t>
            </a:r>
            <a:r>
              <a:rPr lang="en-US" baseline="0" dirty="0" smtClean="0"/>
              <a:t> </a:t>
            </a:r>
            <a:r>
              <a:rPr lang="en-US" baseline="0" dirty="0" err="1" smtClean="0"/>
              <a:t>jedoch</a:t>
            </a:r>
            <a:r>
              <a:rPr lang="en-US" baseline="0" dirty="0" smtClean="0"/>
              <a:t> </a:t>
            </a:r>
            <a:r>
              <a:rPr lang="en-US" baseline="0" dirty="0" err="1" smtClean="0"/>
              <a:t>weitgehend</a:t>
            </a:r>
            <a:r>
              <a:rPr lang="en-US" baseline="0" dirty="0" smtClean="0"/>
              <a:t> </a:t>
            </a:r>
            <a:r>
              <a:rPr lang="en-US" baseline="0" dirty="0" err="1" smtClean="0"/>
              <a:t>erhalten</a:t>
            </a:r>
            <a:r>
              <a:rPr lang="en-US" baseline="0"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97400D3A-D66E-5C41-9EEE-F2661E9637B7}" type="slidenum">
              <a:rPr lang="de-DE" smtClean="0"/>
              <a:pPr/>
              <a:t>4</a:t>
            </a:fld>
            <a:endParaRPr lang="de-DE"/>
          </a:p>
        </p:txBody>
      </p:sp>
    </p:spTree>
    <p:extLst>
      <p:ext uri="{BB962C8B-B14F-4D97-AF65-F5344CB8AC3E}">
        <p14:creationId xmlns:p14="http://schemas.microsoft.com/office/powerpoint/2010/main" val="85996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noProof="0" dirty="0" smtClean="0"/>
              <a:t>Die dritte industrielle</a:t>
            </a:r>
            <a:r>
              <a:rPr lang="de-DE" baseline="0" noProof="0" dirty="0" smtClean="0"/>
              <a:t> Revolution brachte anschließend den verstärkten Einsatz von </a:t>
            </a:r>
            <a:r>
              <a:rPr lang="de-DE" baseline="0" noProof="0" dirty="0" err="1" smtClean="0"/>
              <a:t>Elektonik</a:t>
            </a:r>
            <a:r>
              <a:rPr lang="de-DE" baseline="0" noProof="0" dirty="0" smtClean="0"/>
              <a:t> und IT und damit auch neue Automatisierungspotenziale. </a:t>
            </a:r>
            <a:r>
              <a:rPr lang="de-DE" noProof="0" dirty="0" smtClean="0"/>
              <a:t>Heute stehen wir am Beginn der 4. industriellen</a:t>
            </a:r>
            <a:r>
              <a:rPr lang="de-DE" baseline="0" noProof="0" dirty="0" smtClean="0"/>
              <a:t> Revolution und der damit verbundenen </a:t>
            </a:r>
            <a:r>
              <a:rPr lang="de-DE" noProof="0" dirty="0" smtClean="0"/>
              <a:t>Digitalisierung</a:t>
            </a:r>
            <a:r>
              <a:rPr lang="de-DE" baseline="0" noProof="0" dirty="0" smtClean="0"/>
              <a:t> die uns neuartige Werkzeuge und Möglichkeiten der Vernetzung bietet und damit ganz wesentlich existierende Arbeitsformen verändern wird. Bevor diese Veränderungen der Arbeitswelt genauer betrachtet werden können, ist es zunächst wichtig die Besonderheiten der Digitalisierung zu verstehen</a:t>
            </a:r>
            <a:r>
              <a:rPr lang="de-DE" baseline="0" noProof="0" dirty="0" smtClean="0"/>
              <a:t>.</a:t>
            </a:r>
          </a:p>
          <a:p>
            <a:endParaRPr lang="de-DE" baseline="0" noProof="0" dirty="0" smtClean="0"/>
          </a:p>
          <a:p>
            <a:r>
              <a:rPr lang="en-US" dirty="0" smtClean="0"/>
              <a:t>Die </a:t>
            </a:r>
            <a:r>
              <a:rPr lang="en-US" dirty="0" err="1" smtClean="0"/>
              <a:t>vierte</a:t>
            </a:r>
            <a:r>
              <a:rPr lang="en-US" baseline="0" dirty="0" smtClean="0"/>
              <a:t> </a:t>
            </a:r>
            <a:r>
              <a:rPr lang="en-US" baseline="0" dirty="0" err="1" smtClean="0"/>
              <a:t>industrielle</a:t>
            </a:r>
            <a:r>
              <a:rPr lang="en-US" baseline="0" dirty="0" smtClean="0"/>
              <a:t> Revolution – die </a:t>
            </a:r>
            <a:r>
              <a:rPr lang="en-US" baseline="0" dirty="0" err="1" smtClean="0"/>
              <a:t>vor</a:t>
            </a:r>
            <a:r>
              <a:rPr lang="en-US" baseline="0" dirty="0" smtClean="0"/>
              <a:t> </a:t>
            </a:r>
            <a:r>
              <a:rPr lang="en-US" baseline="0" dirty="0" err="1" smtClean="0"/>
              <a:t>allem</a:t>
            </a:r>
            <a:r>
              <a:rPr lang="en-US" baseline="0" dirty="0" smtClean="0"/>
              <a:t> </a:t>
            </a:r>
            <a:r>
              <a:rPr lang="en-US" baseline="0" dirty="0" err="1" smtClean="0"/>
              <a:t>durch</a:t>
            </a:r>
            <a:r>
              <a:rPr lang="en-US" baseline="0" dirty="0" smtClean="0"/>
              <a:t> die </a:t>
            </a:r>
            <a:r>
              <a:rPr lang="de-DE" noProof="0" dirty="0" smtClean="0"/>
              <a:t>Digitalisierung</a:t>
            </a:r>
            <a:r>
              <a:rPr lang="de-DE" baseline="0" noProof="0" dirty="0" smtClean="0"/>
              <a:t> und damit vor allem auch die</a:t>
            </a:r>
            <a:r>
              <a:rPr lang="de-DE" noProof="0" dirty="0" smtClean="0"/>
              <a:t> </a:t>
            </a:r>
            <a:r>
              <a:rPr lang="de-DE" noProof="0" dirty="0" err="1" smtClean="0"/>
              <a:t>Dematerialisierung</a:t>
            </a:r>
            <a:r>
              <a:rPr lang="de-DE" baseline="0" noProof="0" dirty="0" smtClean="0"/>
              <a:t> von Information geprägt ist -</a:t>
            </a:r>
            <a:r>
              <a:rPr lang="en-US" baseline="0" dirty="0" smtClean="0"/>
              <a:t> </a:t>
            </a:r>
            <a:r>
              <a:rPr lang="en-US" baseline="0" dirty="0" err="1" smtClean="0"/>
              <a:t>wird</a:t>
            </a:r>
            <a:r>
              <a:rPr lang="en-US" baseline="0" dirty="0" smtClean="0"/>
              <a:t> von </a:t>
            </a:r>
            <a:r>
              <a:rPr lang="en-US" baseline="0" dirty="0" err="1" smtClean="0"/>
              <a:t>zwei</a:t>
            </a:r>
            <a:r>
              <a:rPr lang="en-US" baseline="0" dirty="0" smtClean="0"/>
              <a:t> </a:t>
            </a:r>
            <a:r>
              <a:rPr lang="en-US" baseline="0" dirty="0" err="1" smtClean="0"/>
              <a:t>ganz</a:t>
            </a:r>
            <a:r>
              <a:rPr lang="en-US" baseline="0" dirty="0" smtClean="0"/>
              <a:t> </a:t>
            </a:r>
            <a:r>
              <a:rPr lang="en-US" baseline="0" dirty="0" err="1" smtClean="0"/>
              <a:t>entscheidenen</a:t>
            </a:r>
            <a:r>
              <a:rPr lang="en-US" baseline="0" dirty="0" smtClean="0"/>
              <a:t> Trends der </a:t>
            </a:r>
            <a:r>
              <a:rPr lang="en-US" baseline="0" dirty="0" err="1" smtClean="0"/>
              <a:t>darunterliegenden</a:t>
            </a:r>
            <a:r>
              <a:rPr lang="en-US" baseline="0" dirty="0" smtClean="0"/>
              <a:t> </a:t>
            </a:r>
            <a:r>
              <a:rPr lang="en-US" baseline="0" dirty="0" err="1" smtClean="0"/>
              <a:t>IuK-Technologien</a:t>
            </a:r>
            <a:r>
              <a:rPr lang="en-US" baseline="0" dirty="0" smtClean="0"/>
              <a:t> </a:t>
            </a:r>
            <a:r>
              <a:rPr lang="en-US" baseline="0" dirty="0" err="1" smtClean="0"/>
              <a:t>getrieben</a:t>
            </a:r>
            <a:r>
              <a:rPr lang="en-US" baseline="0" dirty="0" smtClean="0"/>
              <a:t>: </a:t>
            </a:r>
          </a:p>
          <a:p>
            <a:endParaRPr lang="en-US" baseline="0" dirty="0" smtClean="0"/>
          </a:p>
          <a:p>
            <a:pPr marL="165415" indent="-165415">
              <a:buFontTx/>
              <a:buChar char="-"/>
            </a:pPr>
            <a:r>
              <a:rPr lang="en-US" baseline="0" dirty="0" err="1" smtClean="0"/>
              <a:t>Exponentielle</a:t>
            </a:r>
            <a:r>
              <a:rPr lang="en-US" baseline="0" dirty="0" smtClean="0"/>
              <a:t> </a:t>
            </a:r>
            <a:r>
              <a:rPr lang="en-US" baseline="0" dirty="0" err="1" smtClean="0"/>
              <a:t>Leistungssteigerung</a:t>
            </a:r>
            <a:r>
              <a:rPr lang="en-US" baseline="0" dirty="0" smtClean="0"/>
              <a:t> (von </a:t>
            </a:r>
            <a:r>
              <a:rPr lang="en-US" baseline="0" dirty="0" err="1" smtClean="0"/>
              <a:t>Rechenleistung</a:t>
            </a:r>
            <a:r>
              <a:rPr lang="en-US" baseline="0" dirty="0" smtClean="0"/>
              <a:t>, </a:t>
            </a:r>
            <a:r>
              <a:rPr lang="en-US" baseline="0" dirty="0" err="1" smtClean="0"/>
              <a:t>Speicherkapazität</a:t>
            </a:r>
            <a:r>
              <a:rPr lang="en-US" baseline="0" dirty="0" smtClean="0"/>
              <a:t> und </a:t>
            </a:r>
            <a:r>
              <a:rPr lang="en-US" baseline="0" dirty="0" err="1" smtClean="0"/>
              <a:t>Zugangsbandbreite</a:t>
            </a:r>
            <a:r>
              <a:rPr lang="en-US" baseline="0" dirty="0" smtClean="0"/>
              <a:t>)</a:t>
            </a:r>
          </a:p>
          <a:p>
            <a:pPr marL="165415" indent="-165415">
              <a:buFontTx/>
              <a:buChar char="-"/>
            </a:pPr>
            <a:r>
              <a:rPr lang="en-US" baseline="0" dirty="0" err="1" smtClean="0"/>
              <a:t>bei</a:t>
            </a:r>
            <a:r>
              <a:rPr lang="en-US" baseline="0" dirty="0" smtClean="0"/>
              <a:t> </a:t>
            </a:r>
            <a:r>
              <a:rPr lang="en-US" baseline="0" dirty="0" err="1" smtClean="0"/>
              <a:t>exponentiellem</a:t>
            </a:r>
            <a:r>
              <a:rPr lang="en-US" baseline="0" dirty="0" smtClean="0"/>
              <a:t> </a:t>
            </a:r>
            <a:r>
              <a:rPr lang="en-US" baseline="0" dirty="0" err="1" smtClean="0"/>
              <a:t>Kostenverfall</a:t>
            </a:r>
            <a:r>
              <a:rPr lang="en-US" baseline="0" dirty="0" smtClean="0"/>
              <a:t> </a:t>
            </a:r>
          </a:p>
          <a:p>
            <a:endParaRPr lang="de-DE" noProof="0" dirty="0" smtClean="0"/>
          </a:p>
        </p:txBody>
      </p:sp>
      <p:sp>
        <p:nvSpPr>
          <p:cNvPr id="4" name="Slide Number Placeholder 3"/>
          <p:cNvSpPr>
            <a:spLocks noGrp="1"/>
          </p:cNvSpPr>
          <p:nvPr>
            <p:ph type="sldNum" sz="quarter" idx="10"/>
          </p:nvPr>
        </p:nvSpPr>
        <p:spPr/>
        <p:txBody>
          <a:bodyPr/>
          <a:lstStyle/>
          <a:p>
            <a:fld id="{97400D3A-D66E-5C41-9EEE-F2661E9637B7}" type="slidenum">
              <a:rPr lang="de-DE" smtClean="0"/>
              <a:pPr/>
              <a:t>5</a:t>
            </a:fld>
            <a:endParaRPr lang="de-DE"/>
          </a:p>
        </p:txBody>
      </p:sp>
    </p:spTree>
    <p:extLst>
      <p:ext uri="{BB962C8B-B14F-4D97-AF65-F5344CB8AC3E}">
        <p14:creationId xmlns:p14="http://schemas.microsoft.com/office/powerpoint/2010/main" val="94187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Moore’s Law:</a:t>
            </a:r>
            <a:r>
              <a:rPr lang="en-US" baseline="0" dirty="0" smtClean="0"/>
              <a:t> Die </a:t>
            </a:r>
            <a:r>
              <a:rPr lang="en-US" baseline="0" dirty="0" err="1" smtClean="0"/>
              <a:t>Anzahl</a:t>
            </a:r>
            <a:r>
              <a:rPr lang="en-US" baseline="0" dirty="0" smtClean="0"/>
              <a:t> der </a:t>
            </a:r>
            <a:r>
              <a:rPr lang="en-US" baseline="0" dirty="0" err="1" smtClean="0"/>
              <a:t>Schaltkreise</a:t>
            </a:r>
            <a:r>
              <a:rPr lang="en-US" baseline="0" dirty="0" smtClean="0"/>
              <a:t> </a:t>
            </a:r>
            <a:r>
              <a:rPr lang="en-US" baseline="0" dirty="0" err="1" smtClean="0"/>
              <a:t>bezieht</a:t>
            </a:r>
            <a:r>
              <a:rPr lang="en-US" baseline="0" dirty="0" smtClean="0"/>
              <a:t> </a:t>
            </a:r>
            <a:r>
              <a:rPr lang="en-US" baseline="0" dirty="0" err="1" smtClean="0"/>
              <a:t>sich</a:t>
            </a:r>
            <a:r>
              <a:rPr lang="en-US" baseline="0" dirty="0" smtClean="0"/>
              <a:t> auf den </a:t>
            </a:r>
            <a:r>
              <a:rPr lang="en-US" baseline="0" dirty="0" err="1" smtClean="0"/>
              <a:t>Prozessor</a:t>
            </a:r>
            <a:r>
              <a:rPr lang="en-US" baseline="0" dirty="0" smtClean="0"/>
              <a:t> (CPU)</a:t>
            </a:r>
          </a:p>
          <a:p>
            <a:pPr defTabSz="882213">
              <a:defRPr/>
            </a:pPr>
            <a:r>
              <a:rPr lang="en-US" baseline="0" dirty="0" err="1" smtClean="0"/>
              <a:t>Kryder’s</a:t>
            </a:r>
            <a:r>
              <a:rPr lang="en-US" baseline="0" dirty="0" smtClean="0"/>
              <a:t> Law: </a:t>
            </a:r>
            <a:r>
              <a:rPr lang="en-US" dirty="0" err="1">
                <a:ea typeface="MS PGothic" pitchFamily="34" charset="-128"/>
              </a:rPr>
              <a:t>Steigerung</a:t>
            </a:r>
            <a:r>
              <a:rPr lang="en-US" dirty="0">
                <a:ea typeface="MS PGothic" pitchFamily="34" charset="-128"/>
              </a:rPr>
              <a:t> der </a:t>
            </a:r>
            <a:r>
              <a:rPr lang="en-US" dirty="0" err="1">
                <a:ea typeface="MS PGothic" pitchFamily="34" charset="-128"/>
              </a:rPr>
              <a:t>Speicherkapazität</a:t>
            </a:r>
            <a:r>
              <a:rPr lang="en-US" dirty="0">
                <a:ea typeface="MS PGothic" pitchFamily="34" charset="-128"/>
              </a:rPr>
              <a:t> pro "square inch” (ca. 2,54 cm x 2,54 cm)</a:t>
            </a:r>
          </a:p>
          <a:p>
            <a:endParaRPr lang="en-US" dirty="0"/>
          </a:p>
        </p:txBody>
      </p:sp>
      <p:sp>
        <p:nvSpPr>
          <p:cNvPr id="4" name="Slide Number Placeholder 3"/>
          <p:cNvSpPr>
            <a:spLocks noGrp="1"/>
          </p:cNvSpPr>
          <p:nvPr>
            <p:ph type="sldNum" sz="quarter" idx="10"/>
          </p:nvPr>
        </p:nvSpPr>
        <p:spPr/>
        <p:txBody>
          <a:bodyPr/>
          <a:lstStyle/>
          <a:p>
            <a:fld id="{97400D3A-D66E-5C41-9EEE-F2661E9637B7}" type="slidenum">
              <a:rPr lang="de-DE" smtClean="0"/>
              <a:pPr/>
              <a:t>6</a:t>
            </a:fld>
            <a:endParaRPr lang="de-DE"/>
          </a:p>
        </p:txBody>
      </p:sp>
    </p:spTree>
    <p:extLst>
      <p:ext uri="{BB962C8B-B14F-4D97-AF65-F5344CB8AC3E}">
        <p14:creationId xmlns:p14="http://schemas.microsoft.com/office/powerpoint/2010/main" val="229454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Zu</a:t>
            </a:r>
            <a:r>
              <a:rPr lang="en-US" dirty="0" smtClean="0"/>
              <a:t> </a:t>
            </a:r>
            <a:r>
              <a:rPr lang="en-US" dirty="0" err="1" smtClean="0"/>
              <a:t>Breitband</a:t>
            </a:r>
            <a:r>
              <a:rPr lang="en-US" dirty="0" smtClean="0"/>
              <a:t>: </a:t>
            </a:r>
            <a:r>
              <a:rPr lang="en-US" dirty="0" err="1" smtClean="0"/>
              <a:t>Preise</a:t>
            </a:r>
            <a:r>
              <a:rPr lang="en-US" baseline="0" dirty="0" smtClean="0"/>
              <a:t> in $ pro </a:t>
            </a:r>
            <a:r>
              <a:rPr lang="en-US" baseline="0" dirty="0" err="1" smtClean="0"/>
              <a:t>MBps</a:t>
            </a:r>
            <a:r>
              <a:rPr lang="en-US" baseline="0" dirty="0" smtClean="0"/>
              <a:t> </a:t>
            </a:r>
            <a:r>
              <a:rPr lang="en-US" baseline="0" dirty="0" err="1" smtClean="0"/>
              <a:t>beziehen</a:t>
            </a:r>
            <a:r>
              <a:rPr lang="en-US" baseline="0" dirty="0" smtClean="0"/>
              <a:t> </a:t>
            </a:r>
            <a:r>
              <a:rPr lang="en-US" baseline="0" dirty="0" err="1" smtClean="0"/>
              <a:t>sich</a:t>
            </a:r>
            <a:r>
              <a:rPr lang="en-US" baseline="0" dirty="0" smtClean="0"/>
              <a:t> auf die US “</a:t>
            </a:r>
            <a:r>
              <a:rPr lang="en-US" dirty="0" smtClean="0"/>
              <a:t>Internet Transit Prices</a:t>
            </a:r>
            <a:r>
              <a:rPr lang="en-US" b="1" dirty="0" smtClean="0"/>
              <a:t>”</a:t>
            </a:r>
            <a:r>
              <a:rPr lang="en-US" dirty="0" smtClean="0"/>
              <a:t> pro </a:t>
            </a:r>
            <a:r>
              <a:rPr lang="en-US" dirty="0" err="1" smtClean="0"/>
              <a:t>Monat</a:t>
            </a:r>
            <a:r>
              <a:rPr lang="en-US" dirty="0" smtClean="0"/>
              <a:t>. Dies </a:t>
            </a:r>
            <a:r>
              <a:rPr lang="en-US" dirty="0" err="1" smtClean="0"/>
              <a:t>entspricht</a:t>
            </a:r>
            <a:r>
              <a:rPr lang="en-US" dirty="0" smtClean="0"/>
              <a:t> </a:t>
            </a:r>
            <a:r>
              <a:rPr lang="en-US" dirty="0" err="1" smtClean="0"/>
              <a:t>dem</a:t>
            </a:r>
            <a:r>
              <a:rPr lang="en-US" dirty="0" smtClean="0"/>
              <a:t> </a:t>
            </a:r>
            <a:r>
              <a:rPr lang="en-US" dirty="0" err="1" smtClean="0"/>
              <a:t>monatlichen</a:t>
            </a:r>
            <a:r>
              <a:rPr lang="en-US" dirty="0" smtClean="0"/>
              <a:t> </a:t>
            </a:r>
            <a:r>
              <a:rPr lang="en-US" dirty="0" err="1" smtClean="0"/>
              <a:t>Preis</a:t>
            </a:r>
            <a:r>
              <a:rPr lang="en-US" dirty="0" smtClean="0"/>
              <a:t> </a:t>
            </a:r>
            <a:r>
              <a:rPr lang="en-US" dirty="0" err="1" smtClean="0"/>
              <a:t>für</a:t>
            </a:r>
            <a:r>
              <a:rPr lang="en-US" dirty="0" smtClean="0"/>
              <a:t> </a:t>
            </a:r>
            <a:r>
              <a:rPr lang="en-US" dirty="0" err="1" smtClean="0"/>
              <a:t>einen</a:t>
            </a:r>
            <a:r>
              <a:rPr lang="en-US" dirty="0" smtClean="0"/>
              <a:t> </a:t>
            </a:r>
            <a:r>
              <a:rPr lang="en-US" dirty="0" err="1" smtClean="0"/>
              <a:t>Breitbandanschluss</a:t>
            </a:r>
            <a:r>
              <a:rPr lang="en-US" dirty="0" smtClean="0"/>
              <a:t> </a:t>
            </a:r>
            <a:r>
              <a:rPr lang="en-US" dirty="0" err="1" smtClean="0"/>
              <a:t>für</a:t>
            </a:r>
            <a:r>
              <a:rPr lang="en-US" dirty="0" smtClean="0"/>
              <a:t> </a:t>
            </a:r>
            <a:r>
              <a:rPr lang="en-US" dirty="0" err="1" smtClean="0"/>
              <a:t>Kunden</a:t>
            </a:r>
            <a:r>
              <a:rPr lang="en-US" dirty="0" smtClean="0"/>
              <a:t>. </a:t>
            </a:r>
            <a:r>
              <a:rPr lang="en-US" dirty="0" err="1" smtClean="0"/>
              <a:t>Erklärung</a:t>
            </a:r>
            <a:r>
              <a:rPr lang="en-US" dirty="0" smtClean="0"/>
              <a:t> auf Wikipedia: http://</a:t>
            </a:r>
            <a:r>
              <a:rPr lang="en-US" dirty="0" err="1" smtClean="0"/>
              <a:t>en.wikipedia.org</a:t>
            </a:r>
            <a:r>
              <a:rPr lang="en-US" dirty="0" smtClean="0"/>
              <a:t>/wiki/</a:t>
            </a:r>
            <a:r>
              <a:rPr lang="en-US" dirty="0" err="1" smtClean="0"/>
              <a:t>Internet_transit</a:t>
            </a:r>
            <a:endParaRPr lang="en-US" dirty="0" smtClean="0"/>
          </a:p>
          <a:p>
            <a:endParaRPr lang="en-US" dirty="0" smtClean="0"/>
          </a:p>
          <a:p>
            <a:r>
              <a:rPr lang="en-US" dirty="0" err="1" smtClean="0"/>
              <a:t>Zu</a:t>
            </a:r>
            <a:r>
              <a:rPr lang="en-US" dirty="0" smtClean="0"/>
              <a:t> GFLOPS: </a:t>
            </a:r>
            <a:r>
              <a:rPr lang="en-US" dirty="0" err="1" smtClean="0"/>
              <a:t>GigaFLOPS</a:t>
            </a:r>
            <a:r>
              <a:rPr lang="en-US" dirty="0" smtClean="0"/>
              <a:t>  = Giga Floating Point Operations Per Second (</a:t>
            </a:r>
            <a:r>
              <a:rPr lang="en-US" dirty="0" err="1" smtClean="0"/>
              <a:t>Gleitkommaoperationen</a:t>
            </a:r>
            <a:r>
              <a:rPr lang="en-US" dirty="0" smtClean="0"/>
              <a:t> pro </a:t>
            </a:r>
            <a:r>
              <a:rPr lang="en-US" dirty="0" err="1" smtClean="0"/>
              <a:t>Sekunde</a:t>
            </a:r>
            <a:r>
              <a:rPr lang="en-US" dirty="0" smtClean="0"/>
              <a:t>)</a:t>
            </a:r>
          </a:p>
          <a:p>
            <a:r>
              <a:rPr lang="en-US" dirty="0" smtClean="0"/>
              <a:t> </a:t>
            </a:r>
          </a:p>
          <a:p>
            <a:pPr marL="165403" indent="-165403">
              <a:buFontTx/>
              <a:buChar char="-"/>
            </a:pPr>
            <a:r>
              <a:rPr lang="en-US" dirty="0" err="1" smtClean="0"/>
              <a:t>Quelle</a:t>
            </a:r>
            <a:r>
              <a:rPr lang="en-US" dirty="0" smtClean="0"/>
              <a:t> </a:t>
            </a:r>
            <a:r>
              <a:rPr lang="en-US" dirty="0" err="1" smtClean="0"/>
              <a:t>für</a:t>
            </a:r>
            <a:r>
              <a:rPr lang="en-US" dirty="0" smtClean="0"/>
              <a:t> </a:t>
            </a:r>
            <a:r>
              <a:rPr lang="en-US" dirty="0" err="1" smtClean="0"/>
              <a:t>Rechenleistung</a:t>
            </a:r>
            <a:r>
              <a:rPr lang="en-US" dirty="0" smtClean="0"/>
              <a:t>: </a:t>
            </a:r>
            <a:r>
              <a:rPr lang="de-DE" u="sng" dirty="0" smtClean="0">
                <a:hlinkClick r:id="rId3"/>
              </a:rPr>
              <a:t>http://en.wikipedia.org/wiki/FLOPS</a:t>
            </a:r>
            <a:endParaRPr lang="de-DE" u="sng" dirty="0" smtClean="0"/>
          </a:p>
          <a:p>
            <a:pPr marL="165403" indent="-165403">
              <a:buFontTx/>
              <a:buChar char="-"/>
            </a:pPr>
            <a:r>
              <a:rPr lang="de-DE" dirty="0" smtClean="0"/>
              <a:t>Quelle für Speicherkapazität: </a:t>
            </a:r>
            <a:r>
              <a:rPr lang="de-DE" u="sng" dirty="0" smtClean="0">
                <a:hlinkClick r:id="rId4"/>
              </a:rPr>
              <a:t>http://www.winhistory.de/more/386/altepreise.htm</a:t>
            </a:r>
            <a:endParaRPr lang="de-DE" u="sng" dirty="0" smtClean="0"/>
          </a:p>
          <a:p>
            <a:pPr marL="165403" indent="-165403" defTabSz="882148">
              <a:buFontTx/>
              <a:buChar char="-"/>
              <a:defRPr/>
            </a:pPr>
            <a:r>
              <a:rPr lang="en-US" dirty="0" err="1" smtClean="0"/>
              <a:t>Quelle</a:t>
            </a:r>
            <a:r>
              <a:rPr lang="en-US" dirty="0" smtClean="0"/>
              <a:t> </a:t>
            </a:r>
            <a:r>
              <a:rPr lang="en-US" dirty="0" err="1" smtClean="0"/>
              <a:t>zu</a:t>
            </a:r>
            <a:r>
              <a:rPr lang="en-US" dirty="0" smtClean="0"/>
              <a:t> </a:t>
            </a:r>
            <a:r>
              <a:rPr lang="en-US" dirty="0" err="1" smtClean="0"/>
              <a:t>Breitband</a:t>
            </a:r>
            <a:r>
              <a:rPr lang="en-US" dirty="0" smtClean="0"/>
              <a:t>: http://</a:t>
            </a:r>
            <a:r>
              <a:rPr lang="en-US" dirty="0" err="1" smtClean="0"/>
              <a:t>drpeering.net</a:t>
            </a:r>
            <a:r>
              <a:rPr lang="en-US" dirty="0" smtClean="0"/>
              <a:t>/white-papers/Internet-Transit-Pricing-Historical-And-</a:t>
            </a:r>
            <a:r>
              <a:rPr lang="en-US" dirty="0" err="1" smtClean="0"/>
              <a:t>Projected.php</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7400D3A-D66E-5C41-9EEE-F2661E9637B7}" type="slidenum">
              <a:rPr lang="de-DE" smtClean="0"/>
              <a:pPr/>
              <a:t>7</a:t>
            </a:fld>
            <a:endParaRPr lang="de-DE"/>
          </a:p>
        </p:txBody>
      </p:sp>
    </p:spTree>
    <p:extLst>
      <p:ext uri="{BB962C8B-B14F-4D97-AF65-F5344CB8AC3E}">
        <p14:creationId xmlns:p14="http://schemas.microsoft.com/office/powerpoint/2010/main" val="90206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Die </a:t>
            </a:r>
            <a:r>
              <a:rPr lang="en-US" dirty="0" err="1" smtClean="0"/>
              <a:t>vierte</a:t>
            </a:r>
            <a:r>
              <a:rPr lang="en-US" baseline="0" dirty="0" smtClean="0"/>
              <a:t> </a:t>
            </a:r>
            <a:r>
              <a:rPr lang="en-US" baseline="0" dirty="0" err="1" smtClean="0"/>
              <a:t>industrielle</a:t>
            </a:r>
            <a:r>
              <a:rPr lang="en-US" baseline="0" dirty="0" smtClean="0"/>
              <a:t> Revolution – die </a:t>
            </a:r>
            <a:r>
              <a:rPr lang="en-US" baseline="0" dirty="0" err="1" smtClean="0"/>
              <a:t>vor</a:t>
            </a:r>
            <a:r>
              <a:rPr lang="en-US" baseline="0" dirty="0" smtClean="0"/>
              <a:t> </a:t>
            </a:r>
            <a:r>
              <a:rPr lang="en-US" baseline="0" dirty="0" err="1" smtClean="0"/>
              <a:t>allem</a:t>
            </a:r>
            <a:r>
              <a:rPr lang="en-US" baseline="0" dirty="0" smtClean="0"/>
              <a:t> </a:t>
            </a:r>
            <a:r>
              <a:rPr lang="en-US" baseline="0" dirty="0" err="1" smtClean="0"/>
              <a:t>durch</a:t>
            </a:r>
            <a:r>
              <a:rPr lang="en-US" baseline="0" dirty="0" smtClean="0"/>
              <a:t> die </a:t>
            </a:r>
            <a:r>
              <a:rPr lang="de-DE" noProof="0" dirty="0" smtClean="0"/>
              <a:t>Digitalisierung</a:t>
            </a:r>
            <a:r>
              <a:rPr lang="de-DE" baseline="0" noProof="0" dirty="0" smtClean="0"/>
              <a:t> und damit vor allem auch die</a:t>
            </a:r>
            <a:r>
              <a:rPr lang="de-DE" noProof="0" dirty="0" smtClean="0"/>
              <a:t> </a:t>
            </a:r>
            <a:r>
              <a:rPr lang="de-DE" noProof="0" dirty="0" err="1" smtClean="0"/>
              <a:t>Dematerialisierung</a:t>
            </a:r>
            <a:r>
              <a:rPr lang="de-DE" baseline="0" noProof="0" dirty="0" smtClean="0"/>
              <a:t> von Information geprägt ist -</a:t>
            </a:r>
            <a:r>
              <a:rPr lang="en-US" baseline="0" dirty="0" smtClean="0"/>
              <a:t> </a:t>
            </a:r>
            <a:r>
              <a:rPr lang="en-US" baseline="0" dirty="0" err="1" smtClean="0"/>
              <a:t>wird</a:t>
            </a:r>
            <a:r>
              <a:rPr lang="en-US" baseline="0" dirty="0" smtClean="0"/>
              <a:t> von </a:t>
            </a:r>
            <a:r>
              <a:rPr lang="en-US" baseline="0" dirty="0" err="1" smtClean="0"/>
              <a:t>zwei</a:t>
            </a:r>
            <a:r>
              <a:rPr lang="en-US" baseline="0" dirty="0" smtClean="0"/>
              <a:t> </a:t>
            </a:r>
            <a:r>
              <a:rPr lang="en-US" baseline="0" dirty="0" err="1" smtClean="0"/>
              <a:t>ganz</a:t>
            </a:r>
            <a:r>
              <a:rPr lang="en-US" baseline="0" dirty="0" smtClean="0"/>
              <a:t> </a:t>
            </a:r>
            <a:r>
              <a:rPr lang="en-US" baseline="0" dirty="0" err="1" smtClean="0"/>
              <a:t>entscheidenen</a:t>
            </a:r>
            <a:r>
              <a:rPr lang="en-US" baseline="0" dirty="0" smtClean="0"/>
              <a:t> Trends der </a:t>
            </a:r>
            <a:r>
              <a:rPr lang="en-US" baseline="0" dirty="0" err="1" smtClean="0"/>
              <a:t>darunterliegenden</a:t>
            </a:r>
            <a:r>
              <a:rPr lang="en-US" baseline="0" dirty="0" smtClean="0"/>
              <a:t> </a:t>
            </a:r>
            <a:r>
              <a:rPr lang="en-US" baseline="0" dirty="0" err="1" smtClean="0"/>
              <a:t>IuK-Technologien</a:t>
            </a:r>
            <a:r>
              <a:rPr lang="en-US" baseline="0" dirty="0" smtClean="0"/>
              <a:t> </a:t>
            </a:r>
            <a:r>
              <a:rPr lang="en-US" baseline="0" dirty="0" err="1" smtClean="0"/>
              <a:t>getrieben</a:t>
            </a:r>
            <a:r>
              <a:rPr lang="en-US" baseline="0" dirty="0" smtClean="0"/>
              <a:t>: </a:t>
            </a:r>
          </a:p>
          <a:p>
            <a:endParaRPr lang="en-US" baseline="0" dirty="0" smtClean="0"/>
          </a:p>
          <a:p>
            <a:pPr marL="165415" indent="-165415">
              <a:buFontTx/>
              <a:buChar char="-"/>
            </a:pPr>
            <a:r>
              <a:rPr lang="en-US" baseline="0" dirty="0" err="1" smtClean="0"/>
              <a:t>Exponentielle</a:t>
            </a:r>
            <a:r>
              <a:rPr lang="en-US" baseline="0" dirty="0" smtClean="0"/>
              <a:t> </a:t>
            </a:r>
            <a:r>
              <a:rPr lang="en-US" baseline="0" dirty="0" err="1" smtClean="0"/>
              <a:t>Leistungssteigerung</a:t>
            </a:r>
            <a:r>
              <a:rPr lang="en-US" baseline="0" dirty="0" smtClean="0"/>
              <a:t> (von </a:t>
            </a:r>
            <a:r>
              <a:rPr lang="en-US" baseline="0" dirty="0" err="1" smtClean="0"/>
              <a:t>Rechenleistung</a:t>
            </a:r>
            <a:r>
              <a:rPr lang="en-US" baseline="0" dirty="0" smtClean="0"/>
              <a:t>, </a:t>
            </a:r>
            <a:r>
              <a:rPr lang="en-US" baseline="0" dirty="0" err="1" smtClean="0"/>
              <a:t>Speicherkapazität</a:t>
            </a:r>
            <a:r>
              <a:rPr lang="en-US" baseline="0" dirty="0" smtClean="0"/>
              <a:t> und </a:t>
            </a:r>
            <a:r>
              <a:rPr lang="en-US" baseline="0" dirty="0" err="1" smtClean="0"/>
              <a:t>Zugangsbandbreite</a:t>
            </a:r>
            <a:r>
              <a:rPr lang="en-US" baseline="0" dirty="0" smtClean="0"/>
              <a:t>)</a:t>
            </a:r>
          </a:p>
          <a:p>
            <a:pPr marL="165415" indent="-165415">
              <a:buFontTx/>
              <a:buChar char="-"/>
            </a:pPr>
            <a:r>
              <a:rPr lang="en-US" baseline="0" dirty="0" err="1" smtClean="0"/>
              <a:t>bei</a:t>
            </a:r>
            <a:r>
              <a:rPr lang="en-US" baseline="0" dirty="0" smtClean="0"/>
              <a:t> </a:t>
            </a:r>
            <a:r>
              <a:rPr lang="en-US" baseline="0" dirty="0" err="1" smtClean="0"/>
              <a:t>exponentiellem</a:t>
            </a:r>
            <a:r>
              <a:rPr lang="en-US" baseline="0" dirty="0" smtClean="0"/>
              <a:t> </a:t>
            </a:r>
            <a:r>
              <a:rPr lang="en-US" baseline="0" dirty="0" err="1" smtClean="0"/>
              <a:t>Kostenverfall</a:t>
            </a:r>
            <a:r>
              <a:rPr lang="en-US" baseline="0" dirty="0" smtClean="0"/>
              <a:t> </a:t>
            </a:r>
          </a:p>
          <a:p>
            <a:endParaRPr lang="en-US" baseline="0" dirty="0" smtClean="0"/>
          </a:p>
          <a:p>
            <a:r>
              <a:rPr lang="en-US" baseline="0" dirty="0" smtClean="0"/>
              <a:t>der </a:t>
            </a:r>
            <a:r>
              <a:rPr lang="en-US" baseline="0" dirty="0" err="1" smtClean="0"/>
              <a:t>IuK</a:t>
            </a:r>
            <a:r>
              <a:rPr lang="en-US" baseline="0" dirty="0" smtClean="0"/>
              <a:t> Hardware. </a:t>
            </a:r>
            <a:r>
              <a:rPr lang="en-US" baseline="0" dirty="0" err="1" smtClean="0"/>
              <a:t>Hier</a:t>
            </a:r>
            <a:r>
              <a:rPr lang="en-US" baseline="0" dirty="0" smtClean="0"/>
              <a:t> </a:t>
            </a:r>
            <a:r>
              <a:rPr lang="en-US" baseline="0" dirty="0" err="1" smtClean="0"/>
              <a:t>dargestellt</a:t>
            </a:r>
            <a:r>
              <a:rPr lang="en-US" baseline="0" dirty="0" smtClean="0"/>
              <a:t>: </a:t>
            </a:r>
          </a:p>
          <a:p>
            <a:endParaRPr lang="en-US" baseline="0" dirty="0" smtClean="0"/>
          </a:p>
          <a:p>
            <a:pPr marL="165415" indent="-165415">
              <a:buFontTx/>
              <a:buChar char="-"/>
            </a:pPr>
            <a:r>
              <a:rPr lang="en-US" baseline="0" dirty="0" smtClean="0"/>
              <a:t>Die </a:t>
            </a:r>
            <a:r>
              <a:rPr lang="en-US" baseline="0" dirty="0" err="1" smtClean="0"/>
              <a:t>equivalenten</a:t>
            </a:r>
            <a:r>
              <a:rPr lang="en-US" baseline="0" dirty="0" smtClean="0"/>
              <a:t> </a:t>
            </a:r>
            <a:r>
              <a:rPr lang="en-US" baseline="0" dirty="0" err="1" smtClean="0"/>
              <a:t>Kosten</a:t>
            </a:r>
            <a:r>
              <a:rPr lang="en-US" baseline="0" dirty="0" smtClean="0"/>
              <a:t> der </a:t>
            </a:r>
            <a:r>
              <a:rPr lang="en-US" baseline="0" dirty="0" err="1" smtClean="0"/>
              <a:t>Rechenleistung</a:t>
            </a:r>
            <a:r>
              <a:rPr lang="en-US" baseline="0" dirty="0" smtClean="0"/>
              <a:t> </a:t>
            </a:r>
            <a:r>
              <a:rPr lang="en-US" baseline="0" dirty="0" err="1" smtClean="0"/>
              <a:t>eines</a:t>
            </a:r>
            <a:r>
              <a:rPr lang="en-US" baseline="0" dirty="0" smtClean="0"/>
              <a:t> </a:t>
            </a:r>
            <a:r>
              <a:rPr lang="en-US" baseline="0" dirty="0" err="1" smtClean="0"/>
              <a:t>heutigen</a:t>
            </a:r>
            <a:r>
              <a:rPr lang="en-US" baseline="0" dirty="0" smtClean="0"/>
              <a:t> Samsung Galaxy S4 </a:t>
            </a:r>
            <a:r>
              <a:rPr lang="en-US" baseline="0" dirty="0" err="1" smtClean="0"/>
              <a:t>hätte</a:t>
            </a:r>
            <a:r>
              <a:rPr lang="en-US" baseline="0" dirty="0" smtClean="0"/>
              <a:t> 1973 </a:t>
            </a:r>
            <a:r>
              <a:rPr lang="en-US" baseline="0" dirty="0" err="1" smtClean="0"/>
              <a:t>noch</a:t>
            </a:r>
            <a:r>
              <a:rPr lang="en-US" baseline="0" dirty="0" smtClean="0"/>
              <a:t> 33 </a:t>
            </a:r>
            <a:r>
              <a:rPr lang="en-US" baseline="0" dirty="0" err="1" smtClean="0"/>
              <a:t>Millionen</a:t>
            </a:r>
            <a:r>
              <a:rPr lang="en-US" baseline="0" dirty="0" smtClean="0"/>
              <a:t> USD </a:t>
            </a:r>
            <a:r>
              <a:rPr lang="en-US" baseline="0" dirty="0" err="1" smtClean="0"/>
              <a:t>gekostet</a:t>
            </a:r>
            <a:r>
              <a:rPr lang="en-US" baseline="0" dirty="0" smtClean="0"/>
              <a:t>. Der </a:t>
            </a:r>
            <a:r>
              <a:rPr lang="en-US" baseline="0" dirty="0" err="1" smtClean="0"/>
              <a:t>Preis</a:t>
            </a:r>
            <a:r>
              <a:rPr lang="en-US" baseline="0" dirty="0" smtClean="0"/>
              <a:t> </a:t>
            </a:r>
            <a:r>
              <a:rPr lang="en-US" baseline="0" dirty="0" err="1" smtClean="0"/>
              <a:t>eines</a:t>
            </a:r>
            <a:r>
              <a:rPr lang="en-US" baseline="0" dirty="0" smtClean="0"/>
              <a:t> Samsung Galaxy S4 </a:t>
            </a:r>
            <a:r>
              <a:rPr lang="en-US" baseline="0" dirty="0" err="1" smtClean="0"/>
              <a:t>liegt</a:t>
            </a:r>
            <a:r>
              <a:rPr lang="en-US" baseline="0" dirty="0" smtClean="0"/>
              <a:t> </a:t>
            </a:r>
            <a:r>
              <a:rPr lang="en-US" baseline="0" dirty="0" err="1" smtClean="0"/>
              <a:t>heute</a:t>
            </a:r>
            <a:r>
              <a:rPr lang="en-US" baseline="0" dirty="0" smtClean="0"/>
              <a:t> </a:t>
            </a:r>
            <a:r>
              <a:rPr lang="en-US" baseline="0" dirty="0" err="1" smtClean="0"/>
              <a:t>bei</a:t>
            </a:r>
            <a:r>
              <a:rPr lang="en-US" baseline="0" dirty="0" smtClean="0"/>
              <a:t> </a:t>
            </a:r>
            <a:r>
              <a:rPr lang="en-US" baseline="0" dirty="0" err="1" smtClean="0"/>
              <a:t>weniger</a:t>
            </a:r>
            <a:r>
              <a:rPr lang="en-US" baseline="0" dirty="0" smtClean="0"/>
              <a:t> </a:t>
            </a:r>
            <a:r>
              <a:rPr lang="en-US" baseline="0" dirty="0" err="1" smtClean="0"/>
              <a:t>als</a:t>
            </a:r>
            <a:r>
              <a:rPr lang="en-US" baseline="0" dirty="0" smtClean="0"/>
              <a:t> 750 USD. </a:t>
            </a:r>
          </a:p>
          <a:p>
            <a:pPr marL="165415" indent="-165415">
              <a:buFontTx/>
              <a:buChar char="-"/>
            </a:pPr>
            <a:r>
              <a:rPr lang="en-US" baseline="0" dirty="0" err="1" smtClean="0"/>
              <a:t>Zusätzlich</a:t>
            </a:r>
            <a:r>
              <a:rPr lang="en-US" baseline="0" dirty="0" smtClean="0"/>
              <a:t> </a:t>
            </a:r>
            <a:r>
              <a:rPr lang="en-US" baseline="0" dirty="0" err="1" smtClean="0"/>
              <a:t>dazu</a:t>
            </a:r>
            <a:r>
              <a:rPr lang="en-US" baseline="0" dirty="0" smtClean="0"/>
              <a:t>: </a:t>
            </a:r>
            <a:r>
              <a:rPr lang="en-US" baseline="0" dirty="0" err="1" smtClean="0"/>
              <a:t>Erhebliche</a:t>
            </a:r>
            <a:r>
              <a:rPr lang="en-US" baseline="0" dirty="0" smtClean="0"/>
              <a:t> </a:t>
            </a:r>
            <a:r>
              <a:rPr lang="en-US" baseline="0" dirty="0" err="1" smtClean="0"/>
              <a:t>Miniaturisierung</a:t>
            </a:r>
            <a:r>
              <a:rPr lang="en-US" baseline="0" dirty="0" smtClean="0"/>
              <a:t> und </a:t>
            </a:r>
            <a:r>
              <a:rPr lang="en-US" baseline="0" dirty="0" err="1" smtClean="0"/>
              <a:t>dadurch</a:t>
            </a:r>
            <a:r>
              <a:rPr lang="en-US" baseline="0" dirty="0" smtClean="0"/>
              <a:t> flexible und mobile </a:t>
            </a:r>
            <a:r>
              <a:rPr lang="en-US" baseline="0" dirty="0" err="1" smtClean="0"/>
              <a:t>Nutzungsmöglichkeiten</a:t>
            </a:r>
            <a:r>
              <a:rPr lang="en-US" baseline="0" dirty="0" smtClean="0"/>
              <a:t> – S4 in </a:t>
            </a:r>
            <a:r>
              <a:rPr lang="en-US" baseline="0" dirty="0" err="1" smtClean="0"/>
              <a:t>Hosentasche</a:t>
            </a:r>
            <a:r>
              <a:rPr lang="en-US" baseline="0" dirty="0" smtClean="0"/>
              <a:t> vs. </a:t>
            </a:r>
            <a:r>
              <a:rPr lang="en-US" baseline="0" dirty="0" err="1" smtClean="0"/>
              <a:t>früher</a:t>
            </a:r>
            <a:r>
              <a:rPr lang="en-US" baseline="0" dirty="0" smtClean="0"/>
              <a:t> </a:t>
            </a:r>
            <a:r>
              <a:rPr lang="en-US" baseline="0" dirty="0" err="1" smtClean="0"/>
              <a:t>Rechenzentren</a:t>
            </a:r>
            <a:r>
              <a:rPr lang="en-US" baseline="0" dirty="0" smtClean="0"/>
              <a:t> (</a:t>
            </a:r>
            <a:r>
              <a:rPr lang="en-US" baseline="0" dirty="0" err="1" smtClean="0"/>
              <a:t>vgl</a:t>
            </a:r>
            <a:r>
              <a:rPr lang="en-US" baseline="0" dirty="0" smtClean="0"/>
              <a:t>. </a:t>
            </a:r>
            <a:r>
              <a:rPr lang="en-US" baseline="0" dirty="0" err="1" smtClean="0"/>
              <a:t>heutiges</a:t>
            </a:r>
            <a:r>
              <a:rPr lang="en-US" baseline="0" dirty="0" smtClean="0"/>
              <a:t> LRZ </a:t>
            </a:r>
            <a:r>
              <a:rPr lang="en-US" baseline="0" dirty="0" err="1" smtClean="0"/>
              <a:t>Garching</a:t>
            </a:r>
            <a:r>
              <a:rPr lang="en-US" baseline="0" dirty="0" smtClean="0"/>
              <a:t> etc.)</a:t>
            </a:r>
          </a:p>
          <a:p>
            <a:endParaRPr lang="en-US" baseline="0" dirty="0" smtClean="0"/>
          </a:p>
          <a:p>
            <a:r>
              <a:rPr lang="en-US" baseline="0" dirty="0" err="1" smtClean="0"/>
              <a:t>Eine</a:t>
            </a:r>
            <a:r>
              <a:rPr lang="en-US" baseline="0" dirty="0" smtClean="0"/>
              <a:t> </a:t>
            </a:r>
            <a:r>
              <a:rPr lang="en-US" baseline="0" dirty="0" err="1" smtClean="0"/>
              <a:t>derartige</a:t>
            </a:r>
            <a:r>
              <a:rPr lang="en-US" baseline="0" dirty="0" smtClean="0"/>
              <a:t> </a:t>
            </a:r>
            <a:r>
              <a:rPr lang="en-US" baseline="0" dirty="0" err="1" smtClean="0"/>
              <a:t>Entwicklung</a:t>
            </a:r>
            <a:r>
              <a:rPr lang="en-US" baseline="0" dirty="0" smtClean="0"/>
              <a:t> in der </a:t>
            </a:r>
            <a:r>
              <a:rPr lang="en-US" baseline="0" dirty="0" err="1" smtClean="0"/>
              <a:t>Leistungsfähigkeit</a:t>
            </a:r>
            <a:r>
              <a:rPr lang="en-US" baseline="0" dirty="0" smtClean="0"/>
              <a:t> </a:t>
            </a:r>
            <a:r>
              <a:rPr lang="en-US" baseline="0" dirty="0" err="1" smtClean="0"/>
              <a:t>bei</a:t>
            </a:r>
            <a:r>
              <a:rPr lang="en-US" baseline="0" dirty="0" smtClean="0"/>
              <a:t> </a:t>
            </a:r>
            <a:r>
              <a:rPr lang="en-US" baseline="0" dirty="0" err="1" smtClean="0"/>
              <a:t>gleichermaßen</a:t>
            </a:r>
            <a:r>
              <a:rPr lang="en-US" baseline="0" dirty="0" smtClean="0"/>
              <a:t> </a:t>
            </a:r>
            <a:r>
              <a:rPr lang="en-US" baseline="0" dirty="0" err="1" smtClean="0"/>
              <a:t>starkem</a:t>
            </a:r>
            <a:r>
              <a:rPr lang="en-US" baseline="0" dirty="0" smtClean="0"/>
              <a:t> </a:t>
            </a:r>
            <a:r>
              <a:rPr lang="en-US" baseline="0" dirty="0" err="1" smtClean="0"/>
              <a:t>Kostenverfall</a:t>
            </a:r>
            <a:r>
              <a:rPr lang="en-US" baseline="0" dirty="0" smtClean="0"/>
              <a:t> – </a:t>
            </a:r>
            <a:r>
              <a:rPr lang="en-US" baseline="0" dirty="0" err="1" smtClean="0"/>
              <a:t>wenn</a:t>
            </a:r>
            <a:r>
              <a:rPr lang="en-US" baseline="0" dirty="0" smtClean="0"/>
              <a:t> man </a:t>
            </a:r>
            <a:r>
              <a:rPr lang="en-US" baseline="0" dirty="0" err="1" smtClean="0"/>
              <a:t>sich</a:t>
            </a:r>
            <a:r>
              <a:rPr lang="en-US" baseline="0" dirty="0" smtClean="0"/>
              <a:t> </a:t>
            </a:r>
            <a:r>
              <a:rPr lang="en-US" baseline="0" dirty="0" err="1" smtClean="0"/>
              <a:t>noch</a:t>
            </a:r>
            <a:r>
              <a:rPr lang="en-US" baseline="0" dirty="0" smtClean="0"/>
              <a:t> </a:t>
            </a:r>
            <a:r>
              <a:rPr lang="en-US" baseline="0" dirty="0" err="1" smtClean="0"/>
              <a:t>einmal</a:t>
            </a:r>
            <a:r>
              <a:rPr lang="en-US" baseline="0" dirty="0" smtClean="0"/>
              <a:t> an die </a:t>
            </a:r>
            <a:r>
              <a:rPr lang="en-US" baseline="0" dirty="0" err="1" smtClean="0"/>
              <a:t>Entwicklung</a:t>
            </a:r>
            <a:r>
              <a:rPr lang="en-US" baseline="0" dirty="0" smtClean="0"/>
              <a:t> </a:t>
            </a:r>
            <a:r>
              <a:rPr lang="en-US" baseline="0" dirty="0" err="1" smtClean="0"/>
              <a:t>historischer</a:t>
            </a:r>
            <a:r>
              <a:rPr lang="en-US" baseline="0" dirty="0" smtClean="0"/>
              <a:t> </a:t>
            </a:r>
            <a:r>
              <a:rPr lang="en-US" baseline="0" dirty="0" err="1" smtClean="0"/>
              <a:t>Werkzeuge</a:t>
            </a:r>
            <a:r>
              <a:rPr lang="en-US" baseline="0" dirty="0" smtClean="0"/>
              <a:t>, </a:t>
            </a:r>
            <a:r>
              <a:rPr lang="en-US" baseline="0" dirty="0" err="1" smtClean="0"/>
              <a:t>wie</a:t>
            </a:r>
            <a:r>
              <a:rPr lang="en-US" baseline="0" dirty="0" smtClean="0"/>
              <a:t> </a:t>
            </a:r>
            <a:r>
              <a:rPr lang="en-US" baseline="0" dirty="0" err="1" smtClean="0"/>
              <a:t>z.B</a:t>
            </a:r>
            <a:r>
              <a:rPr lang="en-US" baseline="0" dirty="0" smtClean="0"/>
              <a:t>. </a:t>
            </a:r>
            <a:r>
              <a:rPr lang="en-US" baseline="0" dirty="0" err="1" smtClean="0"/>
              <a:t>Pflug</a:t>
            </a:r>
            <a:r>
              <a:rPr lang="en-US" baseline="0" dirty="0" smtClean="0"/>
              <a:t>, </a:t>
            </a:r>
            <a:r>
              <a:rPr lang="en-US" baseline="0" dirty="0" err="1" smtClean="0"/>
              <a:t>Webstühle</a:t>
            </a:r>
            <a:r>
              <a:rPr lang="en-US" baseline="0" dirty="0" smtClean="0"/>
              <a:t> etc. </a:t>
            </a:r>
            <a:r>
              <a:rPr lang="en-US" baseline="0" dirty="0" err="1" smtClean="0"/>
              <a:t>erinnert</a:t>
            </a:r>
            <a:r>
              <a:rPr lang="en-US" baseline="0" dirty="0" smtClean="0"/>
              <a:t> – hat </a:t>
            </a:r>
            <a:r>
              <a:rPr lang="en-US" baseline="0" dirty="0" err="1" smtClean="0"/>
              <a:t>es</a:t>
            </a:r>
            <a:r>
              <a:rPr lang="en-US" baseline="0" dirty="0" smtClean="0"/>
              <a:t> </a:t>
            </a:r>
            <a:r>
              <a:rPr lang="en-US" baseline="0" dirty="0" err="1" smtClean="0"/>
              <a:t>historisch</a:t>
            </a:r>
            <a:r>
              <a:rPr lang="en-US" baseline="0" dirty="0" smtClean="0"/>
              <a:t> </a:t>
            </a:r>
            <a:r>
              <a:rPr lang="en-US" baseline="0" dirty="0" err="1" smtClean="0"/>
              <a:t>gesehen</a:t>
            </a:r>
            <a:r>
              <a:rPr lang="en-US" baseline="0" dirty="0" smtClean="0"/>
              <a:t> </a:t>
            </a:r>
            <a:r>
              <a:rPr lang="en-US" baseline="0" dirty="0" err="1" smtClean="0"/>
              <a:t>noch</a:t>
            </a:r>
            <a:r>
              <a:rPr lang="en-US" baseline="0" dirty="0" smtClean="0"/>
              <a:t> </a:t>
            </a:r>
            <a:r>
              <a:rPr lang="en-US" baseline="0" dirty="0" err="1" smtClean="0"/>
              <a:t>nicht</a:t>
            </a:r>
            <a:r>
              <a:rPr lang="en-US" baseline="0" dirty="0" smtClean="0"/>
              <a:t> </a:t>
            </a:r>
            <a:r>
              <a:rPr lang="en-US" baseline="0" dirty="0" err="1" smtClean="0"/>
              <a:t>gegeben</a:t>
            </a:r>
            <a:r>
              <a:rPr lang="en-US" baseline="0" dirty="0" smtClean="0"/>
              <a:t>.</a:t>
            </a:r>
          </a:p>
        </p:txBody>
      </p:sp>
      <p:sp>
        <p:nvSpPr>
          <p:cNvPr id="4" name="Slide Number Placeholder 3"/>
          <p:cNvSpPr>
            <a:spLocks noGrp="1"/>
          </p:cNvSpPr>
          <p:nvPr>
            <p:ph type="sldNum" sz="quarter" idx="10"/>
          </p:nvPr>
        </p:nvSpPr>
        <p:spPr/>
        <p:txBody>
          <a:bodyPr/>
          <a:lstStyle/>
          <a:p>
            <a:fld id="{97400D3A-D66E-5C41-9EEE-F2661E9637B7}" type="slidenum">
              <a:rPr lang="de-DE" smtClean="0"/>
              <a:pPr/>
              <a:t>8</a:t>
            </a:fld>
            <a:endParaRPr lang="de-DE"/>
          </a:p>
        </p:txBody>
      </p:sp>
    </p:spTree>
    <p:extLst>
      <p:ext uri="{BB962C8B-B14F-4D97-AF65-F5344CB8AC3E}">
        <p14:creationId xmlns:p14="http://schemas.microsoft.com/office/powerpoint/2010/main" val="104029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17575" y="744538"/>
            <a:ext cx="4962525" cy="3722687"/>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dirty="0" err="1" smtClean="0">
                <a:ea typeface="ＭＳ Ｐゴシック" charset="0"/>
                <a:cs typeface="ＭＳ Ｐゴシック" charset="0"/>
              </a:rPr>
              <a:t>Diese</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radikale</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Veränderung</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unserer</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heutigen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Werkzeuge</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führt</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zu</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vielfältigen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Veränderungen</a:t>
            </a:r>
            <a:r>
              <a:rPr lang="en-GB" baseline="0" dirty="0" smtClean="0">
                <a:ea typeface="ＭＳ Ｐゴシック" charset="0"/>
                <a:cs typeface="ＭＳ Ｐゴシック" charset="0"/>
              </a:rPr>
              <a:t> der </a:t>
            </a:r>
            <a:r>
              <a:rPr lang="en-GB" baseline="0" dirty="0" err="1" smtClean="0">
                <a:ea typeface="ＭＳ Ｐゴシック" charset="0"/>
                <a:cs typeface="ＭＳ Ｐゴシック" charset="0"/>
              </a:rPr>
              <a:t>Arbeitswelt</a:t>
            </a:r>
            <a:r>
              <a:rPr lang="en-GB" baseline="0" dirty="0" smtClean="0">
                <a:ea typeface="ＭＳ Ｐゴシック" charset="0"/>
                <a:cs typeface="ＭＳ Ｐゴシック" charset="0"/>
              </a:rPr>
              <a:t>: </a:t>
            </a:r>
          </a:p>
          <a:p>
            <a:endParaRPr lang="en-GB" baseline="0" dirty="0" smtClean="0">
              <a:ea typeface="ＭＳ Ｐゴシック" charset="0"/>
              <a:cs typeface="ＭＳ Ｐゴシック" charset="0"/>
            </a:endParaRPr>
          </a:p>
          <a:p>
            <a:pPr marL="165415" indent="-165415">
              <a:buFontTx/>
              <a:buChar char="-"/>
            </a:pPr>
            <a:r>
              <a:rPr lang="en-GB" baseline="0" dirty="0" err="1" smtClean="0">
                <a:ea typeface="ＭＳ Ｐゴシック" charset="0"/>
                <a:cs typeface="ＭＳ Ｐゴシック" charset="0"/>
              </a:rPr>
              <a:t>Klassische</a:t>
            </a:r>
            <a:r>
              <a:rPr lang="en-GB" baseline="0" dirty="0" smtClean="0">
                <a:ea typeface="ＭＳ Ｐゴシック" charset="0"/>
                <a:cs typeface="ＭＳ Ｐゴシック" charset="0"/>
              </a:rPr>
              <a:t> “white collar” Jobs </a:t>
            </a:r>
            <a:r>
              <a:rPr lang="en-GB" baseline="0" dirty="0" err="1" smtClean="0">
                <a:ea typeface="ＭＳ Ｐゴシック" charset="0"/>
                <a:cs typeface="ＭＳ Ｐゴシック" charset="0"/>
              </a:rPr>
              <a:t>finden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zunehmend</a:t>
            </a:r>
            <a:r>
              <a:rPr lang="en-GB" baseline="0" dirty="0" smtClean="0">
                <a:ea typeface="ＭＳ Ｐゴシック" charset="0"/>
                <a:cs typeface="ＭＳ Ｐゴシック" charset="0"/>
              </a:rPr>
              <a:t> in </a:t>
            </a:r>
            <a:r>
              <a:rPr lang="en-GB" baseline="0" dirty="0" err="1" smtClean="0">
                <a:ea typeface="ＭＳ Ｐゴシック" charset="0"/>
                <a:cs typeface="ＭＳ Ｐゴシック" charset="0"/>
              </a:rPr>
              <a:t>einer</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virtuellen</a:t>
            </a:r>
            <a:r>
              <a:rPr lang="en-GB" baseline="0" dirty="0" smtClean="0">
                <a:ea typeface="ＭＳ Ｐゴシック" charset="0"/>
                <a:cs typeface="ＭＳ Ｐゴシック" charset="0"/>
              </a:rPr>
              <a:t> Welt </a:t>
            </a:r>
            <a:r>
              <a:rPr lang="en-GB" baseline="0" dirty="0" err="1" smtClean="0">
                <a:ea typeface="ＭＳ Ｐゴシック" charset="0"/>
                <a:cs typeface="ＭＳ Ｐゴシック" charset="0"/>
              </a:rPr>
              <a:t>statt</a:t>
            </a:r>
            <a:r>
              <a:rPr lang="en-GB" baseline="0" dirty="0" smtClean="0">
                <a:ea typeface="ＭＳ Ｐゴシック" charset="0"/>
                <a:cs typeface="ＭＳ Ｐゴシック" charset="0"/>
              </a:rPr>
              <a:t>, die </a:t>
            </a:r>
            <a:r>
              <a:rPr lang="en-GB" baseline="0" dirty="0" err="1" smtClean="0">
                <a:ea typeface="ＭＳ Ｐゴシック" charset="0"/>
                <a:cs typeface="ＭＳ Ｐゴシック" charset="0"/>
              </a:rPr>
              <a:t>es</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ermöglicht</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Standort</a:t>
            </a:r>
            <a:r>
              <a:rPr lang="en-GB" baseline="0" dirty="0" smtClean="0">
                <a:ea typeface="ＭＳ Ｐゴシック" charset="0"/>
                <a:cs typeface="ＭＳ Ｐゴシック" charset="0"/>
              </a:rPr>
              <a:t>- und </a:t>
            </a:r>
            <a:r>
              <a:rPr lang="en-GB" baseline="0" dirty="0" err="1" smtClean="0">
                <a:ea typeface="ＭＳ Ｐゴシック" charset="0"/>
                <a:cs typeface="ＭＳ Ｐゴシック" charset="0"/>
              </a:rPr>
              <a:t>Zeit-unabhängig</a:t>
            </a:r>
            <a:r>
              <a:rPr lang="en-GB" baseline="0" dirty="0" smtClean="0">
                <a:ea typeface="ＭＳ Ｐゴシック" charset="0"/>
                <a:cs typeface="ＭＳ Ｐゴシック" charset="0"/>
              </a:rPr>
              <a:t> und </a:t>
            </a:r>
            <a:r>
              <a:rPr lang="en-GB" baseline="0" dirty="0" err="1" smtClean="0">
                <a:ea typeface="ＭＳ Ｐゴシック" charset="0"/>
                <a:cs typeface="ＭＳ Ｐゴシック" charset="0"/>
              </a:rPr>
              <a:t>oftmals</a:t>
            </a:r>
            <a:r>
              <a:rPr lang="en-GB" baseline="0" dirty="0" smtClean="0">
                <a:ea typeface="ＭＳ Ｐゴシック" charset="0"/>
                <a:cs typeface="ＭＳ Ｐゴシック" charset="0"/>
              </a:rPr>
              <a:t> auf </a:t>
            </a:r>
            <a:r>
              <a:rPr lang="en-GB" baseline="0" dirty="0" err="1" smtClean="0">
                <a:ea typeface="ＭＳ Ｐゴシック" charset="0"/>
                <a:cs typeface="ＭＳ Ｐゴシック" charset="0"/>
              </a:rPr>
              <a:t>als</a:t>
            </a:r>
            <a:r>
              <a:rPr lang="en-GB" baseline="0" dirty="0" smtClean="0">
                <a:ea typeface="ＭＳ Ｐゴシック" charset="0"/>
                <a:cs typeface="ＭＳ Ｐゴシック" charset="0"/>
              </a:rPr>
              <a:t> Freelancer auf </a:t>
            </a:r>
            <a:r>
              <a:rPr lang="en-GB" baseline="0" dirty="0" err="1" smtClean="0">
                <a:ea typeface="ＭＳ Ｐゴシック" charset="0"/>
                <a:cs typeface="ＭＳ Ｐゴシック" charset="0"/>
              </a:rPr>
              <a:t>Projekt</a:t>
            </a:r>
            <a:r>
              <a:rPr lang="en-GB" baseline="0" dirty="0" smtClean="0">
                <a:ea typeface="ＭＳ Ｐゴシック" charset="0"/>
                <a:cs typeface="ＭＳ Ｐゴシック" charset="0"/>
              </a:rPr>
              <a:t>-Basis </a:t>
            </a:r>
            <a:r>
              <a:rPr lang="en-GB" baseline="0" dirty="0" err="1" smtClean="0">
                <a:ea typeface="ＭＳ Ｐゴシック" charset="0"/>
                <a:cs typeface="ＭＳ Ｐゴシック" charset="0"/>
              </a:rPr>
              <a:t>zu</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Arbeiten</a:t>
            </a:r>
            <a:r>
              <a:rPr lang="en-GB" baseline="0" dirty="0" smtClean="0">
                <a:ea typeface="ＭＳ Ｐゴシック" charset="0"/>
                <a:cs typeface="ＭＳ Ｐゴシック" charset="0"/>
              </a:rPr>
              <a:t> (MIT Business Review)</a:t>
            </a:r>
          </a:p>
          <a:p>
            <a:pPr marL="165415" indent="-165415">
              <a:buFontTx/>
              <a:buChar char="-"/>
            </a:pPr>
            <a:r>
              <a:rPr lang="en-GB" baseline="0" dirty="0" err="1" smtClean="0">
                <a:ea typeface="ＭＳ Ｐゴシック" charset="0"/>
                <a:cs typeface="ＭＳ Ｐゴシック" charset="0"/>
              </a:rPr>
              <a:t>Diese</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neuen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Freiheiten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bringen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aber</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auch</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oftmals</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einen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Verlust</a:t>
            </a:r>
            <a:r>
              <a:rPr lang="en-GB" baseline="0" dirty="0" smtClean="0">
                <a:ea typeface="ＭＳ Ｐゴシック" charset="0"/>
                <a:cs typeface="ＭＳ Ｐゴシック" charset="0"/>
              </a:rPr>
              <a:t> an </a:t>
            </a:r>
            <a:r>
              <a:rPr lang="en-GB" baseline="0" dirty="0" err="1" smtClean="0">
                <a:ea typeface="ＭＳ Ｐゴシック" charset="0"/>
                <a:cs typeface="ＭＳ Ｐゴシック" charset="0"/>
              </a:rPr>
              <a:t>Sicherheit</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mit</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sich</a:t>
            </a:r>
            <a:endParaRPr lang="en-GB" baseline="0" dirty="0" smtClean="0">
              <a:ea typeface="ＭＳ Ｐゴシック" charset="0"/>
              <a:cs typeface="ＭＳ Ｐゴシック" charset="0"/>
            </a:endParaRPr>
          </a:p>
          <a:p>
            <a:pPr marL="165415" indent="-165415">
              <a:buFontTx/>
              <a:buChar char="-"/>
            </a:pPr>
            <a:r>
              <a:rPr lang="en-GB" baseline="0" dirty="0" err="1" smtClean="0">
                <a:ea typeface="ＭＳ Ｐゴシック" charset="0"/>
                <a:cs typeface="ＭＳ Ｐゴシック" charset="0"/>
              </a:rPr>
              <a:t>Im</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Bereich</a:t>
            </a:r>
            <a:r>
              <a:rPr lang="en-GB" baseline="0" dirty="0" smtClean="0">
                <a:ea typeface="ＭＳ Ｐゴシック" charset="0"/>
                <a:cs typeface="ＭＳ Ｐゴシック" charset="0"/>
              </a:rPr>
              <a:t> der “blue collar” Jobs </a:t>
            </a:r>
            <a:r>
              <a:rPr lang="en-GB" baseline="0" dirty="0" err="1" smtClean="0">
                <a:ea typeface="ＭＳ Ｐゴシック" charset="0"/>
                <a:cs typeface="ＭＳ Ｐゴシック" charset="0"/>
              </a:rPr>
              <a:t>ist</a:t>
            </a:r>
            <a:r>
              <a:rPr lang="en-GB" baseline="0" dirty="0" smtClean="0">
                <a:ea typeface="ＭＳ Ｐゴシック" charset="0"/>
                <a:cs typeface="ＭＳ Ｐゴシック" charset="0"/>
              </a:rPr>
              <a:t> in </a:t>
            </a:r>
            <a:r>
              <a:rPr lang="en-GB" baseline="0" dirty="0" err="1" smtClean="0">
                <a:ea typeface="ＭＳ Ｐゴシック" charset="0"/>
                <a:cs typeface="ＭＳ Ｐゴシック" charset="0"/>
              </a:rPr>
              <a:t>vielen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Bereichen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nahezu</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eine</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Vollautomation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erreicht</a:t>
            </a:r>
            <a:endParaRPr lang="en-GB" baseline="0" dirty="0" smtClean="0">
              <a:ea typeface="ＭＳ Ｐゴシック" charset="0"/>
              <a:cs typeface="ＭＳ Ｐゴシック" charset="0"/>
            </a:endParaRPr>
          </a:p>
          <a:p>
            <a:pPr marL="165415" indent="-165415">
              <a:buFontTx/>
              <a:buChar char="-"/>
            </a:pPr>
            <a:r>
              <a:rPr lang="en-GB" baseline="0" dirty="0" err="1" smtClean="0">
                <a:ea typeface="ＭＳ Ｐゴシック" charset="0"/>
                <a:cs typeface="ＭＳ Ｐゴシック" charset="0"/>
              </a:rPr>
              <a:t>Auch</a:t>
            </a:r>
            <a:r>
              <a:rPr lang="en-GB" baseline="0" dirty="0" smtClean="0">
                <a:ea typeface="ＭＳ Ｐゴシック" charset="0"/>
                <a:cs typeface="ＭＳ Ｐゴシック" charset="0"/>
              </a:rPr>
              <a:t> die </a:t>
            </a:r>
            <a:r>
              <a:rPr lang="en-GB" baseline="0" dirty="0" err="1" smtClean="0">
                <a:ea typeface="ＭＳ Ｐゴシック" charset="0"/>
                <a:cs typeface="ＭＳ Ｐゴシック" charset="0"/>
              </a:rPr>
              <a:t>veränderte</a:t>
            </a:r>
            <a:r>
              <a:rPr lang="en-GB" baseline="0" dirty="0" smtClean="0">
                <a:ea typeface="ＭＳ Ｐゴシック" charset="0"/>
                <a:cs typeface="ＭＳ Ｐゴシック" charset="0"/>
              </a:rPr>
              <a:t> Form der </a:t>
            </a:r>
            <a:r>
              <a:rPr lang="en-GB" baseline="0" dirty="0" err="1" smtClean="0">
                <a:ea typeface="ＭＳ Ｐゴシック" charset="0"/>
                <a:cs typeface="ＭＳ Ｐゴシック" charset="0"/>
              </a:rPr>
              <a:t>Arbeitsteilung</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bringt</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neuartige</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Probleme</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mit</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sich</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z.B</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eine</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mögliche</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Polarisierung</a:t>
            </a:r>
            <a:r>
              <a:rPr lang="en-GB" baseline="0" dirty="0" smtClean="0">
                <a:ea typeface="ＭＳ Ｐゴシック" charset="0"/>
                <a:cs typeface="ＭＳ Ｐゴシック" charset="0"/>
              </a:rPr>
              <a:t> der </a:t>
            </a:r>
            <a:r>
              <a:rPr lang="en-GB" baseline="0" dirty="0" err="1" smtClean="0">
                <a:ea typeface="ＭＳ Ｐゴシック" charset="0"/>
                <a:cs typeface="ＭＳ Ｐゴシック" charset="0"/>
              </a:rPr>
              <a:t>Beschäftigung</a:t>
            </a:r>
            <a:r>
              <a:rPr lang="en-GB" baseline="0" dirty="0" smtClean="0">
                <a:ea typeface="ＭＳ Ｐゴシック" charset="0"/>
                <a:cs typeface="ＭＳ Ｐゴシック" charset="0"/>
              </a:rPr>
              <a:t>)</a:t>
            </a:r>
          </a:p>
          <a:p>
            <a:pPr marL="165415" indent="-165415">
              <a:buFontTx/>
              <a:buChar char="-"/>
            </a:pPr>
            <a:r>
              <a:rPr lang="en-GB" baseline="0" dirty="0" err="1" smtClean="0">
                <a:ea typeface="ＭＳ Ｐゴシック" charset="0"/>
                <a:cs typeface="ＭＳ Ｐゴシック" charset="0"/>
              </a:rPr>
              <a:t>Diese</a:t>
            </a:r>
            <a:r>
              <a:rPr lang="en-GB" baseline="0" dirty="0" smtClean="0">
                <a:ea typeface="ＭＳ Ｐゴシック" charset="0"/>
                <a:cs typeface="ＭＳ Ｐゴシック" charset="0"/>
              </a:rPr>
              <a:t> und </a:t>
            </a:r>
            <a:r>
              <a:rPr lang="en-GB" baseline="0" dirty="0" err="1" smtClean="0">
                <a:ea typeface="ＭＳ Ｐゴシック" charset="0"/>
                <a:cs typeface="ＭＳ Ｐゴシック" charset="0"/>
              </a:rPr>
              <a:t>zukünftige</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Veränderungen</a:t>
            </a:r>
            <a:r>
              <a:rPr lang="en-GB" baseline="0" dirty="0" smtClean="0">
                <a:ea typeface="ＭＳ Ｐゴシック" charset="0"/>
                <a:cs typeface="ＭＳ Ｐゴシック" charset="0"/>
              </a:rPr>
              <a:t> der </a:t>
            </a:r>
            <a:r>
              <a:rPr lang="en-GB" baseline="0" dirty="0" err="1" smtClean="0">
                <a:ea typeface="ＭＳ Ｐゴシック" charset="0"/>
                <a:cs typeface="ＭＳ Ｐゴシック" charset="0"/>
              </a:rPr>
              <a:t>Arbeitswelt</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haben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vielzählige</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Implikationen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für</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Individuen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Unternehmen</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aber</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auch</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unserer</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Gesellschaft</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als</a:t>
            </a:r>
            <a:r>
              <a:rPr lang="en-GB" baseline="0" dirty="0" smtClean="0">
                <a:ea typeface="ＭＳ Ｐゴシック" charset="0"/>
                <a:cs typeface="ＭＳ Ｐゴシック" charset="0"/>
              </a:rPr>
              <a:t> </a:t>
            </a:r>
            <a:r>
              <a:rPr lang="en-GB" baseline="0" dirty="0" err="1" smtClean="0">
                <a:ea typeface="ＭＳ Ｐゴシック" charset="0"/>
                <a:cs typeface="ＭＳ Ｐゴシック" charset="0"/>
              </a:rPr>
              <a:t>Ganzes</a:t>
            </a:r>
            <a:endParaRPr lang="en-GB"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17"/>
          <p:cNvSpPr txBox="1">
            <a:spLocks noChangeArrowheads="1"/>
          </p:cNvSpPr>
          <p:nvPr userDrawn="1"/>
        </p:nvSpPr>
        <p:spPr bwMode="auto">
          <a:xfrm>
            <a:off x="933450" y="1624013"/>
            <a:ext cx="2801938" cy="488950"/>
          </a:xfrm>
          <a:prstGeom prst="rect">
            <a:avLst/>
          </a:prstGeom>
          <a:noFill/>
          <a:ln w="9525">
            <a:noFill/>
            <a:miter lim="800000"/>
            <a:headEnd/>
            <a:tailEnd/>
          </a:ln>
          <a:effectLst/>
        </p:spPr>
        <p:txBody>
          <a:bodyPr wrap="none" lIns="0" tIns="0" rIns="0" bIns="0">
            <a:spAutoFit/>
          </a:bodyPr>
          <a:lstStyle>
            <a:lvl1pPr>
              <a:defRPr sz="1600" b="1">
                <a:solidFill>
                  <a:schemeClr val="tx1"/>
                </a:solidFill>
                <a:latin typeface="Arial" charset="0"/>
                <a:ea typeface="ＭＳ Ｐゴシック" charset="0"/>
                <a:cs typeface="ＭＳ Ｐゴシック" charset="0"/>
              </a:defRPr>
            </a:lvl1pPr>
            <a:lvl2pPr marL="37931725" indent="-37474525">
              <a:defRPr sz="1600" b="1">
                <a:solidFill>
                  <a:schemeClr val="tx1"/>
                </a:solidFill>
                <a:latin typeface="Arial" charset="0"/>
                <a:ea typeface="ＭＳ Ｐゴシック" charset="0"/>
              </a:defRPr>
            </a:lvl2pPr>
            <a:lvl3pPr>
              <a:defRPr sz="1600" b="1">
                <a:solidFill>
                  <a:schemeClr val="tx1"/>
                </a:solidFill>
                <a:latin typeface="Arial" charset="0"/>
                <a:ea typeface="ＭＳ Ｐゴシック" charset="0"/>
              </a:defRPr>
            </a:lvl3pPr>
            <a:lvl4pPr>
              <a:defRPr sz="1600" b="1">
                <a:solidFill>
                  <a:schemeClr val="tx1"/>
                </a:solidFill>
                <a:latin typeface="Arial" charset="0"/>
                <a:ea typeface="ＭＳ Ｐゴシック" charset="0"/>
              </a:defRPr>
            </a:lvl4pPr>
            <a:lvl5pPr>
              <a:defRPr sz="1600" b="1">
                <a:solidFill>
                  <a:schemeClr val="tx1"/>
                </a:solidFill>
                <a:latin typeface="Arial" charset="0"/>
                <a:ea typeface="ＭＳ Ｐゴシック" charset="0"/>
              </a:defRPr>
            </a:lvl5pPr>
            <a:lvl6pPr marL="457200" eaLnBrk="0" fontAlgn="base" hangingPunct="0">
              <a:spcBef>
                <a:spcPct val="0"/>
              </a:spcBef>
              <a:spcAft>
                <a:spcPct val="0"/>
              </a:spcAft>
              <a:defRPr sz="1600" b="1">
                <a:solidFill>
                  <a:schemeClr val="tx1"/>
                </a:solidFill>
                <a:latin typeface="Arial" charset="0"/>
                <a:ea typeface="ＭＳ Ｐゴシック" charset="0"/>
              </a:defRPr>
            </a:lvl6pPr>
            <a:lvl7pPr marL="914400" eaLnBrk="0" fontAlgn="base" hangingPunct="0">
              <a:spcBef>
                <a:spcPct val="0"/>
              </a:spcBef>
              <a:spcAft>
                <a:spcPct val="0"/>
              </a:spcAft>
              <a:defRPr sz="1600" b="1">
                <a:solidFill>
                  <a:schemeClr val="tx1"/>
                </a:solidFill>
                <a:latin typeface="Arial" charset="0"/>
                <a:ea typeface="ＭＳ Ｐゴシック" charset="0"/>
              </a:defRPr>
            </a:lvl7pPr>
            <a:lvl8pPr marL="1371600" eaLnBrk="0" fontAlgn="base" hangingPunct="0">
              <a:spcBef>
                <a:spcPct val="0"/>
              </a:spcBef>
              <a:spcAft>
                <a:spcPct val="0"/>
              </a:spcAft>
              <a:defRPr sz="1600" b="1">
                <a:solidFill>
                  <a:schemeClr val="tx1"/>
                </a:solidFill>
                <a:latin typeface="Arial" charset="0"/>
                <a:ea typeface="ＭＳ Ｐゴシック" charset="0"/>
              </a:defRPr>
            </a:lvl8pPr>
            <a:lvl9pPr marL="1828800" eaLnBrk="0" fontAlgn="base" hangingPunct="0">
              <a:spcBef>
                <a:spcPct val="0"/>
              </a:spcBef>
              <a:spcAft>
                <a:spcPct val="0"/>
              </a:spcAft>
              <a:defRPr sz="1600" b="1">
                <a:solidFill>
                  <a:schemeClr val="tx1"/>
                </a:solidFill>
                <a:latin typeface="Arial" charset="0"/>
                <a:ea typeface="ＭＳ Ｐゴシック" charset="0"/>
              </a:defRPr>
            </a:lvl9pPr>
          </a:lstStyle>
          <a:p>
            <a:r>
              <a:rPr lang="de-DE" b="0">
                <a:solidFill>
                  <a:srgbClr val="808080"/>
                </a:solidFill>
              </a:rPr>
              <a:t>Fakultät für Betriebswirtschaft</a:t>
            </a:r>
          </a:p>
          <a:p>
            <a:r>
              <a:rPr lang="de-DE" b="0">
                <a:solidFill>
                  <a:srgbClr val="808080"/>
                </a:solidFill>
              </a:rPr>
              <a:t>Munich School of Management</a:t>
            </a:r>
          </a:p>
        </p:txBody>
      </p:sp>
      <p:grpSp>
        <p:nvGrpSpPr>
          <p:cNvPr id="5" name="Group 18"/>
          <p:cNvGrpSpPr>
            <a:grpSpLocks/>
          </p:cNvGrpSpPr>
          <p:nvPr userDrawn="1"/>
        </p:nvGrpSpPr>
        <p:grpSpPr bwMode="auto">
          <a:xfrm>
            <a:off x="142875" y="142875"/>
            <a:ext cx="9001125" cy="6715125"/>
            <a:chOff x="90" y="90"/>
            <a:chExt cx="5670" cy="4230"/>
          </a:xfrm>
        </p:grpSpPr>
        <p:pic>
          <p:nvPicPr>
            <p:cNvPr id="6" name="Picture 19" descr="LMU"/>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LMU-Schriftzu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8"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Siegel_25s"/>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821" y="2381"/>
              <a:ext cx="1939" cy="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2"/>
            <p:cNvSpPr>
              <a:spLocks noChangeArrowheads="1"/>
            </p:cNvSpPr>
            <p:nvPr userDrawn="1"/>
          </p:nvSpPr>
          <p:spPr bwMode="auto">
            <a:xfrm>
              <a:off x="593" y="90"/>
              <a:ext cx="453" cy="453"/>
            </a:xfrm>
            <a:prstGeom prst="rect">
              <a:avLst/>
            </a:prstGeom>
            <a:noFill/>
            <a:ln w="9525">
              <a:solidFill>
                <a:srgbClr val="808080"/>
              </a:solidFill>
              <a:miter lim="800000"/>
              <a:headEnd/>
              <a:tailEnd/>
            </a:ln>
            <a:effectLst/>
          </p:spPr>
          <p:txBody>
            <a:bodyPr wrap="none" anchor="ctr"/>
            <a:lstStyle/>
            <a:p>
              <a:pPr algn="ctr"/>
              <a:endParaRPr lang="en-GB" sz="1400"/>
            </a:p>
          </p:txBody>
        </p:sp>
        <p:sp>
          <p:nvSpPr>
            <p:cNvPr id="10" name="Rectangle 23"/>
            <p:cNvSpPr>
              <a:spLocks noChangeArrowheads="1"/>
            </p:cNvSpPr>
            <p:nvPr userDrawn="1"/>
          </p:nvSpPr>
          <p:spPr bwMode="auto">
            <a:xfrm>
              <a:off x="90" y="90"/>
              <a:ext cx="453" cy="453"/>
            </a:xfrm>
            <a:prstGeom prst="rect">
              <a:avLst/>
            </a:prstGeom>
            <a:noFill/>
            <a:ln w="9525">
              <a:solidFill>
                <a:srgbClr val="808080"/>
              </a:solidFill>
              <a:miter lim="800000"/>
              <a:headEnd/>
              <a:tailEnd/>
            </a:ln>
            <a:effectLst/>
          </p:spPr>
          <p:txBody>
            <a:bodyPr wrap="none" anchor="ctr"/>
            <a:lstStyle/>
            <a:p>
              <a:endParaRPr lang="en-GB" sz="1400"/>
            </a:p>
          </p:txBody>
        </p:sp>
      </p:grpSp>
      <p:sp>
        <p:nvSpPr>
          <p:cNvPr id="100367" name="Rectangle 15"/>
          <p:cNvSpPr>
            <a:spLocks noGrp="1" noChangeArrowheads="1"/>
          </p:cNvSpPr>
          <p:nvPr>
            <p:ph type="ctrTitle"/>
          </p:nvPr>
        </p:nvSpPr>
        <p:spPr>
          <a:xfrm>
            <a:off x="933450" y="2362200"/>
            <a:ext cx="8062913" cy="698500"/>
          </a:xfrm>
        </p:spPr>
        <p:txBody>
          <a:bodyPr anchor="ctr"/>
          <a:lstStyle>
            <a:lvl1pPr>
              <a:defRPr/>
            </a:lvl1pPr>
          </a:lstStyle>
          <a:p>
            <a:r>
              <a:rPr lang="de-DE"/>
              <a:t>Mastertitelformat bearbeiten</a:t>
            </a:r>
          </a:p>
        </p:txBody>
      </p:sp>
      <p:sp>
        <p:nvSpPr>
          <p:cNvPr id="100368" name="Rectangle 16"/>
          <p:cNvSpPr>
            <a:spLocks noGrp="1" noChangeArrowheads="1"/>
          </p:cNvSpPr>
          <p:nvPr>
            <p:ph type="subTitle" idx="1"/>
          </p:nvPr>
        </p:nvSpPr>
        <p:spPr>
          <a:xfrm>
            <a:off x="933450" y="3200400"/>
            <a:ext cx="6000750" cy="825500"/>
          </a:xfrm>
        </p:spPr>
        <p:txBody>
          <a:bodyPr/>
          <a:lstStyle>
            <a:lvl1pPr marL="0" indent="0" algn="ctr">
              <a:buFont typeface="Wingdings" pitchFamily="2" charset="2"/>
              <a:buNone/>
              <a:defRPr/>
            </a:lvl1pPr>
          </a:lstStyle>
          <a:p>
            <a:r>
              <a:rPr lang="de-DE"/>
              <a:t>Master-Untertitelformat bearbeiten</a:t>
            </a:r>
          </a:p>
        </p:txBody>
      </p:sp>
    </p:spTree>
    <p:extLst>
      <p:ext uri="{BB962C8B-B14F-4D97-AF65-F5344CB8AC3E}">
        <p14:creationId xmlns:p14="http://schemas.microsoft.com/office/powerpoint/2010/main" val="3428399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fld id="{92E4BCDA-3B35-D642-9590-E1A59C02ED9F}" type="slidenum">
              <a:rPr lang="de-DE"/>
              <a:pPr/>
              <a:t>‹Nr.›</a:t>
            </a:fld>
            <a:endParaRPr lang="de-DE"/>
          </a:p>
        </p:txBody>
      </p:sp>
    </p:spTree>
    <p:extLst>
      <p:ext uri="{BB962C8B-B14F-4D97-AF65-F5344CB8AC3E}">
        <p14:creationId xmlns:p14="http://schemas.microsoft.com/office/powerpoint/2010/main" val="23090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4975" y="950913"/>
            <a:ext cx="2212975" cy="56022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42875" y="950913"/>
            <a:ext cx="6489700" cy="560228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fld id="{8BF02B97-1621-2A42-A14C-425A3F853988}" type="slidenum">
              <a:rPr lang="de-DE"/>
              <a:pPr/>
              <a:t>‹Nr.›</a:t>
            </a:fld>
            <a:endParaRPr lang="de-DE"/>
          </a:p>
        </p:txBody>
      </p:sp>
    </p:spTree>
    <p:extLst>
      <p:ext uri="{BB962C8B-B14F-4D97-AF65-F5344CB8AC3E}">
        <p14:creationId xmlns:p14="http://schemas.microsoft.com/office/powerpoint/2010/main" val="794583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933450" y="1624013"/>
            <a:ext cx="2801938" cy="488950"/>
          </a:xfrm>
          <a:prstGeom prst="rect">
            <a:avLst/>
          </a:prstGeom>
          <a:noFill/>
          <a:ln w="9525">
            <a:noFill/>
            <a:miter lim="800000"/>
            <a:headEnd/>
            <a:tailEnd/>
          </a:ln>
          <a:effectLst/>
        </p:spPr>
        <p:txBody>
          <a:bodyPr wrap="none" lIns="0" tIns="0" rIns="0" bIns="0">
            <a:spAutoFit/>
          </a:bodyPr>
          <a:lstStyle>
            <a:lvl1pPr>
              <a:defRPr sz="1600" b="1">
                <a:solidFill>
                  <a:schemeClr val="tx1"/>
                </a:solidFill>
                <a:latin typeface="Arial" charset="0"/>
                <a:ea typeface="ＭＳ Ｐゴシック" charset="0"/>
                <a:cs typeface="ＭＳ Ｐゴシック" charset="0"/>
              </a:defRPr>
            </a:lvl1pPr>
            <a:lvl2pPr marL="37931725" indent="-37474525">
              <a:defRPr sz="1600" b="1">
                <a:solidFill>
                  <a:schemeClr val="tx1"/>
                </a:solidFill>
                <a:latin typeface="Arial" charset="0"/>
                <a:ea typeface="ＭＳ Ｐゴシック" charset="0"/>
              </a:defRPr>
            </a:lvl2pPr>
            <a:lvl3pPr>
              <a:defRPr sz="1600" b="1">
                <a:solidFill>
                  <a:schemeClr val="tx1"/>
                </a:solidFill>
                <a:latin typeface="Arial" charset="0"/>
                <a:ea typeface="ＭＳ Ｐゴシック" charset="0"/>
              </a:defRPr>
            </a:lvl3pPr>
            <a:lvl4pPr>
              <a:defRPr sz="1600" b="1">
                <a:solidFill>
                  <a:schemeClr val="tx1"/>
                </a:solidFill>
                <a:latin typeface="Arial" charset="0"/>
                <a:ea typeface="ＭＳ Ｐゴシック" charset="0"/>
              </a:defRPr>
            </a:lvl4pPr>
            <a:lvl5pPr>
              <a:defRPr sz="1600" b="1">
                <a:solidFill>
                  <a:schemeClr val="tx1"/>
                </a:solidFill>
                <a:latin typeface="Arial" charset="0"/>
                <a:ea typeface="ＭＳ Ｐゴシック" charset="0"/>
              </a:defRPr>
            </a:lvl5pPr>
            <a:lvl6pPr marL="457200" eaLnBrk="0" fontAlgn="base" hangingPunct="0">
              <a:spcBef>
                <a:spcPct val="0"/>
              </a:spcBef>
              <a:spcAft>
                <a:spcPct val="0"/>
              </a:spcAft>
              <a:defRPr sz="1600" b="1">
                <a:solidFill>
                  <a:schemeClr val="tx1"/>
                </a:solidFill>
                <a:latin typeface="Arial" charset="0"/>
                <a:ea typeface="ＭＳ Ｐゴシック" charset="0"/>
              </a:defRPr>
            </a:lvl6pPr>
            <a:lvl7pPr marL="914400" eaLnBrk="0" fontAlgn="base" hangingPunct="0">
              <a:spcBef>
                <a:spcPct val="0"/>
              </a:spcBef>
              <a:spcAft>
                <a:spcPct val="0"/>
              </a:spcAft>
              <a:defRPr sz="1600" b="1">
                <a:solidFill>
                  <a:schemeClr val="tx1"/>
                </a:solidFill>
                <a:latin typeface="Arial" charset="0"/>
                <a:ea typeface="ＭＳ Ｐゴシック" charset="0"/>
              </a:defRPr>
            </a:lvl7pPr>
            <a:lvl8pPr marL="1371600" eaLnBrk="0" fontAlgn="base" hangingPunct="0">
              <a:spcBef>
                <a:spcPct val="0"/>
              </a:spcBef>
              <a:spcAft>
                <a:spcPct val="0"/>
              </a:spcAft>
              <a:defRPr sz="1600" b="1">
                <a:solidFill>
                  <a:schemeClr val="tx1"/>
                </a:solidFill>
                <a:latin typeface="Arial" charset="0"/>
                <a:ea typeface="ＭＳ Ｐゴシック" charset="0"/>
              </a:defRPr>
            </a:lvl8pPr>
            <a:lvl9pPr marL="1828800" eaLnBrk="0" fontAlgn="base" hangingPunct="0">
              <a:spcBef>
                <a:spcPct val="0"/>
              </a:spcBef>
              <a:spcAft>
                <a:spcPct val="0"/>
              </a:spcAft>
              <a:defRPr sz="1600" b="1">
                <a:solidFill>
                  <a:schemeClr val="tx1"/>
                </a:solidFill>
                <a:latin typeface="Arial" charset="0"/>
                <a:ea typeface="ＭＳ Ｐゴシック" charset="0"/>
              </a:defRPr>
            </a:lvl9pPr>
          </a:lstStyle>
          <a:p>
            <a:r>
              <a:rPr lang="de-DE" b="0">
                <a:solidFill>
                  <a:srgbClr val="808080"/>
                </a:solidFill>
              </a:rPr>
              <a:t>Fakultät für Betriebswirtschaft</a:t>
            </a:r>
          </a:p>
          <a:p>
            <a:r>
              <a:rPr lang="de-DE" b="0">
                <a:solidFill>
                  <a:srgbClr val="808080"/>
                </a:solidFill>
              </a:rPr>
              <a:t>Munich School of Management</a:t>
            </a:r>
          </a:p>
        </p:txBody>
      </p:sp>
      <p:grpSp>
        <p:nvGrpSpPr>
          <p:cNvPr id="5" name="Group 5"/>
          <p:cNvGrpSpPr>
            <a:grpSpLocks/>
          </p:cNvGrpSpPr>
          <p:nvPr userDrawn="1"/>
        </p:nvGrpSpPr>
        <p:grpSpPr bwMode="auto">
          <a:xfrm>
            <a:off x="142875" y="142875"/>
            <a:ext cx="9001125" cy="6715125"/>
            <a:chOff x="90" y="90"/>
            <a:chExt cx="5670" cy="4230"/>
          </a:xfrm>
        </p:grpSpPr>
        <p:pic>
          <p:nvPicPr>
            <p:cNvPr id="6" name="Picture 6" descr="LMU"/>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LMU-Schriftzu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8"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Siegel_25s"/>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821" y="2381"/>
              <a:ext cx="1939" cy="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userDrawn="1"/>
          </p:nvSpPr>
          <p:spPr bwMode="auto">
            <a:xfrm>
              <a:off x="593" y="90"/>
              <a:ext cx="453" cy="453"/>
            </a:xfrm>
            <a:prstGeom prst="rect">
              <a:avLst/>
            </a:prstGeom>
            <a:noFill/>
            <a:ln w="9525">
              <a:solidFill>
                <a:srgbClr val="808080"/>
              </a:solidFill>
              <a:miter lim="800000"/>
              <a:headEnd/>
              <a:tailEnd/>
            </a:ln>
            <a:effectLst/>
          </p:spPr>
          <p:txBody>
            <a:bodyPr wrap="none" anchor="ctr"/>
            <a:lstStyle/>
            <a:p>
              <a:pPr algn="ctr"/>
              <a:endParaRPr lang="en-GB" sz="1400"/>
            </a:p>
          </p:txBody>
        </p:sp>
        <p:sp>
          <p:nvSpPr>
            <p:cNvPr id="10" name="Rectangle 10"/>
            <p:cNvSpPr>
              <a:spLocks noChangeArrowheads="1"/>
            </p:cNvSpPr>
            <p:nvPr userDrawn="1"/>
          </p:nvSpPr>
          <p:spPr bwMode="auto">
            <a:xfrm>
              <a:off x="90" y="90"/>
              <a:ext cx="453" cy="453"/>
            </a:xfrm>
            <a:prstGeom prst="rect">
              <a:avLst/>
            </a:prstGeom>
            <a:noFill/>
            <a:ln w="9525">
              <a:solidFill>
                <a:srgbClr val="808080"/>
              </a:solidFill>
              <a:miter lim="800000"/>
              <a:headEnd/>
              <a:tailEnd/>
            </a:ln>
            <a:effectLst/>
          </p:spPr>
          <p:txBody>
            <a:bodyPr wrap="none" anchor="ctr"/>
            <a:lstStyle/>
            <a:p>
              <a:endParaRPr lang="en-GB" sz="1400"/>
            </a:p>
          </p:txBody>
        </p:sp>
      </p:grpSp>
      <p:pic>
        <p:nvPicPr>
          <p:cNvPr id="11" name="Picture 17" descr="LMU-Schriftzu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65200" y="455613"/>
            <a:ext cx="6731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Rectangle 2"/>
          <p:cNvSpPr>
            <a:spLocks noGrp="1" noChangeArrowheads="1"/>
          </p:cNvSpPr>
          <p:nvPr>
            <p:ph type="ctrTitle"/>
          </p:nvPr>
        </p:nvSpPr>
        <p:spPr>
          <a:xfrm>
            <a:off x="933450" y="2362200"/>
            <a:ext cx="8062913" cy="698500"/>
          </a:xfrm>
          <a:ln/>
        </p:spPr>
        <p:txBody>
          <a:bodyPr anchor="ctr"/>
          <a:lstStyle>
            <a:lvl1pPr>
              <a:defRPr/>
            </a:lvl1pPr>
          </a:lstStyle>
          <a:p>
            <a:r>
              <a:rPr lang="de-DE"/>
              <a:t>Mastertitelformat bearbeiten</a:t>
            </a:r>
          </a:p>
        </p:txBody>
      </p:sp>
      <p:sp>
        <p:nvSpPr>
          <p:cNvPr id="97283" name="Rectangle 3"/>
          <p:cNvSpPr>
            <a:spLocks noGrp="1" noChangeArrowheads="1"/>
          </p:cNvSpPr>
          <p:nvPr>
            <p:ph type="subTitle" idx="1"/>
          </p:nvPr>
        </p:nvSpPr>
        <p:spPr>
          <a:xfrm>
            <a:off x="933450" y="3200400"/>
            <a:ext cx="6000750" cy="825500"/>
          </a:xfrm>
        </p:spPr>
        <p:txBody>
          <a:bodyPr/>
          <a:lstStyle>
            <a:lvl1pPr marL="0" indent="0" algn="ctr">
              <a:buFont typeface="Wingdings" pitchFamily="2" charset="2"/>
              <a:buNone/>
              <a:defRPr/>
            </a:lvl1pPr>
          </a:lstStyle>
          <a:p>
            <a:r>
              <a:rPr lang="de-DE"/>
              <a:t>Master-Untertitelformat bearbeiten</a:t>
            </a:r>
          </a:p>
        </p:txBody>
      </p:sp>
    </p:spTree>
    <p:extLst>
      <p:ext uri="{BB962C8B-B14F-4D97-AF65-F5344CB8AC3E}">
        <p14:creationId xmlns:p14="http://schemas.microsoft.com/office/powerpoint/2010/main" val="2603354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fld id="{47AAD949-DCD6-3545-85C2-89196BFA72FD}" type="slidenum">
              <a:rPr lang="de-DE"/>
              <a:pPr/>
              <a:t>‹Nr.›</a:t>
            </a:fld>
            <a:endParaRPr lang="de-DE"/>
          </a:p>
        </p:txBody>
      </p:sp>
    </p:spTree>
    <p:extLst>
      <p:ext uri="{BB962C8B-B14F-4D97-AF65-F5344CB8AC3E}">
        <p14:creationId xmlns:p14="http://schemas.microsoft.com/office/powerpoint/2010/main" val="1158753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sldNum" sz="quarter" idx="10"/>
          </p:nvPr>
        </p:nvSpPr>
        <p:spPr>
          <a:ln/>
        </p:spPr>
        <p:txBody>
          <a:bodyPr/>
          <a:lstStyle>
            <a:lvl1pPr>
              <a:defRPr/>
            </a:lvl1pPr>
          </a:lstStyle>
          <a:p>
            <a:fld id="{FD6C27E0-6BA6-F048-A8A3-C02853C9F7D6}" type="slidenum">
              <a:rPr lang="de-DE"/>
              <a:pPr/>
              <a:t>‹Nr.›</a:t>
            </a:fld>
            <a:endParaRPr lang="de-DE"/>
          </a:p>
        </p:txBody>
      </p:sp>
    </p:spTree>
    <p:extLst>
      <p:ext uri="{BB962C8B-B14F-4D97-AF65-F5344CB8AC3E}">
        <p14:creationId xmlns:p14="http://schemas.microsoft.com/office/powerpoint/2010/main" val="1359048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42875" y="1671638"/>
            <a:ext cx="434975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5025" y="1671638"/>
            <a:ext cx="4351338"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sldNum" sz="quarter" idx="10"/>
          </p:nvPr>
        </p:nvSpPr>
        <p:spPr>
          <a:ln/>
        </p:spPr>
        <p:txBody>
          <a:bodyPr/>
          <a:lstStyle>
            <a:lvl1pPr>
              <a:defRPr/>
            </a:lvl1pPr>
          </a:lstStyle>
          <a:p>
            <a:fld id="{829C0638-C7B5-E143-B88A-CA38B6727D2F}" type="slidenum">
              <a:rPr lang="de-DE"/>
              <a:pPr/>
              <a:t>‹Nr.›</a:t>
            </a:fld>
            <a:endParaRPr lang="de-DE"/>
          </a:p>
        </p:txBody>
      </p:sp>
    </p:spTree>
    <p:extLst>
      <p:ext uri="{BB962C8B-B14F-4D97-AF65-F5344CB8AC3E}">
        <p14:creationId xmlns:p14="http://schemas.microsoft.com/office/powerpoint/2010/main" val="2785297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sldNum" sz="quarter" idx="10"/>
          </p:nvPr>
        </p:nvSpPr>
        <p:spPr>
          <a:ln/>
        </p:spPr>
        <p:txBody>
          <a:bodyPr/>
          <a:lstStyle>
            <a:lvl1pPr>
              <a:defRPr/>
            </a:lvl1pPr>
          </a:lstStyle>
          <a:p>
            <a:fld id="{96CBE5CF-A538-5A48-A554-EA4452DE53AD}" type="slidenum">
              <a:rPr lang="de-DE"/>
              <a:pPr/>
              <a:t>‹Nr.›</a:t>
            </a:fld>
            <a:endParaRPr lang="de-DE"/>
          </a:p>
        </p:txBody>
      </p:sp>
    </p:spTree>
    <p:extLst>
      <p:ext uri="{BB962C8B-B14F-4D97-AF65-F5344CB8AC3E}">
        <p14:creationId xmlns:p14="http://schemas.microsoft.com/office/powerpoint/2010/main" val="3556915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sldNum" sz="quarter" idx="10"/>
          </p:nvPr>
        </p:nvSpPr>
        <p:spPr>
          <a:ln/>
        </p:spPr>
        <p:txBody>
          <a:bodyPr/>
          <a:lstStyle>
            <a:lvl1pPr>
              <a:defRPr/>
            </a:lvl1pPr>
          </a:lstStyle>
          <a:p>
            <a:fld id="{035B54A7-83EA-D84C-9702-B22169E0BEA0}" type="slidenum">
              <a:rPr lang="de-DE"/>
              <a:pPr/>
              <a:t>‹Nr.›</a:t>
            </a:fld>
            <a:endParaRPr lang="de-DE"/>
          </a:p>
        </p:txBody>
      </p:sp>
    </p:spTree>
    <p:extLst>
      <p:ext uri="{BB962C8B-B14F-4D97-AF65-F5344CB8AC3E}">
        <p14:creationId xmlns:p14="http://schemas.microsoft.com/office/powerpoint/2010/main" val="1908783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CBF42F79-51D1-B944-8952-C26719E74D1E}" type="slidenum">
              <a:rPr lang="de-DE"/>
              <a:pPr/>
              <a:t>‹Nr.›</a:t>
            </a:fld>
            <a:endParaRPr lang="de-DE"/>
          </a:p>
        </p:txBody>
      </p:sp>
    </p:spTree>
    <p:extLst>
      <p:ext uri="{BB962C8B-B14F-4D97-AF65-F5344CB8AC3E}">
        <p14:creationId xmlns:p14="http://schemas.microsoft.com/office/powerpoint/2010/main" val="1340296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fld id="{2F6B7BFF-D1CC-F54C-94B7-FFFE7B1B706A}" type="slidenum">
              <a:rPr lang="de-DE"/>
              <a:pPr/>
              <a:t>‹Nr.›</a:t>
            </a:fld>
            <a:endParaRPr lang="de-DE"/>
          </a:p>
        </p:txBody>
      </p:sp>
    </p:spTree>
    <p:extLst>
      <p:ext uri="{BB962C8B-B14F-4D97-AF65-F5344CB8AC3E}">
        <p14:creationId xmlns:p14="http://schemas.microsoft.com/office/powerpoint/2010/main" val="51753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fld id="{CC3388A2-BF2B-3A46-82B7-2674C4EC8DBB}" type="slidenum">
              <a:rPr lang="de-DE"/>
              <a:pPr/>
              <a:t>‹Nr.›</a:t>
            </a:fld>
            <a:endParaRPr lang="de-DE"/>
          </a:p>
        </p:txBody>
      </p:sp>
    </p:spTree>
    <p:extLst>
      <p:ext uri="{BB962C8B-B14F-4D97-AF65-F5344CB8AC3E}">
        <p14:creationId xmlns:p14="http://schemas.microsoft.com/office/powerpoint/2010/main" val="9797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fld id="{91A0FE89-4FBA-134C-8CF9-D8404F812010}" type="slidenum">
              <a:rPr lang="de-DE"/>
              <a:pPr/>
              <a:t>‹Nr.›</a:t>
            </a:fld>
            <a:endParaRPr lang="de-DE"/>
          </a:p>
        </p:txBody>
      </p:sp>
    </p:spTree>
    <p:extLst>
      <p:ext uri="{BB962C8B-B14F-4D97-AF65-F5344CB8AC3E}">
        <p14:creationId xmlns:p14="http://schemas.microsoft.com/office/powerpoint/2010/main" val="1380097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fld id="{6EB7DADF-5874-1F46-8552-174A7498EB1B}" type="slidenum">
              <a:rPr lang="de-DE"/>
              <a:pPr/>
              <a:t>‹Nr.›</a:t>
            </a:fld>
            <a:endParaRPr lang="de-DE"/>
          </a:p>
        </p:txBody>
      </p:sp>
    </p:spTree>
    <p:extLst>
      <p:ext uri="{BB962C8B-B14F-4D97-AF65-F5344CB8AC3E}">
        <p14:creationId xmlns:p14="http://schemas.microsoft.com/office/powerpoint/2010/main" val="1214692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3388" y="766763"/>
            <a:ext cx="2212975" cy="57864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42875" y="766763"/>
            <a:ext cx="6488113" cy="578643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fld id="{D952465F-48C4-BB49-A23F-094D19DBCA7C}" type="slidenum">
              <a:rPr lang="de-DE"/>
              <a:pPr/>
              <a:t>‹Nr.›</a:t>
            </a:fld>
            <a:endParaRPr lang="de-DE"/>
          </a:p>
        </p:txBody>
      </p:sp>
    </p:spTree>
    <p:extLst>
      <p:ext uri="{BB962C8B-B14F-4D97-AF65-F5344CB8AC3E}">
        <p14:creationId xmlns:p14="http://schemas.microsoft.com/office/powerpoint/2010/main" val="1785062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42875" y="766763"/>
            <a:ext cx="8853488" cy="5334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142875" y="1671638"/>
            <a:ext cx="8853488" cy="4881562"/>
          </a:xfrm>
        </p:spPr>
        <p:txBody>
          <a:bodyPr/>
          <a:lstStyle/>
          <a:p>
            <a:pPr lvl="0"/>
            <a:endParaRPr lang="de-DE" noProof="0" smtClean="0"/>
          </a:p>
        </p:txBody>
      </p:sp>
      <p:sp>
        <p:nvSpPr>
          <p:cNvPr id="4" name="Rectangle 4"/>
          <p:cNvSpPr>
            <a:spLocks noGrp="1" noChangeArrowheads="1"/>
          </p:cNvSpPr>
          <p:nvPr>
            <p:ph type="sldNum" sz="quarter" idx="10"/>
          </p:nvPr>
        </p:nvSpPr>
        <p:spPr>
          <a:ln/>
        </p:spPr>
        <p:txBody>
          <a:bodyPr/>
          <a:lstStyle>
            <a:lvl1pPr>
              <a:defRPr/>
            </a:lvl1pPr>
          </a:lstStyle>
          <a:p>
            <a:fld id="{8935E54C-EA9F-D648-9911-98DA7231C5D1}" type="slidenum">
              <a:rPr lang="de-DE"/>
              <a:pPr/>
              <a:t>‹Nr.›</a:t>
            </a:fld>
            <a:endParaRPr lang="de-DE"/>
          </a:p>
        </p:txBody>
      </p:sp>
    </p:spTree>
    <p:extLst>
      <p:ext uri="{BB962C8B-B14F-4D97-AF65-F5344CB8AC3E}">
        <p14:creationId xmlns:p14="http://schemas.microsoft.com/office/powerpoint/2010/main" val="2722133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Rectangle 4"/>
          <p:cNvSpPr>
            <a:spLocks noGrp="1" noChangeArrowheads="1"/>
          </p:cNvSpPr>
          <p:nvPr>
            <p:ph type="sldNum" sz="quarter" idx="10"/>
          </p:nvPr>
        </p:nvSpPr>
        <p:spPr>
          <a:ln/>
        </p:spPr>
        <p:txBody>
          <a:bodyPr/>
          <a:lstStyle>
            <a:lvl1pPr>
              <a:defRPr/>
            </a:lvl1pPr>
          </a:lstStyle>
          <a:p>
            <a:fld id="{A4D99ADC-E322-3D43-BB4B-D82D4CC5ABD2}" type="slidenum">
              <a:rPr lang="de-DE"/>
              <a:pPr/>
              <a:t>‹Nr.›</a:t>
            </a:fld>
            <a:endParaRPr lang="de-DE"/>
          </a:p>
        </p:txBody>
      </p:sp>
    </p:spTree>
    <p:extLst>
      <p:ext uri="{BB962C8B-B14F-4D97-AF65-F5344CB8AC3E}">
        <p14:creationId xmlns:p14="http://schemas.microsoft.com/office/powerpoint/2010/main" val="2850464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42875" y="766763"/>
            <a:ext cx="8853488" cy="5334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142875" y="1671638"/>
            <a:ext cx="4349750" cy="48815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5025" y="1671638"/>
            <a:ext cx="4351338" cy="48815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sldNum" sz="quarter" idx="10"/>
          </p:nvPr>
        </p:nvSpPr>
        <p:spPr>
          <a:ln/>
        </p:spPr>
        <p:txBody>
          <a:bodyPr/>
          <a:lstStyle>
            <a:lvl1pPr>
              <a:defRPr/>
            </a:lvl1pPr>
          </a:lstStyle>
          <a:p>
            <a:fld id="{979753CC-2435-E74A-91FA-3C72AFB56845}" type="slidenum">
              <a:rPr lang="de-DE"/>
              <a:pPr/>
              <a:t>‹Nr.›</a:t>
            </a:fld>
            <a:endParaRPr lang="de-DE"/>
          </a:p>
        </p:txBody>
      </p:sp>
    </p:spTree>
    <p:extLst>
      <p:ext uri="{BB962C8B-B14F-4D97-AF65-F5344CB8AC3E}">
        <p14:creationId xmlns:p14="http://schemas.microsoft.com/office/powerpoint/2010/main" val="2122826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933450" y="1624013"/>
            <a:ext cx="2801938" cy="488950"/>
          </a:xfrm>
          <a:prstGeom prst="rect">
            <a:avLst/>
          </a:prstGeom>
          <a:noFill/>
          <a:ln w="9525">
            <a:noFill/>
            <a:miter lim="800000"/>
            <a:headEnd/>
            <a:tailEnd/>
          </a:ln>
          <a:effectLst/>
        </p:spPr>
        <p:txBody>
          <a:bodyPr wrap="none" lIns="0" tIns="0" rIns="0" bIns="0">
            <a:spAutoFit/>
          </a:bodyPr>
          <a:lstStyle>
            <a:lvl1pPr>
              <a:defRPr sz="1600" b="1">
                <a:solidFill>
                  <a:schemeClr val="tx1"/>
                </a:solidFill>
                <a:latin typeface="Arial" charset="0"/>
                <a:ea typeface="ＭＳ Ｐゴシック" charset="0"/>
                <a:cs typeface="ＭＳ Ｐゴシック" charset="0"/>
              </a:defRPr>
            </a:lvl1pPr>
            <a:lvl2pPr marL="37931725" indent="-37474525">
              <a:defRPr sz="1600" b="1">
                <a:solidFill>
                  <a:schemeClr val="tx1"/>
                </a:solidFill>
                <a:latin typeface="Arial" charset="0"/>
                <a:ea typeface="ＭＳ Ｐゴシック" charset="0"/>
              </a:defRPr>
            </a:lvl2pPr>
            <a:lvl3pPr>
              <a:defRPr sz="1600" b="1">
                <a:solidFill>
                  <a:schemeClr val="tx1"/>
                </a:solidFill>
                <a:latin typeface="Arial" charset="0"/>
                <a:ea typeface="ＭＳ Ｐゴシック" charset="0"/>
              </a:defRPr>
            </a:lvl3pPr>
            <a:lvl4pPr>
              <a:defRPr sz="1600" b="1">
                <a:solidFill>
                  <a:schemeClr val="tx1"/>
                </a:solidFill>
                <a:latin typeface="Arial" charset="0"/>
                <a:ea typeface="ＭＳ Ｐゴシック" charset="0"/>
              </a:defRPr>
            </a:lvl4pPr>
            <a:lvl5pPr>
              <a:defRPr sz="1600" b="1">
                <a:solidFill>
                  <a:schemeClr val="tx1"/>
                </a:solidFill>
                <a:latin typeface="Arial" charset="0"/>
                <a:ea typeface="ＭＳ Ｐゴシック" charset="0"/>
              </a:defRPr>
            </a:lvl5pPr>
            <a:lvl6pPr marL="457200" eaLnBrk="0" fontAlgn="base" hangingPunct="0">
              <a:spcBef>
                <a:spcPct val="0"/>
              </a:spcBef>
              <a:spcAft>
                <a:spcPct val="0"/>
              </a:spcAft>
              <a:defRPr sz="1600" b="1">
                <a:solidFill>
                  <a:schemeClr val="tx1"/>
                </a:solidFill>
                <a:latin typeface="Arial" charset="0"/>
                <a:ea typeface="ＭＳ Ｐゴシック" charset="0"/>
              </a:defRPr>
            </a:lvl6pPr>
            <a:lvl7pPr marL="914400" eaLnBrk="0" fontAlgn="base" hangingPunct="0">
              <a:spcBef>
                <a:spcPct val="0"/>
              </a:spcBef>
              <a:spcAft>
                <a:spcPct val="0"/>
              </a:spcAft>
              <a:defRPr sz="1600" b="1">
                <a:solidFill>
                  <a:schemeClr val="tx1"/>
                </a:solidFill>
                <a:latin typeface="Arial" charset="0"/>
                <a:ea typeface="ＭＳ Ｐゴシック" charset="0"/>
              </a:defRPr>
            </a:lvl7pPr>
            <a:lvl8pPr marL="1371600" eaLnBrk="0" fontAlgn="base" hangingPunct="0">
              <a:spcBef>
                <a:spcPct val="0"/>
              </a:spcBef>
              <a:spcAft>
                <a:spcPct val="0"/>
              </a:spcAft>
              <a:defRPr sz="1600" b="1">
                <a:solidFill>
                  <a:schemeClr val="tx1"/>
                </a:solidFill>
                <a:latin typeface="Arial" charset="0"/>
                <a:ea typeface="ＭＳ Ｐゴシック" charset="0"/>
              </a:defRPr>
            </a:lvl8pPr>
            <a:lvl9pPr marL="1828800" eaLnBrk="0" fontAlgn="base" hangingPunct="0">
              <a:spcBef>
                <a:spcPct val="0"/>
              </a:spcBef>
              <a:spcAft>
                <a:spcPct val="0"/>
              </a:spcAft>
              <a:defRPr sz="1600" b="1">
                <a:solidFill>
                  <a:schemeClr val="tx1"/>
                </a:solidFill>
                <a:latin typeface="Arial" charset="0"/>
                <a:ea typeface="ＭＳ Ｐゴシック" charset="0"/>
              </a:defRPr>
            </a:lvl9pPr>
          </a:lstStyle>
          <a:p>
            <a:r>
              <a:rPr lang="de-DE">
                <a:solidFill>
                  <a:srgbClr val="808080"/>
                </a:solidFill>
              </a:rPr>
              <a:t>Fakultät für Betriebswirtschaft</a:t>
            </a:r>
          </a:p>
          <a:p>
            <a:r>
              <a:rPr lang="de-DE">
                <a:solidFill>
                  <a:srgbClr val="808080"/>
                </a:solidFill>
              </a:rPr>
              <a:t>Munich School of Management</a:t>
            </a:r>
          </a:p>
        </p:txBody>
      </p:sp>
      <p:grpSp>
        <p:nvGrpSpPr>
          <p:cNvPr id="5" name="Group 5"/>
          <p:cNvGrpSpPr>
            <a:grpSpLocks/>
          </p:cNvGrpSpPr>
          <p:nvPr userDrawn="1"/>
        </p:nvGrpSpPr>
        <p:grpSpPr bwMode="auto">
          <a:xfrm>
            <a:off x="142875" y="142875"/>
            <a:ext cx="9001125" cy="6715125"/>
            <a:chOff x="90" y="90"/>
            <a:chExt cx="5670" cy="4230"/>
          </a:xfrm>
        </p:grpSpPr>
        <p:pic>
          <p:nvPicPr>
            <p:cNvPr id="6" name="Picture 6" descr="LMU"/>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1"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LMU-Schriftzu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8"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Siegel_25s"/>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821" y="2381"/>
              <a:ext cx="1939" cy="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userDrawn="1"/>
          </p:nvSpPr>
          <p:spPr bwMode="auto">
            <a:xfrm>
              <a:off x="593" y="90"/>
              <a:ext cx="453" cy="453"/>
            </a:xfrm>
            <a:prstGeom prst="rect">
              <a:avLst/>
            </a:prstGeom>
            <a:noFill/>
            <a:ln w="9525">
              <a:solidFill>
                <a:srgbClr val="808080"/>
              </a:solidFill>
              <a:miter lim="800000"/>
              <a:headEnd/>
              <a:tailEnd/>
            </a:ln>
            <a:effectLst/>
          </p:spPr>
          <p:txBody>
            <a:bodyPr wrap="none" anchor="ctr"/>
            <a:lstStyle/>
            <a:p>
              <a:pPr algn="ctr"/>
              <a:endParaRPr lang="en-GB" sz="1400">
                <a:solidFill>
                  <a:srgbClr val="000000"/>
                </a:solidFill>
              </a:endParaRPr>
            </a:p>
          </p:txBody>
        </p:sp>
        <p:sp>
          <p:nvSpPr>
            <p:cNvPr id="10" name="Rectangle 10"/>
            <p:cNvSpPr>
              <a:spLocks noChangeArrowheads="1"/>
            </p:cNvSpPr>
            <p:nvPr userDrawn="1"/>
          </p:nvSpPr>
          <p:spPr bwMode="auto">
            <a:xfrm>
              <a:off x="90" y="90"/>
              <a:ext cx="453" cy="453"/>
            </a:xfrm>
            <a:prstGeom prst="rect">
              <a:avLst/>
            </a:prstGeom>
            <a:noFill/>
            <a:ln w="9525">
              <a:solidFill>
                <a:srgbClr val="808080"/>
              </a:solidFill>
              <a:miter lim="800000"/>
              <a:headEnd/>
              <a:tailEnd/>
            </a:ln>
            <a:effectLst/>
          </p:spPr>
          <p:txBody>
            <a:bodyPr wrap="none" anchor="ctr"/>
            <a:lstStyle/>
            <a:p>
              <a:endParaRPr lang="en-GB" sz="1400">
                <a:solidFill>
                  <a:srgbClr val="000000"/>
                </a:solidFill>
                <a:latin typeface="LMU CompatilFact" charset="0"/>
              </a:endParaRPr>
            </a:p>
          </p:txBody>
        </p:sp>
      </p:grpSp>
      <p:pic>
        <p:nvPicPr>
          <p:cNvPr id="11" name="Picture 17" descr="LMU-Schriftzu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65200" y="455613"/>
            <a:ext cx="6731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Rectangle 2"/>
          <p:cNvSpPr>
            <a:spLocks noGrp="1" noChangeArrowheads="1"/>
          </p:cNvSpPr>
          <p:nvPr>
            <p:ph type="ctrTitle"/>
          </p:nvPr>
        </p:nvSpPr>
        <p:spPr>
          <a:xfrm>
            <a:off x="933450" y="2362200"/>
            <a:ext cx="8062913" cy="698500"/>
          </a:xfrm>
          <a:ln/>
        </p:spPr>
        <p:txBody>
          <a:bodyPr anchor="ctr"/>
          <a:lstStyle>
            <a:lvl1pPr>
              <a:defRPr/>
            </a:lvl1pPr>
          </a:lstStyle>
          <a:p>
            <a:r>
              <a:rPr lang="de-DE"/>
              <a:t>Mastertitelformat bearbeiten</a:t>
            </a:r>
          </a:p>
        </p:txBody>
      </p:sp>
      <p:sp>
        <p:nvSpPr>
          <p:cNvPr id="97283" name="Rectangle 3"/>
          <p:cNvSpPr>
            <a:spLocks noGrp="1" noChangeArrowheads="1"/>
          </p:cNvSpPr>
          <p:nvPr>
            <p:ph type="subTitle" idx="1"/>
          </p:nvPr>
        </p:nvSpPr>
        <p:spPr>
          <a:xfrm>
            <a:off x="933450" y="3200400"/>
            <a:ext cx="6000750" cy="825500"/>
          </a:xfrm>
        </p:spPr>
        <p:txBody>
          <a:bodyPr/>
          <a:lstStyle>
            <a:lvl1pPr marL="0" indent="0" algn="ctr">
              <a:buFont typeface="Wingdings" pitchFamily="2" charset="2"/>
              <a:buNone/>
              <a:defRPr/>
            </a:lvl1pPr>
          </a:lstStyle>
          <a:p>
            <a:r>
              <a:rPr lang="de-DE"/>
              <a:t>Master-Untertitelformat bearbeiten</a:t>
            </a:r>
          </a:p>
        </p:txBody>
      </p:sp>
    </p:spTree>
    <p:extLst>
      <p:ext uri="{BB962C8B-B14F-4D97-AF65-F5344CB8AC3E}">
        <p14:creationId xmlns:p14="http://schemas.microsoft.com/office/powerpoint/2010/main" val="30953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sldNum" sz="quarter" idx="10"/>
          </p:nvPr>
        </p:nvSpPr>
        <p:spPr>
          <a:ln/>
        </p:spPr>
        <p:txBody>
          <a:bodyPr/>
          <a:lstStyle>
            <a:lvl1pPr>
              <a:defRPr/>
            </a:lvl1pPr>
          </a:lstStyle>
          <a:p>
            <a:fld id="{4B5ABACA-15E5-1143-BA79-149E288594F4}" type="slidenum">
              <a:rPr lang="de-DE"/>
              <a:pPr/>
              <a:t>‹Nr.›</a:t>
            </a:fld>
            <a:endParaRPr lang="de-DE"/>
          </a:p>
        </p:txBody>
      </p:sp>
    </p:spTree>
    <p:extLst>
      <p:ext uri="{BB962C8B-B14F-4D97-AF65-F5344CB8AC3E}">
        <p14:creationId xmlns:p14="http://schemas.microsoft.com/office/powerpoint/2010/main" val="308157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42875" y="1557338"/>
            <a:ext cx="4351338" cy="4995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557338"/>
            <a:ext cx="4351337" cy="4995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sldNum" sz="quarter" idx="10"/>
          </p:nvPr>
        </p:nvSpPr>
        <p:spPr>
          <a:ln/>
        </p:spPr>
        <p:txBody>
          <a:bodyPr/>
          <a:lstStyle>
            <a:lvl1pPr>
              <a:defRPr/>
            </a:lvl1pPr>
          </a:lstStyle>
          <a:p>
            <a:fld id="{BA80A705-3127-A241-8ABD-591E51F02647}" type="slidenum">
              <a:rPr lang="de-DE"/>
              <a:pPr/>
              <a:t>‹Nr.›</a:t>
            </a:fld>
            <a:endParaRPr lang="de-DE"/>
          </a:p>
        </p:txBody>
      </p:sp>
    </p:spTree>
    <p:extLst>
      <p:ext uri="{BB962C8B-B14F-4D97-AF65-F5344CB8AC3E}">
        <p14:creationId xmlns:p14="http://schemas.microsoft.com/office/powerpoint/2010/main" val="295702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sldNum" sz="quarter" idx="10"/>
          </p:nvPr>
        </p:nvSpPr>
        <p:spPr>
          <a:ln/>
        </p:spPr>
        <p:txBody>
          <a:bodyPr/>
          <a:lstStyle>
            <a:lvl1pPr>
              <a:defRPr/>
            </a:lvl1pPr>
          </a:lstStyle>
          <a:p>
            <a:fld id="{DC337BA9-7A69-964C-9BF8-2F6E7D909E17}" type="slidenum">
              <a:rPr lang="de-DE"/>
              <a:pPr/>
              <a:t>‹Nr.›</a:t>
            </a:fld>
            <a:endParaRPr lang="de-DE"/>
          </a:p>
        </p:txBody>
      </p:sp>
    </p:spTree>
    <p:extLst>
      <p:ext uri="{BB962C8B-B14F-4D97-AF65-F5344CB8AC3E}">
        <p14:creationId xmlns:p14="http://schemas.microsoft.com/office/powerpoint/2010/main" val="14401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sldNum" sz="quarter" idx="10"/>
          </p:nvPr>
        </p:nvSpPr>
        <p:spPr>
          <a:ln/>
        </p:spPr>
        <p:txBody>
          <a:bodyPr/>
          <a:lstStyle>
            <a:lvl1pPr>
              <a:defRPr/>
            </a:lvl1pPr>
          </a:lstStyle>
          <a:p>
            <a:fld id="{A29741B3-2964-B54D-BFE2-5BBC30F246A4}" type="slidenum">
              <a:rPr lang="de-DE"/>
              <a:pPr/>
              <a:t>‹Nr.›</a:t>
            </a:fld>
            <a:endParaRPr lang="de-DE"/>
          </a:p>
        </p:txBody>
      </p:sp>
    </p:spTree>
    <p:extLst>
      <p:ext uri="{BB962C8B-B14F-4D97-AF65-F5344CB8AC3E}">
        <p14:creationId xmlns:p14="http://schemas.microsoft.com/office/powerpoint/2010/main" val="92192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0D9BE599-1D2A-D847-A8A2-BE5CFB87723C}" type="slidenum">
              <a:rPr lang="de-DE"/>
              <a:pPr/>
              <a:t>‹Nr.›</a:t>
            </a:fld>
            <a:endParaRPr lang="de-DE"/>
          </a:p>
        </p:txBody>
      </p:sp>
    </p:spTree>
    <p:extLst>
      <p:ext uri="{BB962C8B-B14F-4D97-AF65-F5344CB8AC3E}">
        <p14:creationId xmlns:p14="http://schemas.microsoft.com/office/powerpoint/2010/main" val="387319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fld id="{330776DA-5B29-6B4F-A6C2-508A05464801}" type="slidenum">
              <a:rPr lang="de-DE"/>
              <a:pPr/>
              <a:t>‹Nr.›</a:t>
            </a:fld>
            <a:endParaRPr lang="de-DE"/>
          </a:p>
        </p:txBody>
      </p:sp>
    </p:spTree>
    <p:extLst>
      <p:ext uri="{BB962C8B-B14F-4D97-AF65-F5344CB8AC3E}">
        <p14:creationId xmlns:p14="http://schemas.microsoft.com/office/powerpoint/2010/main" val="5189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sldNum" sz="quarter" idx="10"/>
          </p:nvPr>
        </p:nvSpPr>
        <p:spPr>
          <a:ln/>
        </p:spPr>
        <p:txBody>
          <a:bodyPr/>
          <a:lstStyle>
            <a:lvl1pPr>
              <a:defRPr/>
            </a:lvl1pPr>
          </a:lstStyle>
          <a:p>
            <a:fld id="{B89972D0-4152-5C45-A42E-488C0042E34A}" type="slidenum">
              <a:rPr lang="de-DE"/>
              <a:pPr/>
              <a:t>‹Nr.›</a:t>
            </a:fld>
            <a:endParaRPr lang="de-DE"/>
          </a:p>
        </p:txBody>
      </p:sp>
    </p:spTree>
    <p:extLst>
      <p:ext uri="{BB962C8B-B14F-4D97-AF65-F5344CB8AC3E}">
        <p14:creationId xmlns:p14="http://schemas.microsoft.com/office/powerpoint/2010/main" val="237920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2875" y="950913"/>
            <a:ext cx="8855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de-DE"/>
              <a:t>Mastertitelformat bearbeiten</a:t>
            </a:r>
          </a:p>
        </p:txBody>
      </p:sp>
      <p:sp>
        <p:nvSpPr>
          <p:cNvPr id="1028" name="Rectangle 3"/>
          <p:cNvSpPr>
            <a:spLocks noGrp="1" noChangeArrowheads="1"/>
          </p:cNvSpPr>
          <p:nvPr>
            <p:ph type="body" idx="1"/>
          </p:nvPr>
        </p:nvSpPr>
        <p:spPr bwMode="auto">
          <a:xfrm>
            <a:off x="142875" y="1557338"/>
            <a:ext cx="8855075"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6020" name="Rectangle 4"/>
          <p:cNvSpPr>
            <a:spLocks noGrp="1" noChangeArrowheads="1"/>
          </p:cNvSpPr>
          <p:nvPr>
            <p:ph type="sldNum" sz="quarter" idx="4"/>
          </p:nvPr>
        </p:nvSpPr>
        <p:spPr bwMode="auto">
          <a:xfrm>
            <a:off x="8742363" y="6619875"/>
            <a:ext cx="254000" cy="152400"/>
          </a:xfrm>
          <a:prstGeom prst="rect">
            <a:avLst/>
          </a:prstGeom>
          <a:noFill/>
          <a:ln w="9525">
            <a:noFill/>
            <a:miter lim="800000"/>
            <a:headEnd/>
            <a:tailEnd/>
          </a:ln>
        </p:spPr>
        <p:txBody>
          <a:bodyPr vert="horz" wrap="none" lIns="0" tIns="0" rIns="0" bIns="0" numCol="1" anchor="b" anchorCtr="0" compatLnSpc="1">
            <a:prstTxWarp prst="textNoShape">
              <a:avLst/>
            </a:prstTxWarp>
            <a:spAutoFit/>
          </a:bodyPr>
          <a:lstStyle>
            <a:lvl1pPr algn="r">
              <a:defRPr sz="1000" b="0">
                <a:solidFill>
                  <a:srgbClr val="808080"/>
                </a:solidFill>
              </a:defRPr>
            </a:lvl1pPr>
          </a:lstStyle>
          <a:p>
            <a:fld id="{8ED3C988-5174-A544-8E58-7130D3D19046}" type="slidenum">
              <a:rPr lang="de-DE"/>
              <a:pPr/>
              <a:t>‹Nr.›</a:t>
            </a:fld>
            <a:endParaRPr lang="de-DE"/>
          </a:p>
        </p:txBody>
      </p:sp>
      <p:grpSp>
        <p:nvGrpSpPr>
          <p:cNvPr id="1030" name="Group 5"/>
          <p:cNvGrpSpPr>
            <a:grpSpLocks/>
          </p:cNvGrpSpPr>
          <p:nvPr userDrawn="1"/>
        </p:nvGrpSpPr>
        <p:grpSpPr bwMode="auto">
          <a:xfrm>
            <a:off x="142875" y="142875"/>
            <a:ext cx="8853488" cy="722313"/>
            <a:chOff x="90" y="90"/>
            <a:chExt cx="5577" cy="455"/>
          </a:xfrm>
        </p:grpSpPr>
        <p:pic>
          <p:nvPicPr>
            <p:cNvPr id="1032" name="Picture 6" descr="Siegel_50s"/>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5169" y="92"/>
              <a:ext cx="497"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Rectangle 7"/>
            <p:cNvSpPr>
              <a:spLocks noChangeArrowheads="1"/>
            </p:cNvSpPr>
            <p:nvPr userDrawn="1"/>
          </p:nvSpPr>
          <p:spPr bwMode="auto">
            <a:xfrm>
              <a:off x="1097" y="90"/>
              <a:ext cx="2707" cy="453"/>
            </a:xfrm>
            <a:prstGeom prst="rect">
              <a:avLst/>
            </a:prstGeom>
            <a:noFill/>
            <a:ln w="9525">
              <a:solidFill>
                <a:srgbClr val="808080"/>
              </a:solidFill>
              <a:miter lim="800000"/>
              <a:headEnd/>
              <a:tailEnd/>
            </a:ln>
            <a:effectLst/>
          </p:spPr>
          <p:txBody>
            <a:bodyPr wrap="none" anchor="ctr"/>
            <a:lstStyle/>
            <a:p>
              <a:endParaRPr lang="en-GB" sz="1400"/>
            </a:p>
          </p:txBody>
        </p:sp>
        <p:sp>
          <p:nvSpPr>
            <p:cNvPr id="86024" name="Text Box 8"/>
            <p:cNvSpPr txBox="1">
              <a:spLocks noChangeArrowheads="1"/>
            </p:cNvSpPr>
            <p:nvPr userDrawn="1"/>
          </p:nvSpPr>
          <p:spPr bwMode="auto">
            <a:xfrm>
              <a:off x="1113" y="210"/>
              <a:ext cx="2629" cy="333"/>
            </a:xfrm>
            <a:prstGeom prst="rect">
              <a:avLst/>
            </a:prstGeom>
            <a:noFill/>
            <a:ln w="9525">
              <a:noFill/>
              <a:miter lim="800000"/>
              <a:headEnd/>
              <a:tailEnd/>
            </a:ln>
          </p:spPr>
          <p:txBody>
            <a:bodyPr lIns="0" tIns="0" rIns="0" bIns="0" anchor="b"/>
            <a:lstStyle>
              <a:lvl1pPr>
                <a:defRPr sz="1600" b="1">
                  <a:solidFill>
                    <a:schemeClr val="tx1"/>
                  </a:solidFill>
                  <a:latin typeface="Arial" charset="0"/>
                  <a:ea typeface="ＭＳ Ｐゴシック" charset="0"/>
                  <a:cs typeface="ＭＳ Ｐゴシック" charset="0"/>
                </a:defRPr>
              </a:lvl1pPr>
              <a:lvl2pPr marL="37931725" indent="-37474525">
                <a:defRPr sz="1600" b="1">
                  <a:solidFill>
                    <a:schemeClr val="tx1"/>
                  </a:solidFill>
                  <a:latin typeface="Arial" charset="0"/>
                  <a:ea typeface="ＭＳ Ｐゴシック" charset="0"/>
                </a:defRPr>
              </a:lvl2pPr>
              <a:lvl3pPr>
                <a:defRPr sz="1600" b="1">
                  <a:solidFill>
                    <a:schemeClr val="tx1"/>
                  </a:solidFill>
                  <a:latin typeface="Arial" charset="0"/>
                  <a:ea typeface="ＭＳ Ｐゴシック" charset="0"/>
                </a:defRPr>
              </a:lvl3pPr>
              <a:lvl4pPr>
                <a:defRPr sz="1600" b="1">
                  <a:solidFill>
                    <a:schemeClr val="tx1"/>
                  </a:solidFill>
                  <a:latin typeface="Arial" charset="0"/>
                  <a:ea typeface="ＭＳ Ｐゴシック" charset="0"/>
                </a:defRPr>
              </a:lvl4pPr>
              <a:lvl5pPr>
                <a:defRPr sz="1600" b="1">
                  <a:solidFill>
                    <a:schemeClr val="tx1"/>
                  </a:solidFill>
                  <a:latin typeface="Arial" charset="0"/>
                  <a:ea typeface="ＭＳ Ｐゴシック" charset="0"/>
                </a:defRPr>
              </a:lvl5pPr>
              <a:lvl6pPr marL="457200" eaLnBrk="0" fontAlgn="base" hangingPunct="0">
                <a:spcBef>
                  <a:spcPct val="0"/>
                </a:spcBef>
                <a:spcAft>
                  <a:spcPct val="0"/>
                </a:spcAft>
                <a:defRPr sz="1600" b="1">
                  <a:solidFill>
                    <a:schemeClr val="tx1"/>
                  </a:solidFill>
                  <a:latin typeface="Arial" charset="0"/>
                  <a:ea typeface="ＭＳ Ｐゴシック" charset="0"/>
                </a:defRPr>
              </a:lvl6pPr>
              <a:lvl7pPr marL="914400" eaLnBrk="0" fontAlgn="base" hangingPunct="0">
                <a:spcBef>
                  <a:spcPct val="0"/>
                </a:spcBef>
                <a:spcAft>
                  <a:spcPct val="0"/>
                </a:spcAft>
                <a:defRPr sz="1600" b="1">
                  <a:solidFill>
                    <a:schemeClr val="tx1"/>
                  </a:solidFill>
                  <a:latin typeface="Arial" charset="0"/>
                  <a:ea typeface="ＭＳ Ｐゴシック" charset="0"/>
                </a:defRPr>
              </a:lvl7pPr>
              <a:lvl8pPr marL="1371600" eaLnBrk="0" fontAlgn="base" hangingPunct="0">
                <a:spcBef>
                  <a:spcPct val="0"/>
                </a:spcBef>
                <a:spcAft>
                  <a:spcPct val="0"/>
                </a:spcAft>
                <a:defRPr sz="1600" b="1">
                  <a:solidFill>
                    <a:schemeClr val="tx1"/>
                  </a:solidFill>
                  <a:latin typeface="Arial" charset="0"/>
                  <a:ea typeface="ＭＳ Ｐゴシック" charset="0"/>
                </a:defRPr>
              </a:lvl8pPr>
              <a:lvl9pPr marL="1828800" eaLnBrk="0" fontAlgn="base" hangingPunct="0">
                <a:spcBef>
                  <a:spcPct val="0"/>
                </a:spcBef>
                <a:spcAft>
                  <a:spcPct val="0"/>
                </a:spcAft>
                <a:defRPr sz="1600" b="1">
                  <a:solidFill>
                    <a:schemeClr val="tx1"/>
                  </a:solidFill>
                  <a:latin typeface="Arial" charset="0"/>
                  <a:ea typeface="ＭＳ Ｐゴシック" charset="0"/>
                </a:defRPr>
              </a:lvl9pPr>
            </a:lstStyle>
            <a:p>
              <a:pPr>
                <a:lnSpc>
                  <a:spcPct val="95000"/>
                </a:lnSpc>
              </a:pPr>
              <a:r>
                <a:rPr lang="de-DE" sz="1000" b="0">
                  <a:solidFill>
                    <a:srgbClr val="808080"/>
                  </a:solidFill>
                  <a:latin typeface="LMU CompatilFact" charset="0"/>
                </a:rPr>
                <a:t>INFORMATION, ORGANISATION UND MANAGEMENT – SS2006</a:t>
              </a:r>
            </a:p>
          </p:txBody>
        </p:sp>
        <p:sp>
          <p:nvSpPr>
            <p:cNvPr id="86025" name="Rectangle 9"/>
            <p:cNvSpPr>
              <a:spLocks noChangeArrowheads="1"/>
            </p:cNvSpPr>
            <p:nvPr userDrawn="1"/>
          </p:nvSpPr>
          <p:spPr bwMode="auto">
            <a:xfrm>
              <a:off x="3853" y="90"/>
              <a:ext cx="1814" cy="453"/>
            </a:xfrm>
            <a:prstGeom prst="rect">
              <a:avLst/>
            </a:prstGeom>
            <a:noFill/>
            <a:ln w="9525">
              <a:solidFill>
                <a:srgbClr val="808080"/>
              </a:solidFill>
              <a:miter lim="800000"/>
              <a:headEnd/>
              <a:tailEnd/>
            </a:ln>
            <a:effectLst/>
          </p:spPr>
          <p:txBody>
            <a:bodyPr wrap="none" anchor="ctr"/>
            <a:lstStyle/>
            <a:p>
              <a:pPr algn="ctr"/>
              <a:endParaRPr lang="en-GB" sz="1400" b="0">
                <a:solidFill>
                  <a:schemeClr val="accent2"/>
                </a:solidFill>
              </a:endParaRPr>
            </a:p>
          </p:txBody>
        </p:sp>
        <p:pic>
          <p:nvPicPr>
            <p:cNvPr id="1036" name="Picture 10" descr="LMU"/>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101"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1" descr="LMU-Schriftzug"/>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608" y="287"/>
              <a:ext cx="42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8" name="Rectangle 12"/>
            <p:cNvSpPr>
              <a:spLocks noChangeArrowheads="1"/>
            </p:cNvSpPr>
            <p:nvPr userDrawn="1"/>
          </p:nvSpPr>
          <p:spPr bwMode="auto">
            <a:xfrm>
              <a:off x="593" y="90"/>
              <a:ext cx="453" cy="453"/>
            </a:xfrm>
            <a:prstGeom prst="rect">
              <a:avLst/>
            </a:prstGeom>
            <a:noFill/>
            <a:ln w="9525">
              <a:solidFill>
                <a:srgbClr val="808080"/>
              </a:solidFill>
              <a:miter lim="800000"/>
              <a:headEnd/>
              <a:tailEnd/>
            </a:ln>
            <a:effectLst/>
          </p:spPr>
          <p:txBody>
            <a:bodyPr wrap="none" anchor="ctr"/>
            <a:lstStyle/>
            <a:p>
              <a:pPr algn="ctr"/>
              <a:endParaRPr lang="en-GB" sz="1400"/>
            </a:p>
          </p:txBody>
        </p:sp>
        <p:sp>
          <p:nvSpPr>
            <p:cNvPr id="86029" name="Rectangle 13"/>
            <p:cNvSpPr>
              <a:spLocks noChangeArrowheads="1"/>
            </p:cNvSpPr>
            <p:nvPr userDrawn="1"/>
          </p:nvSpPr>
          <p:spPr bwMode="auto">
            <a:xfrm>
              <a:off x="90" y="90"/>
              <a:ext cx="453" cy="453"/>
            </a:xfrm>
            <a:prstGeom prst="rect">
              <a:avLst/>
            </a:prstGeom>
            <a:noFill/>
            <a:ln w="9525">
              <a:solidFill>
                <a:srgbClr val="808080"/>
              </a:solidFill>
              <a:miter lim="800000"/>
              <a:headEnd/>
              <a:tailEnd/>
            </a:ln>
            <a:effectLst/>
          </p:spPr>
          <p:txBody>
            <a:bodyPr wrap="none" anchor="ctr"/>
            <a:lstStyle/>
            <a:p>
              <a:endParaRPr lang="en-GB" sz="1400"/>
            </a:p>
          </p:txBody>
        </p:sp>
      </p:grpSp>
      <p:sp>
        <p:nvSpPr>
          <p:cNvPr id="86031" name="Rectangle 15"/>
          <p:cNvSpPr>
            <a:spLocks noChangeArrowheads="1"/>
          </p:cNvSpPr>
          <p:nvPr userDrawn="1"/>
        </p:nvSpPr>
        <p:spPr bwMode="auto">
          <a:xfrm>
            <a:off x="6142038" y="434975"/>
            <a:ext cx="2376487" cy="420688"/>
          </a:xfrm>
          <a:prstGeom prst="rect">
            <a:avLst/>
          </a:prstGeom>
          <a:noFill/>
          <a:ln w="9525">
            <a:noFill/>
            <a:miter lim="800000"/>
            <a:headEnd/>
            <a:tailEnd/>
          </a:ln>
          <a:effectLst/>
        </p:spPr>
        <p:txBody>
          <a:bodyPr lIns="0" tIns="0" rIns="0" bIns="0" anchor="b"/>
          <a:lstStyle/>
          <a:p>
            <a:pPr eaLnBrk="0" hangingPunct="0">
              <a:lnSpc>
                <a:spcPct val="95000"/>
              </a:lnSpc>
              <a:defRPr/>
            </a:pPr>
            <a:r>
              <a:rPr lang="de-DE" sz="800" b="0" kern="1200" dirty="0" smtClean="0">
                <a:solidFill>
                  <a:srgbClr val="808080"/>
                </a:solidFill>
                <a:latin typeface="LMU CompatilFact" pitchFamily="2" charset="0"/>
                <a:ea typeface="ＭＳ Ｐゴシック" pitchFamily="64" charset="-128"/>
                <a:cs typeface="ＭＳ Ｐゴシック" charset="0"/>
              </a:rPr>
              <a:t>FORSCHUNGSSTELLE</a:t>
            </a:r>
            <a:r>
              <a:rPr lang="de-DE" sz="800" b="0" kern="1200" baseline="0" dirty="0" smtClean="0">
                <a:solidFill>
                  <a:srgbClr val="808080"/>
                </a:solidFill>
                <a:latin typeface="LMU CompatilFact" pitchFamily="2" charset="0"/>
                <a:ea typeface="ＭＳ Ｐゴシック" pitchFamily="64" charset="-128"/>
                <a:cs typeface="ＭＳ Ｐゴシック" charset="0"/>
              </a:rPr>
              <a:t> </a:t>
            </a:r>
            <a:r>
              <a:rPr lang="de-DE" sz="800" b="0" kern="1200" dirty="0" smtClean="0">
                <a:solidFill>
                  <a:srgbClr val="808080"/>
                </a:solidFill>
                <a:latin typeface="LMU CompatilFact" pitchFamily="2" charset="0"/>
                <a:ea typeface="ＭＳ Ｐゴシック" pitchFamily="64" charset="-128"/>
                <a:cs typeface="ＭＳ Ｐゴシック" charset="0"/>
              </a:rPr>
              <a:t>FÜR </a:t>
            </a:r>
            <a:br>
              <a:rPr lang="de-DE" sz="800" b="0" kern="1200" dirty="0" smtClean="0">
                <a:solidFill>
                  <a:srgbClr val="808080"/>
                </a:solidFill>
                <a:latin typeface="LMU CompatilFact" pitchFamily="2" charset="0"/>
                <a:ea typeface="ＭＳ Ｐゴシック" pitchFamily="64" charset="-128"/>
                <a:cs typeface="ＭＳ Ｐゴシック" charset="0"/>
              </a:rPr>
            </a:br>
            <a:r>
              <a:rPr lang="de-DE" sz="800" b="0" kern="1200" dirty="0" smtClean="0">
                <a:solidFill>
                  <a:srgbClr val="808080"/>
                </a:solidFill>
                <a:latin typeface="LMU CompatilFact" pitchFamily="2" charset="0"/>
                <a:ea typeface="ＭＳ Ｐゴシック" pitchFamily="64" charset="-128"/>
                <a:cs typeface="ＭＳ Ｐゴシック" charset="0"/>
              </a:rPr>
              <a:t>INFORMATION,</a:t>
            </a:r>
            <a:r>
              <a:rPr lang="de-DE" sz="800" b="0" kern="1200" baseline="0" dirty="0" smtClean="0">
                <a:solidFill>
                  <a:srgbClr val="808080"/>
                </a:solidFill>
                <a:latin typeface="LMU CompatilFact" pitchFamily="2" charset="0"/>
                <a:ea typeface="ＭＳ Ｐゴシック" pitchFamily="64" charset="-128"/>
                <a:cs typeface="ＭＳ Ｐゴシック" charset="0"/>
              </a:rPr>
              <a:t> </a:t>
            </a:r>
            <a:r>
              <a:rPr lang="de-DE" sz="800" b="0" kern="1200" dirty="0" smtClean="0">
                <a:solidFill>
                  <a:srgbClr val="808080"/>
                </a:solidFill>
                <a:latin typeface="LMU CompatilFact" pitchFamily="2" charset="0"/>
                <a:ea typeface="ＭＳ Ｐゴシック" pitchFamily="64" charset="-128"/>
                <a:cs typeface="ＭＳ Ｐゴシック" charset="0"/>
              </a:rPr>
              <a:t>ORGANISATION </a:t>
            </a:r>
            <a:br>
              <a:rPr lang="de-DE" sz="800" b="0" kern="1200" dirty="0" smtClean="0">
                <a:solidFill>
                  <a:srgbClr val="808080"/>
                </a:solidFill>
                <a:latin typeface="LMU CompatilFact" pitchFamily="2" charset="0"/>
                <a:ea typeface="ＭＳ Ｐゴシック" pitchFamily="64" charset="-128"/>
                <a:cs typeface="ＭＳ Ｐゴシック" charset="0"/>
              </a:rPr>
            </a:br>
            <a:r>
              <a:rPr lang="de-DE" sz="800" b="0" kern="1200" dirty="0" smtClean="0">
                <a:solidFill>
                  <a:srgbClr val="808080"/>
                </a:solidFill>
                <a:latin typeface="LMU CompatilFact" pitchFamily="2" charset="0"/>
                <a:ea typeface="ＭＳ Ｐゴシック" pitchFamily="64" charset="-128"/>
                <a:cs typeface="ＭＳ Ｐゴシック" charset="0"/>
              </a:rPr>
              <a:t>UND MANAGEMENT</a:t>
            </a:r>
          </a:p>
          <a:p>
            <a:pPr eaLnBrk="0" hangingPunct="0">
              <a:lnSpc>
                <a:spcPct val="95000"/>
              </a:lnSpc>
              <a:defRPr/>
            </a:pPr>
            <a:r>
              <a:rPr lang="de-DE" sz="800" b="0" kern="1200" dirty="0" smtClean="0">
                <a:solidFill>
                  <a:srgbClr val="808080"/>
                </a:solidFill>
                <a:latin typeface="LMU CompatilFact" pitchFamily="2" charset="0"/>
                <a:ea typeface="ＭＳ Ｐゴシック" pitchFamily="64" charset="-128"/>
                <a:cs typeface="ＭＳ Ｐゴシック" charset="0"/>
              </a:rPr>
              <a:t>PROF. DR. DRES. H.C. ARNOLD PICOT</a:t>
            </a:r>
            <a:endParaRPr lang="de-DE" sz="800" b="0" kern="1200" dirty="0">
              <a:solidFill>
                <a:srgbClr val="808080"/>
              </a:solidFill>
              <a:latin typeface="LMU CompatilFact" pitchFamily="2" charset="0"/>
              <a:ea typeface="ＭＳ Ｐゴシック" pitchFamily="64" charset="-128"/>
              <a:cs typeface="ＭＳ Ｐゴシック" charset="0"/>
            </a:endParaRPr>
          </a:p>
        </p:txBody>
      </p:sp>
      <p:graphicFrame>
        <p:nvGraphicFramePr>
          <p:cNvPr id="1026"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467" r:id="rId17" imgW="0" imgH="0" progId="PowerPoint.Show.8">
                  <p:embed/>
                </p:oleObj>
              </mc:Choice>
              <mc:Fallback>
                <p:oleObj r:id="rId17" imgW="0" imgH="0" progId="PowerPoint.Show.8">
                  <p:embed/>
                  <p:pic>
                    <p:nvPicPr>
                      <p:cNvPr id="0"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85"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spcBef>
          <a:spcPct val="0"/>
        </a:spcBef>
        <a:spcAft>
          <a:spcPct val="0"/>
        </a:spcAft>
        <a:defRPr sz="4400" b="1">
          <a:solidFill>
            <a:schemeClr val="tx2"/>
          </a:solidFill>
          <a:latin typeface="+mj-lt"/>
          <a:ea typeface="+mj-ea"/>
          <a:cs typeface="ＭＳ Ｐゴシック" pitchFamily="-107" charset="-128"/>
        </a:defRPr>
      </a:lvl1pPr>
      <a:lvl2pPr algn="l"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7" charset="-128"/>
        </a:defRPr>
      </a:lvl2pPr>
      <a:lvl3pPr algn="l"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7" charset="-128"/>
        </a:defRPr>
      </a:lvl3pPr>
      <a:lvl4pPr algn="l"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7" charset="-128"/>
        </a:defRPr>
      </a:lvl4pPr>
      <a:lvl5pPr algn="l"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7" charset="-128"/>
        </a:defRPr>
      </a:lvl5pPr>
      <a:lvl6pPr marL="457200" algn="l" rtl="0" fontAlgn="base">
        <a:spcBef>
          <a:spcPct val="0"/>
        </a:spcBef>
        <a:spcAft>
          <a:spcPct val="0"/>
        </a:spcAft>
        <a:defRPr b="1">
          <a:solidFill>
            <a:schemeClr val="tx2"/>
          </a:solidFill>
          <a:latin typeface="Arial" charset="0"/>
          <a:ea typeface="ＭＳ Ｐゴシック" pitchFamily="34" charset="-128"/>
        </a:defRPr>
      </a:lvl6pPr>
      <a:lvl7pPr marL="914400" algn="l" rtl="0" fontAlgn="base">
        <a:spcBef>
          <a:spcPct val="0"/>
        </a:spcBef>
        <a:spcAft>
          <a:spcPct val="0"/>
        </a:spcAft>
        <a:defRPr b="1">
          <a:solidFill>
            <a:schemeClr val="tx2"/>
          </a:solidFill>
          <a:latin typeface="Arial" charset="0"/>
          <a:ea typeface="ＭＳ Ｐゴシック" pitchFamily="34" charset="-128"/>
        </a:defRPr>
      </a:lvl7pPr>
      <a:lvl8pPr marL="1371600" algn="l" rtl="0" fontAlgn="base">
        <a:spcBef>
          <a:spcPct val="0"/>
        </a:spcBef>
        <a:spcAft>
          <a:spcPct val="0"/>
        </a:spcAft>
        <a:defRPr b="1">
          <a:solidFill>
            <a:schemeClr val="tx2"/>
          </a:solidFill>
          <a:latin typeface="Arial" charset="0"/>
          <a:ea typeface="ＭＳ Ｐゴシック" pitchFamily="34" charset="-128"/>
        </a:defRPr>
      </a:lvl8pPr>
      <a:lvl9pPr marL="1828800" algn="l" rtl="0" fontAlgn="base">
        <a:spcBef>
          <a:spcPct val="0"/>
        </a:spcBef>
        <a:spcAft>
          <a:spcPct val="0"/>
        </a:spcAft>
        <a:defRPr b="1">
          <a:solidFill>
            <a:schemeClr val="tx2"/>
          </a:solidFill>
          <a:latin typeface="Arial" charset="0"/>
          <a:ea typeface="ＭＳ Ｐゴシック" pitchFamily="34" charset="-128"/>
        </a:defRPr>
      </a:lvl9pPr>
    </p:titleStyle>
    <p:bodyStyle>
      <a:lvl1pPr marL="193675" indent="-193675" algn="l" rtl="0" eaLnBrk="0" fontAlgn="base" hangingPunct="0">
        <a:spcBef>
          <a:spcPct val="0"/>
        </a:spcBef>
        <a:spcAft>
          <a:spcPct val="20000"/>
        </a:spcAft>
        <a:buClr>
          <a:schemeClr val="tx1"/>
        </a:buClr>
        <a:buFont typeface="Wingdings" charset="0"/>
        <a:buChar char="§"/>
        <a:tabLst>
          <a:tab pos="792163" algn="l"/>
          <a:tab pos="1584325" algn="l"/>
          <a:tab pos="3044825" algn="l"/>
          <a:tab pos="4216400" algn="l"/>
          <a:tab pos="5973763" algn="l"/>
        </a:tabLst>
        <a:defRPr sz="1600">
          <a:solidFill>
            <a:schemeClr val="tx1"/>
          </a:solidFill>
          <a:latin typeface="+mn-lt"/>
          <a:ea typeface="+mn-ea"/>
          <a:cs typeface="ＭＳ Ｐゴシック" pitchFamily="-107" charset="-128"/>
        </a:defRPr>
      </a:lvl1pPr>
      <a:lvl2pPr marL="566738" indent="-182563"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2pPr>
      <a:lvl3pPr marL="920750" indent="-1285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3pPr>
      <a:lvl4pPr marL="1303338" indent="-1920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4pPr>
      <a:lvl5pPr marL="1808163" indent="-22383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5pPr>
      <a:lvl6pPr marL="22653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6pPr>
      <a:lvl7pPr marL="27225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7pPr>
      <a:lvl8pPr marL="31797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8pPr>
      <a:lvl9pPr marL="36369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42875" y="766763"/>
            <a:ext cx="8853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GB"/>
              <a:t>Mastertitelformat bearbeiten</a:t>
            </a:r>
          </a:p>
        </p:txBody>
      </p:sp>
      <p:sp>
        <p:nvSpPr>
          <p:cNvPr id="13315" name="Rectangle 3"/>
          <p:cNvSpPr>
            <a:spLocks noGrp="1" noChangeArrowheads="1"/>
          </p:cNvSpPr>
          <p:nvPr>
            <p:ph type="body" idx="1"/>
          </p:nvPr>
        </p:nvSpPr>
        <p:spPr bwMode="auto">
          <a:xfrm>
            <a:off x="157163" y="1671638"/>
            <a:ext cx="8853487"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96260" name="Rectangle 4"/>
          <p:cNvSpPr>
            <a:spLocks noGrp="1" noChangeArrowheads="1"/>
          </p:cNvSpPr>
          <p:nvPr>
            <p:ph type="sldNum" sz="quarter" idx="4"/>
          </p:nvPr>
        </p:nvSpPr>
        <p:spPr bwMode="auto">
          <a:xfrm>
            <a:off x="8756650" y="6621463"/>
            <a:ext cx="254000" cy="152400"/>
          </a:xfrm>
          <a:prstGeom prst="rect">
            <a:avLst/>
          </a:prstGeom>
          <a:noFill/>
          <a:ln w="9525">
            <a:noFill/>
            <a:miter lim="800000"/>
            <a:headEnd/>
            <a:tailEnd/>
          </a:ln>
        </p:spPr>
        <p:txBody>
          <a:bodyPr vert="horz" wrap="none" lIns="0" tIns="0" rIns="0" bIns="0" numCol="1" anchor="b" anchorCtr="0" compatLnSpc="1">
            <a:prstTxWarp prst="textNoShape">
              <a:avLst/>
            </a:prstTxWarp>
            <a:spAutoFit/>
          </a:bodyPr>
          <a:lstStyle>
            <a:lvl1pPr algn="r">
              <a:defRPr sz="1000" b="0">
                <a:solidFill>
                  <a:srgbClr val="808080"/>
                </a:solidFill>
              </a:defRPr>
            </a:lvl1pPr>
          </a:lstStyle>
          <a:p>
            <a:fld id="{D4FC8011-74D1-1449-BFF6-4DB346D4AADA}" type="slidenum">
              <a:rPr lang="de-DE"/>
              <a:pPr/>
              <a:t>‹Nr.›</a:t>
            </a:fld>
            <a:endParaRPr lang="de-DE"/>
          </a:p>
        </p:txBody>
      </p:sp>
      <p:sp>
        <p:nvSpPr>
          <p:cNvPr id="96261" name="Rectangle 5"/>
          <p:cNvSpPr>
            <a:spLocks noChangeArrowheads="1"/>
          </p:cNvSpPr>
          <p:nvPr/>
        </p:nvSpPr>
        <p:spPr bwMode="auto">
          <a:xfrm>
            <a:off x="1397000" y="142875"/>
            <a:ext cx="4651375" cy="557213"/>
          </a:xfrm>
          <a:prstGeom prst="rect">
            <a:avLst/>
          </a:prstGeom>
          <a:noFill/>
          <a:ln w="9525">
            <a:solidFill>
              <a:srgbClr val="808080"/>
            </a:solidFill>
            <a:miter lim="800000"/>
            <a:headEnd/>
            <a:tailEnd/>
          </a:ln>
          <a:effectLst/>
        </p:spPr>
        <p:txBody>
          <a:bodyPr wrap="none" anchor="ctr"/>
          <a:lstStyle/>
          <a:p>
            <a:pPr algn="ctr"/>
            <a:endParaRPr lang="en-GB" sz="1400"/>
          </a:p>
        </p:txBody>
      </p:sp>
      <p:grpSp>
        <p:nvGrpSpPr>
          <p:cNvPr id="13318" name="Group 6"/>
          <p:cNvGrpSpPr>
            <a:grpSpLocks/>
          </p:cNvGrpSpPr>
          <p:nvPr/>
        </p:nvGrpSpPr>
        <p:grpSpPr bwMode="auto">
          <a:xfrm>
            <a:off x="769938" y="142875"/>
            <a:ext cx="558800" cy="557213"/>
            <a:chOff x="481" y="90"/>
            <a:chExt cx="352" cy="351"/>
          </a:xfrm>
        </p:grpSpPr>
        <p:pic>
          <p:nvPicPr>
            <p:cNvPr id="13326" name="Picture 7" descr="LMU-Schriftzug"/>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493" y="243"/>
              <a:ext cx="32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4" name="Rectangle 8"/>
            <p:cNvSpPr>
              <a:spLocks noChangeArrowheads="1"/>
            </p:cNvSpPr>
            <p:nvPr userDrawn="1"/>
          </p:nvSpPr>
          <p:spPr bwMode="auto">
            <a:xfrm>
              <a:off x="481" y="90"/>
              <a:ext cx="352" cy="351"/>
            </a:xfrm>
            <a:prstGeom prst="rect">
              <a:avLst/>
            </a:prstGeom>
            <a:noFill/>
            <a:ln w="9525">
              <a:solidFill>
                <a:srgbClr val="808080"/>
              </a:solidFill>
              <a:miter lim="800000"/>
              <a:headEnd/>
              <a:tailEnd/>
            </a:ln>
            <a:effectLst/>
          </p:spPr>
          <p:txBody>
            <a:bodyPr wrap="none" anchor="ctr"/>
            <a:lstStyle/>
            <a:p>
              <a:pPr algn="ctr"/>
              <a:endParaRPr lang="en-GB" sz="1400"/>
            </a:p>
          </p:txBody>
        </p:sp>
      </p:grpSp>
      <p:grpSp>
        <p:nvGrpSpPr>
          <p:cNvPr id="13319" name="Group 9"/>
          <p:cNvGrpSpPr>
            <a:grpSpLocks/>
          </p:cNvGrpSpPr>
          <p:nvPr/>
        </p:nvGrpSpPr>
        <p:grpSpPr bwMode="auto">
          <a:xfrm>
            <a:off x="142875" y="142875"/>
            <a:ext cx="558800" cy="557213"/>
            <a:chOff x="90" y="90"/>
            <a:chExt cx="352" cy="351"/>
          </a:xfrm>
        </p:grpSpPr>
        <p:pic>
          <p:nvPicPr>
            <p:cNvPr id="13324" name="Picture 10" descr="LMU"/>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99" y="243"/>
              <a:ext cx="32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7" name="Rectangle 11"/>
            <p:cNvSpPr>
              <a:spLocks noChangeArrowheads="1"/>
            </p:cNvSpPr>
            <p:nvPr userDrawn="1"/>
          </p:nvSpPr>
          <p:spPr bwMode="auto">
            <a:xfrm>
              <a:off x="90" y="90"/>
              <a:ext cx="352" cy="351"/>
            </a:xfrm>
            <a:prstGeom prst="rect">
              <a:avLst/>
            </a:prstGeom>
            <a:noFill/>
            <a:ln w="9525">
              <a:solidFill>
                <a:srgbClr val="808080"/>
              </a:solidFill>
              <a:miter lim="800000"/>
              <a:headEnd/>
              <a:tailEnd/>
            </a:ln>
            <a:effectLst/>
          </p:spPr>
          <p:txBody>
            <a:bodyPr wrap="none" anchor="ctr"/>
            <a:lstStyle/>
            <a:p>
              <a:endParaRPr lang="en-GB" sz="1400"/>
            </a:p>
          </p:txBody>
        </p:sp>
      </p:grpSp>
      <p:pic>
        <p:nvPicPr>
          <p:cNvPr id="13320" name="Picture 12" descr="Siegel_50s"/>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8380413" y="146050"/>
            <a:ext cx="6127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9" name="Rectangle 13"/>
          <p:cNvSpPr>
            <a:spLocks noChangeArrowheads="1"/>
          </p:cNvSpPr>
          <p:nvPr/>
        </p:nvSpPr>
        <p:spPr bwMode="auto">
          <a:xfrm>
            <a:off x="6116638" y="142875"/>
            <a:ext cx="2878137" cy="557213"/>
          </a:xfrm>
          <a:prstGeom prst="rect">
            <a:avLst/>
          </a:prstGeom>
          <a:noFill/>
          <a:ln w="9525" algn="ctr">
            <a:solidFill>
              <a:srgbClr val="808080"/>
            </a:solidFill>
            <a:miter lim="800000"/>
            <a:headEnd/>
            <a:tailEnd/>
          </a:ln>
          <a:effectLst/>
        </p:spPr>
        <p:txBody>
          <a:bodyPr lIns="72000" tIns="0" rIns="0" bIns="50400" anchor="b"/>
          <a:lstStyle/>
          <a:p>
            <a:pPr>
              <a:lnSpc>
                <a:spcPct val="95000"/>
              </a:lnSpc>
            </a:pPr>
            <a:endParaRPr lang="en-GB" sz="1000" b="0">
              <a:solidFill>
                <a:schemeClr val="accent2"/>
              </a:solidFill>
            </a:endParaRPr>
          </a:p>
        </p:txBody>
      </p:sp>
      <p:sp>
        <p:nvSpPr>
          <p:cNvPr id="96270" name="Text Box 14"/>
          <p:cNvSpPr txBox="1">
            <a:spLocks noChangeArrowheads="1"/>
          </p:cNvSpPr>
          <p:nvPr/>
        </p:nvSpPr>
        <p:spPr bwMode="auto">
          <a:xfrm>
            <a:off x="1450975" y="309249"/>
            <a:ext cx="4913313" cy="373062"/>
          </a:xfrm>
          <a:prstGeom prst="rect">
            <a:avLst/>
          </a:prstGeom>
          <a:noFill/>
          <a:ln w="9525">
            <a:noFill/>
            <a:miter lim="800000"/>
            <a:headEnd/>
            <a:tailEnd/>
          </a:ln>
          <a:effectLst/>
        </p:spPr>
        <p:txBody>
          <a:bodyPr lIns="0" tIns="0" rIns="0" bIns="0" anchor="b"/>
          <a:lstStyle>
            <a:lvl1pPr>
              <a:defRPr sz="1600" b="1">
                <a:solidFill>
                  <a:schemeClr val="tx1"/>
                </a:solidFill>
                <a:latin typeface="Arial" charset="0"/>
                <a:ea typeface="ＭＳ Ｐゴシック" charset="0"/>
                <a:cs typeface="ＭＳ Ｐゴシック" charset="0"/>
              </a:defRPr>
            </a:lvl1pPr>
            <a:lvl2pPr marL="37931725" indent="-37474525">
              <a:defRPr sz="1600" b="1">
                <a:solidFill>
                  <a:schemeClr val="tx1"/>
                </a:solidFill>
                <a:latin typeface="Arial" charset="0"/>
                <a:ea typeface="ＭＳ Ｐゴシック" charset="0"/>
              </a:defRPr>
            </a:lvl2pPr>
            <a:lvl3pPr>
              <a:defRPr sz="1600" b="1">
                <a:solidFill>
                  <a:schemeClr val="tx1"/>
                </a:solidFill>
                <a:latin typeface="Arial" charset="0"/>
                <a:ea typeface="ＭＳ Ｐゴシック" charset="0"/>
              </a:defRPr>
            </a:lvl3pPr>
            <a:lvl4pPr>
              <a:defRPr sz="1600" b="1">
                <a:solidFill>
                  <a:schemeClr val="tx1"/>
                </a:solidFill>
                <a:latin typeface="Arial" charset="0"/>
                <a:ea typeface="ＭＳ Ｐゴシック" charset="0"/>
              </a:defRPr>
            </a:lvl4pPr>
            <a:lvl5pPr>
              <a:defRPr sz="1600" b="1">
                <a:solidFill>
                  <a:schemeClr val="tx1"/>
                </a:solidFill>
                <a:latin typeface="Arial" charset="0"/>
                <a:ea typeface="ＭＳ Ｐゴシック" charset="0"/>
              </a:defRPr>
            </a:lvl5pPr>
            <a:lvl6pPr marL="457200" eaLnBrk="0" fontAlgn="base" hangingPunct="0">
              <a:spcBef>
                <a:spcPct val="0"/>
              </a:spcBef>
              <a:spcAft>
                <a:spcPct val="0"/>
              </a:spcAft>
              <a:defRPr sz="1600" b="1">
                <a:solidFill>
                  <a:schemeClr val="tx1"/>
                </a:solidFill>
                <a:latin typeface="Arial" charset="0"/>
                <a:ea typeface="ＭＳ Ｐゴシック" charset="0"/>
              </a:defRPr>
            </a:lvl6pPr>
            <a:lvl7pPr marL="914400" eaLnBrk="0" fontAlgn="base" hangingPunct="0">
              <a:spcBef>
                <a:spcPct val="0"/>
              </a:spcBef>
              <a:spcAft>
                <a:spcPct val="0"/>
              </a:spcAft>
              <a:defRPr sz="1600" b="1">
                <a:solidFill>
                  <a:schemeClr val="tx1"/>
                </a:solidFill>
                <a:latin typeface="Arial" charset="0"/>
                <a:ea typeface="ＭＳ Ｐゴシック" charset="0"/>
              </a:defRPr>
            </a:lvl7pPr>
            <a:lvl8pPr marL="1371600" eaLnBrk="0" fontAlgn="base" hangingPunct="0">
              <a:spcBef>
                <a:spcPct val="0"/>
              </a:spcBef>
              <a:spcAft>
                <a:spcPct val="0"/>
              </a:spcAft>
              <a:defRPr sz="1600" b="1">
                <a:solidFill>
                  <a:schemeClr val="tx1"/>
                </a:solidFill>
                <a:latin typeface="Arial" charset="0"/>
                <a:ea typeface="ＭＳ Ｐゴシック" charset="0"/>
              </a:defRPr>
            </a:lvl8pPr>
            <a:lvl9pPr marL="1828800" eaLnBrk="0" fontAlgn="base" hangingPunct="0">
              <a:spcBef>
                <a:spcPct val="0"/>
              </a:spcBef>
              <a:spcAft>
                <a:spcPct val="0"/>
              </a:spcAft>
              <a:defRPr sz="1600" b="1">
                <a:solidFill>
                  <a:schemeClr val="tx1"/>
                </a:solidFill>
                <a:latin typeface="Arial" charset="0"/>
                <a:ea typeface="ＭＳ Ｐゴシック" charset="0"/>
              </a:defRPr>
            </a:lvl9pPr>
          </a:lstStyle>
          <a:p>
            <a:pPr>
              <a:lnSpc>
                <a:spcPct val="95000"/>
              </a:lnSpc>
            </a:pPr>
            <a:r>
              <a:rPr lang="en-US" sz="1000" b="0" noProof="0" dirty="0" smtClean="0">
                <a:solidFill>
                  <a:srgbClr val="808080"/>
                </a:solidFill>
                <a:latin typeface="LMU CompatilFact" charset="0"/>
              </a:rPr>
              <a:t>Die</a:t>
            </a:r>
            <a:r>
              <a:rPr lang="en-US" sz="1000" b="0" baseline="0" noProof="0" dirty="0" smtClean="0">
                <a:solidFill>
                  <a:srgbClr val="808080"/>
                </a:solidFill>
                <a:latin typeface="LMU CompatilFact" charset="0"/>
              </a:rPr>
              <a:t> </a:t>
            </a:r>
            <a:r>
              <a:rPr lang="en-US" sz="1000" b="0" baseline="0" noProof="0" dirty="0" err="1" smtClean="0">
                <a:solidFill>
                  <a:srgbClr val="808080"/>
                </a:solidFill>
                <a:latin typeface="LMU CompatilFact" charset="0"/>
              </a:rPr>
              <a:t>Zukunft</a:t>
            </a:r>
            <a:r>
              <a:rPr lang="en-US" sz="1000" b="0" baseline="0" noProof="0" dirty="0" smtClean="0">
                <a:solidFill>
                  <a:srgbClr val="808080"/>
                </a:solidFill>
                <a:latin typeface="LMU CompatilFact" charset="0"/>
              </a:rPr>
              <a:t> der </a:t>
            </a:r>
            <a:r>
              <a:rPr lang="en-US" sz="1000" b="0" baseline="0" noProof="0" dirty="0" err="1" smtClean="0">
                <a:solidFill>
                  <a:srgbClr val="808080"/>
                </a:solidFill>
                <a:latin typeface="LMU CompatilFact" charset="0"/>
              </a:rPr>
              <a:t>Arbeit</a:t>
            </a:r>
            <a:r>
              <a:rPr lang="en-US" sz="1000" b="0" baseline="0" noProof="0" dirty="0" smtClean="0">
                <a:solidFill>
                  <a:srgbClr val="808080"/>
                </a:solidFill>
                <a:latin typeface="LMU CompatilFact" charset="0"/>
              </a:rPr>
              <a:t> in der </a:t>
            </a:r>
            <a:r>
              <a:rPr lang="en-US" sz="1000" b="0" baseline="0" noProof="0" dirty="0" err="1" smtClean="0">
                <a:solidFill>
                  <a:srgbClr val="808080"/>
                </a:solidFill>
                <a:latin typeface="LMU CompatilFact" charset="0"/>
              </a:rPr>
              <a:t>digitalen</a:t>
            </a:r>
            <a:r>
              <a:rPr lang="en-US" sz="1000" b="0" baseline="0" noProof="0" dirty="0" smtClean="0">
                <a:solidFill>
                  <a:srgbClr val="808080"/>
                </a:solidFill>
                <a:latin typeface="LMU CompatilFact" charset="0"/>
              </a:rPr>
              <a:t> Welt</a:t>
            </a:r>
            <a:endParaRPr lang="en-US" sz="1000" b="0" noProof="0" dirty="0">
              <a:solidFill>
                <a:srgbClr val="808080"/>
              </a:solidFill>
              <a:latin typeface="LMU CompatilFact" charset="0"/>
            </a:endParaRPr>
          </a:p>
        </p:txBody>
      </p:sp>
      <p:sp>
        <p:nvSpPr>
          <p:cNvPr id="16" name="Rectangle 15"/>
          <p:cNvSpPr>
            <a:spLocks noChangeArrowheads="1"/>
          </p:cNvSpPr>
          <p:nvPr userDrawn="1"/>
        </p:nvSpPr>
        <p:spPr bwMode="auto">
          <a:xfrm>
            <a:off x="6142038" y="259791"/>
            <a:ext cx="2376487" cy="420688"/>
          </a:xfrm>
          <a:prstGeom prst="rect">
            <a:avLst/>
          </a:prstGeom>
          <a:noFill/>
          <a:ln w="9525">
            <a:noFill/>
            <a:miter lim="800000"/>
            <a:headEnd/>
            <a:tailEnd/>
          </a:ln>
          <a:effectLst/>
        </p:spPr>
        <p:txBody>
          <a:bodyPr lIns="0" tIns="0" rIns="0" bIns="0" anchor="b"/>
          <a:lstStyle/>
          <a:p>
            <a:pPr eaLnBrk="0" hangingPunct="0">
              <a:lnSpc>
                <a:spcPct val="95000"/>
              </a:lnSpc>
              <a:defRPr/>
            </a:pPr>
            <a:r>
              <a:rPr lang="de-DE" sz="800" b="0" kern="1200" dirty="0" smtClean="0">
                <a:solidFill>
                  <a:srgbClr val="808080"/>
                </a:solidFill>
                <a:latin typeface="LMU CompatilFact" pitchFamily="2" charset="0"/>
                <a:ea typeface="ＭＳ Ｐゴシック" pitchFamily="64" charset="-128"/>
                <a:cs typeface="ＭＳ Ｐゴシック" charset="0"/>
              </a:rPr>
              <a:t>FORSCHUNGSSTELLE</a:t>
            </a:r>
            <a:r>
              <a:rPr lang="de-DE" sz="800" b="0" kern="1200" baseline="0" dirty="0" smtClean="0">
                <a:solidFill>
                  <a:srgbClr val="808080"/>
                </a:solidFill>
                <a:latin typeface="LMU CompatilFact" pitchFamily="2" charset="0"/>
                <a:ea typeface="ＭＳ Ｐゴシック" pitchFamily="64" charset="-128"/>
                <a:cs typeface="ＭＳ Ｐゴシック" charset="0"/>
              </a:rPr>
              <a:t> </a:t>
            </a:r>
            <a:r>
              <a:rPr lang="de-DE" sz="800" b="0" kern="1200" dirty="0" smtClean="0">
                <a:solidFill>
                  <a:srgbClr val="808080"/>
                </a:solidFill>
                <a:latin typeface="LMU CompatilFact" pitchFamily="2" charset="0"/>
                <a:ea typeface="ＭＳ Ｐゴシック" pitchFamily="64" charset="-128"/>
                <a:cs typeface="ＭＳ Ｐゴシック" charset="0"/>
              </a:rPr>
              <a:t>FÜR </a:t>
            </a:r>
            <a:br>
              <a:rPr lang="de-DE" sz="800" b="0" kern="1200" dirty="0" smtClean="0">
                <a:solidFill>
                  <a:srgbClr val="808080"/>
                </a:solidFill>
                <a:latin typeface="LMU CompatilFact" pitchFamily="2" charset="0"/>
                <a:ea typeface="ＭＳ Ｐゴシック" pitchFamily="64" charset="-128"/>
                <a:cs typeface="ＭＳ Ｐゴシック" charset="0"/>
              </a:rPr>
            </a:br>
            <a:r>
              <a:rPr lang="de-DE" sz="800" b="0" kern="1200" dirty="0" smtClean="0">
                <a:solidFill>
                  <a:srgbClr val="808080"/>
                </a:solidFill>
                <a:latin typeface="LMU CompatilFact" pitchFamily="2" charset="0"/>
                <a:ea typeface="ＭＳ Ｐゴシック" pitchFamily="64" charset="-128"/>
                <a:cs typeface="ＭＳ Ｐゴシック" charset="0"/>
              </a:rPr>
              <a:t>INFORMATION,</a:t>
            </a:r>
            <a:r>
              <a:rPr lang="de-DE" sz="800" b="0" kern="1200" baseline="0" dirty="0" smtClean="0">
                <a:solidFill>
                  <a:srgbClr val="808080"/>
                </a:solidFill>
                <a:latin typeface="LMU CompatilFact" pitchFamily="2" charset="0"/>
                <a:ea typeface="ＭＳ Ｐゴシック" pitchFamily="64" charset="-128"/>
                <a:cs typeface="ＭＳ Ｐゴシック" charset="0"/>
              </a:rPr>
              <a:t> </a:t>
            </a:r>
            <a:r>
              <a:rPr lang="de-DE" sz="800" b="0" kern="1200" dirty="0" smtClean="0">
                <a:solidFill>
                  <a:srgbClr val="808080"/>
                </a:solidFill>
                <a:latin typeface="LMU CompatilFact" pitchFamily="2" charset="0"/>
                <a:ea typeface="ＭＳ Ｐゴシック" pitchFamily="64" charset="-128"/>
                <a:cs typeface="ＭＳ Ｐゴシック" charset="0"/>
              </a:rPr>
              <a:t>ORGANISATION </a:t>
            </a:r>
            <a:br>
              <a:rPr lang="de-DE" sz="800" b="0" kern="1200" dirty="0" smtClean="0">
                <a:solidFill>
                  <a:srgbClr val="808080"/>
                </a:solidFill>
                <a:latin typeface="LMU CompatilFact" pitchFamily="2" charset="0"/>
                <a:ea typeface="ＭＳ Ｐゴシック" pitchFamily="64" charset="-128"/>
                <a:cs typeface="ＭＳ Ｐゴシック" charset="0"/>
              </a:rPr>
            </a:br>
            <a:r>
              <a:rPr lang="de-DE" sz="800" b="0" kern="1200" dirty="0" smtClean="0">
                <a:solidFill>
                  <a:srgbClr val="808080"/>
                </a:solidFill>
                <a:latin typeface="LMU CompatilFact" pitchFamily="2" charset="0"/>
                <a:ea typeface="ＭＳ Ｐゴシック" pitchFamily="64" charset="-128"/>
                <a:cs typeface="ＭＳ Ｐゴシック" charset="0"/>
              </a:rPr>
              <a:t>UND MANAGEMENT</a:t>
            </a:r>
          </a:p>
          <a:p>
            <a:pPr eaLnBrk="0" hangingPunct="0">
              <a:lnSpc>
                <a:spcPct val="95000"/>
              </a:lnSpc>
              <a:defRPr/>
            </a:pPr>
            <a:r>
              <a:rPr lang="de-DE" sz="800" b="0" kern="1200" dirty="0" smtClean="0">
                <a:solidFill>
                  <a:srgbClr val="808080"/>
                </a:solidFill>
                <a:latin typeface="LMU CompatilFact" pitchFamily="2" charset="0"/>
                <a:ea typeface="ＭＳ Ｐゴシック" pitchFamily="64" charset="-128"/>
                <a:cs typeface="ＭＳ Ｐゴシック" charset="0"/>
              </a:rPr>
              <a:t>PROF. DR. DRES. H.C. ARNOLD PICOT</a:t>
            </a:r>
            <a:endParaRPr lang="de-DE" sz="800" b="0" kern="1200" dirty="0">
              <a:solidFill>
                <a:srgbClr val="808080"/>
              </a:solidFill>
              <a:latin typeface="LMU CompatilFact" pitchFamily="2" charset="0"/>
              <a:ea typeface="ＭＳ Ｐゴシック" pitchFamily="64" charset="-128"/>
              <a:cs typeface="ＭＳ Ｐゴシック" charset="0"/>
            </a:endParaRPr>
          </a:p>
        </p:txBody>
      </p:sp>
    </p:spTree>
  </p:cSld>
  <p:clrMap bg1="lt1" tx1="dk1" bg2="lt2" tx2="dk2" accent1="accent1" accent2="accent2" accent3="accent3" accent4="accent4" accent5="accent5" accent6="accent6" hlink="hlink" folHlink="folHlink"/>
  <p:sldLayoutIdLst>
    <p:sldLayoutId id="2147483986"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a:solidFill>
            <a:schemeClr val="tx2"/>
          </a:solidFill>
          <a:latin typeface="+mj-lt"/>
          <a:ea typeface="+mj-ea"/>
          <a:cs typeface="ＭＳ Ｐゴシック" pitchFamily="-107" charset="-128"/>
        </a:defRPr>
      </a:lvl1pPr>
      <a:lvl2pPr algn="l"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7" charset="-128"/>
        </a:defRPr>
      </a:lvl2pPr>
      <a:lvl3pPr algn="l"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7" charset="-128"/>
        </a:defRPr>
      </a:lvl3pPr>
      <a:lvl4pPr algn="l"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7" charset="-128"/>
        </a:defRPr>
      </a:lvl4pPr>
      <a:lvl5pPr algn="l"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7" charset="-128"/>
        </a:defRPr>
      </a:lvl5pPr>
      <a:lvl6pPr marL="457200" algn="l" rtl="0" fontAlgn="base">
        <a:spcBef>
          <a:spcPct val="0"/>
        </a:spcBef>
        <a:spcAft>
          <a:spcPct val="0"/>
        </a:spcAft>
        <a:defRPr b="1">
          <a:solidFill>
            <a:schemeClr val="tx2"/>
          </a:solidFill>
          <a:latin typeface="Arial" charset="0"/>
          <a:ea typeface="ＭＳ Ｐゴシック" pitchFamily="34" charset="-128"/>
        </a:defRPr>
      </a:lvl6pPr>
      <a:lvl7pPr marL="914400" algn="l" rtl="0" fontAlgn="base">
        <a:spcBef>
          <a:spcPct val="0"/>
        </a:spcBef>
        <a:spcAft>
          <a:spcPct val="0"/>
        </a:spcAft>
        <a:defRPr b="1">
          <a:solidFill>
            <a:schemeClr val="tx2"/>
          </a:solidFill>
          <a:latin typeface="Arial" charset="0"/>
          <a:ea typeface="ＭＳ Ｐゴシック" pitchFamily="34" charset="-128"/>
        </a:defRPr>
      </a:lvl7pPr>
      <a:lvl8pPr marL="1371600" algn="l" rtl="0" fontAlgn="base">
        <a:spcBef>
          <a:spcPct val="0"/>
        </a:spcBef>
        <a:spcAft>
          <a:spcPct val="0"/>
        </a:spcAft>
        <a:defRPr b="1">
          <a:solidFill>
            <a:schemeClr val="tx2"/>
          </a:solidFill>
          <a:latin typeface="Arial" charset="0"/>
          <a:ea typeface="ＭＳ Ｐゴシック" pitchFamily="34" charset="-128"/>
        </a:defRPr>
      </a:lvl8pPr>
      <a:lvl9pPr marL="1828800" algn="l" rtl="0" fontAlgn="base">
        <a:spcBef>
          <a:spcPct val="0"/>
        </a:spcBef>
        <a:spcAft>
          <a:spcPct val="0"/>
        </a:spcAft>
        <a:defRPr b="1">
          <a:solidFill>
            <a:schemeClr val="tx2"/>
          </a:solidFill>
          <a:latin typeface="Arial" charset="0"/>
          <a:ea typeface="ＭＳ Ｐゴシック" pitchFamily="34" charset="-128"/>
        </a:defRPr>
      </a:lvl9pPr>
    </p:titleStyle>
    <p:bodyStyle>
      <a:lvl1pPr marL="193675" indent="-193675" algn="l" rtl="0" eaLnBrk="0" fontAlgn="base" hangingPunct="0">
        <a:spcBef>
          <a:spcPct val="0"/>
        </a:spcBef>
        <a:spcAft>
          <a:spcPct val="20000"/>
        </a:spcAft>
        <a:buClr>
          <a:schemeClr val="tx1"/>
        </a:buClr>
        <a:buFont typeface="Wingdings" charset="0"/>
        <a:buChar char="§"/>
        <a:tabLst>
          <a:tab pos="792163" algn="l"/>
          <a:tab pos="1584325" algn="l"/>
          <a:tab pos="3044825" algn="l"/>
          <a:tab pos="4216400" algn="l"/>
          <a:tab pos="5973763" algn="l"/>
        </a:tabLst>
        <a:defRPr sz="1600">
          <a:solidFill>
            <a:schemeClr val="tx1"/>
          </a:solidFill>
          <a:latin typeface="+mn-lt"/>
          <a:ea typeface="+mn-ea"/>
          <a:cs typeface="ＭＳ Ｐゴシック" pitchFamily="-107" charset="-128"/>
        </a:defRPr>
      </a:lvl1pPr>
      <a:lvl2pPr marL="566738" indent="-182563"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2pPr>
      <a:lvl3pPr marL="920750" indent="-1285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3pPr>
      <a:lvl4pPr marL="1303338" indent="-1920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4pPr>
      <a:lvl5pPr marL="1808163" indent="-22383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5pPr>
      <a:lvl6pPr marL="22653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6pPr>
      <a:lvl7pPr marL="27225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7pPr>
      <a:lvl8pPr marL="31797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8pPr>
      <a:lvl9pPr marL="36369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142875" y="766763"/>
            <a:ext cx="8853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de-DE" dirty="0"/>
              <a:t>Mastertitelformat bearbeiten</a:t>
            </a:r>
          </a:p>
        </p:txBody>
      </p:sp>
      <p:sp>
        <p:nvSpPr>
          <p:cNvPr id="28675" name="Rectangle 3"/>
          <p:cNvSpPr>
            <a:spLocks noGrp="1" noChangeArrowheads="1"/>
          </p:cNvSpPr>
          <p:nvPr>
            <p:ph type="body" idx="1"/>
          </p:nvPr>
        </p:nvSpPr>
        <p:spPr bwMode="auto">
          <a:xfrm>
            <a:off x="142875" y="1671638"/>
            <a:ext cx="8853488"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 bg1="lt1" tx1="dk1" bg2="lt2" tx2="dk2" accent1="accent1" accent2="accent2" accent3="accent3" accent4="accent4" accent5="accent5" accent6="accent6" hlink="hlink" folHlink="folHlink"/>
  <p:sldLayoutIdLst>
    <p:sldLayoutId id="2147483987" r:id="rId1"/>
  </p:sldLayoutIdLst>
  <p:hf hdr="0" ftr="0" dt="0"/>
  <p:txStyles>
    <p:titleStyle>
      <a:lvl1pPr algn="l" rtl="0" eaLnBrk="0" fontAlgn="base" hangingPunct="0">
        <a:spcBef>
          <a:spcPct val="0"/>
        </a:spcBef>
        <a:spcAft>
          <a:spcPct val="0"/>
        </a:spcAft>
        <a:defRPr sz="4400" b="1">
          <a:solidFill>
            <a:schemeClr val="tx2"/>
          </a:solidFill>
          <a:latin typeface="Arial" pitchFamily="-111" charset="0"/>
          <a:ea typeface="ＭＳ Ｐゴシック" pitchFamily="-111" charset="-128"/>
          <a:cs typeface="+mj-cs"/>
        </a:defRPr>
      </a:lvl1pPr>
      <a:lvl2pPr algn="l" rtl="0" eaLnBrk="0" fontAlgn="base" hangingPunct="0">
        <a:spcBef>
          <a:spcPct val="0"/>
        </a:spcBef>
        <a:spcAft>
          <a:spcPct val="0"/>
        </a:spcAft>
        <a:defRPr sz="4400" b="1">
          <a:solidFill>
            <a:schemeClr val="tx2"/>
          </a:solidFill>
          <a:latin typeface="Arial" charset="0"/>
          <a:ea typeface="ＭＳ Ｐゴシック" pitchFamily="64" charset="-128"/>
          <a:cs typeface="ＭＳ Ｐゴシック" pitchFamily="-107" charset="-128"/>
        </a:defRPr>
      </a:lvl2pPr>
      <a:lvl3pPr algn="l" rtl="0" eaLnBrk="0" fontAlgn="base" hangingPunct="0">
        <a:spcBef>
          <a:spcPct val="0"/>
        </a:spcBef>
        <a:spcAft>
          <a:spcPct val="0"/>
        </a:spcAft>
        <a:defRPr sz="4400" b="1">
          <a:solidFill>
            <a:schemeClr val="tx2"/>
          </a:solidFill>
          <a:latin typeface="Arial" charset="0"/>
          <a:ea typeface="ＭＳ Ｐゴシック" pitchFamily="64" charset="-128"/>
          <a:cs typeface="ＭＳ Ｐゴシック" pitchFamily="-107" charset="-128"/>
        </a:defRPr>
      </a:lvl3pPr>
      <a:lvl4pPr algn="l" rtl="0" eaLnBrk="0" fontAlgn="base" hangingPunct="0">
        <a:spcBef>
          <a:spcPct val="0"/>
        </a:spcBef>
        <a:spcAft>
          <a:spcPct val="0"/>
        </a:spcAft>
        <a:defRPr sz="4400" b="1">
          <a:solidFill>
            <a:schemeClr val="tx2"/>
          </a:solidFill>
          <a:latin typeface="Arial" charset="0"/>
          <a:ea typeface="ＭＳ Ｐゴシック" pitchFamily="64" charset="-128"/>
          <a:cs typeface="ＭＳ Ｐゴシック" pitchFamily="-107" charset="-128"/>
        </a:defRPr>
      </a:lvl4pPr>
      <a:lvl5pPr algn="l" rtl="0" eaLnBrk="0" fontAlgn="base" hangingPunct="0">
        <a:spcBef>
          <a:spcPct val="0"/>
        </a:spcBef>
        <a:spcAft>
          <a:spcPct val="0"/>
        </a:spcAft>
        <a:defRPr sz="4400" b="1">
          <a:solidFill>
            <a:schemeClr val="tx2"/>
          </a:solidFill>
          <a:latin typeface="Arial" charset="0"/>
          <a:ea typeface="ＭＳ Ｐゴシック" pitchFamily="64" charset="-128"/>
          <a:cs typeface="ＭＳ Ｐゴシック" pitchFamily="-107" charset="-128"/>
        </a:defRPr>
      </a:lvl5pPr>
      <a:lvl6pPr marL="457200" algn="l" rtl="0" fontAlgn="base">
        <a:spcBef>
          <a:spcPct val="0"/>
        </a:spcBef>
        <a:spcAft>
          <a:spcPct val="0"/>
        </a:spcAft>
        <a:defRPr b="1">
          <a:solidFill>
            <a:schemeClr val="tx2"/>
          </a:solidFill>
          <a:latin typeface="Arial" charset="0"/>
          <a:ea typeface="ＭＳ Ｐゴシック" pitchFamily="64" charset="-128"/>
        </a:defRPr>
      </a:lvl6pPr>
      <a:lvl7pPr marL="914400" algn="l" rtl="0" fontAlgn="base">
        <a:spcBef>
          <a:spcPct val="0"/>
        </a:spcBef>
        <a:spcAft>
          <a:spcPct val="0"/>
        </a:spcAft>
        <a:defRPr b="1">
          <a:solidFill>
            <a:schemeClr val="tx2"/>
          </a:solidFill>
          <a:latin typeface="Arial" charset="0"/>
          <a:ea typeface="ＭＳ Ｐゴシック" pitchFamily="64" charset="-128"/>
        </a:defRPr>
      </a:lvl7pPr>
      <a:lvl8pPr marL="1371600" algn="l" rtl="0" fontAlgn="base">
        <a:spcBef>
          <a:spcPct val="0"/>
        </a:spcBef>
        <a:spcAft>
          <a:spcPct val="0"/>
        </a:spcAft>
        <a:defRPr b="1">
          <a:solidFill>
            <a:schemeClr val="tx2"/>
          </a:solidFill>
          <a:latin typeface="Arial" charset="0"/>
          <a:ea typeface="ＭＳ Ｐゴシック" pitchFamily="64" charset="-128"/>
        </a:defRPr>
      </a:lvl8pPr>
      <a:lvl9pPr marL="1828800" algn="l" rtl="0" fontAlgn="base">
        <a:spcBef>
          <a:spcPct val="0"/>
        </a:spcBef>
        <a:spcAft>
          <a:spcPct val="0"/>
        </a:spcAft>
        <a:defRPr b="1">
          <a:solidFill>
            <a:schemeClr val="tx2"/>
          </a:solidFill>
          <a:latin typeface="Arial" charset="0"/>
          <a:ea typeface="ＭＳ Ｐゴシック" pitchFamily="64" charset="-128"/>
        </a:defRPr>
      </a:lvl9pPr>
    </p:titleStyle>
    <p:bodyStyle>
      <a:lvl1pPr marL="193675" indent="-193675" algn="l" rtl="0" eaLnBrk="0" fontAlgn="base" hangingPunct="0">
        <a:spcBef>
          <a:spcPct val="0"/>
        </a:spcBef>
        <a:spcAft>
          <a:spcPct val="20000"/>
        </a:spcAft>
        <a:buClr>
          <a:schemeClr val="tx1"/>
        </a:buClr>
        <a:buFont typeface="Wingdings" charset="0"/>
        <a:buChar char="§"/>
        <a:tabLst>
          <a:tab pos="792163" algn="l"/>
          <a:tab pos="1584325" algn="l"/>
          <a:tab pos="3044825" algn="l"/>
          <a:tab pos="4216400" algn="l"/>
          <a:tab pos="5973763" algn="l"/>
        </a:tabLst>
        <a:defRPr sz="1600">
          <a:solidFill>
            <a:schemeClr val="tx1"/>
          </a:solidFill>
          <a:latin typeface="Arial" pitchFamily="-111" charset="0"/>
          <a:ea typeface="ＭＳ Ｐゴシック" pitchFamily="-111" charset="-128"/>
          <a:cs typeface="+mn-cs"/>
        </a:defRPr>
      </a:lvl1pPr>
      <a:lvl2pPr marL="566738" indent="-182563"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Arial" pitchFamily="-111" charset="0"/>
          <a:ea typeface="ＭＳ Ｐゴシック" charset="0"/>
        </a:defRPr>
      </a:lvl2pPr>
      <a:lvl3pPr marL="920750" indent="-1285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Arial" pitchFamily="-111" charset="0"/>
          <a:ea typeface="ＭＳ Ｐゴシック" pitchFamily="-111" charset="-128"/>
        </a:defRPr>
      </a:lvl3pPr>
      <a:lvl4pPr marL="1303338" indent="-19208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Arial" pitchFamily="-111" charset="0"/>
          <a:ea typeface="ＭＳ Ｐゴシック" pitchFamily="-111" charset="-128"/>
        </a:defRPr>
      </a:lvl4pPr>
      <a:lvl5pPr marL="1808163" indent="-223838" algn="l" rtl="0" eaLnBrk="0" fontAlgn="base" hangingPunct="0">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Arial" pitchFamily="-111" charset="0"/>
          <a:ea typeface="ＭＳ Ｐゴシック" pitchFamily="-111" charset="-128"/>
        </a:defRPr>
      </a:lvl5pPr>
      <a:lvl6pPr marL="22653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6pPr>
      <a:lvl7pPr marL="27225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7pPr>
      <a:lvl8pPr marL="31797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8pPr>
      <a:lvl9pPr marL="3636963" indent="-223838" algn="l" rtl="0" fontAlgn="base">
        <a:spcBef>
          <a:spcPct val="0"/>
        </a:spcBef>
        <a:spcAft>
          <a:spcPct val="20000"/>
        </a:spcAft>
        <a:buClr>
          <a:schemeClr val="tx1"/>
        </a:buClr>
        <a:buChar char="-"/>
        <a:tabLst>
          <a:tab pos="792163" algn="l"/>
          <a:tab pos="1584325" algn="l"/>
          <a:tab pos="3044825" algn="l"/>
          <a:tab pos="4216400" algn="l"/>
          <a:tab pos="5973763" algn="l"/>
        </a:tabLst>
        <a:defRPr sz="16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8.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image" Target="../media/image11.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notesSlide" Target="../notesSlides/notesSlide5.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image" Target="../media/image10.jpe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slideLayout" Target="../slideLayouts/slideLayout13.xml"/><Relationship Id="rId30"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0.xml"/><Relationship Id="rId7" Type="http://schemas.openxmlformats.org/officeDocument/2006/relationships/image" Target="../media/image13.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2.png"/><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33.xml"/><Relationship Id="rId7" Type="http://schemas.openxmlformats.org/officeDocument/2006/relationships/chart" Target="../charts/char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chart" Target="../charts/chart1.xml"/><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ctrTitle"/>
          </p:nvPr>
        </p:nvSpPr>
        <p:spPr>
          <a:xfrm>
            <a:off x="933450" y="3228095"/>
            <a:ext cx="7565402" cy="1238979"/>
          </a:xfrm>
          <a:noFill/>
        </p:spPr>
        <p:txBody>
          <a:bodyPr anchor="b"/>
          <a:lstStyle/>
          <a:p>
            <a:r>
              <a:rPr lang="en-US" sz="2400" dirty="0"/>
              <a:t>Die </a:t>
            </a:r>
            <a:r>
              <a:rPr lang="en-US" sz="2400" dirty="0" err="1"/>
              <a:t>Zukunft</a:t>
            </a:r>
            <a:r>
              <a:rPr lang="en-US" sz="2400" dirty="0"/>
              <a:t> der </a:t>
            </a:r>
            <a:r>
              <a:rPr lang="en-US" sz="2400" dirty="0" err="1"/>
              <a:t>Arbeit</a:t>
            </a:r>
            <a:r>
              <a:rPr lang="en-US" sz="2400" dirty="0"/>
              <a:t> in der </a:t>
            </a:r>
            <a:r>
              <a:rPr lang="en-US" sz="2400" dirty="0" err="1"/>
              <a:t>digitalen</a:t>
            </a:r>
            <a:r>
              <a:rPr lang="en-US" sz="2400" dirty="0"/>
              <a:t> Welt</a:t>
            </a:r>
            <a:r>
              <a:rPr lang="de-DE" sz="2400" dirty="0" smtClean="0"/>
              <a:t/>
            </a:r>
            <a:br>
              <a:rPr lang="de-DE" sz="2400" dirty="0" smtClean="0"/>
            </a:br>
            <a:r>
              <a:rPr lang="de-DE" sz="1800" dirty="0" smtClean="0"/>
              <a:t/>
            </a:r>
            <a:br>
              <a:rPr lang="de-DE" sz="1800" dirty="0" smtClean="0"/>
            </a:br>
            <a:r>
              <a:rPr lang="de-DE" sz="1800" b="0" dirty="0" smtClean="0">
                <a:solidFill>
                  <a:srgbClr val="808080"/>
                </a:solidFill>
              </a:rPr>
              <a:t>Münchner Kreis Fachkonferenz</a:t>
            </a:r>
            <a:r>
              <a:rPr lang="de-DE" sz="1800" b="0" dirty="0">
                <a:solidFill>
                  <a:srgbClr val="808080"/>
                </a:solidFill>
              </a:rPr>
              <a:t/>
            </a:r>
            <a:br>
              <a:rPr lang="de-DE" sz="1800" b="0" dirty="0">
                <a:solidFill>
                  <a:srgbClr val="808080"/>
                </a:solidFill>
              </a:rPr>
            </a:br>
            <a:r>
              <a:rPr lang="de-DE" sz="1800" b="0" dirty="0">
                <a:solidFill>
                  <a:srgbClr val="808080"/>
                </a:solidFill>
              </a:rPr>
              <a:t/>
            </a:r>
            <a:br>
              <a:rPr lang="de-DE" sz="1800" b="0" dirty="0">
                <a:solidFill>
                  <a:srgbClr val="808080"/>
                </a:solidFill>
              </a:rPr>
            </a:br>
            <a:r>
              <a:rPr lang="de-DE" sz="1800" b="0" dirty="0" smtClean="0">
                <a:solidFill>
                  <a:srgbClr val="808080"/>
                </a:solidFill>
              </a:rPr>
              <a:t>10. Oktober, </a:t>
            </a:r>
            <a:r>
              <a:rPr lang="de-DE" sz="1800" b="0" dirty="0">
                <a:solidFill>
                  <a:srgbClr val="808080"/>
                </a:solidFill>
              </a:rPr>
              <a:t>2013</a:t>
            </a:r>
            <a:endParaRPr lang="de-DE" sz="1600" b="0" dirty="0">
              <a:solidFill>
                <a:srgbClr val="595959"/>
              </a:solidFill>
            </a:endParaRPr>
          </a:p>
        </p:txBody>
      </p:sp>
      <p:sp>
        <p:nvSpPr>
          <p:cNvPr id="32772" name="Text Box 6"/>
          <p:cNvSpPr txBox="1">
            <a:spLocks noChangeArrowheads="1"/>
          </p:cNvSpPr>
          <p:nvPr/>
        </p:nvSpPr>
        <p:spPr bwMode="auto">
          <a:xfrm>
            <a:off x="933450" y="4517364"/>
            <a:ext cx="4857750" cy="148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1600" b="1">
                <a:solidFill>
                  <a:schemeClr val="tx1"/>
                </a:solidFill>
                <a:latin typeface="Arial" charset="0"/>
                <a:ea typeface="ＭＳ Ｐゴシック" charset="0"/>
                <a:cs typeface="ＭＳ Ｐゴシック" charset="0"/>
              </a:defRPr>
            </a:lvl1pPr>
            <a:lvl2pPr marL="37931725" indent="-37474525">
              <a:defRPr sz="1600" b="1">
                <a:solidFill>
                  <a:schemeClr val="tx1"/>
                </a:solidFill>
                <a:latin typeface="Arial" charset="0"/>
                <a:ea typeface="ＭＳ Ｐゴシック" charset="0"/>
              </a:defRPr>
            </a:lvl2pPr>
            <a:lvl3pPr>
              <a:defRPr sz="1600" b="1">
                <a:solidFill>
                  <a:schemeClr val="tx1"/>
                </a:solidFill>
                <a:latin typeface="Arial" charset="0"/>
                <a:ea typeface="ＭＳ Ｐゴシック" charset="0"/>
              </a:defRPr>
            </a:lvl3pPr>
            <a:lvl4pPr>
              <a:defRPr sz="1600" b="1">
                <a:solidFill>
                  <a:schemeClr val="tx1"/>
                </a:solidFill>
                <a:latin typeface="Arial" charset="0"/>
                <a:ea typeface="ＭＳ Ｐゴシック" charset="0"/>
              </a:defRPr>
            </a:lvl4pPr>
            <a:lvl5pPr>
              <a:defRPr sz="1600" b="1">
                <a:solidFill>
                  <a:schemeClr val="tx1"/>
                </a:solidFill>
                <a:latin typeface="Arial" charset="0"/>
                <a:ea typeface="ＭＳ Ｐゴシック" charset="0"/>
              </a:defRPr>
            </a:lvl5pPr>
            <a:lvl6pPr marL="457200" eaLnBrk="0" fontAlgn="base" hangingPunct="0">
              <a:spcBef>
                <a:spcPct val="0"/>
              </a:spcBef>
              <a:spcAft>
                <a:spcPct val="0"/>
              </a:spcAft>
              <a:defRPr sz="1600" b="1">
                <a:solidFill>
                  <a:schemeClr val="tx1"/>
                </a:solidFill>
                <a:latin typeface="Arial" charset="0"/>
                <a:ea typeface="ＭＳ Ｐゴシック" charset="0"/>
              </a:defRPr>
            </a:lvl6pPr>
            <a:lvl7pPr marL="914400" eaLnBrk="0" fontAlgn="base" hangingPunct="0">
              <a:spcBef>
                <a:spcPct val="0"/>
              </a:spcBef>
              <a:spcAft>
                <a:spcPct val="0"/>
              </a:spcAft>
              <a:defRPr sz="1600" b="1">
                <a:solidFill>
                  <a:schemeClr val="tx1"/>
                </a:solidFill>
                <a:latin typeface="Arial" charset="0"/>
                <a:ea typeface="ＭＳ Ｐゴシック" charset="0"/>
              </a:defRPr>
            </a:lvl7pPr>
            <a:lvl8pPr marL="1371600" eaLnBrk="0" fontAlgn="base" hangingPunct="0">
              <a:spcBef>
                <a:spcPct val="0"/>
              </a:spcBef>
              <a:spcAft>
                <a:spcPct val="0"/>
              </a:spcAft>
              <a:defRPr sz="1600" b="1">
                <a:solidFill>
                  <a:schemeClr val="tx1"/>
                </a:solidFill>
                <a:latin typeface="Arial" charset="0"/>
                <a:ea typeface="ＭＳ Ｐゴシック" charset="0"/>
              </a:defRPr>
            </a:lvl8pPr>
            <a:lvl9pPr marL="1828800" eaLnBrk="0" fontAlgn="base" hangingPunct="0">
              <a:spcBef>
                <a:spcPct val="0"/>
              </a:spcBef>
              <a:spcAft>
                <a:spcPct val="0"/>
              </a:spcAft>
              <a:defRPr sz="1600" b="1">
                <a:solidFill>
                  <a:schemeClr val="tx1"/>
                </a:solidFill>
                <a:latin typeface="Arial" charset="0"/>
                <a:ea typeface="ＭＳ Ｐゴシック" charset="0"/>
              </a:defRPr>
            </a:lvl9pPr>
          </a:lstStyle>
          <a:p>
            <a:pPr>
              <a:spcBef>
                <a:spcPct val="30000"/>
              </a:spcBef>
            </a:pPr>
            <a:endParaRPr lang="de-DE" sz="1400" b="0" dirty="0">
              <a:solidFill>
                <a:schemeClr val="tx2"/>
              </a:solidFill>
            </a:endParaRPr>
          </a:p>
          <a:p>
            <a:pPr>
              <a:spcBef>
                <a:spcPct val="30000"/>
              </a:spcBef>
            </a:pPr>
            <a:r>
              <a:rPr lang="de-DE" sz="1400" b="0" dirty="0">
                <a:solidFill>
                  <a:schemeClr val="tx2"/>
                </a:solidFill>
              </a:rPr>
              <a:t>Arnold Picot</a:t>
            </a:r>
            <a:endParaRPr lang="de-DE" sz="1400" b="0" dirty="0"/>
          </a:p>
          <a:p>
            <a:pPr>
              <a:spcBef>
                <a:spcPct val="30000"/>
              </a:spcBef>
            </a:pPr>
            <a:r>
              <a:rPr lang="de-DE" sz="1400" b="0" dirty="0">
                <a:solidFill>
                  <a:srgbClr val="808080"/>
                </a:solidFill>
              </a:rPr>
              <a:t>Forschungsstelle für Information, Organisation </a:t>
            </a:r>
            <a:br>
              <a:rPr lang="de-DE" sz="1400" b="0" dirty="0">
                <a:solidFill>
                  <a:srgbClr val="808080"/>
                </a:solidFill>
              </a:rPr>
            </a:br>
            <a:r>
              <a:rPr lang="de-DE" sz="1400" b="0" dirty="0">
                <a:solidFill>
                  <a:srgbClr val="808080"/>
                </a:solidFill>
              </a:rPr>
              <a:t>und Management, LMU München </a:t>
            </a:r>
          </a:p>
          <a:p>
            <a:pPr>
              <a:spcBef>
                <a:spcPct val="30000"/>
              </a:spcBef>
            </a:pPr>
            <a:r>
              <a:rPr lang="de-DE" sz="1400" b="0" dirty="0">
                <a:solidFill>
                  <a:srgbClr val="808080"/>
                </a:solidFill>
                <a:latin typeface="LMU CompatilFact" charset="0"/>
              </a:rPr>
              <a:t>Münchner Kreis e.V. – Übernationale </a:t>
            </a:r>
            <a:br>
              <a:rPr lang="de-DE" sz="1400" b="0" dirty="0">
                <a:solidFill>
                  <a:srgbClr val="808080"/>
                </a:solidFill>
                <a:latin typeface="LMU CompatilFact" charset="0"/>
              </a:rPr>
            </a:br>
            <a:r>
              <a:rPr lang="de-DE" sz="1400" b="0" dirty="0">
                <a:solidFill>
                  <a:srgbClr val="808080"/>
                </a:solidFill>
                <a:latin typeface="LMU CompatilFact" charset="0"/>
              </a:rPr>
              <a:t>Vereinigung für Kommunikationsforschung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4D99ADC-E322-3D43-BB4B-D82D4CC5ABD2}" type="slidenum">
              <a:rPr lang="de-DE" smtClean="0"/>
              <a:pPr/>
              <a:t>10</a:t>
            </a:fld>
            <a:endParaRPr lang="de-DE"/>
          </a:p>
        </p:txBody>
      </p:sp>
      <p:sp>
        <p:nvSpPr>
          <p:cNvPr id="12" name="Oval 11"/>
          <p:cNvSpPr/>
          <p:nvPr/>
        </p:nvSpPr>
        <p:spPr bwMode="auto">
          <a:xfrm>
            <a:off x="2163103" y="1929377"/>
            <a:ext cx="2767946" cy="2598473"/>
          </a:xfrm>
          <a:prstGeom prst="ellipse">
            <a:avLst/>
          </a:prstGeom>
          <a:solidFill>
            <a:schemeClr val="bg2">
              <a:lumMod val="50000"/>
              <a:alpha val="68000"/>
            </a:schemeClr>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1"/>
                </a:solidFill>
                <a:effectLst/>
                <a:latin typeface="Arial" charset="0"/>
                <a:ea typeface="ＭＳ Ｐゴシック" pitchFamily="34" charset="-128"/>
              </a:rPr>
              <a:t>Arbeits</a:t>
            </a:r>
            <a:r>
              <a:rPr kumimoji="0" lang="en-US" sz="1800" b="1" i="0" u="none" strike="noStrike" cap="none" normalizeH="0" baseline="0" dirty="0" smtClean="0">
                <a:ln>
                  <a:noFill/>
                </a:ln>
                <a:solidFill>
                  <a:schemeClr val="bg1"/>
                </a:solidFill>
                <a:effectLst/>
                <a:latin typeface="Arial" charset="0"/>
                <a:ea typeface="ＭＳ Ｐゴシック" pitchFamily="34" charset="-128"/>
              </a:rPr>
              <a:t>-</a:t>
            </a:r>
            <a:br>
              <a:rPr kumimoji="0" lang="en-US" sz="1800" b="1" i="0" u="none" strike="noStrike" cap="none" normalizeH="0" baseline="0" dirty="0" smtClean="0">
                <a:ln>
                  <a:noFill/>
                </a:ln>
                <a:solidFill>
                  <a:schemeClr val="bg1"/>
                </a:solidFill>
                <a:effectLst/>
                <a:latin typeface="Arial" charset="0"/>
                <a:ea typeface="ＭＳ Ｐゴシック" pitchFamily="34" charset="-128"/>
              </a:rPr>
            </a:br>
            <a:r>
              <a:rPr kumimoji="0" lang="en-US" sz="1800" b="1" i="0" u="none" strike="noStrike" cap="none" normalizeH="0" baseline="0" dirty="0" err="1" smtClean="0">
                <a:ln>
                  <a:noFill/>
                </a:ln>
                <a:solidFill>
                  <a:schemeClr val="bg1"/>
                </a:solidFill>
                <a:effectLst/>
                <a:latin typeface="Arial" charset="0"/>
                <a:ea typeface="ＭＳ Ｐゴシック" pitchFamily="34" charset="-128"/>
              </a:rPr>
              <a:t>märkte</a:t>
            </a:r>
            <a:endParaRPr kumimoji="0" lang="en-US" sz="1800" b="1" i="0" u="none" strike="noStrike" cap="none" normalizeH="0" baseline="0" dirty="0" smtClean="0">
              <a:ln>
                <a:noFill/>
              </a:ln>
              <a:solidFill>
                <a:schemeClr val="bg1"/>
              </a:solidFill>
              <a:effectLst/>
              <a:latin typeface="Arial" charset="0"/>
              <a:ea typeface="ＭＳ Ｐゴシック" pitchFamily="34" charset="-128"/>
            </a:endParaRPr>
          </a:p>
        </p:txBody>
      </p:sp>
      <p:sp>
        <p:nvSpPr>
          <p:cNvPr id="13" name="Oval 12"/>
          <p:cNvSpPr/>
          <p:nvPr/>
        </p:nvSpPr>
        <p:spPr bwMode="auto">
          <a:xfrm>
            <a:off x="4212951" y="1929377"/>
            <a:ext cx="2767946" cy="2598473"/>
          </a:xfrm>
          <a:prstGeom prst="ellipse">
            <a:avLst/>
          </a:prstGeom>
          <a:solidFill>
            <a:srgbClr val="3366FF">
              <a:alpha val="70000"/>
            </a:srgbClr>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sz="1800" dirty="0" err="1">
                <a:solidFill>
                  <a:schemeClr val="bg1"/>
                </a:solidFill>
                <a:ea typeface="ＭＳ Ｐゴシック" pitchFamily="34" charset="-128"/>
              </a:rPr>
              <a:t>Selbst-verständnis</a:t>
            </a:r>
            <a:endParaRPr lang="en-US" sz="1800" dirty="0">
              <a:solidFill>
                <a:schemeClr val="bg1"/>
              </a:solidFill>
              <a:ea typeface="ＭＳ Ｐゴシック" pitchFamily="34" charset="-128"/>
            </a:endParaRPr>
          </a:p>
          <a:p>
            <a:pPr algn="ctr"/>
            <a:r>
              <a:rPr lang="en-US" sz="1800" dirty="0">
                <a:solidFill>
                  <a:schemeClr val="bg1"/>
                </a:solidFill>
                <a:ea typeface="ＭＳ Ｐゴシック" pitchFamily="34" charset="-128"/>
              </a:rPr>
              <a:t>von </a:t>
            </a:r>
            <a:r>
              <a:rPr lang="en-US" sz="1800" dirty="0" err="1" smtClean="0">
                <a:solidFill>
                  <a:schemeClr val="bg1"/>
                </a:solidFill>
                <a:ea typeface="ＭＳ Ｐゴシック" pitchFamily="34" charset="-128"/>
              </a:rPr>
              <a:t>Arbeit</a:t>
            </a:r>
            <a:endParaRPr lang="en-US" sz="1800" dirty="0">
              <a:solidFill>
                <a:schemeClr val="bg1"/>
              </a:solidFill>
              <a:ea typeface="ＭＳ Ｐゴシック" pitchFamily="34" charset="-128"/>
            </a:endParaRPr>
          </a:p>
        </p:txBody>
      </p:sp>
      <p:sp>
        <p:nvSpPr>
          <p:cNvPr id="14" name="Oval 13"/>
          <p:cNvSpPr/>
          <p:nvPr/>
        </p:nvSpPr>
        <p:spPr bwMode="auto">
          <a:xfrm>
            <a:off x="3194554" y="3574645"/>
            <a:ext cx="2767946" cy="2598473"/>
          </a:xfrm>
          <a:prstGeom prst="ellipse">
            <a:avLst/>
          </a:prstGeom>
          <a:solidFill>
            <a:schemeClr val="accent2">
              <a:lumMod val="50000"/>
              <a:alpha val="68000"/>
            </a:schemeClr>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ea typeface="ＭＳ Ｐゴシック" pitchFamily="34" charset="-128"/>
              </a:rPr>
              <a:t>(Personal-) </a:t>
            </a:r>
            <a:r>
              <a:rPr lang="en-US" sz="1800" dirty="0" err="1" smtClean="0">
                <a:solidFill>
                  <a:schemeClr val="bg1"/>
                </a:solidFill>
                <a:ea typeface="ＭＳ Ｐゴシック" pitchFamily="34" charset="-128"/>
              </a:rPr>
              <a:t>Mangement</a:t>
            </a:r>
            <a:r>
              <a:rPr lang="en-US" sz="1800" dirty="0" smtClean="0">
                <a:solidFill>
                  <a:schemeClr val="bg1"/>
                </a:solidFill>
                <a:ea typeface="ＭＳ Ｐゴシック" pitchFamily="34" charset="-128"/>
              </a:rPr>
              <a:t> &amp; </a:t>
            </a:r>
            <a:r>
              <a:rPr lang="en-US" sz="1800" dirty="0" err="1" smtClean="0">
                <a:solidFill>
                  <a:schemeClr val="bg1"/>
                </a:solidFill>
                <a:ea typeface="ＭＳ Ｐゴシック" pitchFamily="34" charset="-128"/>
              </a:rPr>
              <a:t>Organisation</a:t>
            </a:r>
            <a:endParaRPr kumimoji="0" lang="en-US" sz="1800" b="1" i="0" u="none" strike="noStrike" cap="none" normalizeH="0" baseline="0" dirty="0" smtClean="0">
              <a:ln>
                <a:noFill/>
              </a:ln>
              <a:solidFill>
                <a:schemeClr val="bg1"/>
              </a:solidFill>
              <a:effectLst/>
              <a:ea typeface="ＭＳ Ｐゴシック" pitchFamily="34" charset="-128"/>
            </a:endParaRPr>
          </a:p>
        </p:txBody>
      </p:sp>
      <p:sp>
        <p:nvSpPr>
          <p:cNvPr id="15" name="Title 1"/>
          <p:cNvSpPr txBox="1">
            <a:spLocks/>
          </p:cNvSpPr>
          <p:nvPr/>
        </p:nvSpPr>
        <p:spPr bwMode="auto">
          <a:xfrm>
            <a:off x="142875" y="766763"/>
            <a:ext cx="8853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4400" b="1">
                <a:solidFill>
                  <a:schemeClr val="tx2"/>
                </a:solidFill>
                <a:latin typeface="+mj-lt"/>
                <a:ea typeface="+mj-ea"/>
                <a:cs typeface="ＭＳ Ｐゴシック" pitchFamily="-107" charset="-128"/>
              </a:defRPr>
            </a:lvl1pPr>
            <a:lvl2pPr algn="l"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7" charset="-128"/>
              </a:defRPr>
            </a:lvl2pPr>
            <a:lvl3pPr algn="l"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7" charset="-128"/>
              </a:defRPr>
            </a:lvl3pPr>
            <a:lvl4pPr algn="l"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7" charset="-128"/>
              </a:defRPr>
            </a:lvl4pPr>
            <a:lvl5pPr algn="l" rtl="0" eaLnBrk="0" fontAlgn="base" hangingPunct="0">
              <a:spcBef>
                <a:spcPct val="0"/>
              </a:spcBef>
              <a:spcAft>
                <a:spcPct val="0"/>
              </a:spcAft>
              <a:defRPr sz="4400" b="1">
                <a:solidFill>
                  <a:schemeClr val="tx2"/>
                </a:solidFill>
                <a:latin typeface="Arial" charset="0"/>
                <a:ea typeface="ＭＳ Ｐゴシック" pitchFamily="34" charset="-128"/>
                <a:cs typeface="ＭＳ Ｐゴシック" pitchFamily="-107" charset="-128"/>
              </a:defRPr>
            </a:lvl5pPr>
            <a:lvl6pPr marL="457200" algn="l" rtl="0" fontAlgn="base">
              <a:spcBef>
                <a:spcPct val="0"/>
              </a:spcBef>
              <a:spcAft>
                <a:spcPct val="0"/>
              </a:spcAft>
              <a:defRPr b="1">
                <a:solidFill>
                  <a:schemeClr val="tx2"/>
                </a:solidFill>
                <a:latin typeface="Arial" charset="0"/>
                <a:ea typeface="ＭＳ Ｐゴシック" pitchFamily="34" charset="-128"/>
              </a:defRPr>
            </a:lvl6pPr>
            <a:lvl7pPr marL="914400" algn="l" rtl="0" fontAlgn="base">
              <a:spcBef>
                <a:spcPct val="0"/>
              </a:spcBef>
              <a:spcAft>
                <a:spcPct val="0"/>
              </a:spcAft>
              <a:defRPr b="1">
                <a:solidFill>
                  <a:schemeClr val="tx2"/>
                </a:solidFill>
                <a:latin typeface="Arial" charset="0"/>
                <a:ea typeface="ＭＳ Ｐゴシック" pitchFamily="34" charset="-128"/>
              </a:defRPr>
            </a:lvl7pPr>
            <a:lvl8pPr marL="1371600" algn="l" rtl="0" fontAlgn="base">
              <a:spcBef>
                <a:spcPct val="0"/>
              </a:spcBef>
              <a:spcAft>
                <a:spcPct val="0"/>
              </a:spcAft>
              <a:defRPr b="1">
                <a:solidFill>
                  <a:schemeClr val="tx2"/>
                </a:solidFill>
                <a:latin typeface="Arial" charset="0"/>
                <a:ea typeface="ＭＳ Ｐゴシック" pitchFamily="34" charset="-128"/>
              </a:defRPr>
            </a:lvl8pPr>
            <a:lvl9pPr marL="1828800" algn="l" rtl="0" fontAlgn="base">
              <a:spcBef>
                <a:spcPct val="0"/>
              </a:spcBef>
              <a:spcAft>
                <a:spcPct val="0"/>
              </a:spcAft>
              <a:defRPr b="1">
                <a:solidFill>
                  <a:schemeClr val="tx2"/>
                </a:solidFill>
                <a:latin typeface="Arial" charset="0"/>
                <a:ea typeface="ＭＳ Ｐゴシック" pitchFamily="34" charset="-128"/>
              </a:defRPr>
            </a:lvl9pPr>
          </a:lstStyle>
          <a:p>
            <a:r>
              <a:rPr lang="en-US" sz="2200" dirty="0" err="1" smtClean="0"/>
              <a:t>Themenfelder</a:t>
            </a:r>
            <a:r>
              <a:rPr lang="en-US" sz="2200" dirty="0" smtClean="0"/>
              <a:t> der </a:t>
            </a:r>
            <a:r>
              <a:rPr lang="en-US" sz="2200" dirty="0" err="1" smtClean="0"/>
              <a:t>Konferenz</a:t>
            </a:r>
            <a:endParaRPr lang="en-US" sz="2200" dirty="0"/>
          </a:p>
        </p:txBody>
      </p:sp>
    </p:spTree>
    <p:extLst>
      <p:ext uri="{BB962C8B-B14F-4D97-AF65-F5344CB8AC3E}">
        <p14:creationId xmlns:p14="http://schemas.microsoft.com/office/powerpoint/2010/main" val="294326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7AAD949-DCD6-3545-85C2-89196BFA72FD}" type="slidenum">
              <a:rPr lang="de-DE" smtClean="0"/>
              <a:pPr/>
              <a:t>11</a:t>
            </a:fld>
            <a:endParaRPr lang="de-DE"/>
          </a:p>
        </p:txBody>
      </p:sp>
      <p:sp>
        <p:nvSpPr>
          <p:cNvPr id="70" name="Title 3"/>
          <p:cNvSpPr>
            <a:spLocks noGrp="1"/>
          </p:cNvSpPr>
          <p:nvPr>
            <p:ph type="title"/>
          </p:nvPr>
        </p:nvSpPr>
        <p:spPr>
          <a:xfrm>
            <a:off x="142875" y="807368"/>
            <a:ext cx="8853488" cy="533400"/>
          </a:xfrm>
        </p:spPr>
        <p:txBody>
          <a:bodyPr/>
          <a:lstStyle/>
          <a:p>
            <a:r>
              <a:rPr lang="de-DE" sz="3600" baseline="30000" dirty="0" smtClean="0"/>
              <a:t>Ziele der Konferenz</a:t>
            </a:r>
            <a:endParaRPr lang="de-DE" sz="3600" baseline="30000" dirty="0"/>
          </a:p>
        </p:txBody>
      </p:sp>
      <p:sp>
        <p:nvSpPr>
          <p:cNvPr id="2" name="Textfeld 1"/>
          <p:cNvSpPr txBox="1"/>
          <p:nvPr/>
        </p:nvSpPr>
        <p:spPr>
          <a:xfrm>
            <a:off x="422910" y="2274570"/>
            <a:ext cx="7703820" cy="2585323"/>
          </a:xfrm>
          <a:prstGeom prst="rect">
            <a:avLst/>
          </a:prstGeom>
          <a:noFill/>
        </p:spPr>
        <p:txBody>
          <a:bodyPr wrap="square" rtlCol="0">
            <a:spAutoFit/>
          </a:bodyPr>
          <a:lstStyle/>
          <a:p>
            <a:pPr marL="285750" indent="-285750">
              <a:buFont typeface="Wingdings" panose="05000000000000000000" pitchFamily="2" charset="2"/>
              <a:buChar char="Ø"/>
            </a:pPr>
            <a:r>
              <a:rPr lang="de-DE" sz="1800" dirty="0" smtClean="0"/>
              <a:t>Informieren</a:t>
            </a:r>
          </a:p>
          <a:p>
            <a:pPr marL="285750" indent="-285750">
              <a:buFont typeface="Wingdings" panose="05000000000000000000" pitchFamily="2" charset="2"/>
              <a:buChar char="Ø"/>
            </a:pPr>
            <a:endParaRPr lang="de-DE" sz="1800" dirty="0"/>
          </a:p>
          <a:p>
            <a:pPr marL="285750" indent="-285750">
              <a:buFont typeface="Wingdings" panose="05000000000000000000" pitchFamily="2" charset="2"/>
              <a:buChar char="Ø"/>
            </a:pPr>
            <a:r>
              <a:rPr lang="de-DE" sz="1800" dirty="0" smtClean="0"/>
              <a:t>Sensibilisieren </a:t>
            </a:r>
          </a:p>
          <a:p>
            <a:pPr marL="285750" indent="-285750">
              <a:buFont typeface="Wingdings" panose="05000000000000000000" pitchFamily="2" charset="2"/>
              <a:buChar char="Ø"/>
            </a:pPr>
            <a:endParaRPr lang="de-DE" sz="1800" dirty="0"/>
          </a:p>
          <a:p>
            <a:pPr marL="285750" indent="-285750">
              <a:buFont typeface="Wingdings" panose="05000000000000000000" pitchFamily="2" charset="2"/>
              <a:buChar char="Ø"/>
            </a:pPr>
            <a:r>
              <a:rPr lang="de-DE" sz="1800" dirty="0" smtClean="0"/>
              <a:t>Kernerkenntnisse festhalten: Chancen und  Risiken</a:t>
            </a:r>
          </a:p>
          <a:p>
            <a:pPr marL="285750" indent="-285750">
              <a:buFont typeface="Wingdings" panose="05000000000000000000" pitchFamily="2" charset="2"/>
              <a:buChar char="Ø"/>
            </a:pPr>
            <a:endParaRPr lang="de-DE" sz="1800" dirty="0"/>
          </a:p>
          <a:p>
            <a:pPr marL="285750" indent="-285750">
              <a:buFont typeface="Wingdings" panose="05000000000000000000" pitchFamily="2" charset="2"/>
              <a:buChar char="Ø"/>
            </a:pPr>
            <a:r>
              <a:rPr lang="de-DE" sz="1800" dirty="0" smtClean="0"/>
              <a:t>Optionen abstecken </a:t>
            </a:r>
          </a:p>
          <a:p>
            <a:pPr marL="285750" indent="-285750">
              <a:buFont typeface="Wingdings" panose="05000000000000000000" pitchFamily="2" charset="2"/>
              <a:buChar char="Ø"/>
            </a:pPr>
            <a:endParaRPr lang="de-DE" sz="1800" dirty="0"/>
          </a:p>
          <a:p>
            <a:pPr marL="285750" indent="-285750">
              <a:buFont typeface="Wingdings" panose="05000000000000000000" pitchFamily="2" charset="2"/>
              <a:buChar char="Ø"/>
            </a:pPr>
            <a:r>
              <a:rPr lang="de-DE" sz="1800" dirty="0" smtClean="0"/>
              <a:t>Handlungsstrategien entwerfen</a:t>
            </a:r>
            <a:endParaRPr lang="de-DE" sz="1800" dirty="0"/>
          </a:p>
        </p:txBody>
      </p:sp>
    </p:spTree>
    <p:extLst>
      <p:ext uri="{BB962C8B-B14F-4D97-AF65-F5344CB8AC3E}">
        <p14:creationId xmlns:p14="http://schemas.microsoft.com/office/powerpoint/2010/main" val="806862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7AAD949-DCD6-3545-85C2-89196BFA72FD}" type="slidenum">
              <a:rPr lang="de-DE" smtClean="0"/>
              <a:pPr/>
              <a:t>2</a:t>
            </a:fld>
            <a:endParaRPr lang="de-DE"/>
          </a:p>
        </p:txBody>
      </p:sp>
      <p:pic>
        <p:nvPicPr>
          <p:cNvPr id="7" name="Picture 6" descr="Bildschirmfoto 2013-09-18 um 18.06.29.png"/>
          <p:cNvPicPr>
            <a:picLocks noChangeAspect="1"/>
          </p:cNvPicPr>
          <p:nvPr/>
        </p:nvPicPr>
        <p:blipFill rotWithShape="1">
          <a:blip r:embed="rId3" cstate="email">
            <a:extLst>
              <a:ext uri="{28A0092B-C50C-407E-A947-70E740481C1C}">
                <a14:useLocalDpi xmlns:a14="http://schemas.microsoft.com/office/drawing/2010/main" val="0"/>
              </a:ext>
            </a:extLst>
          </a:blip>
          <a:srcRect r="8759"/>
          <a:stretch/>
        </p:blipFill>
        <p:spPr>
          <a:xfrm>
            <a:off x="264384" y="841791"/>
            <a:ext cx="8615232" cy="5750377"/>
          </a:xfrm>
          <a:prstGeom prst="rect">
            <a:avLst/>
          </a:prstGeom>
        </p:spPr>
      </p:pic>
      <p:sp>
        <p:nvSpPr>
          <p:cNvPr id="8" name="Textfeld 15"/>
          <p:cNvSpPr txBox="1"/>
          <p:nvPr/>
        </p:nvSpPr>
        <p:spPr>
          <a:xfrm>
            <a:off x="0" y="6594038"/>
            <a:ext cx="5292080" cy="276999"/>
          </a:xfrm>
          <a:prstGeom prst="rect">
            <a:avLst/>
          </a:prstGeom>
          <a:noFill/>
        </p:spPr>
        <p:txBody>
          <a:bodyPr wrap="square" rtlCol="0">
            <a:spAutoFit/>
          </a:bodyPr>
          <a:lstStyle/>
          <a:p>
            <a:r>
              <a:rPr lang="en-US" sz="1200" b="0" dirty="0" err="1" smtClean="0">
                <a:solidFill>
                  <a:schemeClr val="bg2">
                    <a:lumMod val="50000"/>
                  </a:schemeClr>
                </a:solidFill>
              </a:rPr>
              <a:t>Quelle</a:t>
            </a:r>
            <a:r>
              <a:rPr lang="en-US" sz="1200" b="0" dirty="0" smtClean="0">
                <a:solidFill>
                  <a:schemeClr val="bg2">
                    <a:lumMod val="50000"/>
                  </a:schemeClr>
                </a:solidFill>
              </a:rPr>
              <a:t>: </a:t>
            </a:r>
            <a:r>
              <a:rPr lang="en-US" sz="1200" b="0" dirty="0">
                <a:solidFill>
                  <a:schemeClr val="bg2">
                    <a:lumMod val="50000"/>
                  </a:schemeClr>
                </a:solidFill>
              </a:rPr>
              <a:t>Sequoia Capital, http://</a:t>
            </a:r>
            <a:r>
              <a:rPr lang="en-US" sz="1200" b="0" dirty="0" err="1">
                <a:solidFill>
                  <a:schemeClr val="bg2">
                    <a:lumMod val="50000"/>
                  </a:schemeClr>
                </a:solidFill>
              </a:rPr>
              <a:t>techcrunch.com</a:t>
            </a:r>
            <a:r>
              <a:rPr lang="en-US" sz="1200" b="0" dirty="0">
                <a:solidFill>
                  <a:schemeClr val="bg2">
                    <a:lumMod val="50000"/>
                  </a:schemeClr>
                </a:solidFill>
              </a:rPr>
              <a:t>/2013/09/09/the-data-factory/  </a:t>
            </a:r>
          </a:p>
        </p:txBody>
      </p:sp>
    </p:spTree>
    <p:extLst>
      <p:ext uri="{BB962C8B-B14F-4D97-AF65-F5344CB8AC3E}">
        <p14:creationId xmlns:p14="http://schemas.microsoft.com/office/powerpoint/2010/main" val="1303489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7AAD949-DCD6-3545-85C2-89196BFA72FD}" type="slidenum">
              <a:rPr lang="de-DE" smtClean="0"/>
              <a:pPr/>
              <a:t>3</a:t>
            </a:fld>
            <a:endParaRPr lang="de-DE"/>
          </a:p>
        </p:txBody>
      </p:sp>
      <p:sp>
        <p:nvSpPr>
          <p:cNvPr id="8" name="Textfeld 15"/>
          <p:cNvSpPr txBox="1"/>
          <p:nvPr/>
        </p:nvSpPr>
        <p:spPr>
          <a:xfrm>
            <a:off x="0" y="6594038"/>
            <a:ext cx="5292080" cy="276999"/>
          </a:xfrm>
          <a:prstGeom prst="rect">
            <a:avLst/>
          </a:prstGeom>
          <a:noFill/>
        </p:spPr>
        <p:txBody>
          <a:bodyPr wrap="square" rtlCol="0">
            <a:spAutoFit/>
          </a:bodyPr>
          <a:lstStyle/>
          <a:p>
            <a:r>
              <a:rPr lang="en-US" sz="1200" b="0" dirty="0" err="1" smtClean="0">
                <a:solidFill>
                  <a:schemeClr val="bg2">
                    <a:lumMod val="50000"/>
                  </a:schemeClr>
                </a:solidFill>
              </a:rPr>
              <a:t>Quelle</a:t>
            </a:r>
            <a:r>
              <a:rPr lang="en-US" sz="1200" b="0" dirty="0" smtClean="0">
                <a:solidFill>
                  <a:schemeClr val="bg2">
                    <a:lumMod val="50000"/>
                  </a:schemeClr>
                </a:solidFill>
              </a:rPr>
              <a:t>: </a:t>
            </a:r>
            <a:r>
              <a:rPr lang="en-US" sz="1200" b="0" dirty="0">
                <a:solidFill>
                  <a:schemeClr val="bg2">
                    <a:lumMod val="50000"/>
                  </a:schemeClr>
                </a:solidFill>
              </a:rPr>
              <a:t>Sequoia Capital, http://</a:t>
            </a:r>
            <a:r>
              <a:rPr lang="en-US" sz="1200" b="0" dirty="0" err="1">
                <a:solidFill>
                  <a:schemeClr val="bg2">
                    <a:lumMod val="50000"/>
                  </a:schemeClr>
                </a:solidFill>
              </a:rPr>
              <a:t>techcrunch.com</a:t>
            </a:r>
            <a:r>
              <a:rPr lang="en-US" sz="1200" b="0" dirty="0">
                <a:solidFill>
                  <a:schemeClr val="bg2">
                    <a:lumMod val="50000"/>
                  </a:schemeClr>
                </a:solidFill>
              </a:rPr>
              <a:t>/2013/09/09/the-data-factory/  </a:t>
            </a:r>
          </a:p>
        </p:txBody>
      </p:sp>
      <p:pic>
        <p:nvPicPr>
          <p:cNvPr id="10" name="Picture 9" descr="Interior_of_Magnolia_Cotton_Mills_spinning_room._See_the_little_ones_scattered_through_the_mill._All_work._Magnolia..._-_NARA_-_523307.jpg"/>
          <p:cNvPicPr>
            <a:picLocks noChangeAspect="1"/>
          </p:cNvPicPr>
          <p:nvPr/>
        </p:nvPicPr>
        <p:blipFill rotWithShape="1">
          <a:blip r:embed="rId3" cstate="email">
            <a:extLst>
              <a:ext uri="{28A0092B-C50C-407E-A947-70E740481C1C}">
                <a14:useLocalDpi xmlns:a14="http://schemas.microsoft.com/office/drawing/2010/main" val="0"/>
              </a:ext>
            </a:extLst>
          </a:blip>
          <a:srcRect l="2057" t="7271" r="3382" b="4124"/>
          <a:stretch/>
        </p:blipFill>
        <p:spPr>
          <a:xfrm>
            <a:off x="264384" y="841791"/>
            <a:ext cx="8615232" cy="5750377"/>
          </a:xfrm>
          <a:prstGeom prst="rect">
            <a:avLst/>
          </a:prstGeom>
        </p:spPr>
      </p:pic>
    </p:spTree>
    <p:extLst>
      <p:ext uri="{BB962C8B-B14F-4D97-AF65-F5344CB8AC3E}">
        <p14:creationId xmlns:p14="http://schemas.microsoft.com/office/powerpoint/2010/main" val="2930600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7AAD949-DCD6-3545-85C2-89196BFA72FD}" type="slidenum">
              <a:rPr lang="de-DE" smtClean="0"/>
              <a:pPr/>
              <a:t>4</a:t>
            </a:fld>
            <a:endParaRPr lang="de-DE"/>
          </a:p>
        </p:txBody>
      </p:sp>
      <p:sp>
        <p:nvSpPr>
          <p:cNvPr id="8" name="Textfeld 15"/>
          <p:cNvSpPr txBox="1"/>
          <p:nvPr/>
        </p:nvSpPr>
        <p:spPr>
          <a:xfrm>
            <a:off x="0" y="6594038"/>
            <a:ext cx="5292080" cy="276999"/>
          </a:xfrm>
          <a:prstGeom prst="rect">
            <a:avLst/>
          </a:prstGeom>
          <a:noFill/>
        </p:spPr>
        <p:txBody>
          <a:bodyPr wrap="square" rtlCol="0">
            <a:spAutoFit/>
          </a:bodyPr>
          <a:lstStyle/>
          <a:p>
            <a:r>
              <a:rPr lang="en-US" sz="1200" b="0" dirty="0" err="1" smtClean="0">
                <a:solidFill>
                  <a:schemeClr val="bg2">
                    <a:lumMod val="50000"/>
                  </a:schemeClr>
                </a:solidFill>
              </a:rPr>
              <a:t>Quelle</a:t>
            </a:r>
            <a:r>
              <a:rPr lang="en-US" sz="1200" b="0" dirty="0" smtClean="0">
                <a:solidFill>
                  <a:schemeClr val="bg2">
                    <a:lumMod val="50000"/>
                  </a:schemeClr>
                </a:solidFill>
              </a:rPr>
              <a:t>: </a:t>
            </a:r>
            <a:r>
              <a:rPr lang="en-US" sz="1200" b="0" dirty="0">
                <a:solidFill>
                  <a:schemeClr val="bg2">
                    <a:lumMod val="50000"/>
                  </a:schemeClr>
                </a:solidFill>
              </a:rPr>
              <a:t>Sequoia Capital, http://</a:t>
            </a:r>
            <a:r>
              <a:rPr lang="en-US" sz="1200" b="0" dirty="0" err="1">
                <a:solidFill>
                  <a:schemeClr val="bg2">
                    <a:lumMod val="50000"/>
                  </a:schemeClr>
                </a:solidFill>
              </a:rPr>
              <a:t>techcrunch.com</a:t>
            </a:r>
            <a:r>
              <a:rPr lang="en-US" sz="1200" b="0" dirty="0">
                <a:solidFill>
                  <a:schemeClr val="bg2">
                    <a:lumMod val="50000"/>
                  </a:schemeClr>
                </a:solidFill>
              </a:rPr>
              <a:t>/2013/09/09/the-data-factory/  </a:t>
            </a:r>
          </a:p>
        </p:txBody>
      </p:sp>
      <p:pic>
        <p:nvPicPr>
          <p:cNvPr id="10" name="Picture 9" descr="94667-050-2DD1CB01.jpg"/>
          <p:cNvPicPr>
            <a:picLocks noChangeAspect="1"/>
          </p:cNvPicPr>
          <p:nvPr/>
        </p:nvPicPr>
        <p:blipFill rotWithShape="1">
          <a:blip r:embed="rId3" cstate="email">
            <a:extLst>
              <a:ext uri="{28A0092B-C50C-407E-A947-70E740481C1C}">
                <a14:useLocalDpi xmlns:a14="http://schemas.microsoft.com/office/drawing/2010/main" val="0"/>
              </a:ext>
            </a:extLst>
          </a:blip>
          <a:srcRect t="8571" b="6266"/>
          <a:stretch/>
        </p:blipFill>
        <p:spPr>
          <a:xfrm>
            <a:off x="264384" y="841791"/>
            <a:ext cx="8615232" cy="5750377"/>
          </a:xfrm>
          <a:prstGeom prst="rect">
            <a:avLst/>
          </a:prstGeom>
        </p:spPr>
      </p:pic>
    </p:spTree>
    <p:extLst>
      <p:ext uri="{BB962C8B-B14F-4D97-AF65-F5344CB8AC3E}">
        <p14:creationId xmlns:p14="http://schemas.microsoft.com/office/powerpoint/2010/main" val="2930600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7AAD949-DCD6-3545-85C2-89196BFA72FD}" type="slidenum">
              <a:rPr lang="de-DE" smtClean="0"/>
              <a:pPr/>
              <a:t>5</a:t>
            </a:fld>
            <a:endParaRPr lang="de-DE"/>
          </a:p>
        </p:txBody>
      </p:sp>
      <p:sp>
        <p:nvSpPr>
          <p:cNvPr id="5" name="AutoShape 2"/>
          <p:cNvSpPr>
            <a:spLocks noChangeArrowheads="1"/>
          </p:cNvSpPr>
          <p:nvPr>
            <p:custDataLst>
              <p:tags r:id="rId1"/>
            </p:custDataLst>
          </p:nvPr>
        </p:nvSpPr>
        <p:spPr bwMode="auto">
          <a:xfrm flipH="1">
            <a:off x="1330024" y="5790332"/>
            <a:ext cx="7706472" cy="594346"/>
          </a:xfrm>
          <a:prstGeom prst="parallelogram">
            <a:avLst>
              <a:gd name="adj" fmla="val 126541"/>
            </a:avLst>
          </a:prstGeom>
          <a:gradFill rotWithShape="1">
            <a:gsLst>
              <a:gs pos="0">
                <a:srgbClr val="DDDDDD"/>
              </a:gs>
              <a:gs pos="100000">
                <a:srgbClr val="DDDDDD">
                  <a:gamma/>
                  <a:tint val="54118"/>
                  <a:invGamma/>
                  <a:alpha val="0"/>
                </a:srgbClr>
              </a:gs>
            </a:gsLst>
            <a:lin ang="0" scaled="1"/>
          </a:gradFill>
          <a:ln w="9525" algn="ctr">
            <a:noFill/>
            <a:miter lim="800000"/>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6" name="Rectangle 3"/>
          <p:cNvSpPr>
            <a:spLocks noChangeArrowheads="1"/>
          </p:cNvSpPr>
          <p:nvPr>
            <p:custDataLst>
              <p:tags r:id="rId2"/>
            </p:custDataLst>
          </p:nvPr>
        </p:nvSpPr>
        <p:spPr bwMode="auto">
          <a:xfrm>
            <a:off x="962732" y="6149278"/>
            <a:ext cx="2242155" cy="245418"/>
          </a:xfrm>
          <a:prstGeom prst="rect">
            <a:avLst/>
          </a:prstGeom>
          <a:solidFill>
            <a:srgbClr val="A1A1A1"/>
          </a:solidFill>
          <a:ln w="9525" algn="ctr">
            <a:solidFill>
              <a:srgbClr val="FFFFFF"/>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7" name="Freeform 4"/>
          <p:cNvSpPr>
            <a:spLocks/>
          </p:cNvSpPr>
          <p:nvPr>
            <p:custDataLst>
              <p:tags r:id="rId3"/>
            </p:custDataLst>
          </p:nvPr>
        </p:nvSpPr>
        <p:spPr bwMode="auto">
          <a:xfrm>
            <a:off x="253188" y="5616703"/>
            <a:ext cx="712883" cy="777993"/>
          </a:xfrm>
          <a:custGeom>
            <a:avLst/>
            <a:gdLst/>
            <a:ahLst/>
            <a:cxnLst>
              <a:cxn ang="0">
                <a:pos x="343" y="340"/>
              </a:cxn>
              <a:cxn ang="0">
                <a:pos x="343" y="494"/>
              </a:cxn>
              <a:cxn ang="0">
                <a:pos x="0" y="155"/>
              </a:cxn>
              <a:cxn ang="0">
                <a:pos x="0" y="0"/>
              </a:cxn>
              <a:cxn ang="0">
                <a:pos x="343" y="340"/>
              </a:cxn>
            </a:cxnLst>
            <a:rect l="0" t="0" r="r" b="b"/>
            <a:pathLst>
              <a:path w="343" h="494">
                <a:moveTo>
                  <a:pt x="343" y="340"/>
                </a:moveTo>
                <a:lnTo>
                  <a:pt x="343" y="494"/>
                </a:lnTo>
                <a:lnTo>
                  <a:pt x="0" y="155"/>
                </a:lnTo>
                <a:lnTo>
                  <a:pt x="0" y="0"/>
                </a:lnTo>
                <a:lnTo>
                  <a:pt x="343" y="340"/>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8" name="Freeform 5"/>
          <p:cNvSpPr>
            <a:spLocks/>
          </p:cNvSpPr>
          <p:nvPr>
            <p:custDataLst>
              <p:tags r:id="rId4"/>
            </p:custDataLst>
          </p:nvPr>
        </p:nvSpPr>
        <p:spPr bwMode="auto">
          <a:xfrm>
            <a:off x="251519" y="5616703"/>
            <a:ext cx="2953368" cy="535914"/>
          </a:xfrm>
          <a:custGeom>
            <a:avLst/>
            <a:gdLst/>
            <a:ahLst/>
            <a:cxnLst>
              <a:cxn ang="0">
                <a:pos x="233" y="189"/>
              </a:cxn>
              <a:cxn ang="0">
                <a:pos x="972" y="189"/>
              </a:cxn>
              <a:cxn ang="0">
                <a:pos x="696" y="0"/>
              </a:cxn>
              <a:cxn ang="0">
                <a:pos x="0" y="0"/>
              </a:cxn>
              <a:cxn ang="0">
                <a:pos x="233" y="189"/>
              </a:cxn>
            </a:cxnLst>
            <a:rect l="0" t="0" r="r" b="b"/>
            <a:pathLst>
              <a:path w="972" h="189">
                <a:moveTo>
                  <a:pt x="233" y="189"/>
                </a:moveTo>
                <a:lnTo>
                  <a:pt x="972" y="189"/>
                </a:lnTo>
                <a:lnTo>
                  <a:pt x="696" y="0"/>
                </a:lnTo>
                <a:lnTo>
                  <a:pt x="0" y="0"/>
                </a:lnTo>
                <a:lnTo>
                  <a:pt x="233" y="189"/>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9" name="Rectangle 6"/>
          <p:cNvSpPr>
            <a:spLocks noChangeArrowheads="1"/>
          </p:cNvSpPr>
          <p:nvPr>
            <p:custDataLst>
              <p:tags r:id="rId5"/>
            </p:custDataLst>
          </p:nvPr>
        </p:nvSpPr>
        <p:spPr bwMode="auto">
          <a:xfrm>
            <a:off x="2907714" y="5905529"/>
            <a:ext cx="2242156" cy="245418"/>
          </a:xfrm>
          <a:prstGeom prst="rect">
            <a:avLst/>
          </a:prstGeom>
          <a:solidFill>
            <a:srgbClr val="A1A1A1"/>
          </a:solidFill>
          <a:ln w="9525" algn="ctr">
            <a:solidFill>
              <a:srgbClr val="FFFFFF"/>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0" name="Freeform 7"/>
          <p:cNvSpPr>
            <a:spLocks/>
          </p:cNvSpPr>
          <p:nvPr>
            <p:custDataLst>
              <p:tags r:id="rId6"/>
            </p:custDataLst>
          </p:nvPr>
        </p:nvSpPr>
        <p:spPr bwMode="auto">
          <a:xfrm>
            <a:off x="2196501" y="5372954"/>
            <a:ext cx="712883" cy="777993"/>
          </a:xfrm>
          <a:custGeom>
            <a:avLst/>
            <a:gdLst/>
            <a:ahLst/>
            <a:cxnLst>
              <a:cxn ang="0">
                <a:pos x="343" y="340"/>
              </a:cxn>
              <a:cxn ang="0">
                <a:pos x="343" y="494"/>
              </a:cxn>
              <a:cxn ang="0">
                <a:pos x="0" y="155"/>
              </a:cxn>
              <a:cxn ang="0">
                <a:pos x="0" y="0"/>
              </a:cxn>
              <a:cxn ang="0">
                <a:pos x="343" y="340"/>
              </a:cxn>
            </a:cxnLst>
            <a:rect l="0" t="0" r="r" b="b"/>
            <a:pathLst>
              <a:path w="343" h="494">
                <a:moveTo>
                  <a:pt x="343" y="340"/>
                </a:moveTo>
                <a:lnTo>
                  <a:pt x="343" y="494"/>
                </a:lnTo>
                <a:lnTo>
                  <a:pt x="0" y="155"/>
                </a:lnTo>
                <a:lnTo>
                  <a:pt x="0" y="0"/>
                </a:lnTo>
                <a:lnTo>
                  <a:pt x="343" y="340"/>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1" name="Freeform 8"/>
          <p:cNvSpPr>
            <a:spLocks/>
          </p:cNvSpPr>
          <p:nvPr>
            <p:custDataLst>
              <p:tags r:id="rId7"/>
            </p:custDataLst>
          </p:nvPr>
        </p:nvSpPr>
        <p:spPr bwMode="auto">
          <a:xfrm>
            <a:off x="2194832" y="5372954"/>
            <a:ext cx="2955038" cy="535914"/>
          </a:xfrm>
          <a:custGeom>
            <a:avLst/>
            <a:gdLst/>
            <a:ahLst/>
            <a:cxnLst>
              <a:cxn ang="0">
                <a:pos x="233" y="189"/>
              </a:cxn>
              <a:cxn ang="0">
                <a:pos x="972" y="189"/>
              </a:cxn>
              <a:cxn ang="0">
                <a:pos x="696" y="0"/>
              </a:cxn>
              <a:cxn ang="0">
                <a:pos x="0" y="0"/>
              </a:cxn>
              <a:cxn ang="0">
                <a:pos x="233" y="189"/>
              </a:cxn>
            </a:cxnLst>
            <a:rect l="0" t="0" r="r" b="b"/>
            <a:pathLst>
              <a:path w="972" h="189">
                <a:moveTo>
                  <a:pt x="233" y="189"/>
                </a:moveTo>
                <a:lnTo>
                  <a:pt x="972" y="189"/>
                </a:lnTo>
                <a:lnTo>
                  <a:pt x="696" y="0"/>
                </a:lnTo>
                <a:lnTo>
                  <a:pt x="0" y="0"/>
                </a:lnTo>
                <a:lnTo>
                  <a:pt x="233" y="189"/>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2" name="Rectangle 9"/>
          <p:cNvSpPr>
            <a:spLocks noChangeArrowheads="1"/>
          </p:cNvSpPr>
          <p:nvPr>
            <p:custDataLst>
              <p:tags r:id="rId8"/>
            </p:custDataLst>
          </p:nvPr>
        </p:nvSpPr>
        <p:spPr bwMode="auto">
          <a:xfrm>
            <a:off x="4851027" y="5661781"/>
            <a:ext cx="2242156" cy="245418"/>
          </a:xfrm>
          <a:prstGeom prst="rect">
            <a:avLst/>
          </a:prstGeom>
          <a:solidFill>
            <a:srgbClr val="A1A1A1"/>
          </a:solidFill>
          <a:ln w="9525" algn="ctr">
            <a:solidFill>
              <a:srgbClr val="FFFFFF"/>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3" name="Freeform 10"/>
          <p:cNvSpPr>
            <a:spLocks/>
          </p:cNvSpPr>
          <p:nvPr>
            <p:custDataLst>
              <p:tags r:id="rId9"/>
            </p:custDataLst>
          </p:nvPr>
        </p:nvSpPr>
        <p:spPr bwMode="auto">
          <a:xfrm>
            <a:off x="4139814" y="5129205"/>
            <a:ext cx="712883" cy="777993"/>
          </a:xfrm>
          <a:custGeom>
            <a:avLst/>
            <a:gdLst/>
            <a:ahLst/>
            <a:cxnLst>
              <a:cxn ang="0">
                <a:pos x="343" y="340"/>
              </a:cxn>
              <a:cxn ang="0">
                <a:pos x="343" y="494"/>
              </a:cxn>
              <a:cxn ang="0">
                <a:pos x="0" y="155"/>
              </a:cxn>
              <a:cxn ang="0">
                <a:pos x="0" y="0"/>
              </a:cxn>
              <a:cxn ang="0">
                <a:pos x="343" y="340"/>
              </a:cxn>
            </a:cxnLst>
            <a:rect l="0" t="0" r="r" b="b"/>
            <a:pathLst>
              <a:path w="343" h="494">
                <a:moveTo>
                  <a:pt x="343" y="340"/>
                </a:moveTo>
                <a:lnTo>
                  <a:pt x="343" y="494"/>
                </a:lnTo>
                <a:lnTo>
                  <a:pt x="0" y="155"/>
                </a:lnTo>
                <a:lnTo>
                  <a:pt x="0" y="0"/>
                </a:lnTo>
                <a:lnTo>
                  <a:pt x="343" y="340"/>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4" name="Freeform 11"/>
          <p:cNvSpPr>
            <a:spLocks/>
          </p:cNvSpPr>
          <p:nvPr>
            <p:custDataLst>
              <p:tags r:id="rId10"/>
            </p:custDataLst>
          </p:nvPr>
        </p:nvSpPr>
        <p:spPr bwMode="auto">
          <a:xfrm>
            <a:off x="4138145" y="5129205"/>
            <a:ext cx="2955038" cy="535914"/>
          </a:xfrm>
          <a:custGeom>
            <a:avLst/>
            <a:gdLst/>
            <a:ahLst/>
            <a:cxnLst>
              <a:cxn ang="0">
                <a:pos x="233" y="189"/>
              </a:cxn>
              <a:cxn ang="0">
                <a:pos x="972" y="189"/>
              </a:cxn>
              <a:cxn ang="0">
                <a:pos x="696" y="0"/>
              </a:cxn>
              <a:cxn ang="0">
                <a:pos x="0" y="0"/>
              </a:cxn>
              <a:cxn ang="0">
                <a:pos x="233" y="189"/>
              </a:cxn>
            </a:cxnLst>
            <a:rect l="0" t="0" r="r" b="b"/>
            <a:pathLst>
              <a:path w="972" h="189">
                <a:moveTo>
                  <a:pt x="233" y="189"/>
                </a:moveTo>
                <a:lnTo>
                  <a:pt x="972" y="189"/>
                </a:lnTo>
                <a:lnTo>
                  <a:pt x="696" y="0"/>
                </a:lnTo>
                <a:lnTo>
                  <a:pt x="0" y="0"/>
                </a:lnTo>
                <a:lnTo>
                  <a:pt x="233" y="189"/>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5" name="Rectangle 12"/>
          <p:cNvSpPr>
            <a:spLocks noChangeArrowheads="1"/>
          </p:cNvSpPr>
          <p:nvPr>
            <p:custDataLst>
              <p:tags r:id="rId11"/>
            </p:custDataLst>
          </p:nvPr>
        </p:nvSpPr>
        <p:spPr bwMode="auto">
          <a:xfrm>
            <a:off x="6794340" y="5416362"/>
            <a:ext cx="2242156" cy="245419"/>
          </a:xfrm>
          <a:prstGeom prst="rect">
            <a:avLst/>
          </a:prstGeom>
          <a:solidFill>
            <a:srgbClr val="A1A1A1"/>
          </a:solidFill>
          <a:ln w="9525" algn="ctr">
            <a:solidFill>
              <a:srgbClr val="FFFFFF"/>
            </a:solid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6" name="Freeform 13"/>
          <p:cNvSpPr>
            <a:spLocks/>
          </p:cNvSpPr>
          <p:nvPr>
            <p:custDataLst>
              <p:tags r:id="rId12"/>
            </p:custDataLst>
          </p:nvPr>
        </p:nvSpPr>
        <p:spPr bwMode="auto">
          <a:xfrm>
            <a:off x="6083127" y="4883788"/>
            <a:ext cx="712883" cy="777993"/>
          </a:xfrm>
          <a:custGeom>
            <a:avLst/>
            <a:gdLst/>
            <a:ahLst/>
            <a:cxnLst>
              <a:cxn ang="0">
                <a:pos x="343" y="340"/>
              </a:cxn>
              <a:cxn ang="0">
                <a:pos x="343" y="494"/>
              </a:cxn>
              <a:cxn ang="0">
                <a:pos x="0" y="155"/>
              </a:cxn>
              <a:cxn ang="0">
                <a:pos x="0" y="0"/>
              </a:cxn>
              <a:cxn ang="0">
                <a:pos x="343" y="340"/>
              </a:cxn>
            </a:cxnLst>
            <a:rect l="0" t="0" r="r" b="b"/>
            <a:pathLst>
              <a:path w="343" h="494">
                <a:moveTo>
                  <a:pt x="343" y="340"/>
                </a:moveTo>
                <a:lnTo>
                  <a:pt x="343" y="494"/>
                </a:lnTo>
                <a:lnTo>
                  <a:pt x="0" y="155"/>
                </a:lnTo>
                <a:lnTo>
                  <a:pt x="0" y="0"/>
                </a:lnTo>
                <a:lnTo>
                  <a:pt x="343" y="340"/>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7" name="Freeform 14"/>
          <p:cNvSpPr>
            <a:spLocks/>
          </p:cNvSpPr>
          <p:nvPr>
            <p:custDataLst>
              <p:tags r:id="rId13"/>
            </p:custDataLst>
          </p:nvPr>
        </p:nvSpPr>
        <p:spPr bwMode="auto">
          <a:xfrm>
            <a:off x="6081458" y="4883788"/>
            <a:ext cx="2955038" cy="535913"/>
          </a:xfrm>
          <a:custGeom>
            <a:avLst/>
            <a:gdLst/>
            <a:ahLst/>
            <a:cxnLst>
              <a:cxn ang="0">
                <a:pos x="233" y="189"/>
              </a:cxn>
              <a:cxn ang="0">
                <a:pos x="972" y="189"/>
              </a:cxn>
              <a:cxn ang="0">
                <a:pos x="696" y="0"/>
              </a:cxn>
              <a:cxn ang="0">
                <a:pos x="0" y="0"/>
              </a:cxn>
              <a:cxn ang="0">
                <a:pos x="233" y="189"/>
              </a:cxn>
            </a:cxnLst>
            <a:rect l="0" t="0" r="r" b="b"/>
            <a:pathLst>
              <a:path w="972" h="189">
                <a:moveTo>
                  <a:pt x="233" y="189"/>
                </a:moveTo>
                <a:lnTo>
                  <a:pt x="972" y="189"/>
                </a:lnTo>
                <a:lnTo>
                  <a:pt x="696" y="0"/>
                </a:lnTo>
                <a:lnTo>
                  <a:pt x="0" y="0"/>
                </a:lnTo>
                <a:lnTo>
                  <a:pt x="233" y="189"/>
                </a:lnTo>
                <a:close/>
              </a:path>
            </a:pathLst>
          </a:custGeom>
          <a:solidFill>
            <a:srgbClr val="A1A1A1"/>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8" name="Rechteck 39"/>
          <p:cNvSpPr/>
          <p:nvPr>
            <p:custDataLst>
              <p:tags r:id="rId14"/>
            </p:custDataLst>
          </p:nvPr>
        </p:nvSpPr>
        <p:spPr bwMode="auto">
          <a:xfrm>
            <a:off x="254858" y="2002209"/>
            <a:ext cx="1946652" cy="537583"/>
          </a:xfrm>
          <a:prstGeom prst="rect">
            <a:avLst/>
          </a:prstGeom>
          <a:solidFill>
            <a:srgbClr val="00004D"/>
          </a:solidFill>
          <a:ln w="19050">
            <a:solidFill>
              <a:srgbClr val="002878"/>
            </a:solidFill>
            <a:miter lim="800000"/>
            <a:headEnd/>
            <a:tailEnd/>
          </a:ln>
          <a:effectLst/>
        </p:spPr>
        <p:txBody>
          <a:bodyPr lIns="90000" tIns="46800" rIns="90000" bIns="46800" anchor="ctr"/>
          <a:lstStyle/>
          <a:p>
            <a:pPr marL="0" marR="0" lvl="0" indent="0" algn="ctr" defTabSz="914400" eaLnBrk="0" fontAlgn="auto" latinLnBrk="0" hangingPunct="0">
              <a:lnSpc>
                <a:spcPct val="100000"/>
              </a:lnSpc>
              <a:spcBef>
                <a:spcPts val="0"/>
              </a:spcBef>
              <a:spcAft>
                <a:spcPct val="0"/>
              </a:spcAft>
              <a:buClrTx/>
              <a:buSzTx/>
              <a:buFontTx/>
              <a:buNone/>
              <a:tabLst/>
              <a:defRPr/>
            </a:pPr>
            <a:r>
              <a:rPr kumimoji="0" lang="de-DE" b="0" i="0" u="none" strike="noStrike" kern="0" cap="none" spc="0" normalizeH="0" baseline="0" noProof="0" dirty="0" smtClean="0">
                <a:ln>
                  <a:noFill/>
                </a:ln>
                <a:solidFill>
                  <a:srgbClr val="FFFFFF"/>
                </a:solidFill>
                <a:effectLst/>
                <a:uLnTx/>
                <a:uFillTx/>
              </a:rPr>
              <a:t>1.</a:t>
            </a:r>
            <a:r>
              <a:rPr kumimoji="0" lang="de-DE" b="0" i="0" u="none" strike="noStrike" kern="0" cap="none" spc="0" normalizeH="0" noProof="0" dirty="0" smtClean="0">
                <a:ln>
                  <a:noFill/>
                </a:ln>
                <a:solidFill>
                  <a:srgbClr val="FFFFFF"/>
                </a:solidFill>
                <a:effectLst/>
                <a:uLnTx/>
                <a:uFillTx/>
              </a:rPr>
              <a:t> Industrielle Revolution</a:t>
            </a:r>
            <a:endParaRPr kumimoji="0" lang="en-AU" b="0" i="0" u="none" strike="noStrike" kern="0" cap="none" spc="0" normalizeH="0" baseline="0" noProof="0" dirty="0">
              <a:ln>
                <a:noFill/>
              </a:ln>
              <a:solidFill>
                <a:srgbClr val="FFFFFF"/>
              </a:solidFill>
              <a:effectLst/>
              <a:uLnTx/>
              <a:uFillTx/>
            </a:endParaRPr>
          </a:p>
        </p:txBody>
      </p:sp>
      <p:sp>
        <p:nvSpPr>
          <p:cNvPr id="19" name="Rechteck 40"/>
          <p:cNvSpPr/>
          <p:nvPr>
            <p:custDataLst>
              <p:tags r:id="rId15"/>
            </p:custDataLst>
          </p:nvPr>
        </p:nvSpPr>
        <p:spPr bwMode="auto">
          <a:xfrm>
            <a:off x="2201510" y="2002209"/>
            <a:ext cx="1939974" cy="537583"/>
          </a:xfrm>
          <a:prstGeom prst="rect">
            <a:avLst/>
          </a:prstGeom>
          <a:solidFill>
            <a:schemeClr val="accent2">
              <a:lumMod val="50000"/>
            </a:schemeClr>
          </a:solidFill>
          <a:ln w="19050">
            <a:solidFill>
              <a:schemeClr val="accent2">
                <a:lumMod val="50000"/>
              </a:schemeClr>
            </a:solidFill>
            <a:miter lim="800000"/>
            <a:headEnd/>
            <a:tailEnd/>
          </a:ln>
          <a:effectLst/>
        </p:spPr>
        <p:txBody>
          <a:bodyPr lIns="90000" tIns="46800" rIns="90000" bIns="46800" anchor="ctr"/>
          <a:lstStyle/>
          <a:p>
            <a:pPr lvl="0" algn="ctr" eaLnBrk="0" fontAlgn="auto" hangingPunct="0">
              <a:spcBef>
                <a:spcPts val="0"/>
              </a:spcBef>
              <a:defRPr/>
            </a:pPr>
            <a:r>
              <a:rPr lang="de-DE" b="0" kern="0" dirty="0" smtClean="0">
                <a:solidFill>
                  <a:srgbClr val="FFFFFF"/>
                </a:solidFill>
              </a:rPr>
              <a:t>2. </a:t>
            </a:r>
            <a:r>
              <a:rPr lang="de-DE" b="0" kern="0" dirty="0">
                <a:solidFill>
                  <a:srgbClr val="FFFFFF"/>
                </a:solidFill>
              </a:rPr>
              <a:t>Industrielle Revolution</a:t>
            </a:r>
            <a:endParaRPr lang="en-AU" b="0" kern="0" dirty="0">
              <a:solidFill>
                <a:srgbClr val="FFFFFF"/>
              </a:solidFill>
            </a:endParaRPr>
          </a:p>
        </p:txBody>
      </p:sp>
      <p:sp>
        <p:nvSpPr>
          <p:cNvPr id="20" name="Rechteck 41"/>
          <p:cNvSpPr/>
          <p:nvPr>
            <p:custDataLst>
              <p:tags r:id="rId16"/>
            </p:custDataLst>
          </p:nvPr>
        </p:nvSpPr>
        <p:spPr bwMode="auto">
          <a:xfrm>
            <a:off x="4141484" y="2002209"/>
            <a:ext cx="1941643" cy="537583"/>
          </a:xfrm>
          <a:prstGeom prst="rect">
            <a:avLst/>
          </a:prstGeom>
          <a:solidFill>
            <a:schemeClr val="accent2">
              <a:lumMod val="75000"/>
            </a:schemeClr>
          </a:solidFill>
          <a:ln w="19050">
            <a:solidFill>
              <a:schemeClr val="accent2">
                <a:lumMod val="75000"/>
              </a:schemeClr>
            </a:solidFill>
            <a:miter lim="800000"/>
            <a:headEnd/>
            <a:tailEnd/>
          </a:ln>
          <a:effectLst/>
        </p:spPr>
        <p:txBody>
          <a:bodyPr lIns="90000" tIns="46800" rIns="90000" bIns="46800" anchor="ctr"/>
          <a:lstStyle/>
          <a:p>
            <a:pPr lvl="0" algn="ctr" eaLnBrk="0" fontAlgn="auto" hangingPunct="0">
              <a:spcBef>
                <a:spcPts val="0"/>
              </a:spcBef>
              <a:defRPr/>
            </a:pPr>
            <a:r>
              <a:rPr lang="de-DE" b="0" kern="0" dirty="0" smtClean="0">
                <a:solidFill>
                  <a:srgbClr val="FFFFFF"/>
                </a:solidFill>
              </a:rPr>
              <a:t>3. </a:t>
            </a:r>
            <a:r>
              <a:rPr lang="de-DE" b="0" kern="0" dirty="0">
                <a:solidFill>
                  <a:srgbClr val="FFFFFF"/>
                </a:solidFill>
              </a:rPr>
              <a:t>Industrielle Revolution</a:t>
            </a:r>
            <a:endParaRPr lang="en-AU" b="0" kern="0" dirty="0">
              <a:solidFill>
                <a:srgbClr val="FFFFFF"/>
              </a:solidFill>
            </a:endParaRPr>
          </a:p>
        </p:txBody>
      </p:sp>
      <p:sp>
        <p:nvSpPr>
          <p:cNvPr id="21" name="Rechteck 42"/>
          <p:cNvSpPr/>
          <p:nvPr>
            <p:custDataLst>
              <p:tags r:id="rId17"/>
            </p:custDataLst>
          </p:nvPr>
        </p:nvSpPr>
        <p:spPr bwMode="auto">
          <a:xfrm>
            <a:off x="6083127" y="2002209"/>
            <a:ext cx="2110264" cy="537583"/>
          </a:xfrm>
          <a:prstGeom prst="rect">
            <a:avLst/>
          </a:prstGeom>
          <a:solidFill>
            <a:schemeClr val="accent2">
              <a:lumMod val="60000"/>
              <a:lumOff val="40000"/>
            </a:schemeClr>
          </a:solidFill>
          <a:ln w="19050">
            <a:solidFill>
              <a:schemeClr val="accent2">
                <a:lumMod val="60000"/>
                <a:lumOff val="40000"/>
              </a:schemeClr>
            </a:solidFill>
            <a:miter lim="800000"/>
            <a:headEnd/>
            <a:tailEnd/>
          </a:ln>
          <a:effectLst/>
        </p:spPr>
        <p:txBody>
          <a:bodyPr lIns="90000" tIns="46800" rIns="90000" bIns="46800" anchor="ctr"/>
          <a:lstStyle/>
          <a:p>
            <a:pPr lvl="0" algn="ctr" eaLnBrk="0" fontAlgn="auto" hangingPunct="0">
              <a:spcBef>
                <a:spcPts val="0"/>
              </a:spcBef>
              <a:defRPr/>
            </a:pPr>
            <a:r>
              <a:rPr lang="de-DE" b="0" kern="0" dirty="0" smtClean="0">
                <a:solidFill>
                  <a:srgbClr val="000000"/>
                </a:solidFill>
              </a:rPr>
              <a:t>4. </a:t>
            </a:r>
            <a:r>
              <a:rPr lang="de-DE" b="0" kern="0" dirty="0">
                <a:solidFill>
                  <a:srgbClr val="000000"/>
                </a:solidFill>
              </a:rPr>
              <a:t>Industrielle Revolution</a:t>
            </a:r>
            <a:endParaRPr lang="en-AU" b="0" kern="0" dirty="0">
              <a:solidFill>
                <a:srgbClr val="000000"/>
              </a:solidFill>
            </a:endParaRPr>
          </a:p>
        </p:txBody>
      </p:sp>
      <p:sp>
        <p:nvSpPr>
          <p:cNvPr id="22" name="Rectangle 3"/>
          <p:cNvSpPr txBox="1">
            <a:spLocks noChangeArrowheads="1"/>
          </p:cNvSpPr>
          <p:nvPr>
            <p:custDataLst>
              <p:tags r:id="rId18"/>
            </p:custDataLst>
          </p:nvPr>
        </p:nvSpPr>
        <p:spPr bwMode="auto">
          <a:xfrm>
            <a:off x="254858" y="2539792"/>
            <a:ext cx="1946652" cy="3076911"/>
          </a:xfrm>
          <a:prstGeom prst="rect">
            <a:avLst/>
          </a:prstGeom>
          <a:solidFill>
            <a:srgbClr val="FFFFFF"/>
          </a:solidFill>
          <a:ln w="19050">
            <a:noFill/>
            <a:miter lim="800000"/>
            <a:headEnd/>
            <a:tailEnd/>
          </a:ln>
          <a:effectLst/>
        </p:spPr>
        <p:txBody>
          <a:bodyPr vert="horz" wrap="square" lIns="90011" tIns="108014" rIns="90011" bIns="46806" numCol="1" anchor="t" anchorCtr="0" compatLnSpc="1">
            <a:prstTxWarp prst="textNoShape">
              <a:avLst/>
            </a:prstTxWarp>
          </a:bodyPr>
          <a:lstStyle>
            <a:defPPr>
              <a:defRPr lang="en-US"/>
            </a:defPPr>
            <a:lvl1pPr marL="203200" indent="-203200" eaLnBrk="1" hangingPunct="1">
              <a:buChar char="§"/>
              <a:tabLst>
                <a:tab pos="266700" algn="l"/>
                <a:tab pos="631825" algn="l"/>
                <a:tab pos="981075" algn="l"/>
              </a:tabLst>
              <a:defRPr b="0">
                <a:latin typeface="+mn-lt"/>
              </a:defRPr>
            </a:lvl1pPr>
            <a:lvl2pPr marL="203200" indent="-203200" eaLnBrk="1" hangingPunct="1">
              <a:spcBef>
                <a:spcPct val="0"/>
              </a:spcBef>
              <a:spcAft>
                <a:spcPct val="30000"/>
              </a:spcAft>
              <a:buChar char="§"/>
              <a:tabLst>
                <a:tab pos="266700" algn="l"/>
                <a:tab pos="631825" algn="l"/>
                <a:tab pos="981075" algn="l"/>
              </a:tabLst>
              <a:defRPr>
                <a:latin typeface="+mn-lt"/>
              </a:defRPr>
            </a:lvl2pPr>
            <a:lvl3pPr marL="406400" indent="-203200" eaLnBrk="1" hangingPunct="1">
              <a:spcBef>
                <a:spcPct val="0"/>
              </a:spcBef>
              <a:spcAft>
                <a:spcPct val="30000"/>
              </a:spcAft>
              <a:buChar char="§"/>
              <a:tabLst>
                <a:tab pos="266700" algn="l"/>
                <a:tab pos="631825" algn="l"/>
                <a:tab pos="981075" algn="l"/>
              </a:tabLst>
              <a:defRPr>
                <a:latin typeface="+mn-lt"/>
              </a:defRPr>
            </a:lvl3pPr>
            <a:lvl4pPr marL="609600" indent="-203200" eaLnBrk="1" hangingPunct="1">
              <a:spcBef>
                <a:spcPct val="0"/>
              </a:spcBef>
              <a:spcAft>
                <a:spcPct val="30000"/>
              </a:spcAft>
              <a:buChar char="§"/>
              <a:tabLst>
                <a:tab pos="266700" algn="l"/>
                <a:tab pos="631825" algn="l"/>
                <a:tab pos="981075" algn="l"/>
              </a:tabLst>
              <a:defRPr>
                <a:latin typeface="+mn-lt"/>
              </a:defRPr>
            </a:lvl4pPr>
            <a:lvl5pPr marL="812800" indent="-203200" eaLnBrk="1" hangingPunct="1">
              <a:spcBef>
                <a:spcPct val="0"/>
              </a:spcBef>
              <a:spcAft>
                <a:spcPct val="30000"/>
              </a:spcAft>
              <a:buChar char="§"/>
              <a:tabLst>
                <a:tab pos="266700" algn="l"/>
                <a:tab pos="631825" algn="l"/>
                <a:tab pos="981075" algn="l"/>
              </a:tabLst>
              <a:defRPr>
                <a:latin typeface="+mn-lt"/>
              </a:defRPr>
            </a:lvl5pPr>
            <a:lvl6pPr marL="12700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6pPr>
            <a:lvl7pPr marL="17272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7pPr>
            <a:lvl8pPr marL="21844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8pPr>
            <a:lvl9pPr marL="26416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9pPr>
          </a:lstStyle>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r>
              <a:rPr kumimoji="0" lang="de-DE" sz="1200" b="0" i="0" u="none" strike="noStrike" kern="0" cap="none" spc="0" normalizeH="0" baseline="0" noProof="0" dirty="0" smtClean="0">
                <a:ln>
                  <a:noFill/>
                </a:ln>
                <a:solidFill>
                  <a:sysClr val="windowText" lastClr="000000"/>
                </a:solidFill>
                <a:effectLst/>
                <a:uLnTx/>
                <a:uFillTx/>
                <a:latin typeface="Arial"/>
              </a:rPr>
              <a:t>Einführung mechanischer</a:t>
            </a:r>
            <a:r>
              <a:rPr kumimoji="0" lang="de-DE" sz="1200" b="0" i="0" u="none" strike="noStrike" kern="0" cap="none" spc="0" normalizeH="0" noProof="0" dirty="0" smtClean="0">
                <a:ln>
                  <a:noFill/>
                </a:ln>
                <a:solidFill>
                  <a:sysClr val="windowText" lastClr="000000"/>
                </a:solidFill>
                <a:effectLst/>
                <a:uLnTx/>
                <a:uFillTx/>
                <a:latin typeface="Arial"/>
              </a:rPr>
              <a:t> Produktionsanlagen mit Hilfe von Wasser- und Dampfkraft</a:t>
            </a:r>
            <a:endParaRPr kumimoji="0" lang="de-DE" sz="1200" b="0" i="0" u="none" strike="noStrike" kern="0" cap="none" spc="0" normalizeH="0" baseline="0" noProof="0" dirty="0" smtClean="0">
              <a:ln>
                <a:noFill/>
              </a:ln>
              <a:solidFill>
                <a:sysClr val="windowText" lastClr="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600" kern="0" dirty="0" smtClean="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600" kern="0" dirty="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600" kern="0" dirty="0" smtClean="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600" kern="0" dirty="0" smtClean="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600" kern="0" dirty="0" smtClean="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600" kern="0" dirty="0" smtClean="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600" kern="0" dirty="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r>
              <a:rPr kumimoji="0" lang="de-DE" sz="1200" b="0" i="0" u="none" strike="noStrike" kern="0" cap="none" spc="0" normalizeH="0" baseline="0" noProof="0" dirty="0" smtClean="0">
                <a:ln>
                  <a:noFill/>
                </a:ln>
                <a:effectLst/>
                <a:uLnTx/>
                <a:uFillTx/>
                <a:latin typeface="Arial"/>
              </a:rPr>
              <a:t>Erster</a:t>
            </a:r>
            <a:r>
              <a:rPr kumimoji="0" lang="de-DE" sz="1200" b="0" i="0" u="none" strike="noStrike" kern="0" cap="none" spc="0" normalizeH="0" noProof="0" dirty="0" smtClean="0">
                <a:ln>
                  <a:noFill/>
                </a:ln>
                <a:effectLst/>
                <a:uLnTx/>
                <a:uFillTx/>
                <a:latin typeface="Arial"/>
              </a:rPr>
              <a:t> mechanischer Webstuhl 1784</a:t>
            </a:r>
          </a:p>
        </p:txBody>
      </p:sp>
      <p:sp>
        <p:nvSpPr>
          <p:cNvPr id="23" name="Rectangle 3"/>
          <p:cNvSpPr txBox="1">
            <a:spLocks noChangeArrowheads="1"/>
          </p:cNvSpPr>
          <p:nvPr>
            <p:custDataLst>
              <p:tags r:id="rId19"/>
            </p:custDataLst>
          </p:nvPr>
        </p:nvSpPr>
        <p:spPr bwMode="auto">
          <a:xfrm>
            <a:off x="2198171" y="2539792"/>
            <a:ext cx="1944982" cy="2833162"/>
          </a:xfrm>
          <a:prstGeom prst="rect">
            <a:avLst/>
          </a:prstGeom>
          <a:solidFill>
            <a:srgbClr val="FFFFFF"/>
          </a:solidFill>
          <a:ln w="19050">
            <a:noFill/>
            <a:miter lim="800000"/>
            <a:headEnd/>
            <a:tailEnd/>
          </a:ln>
          <a:effectLst/>
        </p:spPr>
        <p:txBody>
          <a:bodyPr vert="horz" wrap="square" lIns="90011" tIns="108014" rIns="90011" bIns="46806" numCol="1" anchor="t" anchorCtr="0" compatLnSpc="1">
            <a:prstTxWarp prst="textNoShape">
              <a:avLst/>
            </a:prstTxWarp>
          </a:bodyPr>
          <a:lstStyle>
            <a:defPPr>
              <a:defRPr lang="en-US"/>
            </a:defPPr>
            <a:lvl1pPr marL="203200" indent="-203200" eaLnBrk="1" hangingPunct="1">
              <a:buChar char="§"/>
              <a:tabLst>
                <a:tab pos="266700" algn="l"/>
                <a:tab pos="631825" algn="l"/>
                <a:tab pos="981075" algn="l"/>
              </a:tabLst>
              <a:defRPr b="0">
                <a:latin typeface="+mn-lt"/>
              </a:defRPr>
            </a:lvl1pPr>
            <a:lvl2pPr marL="203200" indent="-203200" eaLnBrk="1" hangingPunct="1">
              <a:spcBef>
                <a:spcPct val="0"/>
              </a:spcBef>
              <a:spcAft>
                <a:spcPct val="30000"/>
              </a:spcAft>
              <a:buChar char="§"/>
              <a:tabLst>
                <a:tab pos="266700" algn="l"/>
                <a:tab pos="631825" algn="l"/>
                <a:tab pos="981075" algn="l"/>
              </a:tabLst>
              <a:defRPr>
                <a:latin typeface="+mn-lt"/>
              </a:defRPr>
            </a:lvl2pPr>
            <a:lvl3pPr marL="406400" indent="-203200" eaLnBrk="1" hangingPunct="1">
              <a:spcBef>
                <a:spcPct val="0"/>
              </a:spcBef>
              <a:spcAft>
                <a:spcPct val="30000"/>
              </a:spcAft>
              <a:buChar char="§"/>
              <a:tabLst>
                <a:tab pos="266700" algn="l"/>
                <a:tab pos="631825" algn="l"/>
                <a:tab pos="981075" algn="l"/>
              </a:tabLst>
              <a:defRPr>
                <a:latin typeface="+mn-lt"/>
              </a:defRPr>
            </a:lvl3pPr>
            <a:lvl4pPr marL="609600" indent="-203200" eaLnBrk="1" hangingPunct="1">
              <a:spcBef>
                <a:spcPct val="0"/>
              </a:spcBef>
              <a:spcAft>
                <a:spcPct val="30000"/>
              </a:spcAft>
              <a:buChar char="§"/>
              <a:tabLst>
                <a:tab pos="266700" algn="l"/>
                <a:tab pos="631825" algn="l"/>
                <a:tab pos="981075" algn="l"/>
              </a:tabLst>
              <a:defRPr>
                <a:latin typeface="+mn-lt"/>
              </a:defRPr>
            </a:lvl4pPr>
            <a:lvl5pPr marL="812800" indent="-203200" eaLnBrk="1" hangingPunct="1">
              <a:spcBef>
                <a:spcPct val="0"/>
              </a:spcBef>
              <a:spcAft>
                <a:spcPct val="30000"/>
              </a:spcAft>
              <a:buChar char="§"/>
              <a:tabLst>
                <a:tab pos="266700" algn="l"/>
                <a:tab pos="631825" algn="l"/>
                <a:tab pos="981075" algn="l"/>
              </a:tabLst>
              <a:defRPr>
                <a:latin typeface="+mn-lt"/>
              </a:defRPr>
            </a:lvl5pPr>
            <a:lvl6pPr marL="12700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6pPr>
            <a:lvl7pPr marL="17272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7pPr>
            <a:lvl8pPr marL="21844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8pPr>
            <a:lvl9pPr marL="26416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9pPr>
          </a:lstStyle>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r>
              <a:rPr kumimoji="0" lang="de-DE" sz="1200" b="0" i="0" u="none" strike="noStrike" kern="0" cap="none" spc="0" normalizeH="0" baseline="0" noProof="0" dirty="0" smtClean="0">
                <a:ln>
                  <a:noFill/>
                </a:ln>
                <a:solidFill>
                  <a:sysClr val="windowText" lastClr="000000"/>
                </a:solidFill>
                <a:effectLst/>
                <a:uLnTx/>
                <a:uFillTx/>
                <a:latin typeface="Arial"/>
              </a:rPr>
              <a:t>Einführung</a:t>
            </a:r>
            <a:r>
              <a:rPr kumimoji="0" lang="de-DE" sz="1200" b="0" i="0" u="none" strike="noStrike" kern="0" cap="none" spc="0" normalizeH="0" noProof="0" dirty="0" smtClean="0">
                <a:ln>
                  <a:noFill/>
                </a:ln>
                <a:solidFill>
                  <a:sysClr val="windowText" lastClr="000000"/>
                </a:solidFill>
                <a:effectLst/>
                <a:uLnTx/>
                <a:uFillTx/>
                <a:latin typeface="Arial"/>
              </a:rPr>
              <a:t> arbeitsteiliger Massenproduktion mit Hilfe von elektrischer Energie</a:t>
            </a: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200" kern="0" baseline="0" dirty="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kumimoji="0" lang="de-DE" sz="1200" b="0" i="0" u="none" strike="noStrike" kern="0" cap="none" spc="0" normalizeH="0" noProof="0" dirty="0" smtClean="0">
              <a:ln>
                <a:noFill/>
              </a:ln>
              <a:solidFill>
                <a:sysClr val="windowText" lastClr="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200" kern="0" baseline="0" dirty="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kumimoji="0" lang="de-DE" sz="1200" b="0" i="0" u="none" strike="noStrike" kern="0" cap="none" spc="0" normalizeH="0" noProof="0" dirty="0" smtClean="0">
              <a:ln>
                <a:noFill/>
              </a:ln>
              <a:solidFill>
                <a:sysClr val="windowText" lastClr="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200" kern="0" dirty="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kumimoji="0" lang="de-DE" sz="1200" b="0" i="0" u="none" strike="noStrike" kern="0" cap="none" spc="0" normalizeH="0" noProof="0" dirty="0" smtClean="0">
              <a:ln>
                <a:noFill/>
              </a:ln>
              <a:solidFill>
                <a:sysClr val="windowText" lastClr="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kumimoji="0" lang="de-DE" sz="1200" b="0" i="0" u="none" strike="noStrike" kern="0" cap="none" spc="0" normalizeH="0" noProof="0" dirty="0" smtClean="0">
              <a:ln>
                <a:noFill/>
              </a:ln>
              <a:solidFill>
                <a:sysClr val="windowText" lastClr="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r>
              <a:rPr lang="de-DE" sz="1200" kern="0" baseline="0" dirty="0" smtClean="0">
                <a:solidFill>
                  <a:sysClr val="windowText" lastClr="000000"/>
                </a:solidFill>
                <a:latin typeface="Arial"/>
              </a:rPr>
              <a:t>Erstes Fließband in den Schlachthöfen</a:t>
            </a:r>
            <a:r>
              <a:rPr lang="de-DE" sz="1200" kern="0" dirty="0" smtClean="0">
                <a:solidFill>
                  <a:sysClr val="windowText" lastClr="000000"/>
                </a:solidFill>
                <a:latin typeface="Arial"/>
              </a:rPr>
              <a:t> von Cincinnati 1870</a:t>
            </a:r>
            <a:endParaRPr kumimoji="0" lang="de-DE" sz="1200" b="0" i="0" u="none" strike="noStrike" kern="0" cap="none" spc="0" normalizeH="0" baseline="0" noProof="0" dirty="0">
              <a:ln>
                <a:noFill/>
              </a:ln>
              <a:solidFill>
                <a:sysClr val="windowText" lastClr="000000"/>
              </a:solidFill>
              <a:effectLst/>
              <a:uLnTx/>
              <a:uFillTx/>
              <a:latin typeface="Arial"/>
            </a:endParaRPr>
          </a:p>
        </p:txBody>
      </p:sp>
      <p:sp>
        <p:nvSpPr>
          <p:cNvPr id="24" name="Rectangle 3"/>
          <p:cNvSpPr txBox="1">
            <a:spLocks noChangeArrowheads="1"/>
          </p:cNvSpPr>
          <p:nvPr>
            <p:custDataLst>
              <p:tags r:id="rId20"/>
            </p:custDataLst>
          </p:nvPr>
        </p:nvSpPr>
        <p:spPr bwMode="auto">
          <a:xfrm>
            <a:off x="4139814" y="2539792"/>
            <a:ext cx="1944983" cy="2589413"/>
          </a:xfrm>
          <a:prstGeom prst="rect">
            <a:avLst/>
          </a:prstGeom>
          <a:solidFill>
            <a:srgbClr val="FFFFFF"/>
          </a:solidFill>
          <a:ln w="19050">
            <a:noFill/>
            <a:miter lim="800000"/>
            <a:headEnd/>
            <a:tailEnd/>
          </a:ln>
          <a:effectLst/>
        </p:spPr>
        <p:txBody>
          <a:bodyPr vert="horz" wrap="square" lIns="90011" tIns="108014" rIns="90011" bIns="46806" numCol="1" anchor="t" anchorCtr="0" compatLnSpc="1">
            <a:prstTxWarp prst="textNoShape">
              <a:avLst/>
            </a:prstTxWarp>
          </a:bodyPr>
          <a:lstStyle>
            <a:defPPr>
              <a:defRPr lang="en-US"/>
            </a:defPPr>
            <a:lvl1pPr marL="203200" indent="-203200" eaLnBrk="1" hangingPunct="1">
              <a:buChar char="§"/>
              <a:tabLst>
                <a:tab pos="266700" algn="l"/>
                <a:tab pos="631825" algn="l"/>
                <a:tab pos="981075" algn="l"/>
              </a:tabLst>
              <a:defRPr b="0">
                <a:latin typeface="+mn-lt"/>
              </a:defRPr>
            </a:lvl1pPr>
            <a:lvl2pPr marL="203200" indent="-203200" eaLnBrk="1" hangingPunct="1">
              <a:spcBef>
                <a:spcPct val="0"/>
              </a:spcBef>
              <a:spcAft>
                <a:spcPct val="30000"/>
              </a:spcAft>
              <a:buChar char="§"/>
              <a:tabLst>
                <a:tab pos="266700" algn="l"/>
                <a:tab pos="631825" algn="l"/>
                <a:tab pos="981075" algn="l"/>
              </a:tabLst>
              <a:defRPr>
                <a:latin typeface="+mn-lt"/>
              </a:defRPr>
            </a:lvl2pPr>
            <a:lvl3pPr marL="406400" indent="-203200" eaLnBrk="1" hangingPunct="1">
              <a:spcBef>
                <a:spcPct val="0"/>
              </a:spcBef>
              <a:spcAft>
                <a:spcPct val="30000"/>
              </a:spcAft>
              <a:buChar char="§"/>
              <a:tabLst>
                <a:tab pos="266700" algn="l"/>
                <a:tab pos="631825" algn="l"/>
                <a:tab pos="981075" algn="l"/>
              </a:tabLst>
              <a:defRPr>
                <a:latin typeface="+mn-lt"/>
              </a:defRPr>
            </a:lvl3pPr>
            <a:lvl4pPr marL="609600" indent="-203200" eaLnBrk="1" hangingPunct="1">
              <a:spcBef>
                <a:spcPct val="0"/>
              </a:spcBef>
              <a:spcAft>
                <a:spcPct val="30000"/>
              </a:spcAft>
              <a:buChar char="§"/>
              <a:tabLst>
                <a:tab pos="266700" algn="l"/>
                <a:tab pos="631825" algn="l"/>
                <a:tab pos="981075" algn="l"/>
              </a:tabLst>
              <a:defRPr>
                <a:latin typeface="+mn-lt"/>
              </a:defRPr>
            </a:lvl4pPr>
            <a:lvl5pPr marL="812800" indent="-203200" eaLnBrk="1" hangingPunct="1">
              <a:spcBef>
                <a:spcPct val="0"/>
              </a:spcBef>
              <a:spcAft>
                <a:spcPct val="30000"/>
              </a:spcAft>
              <a:buChar char="§"/>
              <a:tabLst>
                <a:tab pos="266700" algn="l"/>
                <a:tab pos="631825" algn="l"/>
                <a:tab pos="981075" algn="l"/>
              </a:tabLst>
              <a:defRPr>
                <a:latin typeface="+mn-lt"/>
              </a:defRPr>
            </a:lvl5pPr>
            <a:lvl6pPr marL="12700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6pPr>
            <a:lvl7pPr marL="17272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7pPr>
            <a:lvl8pPr marL="21844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8pPr>
            <a:lvl9pPr marL="26416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9pPr>
          </a:lstStyle>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r>
              <a:rPr kumimoji="0" lang="de-DE" sz="1200" b="0" i="0" u="none" strike="noStrike" kern="0" cap="none" spc="0" normalizeH="0" baseline="0" noProof="0" dirty="0" smtClean="0">
                <a:ln>
                  <a:noFill/>
                </a:ln>
                <a:solidFill>
                  <a:sysClr val="windowText" lastClr="000000"/>
                </a:solidFill>
                <a:effectLst/>
                <a:uLnTx/>
                <a:uFillTx/>
                <a:latin typeface="Arial"/>
              </a:rPr>
              <a:t>Einsatz</a:t>
            </a:r>
            <a:r>
              <a:rPr kumimoji="0" lang="de-DE" sz="1200" b="0" i="0" u="none" strike="noStrike" kern="0" cap="none" spc="0" normalizeH="0" noProof="0" dirty="0" smtClean="0">
                <a:ln>
                  <a:noFill/>
                </a:ln>
                <a:solidFill>
                  <a:sysClr val="windowText" lastClr="000000"/>
                </a:solidFill>
                <a:effectLst/>
                <a:uLnTx/>
                <a:uFillTx/>
                <a:latin typeface="Arial"/>
              </a:rPr>
              <a:t> von Elektronik und IT zur weiteren Automatisierung der Produktion</a:t>
            </a: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200" kern="0" baseline="0" dirty="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200" kern="0" dirty="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200" kern="0" baseline="0" dirty="0" smtClean="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lang="de-DE" sz="1200" kern="0" baseline="0" dirty="0">
              <a:solidFill>
                <a:sysClr val="windowText" lastClr="000000"/>
              </a:solidFill>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endParaRPr kumimoji="0" lang="de-DE" sz="1200" b="0" i="0" u="none" strike="noStrike" kern="0" cap="none" spc="0" normalizeH="0" noProof="0" dirty="0" smtClean="0">
              <a:ln>
                <a:noFill/>
              </a:ln>
              <a:solidFill>
                <a:sysClr val="windowText" lastClr="000000"/>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None/>
              <a:tabLst>
                <a:tab pos="266700" algn="l"/>
                <a:tab pos="631825" algn="l"/>
                <a:tab pos="981075" algn="l"/>
              </a:tabLst>
              <a:defRPr/>
            </a:pPr>
            <a:r>
              <a:rPr lang="de-DE" sz="1200" kern="0" dirty="0" smtClean="0">
                <a:solidFill>
                  <a:sysClr val="windowText" lastClr="000000"/>
                </a:solidFill>
                <a:latin typeface="Arial"/>
              </a:rPr>
              <a:t>Erste Speicher-programmierbare Steuerung (SPS) Modicon 1969</a:t>
            </a:r>
            <a:endParaRPr lang="de-DE" sz="1200" kern="0" baseline="0" dirty="0">
              <a:solidFill>
                <a:sysClr val="windowText" lastClr="000000"/>
              </a:solidFill>
              <a:latin typeface="Arial"/>
            </a:endParaRPr>
          </a:p>
        </p:txBody>
      </p:sp>
      <p:sp>
        <p:nvSpPr>
          <p:cNvPr id="25" name="Rectangle 3"/>
          <p:cNvSpPr txBox="1">
            <a:spLocks noChangeArrowheads="1"/>
          </p:cNvSpPr>
          <p:nvPr>
            <p:custDataLst>
              <p:tags r:id="rId21"/>
            </p:custDataLst>
          </p:nvPr>
        </p:nvSpPr>
        <p:spPr bwMode="auto">
          <a:xfrm>
            <a:off x="6083127" y="2539792"/>
            <a:ext cx="2110264" cy="2343996"/>
          </a:xfrm>
          <a:prstGeom prst="rect">
            <a:avLst/>
          </a:prstGeom>
          <a:solidFill>
            <a:srgbClr val="FFFFFF"/>
          </a:solidFill>
          <a:ln w="19050">
            <a:noFill/>
            <a:miter lim="800000"/>
            <a:headEnd/>
            <a:tailEnd/>
          </a:ln>
          <a:effectLst/>
        </p:spPr>
        <p:txBody>
          <a:bodyPr vert="horz" wrap="square" lIns="90011" tIns="108014" rIns="90011" bIns="46806" numCol="1" anchor="t" anchorCtr="0" compatLnSpc="1">
            <a:prstTxWarp prst="textNoShape">
              <a:avLst/>
            </a:prstTxWarp>
          </a:bodyPr>
          <a:lstStyle>
            <a:defPPr>
              <a:defRPr lang="en-US"/>
            </a:defPPr>
            <a:lvl1pPr marL="203200" indent="-203200" eaLnBrk="1" hangingPunct="1">
              <a:buChar char="§"/>
              <a:tabLst>
                <a:tab pos="266700" algn="l"/>
                <a:tab pos="631825" algn="l"/>
                <a:tab pos="981075" algn="l"/>
              </a:tabLst>
              <a:defRPr b="0">
                <a:latin typeface="+mn-lt"/>
              </a:defRPr>
            </a:lvl1pPr>
            <a:lvl2pPr marL="203200" indent="-203200" eaLnBrk="1" hangingPunct="1">
              <a:spcBef>
                <a:spcPct val="0"/>
              </a:spcBef>
              <a:spcAft>
                <a:spcPct val="30000"/>
              </a:spcAft>
              <a:buChar char="§"/>
              <a:tabLst>
                <a:tab pos="266700" algn="l"/>
                <a:tab pos="631825" algn="l"/>
                <a:tab pos="981075" algn="l"/>
              </a:tabLst>
              <a:defRPr>
                <a:latin typeface="+mn-lt"/>
              </a:defRPr>
            </a:lvl2pPr>
            <a:lvl3pPr marL="406400" indent="-203200" eaLnBrk="1" hangingPunct="1">
              <a:spcBef>
                <a:spcPct val="0"/>
              </a:spcBef>
              <a:spcAft>
                <a:spcPct val="30000"/>
              </a:spcAft>
              <a:buChar char="§"/>
              <a:tabLst>
                <a:tab pos="266700" algn="l"/>
                <a:tab pos="631825" algn="l"/>
                <a:tab pos="981075" algn="l"/>
              </a:tabLst>
              <a:defRPr>
                <a:latin typeface="+mn-lt"/>
              </a:defRPr>
            </a:lvl3pPr>
            <a:lvl4pPr marL="609600" indent="-203200" eaLnBrk="1" hangingPunct="1">
              <a:spcBef>
                <a:spcPct val="0"/>
              </a:spcBef>
              <a:spcAft>
                <a:spcPct val="30000"/>
              </a:spcAft>
              <a:buChar char="§"/>
              <a:tabLst>
                <a:tab pos="266700" algn="l"/>
                <a:tab pos="631825" algn="l"/>
                <a:tab pos="981075" algn="l"/>
              </a:tabLst>
              <a:defRPr>
                <a:latin typeface="+mn-lt"/>
              </a:defRPr>
            </a:lvl4pPr>
            <a:lvl5pPr marL="812800" indent="-203200" eaLnBrk="1" hangingPunct="1">
              <a:spcBef>
                <a:spcPct val="0"/>
              </a:spcBef>
              <a:spcAft>
                <a:spcPct val="30000"/>
              </a:spcAft>
              <a:buChar char="§"/>
              <a:tabLst>
                <a:tab pos="266700" algn="l"/>
                <a:tab pos="631825" algn="l"/>
                <a:tab pos="981075" algn="l"/>
              </a:tabLst>
              <a:defRPr>
                <a:latin typeface="+mn-lt"/>
              </a:defRPr>
            </a:lvl5pPr>
            <a:lvl6pPr marL="12700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6pPr>
            <a:lvl7pPr marL="17272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7pPr>
            <a:lvl8pPr marL="21844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8pPr>
            <a:lvl9pPr marL="26416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9pPr>
          </a:lstStyle>
          <a:p>
            <a:pPr marL="0" marR="0" lvl="0" indent="0" defTabSz="914400" eaLnBrk="1" fontAlgn="auto" latinLnBrk="0" hangingPunct="1">
              <a:lnSpc>
                <a:spcPct val="100000"/>
              </a:lnSpc>
              <a:spcBef>
                <a:spcPts val="0"/>
              </a:spcBef>
              <a:spcAft>
                <a:spcPts val="0"/>
              </a:spcAft>
              <a:buClrTx/>
              <a:buSzTx/>
              <a:buNone/>
              <a:tabLst>
                <a:tab pos="266700" algn="l"/>
                <a:tab pos="631825" algn="l"/>
                <a:tab pos="981075" algn="l"/>
              </a:tabLst>
              <a:defRPr/>
            </a:pPr>
            <a:r>
              <a:rPr kumimoji="0" lang="de-DE" sz="1200" b="0" i="0" u="none" strike="noStrike" kern="0" cap="none" spc="0" normalizeH="0" baseline="0" noProof="0" dirty="0" smtClean="0">
                <a:ln>
                  <a:noFill/>
                </a:ln>
                <a:solidFill>
                  <a:sysClr val="windowText" lastClr="000000"/>
                </a:solidFill>
                <a:effectLst/>
                <a:uLnTx/>
                <a:uFillTx/>
                <a:latin typeface="Arial"/>
              </a:rPr>
              <a:t>Ausblick: Realisierung von</a:t>
            </a:r>
            <a:r>
              <a:rPr kumimoji="0" lang="de-DE" sz="1200" b="0" i="0" u="none" strike="noStrike" kern="0" cap="none" spc="0" normalizeH="0" noProof="0" dirty="0" smtClean="0">
                <a:ln>
                  <a:noFill/>
                </a:ln>
                <a:solidFill>
                  <a:sysClr val="windowText" lastClr="000000"/>
                </a:solidFill>
                <a:effectLst/>
                <a:uLnTx/>
                <a:uFillTx/>
                <a:latin typeface="Arial"/>
              </a:rPr>
              <a:t> Cyber-Physischen Systemen und </a:t>
            </a:r>
            <a:br>
              <a:rPr kumimoji="0" lang="de-DE" sz="1200" b="0" i="0" u="none" strike="noStrike" kern="0" cap="none" spc="0" normalizeH="0" noProof="0" dirty="0" smtClean="0">
                <a:ln>
                  <a:noFill/>
                </a:ln>
                <a:solidFill>
                  <a:sysClr val="windowText" lastClr="000000"/>
                </a:solidFill>
                <a:effectLst/>
                <a:uLnTx/>
                <a:uFillTx/>
                <a:latin typeface="Arial"/>
              </a:rPr>
            </a:br>
            <a:r>
              <a:rPr kumimoji="0" lang="de-DE" sz="1200" b="0" i="0" u="none" strike="noStrike" kern="0" cap="none" spc="0" normalizeH="0" noProof="0" dirty="0" smtClean="0">
                <a:ln>
                  <a:noFill/>
                </a:ln>
                <a:solidFill>
                  <a:sysClr val="windowText" lastClr="000000"/>
                </a:solidFill>
                <a:effectLst/>
                <a:uLnTx/>
                <a:uFillTx/>
                <a:latin typeface="Arial"/>
              </a:rPr>
              <a:t>dem Internet der Dinge</a:t>
            </a:r>
            <a:endParaRPr kumimoji="0" lang="de-DE" sz="1200" b="0" i="0" u="none" strike="noStrike" kern="0" cap="none" spc="0" normalizeH="0" baseline="0" noProof="0" dirty="0">
              <a:ln>
                <a:noFill/>
              </a:ln>
              <a:solidFill>
                <a:sysClr val="windowText" lastClr="000000"/>
              </a:solidFill>
              <a:effectLst/>
              <a:uLnTx/>
              <a:uFillTx/>
              <a:latin typeface="Arial"/>
            </a:endParaRPr>
          </a:p>
        </p:txBody>
      </p:sp>
      <p:sp>
        <p:nvSpPr>
          <p:cNvPr id="26" name="Line 23"/>
          <p:cNvSpPr>
            <a:spLocks noChangeShapeType="1"/>
          </p:cNvSpPr>
          <p:nvPr>
            <p:custDataLst>
              <p:tags r:id="rId22"/>
            </p:custDataLst>
          </p:nvPr>
        </p:nvSpPr>
        <p:spPr bwMode="auto">
          <a:xfrm flipH="1" flipV="1">
            <a:off x="2195735" y="1858192"/>
            <a:ext cx="5775" cy="3514762"/>
          </a:xfrm>
          <a:prstGeom prst="line">
            <a:avLst/>
          </a:prstGeom>
          <a:noFill/>
          <a:ln w="9525">
            <a:solidFill>
              <a:srgbClr val="A1A1A1"/>
            </a:solidFill>
            <a:prstDash val="lgDash"/>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27" name="Line 24"/>
          <p:cNvSpPr>
            <a:spLocks noChangeShapeType="1"/>
          </p:cNvSpPr>
          <p:nvPr>
            <p:custDataLst>
              <p:tags r:id="rId23"/>
            </p:custDataLst>
          </p:nvPr>
        </p:nvSpPr>
        <p:spPr bwMode="auto">
          <a:xfrm flipH="1" flipV="1">
            <a:off x="4139951" y="1858191"/>
            <a:ext cx="1531" cy="3271015"/>
          </a:xfrm>
          <a:prstGeom prst="line">
            <a:avLst/>
          </a:prstGeom>
          <a:noFill/>
          <a:ln w="9525">
            <a:solidFill>
              <a:srgbClr val="A1A1A1"/>
            </a:solidFill>
            <a:prstDash val="lgDash"/>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28" name="Line 25"/>
          <p:cNvSpPr>
            <a:spLocks noChangeShapeType="1"/>
          </p:cNvSpPr>
          <p:nvPr>
            <p:custDataLst>
              <p:tags r:id="rId24"/>
            </p:custDataLst>
          </p:nvPr>
        </p:nvSpPr>
        <p:spPr bwMode="auto">
          <a:xfrm flipV="1">
            <a:off x="6083126" y="1858191"/>
            <a:ext cx="1041" cy="3025597"/>
          </a:xfrm>
          <a:prstGeom prst="line">
            <a:avLst/>
          </a:prstGeom>
          <a:noFill/>
          <a:ln w="9525">
            <a:solidFill>
              <a:srgbClr val="A1A1A1"/>
            </a:solidFill>
            <a:prstDash val="lgDash"/>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29" name="Line 26"/>
          <p:cNvSpPr>
            <a:spLocks noChangeShapeType="1"/>
          </p:cNvSpPr>
          <p:nvPr>
            <p:custDataLst>
              <p:tags r:id="rId25"/>
            </p:custDataLst>
          </p:nvPr>
        </p:nvSpPr>
        <p:spPr bwMode="auto">
          <a:xfrm flipH="1" flipV="1">
            <a:off x="251520" y="1858191"/>
            <a:ext cx="3338" cy="3758511"/>
          </a:xfrm>
          <a:prstGeom prst="line">
            <a:avLst/>
          </a:prstGeom>
          <a:noFill/>
          <a:ln w="9525">
            <a:solidFill>
              <a:srgbClr val="A1A1A1"/>
            </a:solidFill>
            <a:prstDash val="lgDash"/>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30" name="Line 27"/>
          <p:cNvSpPr>
            <a:spLocks noChangeShapeType="1"/>
          </p:cNvSpPr>
          <p:nvPr>
            <p:custDataLst>
              <p:tags r:id="rId26"/>
            </p:custDataLst>
          </p:nvPr>
        </p:nvSpPr>
        <p:spPr bwMode="auto">
          <a:xfrm flipV="1">
            <a:off x="8193391" y="2002209"/>
            <a:ext cx="0" cy="2881580"/>
          </a:xfrm>
          <a:prstGeom prst="line">
            <a:avLst/>
          </a:prstGeom>
          <a:noFill/>
          <a:ln w="9525">
            <a:solidFill>
              <a:srgbClr val="A1A1A1"/>
            </a:solidFill>
            <a:prstDash val="lgDash"/>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31" name="TextBox 30"/>
          <p:cNvSpPr txBox="1"/>
          <p:nvPr/>
        </p:nvSpPr>
        <p:spPr>
          <a:xfrm>
            <a:off x="0" y="1628800"/>
            <a:ext cx="1296144" cy="276999"/>
          </a:xfrm>
          <a:prstGeom prst="rect">
            <a:avLst/>
          </a:prstGeom>
          <a:noFill/>
        </p:spPr>
        <p:txBody>
          <a:bodyPr wrap="square" rtlCol="0">
            <a:spAutoFit/>
          </a:bodyPr>
          <a:lstStyle/>
          <a:p>
            <a:r>
              <a:rPr lang="de-DE" sz="1200" dirty="0" smtClean="0"/>
              <a:t>Ende 18. Jhdt.</a:t>
            </a:r>
            <a:endParaRPr lang="de-DE" sz="1200" dirty="0"/>
          </a:p>
        </p:txBody>
      </p:sp>
      <p:sp>
        <p:nvSpPr>
          <p:cNvPr id="32" name="TextBox 31"/>
          <p:cNvSpPr txBox="1"/>
          <p:nvPr/>
        </p:nvSpPr>
        <p:spPr>
          <a:xfrm>
            <a:off x="1475656" y="1628800"/>
            <a:ext cx="1440160" cy="276999"/>
          </a:xfrm>
          <a:prstGeom prst="rect">
            <a:avLst/>
          </a:prstGeom>
          <a:noFill/>
        </p:spPr>
        <p:txBody>
          <a:bodyPr wrap="square" rtlCol="0">
            <a:spAutoFit/>
          </a:bodyPr>
          <a:lstStyle/>
          <a:p>
            <a:r>
              <a:rPr lang="de-DE" sz="1200" dirty="0" smtClean="0"/>
              <a:t>Beginn 20. Jhdt.</a:t>
            </a:r>
            <a:endParaRPr lang="de-DE" sz="1200" dirty="0"/>
          </a:p>
        </p:txBody>
      </p:sp>
      <p:sp>
        <p:nvSpPr>
          <p:cNvPr id="33" name="TextBox 32"/>
          <p:cNvSpPr txBox="1"/>
          <p:nvPr/>
        </p:nvSpPr>
        <p:spPr>
          <a:xfrm>
            <a:off x="3347864" y="1628800"/>
            <a:ext cx="1800200" cy="276999"/>
          </a:xfrm>
          <a:prstGeom prst="rect">
            <a:avLst/>
          </a:prstGeom>
          <a:noFill/>
        </p:spPr>
        <p:txBody>
          <a:bodyPr wrap="square" rtlCol="0">
            <a:spAutoFit/>
          </a:bodyPr>
          <a:lstStyle/>
          <a:p>
            <a:r>
              <a:rPr lang="de-DE" sz="1200" dirty="0" smtClean="0"/>
              <a:t>Beginn 70er Jahre</a:t>
            </a:r>
            <a:endParaRPr lang="de-DE" sz="1200" dirty="0"/>
          </a:p>
        </p:txBody>
      </p:sp>
      <p:sp>
        <p:nvSpPr>
          <p:cNvPr id="34" name="TextBox 33"/>
          <p:cNvSpPr txBox="1"/>
          <p:nvPr/>
        </p:nvSpPr>
        <p:spPr>
          <a:xfrm>
            <a:off x="5796136" y="1628800"/>
            <a:ext cx="612195" cy="276999"/>
          </a:xfrm>
          <a:prstGeom prst="rect">
            <a:avLst/>
          </a:prstGeom>
          <a:noFill/>
        </p:spPr>
        <p:txBody>
          <a:bodyPr wrap="square" rtlCol="0">
            <a:spAutoFit/>
          </a:bodyPr>
          <a:lstStyle/>
          <a:p>
            <a:r>
              <a:rPr lang="de-DE" sz="1200" dirty="0" smtClean="0"/>
              <a:t>heute</a:t>
            </a:r>
            <a:endParaRPr lang="de-DE" sz="1200" dirty="0"/>
          </a:p>
        </p:txBody>
      </p:sp>
      <p:pic>
        <p:nvPicPr>
          <p:cNvPr id="35" name="Picture 34" descr="036_m_webstuhl_600_01.jpg"/>
          <p:cNvPicPr>
            <a:picLocks noChangeAspect="1"/>
          </p:cNvPicPr>
          <p:nvPr/>
        </p:nvPicPr>
        <p:blipFill>
          <a:blip r:embed="rId29" cstate="email">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7544" y="3501008"/>
            <a:ext cx="1584176" cy="1584176"/>
          </a:xfrm>
          <a:prstGeom prst="rect">
            <a:avLst/>
          </a:prstGeom>
        </p:spPr>
      </p:pic>
      <p:pic>
        <p:nvPicPr>
          <p:cNvPr id="36" name="Picture 35" descr="Slaughterhouse1909.jpg"/>
          <p:cNvPicPr>
            <a:picLocks noChangeAspect="1"/>
          </p:cNvPicPr>
          <p:nvPr/>
        </p:nvPicPr>
        <p:blipFill>
          <a:blip r:embed="rId30" cstate="email">
            <a:extLst>
              <a:ext uri="{28A0092B-C50C-407E-A947-70E740481C1C}">
                <a14:useLocalDpi xmlns:a14="http://schemas.microsoft.com/office/drawing/2010/main" val="0"/>
              </a:ext>
            </a:extLst>
          </a:blip>
          <a:stretch>
            <a:fillRect/>
          </a:stretch>
        </p:blipFill>
        <p:spPr>
          <a:xfrm>
            <a:off x="2699792" y="3443023"/>
            <a:ext cx="864096" cy="1210113"/>
          </a:xfrm>
          <a:prstGeom prst="rect">
            <a:avLst/>
          </a:prstGeom>
        </p:spPr>
      </p:pic>
      <p:pic>
        <p:nvPicPr>
          <p:cNvPr id="37" name="Picture 36" descr="modicon.jpg"/>
          <p:cNvPicPr>
            <a:picLocks noChangeAspect="1"/>
          </p:cNvPicPr>
          <p:nvPr/>
        </p:nvPicPr>
        <p:blipFill>
          <a:blip r:embed="rId31"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90002" y="3429000"/>
            <a:ext cx="1406134" cy="807577"/>
          </a:xfrm>
          <a:prstGeom prst="rect">
            <a:avLst/>
          </a:prstGeom>
        </p:spPr>
      </p:pic>
      <p:pic>
        <p:nvPicPr>
          <p:cNvPr id="38" name="Picture 37" descr="Bildschirmfoto 2012-10-03 um 12.27.21.png"/>
          <p:cNvPicPr>
            <a:picLocks noChangeAspect="1"/>
          </p:cNvPicPr>
          <p:nvPr/>
        </p:nvPicPr>
        <p:blipFill>
          <a:blip r:embed="rId3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4208" y="3429000"/>
            <a:ext cx="1440160" cy="1419745"/>
          </a:xfrm>
          <a:prstGeom prst="rect">
            <a:avLst/>
          </a:prstGeom>
        </p:spPr>
      </p:pic>
      <p:sp>
        <p:nvSpPr>
          <p:cNvPr id="39" name="Title 3"/>
          <p:cNvSpPr>
            <a:spLocks noGrp="1"/>
          </p:cNvSpPr>
          <p:nvPr>
            <p:ph type="title"/>
          </p:nvPr>
        </p:nvSpPr>
        <p:spPr>
          <a:xfrm>
            <a:off x="142875" y="807368"/>
            <a:ext cx="8853488" cy="533400"/>
          </a:xfrm>
        </p:spPr>
        <p:txBody>
          <a:bodyPr/>
          <a:lstStyle/>
          <a:p>
            <a:r>
              <a:rPr lang="de-DE" sz="2000" dirty="0" smtClean="0">
                <a:solidFill>
                  <a:srgbClr val="000099"/>
                </a:solidFill>
              </a:rPr>
              <a:t>Stufen des technologischen Fortschritts</a:t>
            </a:r>
            <a:endParaRPr lang="de-DE" sz="2000" baseline="30000" dirty="0">
              <a:solidFill>
                <a:srgbClr val="000099"/>
              </a:solidFill>
            </a:endParaRPr>
          </a:p>
        </p:txBody>
      </p:sp>
      <p:sp>
        <p:nvSpPr>
          <p:cNvPr id="41" name="Textfeld 15"/>
          <p:cNvSpPr txBox="1"/>
          <p:nvPr/>
        </p:nvSpPr>
        <p:spPr>
          <a:xfrm>
            <a:off x="-1" y="6594038"/>
            <a:ext cx="8193391" cy="276999"/>
          </a:xfrm>
          <a:prstGeom prst="rect">
            <a:avLst/>
          </a:prstGeom>
          <a:noFill/>
        </p:spPr>
        <p:txBody>
          <a:bodyPr wrap="square" rtlCol="0">
            <a:spAutoFit/>
          </a:bodyPr>
          <a:lstStyle/>
          <a:p>
            <a:r>
              <a:rPr lang="en-US" sz="1200" b="0" dirty="0">
                <a:solidFill>
                  <a:schemeClr val="bg2">
                    <a:lumMod val="50000"/>
                  </a:schemeClr>
                </a:solidFill>
              </a:rPr>
              <a:t>Abb. in </a:t>
            </a:r>
            <a:r>
              <a:rPr lang="en-US" sz="1200" b="0" dirty="0" err="1">
                <a:solidFill>
                  <a:schemeClr val="bg2">
                    <a:lumMod val="50000"/>
                  </a:schemeClr>
                </a:solidFill>
              </a:rPr>
              <a:t>Anlehnung</a:t>
            </a:r>
            <a:r>
              <a:rPr lang="en-US" sz="1200" b="0" dirty="0">
                <a:solidFill>
                  <a:schemeClr val="bg2">
                    <a:lumMod val="50000"/>
                  </a:schemeClr>
                </a:solidFill>
              </a:rPr>
              <a:t> an </a:t>
            </a:r>
            <a:r>
              <a:rPr lang="en-US" sz="1200" b="0" dirty="0" err="1">
                <a:solidFill>
                  <a:schemeClr val="bg2">
                    <a:lumMod val="50000"/>
                  </a:schemeClr>
                </a:solidFill>
              </a:rPr>
              <a:t>Forschungsunion</a:t>
            </a:r>
            <a:r>
              <a:rPr lang="en-US" sz="1200" b="0" dirty="0">
                <a:solidFill>
                  <a:schemeClr val="bg2">
                    <a:lumMod val="50000"/>
                  </a:schemeClr>
                </a:solidFill>
              </a:rPr>
              <a:t> (2012), http://</a:t>
            </a:r>
            <a:r>
              <a:rPr lang="en-US" sz="1200" b="0" dirty="0" err="1">
                <a:solidFill>
                  <a:schemeClr val="bg2">
                    <a:lumMod val="50000"/>
                  </a:schemeClr>
                </a:solidFill>
              </a:rPr>
              <a:t>www.forschungsunion.de</a:t>
            </a:r>
            <a:r>
              <a:rPr lang="en-US" sz="1200" b="0" dirty="0">
                <a:solidFill>
                  <a:schemeClr val="bg2">
                    <a:lumMod val="50000"/>
                  </a:schemeClr>
                </a:solidFill>
              </a:rPr>
              <a:t>/</a:t>
            </a:r>
            <a:r>
              <a:rPr lang="en-US" sz="1200" b="0" dirty="0" err="1">
                <a:solidFill>
                  <a:schemeClr val="bg2">
                    <a:lumMod val="50000"/>
                  </a:schemeClr>
                </a:solidFill>
              </a:rPr>
              <a:t>pdf</a:t>
            </a:r>
            <a:r>
              <a:rPr lang="en-US" sz="1200" b="0" dirty="0">
                <a:solidFill>
                  <a:schemeClr val="bg2">
                    <a:lumMod val="50000"/>
                  </a:schemeClr>
                </a:solidFill>
              </a:rPr>
              <a:t>/kommunikation_bericht_2012.pdf </a:t>
            </a:r>
          </a:p>
        </p:txBody>
      </p:sp>
    </p:spTree>
    <p:extLst>
      <p:ext uri="{BB962C8B-B14F-4D97-AF65-F5344CB8AC3E}">
        <p14:creationId xmlns:p14="http://schemas.microsoft.com/office/powerpoint/2010/main" val="2318756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7AAD949-DCD6-3545-85C2-89196BFA72FD}" type="slidenum">
              <a:rPr lang="de-DE" smtClean="0"/>
              <a:pPr/>
              <a:t>6</a:t>
            </a:fld>
            <a:endParaRPr lang="de-DE"/>
          </a:p>
        </p:txBody>
      </p:sp>
      <p:sp>
        <p:nvSpPr>
          <p:cNvPr id="5" name="Rectangle 3"/>
          <p:cNvSpPr txBox="1">
            <a:spLocks noChangeArrowheads="1"/>
          </p:cNvSpPr>
          <p:nvPr>
            <p:custDataLst>
              <p:tags r:id="rId1"/>
            </p:custDataLst>
          </p:nvPr>
        </p:nvSpPr>
        <p:spPr bwMode="auto">
          <a:xfrm>
            <a:off x="5007811" y="1700809"/>
            <a:ext cx="3600000" cy="2412000"/>
          </a:xfrm>
          <a:prstGeom prst="rect">
            <a:avLst/>
          </a:prstGeom>
          <a:solidFill>
            <a:schemeClr val="bg1"/>
          </a:solidFill>
          <a:ln w="19050">
            <a:solidFill>
              <a:srgbClr val="2A334A"/>
            </a:solidFill>
            <a:miter lim="800000"/>
            <a:headEnd/>
            <a:tailEnd/>
          </a:ln>
          <a:effectLst/>
        </p:spPr>
        <p:txBody>
          <a:bodyPr vert="horz" wrap="square" lIns="36000" tIns="36000" rIns="36000" bIns="36000"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algn="ctr"/>
            <a:r>
              <a:rPr lang="de-DE" sz="1400" dirty="0" smtClean="0"/>
              <a:t>Steigerung der Speicherkapazität</a:t>
            </a:r>
            <a:endParaRPr lang="de-DE" sz="1400" dirty="0"/>
          </a:p>
        </p:txBody>
      </p:sp>
      <p:sp>
        <p:nvSpPr>
          <p:cNvPr id="6" name="Rectangle 3"/>
          <p:cNvSpPr txBox="1">
            <a:spLocks noChangeArrowheads="1"/>
          </p:cNvSpPr>
          <p:nvPr>
            <p:custDataLst>
              <p:tags r:id="rId2"/>
            </p:custDataLst>
          </p:nvPr>
        </p:nvSpPr>
        <p:spPr bwMode="auto">
          <a:xfrm>
            <a:off x="756153" y="1700809"/>
            <a:ext cx="3600000" cy="2412000"/>
          </a:xfrm>
          <a:prstGeom prst="rect">
            <a:avLst/>
          </a:prstGeom>
          <a:solidFill>
            <a:schemeClr val="bg1"/>
          </a:solidFill>
          <a:ln w="19050">
            <a:solidFill>
              <a:srgbClr val="2A334A"/>
            </a:solidFill>
            <a:miter lim="800000"/>
            <a:headEnd/>
            <a:tailEnd/>
          </a:ln>
          <a:effectLst/>
        </p:spPr>
        <p:txBody>
          <a:bodyPr vert="horz" wrap="square" lIns="36000" tIns="36000" rIns="36000" bIns="36000"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algn="ctr"/>
            <a:r>
              <a:rPr lang="de-DE" sz="1400" dirty="0" smtClean="0"/>
              <a:t>Leistungssteigerung der Rechner</a:t>
            </a:r>
            <a:endParaRPr lang="de-DE" sz="1400" dirty="0"/>
          </a:p>
        </p:txBody>
      </p:sp>
      <p:pic>
        <p:nvPicPr>
          <p:cNvPr id="7" name="Picture 7"/>
          <p:cNvPicPr>
            <a:picLocks noChangeAspect="1" noChangeArrowheads="1"/>
          </p:cNvPicPr>
          <p:nvPr/>
        </p:nvPicPr>
        <p:blipFill rotWithShape="1">
          <a:blip r:embed="rId6" cstate="email">
            <a:grayscl/>
            <a:extLst>
              <a:ext uri="{28A0092B-C50C-407E-A947-70E740481C1C}">
                <a14:useLocalDpi xmlns:a14="http://schemas.microsoft.com/office/drawing/2010/main" val="0"/>
              </a:ext>
            </a:extLst>
          </a:blip>
          <a:srcRect l="10311" b="8909"/>
          <a:stretch/>
        </p:blipFill>
        <p:spPr bwMode="auto">
          <a:xfrm>
            <a:off x="5632449" y="1975699"/>
            <a:ext cx="2661721" cy="180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6"/>
          <p:cNvSpPr txBox="1"/>
          <p:nvPr/>
        </p:nvSpPr>
        <p:spPr>
          <a:xfrm rot="16200000">
            <a:off x="-613336" y="2752921"/>
            <a:ext cx="2412000" cy="307777"/>
          </a:xfrm>
          <a:prstGeom prst="rect">
            <a:avLst/>
          </a:prstGeom>
          <a:solidFill>
            <a:schemeClr val="tx2">
              <a:lumMod val="50000"/>
            </a:schemeClr>
          </a:solidFill>
          <a:ln w="19050">
            <a:solidFill>
              <a:schemeClr val="accent1">
                <a:lumMod val="50000"/>
              </a:schemeClr>
            </a:solidFill>
          </a:ln>
        </p:spPr>
        <p:txBody>
          <a:bodyPr wrap="square" rtlCol="0">
            <a:spAutoFit/>
          </a:bodyPr>
          <a:lstStyle/>
          <a:p>
            <a:pPr algn="ctr"/>
            <a:r>
              <a:rPr lang="de-DE" sz="1400" dirty="0" smtClean="0">
                <a:solidFill>
                  <a:schemeClr val="bg1"/>
                </a:solidFill>
              </a:rPr>
              <a:t>„Moore‘s Law“</a:t>
            </a:r>
            <a:endParaRPr lang="de-DE" sz="1400" dirty="0">
              <a:solidFill>
                <a:schemeClr val="bg1"/>
              </a:solidFill>
            </a:endParaRPr>
          </a:p>
        </p:txBody>
      </p:sp>
      <p:sp>
        <p:nvSpPr>
          <p:cNvPr id="9" name="Textfeld 40"/>
          <p:cNvSpPr txBox="1"/>
          <p:nvPr/>
        </p:nvSpPr>
        <p:spPr>
          <a:xfrm rot="16200000">
            <a:off x="3638743" y="2752920"/>
            <a:ext cx="2412000" cy="307777"/>
          </a:xfrm>
          <a:prstGeom prst="rect">
            <a:avLst/>
          </a:prstGeom>
          <a:solidFill>
            <a:srgbClr val="00004D"/>
          </a:solidFill>
          <a:ln w="19050">
            <a:solidFill>
              <a:srgbClr val="2A334A"/>
            </a:solidFill>
          </a:ln>
        </p:spPr>
        <p:txBody>
          <a:bodyPr wrap="square" rtlCol="0">
            <a:spAutoFit/>
          </a:bodyPr>
          <a:lstStyle/>
          <a:p>
            <a:pPr algn="ctr"/>
            <a:r>
              <a:rPr lang="de-DE" sz="1400" dirty="0" smtClean="0">
                <a:solidFill>
                  <a:schemeClr val="bg1"/>
                </a:solidFill>
              </a:rPr>
              <a:t>„Kryder‘s Law“</a:t>
            </a:r>
            <a:endParaRPr lang="de-DE" sz="1400" dirty="0">
              <a:solidFill>
                <a:schemeClr val="bg1"/>
              </a:solidFill>
            </a:endParaRPr>
          </a:p>
        </p:txBody>
      </p:sp>
      <p:sp>
        <p:nvSpPr>
          <p:cNvPr id="10" name="Textfeld 43"/>
          <p:cNvSpPr txBox="1"/>
          <p:nvPr/>
        </p:nvSpPr>
        <p:spPr>
          <a:xfrm rot="16200000">
            <a:off x="4492548" y="2778123"/>
            <a:ext cx="1612569" cy="257369"/>
          </a:xfrm>
          <a:prstGeom prst="rect">
            <a:avLst/>
          </a:prstGeom>
          <a:noFill/>
        </p:spPr>
        <p:txBody>
          <a:bodyPr wrap="square" lIns="36000" tIns="36000" rIns="36000" bIns="36000" rtlCol="0">
            <a:spAutoFit/>
          </a:bodyPr>
          <a:lstStyle/>
          <a:p>
            <a:pPr algn="ctr"/>
            <a:r>
              <a:rPr lang="de-DE" sz="1200" dirty="0" smtClean="0"/>
              <a:t>Kapazität (GB)</a:t>
            </a:r>
            <a:endParaRPr lang="de-DE" sz="1200" dirty="0"/>
          </a:p>
        </p:txBody>
      </p:sp>
      <p:grpSp>
        <p:nvGrpSpPr>
          <p:cNvPr id="11" name="Group 10"/>
          <p:cNvGrpSpPr/>
          <p:nvPr/>
        </p:nvGrpSpPr>
        <p:grpSpPr>
          <a:xfrm>
            <a:off x="2613521" y="4329549"/>
            <a:ext cx="3916958" cy="2412000"/>
            <a:chOff x="4690853" y="4329549"/>
            <a:chExt cx="3916958" cy="2412000"/>
          </a:xfrm>
        </p:grpSpPr>
        <p:sp>
          <p:nvSpPr>
            <p:cNvPr id="12" name="Rectangle 3"/>
            <p:cNvSpPr txBox="1">
              <a:spLocks noChangeArrowheads="1"/>
            </p:cNvSpPr>
            <p:nvPr>
              <p:custDataLst>
                <p:tags r:id="rId3"/>
              </p:custDataLst>
            </p:nvPr>
          </p:nvSpPr>
          <p:spPr bwMode="auto">
            <a:xfrm>
              <a:off x="5007811" y="4329549"/>
              <a:ext cx="3600000" cy="2412000"/>
            </a:xfrm>
            <a:prstGeom prst="rect">
              <a:avLst/>
            </a:prstGeom>
            <a:solidFill>
              <a:schemeClr val="bg1"/>
            </a:solidFill>
            <a:ln w="19050">
              <a:solidFill>
                <a:srgbClr val="2A334A"/>
              </a:solidFill>
              <a:miter lim="800000"/>
              <a:headEnd/>
              <a:tailEnd/>
            </a:ln>
            <a:effectLst/>
          </p:spPr>
          <p:txBody>
            <a:bodyPr vert="horz" wrap="square" lIns="36000" tIns="36000" rIns="36000" bIns="36000"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algn="ctr"/>
              <a:r>
                <a:rPr lang="de-DE" sz="1400" dirty="0" smtClean="0"/>
                <a:t>Anstieg der Zugangsbandbreite</a:t>
              </a:r>
              <a:endParaRPr lang="de-DE" sz="1400" dirty="0"/>
            </a:p>
          </p:txBody>
        </p:sp>
        <p:sp>
          <p:nvSpPr>
            <p:cNvPr id="13" name="Textfeld 42"/>
            <p:cNvSpPr txBox="1"/>
            <p:nvPr/>
          </p:nvSpPr>
          <p:spPr>
            <a:xfrm rot="16200000">
              <a:off x="3638742" y="5381660"/>
              <a:ext cx="2412000" cy="307777"/>
            </a:xfrm>
            <a:prstGeom prst="rect">
              <a:avLst/>
            </a:prstGeom>
            <a:solidFill>
              <a:srgbClr val="00004D"/>
            </a:solidFill>
            <a:ln w="19050">
              <a:solidFill>
                <a:srgbClr val="2A334A"/>
              </a:solidFill>
            </a:ln>
          </p:spPr>
          <p:txBody>
            <a:bodyPr wrap="square" rtlCol="0">
              <a:spAutoFit/>
            </a:bodyPr>
            <a:lstStyle/>
            <a:p>
              <a:pPr algn="ctr"/>
              <a:r>
                <a:rPr lang="de-DE" sz="1400" dirty="0" smtClean="0">
                  <a:solidFill>
                    <a:schemeClr val="bg1"/>
                  </a:solidFill>
                </a:rPr>
                <a:t>„Nielsen‘s Law“</a:t>
              </a:r>
              <a:endParaRPr lang="de-DE" sz="1400" dirty="0">
                <a:solidFill>
                  <a:schemeClr val="bg1"/>
                </a:solidFill>
              </a:endParaRPr>
            </a:p>
          </p:txBody>
        </p:sp>
        <p:pic>
          <p:nvPicPr>
            <p:cNvPr id="14" name="Picture 3"/>
            <p:cNvPicPr>
              <a:picLocks noChangeAspect="1" noChangeArrowheads="1"/>
            </p:cNvPicPr>
            <p:nvPr/>
          </p:nvPicPr>
          <p:blipFill rotWithShape="1">
            <a:blip r:embed="rId7" cstate="email">
              <a:grayscl/>
              <a:extLst>
                <a:ext uri="{28A0092B-C50C-407E-A947-70E740481C1C}">
                  <a14:useLocalDpi xmlns:a14="http://schemas.microsoft.com/office/drawing/2010/main" val="0"/>
                </a:ext>
              </a:extLst>
            </a:blip>
            <a:srcRect l="18734" b="5818"/>
            <a:stretch/>
          </p:blipFill>
          <p:spPr bwMode="auto">
            <a:xfrm>
              <a:off x="5944482" y="4630285"/>
              <a:ext cx="2243921" cy="182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feld 45"/>
            <p:cNvSpPr txBox="1"/>
            <p:nvPr/>
          </p:nvSpPr>
          <p:spPr>
            <a:xfrm rot="16200000">
              <a:off x="4322613" y="5313684"/>
              <a:ext cx="1907145" cy="442035"/>
            </a:xfrm>
            <a:prstGeom prst="rect">
              <a:avLst/>
            </a:prstGeom>
            <a:noFill/>
          </p:spPr>
          <p:txBody>
            <a:bodyPr wrap="square" lIns="36000" tIns="36000" rIns="36000" bIns="36000" rtlCol="0">
              <a:spAutoFit/>
            </a:bodyPr>
            <a:lstStyle/>
            <a:p>
              <a:pPr algn="ctr"/>
              <a:r>
                <a:rPr lang="de-DE" sz="1200" dirty="0" smtClean="0"/>
                <a:t>Internet-Konnektivität (Bits pro Sekunde)</a:t>
              </a:r>
              <a:endParaRPr lang="de-DE" sz="1200" dirty="0"/>
            </a:p>
          </p:txBody>
        </p:sp>
        <p:sp>
          <p:nvSpPr>
            <p:cNvPr id="16" name="Textfeld 48"/>
            <p:cNvSpPr txBox="1"/>
            <p:nvPr/>
          </p:nvSpPr>
          <p:spPr>
            <a:xfrm>
              <a:off x="6710901" y="6525344"/>
              <a:ext cx="691764" cy="169277"/>
            </a:xfrm>
            <a:prstGeom prst="rect">
              <a:avLst/>
            </a:prstGeom>
            <a:solidFill>
              <a:schemeClr val="bg1"/>
            </a:solidFill>
          </p:spPr>
          <p:txBody>
            <a:bodyPr wrap="square" lIns="0" tIns="0" rIns="0" bIns="0" rtlCol="0" anchor="b">
              <a:spAutoFit/>
            </a:bodyPr>
            <a:lstStyle/>
            <a:p>
              <a:pPr algn="ctr"/>
              <a:r>
                <a:rPr lang="de-DE" sz="1100" dirty="0" smtClean="0"/>
                <a:t>Jahr</a:t>
              </a:r>
              <a:endParaRPr lang="de-DE" sz="1100" dirty="0"/>
            </a:p>
          </p:txBody>
        </p:sp>
      </p:grpSp>
      <p:sp>
        <p:nvSpPr>
          <p:cNvPr id="17" name="Textfeld 49"/>
          <p:cNvSpPr txBox="1"/>
          <p:nvPr/>
        </p:nvSpPr>
        <p:spPr>
          <a:xfrm>
            <a:off x="6514962" y="3895292"/>
            <a:ext cx="691764" cy="169277"/>
          </a:xfrm>
          <a:prstGeom prst="rect">
            <a:avLst/>
          </a:prstGeom>
          <a:solidFill>
            <a:schemeClr val="bg1"/>
          </a:solidFill>
        </p:spPr>
        <p:txBody>
          <a:bodyPr wrap="square" lIns="0" tIns="0" rIns="0" bIns="0" rtlCol="0" anchor="b">
            <a:spAutoFit/>
          </a:bodyPr>
          <a:lstStyle/>
          <a:p>
            <a:pPr algn="ctr"/>
            <a:r>
              <a:rPr lang="de-DE" sz="1100" dirty="0" smtClean="0"/>
              <a:t>Jahr</a:t>
            </a:r>
            <a:endParaRPr lang="de-DE" sz="1100" dirty="0"/>
          </a:p>
        </p:txBody>
      </p:sp>
      <p:sp>
        <p:nvSpPr>
          <p:cNvPr id="18" name="Textfeld 50"/>
          <p:cNvSpPr txBox="1"/>
          <p:nvPr/>
        </p:nvSpPr>
        <p:spPr>
          <a:xfrm>
            <a:off x="2285625" y="3790517"/>
            <a:ext cx="691764" cy="169277"/>
          </a:xfrm>
          <a:prstGeom prst="rect">
            <a:avLst/>
          </a:prstGeom>
          <a:solidFill>
            <a:schemeClr val="bg1"/>
          </a:solidFill>
        </p:spPr>
        <p:txBody>
          <a:bodyPr wrap="square" lIns="0" tIns="0" rIns="0" bIns="0" rtlCol="0" anchor="b">
            <a:spAutoFit/>
          </a:bodyPr>
          <a:lstStyle/>
          <a:p>
            <a:pPr algn="ctr"/>
            <a:r>
              <a:rPr lang="de-DE" sz="1100" dirty="0" smtClean="0"/>
              <a:t>Jahr</a:t>
            </a:r>
            <a:endParaRPr lang="de-DE" sz="1100" dirty="0"/>
          </a:p>
        </p:txBody>
      </p:sp>
      <p:pic>
        <p:nvPicPr>
          <p:cNvPr id="19" name="Picture 5" descr="http://www.orangecone.com/images/1_moores_law_small.jpg"/>
          <p:cNvPicPr>
            <a:picLocks noChangeAspect="1" noChangeArrowheads="1"/>
          </p:cNvPicPr>
          <p:nvPr/>
        </p:nvPicPr>
        <p:blipFill rotWithShape="1">
          <a:blip r:embed="rId8" cstate="email">
            <a:grayscl/>
            <a:extLst>
              <a:ext uri="{28A0092B-C50C-407E-A947-70E740481C1C}">
                <a14:useLocalDpi xmlns:a14="http://schemas.microsoft.com/office/drawing/2010/main" val="0"/>
              </a:ext>
            </a:extLst>
          </a:blip>
          <a:srcRect l="8939" r="2639" b="13740"/>
          <a:stretch/>
        </p:blipFill>
        <p:spPr bwMode="auto">
          <a:xfrm>
            <a:off x="1238250" y="2177236"/>
            <a:ext cx="2976660" cy="142290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259632" y="3583372"/>
            <a:ext cx="360040" cy="184666"/>
          </a:xfrm>
          <a:prstGeom prst="rect">
            <a:avLst/>
          </a:prstGeom>
          <a:noFill/>
        </p:spPr>
        <p:txBody>
          <a:bodyPr wrap="square" rtlCol="0">
            <a:spAutoFit/>
          </a:bodyPr>
          <a:lstStyle/>
          <a:p>
            <a:r>
              <a:rPr lang="en-US" sz="600" b="0" dirty="0" smtClean="0"/>
              <a:t>1970</a:t>
            </a:r>
            <a:endParaRPr lang="en-US" sz="600" b="0" dirty="0"/>
          </a:p>
        </p:txBody>
      </p:sp>
      <p:sp>
        <p:nvSpPr>
          <p:cNvPr id="21" name="TextBox 20"/>
          <p:cNvSpPr txBox="1"/>
          <p:nvPr/>
        </p:nvSpPr>
        <p:spPr>
          <a:xfrm>
            <a:off x="1565666" y="3583372"/>
            <a:ext cx="360040" cy="184666"/>
          </a:xfrm>
          <a:prstGeom prst="rect">
            <a:avLst/>
          </a:prstGeom>
          <a:noFill/>
        </p:spPr>
        <p:txBody>
          <a:bodyPr wrap="square" rtlCol="0">
            <a:spAutoFit/>
          </a:bodyPr>
          <a:lstStyle/>
          <a:p>
            <a:r>
              <a:rPr lang="en-US" sz="600" b="0" dirty="0" smtClean="0"/>
              <a:t>1975</a:t>
            </a:r>
            <a:endParaRPr lang="en-US" sz="600" b="0" dirty="0"/>
          </a:p>
        </p:txBody>
      </p:sp>
      <p:sp>
        <p:nvSpPr>
          <p:cNvPr id="22" name="TextBox 21"/>
          <p:cNvSpPr txBox="1"/>
          <p:nvPr/>
        </p:nvSpPr>
        <p:spPr>
          <a:xfrm>
            <a:off x="1871700" y="3583372"/>
            <a:ext cx="360040" cy="184666"/>
          </a:xfrm>
          <a:prstGeom prst="rect">
            <a:avLst/>
          </a:prstGeom>
          <a:noFill/>
        </p:spPr>
        <p:txBody>
          <a:bodyPr wrap="square" rtlCol="0">
            <a:spAutoFit/>
          </a:bodyPr>
          <a:lstStyle/>
          <a:p>
            <a:r>
              <a:rPr lang="en-US" sz="600" b="0" dirty="0" smtClean="0"/>
              <a:t>1980</a:t>
            </a:r>
            <a:endParaRPr lang="en-US" sz="600" b="0" dirty="0"/>
          </a:p>
        </p:txBody>
      </p:sp>
      <p:sp>
        <p:nvSpPr>
          <p:cNvPr id="23" name="TextBox 22"/>
          <p:cNvSpPr txBox="1"/>
          <p:nvPr/>
        </p:nvSpPr>
        <p:spPr>
          <a:xfrm>
            <a:off x="2177734" y="3583372"/>
            <a:ext cx="360040" cy="184666"/>
          </a:xfrm>
          <a:prstGeom prst="rect">
            <a:avLst/>
          </a:prstGeom>
          <a:noFill/>
        </p:spPr>
        <p:txBody>
          <a:bodyPr wrap="square" rtlCol="0">
            <a:spAutoFit/>
          </a:bodyPr>
          <a:lstStyle/>
          <a:p>
            <a:r>
              <a:rPr lang="en-US" sz="600" b="0" dirty="0" smtClean="0"/>
              <a:t>1985</a:t>
            </a:r>
            <a:endParaRPr lang="en-US" sz="600" b="0" dirty="0"/>
          </a:p>
        </p:txBody>
      </p:sp>
      <p:sp>
        <p:nvSpPr>
          <p:cNvPr id="24" name="TextBox 23"/>
          <p:cNvSpPr txBox="1"/>
          <p:nvPr/>
        </p:nvSpPr>
        <p:spPr>
          <a:xfrm>
            <a:off x="2483768" y="3583372"/>
            <a:ext cx="360040" cy="184666"/>
          </a:xfrm>
          <a:prstGeom prst="rect">
            <a:avLst/>
          </a:prstGeom>
          <a:noFill/>
        </p:spPr>
        <p:txBody>
          <a:bodyPr wrap="square" rtlCol="0">
            <a:spAutoFit/>
          </a:bodyPr>
          <a:lstStyle/>
          <a:p>
            <a:r>
              <a:rPr lang="en-US" sz="600" b="0" dirty="0" smtClean="0"/>
              <a:t>1990</a:t>
            </a:r>
            <a:endParaRPr lang="en-US" sz="600" b="0" dirty="0"/>
          </a:p>
        </p:txBody>
      </p:sp>
      <p:sp>
        <p:nvSpPr>
          <p:cNvPr id="25" name="TextBox 24"/>
          <p:cNvSpPr txBox="1"/>
          <p:nvPr/>
        </p:nvSpPr>
        <p:spPr>
          <a:xfrm>
            <a:off x="2789802" y="3583372"/>
            <a:ext cx="360040" cy="184666"/>
          </a:xfrm>
          <a:prstGeom prst="rect">
            <a:avLst/>
          </a:prstGeom>
          <a:noFill/>
        </p:spPr>
        <p:txBody>
          <a:bodyPr wrap="square" rtlCol="0">
            <a:spAutoFit/>
          </a:bodyPr>
          <a:lstStyle/>
          <a:p>
            <a:r>
              <a:rPr lang="en-US" sz="600" b="0" dirty="0" smtClean="0"/>
              <a:t>1995</a:t>
            </a:r>
            <a:endParaRPr lang="en-US" sz="600" b="0" dirty="0"/>
          </a:p>
        </p:txBody>
      </p:sp>
      <p:sp>
        <p:nvSpPr>
          <p:cNvPr id="26" name="TextBox 25"/>
          <p:cNvSpPr txBox="1"/>
          <p:nvPr/>
        </p:nvSpPr>
        <p:spPr>
          <a:xfrm>
            <a:off x="3095836" y="3583372"/>
            <a:ext cx="360040" cy="184666"/>
          </a:xfrm>
          <a:prstGeom prst="rect">
            <a:avLst/>
          </a:prstGeom>
          <a:noFill/>
        </p:spPr>
        <p:txBody>
          <a:bodyPr wrap="square" rtlCol="0">
            <a:spAutoFit/>
          </a:bodyPr>
          <a:lstStyle/>
          <a:p>
            <a:r>
              <a:rPr lang="en-US" sz="600" b="0" dirty="0" smtClean="0"/>
              <a:t>2000</a:t>
            </a:r>
            <a:endParaRPr lang="en-US" sz="600" b="0" dirty="0"/>
          </a:p>
        </p:txBody>
      </p:sp>
      <p:sp>
        <p:nvSpPr>
          <p:cNvPr id="27" name="TextBox 26"/>
          <p:cNvSpPr txBox="1"/>
          <p:nvPr/>
        </p:nvSpPr>
        <p:spPr>
          <a:xfrm>
            <a:off x="3401870" y="3583372"/>
            <a:ext cx="360040" cy="184666"/>
          </a:xfrm>
          <a:prstGeom prst="rect">
            <a:avLst/>
          </a:prstGeom>
          <a:noFill/>
        </p:spPr>
        <p:txBody>
          <a:bodyPr wrap="square" rtlCol="0">
            <a:spAutoFit/>
          </a:bodyPr>
          <a:lstStyle/>
          <a:p>
            <a:r>
              <a:rPr lang="en-US" sz="600" b="0" dirty="0" smtClean="0"/>
              <a:t>2005</a:t>
            </a:r>
            <a:endParaRPr lang="en-US" sz="600" b="0" dirty="0"/>
          </a:p>
        </p:txBody>
      </p:sp>
      <p:sp>
        <p:nvSpPr>
          <p:cNvPr id="28" name="TextBox 27"/>
          <p:cNvSpPr txBox="1"/>
          <p:nvPr/>
        </p:nvSpPr>
        <p:spPr>
          <a:xfrm>
            <a:off x="1043608" y="3326698"/>
            <a:ext cx="324039" cy="184666"/>
          </a:xfrm>
          <a:prstGeom prst="rect">
            <a:avLst/>
          </a:prstGeom>
          <a:noFill/>
        </p:spPr>
        <p:txBody>
          <a:bodyPr wrap="square" rtlCol="0">
            <a:spAutoFit/>
          </a:bodyPr>
          <a:lstStyle/>
          <a:p>
            <a:r>
              <a:rPr lang="en-US" sz="600" b="0" dirty="0" smtClean="0"/>
              <a:t>10</a:t>
            </a:r>
            <a:r>
              <a:rPr lang="en-US" sz="700" b="0" baseline="36000" dirty="0"/>
              <a:t>3</a:t>
            </a:r>
            <a:endParaRPr lang="en-US" sz="600" b="0" baseline="36000" dirty="0"/>
          </a:p>
        </p:txBody>
      </p:sp>
      <p:sp>
        <p:nvSpPr>
          <p:cNvPr id="29" name="TextBox 28"/>
          <p:cNvSpPr txBox="1"/>
          <p:nvPr/>
        </p:nvSpPr>
        <p:spPr>
          <a:xfrm>
            <a:off x="1043608" y="3158534"/>
            <a:ext cx="324040" cy="184666"/>
          </a:xfrm>
          <a:prstGeom prst="rect">
            <a:avLst/>
          </a:prstGeom>
          <a:noFill/>
        </p:spPr>
        <p:txBody>
          <a:bodyPr wrap="square" rtlCol="0">
            <a:spAutoFit/>
          </a:bodyPr>
          <a:lstStyle/>
          <a:p>
            <a:r>
              <a:rPr lang="en-US" sz="600" b="0" dirty="0" smtClean="0"/>
              <a:t>10</a:t>
            </a:r>
            <a:r>
              <a:rPr lang="en-US" sz="700" b="0" baseline="36000" dirty="0" smtClean="0"/>
              <a:t>4</a:t>
            </a:r>
            <a:endParaRPr lang="en-US" sz="600" b="0" baseline="36000" dirty="0"/>
          </a:p>
        </p:txBody>
      </p:sp>
      <p:sp>
        <p:nvSpPr>
          <p:cNvPr id="30" name="TextBox 29"/>
          <p:cNvSpPr txBox="1"/>
          <p:nvPr/>
        </p:nvSpPr>
        <p:spPr>
          <a:xfrm>
            <a:off x="1043608" y="2990372"/>
            <a:ext cx="324040" cy="184666"/>
          </a:xfrm>
          <a:prstGeom prst="rect">
            <a:avLst/>
          </a:prstGeom>
          <a:noFill/>
        </p:spPr>
        <p:txBody>
          <a:bodyPr wrap="square" rtlCol="0">
            <a:spAutoFit/>
          </a:bodyPr>
          <a:lstStyle/>
          <a:p>
            <a:r>
              <a:rPr lang="en-US" sz="600" b="0" dirty="0" smtClean="0"/>
              <a:t>10</a:t>
            </a:r>
            <a:r>
              <a:rPr lang="en-US" sz="700" b="0" baseline="36000" dirty="0"/>
              <a:t>5</a:t>
            </a:r>
            <a:endParaRPr lang="en-US" sz="600" b="0" baseline="36000" dirty="0"/>
          </a:p>
        </p:txBody>
      </p:sp>
      <p:sp>
        <p:nvSpPr>
          <p:cNvPr id="31" name="TextBox 30"/>
          <p:cNvSpPr txBox="1"/>
          <p:nvPr/>
        </p:nvSpPr>
        <p:spPr>
          <a:xfrm>
            <a:off x="1043608" y="2822210"/>
            <a:ext cx="324040" cy="184666"/>
          </a:xfrm>
          <a:prstGeom prst="rect">
            <a:avLst/>
          </a:prstGeom>
          <a:noFill/>
        </p:spPr>
        <p:txBody>
          <a:bodyPr wrap="square" rtlCol="0">
            <a:spAutoFit/>
          </a:bodyPr>
          <a:lstStyle/>
          <a:p>
            <a:r>
              <a:rPr lang="en-US" sz="600" b="0" dirty="0" smtClean="0"/>
              <a:t>10</a:t>
            </a:r>
            <a:r>
              <a:rPr lang="en-US" sz="700" b="0" baseline="36000" dirty="0"/>
              <a:t>6</a:t>
            </a:r>
            <a:endParaRPr lang="en-US" sz="600" b="0" baseline="36000" dirty="0"/>
          </a:p>
        </p:txBody>
      </p:sp>
      <p:sp>
        <p:nvSpPr>
          <p:cNvPr id="32" name="TextBox 31"/>
          <p:cNvSpPr txBox="1"/>
          <p:nvPr/>
        </p:nvSpPr>
        <p:spPr>
          <a:xfrm>
            <a:off x="1043608" y="2654048"/>
            <a:ext cx="324040" cy="184666"/>
          </a:xfrm>
          <a:prstGeom prst="rect">
            <a:avLst/>
          </a:prstGeom>
          <a:noFill/>
        </p:spPr>
        <p:txBody>
          <a:bodyPr wrap="square" rtlCol="0">
            <a:spAutoFit/>
          </a:bodyPr>
          <a:lstStyle/>
          <a:p>
            <a:r>
              <a:rPr lang="en-US" sz="600" b="0" dirty="0" smtClean="0"/>
              <a:t>10</a:t>
            </a:r>
            <a:r>
              <a:rPr lang="en-US" sz="700" b="0" baseline="36000" dirty="0"/>
              <a:t>7</a:t>
            </a:r>
            <a:endParaRPr lang="en-US" sz="600" b="0" baseline="36000" dirty="0"/>
          </a:p>
        </p:txBody>
      </p:sp>
      <p:sp>
        <p:nvSpPr>
          <p:cNvPr id="33" name="TextBox 32"/>
          <p:cNvSpPr txBox="1"/>
          <p:nvPr/>
        </p:nvSpPr>
        <p:spPr>
          <a:xfrm>
            <a:off x="1043608" y="2485886"/>
            <a:ext cx="324040" cy="184666"/>
          </a:xfrm>
          <a:prstGeom prst="rect">
            <a:avLst/>
          </a:prstGeom>
          <a:noFill/>
        </p:spPr>
        <p:txBody>
          <a:bodyPr wrap="square" rtlCol="0">
            <a:spAutoFit/>
          </a:bodyPr>
          <a:lstStyle/>
          <a:p>
            <a:r>
              <a:rPr lang="en-US" sz="600" b="0" dirty="0" smtClean="0"/>
              <a:t>10</a:t>
            </a:r>
            <a:r>
              <a:rPr lang="en-US" sz="700" b="0" baseline="36000" dirty="0"/>
              <a:t>8</a:t>
            </a:r>
            <a:endParaRPr lang="en-US" sz="600" b="0" baseline="36000" dirty="0"/>
          </a:p>
        </p:txBody>
      </p:sp>
      <p:sp>
        <p:nvSpPr>
          <p:cNvPr id="34" name="TextBox 33"/>
          <p:cNvSpPr txBox="1"/>
          <p:nvPr/>
        </p:nvSpPr>
        <p:spPr>
          <a:xfrm>
            <a:off x="1043608" y="2317724"/>
            <a:ext cx="324040" cy="184666"/>
          </a:xfrm>
          <a:prstGeom prst="rect">
            <a:avLst/>
          </a:prstGeom>
          <a:noFill/>
        </p:spPr>
        <p:txBody>
          <a:bodyPr wrap="square" rtlCol="0">
            <a:spAutoFit/>
          </a:bodyPr>
          <a:lstStyle/>
          <a:p>
            <a:r>
              <a:rPr lang="en-US" sz="600" b="0" dirty="0" smtClean="0"/>
              <a:t>10</a:t>
            </a:r>
            <a:r>
              <a:rPr lang="en-US" sz="700" b="0" baseline="36000" dirty="0"/>
              <a:t>9</a:t>
            </a:r>
            <a:endParaRPr lang="en-US" sz="600" b="0" baseline="36000" dirty="0"/>
          </a:p>
        </p:txBody>
      </p:sp>
      <p:sp>
        <p:nvSpPr>
          <p:cNvPr id="35" name="TextBox 34"/>
          <p:cNvSpPr txBox="1"/>
          <p:nvPr/>
        </p:nvSpPr>
        <p:spPr>
          <a:xfrm>
            <a:off x="1043608" y="2149562"/>
            <a:ext cx="360040" cy="184666"/>
          </a:xfrm>
          <a:prstGeom prst="rect">
            <a:avLst/>
          </a:prstGeom>
          <a:noFill/>
        </p:spPr>
        <p:txBody>
          <a:bodyPr wrap="square" rtlCol="0">
            <a:spAutoFit/>
          </a:bodyPr>
          <a:lstStyle/>
          <a:p>
            <a:r>
              <a:rPr lang="en-US" sz="600" b="0" dirty="0" smtClean="0"/>
              <a:t>10</a:t>
            </a:r>
            <a:r>
              <a:rPr lang="en-US" sz="700" b="0" baseline="36000" dirty="0" smtClean="0"/>
              <a:t>10</a:t>
            </a:r>
            <a:endParaRPr lang="en-US" sz="600" b="0" baseline="36000" dirty="0"/>
          </a:p>
        </p:txBody>
      </p:sp>
      <p:sp>
        <p:nvSpPr>
          <p:cNvPr id="36" name="Textfeld 5"/>
          <p:cNvSpPr txBox="1"/>
          <p:nvPr/>
        </p:nvSpPr>
        <p:spPr>
          <a:xfrm rot="16200000">
            <a:off x="180647" y="2719391"/>
            <a:ext cx="1612569" cy="257369"/>
          </a:xfrm>
          <a:prstGeom prst="rect">
            <a:avLst/>
          </a:prstGeom>
          <a:noFill/>
        </p:spPr>
        <p:txBody>
          <a:bodyPr wrap="square" lIns="36000" tIns="36000" rIns="36000" bIns="36000" rtlCol="0">
            <a:spAutoFit/>
          </a:bodyPr>
          <a:lstStyle/>
          <a:p>
            <a:pPr algn="ctr"/>
            <a:r>
              <a:rPr lang="de-DE" sz="1200" dirty="0" smtClean="0"/>
              <a:t>Anzahl Schaltkreise</a:t>
            </a:r>
            <a:endParaRPr lang="de-DE" sz="1200" dirty="0"/>
          </a:p>
        </p:txBody>
      </p:sp>
      <p:sp>
        <p:nvSpPr>
          <p:cNvPr id="37" name="TextBox 36"/>
          <p:cNvSpPr txBox="1"/>
          <p:nvPr/>
        </p:nvSpPr>
        <p:spPr>
          <a:xfrm>
            <a:off x="3707904" y="3583372"/>
            <a:ext cx="360040" cy="184666"/>
          </a:xfrm>
          <a:prstGeom prst="rect">
            <a:avLst/>
          </a:prstGeom>
          <a:noFill/>
        </p:spPr>
        <p:txBody>
          <a:bodyPr wrap="square" rtlCol="0">
            <a:spAutoFit/>
          </a:bodyPr>
          <a:lstStyle/>
          <a:p>
            <a:r>
              <a:rPr lang="en-US" sz="600" b="0" dirty="0" smtClean="0"/>
              <a:t>2010</a:t>
            </a:r>
            <a:endParaRPr lang="en-US" sz="600" b="0" dirty="0"/>
          </a:p>
        </p:txBody>
      </p:sp>
      <p:sp>
        <p:nvSpPr>
          <p:cNvPr id="38" name="TextBox 37"/>
          <p:cNvSpPr txBox="1"/>
          <p:nvPr/>
        </p:nvSpPr>
        <p:spPr>
          <a:xfrm>
            <a:off x="5580112" y="3733738"/>
            <a:ext cx="360040" cy="184666"/>
          </a:xfrm>
          <a:prstGeom prst="rect">
            <a:avLst/>
          </a:prstGeom>
          <a:noFill/>
        </p:spPr>
        <p:txBody>
          <a:bodyPr wrap="square" rtlCol="0">
            <a:spAutoFit/>
          </a:bodyPr>
          <a:lstStyle/>
          <a:p>
            <a:r>
              <a:rPr lang="en-US" sz="600" b="0" dirty="0" smtClean="0"/>
              <a:t>1980</a:t>
            </a:r>
            <a:endParaRPr lang="en-US" sz="600" b="0" dirty="0"/>
          </a:p>
        </p:txBody>
      </p:sp>
      <p:sp>
        <p:nvSpPr>
          <p:cNvPr id="39" name="TextBox 38"/>
          <p:cNvSpPr txBox="1"/>
          <p:nvPr/>
        </p:nvSpPr>
        <p:spPr>
          <a:xfrm>
            <a:off x="5988157" y="3733738"/>
            <a:ext cx="360040" cy="184666"/>
          </a:xfrm>
          <a:prstGeom prst="rect">
            <a:avLst/>
          </a:prstGeom>
          <a:noFill/>
        </p:spPr>
        <p:txBody>
          <a:bodyPr wrap="square" rtlCol="0">
            <a:spAutoFit/>
          </a:bodyPr>
          <a:lstStyle/>
          <a:p>
            <a:r>
              <a:rPr lang="en-US" sz="600" b="0" dirty="0" smtClean="0"/>
              <a:t>1985</a:t>
            </a:r>
            <a:endParaRPr lang="en-US" sz="600" b="0" dirty="0"/>
          </a:p>
        </p:txBody>
      </p:sp>
      <p:sp>
        <p:nvSpPr>
          <p:cNvPr id="40" name="TextBox 39"/>
          <p:cNvSpPr txBox="1"/>
          <p:nvPr/>
        </p:nvSpPr>
        <p:spPr>
          <a:xfrm>
            <a:off x="6396202" y="3733738"/>
            <a:ext cx="360040" cy="184666"/>
          </a:xfrm>
          <a:prstGeom prst="rect">
            <a:avLst/>
          </a:prstGeom>
          <a:noFill/>
        </p:spPr>
        <p:txBody>
          <a:bodyPr wrap="square" rtlCol="0">
            <a:spAutoFit/>
          </a:bodyPr>
          <a:lstStyle/>
          <a:p>
            <a:r>
              <a:rPr lang="en-US" sz="600" b="0" dirty="0" smtClean="0"/>
              <a:t>1990</a:t>
            </a:r>
            <a:endParaRPr lang="en-US" sz="600" b="0" dirty="0"/>
          </a:p>
        </p:txBody>
      </p:sp>
      <p:sp>
        <p:nvSpPr>
          <p:cNvPr id="41" name="TextBox 40"/>
          <p:cNvSpPr txBox="1"/>
          <p:nvPr/>
        </p:nvSpPr>
        <p:spPr>
          <a:xfrm>
            <a:off x="6804247" y="3733738"/>
            <a:ext cx="360040" cy="184666"/>
          </a:xfrm>
          <a:prstGeom prst="rect">
            <a:avLst/>
          </a:prstGeom>
          <a:noFill/>
        </p:spPr>
        <p:txBody>
          <a:bodyPr wrap="square" rtlCol="0">
            <a:spAutoFit/>
          </a:bodyPr>
          <a:lstStyle/>
          <a:p>
            <a:r>
              <a:rPr lang="en-US" sz="600" b="0" dirty="0" smtClean="0"/>
              <a:t>1995</a:t>
            </a:r>
            <a:endParaRPr lang="en-US" sz="600" b="0" dirty="0"/>
          </a:p>
        </p:txBody>
      </p:sp>
      <p:sp>
        <p:nvSpPr>
          <p:cNvPr id="42" name="TextBox 41"/>
          <p:cNvSpPr txBox="1"/>
          <p:nvPr/>
        </p:nvSpPr>
        <p:spPr>
          <a:xfrm>
            <a:off x="7212292" y="3733738"/>
            <a:ext cx="360040" cy="184666"/>
          </a:xfrm>
          <a:prstGeom prst="rect">
            <a:avLst/>
          </a:prstGeom>
          <a:noFill/>
        </p:spPr>
        <p:txBody>
          <a:bodyPr wrap="square" rtlCol="0">
            <a:spAutoFit/>
          </a:bodyPr>
          <a:lstStyle/>
          <a:p>
            <a:r>
              <a:rPr lang="en-US" sz="600" b="0" dirty="0" smtClean="0"/>
              <a:t>2000</a:t>
            </a:r>
            <a:endParaRPr lang="en-US" sz="600" b="0" dirty="0"/>
          </a:p>
        </p:txBody>
      </p:sp>
      <p:sp>
        <p:nvSpPr>
          <p:cNvPr id="43" name="TextBox 42"/>
          <p:cNvSpPr txBox="1"/>
          <p:nvPr/>
        </p:nvSpPr>
        <p:spPr>
          <a:xfrm>
            <a:off x="7620337" y="3733738"/>
            <a:ext cx="360040" cy="184666"/>
          </a:xfrm>
          <a:prstGeom prst="rect">
            <a:avLst/>
          </a:prstGeom>
          <a:noFill/>
        </p:spPr>
        <p:txBody>
          <a:bodyPr wrap="square" rtlCol="0">
            <a:spAutoFit/>
          </a:bodyPr>
          <a:lstStyle/>
          <a:p>
            <a:r>
              <a:rPr lang="en-US" sz="600" b="0" dirty="0" smtClean="0"/>
              <a:t>2005</a:t>
            </a:r>
            <a:endParaRPr lang="en-US" sz="600" b="0" dirty="0"/>
          </a:p>
        </p:txBody>
      </p:sp>
      <p:sp>
        <p:nvSpPr>
          <p:cNvPr id="44" name="TextBox 43"/>
          <p:cNvSpPr txBox="1"/>
          <p:nvPr/>
        </p:nvSpPr>
        <p:spPr>
          <a:xfrm>
            <a:off x="8028384" y="3733738"/>
            <a:ext cx="360040" cy="184666"/>
          </a:xfrm>
          <a:prstGeom prst="rect">
            <a:avLst/>
          </a:prstGeom>
          <a:noFill/>
        </p:spPr>
        <p:txBody>
          <a:bodyPr wrap="square" rtlCol="0">
            <a:spAutoFit/>
          </a:bodyPr>
          <a:lstStyle/>
          <a:p>
            <a:r>
              <a:rPr lang="en-US" sz="600" b="0" dirty="0" smtClean="0"/>
              <a:t>2010</a:t>
            </a:r>
            <a:endParaRPr lang="en-US" sz="600" b="0" dirty="0"/>
          </a:p>
        </p:txBody>
      </p:sp>
      <p:sp>
        <p:nvSpPr>
          <p:cNvPr id="45" name="TextBox 44"/>
          <p:cNvSpPr txBox="1"/>
          <p:nvPr/>
        </p:nvSpPr>
        <p:spPr>
          <a:xfrm>
            <a:off x="5292128" y="3660063"/>
            <a:ext cx="432000" cy="184666"/>
          </a:xfrm>
          <a:prstGeom prst="rect">
            <a:avLst/>
          </a:prstGeom>
          <a:noFill/>
        </p:spPr>
        <p:txBody>
          <a:bodyPr wrap="square" rtlCol="0">
            <a:spAutoFit/>
          </a:bodyPr>
          <a:lstStyle/>
          <a:p>
            <a:pPr algn="r"/>
            <a:r>
              <a:rPr lang="en-US" sz="600" b="0" dirty="0" smtClean="0"/>
              <a:t>0,001</a:t>
            </a:r>
            <a:endParaRPr lang="en-US" sz="600" b="0" baseline="36000" dirty="0"/>
          </a:p>
        </p:txBody>
      </p:sp>
      <p:sp>
        <p:nvSpPr>
          <p:cNvPr id="46" name="TextBox 45"/>
          <p:cNvSpPr txBox="1"/>
          <p:nvPr/>
        </p:nvSpPr>
        <p:spPr>
          <a:xfrm>
            <a:off x="5292128" y="3420074"/>
            <a:ext cx="432000" cy="184666"/>
          </a:xfrm>
          <a:prstGeom prst="rect">
            <a:avLst/>
          </a:prstGeom>
          <a:noFill/>
        </p:spPr>
        <p:txBody>
          <a:bodyPr wrap="square" rtlCol="0">
            <a:spAutoFit/>
          </a:bodyPr>
          <a:lstStyle/>
          <a:p>
            <a:pPr algn="r"/>
            <a:r>
              <a:rPr lang="en-US" sz="600" b="0" dirty="0" smtClean="0"/>
              <a:t>0,01</a:t>
            </a:r>
            <a:endParaRPr lang="en-US" sz="600" b="0" baseline="36000" dirty="0"/>
          </a:p>
        </p:txBody>
      </p:sp>
      <p:sp>
        <p:nvSpPr>
          <p:cNvPr id="47" name="TextBox 46"/>
          <p:cNvSpPr txBox="1"/>
          <p:nvPr/>
        </p:nvSpPr>
        <p:spPr>
          <a:xfrm>
            <a:off x="5292128" y="3180082"/>
            <a:ext cx="432000" cy="184666"/>
          </a:xfrm>
          <a:prstGeom prst="rect">
            <a:avLst/>
          </a:prstGeom>
          <a:noFill/>
        </p:spPr>
        <p:txBody>
          <a:bodyPr wrap="square" rtlCol="0">
            <a:spAutoFit/>
          </a:bodyPr>
          <a:lstStyle/>
          <a:p>
            <a:pPr algn="r"/>
            <a:r>
              <a:rPr lang="en-US" sz="600" b="0" dirty="0" smtClean="0"/>
              <a:t>0,1</a:t>
            </a:r>
            <a:endParaRPr lang="en-US" sz="600" b="0" baseline="36000" dirty="0"/>
          </a:p>
        </p:txBody>
      </p:sp>
      <p:sp>
        <p:nvSpPr>
          <p:cNvPr id="48" name="TextBox 47"/>
          <p:cNvSpPr txBox="1"/>
          <p:nvPr/>
        </p:nvSpPr>
        <p:spPr>
          <a:xfrm>
            <a:off x="5292128" y="2940090"/>
            <a:ext cx="432000" cy="184666"/>
          </a:xfrm>
          <a:prstGeom prst="rect">
            <a:avLst/>
          </a:prstGeom>
          <a:noFill/>
        </p:spPr>
        <p:txBody>
          <a:bodyPr wrap="square" rtlCol="0">
            <a:spAutoFit/>
          </a:bodyPr>
          <a:lstStyle/>
          <a:p>
            <a:pPr algn="r"/>
            <a:r>
              <a:rPr lang="en-US" sz="600" b="0" dirty="0" smtClean="0"/>
              <a:t>1</a:t>
            </a:r>
            <a:endParaRPr lang="en-US" sz="600" b="0" baseline="36000" dirty="0"/>
          </a:p>
        </p:txBody>
      </p:sp>
      <p:sp>
        <p:nvSpPr>
          <p:cNvPr id="49" name="TextBox 48"/>
          <p:cNvSpPr txBox="1"/>
          <p:nvPr/>
        </p:nvSpPr>
        <p:spPr>
          <a:xfrm>
            <a:off x="5292128" y="2700098"/>
            <a:ext cx="432000" cy="184666"/>
          </a:xfrm>
          <a:prstGeom prst="rect">
            <a:avLst/>
          </a:prstGeom>
          <a:noFill/>
        </p:spPr>
        <p:txBody>
          <a:bodyPr wrap="square" rtlCol="0">
            <a:spAutoFit/>
          </a:bodyPr>
          <a:lstStyle/>
          <a:p>
            <a:pPr algn="r"/>
            <a:r>
              <a:rPr lang="en-US" sz="600" b="0" dirty="0" smtClean="0"/>
              <a:t>10</a:t>
            </a:r>
            <a:endParaRPr lang="en-US" sz="600" b="0" baseline="36000" dirty="0"/>
          </a:p>
        </p:txBody>
      </p:sp>
      <p:sp>
        <p:nvSpPr>
          <p:cNvPr id="50" name="TextBox 49"/>
          <p:cNvSpPr txBox="1"/>
          <p:nvPr/>
        </p:nvSpPr>
        <p:spPr>
          <a:xfrm>
            <a:off x="5292128" y="2460106"/>
            <a:ext cx="432000" cy="184666"/>
          </a:xfrm>
          <a:prstGeom prst="rect">
            <a:avLst/>
          </a:prstGeom>
          <a:noFill/>
        </p:spPr>
        <p:txBody>
          <a:bodyPr wrap="square" rtlCol="0">
            <a:spAutoFit/>
          </a:bodyPr>
          <a:lstStyle/>
          <a:p>
            <a:pPr algn="r"/>
            <a:r>
              <a:rPr lang="en-US" sz="600" b="0" dirty="0" smtClean="0"/>
              <a:t>100</a:t>
            </a:r>
            <a:endParaRPr lang="en-US" sz="600" b="0" baseline="36000" dirty="0"/>
          </a:p>
        </p:txBody>
      </p:sp>
      <p:sp>
        <p:nvSpPr>
          <p:cNvPr id="51" name="TextBox 50"/>
          <p:cNvSpPr txBox="1"/>
          <p:nvPr/>
        </p:nvSpPr>
        <p:spPr>
          <a:xfrm>
            <a:off x="5292128" y="2220114"/>
            <a:ext cx="432000" cy="184666"/>
          </a:xfrm>
          <a:prstGeom prst="rect">
            <a:avLst/>
          </a:prstGeom>
          <a:noFill/>
        </p:spPr>
        <p:txBody>
          <a:bodyPr wrap="square" rtlCol="0">
            <a:spAutoFit/>
          </a:bodyPr>
          <a:lstStyle/>
          <a:p>
            <a:pPr algn="r"/>
            <a:r>
              <a:rPr lang="en-US" sz="600" b="0" dirty="0" smtClean="0"/>
              <a:t>1000</a:t>
            </a:r>
            <a:endParaRPr lang="en-US" sz="600" b="0" baseline="36000" dirty="0"/>
          </a:p>
        </p:txBody>
      </p:sp>
      <p:sp>
        <p:nvSpPr>
          <p:cNvPr id="52" name="TextBox 51"/>
          <p:cNvSpPr txBox="1"/>
          <p:nvPr/>
        </p:nvSpPr>
        <p:spPr>
          <a:xfrm>
            <a:off x="5328088" y="1948788"/>
            <a:ext cx="396040" cy="184666"/>
          </a:xfrm>
          <a:prstGeom prst="rect">
            <a:avLst/>
          </a:prstGeom>
          <a:noFill/>
        </p:spPr>
        <p:txBody>
          <a:bodyPr wrap="square" rtlCol="0">
            <a:spAutoFit/>
          </a:bodyPr>
          <a:lstStyle/>
          <a:p>
            <a:pPr algn="r"/>
            <a:r>
              <a:rPr lang="en-US" sz="600" b="0" dirty="0" smtClean="0"/>
              <a:t>10000</a:t>
            </a:r>
            <a:endParaRPr lang="en-US" sz="600" b="0" baseline="36000" dirty="0"/>
          </a:p>
        </p:txBody>
      </p:sp>
      <p:sp>
        <p:nvSpPr>
          <p:cNvPr id="53" name="TextBox 52"/>
          <p:cNvSpPr txBox="1"/>
          <p:nvPr/>
        </p:nvSpPr>
        <p:spPr>
          <a:xfrm>
            <a:off x="3023931" y="6309320"/>
            <a:ext cx="899997" cy="184666"/>
          </a:xfrm>
          <a:prstGeom prst="rect">
            <a:avLst/>
          </a:prstGeom>
          <a:noFill/>
        </p:spPr>
        <p:txBody>
          <a:bodyPr wrap="square" rtlCol="0">
            <a:spAutoFit/>
          </a:bodyPr>
          <a:lstStyle/>
          <a:p>
            <a:pPr algn="r"/>
            <a:r>
              <a:rPr lang="en-US" sz="600" b="0" dirty="0" smtClean="0"/>
              <a:t>1</a:t>
            </a:r>
            <a:endParaRPr lang="en-US" sz="600" b="0" baseline="36000" dirty="0"/>
          </a:p>
        </p:txBody>
      </p:sp>
      <p:sp>
        <p:nvSpPr>
          <p:cNvPr id="54" name="TextBox 53"/>
          <p:cNvSpPr txBox="1"/>
          <p:nvPr/>
        </p:nvSpPr>
        <p:spPr>
          <a:xfrm>
            <a:off x="3023931" y="6093296"/>
            <a:ext cx="899997" cy="184666"/>
          </a:xfrm>
          <a:prstGeom prst="rect">
            <a:avLst/>
          </a:prstGeom>
          <a:noFill/>
        </p:spPr>
        <p:txBody>
          <a:bodyPr wrap="square" rtlCol="0">
            <a:spAutoFit/>
          </a:bodyPr>
          <a:lstStyle/>
          <a:p>
            <a:pPr algn="r"/>
            <a:r>
              <a:rPr lang="en-US" sz="600" b="0" dirty="0" smtClean="0"/>
              <a:t>10</a:t>
            </a:r>
            <a:endParaRPr lang="en-US" sz="600" b="0" baseline="36000" dirty="0"/>
          </a:p>
        </p:txBody>
      </p:sp>
      <p:sp>
        <p:nvSpPr>
          <p:cNvPr id="55" name="TextBox 54"/>
          <p:cNvSpPr txBox="1"/>
          <p:nvPr/>
        </p:nvSpPr>
        <p:spPr>
          <a:xfrm>
            <a:off x="3023931" y="5877272"/>
            <a:ext cx="899997" cy="184666"/>
          </a:xfrm>
          <a:prstGeom prst="rect">
            <a:avLst/>
          </a:prstGeom>
          <a:noFill/>
        </p:spPr>
        <p:txBody>
          <a:bodyPr wrap="square" rtlCol="0">
            <a:spAutoFit/>
          </a:bodyPr>
          <a:lstStyle/>
          <a:p>
            <a:pPr algn="r"/>
            <a:r>
              <a:rPr lang="en-US" sz="600" b="0" dirty="0" smtClean="0"/>
              <a:t>100</a:t>
            </a:r>
            <a:endParaRPr lang="en-US" sz="600" b="0" baseline="36000" dirty="0"/>
          </a:p>
        </p:txBody>
      </p:sp>
      <p:sp>
        <p:nvSpPr>
          <p:cNvPr id="56" name="TextBox 55"/>
          <p:cNvSpPr txBox="1"/>
          <p:nvPr/>
        </p:nvSpPr>
        <p:spPr>
          <a:xfrm>
            <a:off x="3023931" y="5661248"/>
            <a:ext cx="899997" cy="184666"/>
          </a:xfrm>
          <a:prstGeom prst="rect">
            <a:avLst/>
          </a:prstGeom>
          <a:noFill/>
        </p:spPr>
        <p:txBody>
          <a:bodyPr wrap="square" rtlCol="0">
            <a:spAutoFit/>
          </a:bodyPr>
          <a:lstStyle/>
          <a:p>
            <a:pPr algn="r"/>
            <a:r>
              <a:rPr lang="en-US" sz="600" b="0" dirty="0" smtClean="0"/>
              <a:t>1,000</a:t>
            </a:r>
            <a:endParaRPr lang="en-US" sz="600" b="0" baseline="36000" dirty="0"/>
          </a:p>
        </p:txBody>
      </p:sp>
      <p:sp>
        <p:nvSpPr>
          <p:cNvPr id="57" name="TextBox 56"/>
          <p:cNvSpPr txBox="1"/>
          <p:nvPr/>
        </p:nvSpPr>
        <p:spPr>
          <a:xfrm>
            <a:off x="3023931" y="5445224"/>
            <a:ext cx="899997" cy="184666"/>
          </a:xfrm>
          <a:prstGeom prst="rect">
            <a:avLst/>
          </a:prstGeom>
          <a:noFill/>
        </p:spPr>
        <p:txBody>
          <a:bodyPr wrap="square" rtlCol="0">
            <a:spAutoFit/>
          </a:bodyPr>
          <a:lstStyle/>
          <a:p>
            <a:pPr algn="r"/>
            <a:r>
              <a:rPr lang="en-US" sz="600" b="0" dirty="0" smtClean="0"/>
              <a:t>10,000</a:t>
            </a:r>
            <a:endParaRPr lang="en-US" sz="600" b="0" baseline="36000" dirty="0"/>
          </a:p>
        </p:txBody>
      </p:sp>
      <p:sp>
        <p:nvSpPr>
          <p:cNvPr id="58" name="TextBox 57"/>
          <p:cNvSpPr txBox="1"/>
          <p:nvPr/>
        </p:nvSpPr>
        <p:spPr>
          <a:xfrm>
            <a:off x="3023931" y="5229200"/>
            <a:ext cx="899997" cy="184666"/>
          </a:xfrm>
          <a:prstGeom prst="rect">
            <a:avLst/>
          </a:prstGeom>
          <a:noFill/>
        </p:spPr>
        <p:txBody>
          <a:bodyPr wrap="square" rtlCol="0">
            <a:spAutoFit/>
          </a:bodyPr>
          <a:lstStyle/>
          <a:p>
            <a:pPr algn="r"/>
            <a:r>
              <a:rPr lang="en-US" sz="600" b="0" dirty="0" smtClean="0"/>
              <a:t>100,000</a:t>
            </a:r>
            <a:endParaRPr lang="en-US" sz="600" b="0" baseline="36000" dirty="0"/>
          </a:p>
        </p:txBody>
      </p:sp>
      <p:sp>
        <p:nvSpPr>
          <p:cNvPr id="59" name="TextBox 58"/>
          <p:cNvSpPr txBox="1"/>
          <p:nvPr/>
        </p:nvSpPr>
        <p:spPr>
          <a:xfrm>
            <a:off x="3023931" y="5013176"/>
            <a:ext cx="899997" cy="184666"/>
          </a:xfrm>
          <a:prstGeom prst="rect">
            <a:avLst/>
          </a:prstGeom>
          <a:noFill/>
        </p:spPr>
        <p:txBody>
          <a:bodyPr wrap="square" rtlCol="0">
            <a:spAutoFit/>
          </a:bodyPr>
          <a:lstStyle/>
          <a:p>
            <a:pPr algn="r"/>
            <a:r>
              <a:rPr lang="en-US" sz="600" b="0" dirty="0" smtClean="0"/>
              <a:t>1,000,000</a:t>
            </a:r>
            <a:endParaRPr lang="en-US" sz="600" b="0" baseline="36000" dirty="0"/>
          </a:p>
        </p:txBody>
      </p:sp>
      <p:sp>
        <p:nvSpPr>
          <p:cNvPr id="60" name="TextBox 59"/>
          <p:cNvSpPr txBox="1"/>
          <p:nvPr/>
        </p:nvSpPr>
        <p:spPr>
          <a:xfrm>
            <a:off x="3023931" y="4797152"/>
            <a:ext cx="899997" cy="184666"/>
          </a:xfrm>
          <a:prstGeom prst="rect">
            <a:avLst/>
          </a:prstGeom>
          <a:noFill/>
        </p:spPr>
        <p:txBody>
          <a:bodyPr wrap="square" rtlCol="0">
            <a:spAutoFit/>
          </a:bodyPr>
          <a:lstStyle/>
          <a:p>
            <a:pPr algn="r"/>
            <a:r>
              <a:rPr lang="en-US" sz="600" b="0" dirty="0" smtClean="0"/>
              <a:t>10,000,000</a:t>
            </a:r>
            <a:endParaRPr lang="en-US" sz="600" b="0" baseline="36000" dirty="0"/>
          </a:p>
        </p:txBody>
      </p:sp>
      <p:sp>
        <p:nvSpPr>
          <p:cNvPr id="61" name="TextBox 60"/>
          <p:cNvSpPr txBox="1"/>
          <p:nvPr/>
        </p:nvSpPr>
        <p:spPr>
          <a:xfrm>
            <a:off x="3725906" y="6412686"/>
            <a:ext cx="360040" cy="184666"/>
          </a:xfrm>
          <a:prstGeom prst="rect">
            <a:avLst/>
          </a:prstGeom>
          <a:noFill/>
        </p:spPr>
        <p:txBody>
          <a:bodyPr wrap="square" rtlCol="0">
            <a:spAutoFit/>
          </a:bodyPr>
          <a:lstStyle/>
          <a:p>
            <a:r>
              <a:rPr lang="en-US" sz="600" b="0" dirty="0" smtClean="0"/>
              <a:t>1983</a:t>
            </a:r>
            <a:endParaRPr lang="en-US" sz="600" b="0" dirty="0"/>
          </a:p>
        </p:txBody>
      </p:sp>
      <p:sp>
        <p:nvSpPr>
          <p:cNvPr id="62" name="TextBox 61"/>
          <p:cNvSpPr txBox="1"/>
          <p:nvPr/>
        </p:nvSpPr>
        <p:spPr>
          <a:xfrm>
            <a:off x="4031940" y="6412686"/>
            <a:ext cx="360040" cy="184666"/>
          </a:xfrm>
          <a:prstGeom prst="rect">
            <a:avLst/>
          </a:prstGeom>
          <a:noFill/>
        </p:spPr>
        <p:txBody>
          <a:bodyPr wrap="square" rtlCol="0">
            <a:spAutoFit/>
          </a:bodyPr>
          <a:lstStyle/>
          <a:p>
            <a:r>
              <a:rPr lang="en-US" sz="600" b="0" dirty="0" smtClean="0"/>
              <a:t>1987</a:t>
            </a:r>
            <a:endParaRPr lang="en-US" sz="600" b="0" dirty="0"/>
          </a:p>
        </p:txBody>
      </p:sp>
      <p:sp>
        <p:nvSpPr>
          <p:cNvPr id="63" name="TextBox 62"/>
          <p:cNvSpPr txBox="1"/>
          <p:nvPr/>
        </p:nvSpPr>
        <p:spPr>
          <a:xfrm>
            <a:off x="4337974" y="6412686"/>
            <a:ext cx="360040" cy="184666"/>
          </a:xfrm>
          <a:prstGeom prst="rect">
            <a:avLst/>
          </a:prstGeom>
          <a:noFill/>
        </p:spPr>
        <p:txBody>
          <a:bodyPr wrap="square" rtlCol="0">
            <a:spAutoFit/>
          </a:bodyPr>
          <a:lstStyle/>
          <a:p>
            <a:r>
              <a:rPr lang="en-US" sz="600" b="0" dirty="0" smtClean="0"/>
              <a:t>1991</a:t>
            </a:r>
            <a:endParaRPr lang="en-US" sz="600" b="0" dirty="0"/>
          </a:p>
        </p:txBody>
      </p:sp>
      <p:sp>
        <p:nvSpPr>
          <p:cNvPr id="64" name="TextBox 63"/>
          <p:cNvSpPr txBox="1"/>
          <p:nvPr/>
        </p:nvSpPr>
        <p:spPr>
          <a:xfrm>
            <a:off x="4644008" y="6412686"/>
            <a:ext cx="360040" cy="184666"/>
          </a:xfrm>
          <a:prstGeom prst="rect">
            <a:avLst/>
          </a:prstGeom>
          <a:noFill/>
        </p:spPr>
        <p:txBody>
          <a:bodyPr wrap="square" rtlCol="0">
            <a:spAutoFit/>
          </a:bodyPr>
          <a:lstStyle/>
          <a:p>
            <a:r>
              <a:rPr lang="en-US" sz="600" b="0" dirty="0" smtClean="0"/>
              <a:t>1995</a:t>
            </a:r>
            <a:endParaRPr lang="en-US" sz="600" b="0" dirty="0"/>
          </a:p>
        </p:txBody>
      </p:sp>
      <p:sp>
        <p:nvSpPr>
          <p:cNvPr id="65" name="TextBox 64"/>
          <p:cNvSpPr txBox="1"/>
          <p:nvPr/>
        </p:nvSpPr>
        <p:spPr>
          <a:xfrm>
            <a:off x="4950042" y="6412686"/>
            <a:ext cx="360040" cy="184666"/>
          </a:xfrm>
          <a:prstGeom prst="rect">
            <a:avLst/>
          </a:prstGeom>
          <a:noFill/>
        </p:spPr>
        <p:txBody>
          <a:bodyPr wrap="square" rtlCol="0">
            <a:spAutoFit/>
          </a:bodyPr>
          <a:lstStyle/>
          <a:p>
            <a:r>
              <a:rPr lang="en-US" sz="600" b="0" dirty="0" smtClean="0"/>
              <a:t>1999</a:t>
            </a:r>
            <a:endParaRPr lang="en-US" sz="600" b="0" dirty="0"/>
          </a:p>
        </p:txBody>
      </p:sp>
      <p:sp>
        <p:nvSpPr>
          <p:cNvPr id="66" name="TextBox 65"/>
          <p:cNvSpPr txBox="1"/>
          <p:nvPr/>
        </p:nvSpPr>
        <p:spPr>
          <a:xfrm>
            <a:off x="5256076" y="6412686"/>
            <a:ext cx="360040" cy="184666"/>
          </a:xfrm>
          <a:prstGeom prst="rect">
            <a:avLst/>
          </a:prstGeom>
          <a:noFill/>
        </p:spPr>
        <p:txBody>
          <a:bodyPr wrap="square" rtlCol="0">
            <a:spAutoFit/>
          </a:bodyPr>
          <a:lstStyle/>
          <a:p>
            <a:r>
              <a:rPr lang="en-US" sz="600" b="0" dirty="0" smtClean="0"/>
              <a:t>2003</a:t>
            </a:r>
            <a:endParaRPr lang="en-US" sz="600" b="0" dirty="0"/>
          </a:p>
        </p:txBody>
      </p:sp>
      <p:sp>
        <p:nvSpPr>
          <p:cNvPr id="67" name="TextBox 66"/>
          <p:cNvSpPr txBox="1"/>
          <p:nvPr/>
        </p:nvSpPr>
        <p:spPr>
          <a:xfrm>
            <a:off x="5562110" y="6412686"/>
            <a:ext cx="360040" cy="184666"/>
          </a:xfrm>
          <a:prstGeom prst="rect">
            <a:avLst/>
          </a:prstGeom>
          <a:noFill/>
        </p:spPr>
        <p:txBody>
          <a:bodyPr wrap="square" rtlCol="0">
            <a:spAutoFit/>
          </a:bodyPr>
          <a:lstStyle/>
          <a:p>
            <a:r>
              <a:rPr lang="en-US" sz="600" b="0" dirty="0" smtClean="0"/>
              <a:t>2007</a:t>
            </a:r>
            <a:endParaRPr lang="en-US" sz="600" b="0" dirty="0"/>
          </a:p>
        </p:txBody>
      </p:sp>
      <p:sp>
        <p:nvSpPr>
          <p:cNvPr id="68" name="TextBox 67"/>
          <p:cNvSpPr txBox="1"/>
          <p:nvPr/>
        </p:nvSpPr>
        <p:spPr>
          <a:xfrm>
            <a:off x="5868144" y="6412686"/>
            <a:ext cx="360040" cy="184666"/>
          </a:xfrm>
          <a:prstGeom prst="rect">
            <a:avLst/>
          </a:prstGeom>
          <a:noFill/>
        </p:spPr>
        <p:txBody>
          <a:bodyPr wrap="square" rtlCol="0">
            <a:spAutoFit/>
          </a:bodyPr>
          <a:lstStyle/>
          <a:p>
            <a:r>
              <a:rPr lang="en-US" sz="600" b="0" dirty="0" smtClean="0"/>
              <a:t>2011</a:t>
            </a:r>
            <a:endParaRPr lang="en-US" sz="600" b="0" dirty="0"/>
          </a:p>
        </p:txBody>
      </p:sp>
      <p:sp>
        <p:nvSpPr>
          <p:cNvPr id="69" name="TextBox 68"/>
          <p:cNvSpPr txBox="1"/>
          <p:nvPr/>
        </p:nvSpPr>
        <p:spPr>
          <a:xfrm>
            <a:off x="3023931" y="4581128"/>
            <a:ext cx="899997" cy="184666"/>
          </a:xfrm>
          <a:prstGeom prst="rect">
            <a:avLst/>
          </a:prstGeom>
          <a:noFill/>
        </p:spPr>
        <p:txBody>
          <a:bodyPr wrap="square" rtlCol="0">
            <a:spAutoFit/>
          </a:bodyPr>
          <a:lstStyle/>
          <a:p>
            <a:pPr algn="r"/>
            <a:r>
              <a:rPr lang="en-US" sz="600" b="0" dirty="0" smtClean="0"/>
              <a:t>100,000,000</a:t>
            </a:r>
            <a:endParaRPr lang="en-US" sz="600" b="0" baseline="36000" dirty="0"/>
          </a:p>
        </p:txBody>
      </p:sp>
      <p:sp>
        <p:nvSpPr>
          <p:cNvPr id="70" name="Title 3"/>
          <p:cNvSpPr>
            <a:spLocks noGrp="1"/>
          </p:cNvSpPr>
          <p:nvPr>
            <p:ph type="title"/>
          </p:nvPr>
        </p:nvSpPr>
        <p:spPr>
          <a:xfrm>
            <a:off x="142875" y="807368"/>
            <a:ext cx="8853488" cy="533400"/>
          </a:xfrm>
        </p:spPr>
        <p:txBody>
          <a:bodyPr/>
          <a:lstStyle/>
          <a:p>
            <a:r>
              <a:rPr lang="de-DE" sz="2000" dirty="0"/>
              <a:t>Exponentielle </a:t>
            </a:r>
            <a:r>
              <a:rPr lang="de-DE" sz="2000" dirty="0" smtClean="0"/>
              <a:t>Leistungssteigerung...</a:t>
            </a:r>
            <a:endParaRPr lang="de-DE" sz="2000" baseline="30000" dirty="0"/>
          </a:p>
        </p:txBody>
      </p:sp>
    </p:spTree>
    <p:extLst>
      <p:ext uri="{BB962C8B-B14F-4D97-AF65-F5344CB8AC3E}">
        <p14:creationId xmlns:p14="http://schemas.microsoft.com/office/powerpoint/2010/main" val="1331291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7AAD949-DCD6-3545-85C2-89196BFA72FD}" type="slidenum">
              <a:rPr lang="de-DE" smtClean="0"/>
              <a:pPr/>
              <a:t>7</a:t>
            </a:fld>
            <a:endParaRPr lang="de-DE"/>
          </a:p>
        </p:txBody>
      </p:sp>
      <p:sp>
        <p:nvSpPr>
          <p:cNvPr id="71" name="Rectangle 3"/>
          <p:cNvSpPr txBox="1">
            <a:spLocks noChangeArrowheads="1"/>
          </p:cNvSpPr>
          <p:nvPr>
            <p:custDataLst>
              <p:tags r:id="rId1"/>
            </p:custDataLst>
          </p:nvPr>
        </p:nvSpPr>
        <p:spPr bwMode="auto">
          <a:xfrm>
            <a:off x="5007811" y="1700809"/>
            <a:ext cx="3600000" cy="2412000"/>
          </a:xfrm>
          <a:prstGeom prst="rect">
            <a:avLst/>
          </a:prstGeom>
          <a:solidFill>
            <a:schemeClr val="bg1"/>
          </a:solidFill>
          <a:ln w="19050">
            <a:solidFill>
              <a:srgbClr val="2A334A"/>
            </a:solidFill>
            <a:miter lim="800000"/>
            <a:headEnd/>
            <a:tailEnd/>
          </a:ln>
          <a:effectLst/>
        </p:spPr>
        <p:txBody>
          <a:bodyPr vert="horz" wrap="square" lIns="36000" tIns="36000" rIns="36000" bIns="36000"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algn="ctr"/>
            <a:r>
              <a:rPr lang="de-DE" sz="1400" dirty="0" smtClean="0"/>
              <a:t>Preisentwicklung Speicherkapazität</a:t>
            </a:r>
            <a:endParaRPr lang="de-DE" sz="1400" dirty="0"/>
          </a:p>
        </p:txBody>
      </p:sp>
      <p:sp>
        <p:nvSpPr>
          <p:cNvPr id="72" name="Rectangle 3"/>
          <p:cNvSpPr txBox="1">
            <a:spLocks noChangeArrowheads="1"/>
          </p:cNvSpPr>
          <p:nvPr>
            <p:custDataLst>
              <p:tags r:id="rId2"/>
            </p:custDataLst>
          </p:nvPr>
        </p:nvSpPr>
        <p:spPr bwMode="auto">
          <a:xfrm>
            <a:off x="756153" y="1700809"/>
            <a:ext cx="3600000" cy="2412000"/>
          </a:xfrm>
          <a:prstGeom prst="rect">
            <a:avLst/>
          </a:prstGeom>
          <a:solidFill>
            <a:schemeClr val="bg1"/>
          </a:solidFill>
          <a:ln w="19050">
            <a:solidFill>
              <a:srgbClr val="2A334A"/>
            </a:solidFill>
            <a:miter lim="800000"/>
            <a:headEnd/>
            <a:tailEnd/>
          </a:ln>
          <a:effectLst/>
        </p:spPr>
        <p:txBody>
          <a:bodyPr vert="horz" wrap="square" lIns="36000" tIns="36000" rIns="36000" bIns="36000"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algn="ctr"/>
            <a:r>
              <a:rPr lang="de-DE" sz="1400" dirty="0" smtClean="0"/>
              <a:t>Preisentwicklung Rechenleistung</a:t>
            </a:r>
            <a:endParaRPr lang="de-DE" sz="1400" dirty="0"/>
          </a:p>
        </p:txBody>
      </p:sp>
      <p:sp>
        <p:nvSpPr>
          <p:cNvPr id="73" name="Textfeld 5"/>
          <p:cNvSpPr txBox="1"/>
          <p:nvPr/>
        </p:nvSpPr>
        <p:spPr>
          <a:xfrm rot="16200000">
            <a:off x="-38915" y="2756839"/>
            <a:ext cx="1916671" cy="257369"/>
          </a:xfrm>
          <a:prstGeom prst="rect">
            <a:avLst/>
          </a:prstGeom>
          <a:noFill/>
        </p:spPr>
        <p:txBody>
          <a:bodyPr wrap="square" lIns="36000" tIns="36000" rIns="36000" bIns="36000" rtlCol="0">
            <a:spAutoFit/>
          </a:bodyPr>
          <a:lstStyle/>
          <a:p>
            <a:pPr algn="ctr"/>
            <a:r>
              <a:rPr lang="de-DE" sz="1200" dirty="0" smtClean="0"/>
              <a:t>Kosten in $ pro GFLOPS</a:t>
            </a:r>
            <a:endParaRPr lang="de-DE" sz="1200" dirty="0"/>
          </a:p>
        </p:txBody>
      </p:sp>
      <p:sp>
        <p:nvSpPr>
          <p:cNvPr id="74" name="Textfeld 6"/>
          <p:cNvSpPr txBox="1"/>
          <p:nvPr/>
        </p:nvSpPr>
        <p:spPr>
          <a:xfrm rot="16200000">
            <a:off x="-613336" y="2752921"/>
            <a:ext cx="2412000" cy="307777"/>
          </a:xfrm>
          <a:prstGeom prst="rect">
            <a:avLst/>
          </a:prstGeom>
          <a:solidFill>
            <a:srgbClr val="00004D"/>
          </a:solidFill>
          <a:ln w="19050">
            <a:solidFill>
              <a:srgbClr val="2A334A"/>
            </a:solidFill>
          </a:ln>
        </p:spPr>
        <p:txBody>
          <a:bodyPr wrap="square" rtlCol="0">
            <a:spAutoFit/>
          </a:bodyPr>
          <a:lstStyle/>
          <a:p>
            <a:pPr algn="ctr"/>
            <a:r>
              <a:rPr lang="de-DE" sz="1400" dirty="0" smtClean="0">
                <a:solidFill>
                  <a:schemeClr val="bg1"/>
                </a:solidFill>
              </a:rPr>
              <a:t>Rechenleistung</a:t>
            </a:r>
            <a:endParaRPr lang="de-DE" sz="1400" dirty="0">
              <a:solidFill>
                <a:schemeClr val="bg1"/>
              </a:solidFill>
            </a:endParaRPr>
          </a:p>
        </p:txBody>
      </p:sp>
      <p:sp>
        <p:nvSpPr>
          <p:cNvPr id="75" name="Textfeld 40"/>
          <p:cNvSpPr txBox="1"/>
          <p:nvPr/>
        </p:nvSpPr>
        <p:spPr>
          <a:xfrm rot="16200000">
            <a:off x="3638743" y="2752920"/>
            <a:ext cx="2412000" cy="307777"/>
          </a:xfrm>
          <a:prstGeom prst="rect">
            <a:avLst/>
          </a:prstGeom>
          <a:solidFill>
            <a:srgbClr val="00004D"/>
          </a:solidFill>
          <a:ln w="19050">
            <a:solidFill>
              <a:srgbClr val="2A334A"/>
            </a:solidFill>
          </a:ln>
        </p:spPr>
        <p:txBody>
          <a:bodyPr wrap="square" rtlCol="0">
            <a:spAutoFit/>
          </a:bodyPr>
          <a:lstStyle/>
          <a:p>
            <a:pPr algn="ctr"/>
            <a:r>
              <a:rPr lang="de-DE" sz="1400" dirty="0" smtClean="0">
                <a:solidFill>
                  <a:schemeClr val="bg1"/>
                </a:solidFill>
              </a:rPr>
              <a:t>Speicherkapazität</a:t>
            </a:r>
            <a:endParaRPr lang="de-DE" sz="1400" dirty="0">
              <a:solidFill>
                <a:schemeClr val="bg1"/>
              </a:solidFill>
            </a:endParaRPr>
          </a:p>
        </p:txBody>
      </p:sp>
      <p:sp>
        <p:nvSpPr>
          <p:cNvPr id="76" name="Textfeld 43"/>
          <p:cNvSpPr txBox="1"/>
          <p:nvPr/>
        </p:nvSpPr>
        <p:spPr>
          <a:xfrm rot="16200000">
            <a:off x="4387414" y="2778123"/>
            <a:ext cx="1612569" cy="257369"/>
          </a:xfrm>
          <a:prstGeom prst="rect">
            <a:avLst/>
          </a:prstGeom>
          <a:noFill/>
        </p:spPr>
        <p:txBody>
          <a:bodyPr wrap="square" lIns="36000" tIns="36000" rIns="36000" bIns="36000" rtlCol="0">
            <a:spAutoFit/>
          </a:bodyPr>
          <a:lstStyle/>
          <a:p>
            <a:pPr algn="ctr"/>
            <a:r>
              <a:rPr lang="de-DE" sz="1200" dirty="0" smtClean="0"/>
              <a:t>Preise in € pro MB</a:t>
            </a:r>
            <a:endParaRPr lang="de-DE" sz="1200" dirty="0"/>
          </a:p>
        </p:txBody>
      </p:sp>
      <p:sp>
        <p:nvSpPr>
          <p:cNvPr id="77" name="Textfeld 49"/>
          <p:cNvSpPr txBox="1"/>
          <p:nvPr/>
        </p:nvSpPr>
        <p:spPr>
          <a:xfrm>
            <a:off x="6710901" y="3873821"/>
            <a:ext cx="691764" cy="169277"/>
          </a:xfrm>
          <a:prstGeom prst="rect">
            <a:avLst/>
          </a:prstGeom>
          <a:solidFill>
            <a:schemeClr val="bg1"/>
          </a:solidFill>
        </p:spPr>
        <p:txBody>
          <a:bodyPr wrap="square" lIns="0" tIns="0" rIns="0" bIns="0" rtlCol="0" anchor="b">
            <a:spAutoFit/>
          </a:bodyPr>
          <a:lstStyle/>
          <a:p>
            <a:pPr algn="ctr"/>
            <a:r>
              <a:rPr lang="de-DE" sz="1100" dirty="0" smtClean="0"/>
              <a:t>Jahr</a:t>
            </a:r>
            <a:endParaRPr lang="de-DE" sz="1100" dirty="0"/>
          </a:p>
        </p:txBody>
      </p:sp>
      <p:sp>
        <p:nvSpPr>
          <p:cNvPr id="78" name="Textfeld 50"/>
          <p:cNvSpPr txBox="1"/>
          <p:nvPr/>
        </p:nvSpPr>
        <p:spPr>
          <a:xfrm>
            <a:off x="2556153" y="3873822"/>
            <a:ext cx="691764" cy="169277"/>
          </a:xfrm>
          <a:prstGeom prst="rect">
            <a:avLst/>
          </a:prstGeom>
          <a:solidFill>
            <a:schemeClr val="bg1"/>
          </a:solidFill>
        </p:spPr>
        <p:txBody>
          <a:bodyPr wrap="square" lIns="0" tIns="0" rIns="0" bIns="0" rtlCol="0" anchor="b">
            <a:spAutoFit/>
          </a:bodyPr>
          <a:lstStyle/>
          <a:p>
            <a:pPr algn="ctr"/>
            <a:r>
              <a:rPr lang="de-DE" sz="1100" dirty="0" smtClean="0"/>
              <a:t>Jahr</a:t>
            </a:r>
            <a:endParaRPr lang="de-DE" sz="1100" dirty="0"/>
          </a:p>
        </p:txBody>
      </p:sp>
      <p:graphicFrame>
        <p:nvGraphicFramePr>
          <p:cNvPr id="79" name="Diagramm 37"/>
          <p:cNvGraphicFramePr>
            <a:graphicFrameLocks/>
          </p:cNvGraphicFramePr>
          <p:nvPr>
            <p:extLst>
              <p:ext uri="{D42A27DB-BD31-4B8C-83A1-F6EECF244321}">
                <p14:modId xmlns:p14="http://schemas.microsoft.com/office/powerpoint/2010/main" val="4169553797"/>
              </p:ext>
            </p:extLst>
          </p:nvPr>
        </p:nvGraphicFramePr>
        <p:xfrm>
          <a:off x="1048104" y="2069619"/>
          <a:ext cx="3223464" cy="18055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0" name="Diagramm 38"/>
          <p:cNvGraphicFramePr>
            <a:graphicFrameLocks/>
          </p:cNvGraphicFramePr>
          <p:nvPr>
            <p:extLst>
              <p:ext uri="{D42A27DB-BD31-4B8C-83A1-F6EECF244321}">
                <p14:modId xmlns:p14="http://schemas.microsoft.com/office/powerpoint/2010/main" val="602693788"/>
              </p:ext>
            </p:extLst>
          </p:nvPr>
        </p:nvGraphicFramePr>
        <p:xfrm>
          <a:off x="5367134" y="2067955"/>
          <a:ext cx="3222000" cy="1807200"/>
        </p:xfrm>
        <a:graphic>
          <a:graphicData uri="http://schemas.openxmlformats.org/drawingml/2006/chart">
            <c:chart xmlns:c="http://schemas.openxmlformats.org/drawingml/2006/chart" xmlns:r="http://schemas.openxmlformats.org/officeDocument/2006/relationships" r:id="rId7"/>
          </a:graphicData>
        </a:graphic>
      </p:graphicFrame>
      <p:grpSp>
        <p:nvGrpSpPr>
          <p:cNvPr id="81" name="Group 80"/>
          <p:cNvGrpSpPr/>
          <p:nvPr/>
        </p:nvGrpSpPr>
        <p:grpSpPr>
          <a:xfrm>
            <a:off x="2613311" y="4329549"/>
            <a:ext cx="3917379" cy="2412001"/>
            <a:chOff x="438774" y="4329549"/>
            <a:chExt cx="3917379" cy="2412001"/>
          </a:xfrm>
        </p:grpSpPr>
        <p:sp>
          <p:nvSpPr>
            <p:cNvPr id="82" name="Rectangle 3"/>
            <p:cNvSpPr txBox="1">
              <a:spLocks noChangeArrowheads="1"/>
            </p:cNvSpPr>
            <p:nvPr>
              <p:custDataLst>
                <p:tags r:id="rId3"/>
              </p:custDataLst>
            </p:nvPr>
          </p:nvSpPr>
          <p:spPr bwMode="auto">
            <a:xfrm>
              <a:off x="756153" y="4329549"/>
              <a:ext cx="3600000" cy="2412000"/>
            </a:xfrm>
            <a:prstGeom prst="rect">
              <a:avLst/>
            </a:prstGeom>
            <a:solidFill>
              <a:schemeClr val="bg1"/>
            </a:solidFill>
            <a:ln w="19050">
              <a:solidFill>
                <a:srgbClr val="2A334A"/>
              </a:solidFill>
              <a:miter lim="800000"/>
              <a:headEnd/>
              <a:tailEnd/>
            </a:ln>
            <a:effectLst/>
          </p:spPr>
          <p:txBody>
            <a:bodyPr vert="horz" wrap="square" lIns="36000" tIns="36000" rIns="36000" bIns="36000"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algn="ctr"/>
              <a:r>
                <a:rPr lang="de-DE" sz="1400" dirty="0" smtClean="0"/>
                <a:t>Preisentwicklung Breitband</a:t>
              </a:r>
              <a:endParaRPr lang="de-DE" sz="1400" dirty="0"/>
            </a:p>
          </p:txBody>
        </p:sp>
        <p:sp>
          <p:nvSpPr>
            <p:cNvPr id="83" name="Textfeld 41"/>
            <p:cNvSpPr txBox="1"/>
            <p:nvPr/>
          </p:nvSpPr>
          <p:spPr>
            <a:xfrm rot="16200000">
              <a:off x="-613337" y="5381661"/>
              <a:ext cx="2412000" cy="307777"/>
            </a:xfrm>
            <a:prstGeom prst="rect">
              <a:avLst/>
            </a:prstGeom>
            <a:solidFill>
              <a:srgbClr val="00004D"/>
            </a:solidFill>
            <a:ln w="19050">
              <a:solidFill>
                <a:srgbClr val="2A334A"/>
              </a:solidFill>
            </a:ln>
          </p:spPr>
          <p:txBody>
            <a:bodyPr wrap="square" rtlCol="0">
              <a:spAutoFit/>
            </a:bodyPr>
            <a:lstStyle/>
            <a:p>
              <a:pPr algn="ctr"/>
              <a:r>
                <a:rPr lang="de-DE" sz="1400" dirty="0" smtClean="0">
                  <a:solidFill>
                    <a:schemeClr val="bg1"/>
                  </a:solidFill>
                </a:rPr>
                <a:t>Breitband</a:t>
              </a:r>
              <a:endParaRPr lang="de-DE" sz="1400" dirty="0">
                <a:solidFill>
                  <a:schemeClr val="bg1"/>
                </a:solidFill>
              </a:endParaRPr>
            </a:p>
          </p:txBody>
        </p:sp>
        <p:sp>
          <p:nvSpPr>
            <p:cNvPr id="84" name="Textfeld 52"/>
            <p:cNvSpPr txBox="1"/>
            <p:nvPr/>
          </p:nvSpPr>
          <p:spPr>
            <a:xfrm>
              <a:off x="2610213" y="6525344"/>
              <a:ext cx="691764" cy="169277"/>
            </a:xfrm>
            <a:prstGeom prst="rect">
              <a:avLst/>
            </a:prstGeom>
            <a:solidFill>
              <a:schemeClr val="bg1"/>
            </a:solidFill>
          </p:spPr>
          <p:txBody>
            <a:bodyPr wrap="square" lIns="0" tIns="0" rIns="0" bIns="0" rtlCol="0" anchor="b">
              <a:spAutoFit/>
            </a:bodyPr>
            <a:lstStyle/>
            <a:p>
              <a:pPr algn="ctr"/>
              <a:r>
                <a:rPr lang="de-DE" sz="1100" dirty="0" smtClean="0"/>
                <a:t>Jahr</a:t>
              </a:r>
              <a:endParaRPr lang="de-DE" sz="1100" dirty="0"/>
            </a:p>
          </p:txBody>
        </p:sp>
        <p:sp>
          <p:nvSpPr>
            <p:cNvPr id="85" name="Textfeld 55"/>
            <p:cNvSpPr txBox="1"/>
            <p:nvPr/>
          </p:nvSpPr>
          <p:spPr>
            <a:xfrm rot="16200000">
              <a:off x="105035" y="5305328"/>
              <a:ext cx="1628772" cy="257369"/>
            </a:xfrm>
            <a:prstGeom prst="rect">
              <a:avLst/>
            </a:prstGeom>
            <a:noFill/>
          </p:spPr>
          <p:txBody>
            <a:bodyPr wrap="square" lIns="36000" tIns="36000" rIns="36000" bIns="36000" rtlCol="0">
              <a:spAutoFit/>
            </a:bodyPr>
            <a:lstStyle/>
            <a:p>
              <a:pPr algn="ctr"/>
              <a:r>
                <a:rPr lang="de-DE" sz="1200" dirty="0" smtClean="0"/>
                <a:t>Preise in $ pro MBps</a:t>
              </a:r>
              <a:endParaRPr lang="de-DE" sz="1200" dirty="0"/>
            </a:p>
          </p:txBody>
        </p:sp>
        <p:graphicFrame>
          <p:nvGraphicFramePr>
            <p:cNvPr id="86" name="Diagramm 39"/>
            <p:cNvGraphicFramePr>
              <a:graphicFrameLocks/>
            </p:cNvGraphicFramePr>
            <p:nvPr>
              <p:extLst>
                <p:ext uri="{D42A27DB-BD31-4B8C-83A1-F6EECF244321}">
                  <p14:modId xmlns:p14="http://schemas.microsoft.com/office/powerpoint/2010/main" val="3147507086"/>
                </p:ext>
              </p:extLst>
            </p:nvPr>
          </p:nvGraphicFramePr>
          <p:xfrm>
            <a:off x="993435" y="4609805"/>
            <a:ext cx="3278133" cy="2000350"/>
          </p:xfrm>
          <a:graphic>
            <a:graphicData uri="http://schemas.openxmlformats.org/drawingml/2006/chart">
              <c:chart xmlns:c="http://schemas.openxmlformats.org/drawingml/2006/chart" xmlns:r="http://schemas.openxmlformats.org/officeDocument/2006/relationships" r:id="rId8"/>
            </a:graphicData>
          </a:graphic>
        </p:graphicFrame>
      </p:grpSp>
      <p:sp>
        <p:nvSpPr>
          <p:cNvPr id="87" name="Title 3"/>
          <p:cNvSpPr>
            <a:spLocks noGrp="1"/>
          </p:cNvSpPr>
          <p:nvPr>
            <p:ph type="title"/>
          </p:nvPr>
        </p:nvSpPr>
        <p:spPr>
          <a:xfrm>
            <a:off x="142875" y="807368"/>
            <a:ext cx="8853488" cy="533400"/>
          </a:xfrm>
        </p:spPr>
        <p:txBody>
          <a:bodyPr/>
          <a:lstStyle/>
          <a:p>
            <a:r>
              <a:rPr lang="de-DE" sz="2000" dirty="0">
                <a:solidFill>
                  <a:srgbClr val="000099"/>
                </a:solidFill>
              </a:rPr>
              <a:t>...bei exponentiellem Kostenverfall</a:t>
            </a:r>
            <a:endParaRPr lang="de-DE" sz="2000" baseline="30000" dirty="0">
              <a:solidFill>
                <a:srgbClr val="000099"/>
              </a:solidFill>
            </a:endParaRPr>
          </a:p>
        </p:txBody>
      </p:sp>
    </p:spTree>
    <p:extLst>
      <p:ext uri="{BB962C8B-B14F-4D97-AF65-F5344CB8AC3E}">
        <p14:creationId xmlns:p14="http://schemas.microsoft.com/office/powerpoint/2010/main" val="601689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7AAD949-DCD6-3545-85C2-89196BFA72FD}" type="slidenum">
              <a:rPr lang="de-DE" smtClean="0"/>
              <a:pPr/>
              <a:t>8</a:t>
            </a:fld>
            <a:endParaRPr lang="de-DE"/>
          </a:p>
        </p:txBody>
      </p:sp>
      <p:sp>
        <p:nvSpPr>
          <p:cNvPr id="7" name="Textfeld 15"/>
          <p:cNvSpPr txBox="1"/>
          <p:nvPr/>
        </p:nvSpPr>
        <p:spPr>
          <a:xfrm>
            <a:off x="0" y="6594038"/>
            <a:ext cx="5292080" cy="276999"/>
          </a:xfrm>
          <a:prstGeom prst="rect">
            <a:avLst/>
          </a:prstGeom>
          <a:noFill/>
        </p:spPr>
        <p:txBody>
          <a:bodyPr wrap="square" rtlCol="0">
            <a:spAutoFit/>
          </a:bodyPr>
          <a:lstStyle/>
          <a:p>
            <a:r>
              <a:rPr lang="en-US" sz="1200" b="0" dirty="0" err="1" smtClean="0">
                <a:solidFill>
                  <a:schemeClr val="bg2">
                    <a:lumMod val="50000"/>
                  </a:schemeClr>
                </a:solidFill>
              </a:rPr>
              <a:t>Quelle</a:t>
            </a:r>
            <a:r>
              <a:rPr lang="en-US" sz="1200" b="0" dirty="0" smtClean="0">
                <a:solidFill>
                  <a:schemeClr val="bg2">
                    <a:lumMod val="50000"/>
                  </a:schemeClr>
                </a:solidFill>
              </a:rPr>
              <a:t>: </a:t>
            </a:r>
            <a:r>
              <a:rPr lang="en-US" sz="1200" b="0" dirty="0">
                <a:solidFill>
                  <a:schemeClr val="bg2">
                    <a:lumMod val="50000"/>
                  </a:schemeClr>
                </a:solidFill>
              </a:rPr>
              <a:t>Sequoia Capital, http://</a:t>
            </a:r>
            <a:r>
              <a:rPr lang="en-US" sz="1200" b="0" dirty="0" err="1">
                <a:solidFill>
                  <a:schemeClr val="bg2">
                    <a:lumMod val="50000"/>
                  </a:schemeClr>
                </a:solidFill>
              </a:rPr>
              <a:t>techcrunch.com</a:t>
            </a:r>
            <a:r>
              <a:rPr lang="en-US" sz="1200" b="0" dirty="0">
                <a:solidFill>
                  <a:schemeClr val="bg2">
                    <a:lumMod val="50000"/>
                  </a:schemeClr>
                </a:solidFill>
              </a:rPr>
              <a:t>/2013/09/09/the-data-factory/  </a:t>
            </a:r>
          </a:p>
        </p:txBody>
      </p:sp>
      <p:pic>
        <p:nvPicPr>
          <p:cNvPr id="2" name="Picture 1" descr="Bildschirmfoto 2013-10-02 um 09.46.5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0685" y="3018963"/>
            <a:ext cx="1649282" cy="1701640"/>
          </a:xfrm>
          <a:prstGeom prst="rect">
            <a:avLst/>
          </a:prstGeom>
        </p:spPr>
      </p:pic>
      <p:pic>
        <p:nvPicPr>
          <p:cNvPr id="3" name="Picture 2" descr="Bildschirmfoto 2013-10-02 um 09.47.0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48649" y="3029221"/>
            <a:ext cx="1635744" cy="1691382"/>
          </a:xfrm>
          <a:prstGeom prst="rect">
            <a:avLst/>
          </a:prstGeom>
        </p:spPr>
      </p:pic>
      <p:pic>
        <p:nvPicPr>
          <p:cNvPr id="8" name="Picture 7" descr="Bildschirmfoto 2013-10-02 um 09.47.1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53075" y="3029221"/>
            <a:ext cx="1639454" cy="1676546"/>
          </a:xfrm>
          <a:prstGeom prst="rect">
            <a:avLst/>
          </a:prstGeom>
        </p:spPr>
      </p:pic>
      <p:pic>
        <p:nvPicPr>
          <p:cNvPr id="9" name="Picture 8" descr="Bildschirmfoto 2013-10-02 um 09.47.28.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61211" y="3029221"/>
            <a:ext cx="1646872" cy="1683964"/>
          </a:xfrm>
          <a:prstGeom prst="rect">
            <a:avLst/>
          </a:prstGeom>
        </p:spPr>
      </p:pic>
      <p:pic>
        <p:nvPicPr>
          <p:cNvPr id="10" name="Picture 9" descr="Bildschirmfoto 2013-10-02 um 09.47.42.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376763" y="3044057"/>
            <a:ext cx="1639454" cy="1676546"/>
          </a:xfrm>
          <a:prstGeom prst="rect">
            <a:avLst/>
          </a:prstGeom>
        </p:spPr>
      </p:pic>
      <p:sp>
        <p:nvSpPr>
          <p:cNvPr id="11" name="Title 3"/>
          <p:cNvSpPr>
            <a:spLocks noGrp="1"/>
          </p:cNvSpPr>
          <p:nvPr>
            <p:ph type="title"/>
          </p:nvPr>
        </p:nvSpPr>
        <p:spPr>
          <a:xfrm>
            <a:off x="142875" y="807368"/>
            <a:ext cx="8853488" cy="533400"/>
          </a:xfrm>
        </p:spPr>
        <p:txBody>
          <a:bodyPr/>
          <a:lstStyle/>
          <a:p>
            <a:r>
              <a:rPr lang="de-DE" sz="2000" dirty="0" smtClean="0">
                <a:solidFill>
                  <a:srgbClr val="000099"/>
                </a:solidFill>
              </a:rPr>
              <a:t>Exponentielle Entwicklungen</a:t>
            </a:r>
            <a:endParaRPr lang="de-DE" sz="2000" baseline="30000" dirty="0">
              <a:solidFill>
                <a:srgbClr val="000099"/>
              </a:solidFill>
            </a:endParaRPr>
          </a:p>
        </p:txBody>
      </p:sp>
      <p:sp>
        <p:nvSpPr>
          <p:cNvPr id="12" name="TextBox 11"/>
          <p:cNvSpPr txBox="1"/>
          <p:nvPr/>
        </p:nvSpPr>
        <p:spPr>
          <a:xfrm>
            <a:off x="55247" y="4884078"/>
            <a:ext cx="1805775" cy="1384995"/>
          </a:xfrm>
          <a:prstGeom prst="rect">
            <a:avLst/>
          </a:prstGeom>
          <a:noFill/>
        </p:spPr>
        <p:txBody>
          <a:bodyPr wrap="square" rtlCol="0">
            <a:spAutoFit/>
          </a:bodyPr>
          <a:lstStyle/>
          <a:p>
            <a:pPr algn="ctr"/>
            <a:r>
              <a:rPr lang="en-US" sz="3600" dirty="0" smtClean="0"/>
              <a:t>375</a:t>
            </a:r>
          </a:p>
          <a:p>
            <a:pPr algn="ctr"/>
            <a:endParaRPr lang="en-US" dirty="0" smtClean="0"/>
          </a:p>
          <a:p>
            <a:pPr algn="ctr"/>
            <a:r>
              <a:rPr lang="en-US" dirty="0" smtClean="0"/>
              <a:t>IBM 3340 Computer</a:t>
            </a:r>
            <a:endParaRPr lang="en-US" dirty="0"/>
          </a:p>
        </p:txBody>
      </p:sp>
      <p:sp>
        <p:nvSpPr>
          <p:cNvPr id="13" name="TextBox 12"/>
          <p:cNvSpPr txBox="1"/>
          <p:nvPr/>
        </p:nvSpPr>
        <p:spPr>
          <a:xfrm>
            <a:off x="1864911" y="4884375"/>
            <a:ext cx="1805775" cy="1384995"/>
          </a:xfrm>
          <a:prstGeom prst="rect">
            <a:avLst/>
          </a:prstGeom>
          <a:noFill/>
        </p:spPr>
        <p:txBody>
          <a:bodyPr wrap="square" rtlCol="0">
            <a:spAutoFit/>
          </a:bodyPr>
          <a:lstStyle/>
          <a:p>
            <a:pPr algn="ctr"/>
            <a:r>
              <a:rPr lang="en-US" sz="3600" dirty="0" smtClean="0"/>
              <a:t>34</a:t>
            </a:r>
          </a:p>
          <a:p>
            <a:pPr algn="ctr"/>
            <a:endParaRPr lang="en-US" dirty="0"/>
          </a:p>
          <a:p>
            <a:pPr algn="ctr"/>
            <a:r>
              <a:rPr lang="en-US" dirty="0" smtClean="0"/>
              <a:t>IBM 3340 Computer</a:t>
            </a:r>
            <a:endParaRPr lang="en-US" dirty="0"/>
          </a:p>
        </p:txBody>
      </p:sp>
      <p:sp>
        <p:nvSpPr>
          <p:cNvPr id="14" name="TextBox 13"/>
          <p:cNvSpPr txBox="1"/>
          <p:nvPr/>
        </p:nvSpPr>
        <p:spPr>
          <a:xfrm>
            <a:off x="3674575" y="4876660"/>
            <a:ext cx="1805775" cy="1384995"/>
          </a:xfrm>
          <a:prstGeom prst="rect">
            <a:avLst/>
          </a:prstGeom>
          <a:noFill/>
        </p:spPr>
        <p:txBody>
          <a:bodyPr wrap="square" rtlCol="0">
            <a:spAutoFit/>
          </a:bodyPr>
          <a:lstStyle/>
          <a:p>
            <a:pPr algn="ctr"/>
            <a:r>
              <a:rPr lang="en-US" sz="3600" dirty="0" smtClean="0"/>
              <a:t>29</a:t>
            </a:r>
          </a:p>
          <a:p>
            <a:pPr algn="ctr"/>
            <a:endParaRPr lang="en-US" dirty="0"/>
          </a:p>
          <a:p>
            <a:pPr algn="ctr"/>
            <a:r>
              <a:rPr lang="en-US" dirty="0" smtClean="0"/>
              <a:t>Dell 486</a:t>
            </a:r>
            <a:br>
              <a:rPr lang="en-US" dirty="0" smtClean="0"/>
            </a:br>
            <a:r>
              <a:rPr lang="en-US" dirty="0" smtClean="0"/>
              <a:t>Computer</a:t>
            </a:r>
            <a:endParaRPr lang="en-US" dirty="0"/>
          </a:p>
        </p:txBody>
      </p:sp>
      <p:sp>
        <p:nvSpPr>
          <p:cNvPr id="15" name="TextBox 14"/>
          <p:cNvSpPr txBox="1"/>
          <p:nvPr/>
        </p:nvSpPr>
        <p:spPr>
          <a:xfrm>
            <a:off x="5484239" y="4884375"/>
            <a:ext cx="1805775" cy="1384995"/>
          </a:xfrm>
          <a:prstGeom prst="rect">
            <a:avLst/>
          </a:prstGeom>
          <a:noFill/>
        </p:spPr>
        <p:txBody>
          <a:bodyPr wrap="square" rtlCol="0">
            <a:spAutoFit/>
          </a:bodyPr>
          <a:lstStyle/>
          <a:p>
            <a:pPr algn="ctr"/>
            <a:r>
              <a:rPr lang="en-US" sz="3600" dirty="0" smtClean="0"/>
              <a:t>2</a:t>
            </a:r>
          </a:p>
          <a:p>
            <a:pPr algn="ctr"/>
            <a:endParaRPr lang="en-US" dirty="0"/>
          </a:p>
          <a:p>
            <a:pPr algn="ctr"/>
            <a:r>
              <a:rPr lang="en-US" dirty="0" smtClean="0"/>
              <a:t>PowerBook G4</a:t>
            </a:r>
            <a:br>
              <a:rPr lang="en-US" dirty="0" smtClean="0"/>
            </a:br>
            <a:r>
              <a:rPr lang="en-US" dirty="0" smtClean="0"/>
              <a:t>Laptops</a:t>
            </a:r>
            <a:endParaRPr lang="en-US" dirty="0"/>
          </a:p>
        </p:txBody>
      </p:sp>
      <p:sp>
        <p:nvSpPr>
          <p:cNvPr id="16" name="TextBox 15"/>
          <p:cNvSpPr txBox="1"/>
          <p:nvPr/>
        </p:nvSpPr>
        <p:spPr>
          <a:xfrm>
            <a:off x="7293902" y="4884375"/>
            <a:ext cx="1805775" cy="1384995"/>
          </a:xfrm>
          <a:prstGeom prst="rect">
            <a:avLst/>
          </a:prstGeom>
          <a:noFill/>
        </p:spPr>
        <p:txBody>
          <a:bodyPr wrap="square" rtlCol="0">
            <a:spAutoFit/>
          </a:bodyPr>
          <a:lstStyle/>
          <a:p>
            <a:pPr algn="ctr"/>
            <a:r>
              <a:rPr lang="en-US" sz="3600" dirty="0" smtClean="0"/>
              <a:t>1</a:t>
            </a:r>
          </a:p>
          <a:p>
            <a:pPr algn="ctr"/>
            <a:endParaRPr lang="en-US" dirty="0"/>
          </a:p>
          <a:p>
            <a:pPr algn="ctr"/>
            <a:r>
              <a:rPr lang="en-US" dirty="0" smtClean="0"/>
              <a:t>Samsung Galaxy S4</a:t>
            </a:r>
            <a:endParaRPr lang="en-US" dirty="0"/>
          </a:p>
        </p:txBody>
      </p:sp>
      <p:sp>
        <p:nvSpPr>
          <p:cNvPr id="17" name="TextBox 16"/>
          <p:cNvSpPr txBox="1"/>
          <p:nvPr/>
        </p:nvSpPr>
        <p:spPr>
          <a:xfrm>
            <a:off x="48891" y="1580765"/>
            <a:ext cx="1805775" cy="1200329"/>
          </a:xfrm>
          <a:prstGeom prst="rect">
            <a:avLst/>
          </a:prstGeom>
          <a:noFill/>
        </p:spPr>
        <p:txBody>
          <a:bodyPr wrap="square" rtlCol="0">
            <a:spAutoFit/>
          </a:bodyPr>
          <a:lstStyle/>
          <a:p>
            <a:pPr algn="ctr"/>
            <a:r>
              <a:rPr lang="en-US" sz="2000" dirty="0" smtClean="0"/>
              <a:t>1973</a:t>
            </a:r>
          </a:p>
          <a:p>
            <a:pPr algn="ctr"/>
            <a:endParaRPr lang="en-US" dirty="0" smtClean="0"/>
          </a:p>
          <a:p>
            <a:pPr algn="ctr"/>
            <a:r>
              <a:rPr lang="en-US" sz="3600" dirty="0" smtClean="0"/>
              <a:t>$33m</a:t>
            </a:r>
            <a:endParaRPr lang="en-US" sz="3600" dirty="0"/>
          </a:p>
        </p:txBody>
      </p:sp>
      <p:sp>
        <p:nvSpPr>
          <p:cNvPr id="18" name="TextBox 17"/>
          <p:cNvSpPr txBox="1"/>
          <p:nvPr/>
        </p:nvSpPr>
        <p:spPr>
          <a:xfrm>
            <a:off x="1860144" y="1581062"/>
            <a:ext cx="1805775" cy="1200329"/>
          </a:xfrm>
          <a:prstGeom prst="rect">
            <a:avLst/>
          </a:prstGeom>
          <a:noFill/>
        </p:spPr>
        <p:txBody>
          <a:bodyPr wrap="square" rtlCol="0">
            <a:spAutoFit/>
          </a:bodyPr>
          <a:lstStyle/>
          <a:p>
            <a:pPr algn="ctr"/>
            <a:r>
              <a:rPr lang="en-US" sz="2000" dirty="0" smtClean="0"/>
              <a:t>1983</a:t>
            </a:r>
          </a:p>
          <a:p>
            <a:pPr algn="ctr"/>
            <a:endParaRPr lang="en-US" dirty="0"/>
          </a:p>
          <a:p>
            <a:pPr algn="ctr"/>
            <a:r>
              <a:rPr lang="en-US" sz="3600" dirty="0" smtClean="0"/>
              <a:t>$22m</a:t>
            </a:r>
            <a:endParaRPr lang="en-US" sz="3600" dirty="0"/>
          </a:p>
        </p:txBody>
      </p:sp>
      <p:sp>
        <p:nvSpPr>
          <p:cNvPr id="19" name="TextBox 18"/>
          <p:cNvSpPr txBox="1"/>
          <p:nvPr/>
        </p:nvSpPr>
        <p:spPr>
          <a:xfrm>
            <a:off x="3671397" y="1573347"/>
            <a:ext cx="1805775" cy="1200329"/>
          </a:xfrm>
          <a:prstGeom prst="rect">
            <a:avLst/>
          </a:prstGeom>
          <a:noFill/>
        </p:spPr>
        <p:txBody>
          <a:bodyPr wrap="square" rtlCol="0">
            <a:spAutoFit/>
          </a:bodyPr>
          <a:lstStyle/>
          <a:p>
            <a:pPr algn="ctr"/>
            <a:r>
              <a:rPr lang="en-US" sz="2000" dirty="0" smtClean="0"/>
              <a:t>1993</a:t>
            </a:r>
          </a:p>
          <a:p>
            <a:pPr algn="ctr"/>
            <a:endParaRPr lang="en-US" dirty="0"/>
          </a:p>
          <a:p>
            <a:pPr algn="ctr"/>
            <a:r>
              <a:rPr lang="en-US" sz="3600" dirty="0" smtClean="0"/>
              <a:t>$0.1m</a:t>
            </a:r>
            <a:endParaRPr lang="en-US" sz="3600" dirty="0"/>
          </a:p>
        </p:txBody>
      </p:sp>
      <p:sp>
        <p:nvSpPr>
          <p:cNvPr id="20" name="TextBox 19"/>
          <p:cNvSpPr txBox="1"/>
          <p:nvPr/>
        </p:nvSpPr>
        <p:spPr>
          <a:xfrm>
            <a:off x="5482650" y="1581062"/>
            <a:ext cx="1805775" cy="1200329"/>
          </a:xfrm>
          <a:prstGeom prst="rect">
            <a:avLst/>
          </a:prstGeom>
          <a:noFill/>
        </p:spPr>
        <p:txBody>
          <a:bodyPr wrap="square" rtlCol="0">
            <a:spAutoFit/>
          </a:bodyPr>
          <a:lstStyle/>
          <a:p>
            <a:pPr algn="ctr"/>
            <a:r>
              <a:rPr lang="en-US" sz="2000" dirty="0" smtClean="0"/>
              <a:t>2003</a:t>
            </a:r>
          </a:p>
          <a:p>
            <a:pPr algn="ctr"/>
            <a:endParaRPr lang="en-US" dirty="0"/>
          </a:p>
          <a:p>
            <a:pPr algn="ctr"/>
            <a:r>
              <a:rPr lang="en-US" sz="3600" dirty="0" smtClean="0"/>
              <a:t>$6.6k</a:t>
            </a:r>
            <a:endParaRPr lang="en-US" sz="3600" dirty="0"/>
          </a:p>
        </p:txBody>
      </p:sp>
      <p:sp>
        <p:nvSpPr>
          <p:cNvPr id="21" name="TextBox 20"/>
          <p:cNvSpPr txBox="1"/>
          <p:nvPr/>
        </p:nvSpPr>
        <p:spPr>
          <a:xfrm>
            <a:off x="7293902" y="1581062"/>
            <a:ext cx="1805775" cy="1200329"/>
          </a:xfrm>
          <a:prstGeom prst="rect">
            <a:avLst/>
          </a:prstGeom>
          <a:noFill/>
        </p:spPr>
        <p:txBody>
          <a:bodyPr wrap="square" rtlCol="0">
            <a:spAutoFit/>
          </a:bodyPr>
          <a:lstStyle/>
          <a:p>
            <a:pPr algn="ctr"/>
            <a:r>
              <a:rPr lang="en-US" sz="2000" dirty="0" smtClean="0"/>
              <a:t>2013</a:t>
            </a:r>
          </a:p>
          <a:p>
            <a:pPr algn="ctr"/>
            <a:endParaRPr lang="en-US" dirty="0"/>
          </a:p>
          <a:p>
            <a:pPr algn="ctr"/>
            <a:r>
              <a:rPr lang="en-US" sz="3600" dirty="0" smtClean="0"/>
              <a:t>$750</a:t>
            </a:r>
            <a:endParaRPr lang="en-US" sz="3600" dirty="0"/>
          </a:p>
        </p:txBody>
      </p:sp>
    </p:spTree>
    <p:extLst>
      <p:ext uri="{BB962C8B-B14F-4D97-AF65-F5344CB8AC3E}">
        <p14:creationId xmlns:p14="http://schemas.microsoft.com/office/powerpoint/2010/main" val="735378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ldschirmfoto 2013-09-18 um 09.20.5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52560" y="857621"/>
            <a:ext cx="4600000" cy="5796000"/>
          </a:xfrm>
          <a:prstGeom prst="rect">
            <a:avLst/>
          </a:prstGeom>
          <a:ln>
            <a:noFill/>
          </a:ln>
          <a:effectLst>
            <a:outerShdw blurRad="292100" dist="139700" dir="2700000" algn="tl" rotWithShape="0">
              <a:srgbClr val="333333">
                <a:alpha val="65000"/>
              </a:srgbClr>
            </a:outerShdw>
          </a:effectLst>
        </p:spPr>
      </p:pic>
      <p:sp>
        <p:nvSpPr>
          <p:cNvPr id="37899" name="Foliennummernplatzhalter 39"/>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chemeClr val="tx1"/>
                </a:solidFill>
                <a:latin typeface="Arial" charset="0"/>
                <a:ea typeface="ＭＳ Ｐゴシック" charset="0"/>
                <a:cs typeface="ＭＳ Ｐゴシック" charset="0"/>
              </a:defRPr>
            </a:lvl1pPr>
            <a:lvl2pPr marL="37931725" indent="-37474525">
              <a:defRPr sz="1600" b="1">
                <a:solidFill>
                  <a:schemeClr val="tx1"/>
                </a:solidFill>
                <a:latin typeface="Arial" charset="0"/>
                <a:ea typeface="ＭＳ Ｐゴシック" charset="0"/>
              </a:defRPr>
            </a:lvl2pPr>
            <a:lvl3pPr>
              <a:defRPr sz="1600" b="1">
                <a:solidFill>
                  <a:schemeClr val="tx1"/>
                </a:solidFill>
                <a:latin typeface="Arial" charset="0"/>
                <a:ea typeface="ＭＳ Ｐゴシック" charset="0"/>
              </a:defRPr>
            </a:lvl3pPr>
            <a:lvl4pPr>
              <a:defRPr sz="1600" b="1">
                <a:solidFill>
                  <a:schemeClr val="tx1"/>
                </a:solidFill>
                <a:latin typeface="Arial" charset="0"/>
                <a:ea typeface="ＭＳ Ｐゴシック" charset="0"/>
              </a:defRPr>
            </a:lvl4pPr>
            <a:lvl5pPr>
              <a:defRPr sz="1600" b="1">
                <a:solidFill>
                  <a:schemeClr val="tx1"/>
                </a:solidFill>
                <a:latin typeface="Arial" charset="0"/>
                <a:ea typeface="ＭＳ Ｐゴシック" charset="0"/>
              </a:defRPr>
            </a:lvl5pPr>
            <a:lvl6pPr marL="457200" eaLnBrk="0" fontAlgn="base" hangingPunct="0">
              <a:spcBef>
                <a:spcPct val="0"/>
              </a:spcBef>
              <a:spcAft>
                <a:spcPct val="0"/>
              </a:spcAft>
              <a:defRPr sz="1600" b="1">
                <a:solidFill>
                  <a:schemeClr val="tx1"/>
                </a:solidFill>
                <a:latin typeface="Arial" charset="0"/>
                <a:ea typeface="ＭＳ Ｐゴシック" charset="0"/>
              </a:defRPr>
            </a:lvl6pPr>
            <a:lvl7pPr marL="914400" eaLnBrk="0" fontAlgn="base" hangingPunct="0">
              <a:spcBef>
                <a:spcPct val="0"/>
              </a:spcBef>
              <a:spcAft>
                <a:spcPct val="0"/>
              </a:spcAft>
              <a:defRPr sz="1600" b="1">
                <a:solidFill>
                  <a:schemeClr val="tx1"/>
                </a:solidFill>
                <a:latin typeface="Arial" charset="0"/>
                <a:ea typeface="ＭＳ Ｐゴシック" charset="0"/>
              </a:defRPr>
            </a:lvl7pPr>
            <a:lvl8pPr marL="1371600" eaLnBrk="0" fontAlgn="base" hangingPunct="0">
              <a:spcBef>
                <a:spcPct val="0"/>
              </a:spcBef>
              <a:spcAft>
                <a:spcPct val="0"/>
              </a:spcAft>
              <a:defRPr sz="1600" b="1">
                <a:solidFill>
                  <a:schemeClr val="tx1"/>
                </a:solidFill>
                <a:latin typeface="Arial" charset="0"/>
                <a:ea typeface="ＭＳ Ｐゴシック" charset="0"/>
              </a:defRPr>
            </a:lvl8pPr>
            <a:lvl9pPr marL="1828800" eaLnBrk="0" fontAlgn="base" hangingPunct="0">
              <a:spcBef>
                <a:spcPct val="0"/>
              </a:spcBef>
              <a:spcAft>
                <a:spcPct val="0"/>
              </a:spcAft>
              <a:defRPr sz="1600" b="1">
                <a:solidFill>
                  <a:schemeClr val="tx1"/>
                </a:solidFill>
                <a:latin typeface="Arial" charset="0"/>
                <a:ea typeface="ＭＳ Ｐゴシック" charset="0"/>
              </a:defRPr>
            </a:lvl9pPr>
          </a:lstStyle>
          <a:p>
            <a:fld id="{65CF723A-53D9-044C-A65C-AA7E7FE5087E}" type="slidenum">
              <a:rPr lang="de-DE" sz="1000" b="0">
                <a:solidFill>
                  <a:srgbClr val="808080"/>
                </a:solidFill>
              </a:rPr>
              <a:pPr/>
              <a:t>9</a:t>
            </a:fld>
            <a:endParaRPr lang="de-DE" sz="1000" b="0">
              <a:solidFill>
                <a:srgbClr val="808080"/>
              </a:solidFill>
            </a:endParaRPr>
          </a:p>
        </p:txBody>
      </p:sp>
      <p:grpSp>
        <p:nvGrpSpPr>
          <p:cNvPr id="11" name="Group 10"/>
          <p:cNvGrpSpPr/>
          <p:nvPr/>
        </p:nvGrpSpPr>
        <p:grpSpPr>
          <a:xfrm rot="21431987">
            <a:off x="2084496" y="643409"/>
            <a:ext cx="4489086" cy="6090277"/>
            <a:chOff x="101849" y="181583"/>
            <a:chExt cx="4489086" cy="6090277"/>
          </a:xfrm>
        </p:grpSpPr>
        <p:pic>
          <p:nvPicPr>
            <p:cNvPr id="7" name="Picture 6" descr="Bildschirmfoto 2013-10-01 um 17.51.37.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849" y="317265"/>
              <a:ext cx="4489086" cy="5954595"/>
            </a:xfrm>
            <a:prstGeom prst="rect">
              <a:avLst/>
            </a:prstGeom>
            <a:ln>
              <a:noFill/>
            </a:ln>
            <a:effectLst>
              <a:outerShdw blurRad="292100" dist="139700" dir="2700000" algn="tl" rotWithShape="0">
                <a:srgbClr val="333333">
                  <a:alpha val="65000"/>
                </a:srgbClr>
              </a:outerShdw>
            </a:effectLst>
          </p:spPr>
        </p:pic>
        <p:pic>
          <p:nvPicPr>
            <p:cNvPr id="9" name="Picture 8" descr="brand-eins-logo.jpg"/>
            <p:cNvPicPr>
              <a:picLocks noChangeAspect="1"/>
            </p:cNvPicPr>
            <p:nvPr/>
          </p:nvPicPr>
          <p:blipFill>
            <a:blip r:embed="rId5" cstate="email">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981467" y="181583"/>
              <a:ext cx="2719382" cy="1113050"/>
            </a:xfrm>
            <a:prstGeom prst="rect">
              <a:avLst/>
            </a:prstGeom>
          </p:spPr>
        </p:pic>
      </p:grpSp>
      <p:pic>
        <p:nvPicPr>
          <p:cNvPr id="12" name="Picture 11" descr="Bildschirmfoto 2013-10-01 um 18.12.37.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1354464">
            <a:off x="1801552" y="919120"/>
            <a:ext cx="4677829" cy="5772928"/>
          </a:xfrm>
          <a:prstGeom prst="rect">
            <a:avLst/>
          </a:prstGeom>
          <a:ln>
            <a:noFill/>
          </a:ln>
          <a:effectLst>
            <a:outerShdw blurRad="292100" dist="139700" dir="2700000" algn="tl" rotWithShape="0">
              <a:srgbClr val="333333">
                <a:alpha val="65000"/>
              </a:srgbClr>
            </a:outerShdw>
          </a:effectLst>
        </p:spPr>
      </p:pic>
      <p:pic>
        <p:nvPicPr>
          <p:cNvPr id="2" name="Picture 1" descr="Bildschirmfoto 2013-09-18 um 08.56.28.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21272939">
            <a:off x="1804453" y="838315"/>
            <a:ext cx="4508785" cy="5773693"/>
          </a:xfrm>
          <a:prstGeom prst="rect">
            <a:avLst/>
          </a:prstGeom>
          <a:ln>
            <a:noFill/>
          </a:ln>
          <a:effectLst>
            <a:outerShdw blurRad="292100" dist="139700" dir="2700000" algn="tl" rotWithShape="0">
              <a:srgbClr val="333333">
                <a:alpha val="65000"/>
              </a:srgbClr>
            </a:outerShdw>
          </a:effectLst>
        </p:spPr>
      </p:pic>
      <p:pic>
        <p:nvPicPr>
          <p:cNvPr id="4" name="Picture 3" descr="Bildschirmfoto 2013-09-18 um 09.26.37.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21244667">
            <a:off x="2109182" y="777239"/>
            <a:ext cx="3945790" cy="579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766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 calcmode="lin" valueType="num">
                                      <p:cBhvr>
                                        <p:cTn id="17" dur="500" fill="hold"/>
                                        <p:tgtEl>
                                          <p:spTgt spid="12"/>
                                        </p:tgtEl>
                                        <p:attrNameLst>
                                          <p:attrName>style.rotation</p:attrName>
                                        </p:attrNameLst>
                                      </p:cBhvr>
                                      <p:tavLst>
                                        <p:tav tm="0">
                                          <p:val>
                                            <p:fltVal val="360"/>
                                          </p:val>
                                        </p:tav>
                                        <p:tav tm="100000">
                                          <p:val>
                                            <p:fltVal val="0"/>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 calcmode="lin" valueType="num">
                                      <p:cBhvr>
                                        <p:cTn id="25" dur="500" fill="hold"/>
                                        <p:tgtEl>
                                          <p:spTgt spid="2"/>
                                        </p:tgtEl>
                                        <p:attrNameLst>
                                          <p:attrName>style.rotation</p:attrName>
                                        </p:attrNameLst>
                                      </p:cBhvr>
                                      <p:tavLst>
                                        <p:tav tm="0">
                                          <p:val>
                                            <p:fltVal val="360"/>
                                          </p:val>
                                        </p:tav>
                                        <p:tav tm="100000">
                                          <p:val>
                                            <p:fltVal val="0"/>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rFrC7z9aEOr3RDERBBGz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8pX5WWyJ0Sz2SHzcm8TQ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5f1_BXaUM0a7FhT4DzOG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rFrC7z9aEOr3RDERBBGz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8pX5WWyJ0Sz2SHzcm8TQg"/>
</p:tagLst>
</file>

<file path=ppt/tags/tag15.xml><?xml version="1.0" encoding="utf-8"?>
<p:tagLst xmlns:a="http://schemas.openxmlformats.org/drawingml/2006/main" xmlns:r="http://schemas.openxmlformats.org/officeDocument/2006/relationships" xmlns:p="http://schemas.openxmlformats.org/presentationml/2006/main">
  <p:tag name="EE4P_TEMPLATESTYLE" val="3"/>
</p:tagLst>
</file>

<file path=ppt/tags/tag16.xml><?xml version="1.0" encoding="utf-8"?>
<p:tagLst xmlns:a="http://schemas.openxmlformats.org/drawingml/2006/main" xmlns:r="http://schemas.openxmlformats.org/officeDocument/2006/relationships" xmlns:p="http://schemas.openxmlformats.org/presentationml/2006/main">
  <p:tag name="EE4P_TEMPLATESTYLE" val="3"/>
</p:tagLst>
</file>

<file path=ppt/tags/tag17.xml><?xml version="1.0" encoding="utf-8"?>
<p:tagLst xmlns:a="http://schemas.openxmlformats.org/drawingml/2006/main" xmlns:r="http://schemas.openxmlformats.org/officeDocument/2006/relationships" xmlns:p="http://schemas.openxmlformats.org/presentationml/2006/main">
  <p:tag name="EE4P_TEMPLATESTYLE" val="3"/>
</p:tagLst>
</file>

<file path=ppt/tags/tag18.xml><?xml version="1.0" encoding="utf-8"?>
<p:tagLst xmlns:a="http://schemas.openxmlformats.org/drawingml/2006/main" xmlns:r="http://schemas.openxmlformats.org/officeDocument/2006/relationships" xmlns:p="http://schemas.openxmlformats.org/presentationml/2006/main">
  <p:tag name="EE4P_TEMPLATESTYLE" val="3"/>
</p:tagLst>
</file>

<file path=ppt/tags/tag19.xml><?xml version="1.0" encoding="utf-8"?>
<p:tagLst xmlns:a="http://schemas.openxmlformats.org/drawingml/2006/main" xmlns:r="http://schemas.openxmlformats.org/officeDocument/2006/relationships" xmlns:p="http://schemas.openxmlformats.org/presentationml/2006/main">
  <p:tag name="EE4P_TEMPLATESTYLE" val="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qCCcTy9n0igtvMIitEMJw"/>
</p:tagLst>
</file>

<file path=ppt/tags/tag20.xml><?xml version="1.0" encoding="utf-8"?>
<p:tagLst xmlns:a="http://schemas.openxmlformats.org/drawingml/2006/main" xmlns:r="http://schemas.openxmlformats.org/officeDocument/2006/relationships" xmlns:p="http://schemas.openxmlformats.org/presentationml/2006/main">
  <p:tag name="EE4P_TEMPLATESTYLE" val="6"/>
</p:tagLst>
</file>

<file path=ppt/tags/tag21.xml><?xml version="1.0" encoding="utf-8"?>
<p:tagLst xmlns:a="http://schemas.openxmlformats.org/drawingml/2006/main" xmlns:r="http://schemas.openxmlformats.org/officeDocument/2006/relationships" xmlns:p="http://schemas.openxmlformats.org/presentationml/2006/main">
  <p:tag name="EE4P_TEMPLATESTYLE" val="6"/>
</p:tagLst>
</file>

<file path=ppt/tags/tag22.xml><?xml version="1.0" encoding="utf-8"?>
<p:tagLst xmlns:a="http://schemas.openxmlformats.org/drawingml/2006/main" xmlns:r="http://schemas.openxmlformats.org/officeDocument/2006/relationships" xmlns:p="http://schemas.openxmlformats.org/presentationml/2006/main">
  <p:tag name="EE4P_TEMPLATESTYLE" val="6"/>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6pkByH1kkupe4zIMAhH2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BcfuVKT_J0SKaiGm5R7C9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scgnk9bHUOB3m0w54MyD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6pkByH1kkupe4zIMAhH2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scgnk9bHUOB3m0w54MyDw"/>
</p:tagLst>
</file>

<file path=ppt/tags/tag28.xml><?xml version="1.0" encoding="utf-8"?>
<p:tagLst xmlns:a="http://schemas.openxmlformats.org/drawingml/2006/main" xmlns:r="http://schemas.openxmlformats.org/officeDocument/2006/relationships" xmlns:p="http://schemas.openxmlformats.org/presentationml/2006/main">
  <p:tag name="EE4P_TEMPLATESTYLE" val="5"/>
</p:tagLst>
</file>

<file path=ppt/tags/tag29.xml><?xml version="1.0" encoding="utf-8"?>
<p:tagLst xmlns:a="http://schemas.openxmlformats.org/drawingml/2006/main" xmlns:r="http://schemas.openxmlformats.org/officeDocument/2006/relationships" xmlns:p="http://schemas.openxmlformats.org/presentationml/2006/main">
  <p:tag name="EE4P_TEMPLATESTYLE" val="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f1_BXaUM0a7FhT4DzOGnw"/>
</p:tagLst>
</file>

<file path=ppt/tags/tag30.xml><?xml version="1.0" encoding="utf-8"?>
<p:tagLst xmlns:a="http://schemas.openxmlformats.org/drawingml/2006/main" xmlns:r="http://schemas.openxmlformats.org/officeDocument/2006/relationships" xmlns:p="http://schemas.openxmlformats.org/presentationml/2006/main">
  <p:tag name="EE4P_TEMPLATESTYLE" val="5"/>
</p:tagLst>
</file>

<file path=ppt/tags/tag31.xml><?xml version="1.0" encoding="utf-8"?>
<p:tagLst xmlns:a="http://schemas.openxmlformats.org/drawingml/2006/main" xmlns:r="http://schemas.openxmlformats.org/officeDocument/2006/relationships" xmlns:p="http://schemas.openxmlformats.org/presentationml/2006/main">
  <p:tag name="EE4P_TEMPLATESTYLE" val="5"/>
</p:tagLst>
</file>

<file path=ppt/tags/tag32.xml><?xml version="1.0" encoding="utf-8"?>
<p:tagLst xmlns:a="http://schemas.openxmlformats.org/drawingml/2006/main" xmlns:r="http://schemas.openxmlformats.org/officeDocument/2006/relationships" xmlns:p="http://schemas.openxmlformats.org/presentationml/2006/main">
  <p:tag name="EE4P_TEMPLATESTYLE" val="5"/>
</p:tagLst>
</file>

<file path=ppt/tags/tag33.xml><?xml version="1.0" encoding="utf-8"?>
<p:tagLst xmlns:a="http://schemas.openxmlformats.org/drawingml/2006/main" xmlns:r="http://schemas.openxmlformats.org/officeDocument/2006/relationships" xmlns:p="http://schemas.openxmlformats.org/presentationml/2006/main">
  <p:tag name="EE4P_TEMPLATESTYLE" val="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rFrC7z9aEOr3RDERBBGz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8pX5WWyJ0Sz2SHzcm8T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5f1_BXaUM0a7FhT4DzOG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rFrC7z9aEOr3RDERBBGz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8pX5WWyJ0Sz2SHzcm8TQ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5f1_BXaUM0a7FhT4DzOGnw"/>
</p:tagLst>
</file>

<file path=ppt/theme/theme1.xml><?xml version="1.0" encoding="utf-8"?>
<a:theme xmlns:a="http://schemas.openxmlformats.org/drawingml/2006/main" name="1_Leere Präsentation">
  <a:themeElements>
    <a:clrScheme name="1_Leere Präsentation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fontScheme name="1_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Leere Präsentation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ere Präsentation">
  <a:themeElements>
    <a:clrScheme name="Leere Präsentation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fontScheme name="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Leere Präsentation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Leere Präsentation">
  <a:themeElements>
    <a:clrScheme name="Leere Präsentation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fontScheme name="6_Leere Präsentation">
      <a:majorFont>
        <a:latin typeface=""/>
        <a:ea typeface=""/>
        <a:cs typeface="ＭＳ Ｐゴシック"/>
      </a:majorFont>
      <a:minorFont>
        <a:latin typeface=""/>
        <a:ea typeface=""/>
        <a:cs typeface="ＭＳ Ｐゴシック"/>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LMU CompatilFact" pitchFamily="2" charset="0"/>
            <a:ea typeface="ＭＳ Ｐゴシック" pitchFamily="64" charset="-128"/>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LMU CompatilFact" pitchFamily="2" charset="0"/>
            <a:ea typeface="ＭＳ Ｐゴシック" pitchFamily="64" charset="-128"/>
          </a:defRPr>
        </a:defPPr>
      </a:lstStyle>
    </a:lnDef>
  </a:objectDefaults>
  <a:extraClrSchemeLst>
    <a:extraClrScheme>
      <a:clrScheme name="Leere Präsentation 1">
        <a:dk1>
          <a:srgbClr val="000000"/>
        </a:dk1>
        <a:lt1>
          <a:srgbClr val="FFFFFF"/>
        </a:lt1>
        <a:dk2>
          <a:srgbClr val="000099"/>
        </a:dk2>
        <a:lt2>
          <a:srgbClr val="C0C0C0"/>
        </a:lt2>
        <a:accent1>
          <a:srgbClr val="556594"/>
        </a:accent1>
        <a:accent2>
          <a:srgbClr val="7288C7"/>
        </a:accent2>
        <a:accent3>
          <a:srgbClr val="FFFFFF"/>
        </a:accent3>
        <a:accent4>
          <a:srgbClr val="000000"/>
        </a:accent4>
        <a:accent5>
          <a:srgbClr val="B4B8C8"/>
        </a:accent5>
        <a:accent6>
          <a:srgbClr val="677BB4"/>
        </a:accent6>
        <a:hlink>
          <a:srgbClr val="BFC6DB"/>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1179</Words>
  <Application>Microsoft Office PowerPoint</Application>
  <PresentationFormat>Bildschirmpräsentation (4:3)</PresentationFormat>
  <Paragraphs>238</Paragraphs>
  <Slides>11</Slides>
  <Notes>11</Notes>
  <HiddenSlides>0</HiddenSlides>
  <MMClips>0</MMClips>
  <ScaleCrop>false</ScaleCrop>
  <HeadingPairs>
    <vt:vector size="6" baseType="variant">
      <vt:variant>
        <vt:lpstr>Design</vt:lpstr>
      </vt:variant>
      <vt:variant>
        <vt:i4>3</vt:i4>
      </vt:variant>
      <vt:variant>
        <vt:lpstr>Eingebettete OLE-Server</vt:lpstr>
      </vt:variant>
      <vt:variant>
        <vt:i4>1</vt:i4>
      </vt:variant>
      <vt:variant>
        <vt:lpstr>Folientitel</vt:lpstr>
      </vt:variant>
      <vt:variant>
        <vt:i4>11</vt:i4>
      </vt:variant>
    </vt:vector>
  </HeadingPairs>
  <TitlesOfParts>
    <vt:vector size="15" baseType="lpstr">
      <vt:lpstr>1_Leere Präsentation</vt:lpstr>
      <vt:lpstr>Leere Präsentation</vt:lpstr>
      <vt:lpstr>6_Leere Präsentation</vt:lpstr>
      <vt:lpstr>Microsoft PowerPoint 97-2003-Präsentation</vt:lpstr>
      <vt:lpstr>Die Zukunft der Arbeit in der digitalen Welt  Münchner Kreis Fachkonferenz  10. Oktober, 2013</vt:lpstr>
      <vt:lpstr>PowerPoint-Präsentation</vt:lpstr>
      <vt:lpstr>PowerPoint-Präsentation</vt:lpstr>
      <vt:lpstr>PowerPoint-Präsentation</vt:lpstr>
      <vt:lpstr>Stufen des technologischen Fortschritts</vt:lpstr>
      <vt:lpstr>Exponentielle Leistungssteigerung...</vt:lpstr>
      <vt:lpstr>...bei exponentiellem Kostenverfall</vt:lpstr>
      <vt:lpstr>Exponentielle Entwicklungen</vt:lpstr>
      <vt:lpstr>PowerPoint-Präsentation</vt:lpstr>
      <vt:lpstr>PowerPoint-Präsentation</vt:lpstr>
      <vt:lpstr>Ziele der Konferenz</vt:lpstr>
    </vt:vector>
  </TitlesOfParts>
  <Company>Institut für Kommunikationsökonomie / Institut für Information, Organisation und Management / Institut für Wirtschaftsinformatik und Neue Medien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Folienmaster Hess/Kretschmer/Picot</dc:title>
  <dc:subject>Folienmaster Hess/Kretschmer/Picot</dc:subject>
  <dc:creator>F. Mann, C. Janello, N. Grove, J. Assmann, F. Mahr</dc:creator>
  <cp:lastModifiedBy>Arnold Picot</cp:lastModifiedBy>
  <cp:revision>874</cp:revision>
  <cp:lastPrinted>2013-10-09T19:22:43Z</cp:lastPrinted>
  <dcterms:created xsi:type="dcterms:W3CDTF">2009-03-12T12:05:54Z</dcterms:created>
  <dcterms:modified xsi:type="dcterms:W3CDTF">2013-10-10T05:10:43Z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rstellt von">
    <vt:lpwstr>Nico Grove</vt:lpwstr>
  </property>
</Properties>
</file>