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61" r:id="rId2"/>
    <p:sldMasterId id="2147483663" r:id="rId3"/>
  </p:sldMasterIdLst>
  <p:notesMasterIdLst>
    <p:notesMasterId r:id="rId44"/>
  </p:notesMasterIdLst>
  <p:handoutMasterIdLst>
    <p:handoutMasterId r:id="rId45"/>
  </p:handoutMasterIdLst>
  <p:sldIdLst>
    <p:sldId id="882" r:id="rId4"/>
    <p:sldId id="1217" r:id="rId5"/>
    <p:sldId id="1218" r:id="rId6"/>
    <p:sldId id="1219" r:id="rId7"/>
    <p:sldId id="1220" r:id="rId8"/>
    <p:sldId id="1155" r:id="rId9"/>
    <p:sldId id="1023" r:id="rId10"/>
    <p:sldId id="1199" r:id="rId11"/>
    <p:sldId id="1200" r:id="rId12"/>
    <p:sldId id="1223" r:id="rId13"/>
    <p:sldId id="1027" r:id="rId14"/>
    <p:sldId id="1059" r:id="rId15"/>
    <p:sldId id="1062" r:id="rId16"/>
    <p:sldId id="1060" r:id="rId17"/>
    <p:sldId id="1063" r:id="rId18"/>
    <p:sldId id="1249" r:id="rId19"/>
    <p:sldId id="1247" r:id="rId20"/>
    <p:sldId id="1248" r:id="rId21"/>
    <p:sldId id="1231" r:id="rId22"/>
    <p:sldId id="1232" r:id="rId23"/>
    <p:sldId id="1250" r:id="rId24"/>
    <p:sldId id="1235" r:id="rId25"/>
    <p:sldId id="1237" r:id="rId26"/>
    <p:sldId id="1238" r:id="rId27"/>
    <p:sldId id="1239" r:id="rId28"/>
    <p:sldId id="1251" r:id="rId29"/>
    <p:sldId id="1252" r:id="rId30"/>
    <p:sldId id="1253" r:id="rId31"/>
    <p:sldId id="1254" r:id="rId32"/>
    <p:sldId id="1163" r:id="rId33"/>
    <p:sldId id="1164" r:id="rId34"/>
    <p:sldId id="1201" r:id="rId35"/>
    <p:sldId id="1202" r:id="rId36"/>
    <p:sldId id="1203" r:id="rId37"/>
    <p:sldId id="1206" r:id="rId38"/>
    <p:sldId id="1207" r:id="rId39"/>
    <p:sldId id="1209" r:id="rId40"/>
    <p:sldId id="1154" r:id="rId41"/>
    <p:sldId id="1245" r:id="rId42"/>
    <p:sldId id="1246" r:id="rId43"/>
  </p:sldIdLst>
  <p:sldSz cx="10287000" cy="6858000" type="35mm"/>
  <p:notesSz cx="6858000" cy="9117013"/>
  <p:defaultTextStyle>
    <a:defPPr>
      <a:defRPr lang="en-US"/>
    </a:defPPr>
    <a:lvl1pPr algn="l" rtl="0" fontAlgn="base">
      <a:spcBef>
        <a:spcPct val="0"/>
      </a:spcBef>
      <a:spcAft>
        <a:spcPct val="0"/>
      </a:spcAft>
      <a:defRPr sz="2000" b="1" kern="1200">
        <a:solidFill>
          <a:schemeClr val="tx1"/>
        </a:solidFill>
        <a:latin typeface="Book Antiqua" charset="0"/>
        <a:ea typeface="ＭＳ Ｐゴシック" charset="0"/>
        <a:cs typeface="ＭＳ Ｐゴシック" charset="0"/>
      </a:defRPr>
    </a:lvl1pPr>
    <a:lvl2pPr marL="457200" algn="l" rtl="0" fontAlgn="base">
      <a:spcBef>
        <a:spcPct val="0"/>
      </a:spcBef>
      <a:spcAft>
        <a:spcPct val="0"/>
      </a:spcAft>
      <a:defRPr sz="2000" b="1" kern="1200">
        <a:solidFill>
          <a:schemeClr val="tx1"/>
        </a:solidFill>
        <a:latin typeface="Book Antiqua" charset="0"/>
        <a:ea typeface="ＭＳ Ｐゴシック" charset="0"/>
        <a:cs typeface="ＭＳ Ｐゴシック" charset="0"/>
      </a:defRPr>
    </a:lvl2pPr>
    <a:lvl3pPr marL="914400" algn="l" rtl="0" fontAlgn="base">
      <a:spcBef>
        <a:spcPct val="0"/>
      </a:spcBef>
      <a:spcAft>
        <a:spcPct val="0"/>
      </a:spcAft>
      <a:defRPr sz="2000" b="1" kern="1200">
        <a:solidFill>
          <a:schemeClr val="tx1"/>
        </a:solidFill>
        <a:latin typeface="Book Antiqua" charset="0"/>
        <a:ea typeface="ＭＳ Ｐゴシック" charset="0"/>
        <a:cs typeface="ＭＳ Ｐゴシック" charset="0"/>
      </a:defRPr>
    </a:lvl3pPr>
    <a:lvl4pPr marL="1371600" algn="l" rtl="0" fontAlgn="base">
      <a:spcBef>
        <a:spcPct val="0"/>
      </a:spcBef>
      <a:spcAft>
        <a:spcPct val="0"/>
      </a:spcAft>
      <a:defRPr sz="2000" b="1" kern="1200">
        <a:solidFill>
          <a:schemeClr val="tx1"/>
        </a:solidFill>
        <a:latin typeface="Book Antiqua" charset="0"/>
        <a:ea typeface="ＭＳ Ｐゴシック" charset="0"/>
        <a:cs typeface="ＭＳ Ｐゴシック" charset="0"/>
      </a:defRPr>
    </a:lvl4pPr>
    <a:lvl5pPr marL="1828800" algn="l" rtl="0" fontAlgn="base">
      <a:spcBef>
        <a:spcPct val="0"/>
      </a:spcBef>
      <a:spcAft>
        <a:spcPct val="0"/>
      </a:spcAft>
      <a:defRPr sz="2000" b="1" kern="1200">
        <a:solidFill>
          <a:schemeClr val="tx1"/>
        </a:solidFill>
        <a:latin typeface="Book Antiqua" charset="0"/>
        <a:ea typeface="ＭＳ Ｐゴシック" charset="0"/>
        <a:cs typeface="ＭＳ Ｐゴシック" charset="0"/>
      </a:defRPr>
    </a:lvl5pPr>
    <a:lvl6pPr marL="2286000" algn="l" defTabSz="457200" rtl="0" eaLnBrk="1" latinLnBrk="0" hangingPunct="1">
      <a:defRPr sz="2000" b="1" kern="1200">
        <a:solidFill>
          <a:schemeClr val="tx1"/>
        </a:solidFill>
        <a:latin typeface="Book Antiqua" charset="0"/>
        <a:ea typeface="ＭＳ Ｐゴシック" charset="0"/>
        <a:cs typeface="ＭＳ Ｐゴシック" charset="0"/>
      </a:defRPr>
    </a:lvl6pPr>
    <a:lvl7pPr marL="2743200" algn="l" defTabSz="457200" rtl="0" eaLnBrk="1" latinLnBrk="0" hangingPunct="1">
      <a:defRPr sz="2000" b="1" kern="1200">
        <a:solidFill>
          <a:schemeClr val="tx1"/>
        </a:solidFill>
        <a:latin typeface="Book Antiqua" charset="0"/>
        <a:ea typeface="ＭＳ Ｐゴシック" charset="0"/>
        <a:cs typeface="ＭＳ Ｐゴシック" charset="0"/>
      </a:defRPr>
    </a:lvl7pPr>
    <a:lvl8pPr marL="3200400" algn="l" defTabSz="457200" rtl="0" eaLnBrk="1" latinLnBrk="0" hangingPunct="1">
      <a:defRPr sz="2000" b="1" kern="1200">
        <a:solidFill>
          <a:schemeClr val="tx1"/>
        </a:solidFill>
        <a:latin typeface="Book Antiqua" charset="0"/>
        <a:ea typeface="ＭＳ Ｐゴシック" charset="0"/>
        <a:cs typeface="ＭＳ Ｐゴシック" charset="0"/>
      </a:defRPr>
    </a:lvl8pPr>
    <a:lvl9pPr marL="3657600" algn="l" defTabSz="457200" rtl="0" eaLnBrk="1" latinLnBrk="0" hangingPunct="1">
      <a:defRPr sz="2000" b="1" kern="1200">
        <a:solidFill>
          <a:schemeClr val="tx1"/>
        </a:solidFill>
        <a:latin typeface="Book Antiqu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51"/>
    <a:srgbClr val="FFA040"/>
    <a:srgbClr val="009900"/>
    <a:srgbClr val="7979FF"/>
    <a:srgbClr val="ABABFF"/>
    <a:srgbClr val="33CC33"/>
    <a:srgbClr val="FF0000"/>
    <a:srgbClr val="00002A"/>
    <a:srgbClr val="0000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9" autoAdjust="0"/>
    <p:restoredTop sz="80720" autoAdjust="0"/>
  </p:normalViewPr>
  <p:slideViewPr>
    <p:cSldViewPr>
      <p:cViewPr varScale="1">
        <p:scale>
          <a:sx n="108" d="100"/>
          <a:sy n="108" d="100"/>
        </p:scale>
        <p:origin x="-120" y="-1048"/>
      </p:cViewPr>
      <p:guideLst>
        <p:guide orient="horz" pos="2160"/>
        <p:guide pos="3240"/>
      </p:guideLst>
    </p:cSldViewPr>
  </p:slideViewPr>
  <p:outlineViewPr>
    <p:cViewPr>
      <p:scale>
        <a:sx n="33" d="100"/>
        <a:sy n="33" d="100"/>
      </p:scale>
      <p:origin x="0" y="381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956" y="-78"/>
      </p:cViewPr>
      <p:guideLst>
        <p:guide orient="horz" pos="2872"/>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ita\Documents\Presentations\FemaleGraph.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863689965294623"/>
          <c:y val="0.0665764546684709"/>
          <c:w val="0.866913211677924"/>
          <c:h val="0.841407307171854"/>
        </c:manualLayout>
      </c:layout>
      <c:scatterChart>
        <c:scatterStyle val="lineMarker"/>
        <c:varyColors val="0"/>
        <c:ser>
          <c:idx val="0"/>
          <c:order val="0"/>
          <c:tx>
            <c:strRef>
              <c:f>'[1]C vs %female graph'!$B$1</c:f>
              <c:strCache>
                <c:ptCount val="1"/>
                <c:pt idx="0">
                  <c:v>C</c:v>
                </c:pt>
              </c:strCache>
            </c:strRef>
          </c:tx>
          <c:spPr>
            <a:ln w="47625">
              <a:noFill/>
            </a:ln>
          </c:spPr>
          <c:marker>
            <c:symbol val="square"/>
            <c:size val="10"/>
            <c:spPr>
              <a:solidFill>
                <a:srgbClr val="FF0000"/>
              </a:solidFill>
              <a:ln w="9525">
                <a:noFill/>
              </a:ln>
              <a:effectLst>
                <a:outerShdw dist="35921" dir="2700000" algn="br">
                  <a:srgbClr val="000000"/>
                </a:outerShdw>
              </a:effectLst>
            </c:spPr>
          </c:marker>
          <c:trendline>
            <c:spPr>
              <a:ln>
                <a:solidFill>
                  <a:schemeClr val="bg2"/>
                </a:solidFill>
              </a:ln>
            </c:spPr>
            <c:trendlineType val="linear"/>
            <c:dispRSqr val="0"/>
            <c:dispEq val="0"/>
          </c:trendline>
          <c:errBars>
            <c:errDir val="x"/>
            <c:errBarType val="both"/>
            <c:errValType val="cust"/>
            <c:noEndCap val="1"/>
            <c:plus>
              <c:numRef>
                <c:f>'[1]C vs %female graph'!$C$2:$C$11</c:f>
                <c:numCache>
                  <c:formatCode>General</c:formatCode>
                  <c:ptCount val="10"/>
                  <c:pt idx="0">
                    <c:v>0.166138022084953</c:v>
                  </c:pt>
                  <c:pt idx="1">
                    <c:v>0.148070345475346</c:v>
                  </c:pt>
                  <c:pt idx="2">
                    <c:v>0.129550201981106</c:v>
                  </c:pt>
                  <c:pt idx="3">
                    <c:v>0.259466148018696</c:v>
                  </c:pt>
                  <c:pt idx="4">
                    <c:v>0.212944568246135</c:v>
                  </c:pt>
                  <c:pt idx="5">
                    <c:v>0.0723881434653164</c:v>
                  </c:pt>
                  <c:pt idx="6">
                    <c:v>0.135281888845825</c:v>
                  </c:pt>
                  <c:pt idx="7">
                    <c:v>0.263147048599594</c:v>
                  </c:pt>
                  <c:pt idx="8">
                    <c:v>0.249117682978333</c:v>
                  </c:pt>
                  <c:pt idx="9">
                    <c:v>0.189845526333641</c:v>
                  </c:pt>
                </c:numCache>
              </c:numRef>
            </c:plus>
            <c:minus>
              <c:numRef>
                <c:f>'[1]C vs %female graph'!$C$2:$C$11</c:f>
                <c:numCache>
                  <c:formatCode>General</c:formatCode>
                  <c:ptCount val="10"/>
                  <c:pt idx="0">
                    <c:v>0.166138022084953</c:v>
                  </c:pt>
                  <c:pt idx="1">
                    <c:v>0.148070345475346</c:v>
                  </c:pt>
                  <c:pt idx="2">
                    <c:v>0.129550201981106</c:v>
                  </c:pt>
                  <c:pt idx="3">
                    <c:v>0.259466148018696</c:v>
                  </c:pt>
                  <c:pt idx="4">
                    <c:v>0.212944568246135</c:v>
                  </c:pt>
                  <c:pt idx="5">
                    <c:v>0.0723881434653164</c:v>
                  </c:pt>
                  <c:pt idx="6">
                    <c:v>0.135281888845825</c:v>
                  </c:pt>
                  <c:pt idx="7">
                    <c:v>0.263147048599594</c:v>
                  </c:pt>
                  <c:pt idx="8">
                    <c:v>0.249117682978333</c:v>
                  </c:pt>
                  <c:pt idx="9">
                    <c:v>0.189845526333641</c:v>
                  </c:pt>
                </c:numCache>
              </c:numRef>
            </c:minus>
            <c:spPr>
              <a:ln w="3175">
                <a:solidFill>
                  <a:srgbClr val="000000"/>
                </a:solidFill>
                <a:prstDash val="solid"/>
              </a:ln>
            </c:spPr>
          </c:errBars>
          <c:errBars>
            <c:errDir val="y"/>
            <c:errBarType val="both"/>
            <c:errValType val="cust"/>
            <c:noEndCap val="0"/>
            <c:plus>
              <c:numRef>
                <c:f>'[1]C vs %female graph'!$C$2:$C$11</c:f>
                <c:numCache>
                  <c:formatCode>General</c:formatCode>
                  <c:ptCount val="10"/>
                  <c:pt idx="0">
                    <c:v>0.166138022084953</c:v>
                  </c:pt>
                  <c:pt idx="1">
                    <c:v>0.148070345475346</c:v>
                  </c:pt>
                  <c:pt idx="2">
                    <c:v>0.129550201981106</c:v>
                  </c:pt>
                  <c:pt idx="3">
                    <c:v>0.259466148018696</c:v>
                  </c:pt>
                  <c:pt idx="4">
                    <c:v>0.212944568246135</c:v>
                  </c:pt>
                  <c:pt idx="5">
                    <c:v>0.0723881434653164</c:v>
                  </c:pt>
                  <c:pt idx="6">
                    <c:v>0.135281888845825</c:v>
                  </c:pt>
                  <c:pt idx="7">
                    <c:v>0.263147048599594</c:v>
                  </c:pt>
                  <c:pt idx="8">
                    <c:v>0.249117682978333</c:v>
                  </c:pt>
                  <c:pt idx="9">
                    <c:v>0.189845526333641</c:v>
                  </c:pt>
                </c:numCache>
              </c:numRef>
            </c:plus>
            <c:minus>
              <c:numRef>
                <c:f>'[1]C vs %female graph'!$C$2:$C$11</c:f>
                <c:numCache>
                  <c:formatCode>General</c:formatCode>
                  <c:ptCount val="10"/>
                  <c:pt idx="0">
                    <c:v>0.166138022084953</c:v>
                  </c:pt>
                  <c:pt idx="1">
                    <c:v>0.148070345475346</c:v>
                  </c:pt>
                  <c:pt idx="2">
                    <c:v>0.129550201981106</c:v>
                  </c:pt>
                  <c:pt idx="3">
                    <c:v>0.259466148018696</c:v>
                  </c:pt>
                  <c:pt idx="4">
                    <c:v>0.212944568246135</c:v>
                  </c:pt>
                  <c:pt idx="5">
                    <c:v>0.0723881434653164</c:v>
                  </c:pt>
                  <c:pt idx="6">
                    <c:v>0.135281888845825</c:v>
                  </c:pt>
                  <c:pt idx="7">
                    <c:v>0.263147048599594</c:v>
                  </c:pt>
                  <c:pt idx="8">
                    <c:v>0.249117682978333</c:v>
                  </c:pt>
                  <c:pt idx="9">
                    <c:v>0.189845526333641</c:v>
                  </c:pt>
                </c:numCache>
              </c:numRef>
            </c:minus>
            <c:spPr>
              <a:ln w="3175">
                <a:solidFill>
                  <a:srgbClr val="000000"/>
                </a:solidFill>
                <a:prstDash val="solid"/>
              </a:ln>
            </c:spPr>
          </c:errBars>
          <c:xVal>
            <c:numRef>
              <c:f>'[1]C vs %female graph'!$A$2:$A$11</c:f>
              <c:numCache>
                <c:formatCode>General</c:formatCode>
                <c:ptCount val="10"/>
                <c:pt idx="0">
                  <c:v>0.0</c:v>
                </c:pt>
                <c:pt idx="1">
                  <c:v>20.0</c:v>
                </c:pt>
                <c:pt idx="2">
                  <c:v>25.0</c:v>
                </c:pt>
                <c:pt idx="3">
                  <c:v>33.33333333333334</c:v>
                </c:pt>
                <c:pt idx="4">
                  <c:v>40.0</c:v>
                </c:pt>
                <c:pt idx="5">
                  <c:v>50.0</c:v>
                </c:pt>
                <c:pt idx="6">
                  <c:v>60.0</c:v>
                </c:pt>
                <c:pt idx="7">
                  <c:v>66.66666666666667</c:v>
                </c:pt>
                <c:pt idx="8">
                  <c:v>75.0</c:v>
                </c:pt>
                <c:pt idx="9">
                  <c:v>100.0</c:v>
                </c:pt>
              </c:numCache>
            </c:numRef>
          </c:xVal>
          <c:yVal>
            <c:numRef>
              <c:f>'[1]C vs %female graph'!$B$2:$B$11</c:f>
              <c:numCache>
                <c:formatCode>General</c:formatCode>
                <c:ptCount val="10"/>
                <c:pt idx="0">
                  <c:v>-0.172857487538885</c:v>
                </c:pt>
                <c:pt idx="1">
                  <c:v>-0.323229981336569</c:v>
                </c:pt>
                <c:pt idx="2">
                  <c:v>-0.400824636417742</c:v>
                </c:pt>
                <c:pt idx="3">
                  <c:v>0.312873151960837</c:v>
                </c:pt>
                <c:pt idx="4">
                  <c:v>-0.107879004668669</c:v>
                </c:pt>
                <c:pt idx="5">
                  <c:v>-0.344133393979594</c:v>
                </c:pt>
                <c:pt idx="6">
                  <c:v>0.132611296053485</c:v>
                </c:pt>
                <c:pt idx="7">
                  <c:v>0.541472797977947</c:v>
                </c:pt>
                <c:pt idx="8">
                  <c:v>0.0214245996303522</c:v>
                </c:pt>
                <c:pt idx="9">
                  <c:v>0.0832193470585346</c:v>
                </c:pt>
              </c:numCache>
            </c:numRef>
          </c:yVal>
          <c:smooth val="0"/>
        </c:ser>
        <c:dLbls>
          <c:showLegendKey val="0"/>
          <c:showVal val="0"/>
          <c:showCatName val="0"/>
          <c:showSerName val="0"/>
          <c:showPercent val="0"/>
          <c:showBubbleSize val="0"/>
        </c:dLbls>
        <c:axId val="2069276792"/>
        <c:axId val="2069280040"/>
      </c:scatterChart>
      <c:valAx>
        <c:axId val="2069276792"/>
        <c:scaling>
          <c:orientation val="minMax"/>
          <c:max val="100.0"/>
          <c:min val="-10.0"/>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2069280040"/>
        <c:crossesAt val="-0.6"/>
        <c:crossBetween val="midCat"/>
        <c:majorUnit val="10.0"/>
        <c:minorUnit val="10.0"/>
      </c:valAx>
      <c:valAx>
        <c:axId val="2069280040"/>
        <c:scaling>
          <c:orientation val="minMax"/>
          <c:max val="0.9"/>
          <c:min val="-0.6"/>
        </c:scaling>
        <c:delete val="0"/>
        <c:axPos val="l"/>
        <c:numFmt formatCode="#,##0.00" sourceLinked="0"/>
        <c:majorTickMark val="out"/>
        <c:minorTickMark val="none"/>
        <c:tickLblPos val="nextTo"/>
        <c:spPr>
          <a:ln w="3175">
            <a:solidFill>
              <a:srgbClr val="808080"/>
            </a:solidFill>
            <a:prstDash val="solid"/>
          </a:ln>
        </c:spPr>
        <c:txPr>
          <a:bodyPr/>
          <a:lstStyle/>
          <a:p>
            <a:pPr>
              <a:defRPr sz="1600" baseline="0">
                <a:latin typeface="Arial"/>
              </a:defRPr>
            </a:pPr>
            <a:endParaRPr lang="en-US"/>
          </a:p>
        </c:txPr>
        <c:crossAx val="2069276792"/>
        <c:crossesAt val="-5.0"/>
        <c:crossBetween val="midCat"/>
      </c:valAx>
      <c:spPr>
        <a:solidFill>
          <a:srgbClr val="FFFFFF"/>
        </a:solidFill>
        <a:ln w="25400">
          <a:noFill/>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992438" y="8686800"/>
            <a:ext cx="874712" cy="246063"/>
          </a:xfrm>
          <a:prstGeom prst="rect">
            <a:avLst/>
          </a:prstGeom>
          <a:noFill/>
          <a:ln w="12700">
            <a:noFill/>
            <a:miter lim="800000"/>
            <a:headEnd/>
            <a:tailEnd/>
          </a:ln>
          <a:effectLst/>
        </p:spPr>
        <p:txBody>
          <a:bodyPr wrap="none" lIns="87312" tIns="44450" rIns="87312" bIns="44450">
            <a:spAutoFit/>
          </a:bodyPr>
          <a:lstStyle/>
          <a:p>
            <a:pPr algn="ctr" defTabSz="868363" eaLnBrk="0" hangingPunct="0">
              <a:lnSpc>
                <a:spcPct val="90000"/>
              </a:lnSpc>
            </a:pPr>
            <a:r>
              <a:rPr lang="en-US" sz="1200" b="0">
                <a:latin typeface="Arial" charset="0"/>
              </a:rPr>
              <a:t>Page </a:t>
            </a:r>
            <a:fld id="{38AD439C-55D8-B642-BD46-C408DEC1A586}" type="slidenum">
              <a:rPr lang="en-US" sz="1200" b="0">
                <a:latin typeface="Arial" charset="0"/>
              </a:rPr>
              <a:pPr algn="ctr" defTabSz="868363" eaLnBrk="0" hangingPunct="0">
                <a:lnSpc>
                  <a:spcPct val="90000"/>
                </a:lnSpc>
              </a:pPr>
              <a:t>‹#›</a:t>
            </a:fld>
            <a:endParaRPr lang="en-US" sz="1200" b="0">
              <a:latin typeface="Arial" charset="0"/>
            </a:endParaRPr>
          </a:p>
        </p:txBody>
      </p:sp>
      <p:sp>
        <p:nvSpPr>
          <p:cNvPr id="3075" name="Text Box 3"/>
          <p:cNvSpPr txBox="1">
            <a:spLocks noChangeArrowheads="1"/>
          </p:cNvSpPr>
          <p:nvPr/>
        </p:nvSpPr>
        <p:spPr bwMode="auto">
          <a:xfrm>
            <a:off x="527050" y="8375650"/>
            <a:ext cx="4275138" cy="276225"/>
          </a:xfrm>
          <a:prstGeom prst="rect">
            <a:avLst/>
          </a:prstGeom>
          <a:noFill/>
          <a:ln w="12700">
            <a:noFill/>
            <a:miter lim="800000"/>
            <a:headEnd/>
            <a:tailEnd/>
          </a:ln>
          <a:effectLst/>
        </p:spPr>
        <p:txBody>
          <a:bodyPr wrap="none">
            <a:spAutoFit/>
          </a:bodyPr>
          <a:lstStyle/>
          <a:p>
            <a:pPr eaLnBrk="0" hangingPunct="0">
              <a:defRPr/>
            </a:pPr>
            <a:r>
              <a:rPr lang="en-US" sz="1200">
                <a:latin typeface="Book Antiqua" pitchFamily="-107" charset="0"/>
                <a:ea typeface="ＭＳ Ｐゴシック" pitchFamily="-107" charset="-128"/>
                <a:cs typeface="ＭＳ Ｐゴシック" pitchFamily="-107" charset="-128"/>
              </a:rPr>
              <a:t>Copyright © 2009 Thomas W. Malone.  All rights reserved.</a:t>
            </a:r>
          </a:p>
        </p:txBody>
      </p:sp>
    </p:spTree>
    <p:extLst>
      <p:ext uri="{BB962C8B-B14F-4D97-AF65-F5344CB8AC3E}">
        <p14:creationId xmlns:p14="http://schemas.microsoft.com/office/powerpoint/2010/main" val="1958750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30700"/>
            <a:ext cx="5029200" cy="41021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Body Text</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2051" name="Rectangle 3"/>
          <p:cNvSpPr>
            <a:spLocks noChangeArrowheads="1"/>
          </p:cNvSpPr>
          <p:nvPr/>
        </p:nvSpPr>
        <p:spPr bwMode="auto">
          <a:xfrm>
            <a:off x="2992438" y="8686800"/>
            <a:ext cx="874712" cy="246063"/>
          </a:xfrm>
          <a:prstGeom prst="rect">
            <a:avLst/>
          </a:prstGeom>
          <a:noFill/>
          <a:ln w="12700">
            <a:noFill/>
            <a:miter lim="800000"/>
            <a:headEnd/>
            <a:tailEnd/>
          </a:ln>
          <a:effectLst/>
        </p:spPr>
        <p:txBody>
          <a:bodyPr wrap="none" lIns="87312" tIns="44450" rIns="87312" bIns="44450">
            <a:spAutoFit/>
          </a:bodyPr>
          <a:lstStyle/>
          <a:p>
            <a:pPr algn="ctr" defTabSz="868363" eaLnBrk="0" hangingPunct="0">
              <a:lnSpc>
                <a:spcPct val="90000"/>
              </a:lnSpc>
            </a:pPr>
            <a:r>
              <a:rPr lang="en-US" sz="1200" b="0">
                <a:latin typeface="Arial" charset="0"/>
              </a:rPr>
              <a:t>Page </a:t>
            </a:r>
            <a:fld id="{C90B5690-E2FC-BF4F-8160-361CA106AE0A}" type="slidenum">
              <a:rPr lang="en-US" sz="1200" b="0">
                <a:latin typeface="Arial" charset="0"/>
              </a:rPr>
              <a:pPr algn="ctr" defTabSz="868363" eaLnBrk="0" hangingPunct="0">
                <a:lnSpc>
                  <a:spcPct val="90000"/>
                </a:lnSpc>
              </a:pPr>
              <a:t>‹#›</a:t>
            </a:fld>
            <a:endParaRPr lang="en-US" sz="1200" b="0">
              <a:latin typeface="Arial" charset="0"/>
            </a:endParaRPr>
          </a:p>
        </p:txBody>
      </p:sp>
      <p:sp>
        <p:nvSpPr>
          <p:cNvPr id="18436" name="Rectangle 4"/>
          <p:cNvSpPr>
            <a:spLocks noGrp="1" noRot="1" noChangeAspect="1" noChangeArrowheads="1" noTextEdit="1"/>
          </p:cNvSpPr>
          <p:nvPr>
            <p:ph type="sldImg" idx="2"/>
          </p:nvPr>
        </p:nvSpPr>
        <p:spPr bwMode="auto">
          <a:xfrm>
            <a:off x="938213" y="731838"/>
            <a:ext cx="4981575" cy="33226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4097065131"/>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Book Antiqua" pitchFamily="-111" charset="0"/>
        <a:ea typeface="ＭＳ Ｐゴシック" pitchFamily="-65" charset="-128"/>
        <a:cs typeface="ＭＳ Ｐゴシック" pitchFamily="-65" charset="-128"/>
      </a:defRPr>
    </a:lvl1pPr>
    <a:lvl2pPr marL="37931725" indent="-37474525" algn="l" rtl="0" eaLnBrk="0" fontAlgn="base" hangingPunct="0">
      <a:lnSpc>
        <a:spcPct val="90000"/>
      </a:lnSpc>
      <a:spcBef>
        <a:spcPct val="40000"/>
      </a:spcBef>
      <a:spcAft>
        <a:spcPct val="0"/>
      </a:spcAft>
      <a:defRPr sz="1200" kern="1200">
        <a:solidFill>
          <a:schemeClr val="tx1"/>
        </a:solidFill>
        <a:latin typeface="Book Antiqua" pitchFamily="-111" charset="0"/>
        <a:ea typeface="ＭＳ Ｐゴシック" pitchFamily="-111"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Book Antiqua" pitchFamily="-111" charset="0"/>
        <a:ea typeface="ＭＳ Ｐゴシック" pitchFamily="-111"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Book Antiqua" pitchFamily="-111" charset="0"/>
        <a:ea typeface="ＭＳ Ｐゴシック" pitchFamily="-111"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Book Antiqua"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Anatoly_Karpov" TargetMode="External"/><Relationship Id="rId4" Type="http://schemas.openxmlformats.org/officeDocument/2006/relationships/hyperlink" Target="http://en.wikipedia.org/wiki/Elo_rating_system" TargetMode="External"/><Relationship Id="rId5" Type="http://schemas.openxmlformats.org/officeDocument/2006/relationships/hyperlink" Target="http://en.wikipedia.org/wiki/Etienne_Bacrot" TargetMode="External"/><Relationship Id="rId6" Type="http://schemas.openxmlformats.org/officeDocument/2006/relationships/hyperlink" Target="http://en.wikipedia.org/wiki/Florin_Felecan" TargetMode="External"/><Relationship Id="rId7" Type="http://schemas.openxmlformats.org/officeDocument/2006/relationships/hyperlink" Target="http://en.wikipedia.org/wiki/Irina_Krush" TargetMode="External"/><Relationship Id="rId8" Type="http://schemas.openxmlformats.org/officeDocument/2006/relationships/hyperlink" Target="http://en.wikipedia.org/wiki/Elisabeth_Paehtz" TargetMode="External"/><Relationship Id="rId9" Type="http://schemas.openxmlformats.org/officeDocument/2006/relationships/hyperlink" Target="http://en.wikipedia.org/wiki/International_Grandmaster" TargetMode="External"/><Relationship Id="rId10" Type="http://schemas.openxmlformats.org/officeDocument/2006/relationships/hyperlink" Target="http://en.wikipedia.org/w/index.php?title=Daniel_King&amp;action=edit" TargetMode="External"/><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marL="228600" indent="-228600"/>
            <a:r>
              <a:rPr lang="en-US" dirty="0" smtClean="0">
                <a:latin typeface="Book Antiqua" charset="0"/>
                <a:ea typeface="ＭＳ Ｐゴシック" charset="0"/>
                <a:cs typeface="ＭＳ Ｐゴシック" charset="0"/>
              </a:rPr>
              <a:t> </a:t>
            </a:r>
          </a:p>
          <a:p>
            <a:pPr marL="228600" indent="-228600"/>
            <a:endParaRPr lang="en-US" dirty="0">
              <a:latin typeface="Book Antiqua"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solidFill>
            <a:srgbClr val="FFFFFF"/>
          </a:solidFill>
          <a:ln/>
        </p:spPr>
      </p:sp>
      <p:sp>
        <p:nvSpPr>
          <p:cNvPr id="80899" name="Rectangle 3"/>
          <p:cNvSpPr>
            <a:spLocks noGrp="1" noChangeArrowheads="1"/>
          </p:cNvSpPr>
          <p:nvPr>
            <p:ph type="body" idx="1"/>
          </p:nvPr>
        </p:nvSpPr>
        <p:spPr>
          <a:solidFill>
            <a:srgbClr val="FFFFFF"/>
          </a:solidFill>
          <a:ln>
            <a:solidFill>
              <a:srgbClr val="000000"/>
            </a:solidFill>
          </a:ln>
        </p:spPr>
        <p:txBody>
          <a:bodyPr/>
          <a:lstStyle/>
          <a:p>
            <a:pPr marL="457200" lvl="1" indent="0">
              <a:spcBef>
                <a:spcPts val="1200"/>
              </a:spcBef>
              <a:spcAft>
                <a:spcPts val="300"/>
              </a:spcAft>
            </a:pPr>
            <a:r>
              <a:rPr lang="en-US" b="1">
                <a:latin typeface="Times New Roman" charset="0"/>
                <a:ea typeface="ＭＳ Ｐゴシック" charset="0"/>
              </a:rPr>
              <a:t>About 16 genes so far</a:t>
            </a:r>
          </a:p>
          <a:p>
            <a:endParaRPr lang="en-US">
              <a:latin typeface="Book Antiqua"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Book Antiqua" charset="0"/>
                <a:ea typeface="ＭＳ Ｐゴシック" charset="0"/>
                <a:cs typeface="ＭＳ Ｐゴシック" charset="0"/>
              </a:rPr>
              <a:t>Most interesting</a:t>
            </a:r>
          </a:p>
          <a:p>
            <a:endParaRPr lang="en-US">
              <a:latin typeface="Book Antiqua" charset="0"/>
              <a:ea typeface="ＭＳ Ｐゴシック" charset="0"/>
              <a:cs typeface="ＭＳ Ｐゴシック" charset="0"/>
            </a:endParaRPr>
          </a:p>
          <a:p>
            <a:r>
              <a:rPr lang="en-US">
                <a:latin typeface="Book Antiqua" charset="0"/>
                <a:ea typeface="ＭＳ Ｐゴシック" charset="0"/>
                <a:cs typeface="ＭＳ Ｐゴシック" charset="0"/>
              </a:rPr>
              <a:t>Two key distinctions:  </a:t>
            </a:r>
          </a:p>
          <a:p>
            <a:r>
              <a:rPr lang="en-US">
                <a:latin typeface="Book Antiqua" charset="0"/>
                <a:ea typeface="ＭＳ Ｐゴシック" charset="0"/>
                <a:cs typeface="ＭＳ Ｐゴシック" charset="0"/>
              </a:rPr>
              <a:t>What is being done (Create or Decide)?</a:t>
            </a:r>
          </a:p>
          <a:p>
            <a:r>
              <a:rPr lang="en-US">
                <a:latin typeface="Book Antiqua" charset="0"/>
                <a:ea typeface="ＭＳ Ｐゴシック" charset="0"/>
                <a:cs typeface="ＭＳ Ｐゴシック" charset="0"/>
              </a:rPr>
              <a:t>What is the relationship among the pieced (Independent or Interdependent)?</a:t>
            </a:r>
          </a:p>
          <a:p>
            <a:endParaRPr lang="en-US">
              <a:latin typeface="Book Antiqua"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Book Antiqua" charset="0"/>
                <a:ea typeface="ＭＳ Ｐゴシック" charset="0"/>
                <a:cs typeface="ＭＳ Ｐゴシック" charset="0"/>
              </a:rPr>
              <a:t>Most interesting</a:t>
            </a:r>
          </a:p>
          <a:p>
            <a:endParaRPr lang="en-US">
              <a:latin typeface="Book Antiqua" charset="0"/>
              <a:ea typeface="ＭＳ Ｐゴシック" charset="0"/>
              <a:cs typeface="ＭＳ Ｐゴシック" charset="0"/>
            </a:endParaRPr>
          </a:p>
          <a:p>
            <a:r>
              <a:rPr lang="en-US">
                <a:latin typeface="Book Antiqua" charset="0"/>
                <a:ea typeface="ＭＳ Ｐゴシック" charset="0"/>
                <a:cs typeface="ＭＳ Ｐゴシック" charset="0"/>
              </a:rPr>
              <a:t>Two key distinctions:  </a:t>
            </a:r>
          </a:p>
          <a:p>
            <a:r>
              <a:rPr lang="en-US">
                <a:latin typeface="Book Antiqua" charset="0"/>
                <a:ea typeface="ＭＳ Ｐゴシック" charset="0"/>
                <a:cs typeface="ＭＳ Ｐゴシック" charset="0"/>
              </a:rPr>
              <a:t>What is being done (Create or Decide)?</a:t>
            </a:r>
          </a:p>
          <a:p>
            <a:r>
              <a:rPr lang="en-US">
                <a:latin typeface="Book Antiqua" charset="0"/>
                <a:ea typeface="ＭＳ Ｐゴシック" charset="0"/>
                <a:cs typeface="ＭＳ Ｐゴシック" charset="0"/>
              </a:rPr>
              <a:t>What is the relationship among the pieced (Independent or Interdependent)?</a:t>
            </a:r>
          </a:p>
          <a:p>
            <a:endParaRPr lang="en-US">
              <a:latin typeface="Book Antiqua"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p:cNvSpPr>
          <p:nvPr>
            <p:ph type="sldImg"/>
          </p:nvPr>
        </p:nvSpPr>
        <p:spPr>
          <a:solidFill>
            <a:srgbClr val="FFFFFF"/>
          </a:solidFill>
          <a:ln/>
        </p:spPr>
      </p:sp>
      <p:sp>
        <p:nvSpPr>
          <p:cNvPr id="4813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Book Antiqua"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dirty="0">
                <a:latin typeface="Book Antiqua" charset="0"/>
                <a:ea typeface="ＭＳ Ｐゴシック" charset="0"/>
                <a:cs typeface="ＭＳ Ｐゴシック" charset="0"/>
              </a:rPr>
              <a:t>Community bets 30% of revenue for direct sales (Quirky website) and 10% of sales from retailers.  42% of this goes to the original inventor, rest to those who influence during development</a:t>
            </a:r>
          </a:p>
          <a:p>
            <a:endParaRPr lang="en-US" dirty="0">
              <a:latin typeface="Book Antiqua" charset="0"/>
              <a:ea typeface="ＭＳ Ｐゴシック" charset="0"/>
              <a:cs typeface="ＭＳ Ｐゴシック" charset="0"/>
            </a:endParaRPr>
          </a:p>
          <a:p>
            <a:r>
              <a:rPr lang="en-US" dirty="0">
                <a:latin typeface="Book Antiqua" charset="0"/>
                <a:ea typeface="ＭＳ Ｐゴシック" charset="0"/>
                <a:cs typeface="ＭＳ Ｐゴシック" charset="0"/>
              </a:rPr>
              <a:t>One of their biggest sellers was: Pivot Power by Jake </a:t>
            </a:r>
            <a:r>
              <a:rPr lang="en-US" dirty="0" err="1">
                <a:latin typeface="Book Antiqua" charset="0"/>
                <a:ea typeface="ＭＳ Ｐゴシック" charset="0"/>
                <a:cs typeface="ＭＳ Ｐゴシック" charset="0"/>
              </a:rPr>
              <a:t>Zien</a:t>
            </a:r>
            <a:r>
              <a:rPr lang="en-US" dirty="0">
                <a:latin typeface="Book Antiqua" charset="0"/>
                <a:ea typeface="ＭＳ Ｐゴシック" charset="0"/>
                <a:cs typeface="ＭＳ Ｐゴシック" charset="0"/>
              </a:rPr>
              <a:t>, a design student, who has already received almost $500K</a:t>
            </a:r>
          </a:p>
          <a:p>
            <a:endParaRPr lang="en-US" dirty="0">
              <a:latin typeface="Book Antiqua" charset="0"/>
              <a:ea typeface="ＭＳ Ｐゴシック" charset="0"/>
              <a:cs typeface="ＭＳ Ｐゴシック" charset="0"/>
            </a:endParaRPr>
          </a:p>
          <a:p>
            <a:r>
              <a:rPr lang="en-US" dirty="0">
                <a:latin typeface="Book Antiqua" charset="0"/>
                <a:ea typeface="ＭＳ Ｐゴシック" charset="0"/>
                <a:cs typeface="ＭＳ Ｐゴシック" charset="0"/>
              </a:rPr>
              <a:t>Line of Apple iPhone 5 accessories (cases, charger/</a:t>
            </a:r>
            <a:r>
              <a:rPr lang="en-US" dirty="0" err="1">
                <a:latin typeface="Book Antiqua" charset="0"/>
                <a:ea typeface="ＭＳ Ｐゴシック" charset="0"/>
                <a:cs typeface="ＭＳ Ｐゴシック" charset="0"/>
              </a:rPr>
              <a:t>earbuds</a:t>
            </a:r>
            <a:r>
              <a:rPr lang="en-US" dirty="0">
                <a:latin typeface="Book Antiqua" charset="0"/>
                <a:ea typeface="ＭＳ Ｐゴシック" charset="0"/>
                <a:cs typeface="ＭＳ Ｐゴシック" charset="0"/>
              </a:rPr>
              <a:t> holder) designed in 24 hours after launch.  (can preorder on </a:t>
            </a:r>
            <a:r>
              <a:rPr lang="en-US" dirty="0" err="1">
                <a:latin typeface="Book Antiqua" charset="0"/>
                <a:ea typeface="ＭＳ Ｐゴシック" charset="0"/>
                <a:cs typeface="ＭＳ Ｐゴシック" charset="0"/>
              </a:rPr>
              <a:t>Fab.com</a:t>
            </a:r>
            <a:r>
              <a:rPr lang="en-US" dirty="0">
                <a:latin typeface="Book Antiqua" charset="0"/>
                <a:ea typeface="ＭＳ Ｐゴシック" charset="0"/>
                <a:cs typeface="ＭＳ Ｐゴシック" charset="0"/>
              </a:rPr>
              <a:t> for shipment in 5-6 </a:t>
            </a:r>
            <a:r>
              <a:rPr lang="en-US" dirty="0" err="1">
                <a:latin typeface="Book Antiqua" charset="0"/>
                <a:ea typeface="ＭＳ Ｐゴシック" charset="0"/>
                <a:cs typeface="ＭＳ Ｐゴシック" charset="0"/>
              </a:rPr>
              <a:t>wks</a:t>
            </a:r>
            <a:r>
              <a:rPr lang="en-US" dirty="0">
                <a:latin typeface="Book Antiqua" charset="0"/>
                <a:ea typeface="ＭＳ Ｐゴシック" charset="0"/>
                <a:cs typeface="ＭＳ Ｐゴシック" charset="0"/>
              </a:rPr>
              <a:t>)</a:t>
            </a:r>
          </a:p>
          <a:p>
            <a:endParaRPr lang="en-US" dirty="0">
              <a:latin typeface="Book Antiqua" charset="0"/>
              <a:ea typeface="ＭＳ Ｐゴシック" charset="0"/>
              <a:cs typeface="ＭＳ Ｐゴシック" charset="0"/>
            </a:endParaRPr>
          </a:p>
          <a:p>
            <a:endParaRPr lang="en-US" dirty="0">
              <a:latin typeface="Book Antiqua" charset="0"/>
              <a:ea typeface="ＭＳ Ｐゴシック" charset="0"/>
              <a:cs typeface="ＭＳ Ｐゴシック" charset="0"/>
            </a:endParaRPr>
          </a:p>
          <a:p>
            <a:endParaRPr lang="en-US" dirty="0">
              <a:latin typeface="Book Antiqua"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Book Antiqua" charset="0"/>
                <a:ea typeface="ＭＳ Ｐゴシック" charset="0"/>
                <a:cs typeface="ＭＳ Ｐゴシック" charset="0"/>
              </a:rPr>
              <a:t>Inspired by Wikipedia and Linux, we</a:t>
            </a:r>
            <a:r>
              <a:rPr lang="ja-JP" altLang="en-US">
                <a:latin typeface="Book Antiqua" charset="0"/>
                <a:ea typeface="ＭＳ Ｐゴシック" charset="0"/>
                <a:cs typeface="ＭＳ Ｐゴシック" charset="0"/>
              </a:rPr>
              <a:t>’</a:t>
            </a:r>
            <a:r>
              <a:rPr lang="en-US" altLang="ja-JP">
                <a:latin typeface="Book Antiqua" charset="0"/>
                <a:ea typeface="ＭＳ Ｐゴシック" charset="0"/>
                <a:cs typeface="ＭＳ Ｐゴシック" charset="0"/>
              </a:rPr>
              <a:t>ve started a new project at MIT called the Climate Collaboratorium</a:t>
            </a:r>
            <a:endParaRPr lang="en-US">
              <a:latin typeface="Book Antiqua"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186370" name="Rectangle 3"/>
          <p:cNvSpPr>
            <a:spLocks noGrp="1" noChangeArrowheads="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80000"/>
              </a:lnSpc>
              <a:defRPr/>
            </a:pPr>
            <a:r>
              <a:rPr lang="en-US" dirty="0" err="1" smtClean="0">
                <a:latin typeface="Book Antiqua" charset="0"/>
                <a:ea typeface="ＭＳ Ｐゴシック" charset="0"/>
                <a:cs typeface="ＭＳ Ｐゴシック" charset="0"/>
              </a:rPr>
              <a:t>Acuired</a:t>
            </a:r>
            <a:r>
              <a:rPr lang="en-US" dirty="0" smtClean="0">
                <a:latin typeface="Book Antiqua" charset="0"/>
                <a:ea typeface="ＭＳ Ｐゴシック" charset="0"/>
                <a:cs typeface="ＭＳ Ｐゴシック" charset="0"/>
              </a:rPr>
              <a:t> by </a:t>
            </a:r>
            <a:r>
              <a:rPr lang="en-US" dirty="0" err="1" smtClean="0"/>
              <a:t>Appirio</a:t>
            </a:r>
            <a:r>
              <a:rPr lang="en-US" dirty="0" smtClean="0"/>
              <a:t> (Sep 2013)</a:t>
            </a:r>
          </a:p>
          <a:p>
            <a:pPr marL="228600" indent="-228600">
              <a:lnSpc>
                <a:spcPct val="80000"/>
              </a:lnSpc>
              <a:defRPr/>
            </a:pPr>
            <a:r>
              <a:rPr lang="en-US" dirty="0" smtClean="0">
                <a:latin typeface="Book Antiqua" charset="0"/>
                <a:ea typeface="ＭＳ Ｐゴシック" charset="0"/>
                <a:cs typeface="ＭＳ Ｐゴシック" charset="0"/>
              </a:rPr>
              <a:t>based </a:t>
            </a:r>
            <a:r>
              <a:rPr lang="en-US" dirty="0">
                <a:latin typeface="Book Antiqua" charset="0"/>
                <a:ea typeface="ＭＳ Ｐゴシック" charset="0"/>
                <a:cs typeface="ＭＳ Ｐゴシック" charset="0"/>
              </a:rPr>
              <a:t>in Connecticut</a:t>
            </a:r>
          </a:p>
          <a:p>
            <a:pPr>
              <a:defRPr/>
            </a:pPr>
            <a:endParaRPr lang="en-US" dirty="0" smtClean="0"/>
          </a:p>
          <a:p>
            <a:pPr>
              <a:defRPr/>
            </a:pPr>
            <a:r>
              <a:rPr lang="en-US" dirty="0" smtClean="0"/>
              <a:t>Slides</a:t>
            </a:r>
          </a:p>
          <a:p>
            <a:pPr>
              <a:defRPr/>
            </a:pPr>
            <a:r>
              <a:rPr lang="en-US" dirty="0" smtClean="0"/>
              <a:t>Legal research</a:t>
            </a:r>
          </a:p>
          <a:p>
            <a:pPr>
              <a:defRPr/>
            </a:pPr>
            <a:r>
              <a:rPr lang="en-US" dirty="0" smtClean="0"/>
              <a:t>Transcribing audio</a:t>
            </a:r>
          </a:p>
          <a:p>
            <a:pPr marL="228600" indent="-228600">
              <a:lnSpc>
                <a:spcPct val="80000"/>
              </a:lnSpc>
              <a:defRPr/>
            </a:pPr>
            <a:endParaRPr lang="en-US" dirty="0" smtClean="0">
              <a:latin typeface="Book Antiqua" charset="0"/>
              <a:ea typeface="ＭＳ Ｐゴシック" charset="0"/>
              <a:cs typeface="ＭＳ Ｐゴシック" charset="0"/>
            </a:endParaRPr>
          </a:p>
          <a:p>
            <a:pPr marL="228600" indent="-228600">
              <a:lnSpc>
                <a:spcPct val="80000"/>
              </a:lnSpc>
              <a:defRPr/>
            </a:pPr>
            <a:endParaRPr lang="en-US" dirty="0" smtClean="0">
              <a:latin typeface="Book Antiqua" charset="0"/>
              <a:ea typeface="ＭＳ Ｐゴシック" charset="0"/>
              <a:cs typeface="ＭＳ Ｐゴシック" charset="0"/>
            </a:endParaRPr>
          </a:p>
          <a:p>
            <a:pPr marL="228600" indent="-228600">
              <a:lnSpc>
                <a:spcPct val="80000"/>
              </a:lnSpc>
              <a:defRPr/>
            </a:pPr>
            <a:r>
              <a:rPr lang="en-US" dirty="0" smtClean="0">
                <a:latin typeface="Book Antiqua" charset="0"/>
                <a:ea typeface="ＭＳ Ｐゴシック" charset="0"/>
                <a:cs typeface="ＭＳ Ｐゴシック" charset="0"/>
              </a:rPr>
              <a:t>Software </a:t>
            </a:r>
            <a:r>
              <a:rPr lang="en-US" dirty="0">
                <a:latin typeface="Book Antiqua" charset="0"/>
                <a:ea typeface="ＭＳ Ｐゴシック" charset="0"/>
                <a:cs typeface="ＭＳ Ｐゴシック" charset="0"/>
              </a:rPr>
              <a:t>development firm with over 95,000 </a:t>
            </a:r>
            <a:r>
              <a:rPr lang="en-US" i="1" dirty="0">
                <a:latin typeface="Book Antiqua" charset="0"/>
                <a:ea typeface="ＭＳ Ｐゴシック" charset="0"/>
                <a:cs typeface="ＭＳ Ｐゴシック" charset="0"/>
              </a:rPr>
              <a:t>registered</a:t>
            </a:r>
            <a:r>
              <a:rPr lang="en-US" dirty="0">
                <a:latin typeface="Book Antiqua" charset="0"/>
                <a:ea typeface="ＭＳ Ｐゴシック" charset="0"/>
                <a:cs typeface="ＭＳ Ｐゴシック" charset="0"/>
              </a:rPr>
              <a:t> freelance programmers from all over the world (China, India, Romania, Poland).</a:t>
            </a:r>
          </a:p>
          <a:p>
            <a:pPr marL="228600" indent="-228600">
              <a:lnSpc>
                <a:spcPct val="80000"/>
              </a:lnSpc>
              <a:defRPr/>
            </a:pPr>
            <a:r>
              <a:rPr lang="en-US" dirty="0">
                <a:latin typeface="Book Antiqua" charset="0"/>
                <a:ea typeface="ＭＳ Ｐゴシック" charset="0"/>
                <a:cs typeface="ＭＳ Ｐゴシック" charset="0"/>
              </a:rPr>
              <a:t>Prize money: few thousand dollars for winner and runner up.</a:t>
            </a:r>
          </a:p>
          <a:p>
            <a:pPr marL="228600" indent="-228600">
              <a:lnSpc>
                <a:spcPct val="80000"/>
              </a:lnSpc>
              <a:defRPr/>
            </a:pPr>
            <a:endParaRPr lang="en-US" dirty="0">
              <a:latin typeface="Book Antiqua" charset="0"/>
              <a:ea typeface="ＭＳ Ｐゴシック" charset="0"/>
              <a:cs typeface="ＭＳ Ｐゴシック" charset="0"/>
            </a:endParaRPr>
          </a:p>
          <a:p>
            <a:pPr marL="228600" indent="-228600">
              <a:lnSpc>
                <a:spcPct val="80000"/>
              </a:lnSpc>
              <a:defRPr/>
            </a:pPr>
            <a:r>
              <a:rPr lang="en-US" dirty="0">
                <a:latin typeface="Book Antiqua" charset="0"/>
                <a:ea typeface="ＭＳ Ｐゴシック" charset="0"/>
                <a:cs typeface="ＭＳ Ｐゴシック" charset="0"/>
              </a:rPr>
              <a:t>Programmers compete for money but also (often more importantly) for recognition.  Online statistics—visible to others—about how many contests you</a:t>
            </a:r>
            <a:r>
              <a:rPr lang="ja-JP" altLang="en-US" dirty="0">
                <a:latin typeface="Book Antiqua" charset="0"/>
                <a:ea typeface="ＭＳ Ｐゴシック" charset="0"/>
                <a:cs typeface="ＭＳ Ｐゴシック" charset="0"/>
              </a:rPr>
              <a:t>’</a:t>
            </a:r>
            <a:r>
              <a:rPr lang="en-US" altLang="ja-JP" dirty="0" err="1">
                <a:latin typeface="Book Antiqua" charset="0"/>
                <a:ea typeface="ＭＳ Ｐゴシック" charset="0"/>
                <a:cs typeface="ＭＳ Ｐゴシック" charset="0"/>
              </a:rPr>
              <a:t>ve</a:t>
            </a:r>
            <a:r>
              <a:rPr lang="en-US" altLang="ja-JP" dirty="0">
                <a:latin typeface="Book Antiqua" charset="0"/>
                <a:ea typeface="ＭＳ Ｐゴシック" charset="0"/>
                <a:cs typeface="ＭＳ Ｐゴシック" charset="0"/>
              </a:rPr>
              <a:t> entered, won, and how much money you</a:t>
            </a:r>
            <a:r>
              <a:rPr lang="ja-JP" altLang="en-US" dirty="0">
                <a:latin typeface="Book Antiqua" charset="0"/>
                <a:ea typeface="ＭＳ Ｐゴシック" charset="0"/>
                <a:cs typeface="ＭＳ Ｐゴシック" charset="0"/>
              </a:rPr>
              <a:t>’</a:t>
            </a:r>
            <a:r>
              <a:rPr lang="en-US" altLang="ja-JP" dirty="0" err="1">
                <a:latin typeface="Book Antiqua" charset="0"/>
                <a:ea typeface="ＭＳ Ｐゴシック" charset="0"/>
                <a:cs typeface="ＭＳ Ｐゴシック" charset="0"/>
              </a:rPr>
              <a:t>ve</a:t>
            </a:r>
            <a:r>
              <a:rPr lang="en-US" altLang="ja-JP" dirty="0">
                <a:latin typeface="Book Antiqua" charset="0"/>
                <a:ea typeface="ＭＳ Ｐゴシック" charset="0"/>
                <a:cs typeface="ＭＳ Ｐゴシック" charset="0"/>
              </a:rPr>
              <a:t> made.  For instance, programmers with ratings higher than than 2200 points are </a:t>
            </a:r>
            <a:r>
              <a:rPr lang="ja-JP" altLang="en-US" dirty="0">
                <a:latin typeface="Book Antiqua" charset="0"/>
                <a:ea typeface="ＭＳ Ｐゴシック" charset="0"/>
                <a:cs typeface="ＭＳ Ｐゴシック" charset="0"/>
              </a:rPr>
              <a:t>“</a:t>
            </a:r>
            <a:r>
              <a:rPr lang="en-US" altLang="ja-JP" dirty="0">
                <a:latin typeface="Book Antiqua" charset="0"/>
                <a:ea typeface="ＭＳ Ｐゴシック" charset="0"/>
                <a:cs typeface="ＭＳ Ｐゴシック" charset="0"/>
              </a:rPr>
              <a:t>red members</a:t>
            </a:r>
            <a:r>
              <a:rPr lang="ja-JP" altLang="en-US" dirty="0">
                <a:latin typeface="Book Antiqua" charset="0"/>
                <a:ea typeface="ＭＳ Ｐゴシック" charset="0"/>
                <a:cs typeface="ＭＳ Ｐゴシック" charset="0"/>
              </a:rPr>
              <a:t>”</a:t>
            </a:r>
            <a:r>
              <a:rPr lang="en-US" altLang="ja-JP" dirty="0">
                <a:latin typeface="Book Antiqua" charset="0"/>
                <a:ea typeface="ＭＳ Ｐゴシック" charset="0"/>
                <a:cs typeface="ＭＳ Ｐゴシック" charset="0"/>
              </a:rPr>
              <a:t>   One said:  </a:t>
            </a:r>
            <a:r>
              <a:rPr lang="ja-JP" altLang="en-US" dirty="0">
                <a:latin typeface="Book Antiqua" charset="0"/>
                <a:ea typeface="ＭＳ Ｐゴシック" charset="0"/>
                <a:cs typeface="ＭＳ Ｐゴシック" charset="0"/>
              </a:rPr>
              <a:t>“</a:t>
            </a:r>
            <a:r>
              <a:rPr lang="en-US" altLang="ja-JP" dirty="0">
                <a:latin typeface="Book Antiqua" charset="0"/>
                <a:ea typeface="ＭＳ Ｐゴシック" charset="0"/>
                <a:cs typeface="ＭＳ Ｐゴシック" charset="0"/>
              </a:rPr>
              <a:t>I was the first red [level] member from my school, and I think I was the first red member from China.</a:t>
            </a:r>
            <a:r>
              <a:rPr lang="ja-JP" altLang="en-US" dirty="0">
                <a:latin typeface="Book Antiqua" charset="0"/>
                <a:ea typeface="ＭＳ Ｐゴシック" charset="0"/>
                <a:cs typeface="ＭＳ Ｐゴシック" charset="0"/>
              </a:rPr>
              <a:t>”</a:t>
            </a:r>
            <a:endParaRPr lang="en-US" altLang="ja-JP" dirty="0">
              <a:latin typeface="Book Antiqua" charset="0"/>
              <a:ea typeface="ＭＳ Ｐゴシック" charset="0"/>
              <a:cs typeface="ＭＳ Ｐゴシック" charset="0"/>
            </a:endParaRPr>
          </a:p>
          <a:p>
            <a:pPr marL="228600" indent="-228600">
              <a:lnSpc>
                <a:spcPct val="80000"/>
              </a:lnSpc>
              <a:defRPr/>
            </a:pPr>
            <a:endParaRPr lang="en-US" dirty="0">
              <a:latin typeface="Book Antiqua" charset="0"/>
              <a:ea typeface="ＭＳ Ｐゴシック" charset="0"/>
              <a:cs typeface="ＭＳ Ｐゴシック" charset="0"/>
            </a:endParaRPr>
          </a:p>
          <a:p>
            <a:pPr marL="228600" indent="-228600">
              <a:lnSpc>
                <a:spcPct val="80000"/>
              </a:lnSpc>
              <a:defRPr/>
            </a:pPr>
            <a:r>
              <a:rPr lang="en-US" dirty="0">
                <a:latin typeface="Book Antiqua" charset="0"/>
                <a:ea typeface="ＭＳ Ｐゴシック" charset="0"/>
                <a:cs typeface="ＭＳ Ｐゴシック" charset="0"/>
              </a:rPr>
              <a:t>Questions:</a:t>
            </a:r>
          </a:p>
          <a:p>
            <a:pPr marL="228600" indent="-228600">
              <a:lnSpc>
                <a:spcPct val="80000"/>
              </a:lnSpc>
              <a:buFontTx/>
              <a:buAutoNum type="arabicPeriod"/>
              <a:defRPr/>
            </a:pPr>
            <a:r>
              <a:rPr lang="en-US" dirty="0">
                <a:latin typeface="Book Antiqua" charset="0"/>
                <a:ea typeface="ＭＳ Ｐゴシック" charset="0"/>
                <a:cs typeface="ＭＳ Ｐゴシック" charset="0"/>
              </a:rPr>
              <a:t>Do they really have a contest for each module?</a:t>
            </a:r>
          </a:p>
          <a:p>
            <a:pPr marL="228600" indent="-228600">
              <a:lnSpc>
                <a:spcPct val="80000"/>
              </a:lnSpc>
              <a:buFontTx/>
              <a:buAutoNum type="arabicPeriod"/>
              <a:defRPr/>
            </a:pPr>
            <a:r>
              <a:rPr lang="en-US" dirty="0">
                <a:latin typeface="Book Antiqua" charset="0"/>
                <a:ea typeface="ＭＳ Ｐゴシック" charset="0"/>
                <a:cs typeface="ＭＳ Ｐゴシック" charset="0"/>
              </a:rPr>
              <a:t>Who judges winning modules? Other freelancers?  Company programmers?</a:t>
            </a:r>
          </a:p>
          <a:p>
            <a:pPr marL="228600" indent="-228600">
              <a:lnSpc>
                <a:spcPct val="80000"/>
              </a:lnSpc>
              <a:buFontTx/>
              <a:buAutoNum type="arabicPeriod"/>
              <a:defRPr/>
            </a:pPr>
            <a:r>
              <a:rPr lang="en-US" dirty="0">
                <a:latin typeface="Book Antiqua" charset="0"/>
                <a:ea typeface="ＭＳ Ｐゴシック" charset="0"/>
                <a:cs typeface="ＭＳ Ｐゴシック" charset="0"/>
              </a:rPr>
              <a:t>How much are typical (and max) prizes?</a:t>
            </a:r>
          </a:p>
          <a:p>
            <a:pPr marL="228600" indent="-228600">
              <a:lnSpc>
                <a:spcPct val="80000"/>
              </a:lnSpc>
              <a:buFontTx/>
              <a:buAutoNum type="arabicPeriod"/>
              <a:defRPr/>
            </a:pPr>
            <a:r>
              <a:rPr lang="en-US" dirty="0">
                <a:latin typeface="Book Antiqua" charset="0"/>
                <a:ea typeface="ＭＳ Ｐゴシック" charset="0"/>
                <a:cs typeface="ＭＳ Ｐゴシック" charset="0"/>
              </a:rPr>
              <a:t>Are modules visible to others as they are being written?</a:t>
            </a:r>
          </a:p>
          <a:p>
            <a:pPr marL="228600" indent="-228600">
              <a:lnSpc>
                <a:spcPct val="80000"/>
              </a:lnSpc>
              <a:buFontTx/>
              <a:buAutoNum type="arabicPeriod"/>
              <a:defRPr/>
            </a:pPr>
            <a:r>
              <a:rPr lang="en-US" dirty="0">
                <a:latin typeface="Book Antiqua" charset="0"/>
                <a:ea typeface="ＭＳ Ｐゴシック" charset="0"/>
                <a:cs typeface="ＭＳ Ｐゴシック" charset="0"/>
              </a:rPr>
              <a:t>Who does integration of modules (and how is it done)?</a:t>
            </a:r>
          </a:p>
          <a:p>
            <a:pPr marL="228600" indent="-228600">
              <a:lnSpc>
                <a:spcPct val="80000"/>
              </a:lnSpc>
              <a:buFontTx/>
              <a:buAutoNum type="arabicPeriod"/>
              <a:defRPr/>
            </a:pPr>
            <a:endParaRPr lang="en-US" dirty="0">
              <a:latin typeface="Book Antiqua"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a:ln/>
        </p:spPr>
      </p:sp>
      <p:sp>
        <p:nvSpPr>
          <p:cNvPr id="962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Book Antiqua"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solidFill>
            <a:srgbClr val="FFFFFF"/>
          </a:solidFill>
          <a:ln/>
        </p:spPr>
      </p:sp>
      <p:sp>
        <p:nvSpPr>
          <p:cNvPr id="98306" name="Rectangle 3"/>
          <p:cNvSpPr>
            <a:spLocks noGrp="1" noChangeArrowheads="1"/>
          </p:cNvSpPr>
          <p:nvPr>
            <p:ph type="body" idx="1"/>
          </p:nvPr>
        </p:nvSpPr>
        <p:spPr>
          <a:solidFill>
            <a:srgbClr val="FFFFFF"/>
          </a:solidFill>
          <a:ln>
            <a:solidFill>
              <a:srgbClr val="000000"/>
            </a:solidFill>
          </a:ln>
        </p:spPr>
        <p:txBody>
          <a:bodyPr/>
          <a:lstStyle/>
          <a:p>
            <a:pPr marL="228600" indent="-228600"/>
            <a:r>
              <a:rPr lang="en-US">
                <a:latin typeface="Book Antiqua" charset="0"/>
                <a:ea typeface="ＭＳ Ｐゴシック" charset="0"/>
                <a:cs typeface="ＭＳ Ｐゴシック" charset="0"/>
              </a:rPr>
              <a:t>2006 season</a:t>
            </a:r>
          </a:p>
          <a:p>
            <a:pPr marL="228600" indent="-228600"/>
            <a:endParaRPr lang="en-US">
              <a:latin typeface="Book Antiqua" charset="0"/>
              <a:ea typeface="ＭＳ Ｐゴシック" charset="0"/>
              <a:cs typeface="ＭＳ Ｐゴシック" charset="0"/>
            </a:endParaRPr>
          </a:p>
          <a:p>
            <a:pPr marL="228600" indent="-228600"/>
            <a:r>
              <a:rPr lang="en-US">
                <a:latin typeface="Book Antiqua" charset="0"/>
                <a:ea typeface="ＭＳ Ｐゴシック" charset="0"/>
                <a:cs typeface="ＭＳ Ｐゴシック" charset="0"/>
              </a:rPr>
              <a:t>Possible explanations:</a:t>
            </a:r>
          </a:p>
          <a:p>
            <a:pPr marL="228600" indent="-228600">
              <a:buFontTx/>
              <a:buAutoNum type="arabicPeriod"/>
            </a:pPr>
            <a:r>
              <a:rPr lang="en-US">
                <a:latin typeface="Book Antiqua" charset="0"/>
                <a:ea typeface="ＭＳ Ｐゴシック" charset="0"/>
                <a:cs typeface="ＭＳ Ｐゴシック" charset="0"/>
              </a:rPr>
              <a:t>Fans didn</a:t>
            </a:r>
            <a:r>
              <a:rPr lang="ja-JP" altLang="en-US">
                <a:latin typeface="Book Antiqua" charset="0"/>
                <a:ea typeface="ＭＳ Ｐゴシック" charset="0"/>
                <a:cs typeface="ＭＳ Ｐゴシック" charset="0"/>
              </a:rPr>
              <a:t>’</a:t>
            </a:r>
            <a:r>
              <a:rPr lang="en-US" altLang="ja-JP">
                <a:latin typeface="Book Antiqua" charset="0"/>
                <a:ea typeface="ＭＳ Ｐゴシック" charset="0"/>
                <a:cs typeface="ＭＳ Ｐゴシック" charset="0"/>
              </a:rPr>
              <a:t>t know as much and weren</a:t>
            </a:r>
            <a:r>
              <a:rPr lang="ja-JP" altLang="en-US">
                <a:latin typeface="Book Antiqua" charset="0"/>
                <a:ea typeface="ＭＳ Ｐゴシック" charset="0"/>
                <a:cs typeface="ＭＳ Ｐゴシック" charset="0"/>
              </a:rPr>
              <a:t>’</a:t>
            </a:r>
            <a:r>
              <a:rPr lang="en-US" altLang="ja-JP">
                <a:latin typeface="Book Antiqua" charset="0"/>
                <a:ea typeface="ＭＳ Ｐゴシック" charset="0"/>
                <a:cs typeface="ＭＳ Ｐゴシック" charset="0"/>
              </a:rPr>
              <a:t>t as motivated as managers and so couldn</a:t>
            </a:r>
            <a:r>
              <a:rPr lang="ja-JP" altLang="en-US">
                <a:latin typeface="Book Antiqua" charset="0"/>
                <a:ea typeface="ＭＳ Ｐゴシック" charset="0"/>
                <a:cs typeface="ＭＳ Ｐゴシック" charset="0"/>
              </a:rPr>
              <a:t>’</a:t>
            </a:r>
            <a:r>
              <a:rPr lang="en-US" altLang="ja-JP">
                <a:latin typeface="Book Antiqua" charset="0"/>
                <a:ea typeface="ＭＳ Ｐゴシック" charset="0"/>
                <a:cs typeface="ＭＳ Ｐゴシック" charset="0"/>
              </a:rPr>
              <a:t>t make decisions as well.</a:t>
            </a:r>
          </a:p>
          <a:p>
            <a:pPr marL="228600" indent="-228600">
              <a:buFontTx/>
              <a:buAutoNum type="arabicPeriod"/>
            </a:pPr>
            <a:r>
              <a:rPr lang="en-US">
                <a:latin typeface="Book Antiqua" charset="0"/>
                <a:ea typeface="ＭＳ Ｐゴシック" charset="0"/>
                <a:cs typeface="ＭＳ Ｐゴシック" charset="0"/>
              </a:rPr>
              <a:t>Maybe fans of opposing teams were intentionally voting for bad choices!</a:t>
            </a:r>
          </a:p>
          <a:p>
            <a:pPr marL="228600" indent="-228600">
              <a:buFontTx/>
              <a:buAutoNum type="arabicPeriod"/>
            </a:pPr>
            <a:endParaRPr lang="en-US">
              <a:latin typeface="Book Antiqua" charset="0"/>
              <a:ea typeface="ＭＳ Ｐゴシック" charset="0"/>
              <a:cs typeface="ＭＳ Ｐゴシック" charset="0"/>
            </a:endParaRPr>
          </a:p>
          <a:p>
            <a:pPr marL="228600" indent="-228600"/>
            <a:r>
              <a:rPr lang="en-US">
                <a:latin typeface="Book Antiqua" charset="0"/>
                <a:ea typeface="ＭＳ Ｐゴシック" charset="0"/>
                <a:cs typeface="ＭＳ Ｐゴシック" charset="0"/>
              </a:rPr>
              <a:t>Another instructive failure!  What would be needed for something like this to work in the future?</a:t>
            </a:r>
          </a:p>
          <a:p>
            <a:pPr marL="228600" indent="-228600"/>
            <a:endParaRPr lang="en-US">
              <a:latin typeface="Book Antiqua"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solidFill>
            <a:srgbClr val="FFFFFF"/>
          </a:solidFill>
          <a:ln/>
        </p:spPr>
      </p:sp>
      <p:sp>
        <p:nvSpPr>
          <p:cNvPr id="101378" name="Rectangle 3"/>
          <p:cNvSpPr>
            <a:spLocks noGrp="1" noChangeArrowheads="1"/>
          </p:cNvSpPr>
          <p:nvPr>
            <p:ph type="body" idx="1"/>
          </p:nvPr>
        </p:nvSpPr>
        <p:spPr>
          <a:solidFill>
            <a:srgbClr val="FFFFFF"/>
          </a:solidFill>
          <a:ln>
            <a:solidFill>
              <a:srgbClr val="000000"/>
            </a:solidFill>
          </a:ln>
        </p:spPr>
        <p:txBody>
          <a:bodyPr/>
          <a:lstStyle/>
          <a:p>
            <a:pPr marL="457200" lvl="1" indent="0">
              <a:lnSpc>
                <a:spcPct val="80000"/>
              </a:lnSpc>
            </a:pPr>
            <a:r>
              <a:rPr lang="en-US" sz="1000">
                <a:latin typeface="Book Antiqua" charset="0"/>
                <a:ea typeface="ＭＳ Ｐゴシック" charset="0"/>
              </a:rPr>
              <a:t>The rest of the world, with on-line discussions and suggestions by 4 young chess stars and one grandmaster and moves decided by majority vote</a:t>
            </a:r>
          </a:p>
          <a:p>
            <a:pPr marL="457200" lvl="1" indent="0">
              <a:lnSpc>
                <a:spcPct val="80000"/>
              </a:lnSpc>
            </a:pPr>
            <a:r>
              <a:rPr lang="en-US" sz="1400">
                <a:latin typeface="Book Antiqua" charset="0"/>
                <a:ea typeface="ＭＳ Ｐゴシック" charset="0"/>
              </a:rPr>
              <a:t>1 move per day, </a:t>
            </a:r>
          </a:p>
          <a:p>
            <a:pPr marL="457200" lvl="1" indent="0">
              <a:lnSpc>
                <a:spcPct val="80000"/>
              </a:lnSpc>
            </a:pPr>
            <a:r>
              <a:rPr lang="en-US" sz="1000">
                <a:latin typeface="Book Antiqua" charset="0"/>
                <a:ea typeface="ＭＳ Ｐゴシック" charset="0"/>
              </a:rPr>
              <a:t>Kasparov was heavy favorite before play began</a:t>
            </a:r>
          </a:p>
          <a:p>
            <a:pPr marL="457200" lvl="1" indent="0">
              <a:lnSpc>
                <a:spcPct val="80000"/>
              </a:lnSpc>
            </a:pPr>
            <a:endParaRPr lang="en-US" sz="1000">
              <a:latin typeface="Book Antiqua" charset="0"/>
              <a:ea typeface="ＭＳ Ｐゴシック" charset="0"/>
            </a:endParaRPr>
          </a:p>
          <a:p>
            <a:pPr marL="457200" lvl="1" indent="0">
              <a:lnSpc>
                <a:spcPct val="80000"/>
              </a:lnSpc>
            </a:pPr>
            <a:r>
              <a:rPr lang="en-US" sz="1000">
                <a:latin typeface="Book Antiqua" charset="0"/>
                <a:ea typeface="ＭＳ Ｐゴシック" charset="0"/>
              </a:rPr>
              <a:t>What if people voted to decide what to do?</a:t>
            </a:r>
          </a:p>
          <a:p>
            <a:pPr marL="457200" lvl="1" indent="0">
              <a:lnSpc>
                <a:spcPct val="80000"/>
              </a:lnSpc>
            </a:pPr>
            <a:endParaRPr lang="en-US" sz="1000">
              <a:latin typeface="Book Antiqua" charset="0"/>
              <a:ea typeface="ＭＳ Ｐゴシック" charset="0"/>
            </a:endParaRPr>
          </a:p>
          <a:p>
            <a:pPr marL="457200" lvl="1" indent="0">
              <a:lnSpc>
                <a:spcPct val="80000"/>
              </a:lnSpc>
            </a:pPr>
            <a:r>
              <a:rPr lang="en-US" sz="1000">
                <a:latin typeface="Book Antiqua" charset="0"/>
                <a:ea typeface="ＭＳ Ｐゴシック" charset="0"/>
              </a:rPr>
              <a:t>---------</a:t>
            </a:r>
          </a:p>
          <a:p>
            <a:pPr marL="457200" lvl="1" indent="0">
              <a:lnSpc>
                <a:spcPct val="80000"/>
              </a:lnSpc>
            </a:pPr>
            <a:r>
              <a:rPr lang="en-US" sz="900">
                <a:latin typeface="Book Antiqua" charset="0"/>
                <a:ea typeface="ＭＳ Ｐゴシック" charset="0"/>
              </a:rPr>
              <a:t>From Wikipedia:  Prior to the game, Kasparov was considered a prohibitive favorite. He was reigning World Champion, he was playing with the advantage of the white pieces, and previous examples of majority Internet voting had produced mediocre competition. For example, </a:t>
            </a:r>
            <a:r>
              <a:rPr lang="en-US" sz="900">
                <a:latin typeface="Book Antiqua" charset="0"/>
                <a:ea typeface="ＭＳ Ｐゴシック" charset="0"/>
                <a:hlinkClick r:id="rId3" tooltip="Anatoly Karpov"/>
              </a:rPr>
              <a:t>Anatoly Karpov</a:t>
            </a:r>
            <a:r>
              <a:rPr lang="en-US" sz="900">
                <a:latin typeface="Book Antiqua" charset="0"/>
                <a:ea typeface="ＭＳ Ｐゴシック" charset="0"/>
              </a:rPr>
              <a:t> had taken the black pieces against the rest of the world earlier that year, and had won convincingly. Contrary to expectations, however, Kasparov's game produced a mixture of deep tactical and strategic ideas, and although Kasparov won, he admitted that he had never expended as much effort on any other game in his life, declaring it to be the "greatest game in the history of chess".</a:t>
            </a:r>
          </a:p>
          <a:p>
            <a:pPr marL="457200" lvl="1" indent="0">
              <a:lnSpc>
                <a:spcPct val="80000"/>
              </a:lnSpc>
            </a:pPr>
            <a:r>
              <a:rPr lang="en-US" sz="900">
                <a:latin typeface="Book Antiqua" charset="0"/>
                <a:ea typeface="ＭＳ Ｐゴシック" charset="0"/>
              </a:rPr>
              <a:t>The World Team had several points in their favour, some of which were innovative for an Internet game. Firstly, four young chess stars were selected by MSN to suggest moves for the World Team. They were, in decreasing order of </a:t>
            </a:r>
            <a:r>
              <a:rPr lang="en-US" sz="900">
                <a:latin typeface="Book Antiqua" charset="0"/>
                <a:ea typeface="ＭＳ Ｐゴシック" charset="0"/>
                <a:hlinkClick r:id="rId4" tooltip="Elo rating system"/>
              </a:rPr>
              <a:t>FIDE rating</a:t>
            </a:r>
            <a:r>
              <a:rPr lang="en-US" sz="900">
                <a:latin typeface="Book Antiqua" charset="0"/>
                <a:ea typeface="ＭＳ Ｐゴシック" charset="0"/>
              </a:rPr>
              <a:t>, </a:t>
            </a:r>
            <a:r>
              <a:rPr lang="en-US" sz="900">
                <a:latin typeface="Book Antiqua" charset="0"/>
                <a:ea typeface="ＭＳ Ｐゴシック" charset="0"/>
                <a:hlinkClick r:id="rId5" tooltip="Etienne Bacrot"/>
              </a:rPr>
              <a:t>Etienne Bacrot</a:t>
            </a:r>
            <a:r>
              <a:rPr lang="en-US" sz="900">
                <a:latin typeface="Book Antiqua" charset="0"/>
                <a:ea typeface="ＭＳ Ｐゴシック" charset="0"/>
              </a:rPr>
              <a:t>, </a:t>
            </a:r>
            <a:r>
              <a:rPr lang="en-US" sz="900">
                <a:latin typeface="Book Antiqua" charset="0"/>
                <a:ea typeface="ＭＳ Ｐゴシック" charset="0"/>
                <a:hlinkClick r:id="rId6" tooltip="Florin Felecan"/>
              </a:rPr>
              <a:t>Florin Felecan</a:t>
            </a:r>
            <a:r>
              <a:rPr lang="en-US" sz="900">
                <a:latin typeface="Book Antiqua" charset="0"/>
                <a:ea typeface="ＭＳ Ｐゴシック" charset="0"/>
              </a:rPr>
              <a:t>, </a:t>
            </a:r>
            <a:r>
              <a:rPr lang="en-US" sz="900">
                <a:latin typeface="Book Antiqua" charset="0"/>
                <a:ea typeface="ＭＳ Ｐゴシック" charset="0"/>
                <a:hlinkClick r:id="rId7" tooltip="Irina Krush"/>
              </a:rPr>
              <a:t>Irina Krush</a:t>
            </a:r>
            <a:r>
              <a:rPr lang="en-US" sz="900">
                <a:latin typeface="Book Antiqua" charset="0"/>
                <a:ea typeface="ＭＳ Ｐゴシック" charset="0"/>
              </a:rPr>
              <a:t>, and </a:t>
            </a:r>
            <a:r>
              <a:rPr lang="en-US" sz="900">
                <a:latin typeface="Book Antiqua" charset="0"/>
                <a:ea typeface="ＭＳ Ｐゴシック" charset="0"/>
                <a:hlinkClick r:id="rId8" tooltip="Elisabeth Paehtz"/>
              </a:rPr>
              <a:t>Elisabeth Paehtz</a:t>
            </a:r>
            <a:r>
              <a:rPr lang="en-US" sz="900">
                <a:latin typeface="Book Antiqua" charset="0"/>
                <a:ea typeface="ＭＳ Ｐゴシック" charset="0"/>
              </a:rPr>
              <a:t>. Also, </a:t>
            </a:r>
            <a:r>
              <a:rPr lang="en-US" sz="900">
                <a:latin typeface="Book Antiqua" charset="0"/>
                <a:ea typeface="ＭＳ Ｐゴシック" charset="0"/>
                <a:hlinkClick r:id="rId9" tooltip="International Grandmaster"/>
              </a:rPr>
              <a:t>grandmaster</a:t>
            </a:r>
            <a:r>
              <a:rPr lang="en-US" sz="900">
                <a:latin typeface="Book Antiqua" charset="0"/>
                <a:ea typeface="ＭＳ Ｐゴシック" charset="0"/>
              </a:rPr>
              <a:t> </a:t>
            </a:r>
            <a:r>
              <a:rPr lang="en-US" sz="900">
                <a:latin typeface="Book Antiqua" charset="0"/>
                <a:ea typeface="ＭＳ Ｐゴシック" charset="0"/>
                <a:hlinkClick r:id="rId10" tooltip="Daniel King"/>
              </a:rPr>
              <a:t>Daniel King</a:t>
            </a:r>
            <a:r>
              <a:rPr lang="en-US" sz="900">
                <a:latin typeface="Book Antiqua" charset="0"/>
                <a:ea typeface="ＭＳ Ｐゴシック" charset="0"/>
              </a:rPr>
              <a:t>, recruited to provide a running commentary, often acted as a fifth advocate. Secondly, the moves were slowed down to a pace of one move per player every two days; that is to say, Kasparov had 24 hours to consider each of his moves, and the World Team had 24 hours to respond. Thirdly, MSN provided a bulletin board for the discussion of the team's moves. It was hoped that these advantages would collectively allow for true consultation, and raise the level of play.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xfrm>
            <a:off x="866775" y="684213"/>
            <a:ext cx="5124450" cy="3417887"/>
          </a:xfrm>
          <a:ln/>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Book Antiqua" charset="0"/>
                <a:ea typeface="ＭＳ Ｐゴシック" charset="0"/>
                <a:cs typeface="ＭＳ Ｐゴシック" charset="0"/>
              </a:rPr>
              <a:t>Mention</a:t>
            </a:r>
            <a:r>
              <a:rPr lang="en-US" baseline="0" dirty="0" smtClean="0">
                <a:latin typeface="Book Antiqua" charset="0"/>
                <a:ea typeface="ＭＳ Ｐゴシック" charset="0"/>
                <a:cs typeface="ＭＳ Ｐゴシック" charset="0"/>
              </a:rPr>
              <a:t> Davos (</a:t>
            </a:r>
            <a:r>
              <a:rPr lang="en-US" baseline="0" dirty="0" err="1" smtClean="0">
                <a:latin typeface="Book Antiqua" charset="0"/>
                <a:ea typeface="ＭＳ Ｐゴシック" charset="0"/>
                <a:cs typeface="ＭＳ Ｐゴシック" charset="0"/>
              </a:rPr>
              <a:t>Hockfield</a:t>
            </a:r>
            <a:r>
              <a:rPr lang="en-US" baseline="0" dirty="0" smtClean="0">
                <a:latin typeface="Book Antiqua" charset="0"/>
                <a:ea typeface="ＭＳ Ｐゴシック" charset="0"/>
                <a:cs typeface="ＭＳ Ｐゴシック" charset="0"/>
              </a:rPr>
              <a:t>)…</a:t>
            </a:r>
          </a:p>
          <a:p>
            <a:pPr eaLnBrk="1" hangingPunct="1"/>
            <a:endParaRPr lang="en-US" baseline="0" dirty="0" smtClean="0">
              <a:latin typeface="Book Antiqua" charset="0"/>
              <a:ea typeface="ＭＳ Ｐゴシック" charset="0"/>
              <a:cs typeface="ＭＳ Ｐゴシック" charset="0"/>
            </a:endParaRPr>
          </a:p>
          <a:p>
            <a:pPr eaLnBrk="1" hangingPunct="1"/>
            <a:r>
              <a:rPr lang="en-US" dirty="0" smtClean="0">
                <a:latin typeface="Book Antiqua" charset="0"/>
                <a:ea typeface="ＭＳ Ｐゴシック" charset="0"/>
                <a:cs typeface="ＭＳ Ｐゴシック" charset="0"/>
              </a:rPr>
              <a:t>Slide </a:t>
            </a:r>
            <a:r>
              <a:rPr lang="en-US" dirty="0">
                <a:latin typeface="Book Antiqua" charset="0"/>
                <a:ea typeface="ＭＳ Ｐゴシック" charset="0"/>
                <a:cs typeface="ＭＳ Ｐゴシック" charset="0"/>
              </a:rPr>
              <a:t>1:</a:t>
            </a:r>
          </a:p>
          <a:p>
            <a:pPr eaLnBrk="1" hangingPunct="1"/>
            <a:endParaRPr lang="en-US" dirty="0">
              <a:latin typeface="Book Antiqua" charset="0"/>
              <a:ea typeface="ＭＳ Ｐゴシック" charset="0"/>
              <a:cs typeface="ＭＳ Ｐゴシック" charset="0"/>
            </a:endParaRPr>
          </a:p>
          <a:p>
            <a:pPr eaLnBrk="1" hangingPunct="1"/>
            <a:r>
              <a:rPr lang="en-US" dirty="0">
                <a:latin typeface="Book Antiqua" charset="0"/>
                <a:ea typeface="ＭＳ Ｐゴシック" charset="0"/>
                <a:cs typeface="ＭＳ Ｐゴシック" charset="0"/>
              </a:rPr>
              <a:t>Intelligence is not just something that happens inside individual brains.</a:t>
            </a:r>
          </a:p>
          <a:p>
            <a:pPr eaLnBrk="1" hangingPunct="1"/>
            <a:endParaRPr lang="en-US" dirty="0">
              <a:latin typeface="Book Antiqua" charset="0"/>
              <a:ea typeface="ＭＳ Ｐゴシック" charset="0"/>
              <a:cs typeface="ＭＳ Ｐゴシック" charset="0"/>
            </a:endParaRPr>
          </a:p>
          <a:p>
            <a:pPr eaLnBrk="1" hangingPunct="1"/>
            <a:r>
              <a:rPr lang="en-US" dirty="0">
                <a:latin typeface="Book Antiqua" charset="0"/>
                <a:ea typeface="ＭＳ Ｐゴシック" charset="0"/>
                <a:cs typeface="ＭＳ Ｐゴシック" charset="0"/>
              </a:rPr>
              <a:t>It also arises in groups of individuals.</a:t>
            </a:r>
          </a:p>
          <a:p>
            <a:pPr eaLnBrk="1" hangingPunct="1"/>
            <a:endParaRPr lang="en-US" dirty="0">
              <a:latin typeface="Book Antiqua" charset="0"/>
              <a:ea typeface="ＭＳ Ｐゴシック" charset="0"/>
              <a:cs typeface="ＭＳ Ｐゴシック" charset="0"/>
            </a:endParaRPr>
          </a:p>
          <a:p>
            <a:pPr eaLnBrk="1" hangingPunct="1"/>
            <a:r>
              <a:rPr lang="en-US" dirty="0">
                <a:latin typeface="Book Antiqua" charset="0"/>
                <a:ea typeface="ＭＳ Ｐゴシック" charset="0"/>
                <a:cs typeface="ＭＳ Ｐゴシック" charset="0"/>
              </a:rPr>
              <a:t>We define collective intelligence as:  Groups of individuals acting collectively in ways that seem intelligent.</a:t>
            </a:r>
          </a:p>
          <a:p>
            <a:pPr eaLnBrk="1" hangingPunct="1"/>
            <a:endParaRPr lang="en-US" dirty="0">
              <a:latin typeface="Book Antiqua"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p:cNvSpPr>
          <p:nvPr>
            <p:ph type="sldImg"/>
          </p:nvPr>
        </p:nvSpPr>
        <p:spPr>
          <a:ln/>
        </p:spPr>
      </p:sp>
      <p:sp>
        <p:nvSpPr>
          <p:cNvPr id="921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Book Antiqua" charset="0"/>
                <a:ea typeface="ＭＳ Ｐゴシック" charset="0"/>
                <a:cs typeface="ＭＳ Ｐゴシック" charset="0"/>
              </a:rPr>
              <a:t>Many people would say that global climate change is one of the most important problems facing humanity today. </a:t>
            </a:r>
          </a:p>
          <a:p>
            <a:r>
              <a:rPr lang="en-US">
                <a:latin typeface="Book Antiqua" charset="0"/>
                <a:ea typeface="ＭＳ Ｐゴシック" charset="0"/>
                <a:cs typeface="ＭＳ Ｐゴシック" charset="0"/>
              </a:rPr>
              <a:t>It is affected by all of our actions, and it will potentially affect every one of us.</a:t>
            </a:r>
          </a:p>
          <a:p>
            <a:r>
              <a:rPr lang="en-US">
                <a:latin typeface="Book Antiqua" charset="0"/>
                <a:ea typeface="ＭＳ Ｐゴシック" charset="0"/>
                <a:cs typeface="ＭＳ Ｐゴシック" charset="0"/>
              </a:rPr>
              <a:t>And even those who don</a:t>
            </a:r>
            <a:r>
              <a:rPr lang="ja-JP" altLang="en-US">
                <a:latin typeface="Book Antiqua" charset="0"/>
                <a:ea typeface="ＭＳ Ｐゴシック" charset="0"/>
                <a:cs typeface="ＭＳ Ｐゴシック" charset="0"/>
              </a:rPr>
              <a:t>’</a:t>
            </a:r>
            <a:r>
              <a:rPr lang="en-US">
                <a:latin typeface="Book Antiqua" charset="0"/>
                <a:ea typeface="ＭＳ Ｐゴシック" charset="0"/>
                <a:cs typeface="ＭＳ Ｐゴシック" charset="0"/>
              </a:rPr>
              <a:t>t think it</a:t>
            </a:r>
            <a:r>
              <a:rPr lang="ja-JP" altLang="en-US">
                <a:latin typeface="Book Antiqua" charset="0"/>
                <a:ea typeface="ＭＳ Ｐゴシック" charset="0"/>
                <a:cs typeface="ＭＳ Ｐゴシック" charset="0"/>
              </a:rPr>
              <a:t>’</a:t>
            </a:r>
            <a:r>
              <a:rPr lang="en-US">
                <a:latin typeface="Book Antiqua" charset="0"/>
                <a:ea typeface="ＭＳ Ｐゴシック" charset="0"/>
                <a:cs typeface="ＭＳ Ｐゴシック" charset="0"/>
              </a:rPr>
              <a:t>s big problem would agree that we humans have to somehow decide what to do about it, even if what we decide to do is nothing.</a:t>
            </a:r>
          </a:p>
          <a:p>
            <a:endParaRPr lang="en-US">
              <a:latin typeface="Book Antiqua" charset="0"/>
              <a:ea typeface="ＭＳ Ｐゴシック" charset="0"/>
              <a:cs typeface="ＭＳ Ｐゴシック" charset="0"/>
            </a:endParaRPr>
          </a:p>
          <a:p>
            <a:r>
              <a:rPr lang="en-US">
                <a:latin typeface="Book Antiqua" charset="0"/>
                <a:ea typeface="ＭＳ Ｐゴシック" charset="0"/>
                <a:cs typeface="ＭＳ Ｐゴシック" charset="0"/>
              </a:rPr>
              <a:t>Fortunately, at the same time that we have this potentially huge global problem, we also have the possibility of using a kind of global problem solving approach that was never possible before in human history…</a:t>
            </a:r>
          </a:p>
          <a:p>
            <a:endParaRPr lang="en-US">
              <a:latin typeface="Book Antiqua"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p:cNvSpPr>
          <p:nvPr>
            <p:ph type="sldImg"/>
          </p:nvPr>
        </p:nvSpPr>
        <p:spPr>
          <a:ln/>
        </p:spPr>
      </p:sp>
      <p:sp>
        <p:nvSpPr>
          <p:cNvPr id="942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Book Antiqua" charset="0"/>
                <a:ea typeface="ＭＳ Ｐゴシック" charset="0"/>
                <a:cs typeface="ＭＳ Ｐゴシック" charset="0"/>
              </a:rPr>
              <a:t>As examples like Wikipedia and Linux illustrate, it</a:t>
            </a:r>
            <a:r>
              <a:rPr lang="ja-JP" altLang="en-US">
                <a:latin typeface="Book Antiqua" charset="0"/>
                <a:ea typeface="ＭＳ Ｐゴシック" charset="0"/>
                <a:cs typeface="ＭＳ Ｐゴシック" charset="0"/>
              </a:rPr>
              <a:t>’</a:t>
            </a:r>
            <a:r>
              <a:rPr lang="en-US">
                <a:latin typeface="Book Antiqua" charset="0"/>
                <a:ea typeface="ＭＳ Ｐゴシック" charset="0"/>
                <a:cs typeface="ＭＳ Ｐゴシック" charset="0"/>
              </a:rPr>
              <a:t>s now possible to harness the collective intelligence of thousands of people around the world to work together on very big problems at a scale and with a degree of collaboration that was never possible before. </a:t>
            </a:r>
          </a:p>
          <a:p>
            <a:endParaRPr lang="en-US">
              <a:latin typeface="Book Antiqua" charset="0"/>
              <a:ea typeface="ＭＳ Ｐゴシック" charset="0"/>
              <a:cs typeface="ＭＳ Ｐゴシック" charset="0"/>
            </a:endParaRPr>
          </a:p>
          <a:p>
            <a:r>
              <a:rPr lang="en-US">
                <a:latin typeface="Book Antiqua" charset="0"/>
                <a:ea typeface="ＭＳ Ｐゴシック" charset="0"/>
                <a:cs typeface="ＭＳ Ｐゴシック" charset="0"/>
              </a:rPr>
              <a:t>Our goal in this project is to apply this general approach to developing plans for what we humans can do about global climate change.</a:t>
            </a:r>
          </a:p>
          <a:p>
            <a:endParaRPr lang="en-US">
              <a:latin typeface="Book Antiqua"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90000"/>
              </a:lnSpc>
              <a:spcBef>
                <a:spcPct val="40000"/>
              </a:spcBef>
              <a:spcAft>
                <a:spcPct val="0"/>
              </a:spcAft>
              <a:buClrTx/>
              <a:buSzTx/>
              <a:buFontTx/>
              <a:buNone/>
              <a:tabLst/>
              <a:defRPr/>
            </a:pPr>
            <a:r>
              <a:rPr lang="en-US" dirty="0" smtClean="0">
                <a:latin typeface="Book Antiqua" pitchFamily="-109" charset="0"/>
                <a:ea typeface="ＭＳ Ｐゴシック" pitchFamily="-109" charset="-128"/>
                <a:cs typeface="ＭＳ Ｐゴシック" pitchFamily="-109" charset="-128"/>
              </a:rPr>
              <a:t>… we’ve created a central</a:t>
            </a:r>
            <a:r>
              <a:rPr lang="en-US" baseline="0" dirty="0" smtClean="0">
                <a:latin typeface="Book Antiqua" pitchFamily="-109" charset="0"/>
                <a:ea typeface="ＭＳ Ｐゴシック" pitchFamily="-109" charset="-128"/>
                <a:cs typeface="ＭＳ Ｐゴシック" pitchFamily="-109" charset="-128"/>
              </a:rPr>
              <a:t> place on the web, called the Climate </a:t>
            </a:r>
            <a:r>
              <a:rPr lang="en-US" baseline="0" dirty="0" err="1" smtClean="0">
                <a:latin typeface="Book Antiqua" pitchFamily="-109" charset="0"/>
                <a:ea typeface="ＭＳ Ｐゴシック" pitchFamily="-109" charset="-128"/>
                <a:cs typeface="ＭＳ Ｐゴシック" pitchFamily="-109" charset="-128"/>
              </a:rPr>
              <a:t>CoLab</a:t>
            </a:r>
            <a:r>
              <a:rPr lang="en-US" baseline="0" dirty="0" smtClean="0">
                <a:latin typeface="Book Antiqua" pitchFamily="-109" charset="0"/>
                <a:ea typeface="ＭＳ Ｐゴシック" pitchFamily="-109" charset="-128"/>
                <a:cs typeface="ＭＳ Ｐゴシック" pitchFamily="-109" charset="-128"/>
              </a:rPr>
              <a:t>, where people can not just share information about the problem, but they can also develop proposals for what we can actually do about it.</a:t>
            </a:r>
          </a:p>
          <a:p>
            <a:pPr marL="0" marR="0" indent="0" algn="l" defTabSz="914400" rtl="0" eaLnBrk="0" fontAlgn="base" latinLnBrk="0" hangingPunct="0">
              <a:lnSpc>
                <a:spcPct val="90000"/>
              </a:lnSpc>
              <a:spcBef>
                <a:spcPct val="40000"/>
              </a:spcBef>
              <a:spcAft>
                <a:spcPct val="0"/>
              </a:spcAft>
              <a:buClrTx/>
              <a:buSzTx/>
              <a:buFontTx/>
              <a:buNone/>
              <a:tabLst/>
              <a:defRPr/>
            </a:pPr>
            <a:endParaRPr lang="en-US" baseline="0" dirty="0" smtClean="0">
              <a:latin typeface="Book Antiqua" pitchFamily="-109" charset="0"/>
              <a:ea typeface="ＭＳ Ｐゴシック" pitchFamily="-109" charset="-128"/>
              <a:cs typeface="ＭＳ Ｐゴシック" pitchFamily="-109" charset="-128"/>
            </a:endParaRPr>
          </a:p>
          <a:p>
            <a:endParaRPr lang="en-US" dirty="0"/>
          </a:p>
        </p:txBody>
      </p:sp>
    </p:spTree>
    <p:extLst>
      <p:ext uri="{BB962C8B-B14F-4D97-AF65-F5344CB8AC3E}">
        <p14:creationId xmlns:p14="http://schemas.microsoft.com/office/powerpoint/2010/main" val="3697432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 who’s interested can use their creativity</a:t>
            </a:r>
            <a:r>
              <a:rPr lang="en-US" baseline="0" dirty="0" smtClean="0"/>
              <a:t> and insight to</a:t>
            </a:r>
            <a:r>
              <a:rPr lang="en-US" dirty="0" smtClean="0"/>
              <a:t> contribute to proposals for political,</a:t>
            </a:r>
            <a:r>
              <a:rPr lang="en-US" baseline="0" dirty="0" smtClean="0"/>
              <a:t> technological, economic, or other actions we might take…</a:t>
            </a:r>
            <a:endParaRPr lang="en-US" dirty="0"/>
          </a:p>
        </p:txBody>
      </p:sp>
    </p:spTree>
    <p:extLst>
      <p:ext uri="{BB962C8B-B14F-4D97-AF65-F5344CB8AC3E}">
        <p14:creationId xmlns:p14="http://schemas.microsoft.com/office/powerpoint/2010/main" val="24391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Sterman</a:t>
            </a:r>
            <a:r>
              <a:rPr lang="en-US" dirty="0" smtClean="0"/>
              <a:t> and colleagues</a:t>
            </a:r>
            <a:endParaRPr lang="en-US" dirty="0"/>
          </a:p>
        </p:txBody>
      </p:sp>
    </p:spTree>
    <p:extLst>
      <p:ext uri="{BB962C8B-B14F-4D97-AF65-F5344CB8AC3E}">
        <p14:creationId xmlns:p14="http://schemas.microsoft.com/office/powerpoint/2010/main" val="738876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can we do about </a:t>
            </a:r>
            <a:r>
              <a:rPr lang="en-US" dirty="0" err="1" smtClean="0"/>
              <a:t>geoengineering</a:t>
            </a:r>
            <a:r>
              <a:rPr lang="en-US" dirty="0" smtClean="0"/>
              <a:t>?</a:t>
            </a:r>
            <a:endParaRPr lang="en-US" dirty="0"/>
          </a:p>
        </p:txBody>
      </p:sp>
    </p:spTree>
    <p:extLst>
      <p:ext uri="{BB962C8B-B14F-4D97-AF65-F5344CB8AC3E}">
        <p14:creationId xmlns:p14="http://schemas.microsoft.com/office/powerpoint/2010/main" val="2557677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90000"/>
              </a:lnSpc>
              <a:spcBef>
                <a:spcPct val="40000"/>
              </a:spcBef>
              <a:spcAft>
                <a:spcPct val="0"/>
              </a:spcAft>
              <a:buClrTx/>
              <a:buSzTx/>
              <a:buFontTx/>
              <a:buNone/>
              <a:tabLst/>
              <a:defRPr/>
            </a:pPr>
            <a:r>
              <a:rPr lang="en-US" sz="1200" kern="1200" dirty="0" smtClean="0">
                <a:solidFill>
                  <a:schemeClr val="tx1"/>
                </a:solidFill>
                <a:effectLst/>
                <a:latin typeface="Book Antiqua" pitchFamily="-111" charset="0"/>
                <a:ea typeface="ＭＳ Ｐゴシック" pitchFamily="-65" charset="-128"/>
                <a:cs typeface="ＭＳ Ｐゴシック" pitchFamily="-65" charset="-128"/>
              </a:rPr>
              <a:t>Starting next year, we expect to have other contests that bring together these proposals for parts of the problem into integrative, overall proposals for what to do at the national and global levels.</a:t>
            </a:r>
          </a:p>
          <a:p>
            <a:endParaRPr lang="en-US" dirty="0" smtClean="0"/>
          </a:p>
          <a:p>
            <a:endParaRPr lang="en-US" dirty="0" smtClean="0"/>
          </a:p>
          <a:p>
            <a:r>
              <a:rPr lang="en-US" dirty="0" smtClean="0"/>
              <a:t>Will all this really work to help solve the problem</a:t>
            </a:r>
            <a:r>
              <a:rPr lang="en-US" baseline="0" dirty="0" smtClean="0"/>
              <a:t> of what to do about global climate change?</a:t>
            </a:r>
          </a:p>
          <a:p>
            <a:endParaRPr lang="en-US" baseline="0" dirty="0" smtClean="0"/>
          </a:p>
          <a:p>
            <a:r>
              <a:rPr lang="en-US" baseline="0" dirty="0" smtClean="0"/>
              <a:t>We don’t know.</a:t>
            </a:r>
          </a:p>
          <a:p>
            <a:endParaRPr lang="en-US" baseline="0" dirty="0" smtClean="0"/>
          </a:p>
          <a:p>
            <a:pPr algn="l"/>
            <a:r>
              <a:rPr lang="en-US" baseline="0" dirty="0" smtClean="0"/>
              <a:t>But our hope is that…</a:t>
            </a:r>
          </a:p>
          <a:p>
            <a:pPr marL="0" indent="0" algn="l">
              <a:buNone/>
            </a:pPr>
            <a:r>
              <a:rPr lang="en-US" dirty="0" smtClean="0"/>
              <a:t>The Climate </a:t>
            </a:r>
            <a:r>
              <a:rPr lang="en-US" dirty="0" err="1" smtClean="0"/>
              <a:t>CoLab</a:t>
            </a:r>
            <a:r>
              <a:rPr lang="en-US" dirty="0" smtClean="0"/>
              <a:t> will help bring together</a:t>
            </a:r>
          </a:p>
          <a:p>
            <a:pPr marL="457200" lvl="1" indent="0" algn="l">
              <a:buNone/>
            </a:pPr>
            <a:r>
              <a:rPr lang="en-US" sz="2400" dirty="0" smtClean="0"/>
              <a:t>scientists, policy makers, business people, and many others</a:t>
            </a:r>
          </a:p>
          <a:p>
            <a:pPr marL="0" indent="0" algn="l">
              <a:buNone/>
            </a:pPr>
            <a:r>
              <a:rPr lang="en-US" dirty="0" smtClean="0"/>
              <a:t>to plan</a:t>
            </a:r>
          </a:p>
          <a:p>
            <a:pPr marL="0" indent="0" algn="l">
              <a:buNone/>
            </a:pPr>
            <a:r>
              <a:rPr lang="en-US" sz="2400" dirty="0" smtClean="0"/>
              <a:t>--and gain support for--</a:t>
            </a:r>
          </a:p>
          <a:p>
            <a:pPr marL="0" indent="0" algn="l">
              <a:buNone/>
            </a:pPr>
            <a:r>
              <a:rPr lang="en-US" dirty="0" smtClean="0"/>
              <a:t>better climate actions</a:t>
            </a:r>
          </a:p>
          <a:p>
            <a:pPr marL="0" indent="0" algn="l">
              <a:buNone/>
            </a:pPr>
            <a:r>
              <a:rPr lang="en-US" dirty="0" smtClean="0"/>
              <a:t>than anything we would otherwise have done.</a:t>
            </a:r>
          </a:p>
          <a:p>
            <a:endParaRPr lang="en-US" dirty="0"/>
          </a:p>
        </p:txBody>
      </p:sp>
    </p:spTree>
    <p:extLst>
      <p:ext uri="{BB962C8B-B14F-4D97-AF65-F5344CB8AC3E}">
        <p14:creationId xmlns:p14="http://schemas.microsoft.com/office/powerpoint/2010/main" val="2255254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a:ln/>
        </p:spPr>
      </p:sp>
      <p:sp>
        <p:nvSpPr>
          <p:cNvPr id="1146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Book Antiqua" charset="0"/>
                <a:ea typeface="ＭＳ Ｐゴシック" charset="0"/>
                <a:cs typeface="ＭＳ Ｐゴシック" charset="0"/>
              </a:rPr>
              <a:t>Slide 14:</a:t>
            </a:r>
          </a:p>
          <a:p>
            <a:pPr eaLnBrk="1" hangingPunct="1"/>
            <a:endParaRPr lang="en-US">
              <a:latin typeface="Book Antiqua" charset="0"/>
              <a:ea typeface="ＭＳ Ｐゴシック" charset="0"/>
              <a:cs typeface="ＭＳ Ｐゴシック" charset="0"/>
            </a:endParaRPr>
          </a:p>
          <a:p>
            <a:pPr eaLnBrk="1" hangingPunct="1"/>
            <a:r>
              <a:rPr lang="en-US">
                <a:latin typeface="Book Antiqua" charset="0"/>
                <a:ea typeface="ＭＳ Ｐゴシック" charset="0"/>
                <a:cs typeface="ＭＳ Ｐゴシック" charset="0"/>
              </a:rPr>
              <a:t>In the long run, as our world becomes more and more closely connected with many kinds of electronic communication, it will become increasingly useful to think of all the humans and computers on our planet as constituting a kind of </a:t>
            </a:r>
            <a:r>
              <a:rPr lang="ja-JP" altLang="en-US">
                <a:latin typeface="Book Antiqua" charset="0"/>
                <a:ea typeface="ＭＳ Ｐゴシック" charset="0"/>
                <a:cs typeface="ＭＳ Ｐゴシック" charset="0"/>
              </a:rPr>
              <a:t>“</a:t>
            </a:r>
            <a:r>
              <a:rPr lang="en-US">
                <a:latin typeface="Book Antiqua" charset="0"/>
                <a:ea typeface="ＭＳ Ｐゴシック" charset="0"/>
                <a:cs typeface="ＭＳ Ｐゴシック" charset="0"/>
              </a:rPr>
              <a:t>global brain.</a:t>
            </a:r>
            <a:r>
              <a:rPr lang="ja-JP" altLang="en-US">
                <a:latin typeface="Book Antiqua" charset="0"/>
                <a:ea typeface="ＭＳ Ｐゴシック" charset="0"/>
                <a:cs typeface="ＭＳ Ｐゴシック" charset="0"/>
              </a:rPr>
              <a:t>”</a:t>
            </a:r>
            <a:endParaRPr lang="en-US">
              <a:latin typeface="Book Antiqua" charset="0"/>
              <a:ea typeface="ＭＳ Ｐゴシック" charset="0"/>
              <a:cs typeface="ＭＳ Ｐゴシック" charset="0"/>
            </a:endParaRPr>
          </a:p>
          <a:p>
            <a:pPr eaLnBrk="1" hangingPunct="1"/>
            <a:endParaRPr lang="en-US">
              <a:latin typeface="Book Antiqua" charset="0"/>
              <a:ea typeface="ＭＳ Ｐゴシック" charset="0"/>
              <a:cs typeface="ＭＳ Ｐゴシック" charset="0"/>
            </a:endParaRPr>
          </a:p>
          <a:p>
            <a:pPr eaLnBrk="1" hangingPunct="1"/>
            <a:r>
              <a:rPr lang="en-US">
                <a:latin typeface="Book Antiqua" charset="0"/>
                <a:ea typeface="ＭＳ Ｐゴシック" charset="0"/>
                <a:cs typeface="ＭＳ Ｐゴシック" charset="0"/>
              </a:rPr>
              <a:t>And perhaps our future as a species will depend on how well we</a:t>
            </a:r>
            <a:r>
              <a:rPr lang="ja-JP" altLang="en-US">
                <a:latin typeface="Book Antiqua" charset="0"/>
                <a:ea typeface="ＭＳ Ｐゴシック" charset="0"/>
                <a:cs typeface="ＭＳ Ｐゴシック" charset="0"/>
              </a:rPr>
              <a:t>’</a:t>
            </a:r>
            <a:r>
              <a:rPr lang="en-US">
                <a:latin typeface="Book Antiqua" charset="0"/>
                <a:ea typeface="ＭＳ Ｐゴシック" charset="0"/>
                <a:cs typeface="ＭＳ Ｐゴシック" charset="0"/>
              </a:rPr>
              <a:t>re able to use our global collective intelligence to make choices that are not just smart, but also wise.</a:t>
            </a:r>
          </a:p>
          <a:p>
            <a:pPr eaLnBrk="1" hangingPunct="1"/>
            <a:endParaRPr lang="en-US">
              <a:latin typeface="Book Antiqua"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xfrm>
            <a:off x="866775" y="684213"/>
            <a:ext cx="5124450" cy="3417887"/>
          </a:xfrm>
          <a:ln/>
        </p:spPr>
      </p:sp>
      <p:sp>
        <p:nvSpPr>
          <p:cNvPr id="245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Book Antiqua" charset="0"/>
                <a:ea typeface="ＭＳ Ｐゴシック" charset="0"/>
                <a:cs typeface="ＭＳ Ｐゴシック" charset="0"/>
              </a:rPr>
              <a:t>Slide 2:</a:t>
            </a:r>
          </a:p>
          <a:p>
            <a:pPr eaLnBrk="1" hangingPunct="1"/>
            <a:endParaRPr lang="en-US">
              <a:latin typeface="Book Antiqua" charset="0"/>
              <a:ea typeface="ＭＳ Ｐゴシック" charset="0"/>
              <a:cs typeface="ＭＳ Ｐゴシック" charset="0"/>
            </a:endParaRPr>
          </a:p>
          <a:p>
            <a:pPr eaLnBrk="1" hangingPunct="1"/>
            <a:r>
              <a:rPr lang="en-US">
                <a:latin typeface="Book Antiqua" charset="0"/>
                <a:ea typeface="ＭＳ Ｐゴシック" charset="0"/>
                <a:cs typeface="ＭＳ Ｐゴシック" charset="0"/>
              </a:rPr>
              <a:t>By this definition, collective intelligence has existed for a long time (e.g., Families, companies, and countries are all groups of individual people doing things that at least sometimes </a:t>
            </a:r>
            <a:r>
              <a:rPr lang="en-US" i="1">
                <a:latin typeface="Book Antiqua" charset="0"/>
                <a:ea typeface="ＭＳ Ｐゴシック" charset="0"/>
                <a:cs typeface="ＭＳ Ｐゴシック" charset="0"/>
              </a:rPr>
              <a:t>seem</a:t>
            </a:r>
            <a:r>
              <a:rPr lang="en-US">
                <a:latin typeface="Book Antiqua" charset="0"/>
                <a:ea typeface="ＭＳ Ｐゴシック" charset="0"/>
                <a:cs typeface="ＭＳ Ｐゴシック" charset="0"/>
              </a:rPr>
              <a:t> intelligent.  </a:t>
            </a:r>
          </a:p>
          <a:p>
            <a:pPr eaLnBrk="1" hangingPunct="1"/>
            <a:endParaRPr lang="en-US">
              <a:latin typeface="Book Antiqua" charset="0"/>
              <a:ea typeface="ＭＳ Ｐゴシック" charset="0"/>
              <a:cs typeface="ＭＳ Ｐゴシック" charset="0"/>
            </a:endParaRPr>
          </a:p>
          <a:p>
            <a:pPr eaLnBrk="1" hangingPunct="1"/>
            <a:r>
              <a:rPr lang="en-US">
                <a:latin typeface="Book Antiqua" charset="0"/>
                <a:ea typeface="ＭＳ Ｐゴシック" charset="0"/>
                <a:cs typeface="ＭＳ Ｐゴシック" charset="0"/>
              </a:rPr>
              <a:t>But in the last few years, we</a:t>
            </a:r>
            <a:r>
              <a:rPr lang="ja-JP" altLang="en-US">
                <a:latin typeface="Book Antiqua" charset="0"/>
                <a:ea typeface="ＭＳ Ｐゴシック" charset="0"/>
                <a:cs typeface="ＭＳ Ｐゴシック" charset="0"/>
              </a:rPr>
              <a:t>’</a:t>
            </a:r>
            <a:r>
              <a:rPr lang="en-US">
                <a:latin typeface="Book Antiqua" charset="0"/>
                <a:ea typeface="ＭＳ Ｐゴシック" charset="0"/>
                <a:cs typeface="ＭＳ Ｐゴシック" charset="0"/>
              </a:rPr>
              <a:t>ve seen some very new kinds of collective intelligence made possible by the internet.</a:t>
            </a:r>
          </a:p>
          <a:p>
            <a:pPr eaLnBrk="1" hangingPunct="1"/>
            <a:endParaRPr lang="en-US">
              <a:latin typeface="Book Antiqua" charset="0"/>
              <a:ea typeface="ＭＳ Ｐゴシック" charset="0"/>
              <a:cs typeface="ＭＳ Ｐゴシック" charset="0"/>
            </a:endParaRPr>
          </a:p>
          <a:p>
            <a:pPr eaLnBrk="1" hangingPunct="1"/>
            <a:endParaRPr lang="en-US">
              <a:latin typeface="Book Antiqua"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xfrm>
            <a:off x="866775" y="684213"/>
            <a:ext cx="5124450" cy="3417887"/>
          </a:xfrm>
          <a:ln/>
        </p:spPr>
      </p:sp>
      <p:sp>
        <p:nvSpPr>
          <p:cNvPr id="266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Book Antiqua" charset="0"/>
                <a:ea typeface="ＭＳ Ｐゴシック" charset="0"/>
                <a:cs typeface="ＭＳ Ｐゴシック" charset="0"/>
              </a:rPr>
              <a:t>Slide 3:</a:t>
            </a:r>
          </a:p>
          <a:p>
            <a:pPr eaLnBrk="1" hangingPunct="1"/>
            <a:endParaRPr lang="en-US">
              <a:latin typeface="Book Antiqua" charset="0"/>
              <a:ea typeface="ＭＳ Ｐゴシック" charset="0"/>
              <a:cs typeface="ＭＳ Ｐゴシック" charset="0"/>
            </a:endParaRPr>
          </a:p>
          <a:p>
            <a:pPr eaLnBrk="1" hangingPunct="1"/>
            <a:r>
              <a:rPr lang="en-US">
                <a:latin typeface="Book Antiqua" charset="0"/>
                <a:ea typeface="ＭＳ Ｐゴシック" charset="0"/>
                <a:cs typeface="ＭＳ Ｐゴシック" charset="0"/>
              </a:rPr>
              <a:t>Consider Google, for example:  Millions of people create web pages and link those pages to each other.  Then the Google algorithms </a:t>
            </a:r>
            <a:r>
              <a:rPr lang="ja-JP" altLang="en-US">
                <a:latin typeface="Book Antiqua" charset="0"/>
                <a:ea typeface="ＭＳ Ｐゴシック" charset="0"/>
                <a:cs typeface="ＭＳ Ｐゴシック" charset="0"/>
              </a:rPr>
              <a:t>“</a:t>
            </a:r>
            <a:r>
              <a:rPr lang="en-US">
                <a:latin typeface="Book Antiqua" charset="0"/>
                <a:ea typeface="ＭＳ Ｐゴシック" charset="0"/>
                <a:cs typeface="ＭＳ Ｐゴシック" charset="0"/>
              </a:rPr>
              <a:t>harvest</a:t>
            </a:r>
            <a:r>
              <a:rPr lang="ja-JP" altLang="en-US">
                <a:latin typeface="Book Antiqua" charset="0"/>
                <a:ea typeface="ＭＳ Ｐゴシック" charset="0"/>
                <a:cs typeface="ＭＳ Ｐゴシック" charset="0"/>
              </a:rPr>
              <a:t>”</a:t>
            </a:r>
            <a:r>
              <a:rPr lang="en-US">
                <a:latin typeface="Book Antiqua" charset="0"/>
                <a:ea typeface="ＭＳ Ｐゴシック" charset="0"/>
                <a:cs typeface="ＭＳ Ｐゴシック" charset="0"/>
              </a:rPr>
              <a:t> this knowledge so that when you type a question in the Google search bar, the answers you get often seem amazingly intelligent.  This is a kind of intelligence that never existed on our planet before.</a:t>
            </a:r>
          </a:p>
          <a:p>
            <a:pPr eaLnBrk="1" hangingPunct="1"/>
            <a:endParaRPr lang="en-US">
              <a:latin typeface="Book Antiqua"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Book Antiqua" charset="0"/>
                <a:ea typeface="ＭＳ Ｐゴシック" charset="0"/>
                <a:cs typeface="ＭＳ Ｐゴシック" charset="0"/>
              </a:rPr>
              <a:t>Aspirational question</a:t>
            </a:r>
          </a:p>
          <a:p>
            <a:endParaRPr lang="en-US" dirty="0">
              <a:latin typeface="Book Antiqua" charset="0"/>
              <a:ea typeface="ＭＳ Ｐゴシック" charset="0"/>
              <a:cs typeface="ＭＳ Ｐゴシック" charset="0"/>
            </a:endParaRPr>
          </a:p>
          <a:p>
            <a:r>
              <a:rPr lang="en-US" dirty="0">
                <a:latin typeface="Book Antiqua" charset="0"/>
                <a:ea typeface="ＭＳ Ｐゴシック" charset="0"/>
                <a:cs typeface="ＭＳ Ｐゴシック" charset="0"/>
              </a:rPr>
              <a:t>But lots of scientific and design questions underlie it</a:t>
            </a:r>
          </a:p>
          <a:p>
            <a:endParaRPr lang="en-US" dirty="0">
              <a:latin typeface="Book Antiqua" charset="0"/>
              <a:ea typeface="ＭＳ Ｐゴシック" charset="0"/>
              <a:cs typeface="ＭＳ Ｐゴシック" charset="0"/>
            </a:endParaRPr>
          </a:p>
          <a:p>
            <a:r>
              <a:rPr lang="en-US" dirty="0">
                <a:latin typeface="Book Antiqua" charset="0"/>
                <a:ea typeface="ＭＳ Ｐゴシック" charset="0"/>
                <a:cs typeface="ＭＳ Ｐゴシック" charset="0"/>
              </a:rPr>
              <a:t>Today, I</a:t>
            </a:r>
            <a:r>
              <a:rPr lang="ja-JP" altLang="en-US" dirty="0">
                <a:latin typeface="Book Antiqua" charset="0"/>
                <a:ea typeface="ＭＳ Ｐゴシック" charset="0"/>
                <a:cs typeface="ＭＳ Ｐゴシック" charset="0"/>
              </a:rPr>
              <a:t>’</a:t>
            </a:r>
            <a:r>
              <a:rPr lang="en-US" dirty="0">
                <a:latin typeface="Book Antiqua" charset="0"/>
                <a:ea typeface="ＭＳ Ｐゴシック" charset="0"/>
                <a:cs typeface="ＭＳ Ｐゴシック" charset="0"/>
              </a:rPr>
              <a:t>d like to talk about 4 we</a:t>
            </a:r>
            <a:r>
              <a:rPr lang="ja-JP" altLang="en-US" dirty="0">
                <a:latin typeface="Book Antiqua" charset="0"/>
                <a:ea typeface="ＭＳ Ｐゴシック" charset="0"/>
                <a:cs typeface="ＭＳ Ｐゴシック" charset="0"/>
              </a:rPr>
              <a:t>’</a:t>
            </a:r>
            <a:r>
              <a:rPr lang="en-US" dirty="0">
                <a:latin typeface="Book Antiqua" charset="0"/>
                <a:ea typeface="ＭＳ Ｐゴシック" charset="0"/>
                <a:cs typeface="ＭＳ Ｐゴシック" charset="0"/>
              </a:rPr>
              <a:t>re working on…</a:t>
            </a:r>
          </a:p>
          <a:p>
            <a:endParaRPr lang="en-US" dirty="0">
              <a:latin typeface="Book Antiqua" charset="0"/>
              <a:ea typeface="ＭＳ Ｐゴシック" charset="0"/>
              <a:cs typeface="ＭＳ Ｐゴシック" charset="0"/>
            </a:endParaRPr>
          </a:p>
          <a:p>
            <a:r>
              <a:rPr lang="en-US" dirty="0">
                <a:latin typeface="Book Antiqua" charset="0"/>
                <a:ea typeface="ＭＳ Ｐゴシック" charset="0"/>
                <a:cs typeface="ＭＳ Ｐゴシック" charset="0"/>
              </a:rPr>
              <a:t>For instance, one question is whether </a:t>
            </a:r>
            <a:r>
              <a:rPr lang="ja-JP" altLang="en-US" dirty="0">
                <a:latin typeface="Book Antiqua" charset="0"/>
                <a:ea typeface="ＭＳ Ｐゴシック" charset="0"/>
                <a:cs typeface="ＭＳ Ｐゴシック" charset="0"/>
              </a:rPr>
              <a:t>“</a:t>
            </a:r>
            <a:r>
              <a:rPr lang="en-US" dirty="0">
                <a:latin typeface="Book Antiqua" charset="0"/>
                <a:ea typeface="ＭＳ Ｐゴシック" charset="0"/>
                <a:cs typeface="ＭＳ Ｐゴシック" charset="0"/>
              </a:rPr>
              <a:t>collective intelligence</a:t>
            </a:r>
            <a:r>
              <a:rPr lang="ja-JP" altLang="en-US" dirty="0">
                <a:latin typeface="Book Antiqua" charset="0"/>
                <a:ea typeface="ＭＳ Ｐゴシック" charset="0"/>
                <a:cs typeface="ＭＳ Ｐゴシック" charset="0"/>
              </a:rPr>
              <a:t>”</a:t>
            </a:r>
            <a:r>
              <a:rPr lang="en-US" dirty="0">
                <a:latin typeface="Book Antiqua" charset="0"/>
                <a:ea typeface="ＭＳ Ｐゴシック" charset="0"/>
                <a:cs typeface="ＭＳ Ｐゴシック" charset="0"/>
              </a:rPr>
              <a:t> even exists in any sense other than as a simple aggregation of individual intelligences</a:t>
            </a:r>
          </a:p>
          <a:p>
            <a:endParaRPr lang="en-US" dirty="0">
              <a:latin typeface="Book Antiqua"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Caveats….</a:t>
            </a:r>
          </a:p>
          <a:p>
            <a:endParaRPr lang="en-US" dirty="0" smtClean="0"/>
          </a:p>
          <a:p>
            <a:r>
              <a:rPr lang="en-US" dirty="0" smtClean="0"/>
              <a:t>The</a:t>
            </a:r>
            <a:r>
              <a:rPr lang="en-US" baseline="0" dirty="0" smtClean="0"/>
              <a:t> </a:t>
            </a:r>
            <a:r>
              <a:rPr lang="en-US" dirty="0" smtClean="0"/>
              <a:t>way the members of a group</a:t>
            </a:r>
            <a:r>
              <a:rPr lang="en-US" baseline="0" dirty="0" smtClean="0"/>
              <a:t> relate to each other is very important to the overall performance of the group.</a:t>
            </a:r>
          </a:p>
          <a:p>
            <a:endParaRPr lang="en-US" baseline="0" dirty="0" smtClean="0"/>
          </a:p>
          <a:p>
            <a:r>
              <a:rPr lang="en-US" baseline="0" dirty="0" smtClean="0"/>
              <a:t>This may be even more important to the group’s performance than the individual abilities of the group members, or—even conventional leadership.</a:t>
            </a:r>
          </a:p>
        </p:txBody>
      </p:sp>
    </p:spTree>
    <p:extLst>
      <p:ext uri="{BB962C8B-B14F-4D97-AF65-F5344CB8AC3E}">
        <p14:creationId xmlns:p14="http://schemas.microsoft.com/office/powerpoint/2010/main" val="2409948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Error bars are SEM (</a:t>
            </a:r>
            <a:r>
              <a:rPr lang="en-US" dirty="0" err="1" smtClean="0"/>
              <a:t>std</a:t>
            </a:r>
            <a:r>
              <a:rPr lang="en-US" baseline="0" dirty="0" smtClean="0"/>
              <a:t> error of the mean):</a:t>
            </a:r>
          </a:p>
          <a:p>
            <a:r>
              <a:rPr lang="en-US" baseline="0" dirty="0" smtClean="0"/>
              <a:t>The </a:t>
            </a:r>
            <a:r>
              <a:rPr lang="en-US" baseline="0" dirty="0" err="1" smtClean="0"/>
              <a:t>std</a:t>
            </a:r>
            <a:r>
              <a:rPr lang="en-US" baseline="0" dirty="0" smtClean="0"/>
              <a:t> deviation of the error in the sample mean relative to the true population mean</a:t>
            </a:r>
          </a:p>
          <a:p>
            <a:r>
              <a:rPr lang="en-US" baseline="0" dirty="0" smtClean="0"/>
              <a:t>SEM = (</a:t>
            </a:r>
            <a:r>
              <a:rPr lang="en-US" dirty="0" smtClean="0"/>
              <a:t>sample-based estimate of the standard deviation of the population)</a:t>
            </a:r>
            <a:r>
              <a:rPr lang="en-US" baseline="0" dirty="0" smtClean="0"/>
              <a:t> / SQRT(n)</a:t>
            </a:r>
            <a:endParaRPr lang="en-US" dirty="0"/>
          </a:p>
        </p:txBody>
      </p:sp>
      <p:sp>
        <p:nvSpPr>
          <p:cNvPr id="4" name="Slide Number Placeholder 3"/>
          <p:cNvSpPr>
            <a:spLocks noGrp="1"/>
          </p:cNvSpPr>
          <p:nvPr>
            <p:ph type="sldNum" sz="quarter" idx="10"/>
          </p:nvPr>
        </p:nvSpPr>
        <p:spPr>
          <a:xfrm>
            <a:off x="3884613" y="8659580"/>
            <a:ext cx="2971800" cy="455851"/>
          </a:xfrm>
          <a:prstGeom prst="rect">
            <a:avLst/>
          </a:prstGeom>
        </p:spPr>
        <p:txBody>
          <a:bodyPr/>
          <a:lstStyle/>
          <a:p>
            <a:fld id="{B455388A-9758-4EDE-980F-F0D02133F399}"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ln/>
        </p:spPr>
      </p:sp>
      <p:sp>
        <p:nvSpPr>
          <p:cNvPr id="512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atin typeface="Book Antiqua" charset="0"/>
                <a:ea typeface="ＭＳ Ｐゴシック" charset="0"/>
                <a:cs typeface="ＭＳ Ｐゴシック" charset="0"/>
              </a:rPr>
              <a:t>Sales team, prod dev team, top mgmt team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p:cNvSpPr>
          <p:nvPr>
            <p:ph type="sldImg"/>
          </p:nvPr>
        </p:nvSpPr>
        <p:spPr>
          <a:solidFill>
            <a:srgbClr val="FFFFFF"/>
          </a:solidFill>
          <a:ln/>
        </p:spPr>
      </p:sp>
      <p:sp>
        <p:nvSpPr>
          <p:cNvPr id="76803" name="Rectangle 3"/>
          <p:cNvSpPr>
            <a:spLocks noGrp="1" noChangeArrowheads="1"/>
          </p:cNvSpPr>
          <p:nvPr>
            <p:ph type="body" idx="1"/>
          </p:nvPr>
        </p:nvSpPr>
        <p:spPr>
          <a:solidFill>
            <a:srgbClr val="FFFFFF"/>
          </a:solidFill>
          <a:ln>
            <a:solidFill>
              <a:srgbClr val="000000"/>
            </a:solidFill>
          </a:ln>
        </p:spPr>
        <p:txBody>
          <a:bodyPr/>
          <a:lstStyle/>
          <a:p>
            <a:r>
              <a:rPr lang="en-US">
                <a:latin typeface="Book Antiqua" charset="0"/>
                <a:ea typeface="ＭＳ Ｐゴシック" charset="0"/>
                <a:cs typeface="ＭＳ Ｐゴシック" charset="0"/>
              </a:rPr>
              <a:t>To really answer this question well, we need to go way beyond thinking of </a:t>
            </a:r>
            <a:r>
              <a:rPr lang="ja-JP" altLang="en-US">
                <a:latin typeface="Book Antiqua" charset="0"/>
                <a:ea typeface="ＭＳ Ｐゴシック" charset="0"/>
                <a:cs typeface="ＭＳ Ｐゴシック" charset="0"/>
              </a:rPr>
              <a:t>“</a:t>
            </a:r>
            <a:r>
              <a:rPr lang="en-US">
                <a:latin typeface="Book Antiqua" charset="0"/>
                <a:ea typeface="ＭＳ Ｐゴシック" charset="0"/>
                <a:cs typeface="ＭＳ Ｐゴシック" charset="0"/>
              </a:rPr>
              <a:t>Collective intelligence</a:t>
            </a:r>
            <a:r>
              <a:rPr lang="ja-JP" altLang="en-US">
                <a:latin typeface="Book Antiqua" charset="0"/>
                <a:ea typeface="ＭＳ Ｐゴシック" charset="0"/>
                <a:cs typeface="ＭＳ Ｐゴシック" charset="0"/>
              </a:rPr>
              <a:t>”</a:t>
            </a:r>
            <a:r>
              <a:rPr lang="en-US">
                <a:latin typeface="Book Antiqua" charset="0"/>
                <a:ea typeface="ＭＳ Ｐゴシック" charset="0"/>
                <a:cs typeface="ＭＳ Ｐゴシック" charset="0"/>
              </a:rPr>
              <a:t> as just a fuzzy collection of cool examples. </a:t>
            </a:r>
          </a:p>
          <a:p>
            <a:r>
              <a:rPr lang="en-US">
                <a:latin typeface="Book Antiqua" charset="0"/>
                <a:ea typeface="ＭＳ Ｐゴシック" charset="0"/>
                <a:cs typeface="ＭＳ Ｐゴシック" charset="0"/>
              </a:rPr>
              <a:t>Google, wikipedia, prediction markets are very different from each other.</a:t>
            </a:r>
          </a:p>
          <a:p>
            <a:endParaRPr lang="en-US">
              <a:latin typeface="Book Antiqua" charset="0"/>
              <a:ea typeface="ＭＳ Ｐゴシック" charset="0"/>
              <a:cs typeface="ＭＳ Ｐゴシック" charset="0"/>
            </a:endParaRPr>
          </a:p>
          <a:p>
            <a:r>
              <a:rPr lang="en-US">
                <a:latin typeface="Book Antiqua" charset="0"/>
                <a:ea typeface="ＭＳ Ｐゴシック" charset="0"/>
                <a:cs typeface="ＭＳ Ｐゴシック" charset="0"/>
              </a:rPr>
              <a:t>It</a:t>
            </a:r>
            <a:r>
              <a:rPr lang="ja-JP" altLang="en-US">
                <a:latin typeface="Book Antiqua" charset="0"/>
                <a:ea typeface="ＭＳ Ｐゴシック" charset="0"/>
                <a:cs typeface="ＭＳ Ｐゴシック" charset="0"/>
              </a:rPr>
              <a:t>’</a:t>
            </a:r>
            <a:r>
              <a:rPr lang="en-US">
                <a:latin typeface="Book Antiqua" charset="0"/>
                <a:ea typeface="ＭＳ Ｐゴシック" charset="0"/>
                <a:cs typeface="ＭＳ Ｐゴシック" charset="0"/>
              </a:rPr>
              <a:t>s more like a set of common characteristics—or design patterns—that get recombined in different ways to produce different kinds of collective intelligence.</a:t>
            </a:r>
          </a:p>
          <a:p>
            <a:endParaRPr lang="en-US">
              <a:latin typeface="Book Antiqua" charset="0"/>
              <a:ea typeface="ＭＳ Ｐゴシック" charset="0"/>
              <a:cs typeface="ＭＳ Ｐゴシック" charset="0"/>
            </a:endParaRPr>
          </a:p>
          <a:p>
            <a:r>
              <a:rPr lang="en-US">
                <a:latin typeface="Book Antiqua" charset="0"/>
                <a:ea typeface="ＭＳ Ｐゴシック" charset="0"/>
                <a:cs typeface="ＭＳ Ｐゴシック" charset="0"/>
              </a:rPr>
              <a:t>We can call these design patterns </a:t>
            </a:r>
            <a:r>
              <a:rPr lang="ja-JP" altLang="en-US">
                <a:latin typeface="Book Antiqua" charset="0"/>
                <a:ea typeface="ＭＳ Ｐゴシック" charset="0"/>
                <a:cs typeface="ＭＳ Ｐゴシック" charset="0"/>
              </a:rPr>
              <a:t>“</a:t>
            </a:r>
            <a:r>
              <a:rPr lang="en-US">
                <a:latin typeface="Book Antiqua" charset="0"/>
                <a:ea typeface="ＭＳ Ｐゴシック" charset="0"/>
                <a:cs typeface="ＭＳ Ｐゴシック" charset="0"/>
              </a:rPr>
              <a:t>genes</a:t>
            </a:r>
            <a:r>
              <a:rPr lang="ja-JP" altLang="en-US">
                <a:latin typeface="Book Antiqua" charset="0"/>
                <a:ea typeface="ＭＳ Ｐゴシック" charset="0"/>
                <a:cs typeface="ＭＳ Ｐゴシック" charset="0"/>
              </a:rPr>
              <a:t>”</a:t>
            </a:r>
            <a:r>
              <a:rPr lang="en-US">
                <a:latin typeface="Book Antiqua" charset="0"/>
                <a:ea typeface="ＭＳ Ｐゴシック" charset="0"/>
                <a:cs typeface="ＭＳ Ｐゴシック" charset="0"/>
              </a:rPr>
              <a:t> and what we really need to do is map them and their combinations, including examples of each gene, the conditions under which it is useful, and so forth.</a:t>
            </a:r>
          </a:p>
          <a:p>
            <a:endParaRPr lang="en-US">
              <a:latin typeface="Book Antiqua" charset="0"/>
              <a:ea typeface="ＭＳ Ｐゴシック" charset="0"/>
              <a:cs typeface="ＭＳ Ｐゴシック" charset="0"/>
            </a:endParaRPr>
          </a:p>
          <a:p>
            <a:r>
              <a:rPr lang="en-US">
                <a:latin typeface="Book Antiqua" charset="0"/>
                <a:ea typeface="ＭＳ Ｐゴシック" charset="0"/>
                <a:cs typeface="ＭＳ Ｐゴシック" charset="0"/>
              </a:rPr>
              <a:t>You could call this mapping the genomes for superorganisms that exhibit collective intelligence.</a:t>
            </a:r>
          </a:p>
          <a:p>
            <a:endParaRPr lang="en-US">
              <a:latin typeface="Book Antiqua" charset="0"/>
              <a:ea typeface="ＭＳ Ｐゴシック" charset="0"/>
              <a:cs typeface="ＭＳ Ｐゴシック" charset="0"/>
            </a:endParaRPr>
          </a:p>
          <a:p>
            <a:r>
              <a:rPr lang="en-US">
                <a:latin typeface="Book Antiqua" charset="0"/>
                <a:ea typeface="ＭＳ Ｐゴシック" charset="0"/>
                <a:cs typeface="ＭＳ Ｐゴシック" charset="0"/>
              </a:rPr>
              <a:t>----</a:t>
            </a:r>
          </a:p>
          <a:p>
            <a:r>
              <a:rPr lang="en-US">
                <a:latin typeface="Book Antiqua" charset="0"/>
                <a:ea typeface="ＭＳ Ｐゴシック" charset="0"/>
                <a:cs typeface="ＭＳ Ｐゴシック" charset="0"/>
              </a:rPr>
              <a:t>If you want to *design* new examples of collaborative innovation, these are the building blocks you have to work with. </a:t>
            </a:r>
          </a:p>
          <a:p>
            <a:endParaRPr lang="en-US">
              <a:latin typeface="Book Antiqua"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7"/>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3339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4845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75500" y="476250"/>
            <a:ext cx="20193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4425" y="476250"/>
            <a:ext cx="5908676"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2484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894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143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2"/>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74233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4426" y="1981200"/>
            <a:ext cx="39528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2" y="1981200"/>
            <a:ext cx="39528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890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378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086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38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2"/>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1435102"/>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0064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30160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29804"/>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66750" y="476250"/>
            <a:ext cx="8842375" cy="1144588"/>
            <a:chOff x="373" y="300"/>
            <a:chExt cx="4951" cy="721"/>
          </a:xfrm>
        </p:grpSpPr>
        <p:sp>
          <p:nvSpPr>
            <p:cNvPr id="239619" name="Freeform 3"/>
            <p:cNvSpPr>
              <a:spLocks/>
            </p:cNvSpPr>
            <p:nvPr/>
          </p:nvSpPr>
          <p:spPr bwMode="auto">
            <a:xfrm>
              <a:off x="373" y="300"/>
              <a:ext cx="44" cy="721"/>
            </a:xfrm>
            <a:custGeom>
              <a:avLst/>
              <a:gdLst/>
              <a:ahLst/>
              <a:cxnLst>
                <a:cxn ang="0">
                  <a:pos x="0" y="0"/>
                </a:cxn>
                <a:cxn ang="0">
                  <a:pos x="43" y="48"/>
                </a:cxn>
                <a:cxn ang="0">
                  <a:pos x="43" y="672"/>
                </a:cxn>
                <a:cxn ang="0">
                  <a:pos x="0" y="720"/>
                </a:cxn>
                <a:cxn ang="0">
                  <a:pos x="0" y="0"/>
                </a:cxn>
              </a:cxnLst>
              <a:rect l="0" t="0" r="r" b="b"/>
              <a:pathLst>
                <a:path w="44" h="721">
                  <a:moveTo>
                    <a:pt x="0" y="0"/>
                  </a:moveTo>
                  <a:lnTo>
                    <a:pt x="43" y="48"/>
                  </a:lnTo>
                  <a:lnTo>
                    <a:pt x="43" y="672"/>
                  </a:lnTo>
                  <a:lnTo>
                    <a:pt x="0" y="720"/>
                  </a:lnTo>
                  <a:lnTo>
                    <a:pt x="0" y="0"/>
                  </a:lnTo>
                </a:path>
              </a:pathLst>
            </a:custGeom>
            <a:solidFill>
              <a:srgbClr val="FFA040"/>
            </a:solidFill>
            <a:ln w="25400" cap="rnd" cmpd="sng">
              <a:noFill/>
              <a:prstDash val="solid"/>
              <a:round/>
              <a:headEnd type="none" w="med" len="med"/>
              <a:tailEnd type="none" w="med" len="med"/>
            </a:ln>
            <a:effectLst>
              <a:outerShdw blurRad="63500" dist="107763" dir="2700000" algn="ctr" rotWithShape="0">
                <a:schemeClr val="bg2"/>
              </a:outerShdw>
            </a:effectLst>
          </p:spPr>
          <p:txBody>
            <a:bodyPr/>
            <a:lstStyle/>
            <a:p>
              <a:pPr eaLnBrk="0" hangingPunct="0">
                <a:defRPr/>
              </a:pPr>
              <a:endParaRPr lang="en-US">
                <a:latin typeface="Book Antiqua" pitchFamily="-110" charset="0"/>
                <a:ea typeface="ＭＳ Ｐゴシック" pitchFamily="-110" charset="-128"/>
                <a:cs typeface="ＭＳ Ｐゴシック" pitchFamily="-110" charset="-128"/>
              </a:endParaRPr>
            </a:p>
          </p:txBody>
        </p:sp>
        <p:sp>
          <p:nvSpPr>
            <p:cNvPr id="239620" name="Freeform 4"/>
            <p:cNvSpPr>
              <a:spLocks/>
            </p:cNvSpPr>
            <p:nvPr/>
          </p:nvSpPr>
          <p:spPr bwMode="auto">
            <a:xfrm>
              <a:off x="373" y="300"/>
              <a:ext cx="4951" cy="49"/>
            </a:xfrm>
            <a:custGeom>
              <a:avLst/>
              <a:gdLst/>
              <a:ahLst/>
              <a:cxnLst>
                <a:cxn ang="0">
                  <a:pos x="0" y="0"/>
                </a:cxn>
                <a:cxn ang="0">
                  <a:pos x="43" y="48"/>
                </a:cxn>
                <a:cxn ang="0">
                  <a:pos x="4907" y="48"/>
                </a:cxn>
                <a:cxn ang="0">
                  <a:pos x="4950" y="0"/>
                </a:cxn>
                <a:cxn ang="0">
                  <a:pos x="0" y="0"/>
                </a:cxn>
              </a:cxnLst>
              <a:rect l="0" t="0" r="r" b="b"/>
              <a:pathLst>
                <a:path w="4951" h="49">
                  <a:moveTo>
                    <a:pt x="0" y="0"/>
                  </a:moveTo>
                  <a:lnTo>
                    <a:pt x="43" y="48"/>
                  </a:lnTo>
                  <a:lnTo>
                    <a:pt x="4907" y="48"/>
                  </a:lnTo>
                  <a:lnTo>
                    <a:pt x="4950" y="0"/>
                  </a:lnTo>
                  <a:lnTo>
                    <a:pt x="0" y="0"/>
                  </a:lnTo>
                </a:path>
              </a:pathLst>
            </a:custGeom>
            <a:solidFill>
              <a:srgbClr val="FFE0C0"/>
            </a:solidFill>
            <a:ln w="25400" cap="rnd" cmpd="sng">
              <a:noFill/>
              <a:prstDash val="solid"/>
              <a:round/>
              <a:headEnd type="none" w="med" len="med"/>
              <a:tailEnd type="none" w="med" len="med"/>
            </a:ln>
            <a:effectLst>
              <a:outerShdw blurRad="63500" dist="107763" dir="2700000" algn="ctr" rotWithShape="0">
                <a:schemeClr val="bg2"/>
              </a:outerShdw>
            </a:effectLst>
          </p:spPr>
          <p:txBody>
            <a:bodyPr/>
            <a:lstStyle/>
            <a:p>
              <a:pPr eaLnBrk="0" hangingPunct="0">
                <a:defRPr/>
              </a:pPr>
              <a:endParaRPr lang="en-US">
                <a:latin typeface="Book Antiqua" pitchFamily="-110" charset="0"/>
                <a:ea typeface="ＭＳ Ｐゴシック" pitchFamily="-110" charset="-128"/>
                <a:cs typeface="ＭＳ Ｐゴシック" pitchFamily="-110" charset="-128"/>
              </a:endParaRPr>
            </a:p>
          </p:txBody>
        </p:sp>
        <p:sp>
          <p:nvSpPr>
            <p:cNvPr id="239621" name="Freeform 5"/>
            <p:cNvSpPr>
              <a:spLocks/>
            </p:cNvSpPr>
            <p:nvPr/>
          </p:nvSpPr>
          <p:spPr bwMode="auto">
            <a:xfrm>
              <a:off x="5280" y="300"/>
              <a:ext cx="44" cy="721"/>
            </a:xfrm>
            <a:custGeom>
              <a:avLst/>
              <a:gdLst/>
              <a:ahLst/>
              <a:cxnLst>
                <a:cxn ang="0">
                  <a:pos x="43" y="0"/>
                </a:cxn>
                <a:cxn ang="0">
                  <a:pos x="0" y="48"/>
                </a:cxn>
                <a:cxn ang="0">
                  <a:pos x="0" y="672"/>
                </a:cxn>
                <a:cxn ang="0">
                  <a:pos x="43" y="720"/>
                </a:cxn>
                <a:cxn ang="0">
                  <a:pos x="43" y="0"/>
                </a:cxn>
              </a:cxnLst>
              <a:rect l="0" t="0" r="r" b="b"/>
              <a:pathLst>
                <a:path w="44" h="721">
                  <a:moveTo>
                    <a:pt x="43" y="0"/>
                  </a:moveTo>
                  <a:lnTo>
                    <a:pt x="0" y="48"/>
                  </a:lnTo>
                  <a:lnTo>
                    <a:pt x="0" y="672"/>
                  </a:lnTo>
                  <a:lnTo>
                    <a:pt x="43" y="720"/>
                  </a:lnTo>
                  <a:lnTo>
                    <a:pt x="43" y="0"/>
                  </a:lnTo>
                </a:path>
              </a:pathLst>
            </a:custGeom>
            <a:solidFill>
              <a:srgbClr val="FFA040"/>
            </a:solidFill>
            <a:ln w="25400" cap="rnd" cmpd="sng">
              <a:noFill/>
              <a:prstDash val="solid"/>
              <a:round/>
              <a:headEnd type="none" w="med" len="med"/>
              <a:tailEnd type="none" w="med" len="med"/>
            </a:ln>
            <a:effectLst>
              <a:outerShdw blurRad="63500" dist="107763" dir="2700000" algn="ctr" rotWithShape="0">
                <a:schemeClr val="bg2"/>
              </a:outerShdw>
            </a:effectLst>
          </p:spPr>
          <p:txBody>
            <a:bodyPr/>
            <a:lstStyle/>
            <a:p>
              <a:pPr eaLnBrk="0" hangingPunct="0">
                <a:defRPr/>
              </a:pPr>
              <a:endParaRPr lang="en-US">
                <a:latin typeface="Book Antiqua" pitchFamily="-110" charset="0"/>
                <a:ea typeface="ＭＳ Ｐゴシック" pitchFamily="-110" charset="-128"/>
                <a:cs typeface="ＭＳ Ｐゴシック" pitchFamily="-110" charset="-128"/>
              </a:endParaRPr>
            </a:p>
          </p:txBody>
        </p:sp>
        <p:sp>
          <p:nvSpPr>
            <p:cNvPr id="239622" name="Freeform 6"/>
            <p:cNvSpPr>
              <a:spLocks/>
            </p:cNvSpPr>
            <p:nvPr/>
          </p:nvSpPr>
          <p:spPr bwMode="auto">
            <a:xfrm>
              <a:off x="373" y="972"/>
              <a:ext cx="4951" cy="49"/>
            </a:xfrm>
            <a:custGeom>
              <a:avLst/>
              <a:gdLst/>
              <a:ahLst/>
              <a:cxnLst>
                <a:cxn ang="0">
                  <a:pos x="4950" y="48"/>
                </a:cxn>
                <a:cxn ang="0">
                  <a:pos x="4907" y="0"/>
                </a:cxn>
                <a:cxn ang="0">
                  <a:pos x="43" y="0"/>
                </a:cxn>
                <a:cxn ang="0">
                  <a:pos x="0" y="48"/>
                </a:cxn>
                <a:cxn ang="0">
                  <a:pos x="4950" y="48"/>
                </a:cxn>
              </a:cxnLst>
              <a:rect l="0" t="0" r="r" b="b"/>
              <a:pathLst>
                <a:path w="4951" h="49">
                  <a:moveTo>
                    <a:pt x="4950" y="48"/>
                  </a:moveTo>
                  <a:lnTo>
                    <a:pt x="4907" y="0"/>
                  </a:lnTo>
                  <a:lnTo>
                    <a:pt x="43" y="0"/>
                  </a:lnTo>
                  <a:lnTo>
                    <a:pt x="0" y="48"/>
                  </a:lnTo>
                  <a:lnTo>
                    <a:pt x="4950" y="48"/>
                  </a:lnTo>
                </a:path>
              </a:pathLst>
            </a:custGeom>
            <a:solidFill>
              <a:srgbClr val="C06000"/>
            </a:solidFill>
            <a:ln w="25400" cap="rnd" cmpd="sng">
              <a:noFill/>
              <a:prstDash val="solid"/>
              <a:round/>
              <a:headEnd type="none" w="med" len="med"/>
              <a:tailEnd type="none" w="med" len="med"/>
            </a:ln>
            <a:effectLst>
              <a:outerShdw blurRad="63500" dist="107763" dir="2700000" algn="ctr" rotWithShape="0">
                <a:schemeClr val="bg2"/>
              </a:outerShdw>
            </a:effectLst>
          </p:spPr>
          <p:txBody>
            <a:bodyPr/>
            <a:lstStyle/>
            <a:p>
              <a:pPr eaLnBrk="0" hangingPunct="0">
                <a:defRPr/>
              </a:pPr>
              <a:endParaRPr lang="en-US">
                <a:latin typeface="Book Antiqua" pitchFamily="-110" charset="0"/>
                <a:ea typeface="ＭＳ Ｐゴシック" pitchFamily="-110" charset="-128"/>
                <a:cs typeface="ＭＳ Ｐゴシック" pitchFamily="-110" charset="-128"/>
              </a:endParaRPr>
            </a:p>
          </p:txBody>
        </p:sp>
        <p:sp>
          <p:nvSpPr>
            <p:cNvPr id="239623" name="Rectangle 7"/>
            <p:cNvSpPr>
              <a:spLocks noChangeArrowheads="1"/>
            </p:cNvSpPr>
            <p:nvPr/>
          </p:nvSpPr>
          <p:spPr bwMode="auto">
            <a:xfrm>
              <a:off x="416" y="348"/>
              <a:ext cx="4864" cy="624"/>
            </a:xfrm>
            <a:prstGeom prst="rect">
              <a:avLst/>
            </a:prstGeom>
            <a:gradFill rotWithShape="0">
              <a:gsLst>
                <a:gs pos="0">
                  <a:srgbClr val="E08000">
                    <a:gamma/>
                    <a:shade val="80000"/>
                    <a:invGamma/>
                  </a:srgbClr>
                </a:gs>
                <a:gs pos="50000">
                  <a:srgbClr val="E08000"/>
                </a:gs>
                <a:gs pos="100000">
                  <a:srgbClr val="E08000">
                    <a:gamma/>
                    <a:shade val="80000"/>
                    <a:invGamma/>
                  </a:srgbClr>
                </a:gs>
              </a:gsLst>
              <a:lin ang="18900000" scaled="1"/>
            </a:gradFill>
            <a:ln w="12700">
              <a:noFill/>
              <a:miter lim="800000"/>
              <a:headEnd/>
              <a:tailEnd/>
            </a:ln>
            <a:effectLst/>
          </p:spPr>
          <p:txBody>
            <a:bodyPr wrap="none" anchor="ctr"/>
            <a:lstStyle/>
            <a:p>
              <a:pPr eaLnBrk="0" hangingPunct="0">
                <a:defRPr/>
              </a:pPr>
              <a:endParaRPr lang="en-US">
                <a:latin typeface="Book Antiqua" pitchFamily="-110" charset="0"/>
                <a:ea typeface="ＭＳ Ｐゴシック" pitchFamily="-110" charset="-128"/>
                <a:cs typeface="ＭＳ Ｐゴシック" pitchFamily="-110" charset="-128"/>
              </a:endParaRPr>
            </a:p>
          </p:txBody>
        </p:sp>
      </p:grpSp>
      <p:sp>
        <p:nvSpPr>
          <p:cNvPr id="239624" name="Rectangle 8"/>
          <p:cNvSpPr>
            <a:spLocks noGrp="1" noChangeArrowheads="1"/>
          </p:cNvSpPr>
          <p:nvPr>
            <p:ph type="title"/>
          </p:nvPr>
        </p:nvSpPr>
        <p:spPr bwMode="auto">
          <a:xfrm>
            <a:off x="1136650" y="476250"/>
            <a:ext cx="805815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239625" name="Rectangle 9"/>
          <p:cNvSpPr>
            <a:spLocks noGrp="1" noChangeArrowheads="1"/>
          </p:cNvSpPr>
          <p:nvPr>
            <p:ph type="body" idx="1"/>
          </p:nvPr>
        </p:nvSpPr>
        <p:spPr bwMode="auto">
          <a:xfrm>
            <a:off x="1114425" y="1981200"/>
            <a:ext cx="805815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9627" name="Text Box 11"/>
          <p:cNvSpPr txBox="1">
            <a:spLocks noChangeArrowheads="1"/>
          </p:cNvSpPr>
          <p:nvPr userDrawn="1"/>
        </p:nvSpPr>
        <p:spPr bwMode="auto">
          <a:xfrm>
            <a:off x="7035800" y="6324600"/>
            <a:ext cx="3281363" cy="230188"/>
          </a:xfrm>
          <a:prstGeom prst="rect">
            <a:avLst/>
          </a:prstGeom>
          <a:noFill/>
          <a:ln w="12700">
            <a:noFill/>
            <a:miter lim="800000"/>
            <a:headEnd/>
            <a:tailEnd/>
          </a:ln>
          <a:effectLst/>
        </p:spPr>
        <p:txBody>
          <a:bodyPr wrap="none">
            <a:spAutoFit/>
          </a:bodyPr>
          <a:lstStyle/>
          <a:p>
            <a:pPr eaLnBrk="0" hangingPunct="0">
              <a:defRPr/>
            </a:pPr>
            <a:r>
              <a:rPr lang="en-US" sz="900" dirty="0">
                <a:ea typeface="ＭＳ Ｐゴシック" charset="-128"/>
                <a:cs typeface="ＭＳ Ｐゴシック" charset="-128"/>
              </a:rPr>
              <a:t>Copyright © </a:t>
            </a:r>
            <a:r>
              <a:rPr lang="en-US" sz="900" dirty="0" smtClean="0">
                <a:ea typeface="ＭＳ Ｐゴシック" charset="-128"/>
                <a:cs typeface="ＭＳ Ｐゴシック" charset="-128"/>
              </a:rPr>
              <a:t>2013  </a:t>
            </a:r>
            <a:r>
              <a:rPr lang="en-US" sz="900" dirty="0">
                <a:ea typeface="ＭＳ Ｐゴシック" charset="-128"/>
                <a:cs typeface="ＭＳ Ｐゴシック" charset="-128"/>
              </a:rPr>
              <a:t>Thomas W. Malone.  All rights reserved.</a:t>
            </a:r>
          </a:p>
        </p:txBody>
      </p:sp>
    </p:spTree>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ea typeface="ＭＳ Ｐゴシック" pitchFamily="-65" charset="-128"/>
          <a:cs typeface="ＭＳ Ｐゴシック" pitchFamily="-65" charset="-128"/>
        </a:defRPr>
      </a:lvl2pPr>
      <a:lvl3pPr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ea typeface="ＭＳ Ｐゴシック" pitchFamily="-65" charset="-128"/>
          <a:cs typeface="ＭＳ Ｐゴシック" pitchFamily="-65" charset="-128"/>
        </a:defRPr>
      </a:lvl3pPr>
      <a:lvl4pPr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ea typeface="ＭＳ Ｐゴシック" pitchFamily="-65" charset="-128"/>
          <a:cs typeface="ＭＳ Ｐゴシック" pitchFamily="-65" charset="-128"/>
        </a:defRPr>
      </a:lvl4pPr>
      <a:lvl5pPr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ea typeface="ＭＳ Ｐゴシック" pitchFamily="-65" charset="-128"/>
          <a:cs typeface="ＭＳ Ｐゴシック" pitchFamily="-65" charset="-128"/>
        </a:defRPr>
      </a:lvl5pPr>
      <a:lvl6pPr marL="457200"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defRPr>
      </a:lvl6pPr>
      <a:lvl7pPr marL="914400"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defRPr>
      </a:lvl7pPr>
      <a:lvl8pPr marL="1371600"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defRPr>
      </a:lvl8pPr>
      <a:lvl9pPr marL="1828800"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defRPr>
      </a:lvl9pPr>
    </p:titleStyle>
    <p:bodyStyle>
      <a:lvl1pPr marL="285750" indent="-285750" algn="l" rtl="0" eaLnBrk="0" fontAlgn="base" hangingPunct="0">
        <a:lnSpc>
          <a:spcPct val="90000"/>
        </a:lnSpc>
        <a:spcBef>
          <a:spcPct val="60000"/>
        </a:spcBef>
        <a:spcAft>
          <a:spcPct val="60000"/>
        </a:spcAft>
        <a:buClr>
          <a:schemeClr val="accent1"/>
        </a:buClr>
        <a:buSzPct val="100000"/>
        <a:buChar char="•"/>
        <a:defRPr sz="2400" b="1">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685800" indent="-228600" algn="l" rtl="0" eaLnBrk="0" fontAlgn="base" hangingPunct="0">
        <a:lnSpc>
          <a:spcPct val="90000"/>
        </a:lnSpc>
        <a:spcBef>
          <a:spcPct val="30000"/>
        </a:spcBef>
        <a:spcAft>
          <a:spcPct val="30000"/>
        </a:spcAft>
        <a:buClr>
          <a:schemeClr val="accent1"/>
        </a:buClr>
        <a:buSzPct val="100000"/>
        <a:buChar char="–"/>
        <a:defRPr b="1">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lnSpc>
          <a:spcPct val="90000"/>
        </a:lnSpc>
        <a:spcBef>
          <a:spcPct val="30000"/>
        </a:spcBef>
        <a:spcAft>
          <a:spcPct val="0"/>
        </a:spcAft>
        <a:buClr>
          <a:schemeClr val="accent1"/>
        </a:buClr>
        <a:buSzPct val="100000"/>
        <a:buChar char="»"/>
        <a:defRPr b="1">
          <a:solidFill>
            <a:schemeClr val="tx1"/>
          </a:solidFill>
          <a:effectLst>
            <a:outerShdw blurRad="38100" dist="38100" dir="2700000" algn="tl">
              <a:srgbClr val="000000"/>
            </a:outerShdw>
          </a:effectLst>
          <a:latin typeface="+mn-lt"/>
          <a:ea typeface="ＭＳ Ｐゴシック" pitchFamily="-111" charset="-128"/>
        </a:defRPr>
      </a:lvl3pPr>
      <a:lvl4pPr marL="1543050" indent="-171450" algn="l" rtl="0" eaLnBrk="0" fontAlgn="base" hangingPunct="0">
        <a:lnSpc>
          <a:spcPct val="90000"/>
        </a:lnSpc>
        <a:spcBef>
          <a:spcPct val="30000"/>
        </a:spcBef>
        <a:spcAft>
          <a:spcPct val="0"/>
        </a:spcAft>
        <a:buClr>
          <a:schemeClr val="accent1"/>
        </a:buClr>
        <a:buSzPct val="100000"/>
        <a:buChar char="•"/>
        <a:defRPr sz="1400" b="1">
          <a:solidFill>
            <a:schemeClr val="tx1"/>
          </a:solidFill>
          <a:effectLst>
            <a:outerShdw blurRad="38100" dist="38100" dir="2700000" algn="tl">
              <a:srgbClr val="000000"/>
            </a:outerShdw>
          </a:effectLst>
          <a:latin typeface="+mn-lt"/>
          <a:ea typeface="ＭＳ Ｐゴシック" pitchFamily="-111" charset="-128"/>
        </a:defRPr>
      </a:lvl4pPr>
      <a:lvl5pPr marL="2000250" indent="-171450" algn="l" rtl="0" eaLnBrk="0" fontAlgn="base" hangingPunct="0">
        <a:lnSpc>
          <a:spcPct val="90000"/>
        </a:lnSpc>
        <a:spcBef>
          <a:spcPct val="30000"/>
        </a:spcBef>
        <a:spcAft>
          <a:spcPct val="0"/>
        </a:spcAft>
        <a:buClr>
          <a:schemeClr val="accent1"/>
        </a:buClr>
        <a:buSzPct val="100000"/>
        <a:buChar char="–"/>
        <a:defRPr sz="1400" b="1">
          <a:solidFill>
            <a:schemeClr val="tx1"/>
          </a:solidFill>
          <a:effectLst>
            <a:outerShdw blurRad="38100" dist="38100" dir="2700000" algn="tl">
              <a:srgbClr val="000000"/>
            </a:outerShdw>
          </a:effectLst>
          <a:latin typeface="+mn-lt"/>
          <a:ea typeface="ＭＳ Ｐゴシック" pitchFamily="-111" charset="-128"/>
        </a:defRPr>
      </a:lvl5pPr>
      <a:lvl6pPr marL="2457450" indent="-171450" algn="l" rtl="0" eaLnBrk="0" fontAlgn="base" hangingPunct="0">
        <a:lnSpc>
          <a:spcPct val="90000"/>
        </a:lnSpc>
        <a:spcBef>
          <a:spcPct val="30000"/>
        </a:spcBef>
        <a:spcAft>
          <a:spcPct val="0"/>
        </a:spcAft>
        <a:buClr>
          <a:schemeClr val="accent1"/>
        </a:buClr>
        <a:buSzPct val="100000"/>
        <a:buChar char="–"/>
        <a:defRPr sz="1400" b="1">
          <a:solidFill>
            <a:schemeClr val="tx1"/>
          </a:solidFill>
          <a:effectLst>
            <a:outerShdw blurRad="38100" dist="38100" dir="2700000" algn="tl">
              <a:srgbClr val="000000"/>
            </a:outerShdw>
          </a:effectLst>
          <a:latin typeface="+mn-lt"/>
          <a:ea typeface="ＭＳ Ｐゴシック" pitchFamily="-111" charset="-128"/>
        </a:defRPr>
      </a:lvl6pPr>
      <a:lvl7pPr marL="2914650" indent="-171450" algn="l" rtl="0" eaLnBrk="0" fontAlgn="base" hangingPunct="0">
        <a:lnSpc>
          <a:spcPct val="90000"/>
        </a:lnSpc>
        <a:spcBef>
          <a:spcPct val="30000"/>
        </a:spcBef>
        <a:spcAft>
          <a:spcPct val="0"/>
        </a:spcAft>
        <a:buClr>
          <a:schemeClr val="accent1"/>
        </a:buClr>
        <a:buSzPct val="100000"/>
        <a:buChar char="–"/>
        <a:defRPr sz="1400" b="1">
          <a:solidFill>
            <a:schemeClr val="tx1"/>
          </a:solidFill>
          <a:effectLst>
            <a:outerShdw blurRad="38100" dist="38100" dir="2700000" algn="tl">
              <a:srgbClr val="000000"/>
            </a:outerShdw>
          </a:effectLst>
          <a:latin typeface="+mn-lt"/>
          <a:ea typeface="ＭＳ Ｐゴシック" pitchFamily="-111" charset="-128"/>
        </a:defRPr>
      </a:lvl7pPr>
      <a:lvl8pPr marL="3371850" indent="-171450" algn="l" rtl="0" eaLnBrk="0" fontAlgn="base" hangingPunct="0">
        <a:lnSpc>
          <a:spcPct val="90000"/>
        </a:lnSpc>
        <a:spcBef>
          <a:spcPct val="30000"/>
        </a:spcBef>
        <a:spcAft>
          <a:spcPct val="0"/>
        </a:spcAft>
        <a:buClr>
          <a:schemeClr val="accent1"/>
        </a:buClr>
        <a:buSzPct val="100000"/>
        <a:buChar char="–"/>
        <a:defRPr sz="1400" b="1">
          <a:solidFill>
            <a:schemeClr val="tx1"/>
          </a:solidFill>
          <a:effectLst>
            <a:outerShdw blurRad="38100" dist="38100" dir="2700000" algn="tl">
              <a:srgbClr val="000000"/>
            </a:outerShdw>
          </a:effectLst>
          <a:latin typeface="+mn-lt"/>
          <a:ea typeface="ＭＳ Ｐゴシック" pitchFamily="-111" charset="-128"/>
        </a:defRPr>
      </a:lvl8pPr>
      <a:lvl9pPr marL="3829050" indent="-171450" algn="l" rtl="0" eaLnBrk="0" fontAlgn="base" hangingPunct="0">
        <a:lnSpc>
          <a:spcPct val="90000"/>
        </a:lnSpc>
        <a:spcBef>
          <a:spcPct val="30000"/>
        </a:spcBef>
        <a:spcAft>
          <a:spcPct val="0"/>
        </a:spcAft>
        <a:buClr>
          <a:schemeClr val="accent1"/>
        </a:buClr>
        <a:buSzPct val="100000"/>
        <a:buChar char="–"/>
        <a:defRPr sz="1400" b="1">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3"/>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460"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ea typeface="+mn-ea"/>
                <a:cs typeface="+mn-cs"/>
              </a:defRPr>
            </a:lvl1pPr>
          </a:lstStyle>
          <a:p>
            <a:pPr>
              <a:defRPr/>
            </a:pPr>
            <a:endParaRPr lang="en-GB"/>
          </a:p>
        </p:txBody>
      </p:sp>
      <p:sp>
        <p:nvSpPr>
          <p:cNvPr id="19461"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ea typeface="+mn-ea"/>
                <a:cs typeface="+mn-cs"/>
              </a:defRPr>
            </a:lvl1pPr>
          </a:lstStyle>
          <a:p>
            <a:pPr>
              <a:defRPr/>
            </a:pPr>
            <a:endParaRPr lang="en-GB"/>
          </a:p>
        </p:txBody>
      </p:sp>
      <p:sp>
        <p:nvSpPr>
          <p:cNvPr id="19462"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defRPr>
            </a:lvl1pPr>
          </a:lstStyle>
          <a:p>
            <a:fld id="{0B66FA3C-7955-6346-B45B-C88EE18A4A83}" type="slidenum">
              <a:rPr lang="en-GB"/>
              <a:pPr/>
              <a:t>‹#›</a:t>
            </a:fld>
            <a:endParaRPr lang="en-GB"/>
          </a:p>
        </p:txBody>
      </p:sp>
    </p:spTree>
  </p:cSld>
  <p:clrMap bg1="lt1" tx1="dk1" bg2="lt2" tx2="dk2" accent1="accent1" accent2="accent2" accent3="accent3" accent4="accent4" accent5="accent5" accent6="accent6" hlink="hlink" folHlink="folHlink"/>
  <p:transition xmlns:p14="http://schemas.microsoft.com/office/powerpoint/2010/main" advClick="0" advTm="20000">
    <p:fade/>
  </p:transitio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pitchFamily="34" charset="-128"/>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29804"/>
                <a:invGamma/>
              </a:schemeClr>
            </a:gs>
          </a:gsLst>
          <a:lin ang="5400000" scaled="1"/>
        </a:gra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666750" y="476250"/>
            <a:ext cx="8842375" cy="1144588"/>
            <a:chOff x="373" y="300"/>
            <a:chExt cx="4951" cy="721"/>
          </a:xfrm>
        </p:grpSpPr>
        <p:sp>
          <p:nvSpPr>
            <p:cNvPr id="239619" name="Freeform 3"/>
            <p:cNvSpPr>
              <a:spLocks/>
            </p:cNvSpPr>
            <p:nvPr/>
          </p:nvSpPr>
          <p:spPr bwMode="auto">
            <a:xfrm>
              <a:off x="373" y="300"/>
              <a:ext cx="44" cy="721"/>
            </a:xfrm>
            <a:custGeom>
              <a:avLst/>
              <a:gdLst/>
              <a:ahLst/>
              <a:cxnLst>
                <a:cxn ang="0">
                  <a:pos x="0" y="0"/>
                </a:cxn>
                <a:cxn ang="0">
                  <a:pos x="43" y="48"/>
                </a:cxn>
                <a:cxn ang="0">
                  <a:pos x="43" y="672"/>
                </a:cxn>
                <a:cxn ang="0">
                  <a:pos x="0" y="720"/>
                </a:cxn>
                <a:cxn ang="0">
                  <a:pos x="0" y="0"/>
                </a:cxn>
              </a:cxnLst>
              <a:rect l="0" t="0" r="r" b="b"/>
              <a:pathLst>
                <a:path w="44" h="721">
                  <a:moveTo>
                    <a:pt x="0" y="0"/>
                  </a:moveTo>
                  <a:lnTo>
                    <a:pt x="43" y="48"/>
                  </a:lnTo>
                  <a:lnTo>
                    <a:pt x="43" y="672"/>
                  </a:lnTo>
                  <a:lnTo>
                    <a:pt x="0" y="720"/>
                  </a:lnTo>
                  <a:lnTo>
                    <a:pt x="0" y="0"/>
                  </a:lnTo>
                </a:path>
              </a:pathLst>
            </a:custGeom>
            <a:solidFill>
              <a:srgbClr val="FFA040"/>
            </a:solidFill>
            <a:ln w="25400" cap="rnd" cmpd="sng">
              <a:noFill/>
              <a:prstDash val="solid"/>
              <a:round/>
              <a:headEnd type="none" w="med" len="med"/>
              <a:tailEnd type="none" w="med" len="med"/>
            </a:ln>
            <a:effectLst>
              <a:outerShdw blurRad="63500" dist="107763" dir="2700000" algn="ctr" rotWithShape="0">
                <a:schemeClr val="bg2"/>
              </a:outerShdw>
            </a:effectLst>
          </p:spPr>
          <p:txBody>
            <a:bodyPr/>
            <a:lstStyle/>
            <a:p>
              <a:pPr eaLnBrk="0" hangingPunct="0">
                <a:defRPr/>
              </a:pPr>
              <a:endParaRPr lang="en-US">
                <a:solidFill>
                  <a:srgbClr val="FFFFFF"/>
                </a:solidFill>
                <a:latin typeface="Book Antiqua" pitchFamily="-110" charset="0"/>
                <a:ea typeface="ＭＳ Ｐゴシック" pitchFamily="-110" charset="-128"/>
                <a:cs typeface="ＭＳ Ｐゴシック" pitchFamily="-110" charset="-128"/>
              </a:endParaRPr>
            </a:p>
          </p:txBody>
        </p:sp>
        <p:sp>
          <p:nvSpPr>
            <p:cNvPr id="239620" name="Freeform 4"/>
            <p:cNvSpPr>
              <a:spLocks/>
            </p:cNvSpPr>
            <p:nvPr/>
          </p:nvSpPr>
          <p:spPr bwMode="auto">
            <a:xfrm>
              <a:off x="373" y="300"/>
              <a:ext cx="4951" cy="49"/>
            </a:xfrm>
            <a:custGeom>
              <a:avLst/>
              <a:gdLst/>
              <a:ahLst/>
              <a:cxnLst>
                <a:cxn ang="0">
                  <a:pos x="0" y="0"/>
                </a:cxn>
                <a:cxn ang="0">
                  <a:pos x="43" y="48"/>
                </a:cxn>
                <a:cxn ang="0">
                  <a:pos x="4907" y="48"/>
                </a:cxn>
                <a:cxn ang="0">
                  <a:pos x="4950" y="0"/>
                </a:cxn>
                <a:cxn ang="0">
                  <a:pos x="0" y="0"/>
                </a:cxn>
              </a:cxnLst>
              <a:rect l="0" t="0" r="r" b="b"/>
              <a:pathLst>
                <a:path w="4951" h="49">
                  <a:moveTo>
                    <a:pt x="0" y="0"/>
                  </a:moveTo>
                  <a:lnTo>
                    <a:pt x="43" y="48"/>
                  </a:lnTo>
                  <a:lnTo>
                    <a:pt x="4907" y="48"/>
                  </a:lnTo>
                  <a:lnTo>
                    <a:pt x="4950" y="0"/>
                  </a:lnTo>
                  <a:lnTo>
                    <a:pt x="0" y="0"/>
                  </a:lnTo>
                </a:path>
              </a:pathLst>
            </a:custGeom>
            <a:solidFill>
              <a:srgbClr val="FFE0C0"/>
            </a:solidFill>
            <a:ln w="25400" cap="rnd" cmpd="sng">
              <a:noFill/>
              <a:prstDash val="solid"/>
              <a:round/>
              <a:headEnd type="none" w="med" len="med"/>
              <a:tailEnd type="none" w="med" len="med"/>
            </a:ln>
            <a:effectLst>
              <a:outerShdw blurRad="63500" dist="107763" dir="2700000" algn="ctr" rotWithShape="0">
                <a:schemeClr val="bg2"/>
              </a:outerShdw>
            </a:effectLst>
          </p:spPr>
          <p:txBody>
            <a:bodyPr/>
            <a:lstStyle/>
            <a:p>
              <a:pPr eaLnBrk="0" hangingPunct="0">
                <a:defRPr/>
              </a:pPr>
              <a:endParaRPr lang="en-US">
                <a:solidFill>
                  <a:srgbClr val="FFFFFF"/>
                </a:solidFill>
                <a:latin typeface="Book Antiqua" pitchFamily="-110" charset="0"/>
                <a:ea typeface="ＭＳ Ｐゴシック" pitchFamily="-110" charset="-128"/>
                <a:cs typeface="ＭＳ Ｐゴシック" pitchFamily="-110" charset="-128"/>
              </a:endParaRPr>
            </a:p>
          </p:txBody>
        </p:sp>
        <p:sp>
          <p:nvSpPr>
            <p:cNvPr id="239621" name="Freeform 5"/>
            <p:cNvSpPr>
              <a:spLocks/>
            </p:cNvSpPr>
            <p:nvPr/>
          </p:nvSpPr>
          <p:spPr bwMode="auto">
            <a:xfrm>
              <a:off x="5280" y="300"/>
              <a:ext cx="44" cy="721"/>
            </a:xfrm>
            <a:custGeom>
              <a:avLst/>
              <a:gdLst/>
              <a:ahLst/>
              <a:cxnLst>
                <a:cxn ang="0">
                  <a:pos x="43" y="0"/>
                </a:cxn>
                <a:cxn ang="0">
                  <a:pos x="0" y="48"/>
                </a:cxn>
                <a:cxn ang="0">
                  <a:pos x="0" y="672"/>
                </a:cxn>
                <a:cxn ang="0">
                  <a:pos x="43" y="720"/>
                </a:cxn>
                <a:cxn ang="0">
                  <a:pos x="43" y="0"/>
                </a:cxn>
              </a:cxnLst>
              <a:rect l="0" t="0" r="r" b="b"/>
              <a:pathLst>
                <a:path w="44" h="721">
                  <a:moveTo>
                    <a:pt x="43" y="0"/>
                  </a:moveTo>
                  <a:lnTo>
                    <a:pt x="0" y="48"/>
                  </a:lnTo>
                  <a:lnTo>
                    <a:pt x="0" y="672"/>
                  </a:lnTo>
                  <a:lnTo>
                    <a:pt x="43" y="720"/>
                  </a:lnTo>
                  <a:lnTo>
                    <a:pt x="43" y="0"/>
                  </a:lnTo>
                </a:path>
              </a:pathLst>
            </a:custGeom>
            <a:solidFill>
              <a:srgbClr val="FFA040"/>
            </a:solidFill>
            <a:ln w="25400" cap="rnd" cmpd="sng">
              <a:noFill/>
              <a:prstDash val="solid"/>
              <a:round/>
              <a:headEnd type="none" w="med" len="med"/>
              <a:tailEnd type="none" w="med" len="med"/>
            </a:ln>
            <a:effectLst>
              <a:outerShdw blurRad="63500" dist="107763" dir="2700000" algn="ctr" rotWithShape="0">
                <a:schemeClr val="bg2"/>
              </a:outerShdw>
            </a:effectLst>
          </p:spPr>
          <p:txBody>
            <a:bodyPr/>
            <a:lstStyle/>
            <a:p>
              <a:pPr eaLnBrk="0" hangingPunct="0">
                <a:defRPr/>
              </a:pPr>
              <a:endParaRPr lang="en-US">
                <a:solidFill>
                  <a:srgbClr val="FFFFFF"/>
                </a:solidFill>
                <a:latin typeface="Book Antiqua" pitchFamily="-110" charset="0"/>
                <a:ea typeface="ＭＳ Ｐゴシック" pitchFamily="-110" charset="-128"/>
                <a:cs typeface="ＭＳ Ｐゴシック" pitchFamily="-110" charset="-128"/>
              </a:endParaRPr>
            </a:p>
          </p:txBody>
        </p:sp>
        <p:sp>
          <p:nvSpPr>
            <p:cNvPr id="239622" name="Freeform 6"/>
            <p:cNvSpPr>
              <a:spLocks/>
            </p:cNvSpPr>
            <p:nvPr/>
          </p:nvSpPr>
          <p:spPr bwMode="auto">
            <a:xfrm>
              <a:off x="373" y="972"/>
              <a:ext cx="4951" cy="49"/>
            </a:xfrm>
            <a:custGeom>
              <a:avLst/>
              <a:gdLst/>
              <a:ahLst/>
              <a:cxnLst>
                <a:cxn ang="0">
                  <a:pos x="4950" y="48"/>
                </a:cxn>
                <a:cxn ang="0">
                  <a:pos x="4907" y="0"/>
                </a:cxn>
                <a:cxn ang="0">
                  <a:pos x="43" y="0"/>
                </a:cxn>
                <a:cxn ang="0">
                  <a:pos x="0" y="48"/>
                </a:cxn>
                <a:cxn ang="0">
                  <a:pos x="4950" y="48"/>
                </a:cxn>
              </a:cxnLst>
              <a:rect l="0" t="0" r="r" b="b"/>
              <a:pathLst>
                <a:path w="4951" h="49">
                  <a:moveTo>
                    <a:pt x="4950" y="48"/>
                  </a:moveTo>
                  <a:lnTo>
                    <a:pt x="4907" y="0"/>
                  </a:lnTo>
                  <a:lnTo>
                    <a:pt x="43" y="0"/>
                  </a:lnTo>
                  <a:lnTo>
                    <a:pt x="0" y="48"/>
                  </a:lnTo>
                  <a:lnTo>
                    <a:pt x="4950" y="48"/>
                  </a:lnTo>
                </a:path>
              </a:pathLst>
            </a:custGeom>
            <a:solidFill>
              <a:srgbClr val="C06000"/>
            </a:solidFill>
            <a:ln w="25400" cap="rnd" cmpd="sng">
              <a:noFill/>
              <a:prstDash val="solid"/>
              <a:round/>
              <a:headEnd type="none" w="med" len="med"/>
              <a:tailEnd type="none" w="med" len="med"/>
            </a:ln>
            <a:effectLst>
              <a:outerShdw blurRad="63500" dist="107763" dir="2700000" algn="ctr" rotWithShape="0">
                <a:schemeClr val="bg2"/>
              </a:outerShdw>
            </a:effectLst>
          </p:spPr>
          <p:txBody>
            <a:bodyPr/>
            <a:lstStyle/>
            <a:p>
              <a:pPr eaLnBrk="0" hangingPunct="0">
                <a:defRPr/>
              </a:pPr>
              <a:endParaRPr lang="en-US">
                <a:solidFill>
                  <a:srgbClr val="FFFFFF"/>
                </a:solidFill>
                <a:latin typeface="Book Antiqua" pitchFamily="-110" charset="0"/>
                <a:ea typeface="ＭＳ Ｐゴシック" pitchFamily="-110" charset="-128"/>
                <a:cs typeface="ＭＳ Ｐゴシック" pitchFamily="-110" charset="-128"/>
              </a:endParaRPr>
            </a:p>
          </p:txBody>
        </p:sp>
        <p:sp>
          <p:nvSpPr>
            <p:cNvPr id="239623" name="Rectangle 7"/>
            <p:cNvSpPr>
              <a:spLocks noChangeArrowheads="1"/>
            </p:cNvSpPr>
            <p:nvPr/>
          </p:nvSpPr>
          <p:spPr bwMode="auto">
            <a:xfrm>
              <a:off x="416" y="348"/>
              <a:ext cx="4864" cy="624"/>
            </a:xfrm>
            <a:prstGeom prst="rect">
              <a:avLst/>
            </a:prstGeom>
            <a:gradFill rotWithShape="0">
              <a:gsLst>
                <a:gs pos="0">
                  <a:srgbClr val="E08000">
                    <a:gamma/>
                    <a:shade val="80000"/>
                    <a:invGamma/>
                  </a:srgbClr>
                </a:gs>
                <a:gs pos="50000">
                  <a:srgbClr val="E08000"/>
                </a:gs>
                <a:gs pos="100000">
                  <a:srgbClr val="E08000">
                    <a:gamma/>
                    <a:shade val="80000"/>
                    <a:invGamma/>
                  </a:srgbClr>
                </a:gs>
              </a:gsLst>
              <a:lin ang="18900000" scaled="1"/>
            </a:gradFill>
            <a:ln w="12700">
              <a:noFill/>
              <a:miter lim="800000"/>
              <a:headEnd/>
              <a:tailEnd/>
            </a:ln>
            <a:effectLst/>
          </p:spPr>
          <p:txBody>
            <a:bodyPr wrap="none" anchor="ctr"/>
            <a:lstStyle/>
            <a:p>
              <a:pPr eaLnBrk="0" hangingPunct="0">
                <a:defRPr/>
              </a:pPr>
              <a:endParaRPr lang="en-US">
                <a:solidFill>
                  <a:srgbClr val="FFFFFF"/>
                </a:solidFill>
                <a:latin typeface="Book Antiqua" pitchFamily="-110" charset="0"/>
                <a:ea typeface="ＭＳ Ｐゴシック" pitchFamily="-110" charset="-128"/>
                <a:cs typeface="ＭＳ Ｐゴシック" pitchFamily="-110" charset="-128"/>
              </a:endParaRPr>
            </a:p>
          </p:txBody>
        </p:sp>
      </p:grpSp>
      <p:sp>
        <p:nvSpPr>
          <p:cNvPr id="239624" name="Rectangle 8"/>
          <p:cNvSpPr>
            <a:spLocks noGrp="1" noChangeArrowheads="1"/>
          </p:cNvSpPr>
          <p:nvPr>
            <p:ph type="title"/>
          </p:nvPr>
        </p:nvSpPr>
        <p:spPr bwMode="auto">
          <a:xfrm>
            <a:off x="1136650" y="476250"/>
            <a:ext cx="805815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239625" name="Rectangle 9"/>
          <p:cNvSpPr>
            <a:spLocks noGrp="1" noChangeArrowheads="1"/>
          </p:cNvSpPr>
          <p:nvPr>
            <p:ph type="body" idx="1"/>
          </p:nvPr>
        </p:nvSpPr>
        <p:spPr bwMode="auto">
          <a:xfrm>
            <a:off x="1114425" y="1981200"/>
            <a:ext cx="805815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9627" name="Text Box 11"/>
          <p:cNvSpPr txBox="1">
            <a:spLocks noChangeArrowheads="1"/>
          </p:cNvSpPr>
          <p:nvPr userDrawn="1"/>
        </p:nvSpPr>
        <p:spPr bwMode="auto">
          <a:xfrm>
            <a:off x="7035800" y="6324600"/>
            <a:ext cx="3281363" cy="230188"/>
          </a:xfrm>
          <a:prstGeom prst="rect">
            <a:avLst/>
          </a:prstGeom>
          <a:noFill/>
          <a:ln w="12700">
            <a:noFill/>
            <a:miter lim="800000"/>
            <a:headEnd/>
            <a:tailEnd/>
          </a:ln>
          <a:effectLst/>
        </p:spPr>
        <p:txBody>
          <a:bodyPr wrap="none">
            <a:spAutoFit/>
          </a:bodyPr>
          <a:lstStyle/>
          <a:p>
            <a:pPr eaLnBrk="0" hangingPunct="0">
              <a:defRPr/>
            </a:pPr>
            <a:r>
              <a:rPr lang="en-US" sz="900" dirty="0">
                <a:solidFill>
                  <a:srgbClr val="FFFFFF"/>
                </a:solidFill>
                <a:ea typeface="ＭＳ Ｐゴシック" charset="-128"/>
                <a:cs typeface="ＭＳ Ｐゴシック" charset="-128"/>
              </a:rPr>
              <a:t>Copyright © </a:t>
            </a:r>
            <a:r>
              <a:rPr lang="en-US" sz="900" dirty="0" smtClean="0">
                <a:solidFill>
                  <a:srgbClr val="FFFFFF"/>
                </a:solidFill>
                <a:ea typeface="ＭＳ Ｐゴシック" charset="-128"/>
                <a:cs typeface="ＭＳ Ｐゴシック" charset="-128"/>
              </a:rPr>
              <a:t>2013  </a:t>
            </a:r>
            <a:r>
              <a:rPr lang="en-US" sz="900" dirty="0">
                <a:solidFill>
                  <a:srgbClr val="FFFFFF"/>
                </a:solidFill>
                <a:ea typeface="ＭＳ Ｐゴシック" charset="-128"/>
                <a:cs typeface="ＭＳ Ｐゴシック" charset="-128"/>
              </a:rPr>
              <a:t>Thomas W. Malone.  All rights reserved.</a:t>
            </a:r>
          </a:p>
        </p:txBody>
      </p:sp>
    </p:spTree>
  </p:cSld>
  <p:clrMap bg1="dk2" tx1="lt1" bg2="dk1" tx2="lt2" accent1="accent1" accent2="accent2" accent3="accent3" accent4="accent4" accent5="accent5" accent6="accent6" hlink="hlink" folHlink="folHlink"/>
  <p:sldLayoutIdLst>
    <p:sldLayoutId id="2147483733" r:id="rId1"/>
  </p:sldLayoutIdLst>
  <p:txStyles>
    <p:titleStyle>
      <a:lvl1pPr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ea typeface="ＭＳ Ｐゴシック" pitchFamily="-65" charset="-128"/>
          <a:cs typeface="ＭＳ Ｐゴシック" pitchFamily="-65" charset="-128"/>
        </a:defRPr>
      </a:lvl2pPr>
      <a:lvl3pPr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ea typeface="ＭＳ Ｐゴシック" pitchFamily="-65" charset="-128"/>
          <a:cs typeface="ＭＳ Ｐゴシック" pitchFamily="-65" charset="-128"/>
        </a:defRPr>
      </a:lvl3pPr>
      <a:lvl4pPr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ea typeface="ＭＳ Ｐゴシック" pitchFamily="-65" charset="-128"/>
          <a:cs typeface="ＭＳ Ｐゴシック" pitchFamily="-65" charset="-128"/>
        </a:defRPr>
      </a:lvl4pPr>
      <a:lvl5pPr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ea typeface="ＭＳ Ｐゴシック" pitchFamily="-65" charset="-128"/>
          <a:cs typeface="ＭＳ Ｐゴシック" pitchFamily="-65" charset="-128"/>
        </a:defRPr>
      </a:lvl5pPr>
      <a:lvl6pPr marL="457200"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defRPr>
      </a:lvl6pPr>
      <a:lvl7pPr marL="914400"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defRPr>
      </a:lvl7pPr>
      <a:lvl8pPr marL="1371600"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defRPr>
      </a:lvl8pPr>
      <a:lvl9pPr marL="1828800"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defRPr>
      </a:lvl9pPr>
    </p:titleStyle>
    <p:bodyStyle>
      <a:lvl1pPr marL="285750" indent="-285750" algn="l" rtl="0" eaLnBrk="0" fontAlgn="base" hangingPunct="0">
        <a:lnSpc>
          <a:spcPct val="90000"/>
        </a:lnSpc>
        <a:spcBef>
          <a:spcPct val="60000"/>
        </a:spcBef>
        <a:spcAft>
          <a:spcPct val="60000"/>
        </a:spcAft>
        <a:buClr>
          <a:schemeClr val="accent1"/>
        </a:buClr>
        <a:buSzPct val="100000"/>
        <a:buChar char="•"/>
        <a:defRPr sz="2400" b="1">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685800" indent="-228600" algn="l" rtl="0" eaLnBrk="0" fontAlgn="base" hangingPunct="0">
        <a:lnSpc>
          <a:spcPct val="90000"/>
        </a:lnSpc>
        <a:spcBef>
          <a:spcPct val="30000"/>
        </a:spcBef>
        <a:spcAft>
          <a:spcPct val="30000"/>
        </a:spcAft>
        <a:buClr>
          <a:schemeClr val="accent1"/>
        </a:buClr>
        <a:buSzPct val="100000"/>
        <a:buChar char="–"/>
        <a:defRPr b="1">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lnSpc>
          <a:spcPct val="90000"/>
        </a:lnSpc>
        <a:spcBef>
          <a:spcPct val="30000"/>
        </a:spcBef>
        <a:spcAft>
          <a:spcPct val="0"/>
        </a:spcAft>
        <a:buClr>
          <a:schemeClr val="accent1"/>
        </a:buClr>
        <a:buSzPct val="100000"/>
        <a:buChar char="»"/>
        <a:defRPr b="1">
          <a:solidFill>
            <a:schemeClr val="tx1"/>
          </a:solidFill>
          <a:effectLst>
            <a:outerShdw blurRad="38100" dist="38100" dir="2700000" algn="tl">
              <a:srgbClr val="000000"/>
            </a:outerShdw>
          </a:effectLst>
          <a:latin typeface="+mn-lt"/>
          <a:ea typeface="ＭＳ Ｐゴシック" pitchFamily="-111" charset="-128"/>
        </a:defRPr>
      </a:lvl3pPr>
      <a:lvl4pPr marL="1543050" indent="-171450" algn="l" rtl="0" eaLnBrk="0" fontAlgn="base" hangingPunct="0">
        <a:lnSpc>
          <a:spcPct val="90000"/>
        </a:lnSpc>
        <a:spcBef>
          <a:spcPct val="30000"/>
        </a:spcBef>
        <a:spcAft>
          <a:spcPct val="0"/>
        </a:spcAft>
        <a:buClr>
          <a:schemeClr val="accent1"/>
        </a:buClr>
        <a:buSzPct val="100000"/>
        <a:buChar char="•"/>
        <a:defRPr sz="1400" b="1">
          <a:solidFill>
            <a:schemeClr val="tx1"/>
          </a:solidFill>
          <a:effectLst>
            <a:outerShdw blurRad="38100" dist="38100" dir="2700000" algn="tl">
              <a:srgbClr val="000000"/>
            </a:outerShdw>
          </a:effectLst>
          <a:latin typeface="+mn-lt"/>
          <a:ea typeface="ＭＳ Ｐゴシック" pitchFamily="-111" charset="-128"/>
        </a:defRPr>
      </a:lvl4pPr>
      <a:lvl5pPr marL="2000250" indent="-171450" algn="l" rtl="0" eaLnBrk="0" fontAlgn="base" hangingPunct="0">
        <a:lnSpc>
          <a:spcPct val="90000"/>
        </a:lnSpc>
        <a:spcBef>
          <a:spcPct val="30000"/>
        </a:spcBef>
        <a:spcAft>
          <a:spcPct val="0"/>
        </a:spcAft>
        <a:buClr>
          <a:schemeClr val="accent1"/>
        </a:buClr>
        <a:buSzPct val="100000"/>
        <a:buChar char="–"/>
        <a:defRPr sz="1400" b="1">
          <a:solidFill>
            <a:schemeClr val="tx1"/>
          </a:solidFill>
          <a:effectLst>
            <a:outerShdw blurRad="38100" dist="38100" dir="2700000" algn="tl">
              <a:srgbClr val="000000"/>
            </a:outerShdw>
          </a:effectLst>
          <a:latin typeface="+mn-lt"/>
          <a:ea typeface="ＭＳ Ｐゴシック" pitchFamily="-111" charset="-128"/>
        </a:defRPr>
      </a:lvl5pPr>
      <a:lvl6pPr marL="2457450" indent="-171450" algn="l" rtl="0" eaLnBrk="0" fontAlgn="base" hangingPunct="0">
        <a:lnSpc>
          <a:spcPct val="90000"/>
        </a:lnSpc>
        <a:spcBef>
          <a:spcPct val="30000"/>
        </a:spcBef>
        <a:spcAft>
          <a:spcPct val="0"/>
        </a:spcAft>
        <a:buClr>
          <a:schemeClr val="accent1"/>
        </a:buClr>
        <a:buSzPct val="100000"/>
        <a:buChar char="–"/>
        <a:defRPr sz="1400" b="1">
          <a:solidFill>
            <a:schemeClr val="tx1"/>
          </a:solidFill>
          <a:effectLst>
            <a:outerShdw blurRad="38100" dist="38100" dir="2700000" algn="tl">
              <a:srgbClr val="000000"/>
            </a:outerShdw>
          </a:effectLst>
          <a:latin typeface="+mn-lt"/>
          <a:ea typeface="ＭＳ Ｐゴシック" pitchFamily="-111" charset="-128"/>
        </a:defRPr>
      </a:lvl6pPr>
      <a:lvl7pPr marL="2914650" indent="-171450" algn="l" rtl="0" eaLnBrk="0" fontAlgn="base" hangingPunct="0">
        <a:lnSpc>
          <a:spcPct val="90000"/>
        </a:lnSpc>
        <a:spcBef>
          <a:spcPct val="30000"/>
        </a:spcBef>
        <a:spcAft>
          <a:spcPct val="0"/>
        </a:spcAft>
        <a:buClr>
          <a:schemeClr val="accent1"/>
        </a:buClr>
        <a:buSzPct val="100000"/>
        <a:buChar char="–"/>
        <a:defRPr sz="1400" b="1">
          <a:solidFill>
            <a:schemeClr val="tx1"/>
          </a:solidFill>
          <a:effectLst>
            <a:outerShdw blurRad="38100" dist="38100" dir="2700000" algn="tl">
              <a:srgbClr val="000000"/>
            </a:outerShdw>
          </a:effectLst>
          <a:latin typeface="+mn-lt"/>
          <a:ea typeface="ＭＳ Ｐゴシック" pitchFamily="-111" charset="-128"/>
        </a:defRPr>
      </a:lvl7pPr>
      <a:lvl8pPr marL="3371850" indent="-171450" algn="l" rtl="0" eaLnBrk="0" fontAlgn="base" hangingPunct="0">
        <a:lnSpc>
          <a:spcPct val="90000"/>
        </a:lnSpc>
        <a:spcBef>
          <a:spcPct val="30000"/>
        </a:spcBef>
        <a:spcAft>
          <a:spcPct val="0"/>
        </a:spcAft>
        <a:buClr>
          <a:schemeClr val="accent1"/>
        </a:buClr>
        <a:buSzPct val="100000"/>
        <a:buChar char="–"/>
        <a:defRPr sz="1400" b="1">
          <a:solidFill>
            <a:schemeClr val="tx1"/>
          </a:solidFill>
          <a:effectLst>
            <a:outerShdw blurRad="38100" dist="38100" dir="2700000" algn="tl">
              <a:srgbClr val="000000"/>
            </a:outerShdw>
          </a:effectLst>
          <a:latin typeface="+mn-lt"/>
          <a:ea typeface="ＭＳ Ｐゴシック" pitchFamily="-111" charset="-128"/>
        </a:defRPr>
      </a:lvl8pPr>
      <a:lvl9pPr marL="3829050" indent="-171450" algn="l" rtl="0" eaLnBrk="0" fontAlgn="base" hangingPunct="0">
        <a:lnSpc>
          <a:spcPct val="90000"/>
        </a:lnSpc>
        <a:spcBef>
          <a:spcPct val="30000"/>
        </a:spcBef>
        <a:spcAft>
          <a:spcPct val="0"/>
        </a:spcAft>
        <a:buClr>
          <a:schemeClr val="accent1"/>
        </a:buClr>
        <a:buSzPct val="100000"/>
        <a:buChar char="–"/>
        <a:defRPr sz="1400" b="1">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2.png"/><Relationship Id="rId1" Type="http://schemas.microsoft.com/office/2007/relationships/media" Target="file://localhost/Users/malone/Documents/slides/wef%20-%20jan%202010/wef%20-%20idea%20lab%20-%20for%20mac/wef%20-%20slide%201.mp4" TargetMode="External"/><Relationship Id="rId2" Type="http://schemas.openxmlformats.org/officeDocument/2006/relationships/video" Target="file://localhost/Users/malone/Documents/slides/wef%20-%20jan%202010/wef%20-%20idea%20lab%20-%20for%20mac/wef%20-%20slide%201.mp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3.png"/><Relationship Id="rId1" Type="http://schemas.microsoft.com/office/2007/relationships/media" Target="file://localhost/Users/malone/Documents/slides/wef%20-%20jan%202010/wef%20-%20idea%20lab%20-%20for%20mac/wef%20-%20slide%202.mp4" TargetMode="External"/><Relationship Id="rId2" Type="http://schemas.openxmlformats.org/officeDocument/2006/relationships/video" Target="file://localhost/Users/malone/Documents/slides/wef%20-%20jan%202010/wef%20-%20idea%20lab%20-%20for%20mac/wef%20-%20slide%202.mp4"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7.xml"/><Relationship Id="rId5" Type="http://schemas.openxmlformats.org/officeDocument/2006/relationships/image" Target="../media/image18.png"/><Relationship Id="rId1" Type="http://schemas.microsoft.com/office/2007/relationships/media" Target="../media/media1.mp4"/><Relationship Id="rId2" Type="http://schemas.openxmlformats.org/officeDocument/2006/relationships/video" Target="../media/media1.mp4"/></Relationships>
</file>

<file path=ppt/slides/_rels/slide39.xml.rels><?xml version="1.0" encoding="UTF-8" standalone="yes"?>
<Relationships xmlns="http://schemas.openxmlformats.org/package/2006/relationships"><Relationship Id="rId3" Type="http://schemas.openxmlformats.org/officeDocument/2006/relationships/hyperlink" Target="http://hbr.org/2011/06/defend-your-research-what-makes-a-team-smarter-more-women/ar/1" TargetMode="External"/><Relationship Id="rId4" Type="http://schemas.openxmlformats.org/officeDocument/2006/relationships/hyperlink" Target="http://sloanreview.mit.edu/the-magazine/articles/2010/spring/51303/the-collective-intelligence-genome/%231" TargetMode="External"/><Relationship Id="rId5" Type="http://schemas.openxmlformats.org/officeDocument/2006/relationships/hyperlink" Target="http://hbr.org/2011/07/the-big-idea-the-age-of-hyperspecialization/ar/1" TargetMode="External"/><Relationship Id="rId1" Type="http://schemas.openxmlformats.org/officeDocument/2006/relationships/slideLayout" Target="../slideLayouts/slideLayout2.xml"/><Relationship Id="rId2" Type="http://schemas.openxmlformats.org/officeDocument/2006/relationships/hyperlink" Target="http://www.sciencemag.org/cgi/content/abstract/science.1193147"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4.png"/><Relationship Id="rId1" Type="http://schemas.microsoft.com/office/2007/relationships/media" Target="file://localhost/Users/malone/Documents/slides/wef%20-%20jan%202010/wef%20-%20idea%20lab%20-%20for%20mac/wef%20-%20slide%203.mp4" TargetMode="External"/><Relationship Id="rId2" Type="http://schemas.openxmlformats.org/officeDocument/2006/relationships/video" Target="file://localhost/Users/malone/Documents/slides/wef%20-%20jan%202010/wef%20-%20idea%20lab%20-%20for%20mac/wef%20-%20slide%203.mp4"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climatecolab.org" TargetMode="External"/><Relationship Id="rId4" Type="http://schemas.openxmlformats.org/officeDocument/2006/relationships/hyperlink" Target="http://cacm.acm.org/magazines/2012/5/148531-programming-the-global-brain/abstract" TargetMode="External"/><Relationship Id="rId5" Type="http://schemas.openxmlformats.org/officeDocument/2006/relationships/hyperlink" Target="http://cci.mit.edu" TargetMode="External"/><Relationship Id="rId1" Type="http://schemas.openxmlformats.org/officeDocument/2006/relationships/slideLayout" Target="../slideLayouts/slideLayout2.xml"/><Relationship Id="rId2" Type="http://schemas.openxmlformats.org/officeDocument/2006/relationships/hyperlink" Target="http://ieeexplore.ieee.org/xpl/login.jsp?tp=&amp;arnumber=5928663&amp;tag=1&amp;url=http://ieeexplore.ieee.org/xpls/abs_all.jsp?arnumber=5928663&amp;tag=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76200" y="990600"/>
            <a:ext cx="10172700" cy="2133600"/>
            <a:chOff x="373" y="300"/>
            <a:chExt cx="4951" cy="721"/>
          </a:xfrm>
        </p:grpSpPr>
        <p:sp>
          <p:nvSpPr>
            <p:cNvPr id="486403" name="Freeform 3"/>
            <p:cNvSpPr>
              <a:spLocks/>
            </p:cNvSpPr>
            <p:nvPr/>
          </p:nvSpPr>
          <p:spPr bwMode="auto">
            <a:xfrm>
              <a:off x="373" y="300"/>
              <a:ext cx="44" cy="721"/>
            </a:xfrm>
            <a:custGeom>
              <a:avLst/>
              <a:gdLst/>
              <a:ahLst/>
              <a:cxnLst>
                <a:cxn ang="0">
                  <a:pos x="0" y="0"/>
                </a:cxn>
                <a:cxn ang="0">
                  <a:pos x="43" y="48"/>
                </a:cxn>
                <a:cxn ang="0">
                  <a:pos x="43" y="672"/>
                </a:cxn>
                <a:cxn ang="0">
                  <a:pos x="0" y="720"/>
                </a:cxn>
                <a:cxn ang="0">
                  <a:pos x="0" y="0"/>
                </a:cxn>
              </a:cxnLst>
              <a:rect l="0" t="0" r="r" b="b"/>
              <a:pathLst>
                <a:path w="44" h="721">
                  <a:moveTo>
                    <a:pt x="0" y="0"/>
                  </a:moveTo>
                  <a:lnTo>
                    <a:pt x="43" y="48"/>
                  </a:lnTo>
                  <a:lnTo>
                    <a:pt x="43" y="672"/>
                  </a:lnTo>
                  <a:lnTo>
                    <a:pt x="0" y="720"/>
                  </a:lnTo>
                  <a:lnTo>
                    <a:pt x="0" y="0"/>
                  </a:lnTo>
                </a:path>
              </a:pathLst>
            </a:custGeom>
            <a:solidFill>
              <a:srgbClr val="FFA040"/>
            </a:solidFill>
            <a:ln w="25400" cap="rnd" cmpd="sng">
              <a:noFill/>
              <a:prstDash val="solid"/>
              <a:round/>
              <a:headEnd type="none" w="med" len="med"/>
              <a:tailEnd type="none" w="med" len="med"/>
            </a:ln>
            <a:effectLst>
              <a:outerShdw blurRad="63500" dist="107763" dir="2700000" algn="ctr" rotWithShape="0">
                <a:schemeClr val="bg2"/>
              </a:outerShdw>
            </a:effectLst>
          </p:spPr>
          <p:txBody>
            <a:bodyPr/>
            <a:lstStyle/>
            <a:p>
              <a:pPr>
                <a:defRPr/>
              </a:pPr>
              <a:endParaRPr lang="en-US" dirty="0">
                <a:latin typeface="Book Antiqua" pitchFamily="-110" charset="0"/>
                <a:ea typeface="ＭＳ Ｐゴシック" pitchFamily="-110" charset="-128"/>
                <a:cs typeface="ＭＳ Ｐゴシック" pitchFamily="-110" charset="-128"/>
              </a:endParaRPr>
            </a:p>
          </p:txBody>
        </p:sp>
        <p:sp>
          <p:nvSpPr>
            <p:cNvPr id="486404" name="Freeform 4"/>
            <p:cNvSpPr>
              <a:spLocks/>
            </p:cNvSpPr>
            <p:nvPr/>
          </p:nvSpPr>
          <p:spPr bwMode="auto">
            <a:xfrm>
              <a:off x="373" y="300"/>
              <a:ext cx="4951" cy="49"/>
            </a:xfrm>
            <a:custGeom>
              <a:avLst/>
              <a:gdLst/>
              <a:ahLst/>
              <a:cxnLst>
                <a:cxn ang="0">
                  <a:pos x="0" y="0"/>
                </a:cxn>
                <a:cxn ang="0">
                  <a:pos x="43" y="48"/>
                </a:cxn>
                <a:cxn ang="0">
                  <a:pos x="4907" y="48"/>
                </a:cxn>
                <a:cxn ang="0">
                  <a:pos x="4950" y="0"/>
                </a:cxn>
                <a:cxn ang="0">
                  <a:pos x="0" y="0"/>
                </a:cxn>
              </a:cxnLst>
              <a:rect l="0" t="0" r="r" b="b"/>
              <a:pathLst>
                <a:path w="4951" h="49">
                  <a:moveTo>
                    <a:pt x="0" y="0"/>
                  </a:moveTo>
                  <a:lnTo>
                    <a:pt x="43" y="48"/>
                  </a:lnTo>
                  <a:lnTo>
                    <a:pt x="4907" y="48"/>
                  </a:lnTo>
                  <a:lnTo>
                    <a:pt x="4950" y="0"/>
                  </a:lnTo>
                  <a:lnTo>
                    <a:pt x="0" y="0"/>
                  </a:lnTo>
                </a:path>
              </a:pathLst>
            </a:custGeom>
            <a:solidFill>
              <a:srgbClr val="FFE0C0"/>
            </a:solidFill>
            <a:ln w="25400" cap="rnd" cmpd="sng">
              <a:noFill/>
              <a:prstDash val="solid"/>
              <a:round/>
              <a:headEnd type="none" w="med" len="med"/>
              <a:tailEnd type="none" w="med" len="med"/>
            </a:ln>
            <a:effectLst>
              <a:outerShdw blurRad="63500" dist="107763" dir="2700000" algn="ctr" rotWithShape="0">
                <a:schemeClr val="bg2"/>
              </a:outerShdw>
            </a:effectLst>
          </p:spPr>
          <p:txBody>
            <a:bodyPr/>
            <a:lstStyle/>
            <a:p>
              <a:pPr>
                <a:defRPr/>
              </a:pPr>
              <a:endParaRPr lang="en-US" dirty="0">
                <a:latin typeface="Book Antiqua" pitchFamily="-110" charset="0"/>
                <a:ea typeface="ＭＳ Ｐゴシック" pitchFamily="-110" charset="-128"/>
                <a:cs typeface="ＭＳ Ｐゴシック" pitchFamily="-110" charset="-128"/>
              </a:endParaRPr>
            </a:p>
          </p:txBody>
        </p:sp>
        <p:sp>
          <p:nvSpPr>
            <p:cNvPr id="486405" name="Freeform 5"/>
            <p:cNvSpPr>
              <a:spLocks/>
            </p:cNvSpPr>
            <p:nvPr/>
          </p:nvSpPr>
          <p:spPr bwMode="auto">
            <a:xfrm>
              <a:off x="5280" y="300"/>
              <a:ext cx="44" cy="721"/>
            </a:xfrm>
            <a:custGeom>
              <a:avLst/>
              <a:gdLst/>
              <a:ahLst/>
              <a:cxnLst>
                <a:cxn ang="0">
                  <a:pos x="43" y="0"/>
                </a:cxn>
                <a:cxn ang="0">
                  <a:pos x="0" y="48"/>
                </a:cxn>
                <a:cxn ang="0">
                  <a:pos x="0" y="672"/>
                </a:cxn>
                <a:cxn ang="0">
                  <a:pos x="43" y="720"/>
                </a:cxn>
                <a:cxn ang="0">
                  <a:pos x="43" y="0"/>
                </a:cxn>
              </a:cxnLst>
              <a:rect l="0" t="0" r="r" b="b"/>
              <a:pathLst>
                <a:path w="44" h="721">
                  <a:moveTo>
                    <a:pt x="43" y="0"/>
                  </a:moveTo>
                  <a:lnTo>
                    <a:pt x="0" y="48"/>
                  </a:lnTo>
                  <a:lnTo>
                    <a:pt x="0" y="672"/>
                  </a:lnTo>
                  <a:lnTo>
                    <a:pt x="43" y="720"/>
                  </a:lnTo>
                  <a:lnTo>
                    <a:pt x="43" y="0"/>
                  </a:lnTo>
                </a:path>
              </a:pathLst>
            </a:custGeom>
            <a:solidFill>
              <a:srgbClr val="FFA040"/>
            </a:solidFill>
            <a:ln w="25400" cap="rnd" cmpd="sng">
              <a:noFill/>
              <a:prstDash val="solid"/>
              <a:round/>
              <a:headEnd type="none" w="med" len="med"/>
              <a:tailEnd type="none" w="med" len="med"/>
            </a:ln>
            <a:effectLst>
              <a:outerShdw blurRad="63500" dist="107763" dir="2700000" algn="ctr" rotWithShape="0">
                <a:schemeClr val="bg2"/>
              </a:outerShdw>
            </a:effectLst>
          </p:spPr>
          <p:txBody>
            <a:bodyPr/>
            <a:lstStyle/>
            <a:p>
              <a:pPr>
                <a:defRPr/>
              </a:pPr>
              <a:endParaRPr lang="en-US" dirty="0">
                <a:latin typeface="Book Antiqua" pitchFamily="-110" charset="0"/>
                <a:ea typeface="ＭＳ Ｐゴシック" pitchFamily="-110" charset="-128"/>
                <a:cs typeface="ＭＳ Ｐゴシック" pitchFamily="-110" charset="-128"/>
              </a:endParaRPr>
            </a:p>
          </p:txBody>
        </p:sp>
        <p:sp>
          <p:nvSpPr>
            <p:cNvPr id="486406" name="Freeform 6"/>
            <p:cNvSpPr>
              <a:spLocks/>
            </p:cNvSpPr>
            <p:nvPr/>
          </p:nvSpPr>
          <p:spPr bwMode="auto">
            <a:xfrm>
              <a:off x="373" y="972"/>
              <a:ext cx="4951" cy="49"/>
            </a:xfrm>
            <a:custGeom>
              <a:avLst/>
              <a:gdLst/>
              <a:ahLst/>
              <a:cxnLst>
                <a:cxn ang="0">
                  <a:pos x="4950" y="48"/>
                </a:cxn>
                <a:cxn ang="0">
                  <a:pos x="4907" y="0"/>
                </a:cxn>
                <a:cxn ang="0">
                  <a:pos x="43" y="0"/>
                </a:cxn>
                <a:cxn ang="0">
                  <a:pos x="0" y="48"/>
                </a:cxn>
                <a:cxn ang="0">
                  <a:pos x="4950" y="48"/>
                </a:cxn>
              </a:cxnLst>
              <a:rect l="0" t="0" r="r" b="b"/>
              <a:pathLst>
                <a:path w="4951" h="49">
                  <a:moveTo>
                    <a:pt x="4950" y="48"/>
                  </a:moveTo>
                  <a:lnTo>
                    <a:pt x="4907" y="0"/>
                  </a:lnTo>
                  <a:lnTo>
                    <a:pt x="43" y="0"/>
                  </a:lnTo>
                  <a:lnTo>
                    <a:pt x="0" y="48"/>
                  </a:lnTo>
                  <a:lnTo>
                    <a:pt x="4950" y="48"/>
                  </a:lnTo>
                </a:path>
              </a:pathLst>
            </a:custGeom>
            <a:solidFill>
              <a:srgbClr val="C06000"/>
            </a:solidFill>
            <a:ln w="25400" cap="rnd" cmpd="sng">
              <a:noFill/>
              <a:prstDash val="solid"/>
              <a:round/>
              <a:headEnd type="none" w="med" len="med"/>
              <a:tailEnd type="none" w="med" len="med"/>
            </a:ln>
            <a:effectLst>
              <a:outerShdw blurRad="63500" dist="107763" dir="2700000" algn="ctr" rotWithShape="0">
                <a:schemeClr val="bg2"/>
              </a:outerShdw>
            </a:effectLst>
          </p:spPr>
          <p:txBody>
            <a:bodyPr/>
            <a:lstStyle/>
            <a:p>
              <a:pPr>
                <a:defRPr/>
              </a:pPr>
              <a:endParaRPr lang="en-US" dirty="0">
                <a:latin typeface="Book Antiqua" pitchFamily="-110" charset="0"/>
                <a:ea typeface="ＭＳ Ｐゴシック" pitchFamily="-110" charset="-128"/>
                <a:cs typeface="ＭＳ Ｐゴシック" pitchFamily="-110" charset="-128"/>
              </a:endParaRPr>
            </a:p>
          </p:txBody>
        </p:sp>
        <p:sp>
          <p:nvSpPr>
            <p:cNvPr id="19466" name="Rectangle 7"/>
            <p:cNvSpPr>
              <a:spLocks noChangeArrowheads="1"/>
            </p:cNvSpPr>
            <p:nvPr/>
          </p:nvSpPr>
          <p:spPr bwMode="auto">
            <a:xfrm>
              <a:off x="416" y="348"/>
              <a:ext cx="4864" cy="624"/>
            </a:xfrm>
            <a:prstGeom prst="rect">
              <a:avLst/>
            </a:prstGeom>
            <a:gradFill rotWithShape="0">
              <a:gsLst>
                <a:gs pos="0">
                  <a:srgbClr val="B36600"/>
                </a:gs>
                <a:gs pos="50000">
                  <a:srgbClr val="E08000"/>
                </a:gs>
                <a:gs pos="100000">
                  <a:srgbClr val="B36600"/>
                </a:gs>
              </a:gsLst>
              <a:lin ang="189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486409" name="Rectangle 9"/>
          <p:cNvSpPr>
            <a:spLocks noChangeArrowheads="1"/>
          </p:cNvSpPr>
          <p:nvPr/>
        </p:nvSpPr>
        <p:spPr bwMode="auto">
          <a:xfrm>
            <a:off x="114300" y="1118754"/>
            <a:ext cx="10134600" cy="1929246"/>
          </a:xfrm>
          <a:prstGeom prst="rect">
            <a:avLst/>
          </a:prstGeom>
          <a:noFill/>
          <a:ln w="12700">
            <a:noFill/>
            <a:miter lim="800000"/>
            <a:headEnd/>
            <a:tailEnd/>
          </a:ln>
          <a:effectLst/>
        </p:spPr>
        <p:txBody>
          <a:bodyPr lIns="90488" tIns="44450" rIns="90488" bIns="44450">
            <a:spAutoFit/>
          </a:bodyPr>
          <a:lstStyle/>
          <a:p>
            <a:pPr algn="ctr">
              <a:lnSpc>
                <a:spcPct val="90000"/>
              </a:lnSpc>
            </a:pPr>
            <a:r>
              <a:rPr lang="en-US" sz="4400" dirty="0" smtClean="0">
                <a:solidFill>
                  <a:schemeClr val="tx2"/>
                </a:solidFill>
                <a:effectLst>
                  <a:outerShdw blurRad="38100" dist="38100" dir="2700000" algn="tl">
                    <a:srgbClr val="000000"/>
                  </a:outerShdw>
                </a:effectLst>
              </a:rPr>
              <a:t>The future of work:</a:t>
            </a:r>
            <a:br>
              <a:rPr lang="en-US" sz="4400" dirty="0" smtClean="0">
                <a:solidFill>
                  <a:schemeClr val="tx2"/>
                </a:solidFill>
                <a:effectLst>
                  <a:outerShdw blurRad="38100" dist="38100" dir="2700000" algn="tl">
                    <a:srgbClr val="000000"/>
                  </a:outerShdw>
                </a:effectLst>
              </a:rPr>
            </a:br>
            <a:r>
              <a:rPr lang="en-US" sz="4400" dirty="0" smtClean="0">
                <a:solidFill>
                  <a:schemeClr val="tx2"/>
                </a:solidFill>
                <a:effectLst>
                  <a:outerShdw blurRad="38100" dist="38100" dir="2700000" algn="tl">
                    <a:srgbClr val="000000"/>
                  </a:outerShdw>
                </a:effectLst>
              </a:rPr>
              <a:t>How can we create more </a:t>
            </a:r>
            <a:br>
              <a:rPr lang="en-US" sz="4400" dirty="0" smtClean="0">
                <a:solidFill>
                  <a:schemeClr val="tx2"/>
                </a:solidFill>
                <a:effectLst>
                  <a:outerShdw blurRad="38100" dist="38100" dir="2700000" algn="tl">
                    <a:srgbClr val="000000"/>
                  </a:outerShdw>
                </a:effectLst>
              </a:rPr>
            </a:br>
            <a:r>
              <a:rPr lang="en-US" sz="4400" dirty="0" smtClean="0">
                <a:solidFill>
                  <a:schemeClr val="tx2"/>
                </a:solidFill>
                <a:effectLst>
                  <a:outerShdw blurRad="38100" dist="38100" dir="2700000" algn="tl">
                    <a:srgbClr val="000000"/>
                  </a:outerShdw>
                </a:effectLst>
              </a:rPr>
              <a:t>intelligent organizations?</a:t>
            </a:r>
            <a:endParaRPr lang="en-US" sz="4400" dirty="0">
              <a:solidFill>
                <a:schemeClr val="tx2"/>
              </a:solidFill>
              <a:effectLst>
                <a:outerShdw blurRad="38100" dist="38100" dir="2700000" algn="tl">
                  <a:srgbClr val="000000"/>
                </a:outerShdw>
              </a:effectLst>
            </a:endParaRPr>
          </a:p>
        </p:txBody>
      </p:sp>
      <p:sp>
        <p:nvSpPr>
          <p:cNvPr id="19461" name="Text Box 10"/>
          <p:cNvSpPr txBox="1">
            <a:spLocks noChangeArrowheads="1"/>
          </p:cNvSpPr>
          <p:nvPr/>
        </p:nvSpPr>
        <p:spPr bwMode="auto">
          <a:xfrm>
            <a:off x="6286500" y="6324600"/>
            <a:ext cx="32813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1">
                <a:solidFill>
                  <a:schemeClr val="tx1"/>
                </a:solidFill>
                <a:latin typeface="Book Antiqua" charset="0"/>
                <a:ea typeface="ＭＳ Ｐゴシック" charset="0"/>
                <a:cs typeface="ＭＳ Ｐゴシック" charset="0"/>
              </a:defRPr>
            </a:lvl1pPr>
            <a:lvl2pPr marL="37931725" indent="-37474525" eaLnBrk="0" hangingPunct="0">
              <a:defRPr sz="2000" b="1">
                <a:solidFill>
                  <a:schemeClr val="tx1"/>
                </a:solidFill>
                <a:latin typeface="Book Antiqua" charset="0"/>
                <a:ea typeface="ＭＳ Ｐゴシック" charset="0"/>
              </a:defRPr>
            </a:lvl2pPr>
            <a:lvl3pPr eaLnBrk="0" hangingPunct="0">
              <a:defRPr sz="2000" b="1">
                <a:solidFill>
                  <a:schemeClr val="tx1"/>
                </a:solidFill>
                <a:latin typeface="Book Antiqua" charset="0"/>
                <a:ea typeface="ＭＳ Ｐゴシック" charset="0"/>
              </a:defRPr>
            </a:lvl3pPr>
            <a:lvl4pPr eaLnBrk="0" hangingPunct="0">
              <a:defRPr sz="2000" b="1">
                <a:solidFill>
                  <a:schemeClr val="tx1"/>
                </a:solidFill>
                <a:latin typeface="Book Antiqua" charset="0"/>
                <a:ea typeface="ＭＳ Ｐゴシック" charset="0"/>
              </a:defRPr>
            </a:lvl4pPr>
            <a:lvl5pPr eaLnBrk="0" hangingPunct="0">
              <a:defRPr sz="2000" b="1">
                <a:solidFill>
                  <a:schemeClr val="tx1"/>
                </a:solidFill>
                <a:latin typeface="Book Antiqua" charset="0"/>
                <a:ea typeface="ＭＳ Ｐゴシック" charset="0"/>
              </a:defRPr>
            </a:lvl5pPr>
            <a:lvl6pPr marL="457200" eaLnBrk="0" fontAlgn="base" hangingPunct="0">
              <a:spcBef>
                <a:spcPct val="0"/>
              </a:spcBef>
              <a:spcAft>
                <a:spcPct val="0"/>
              </a:spcAft>
              <a:defRPr sz="2000" b="1">
                <a:solidFill>
                  <a:schemeClr val="tx1"/>
                </a:solidFill>
                <a:latin typeface="Book Antiqua" charset="0"/>
                <a:ea typeface="ＭＳ Ｐゴシック" charset="0"/>
              </a:defRPr>
            </a:lvl6pPr>
            <a:lvl7pPr marL="914400" eaLnBrk="0" fontAlgn="base" hangingPunct="0">
              <a:spcBef>
                <a:spcPct val="0"/>
              </a:spcBef>
              <a:spcAft>
                <a:spcPct val="0"/>
              </a:spcAft>
              <a:defRPr sz="2000" b="1">
                <a:solidFill>
                  <a:schemeClr val="tx1"/>
                </a:solidFill>
                <a:latin typeface="Book Antiqua" charset="0"/>
                <a:ea typeface="ＭＳ Ｐゴシック" charset="0"/>
              </a:defRPr>
            </a:lvl7pPr>
            <a:lvl8pPr marL="1371600" eaLnBrk="0" fontAlgn="base" hangingPunct="0">
              <a:spcBef>
                <a:spcPct val="0"/>
              </a:spcBef>
              <a:spcAft>
                <a:spcPct val="0"/>
              </a:spcAft>
              <a:defRPr sz="2000" b="1">
                <a:solidFill>
                  <a:schemeClr val="tx1"/>
                </a:solidFill>
                <a:latin typeface="Book Antiqua" charset="0"/>
                <a:ea typeface="ＭＳ Ｐゴシック" charset="0"/>
              </a:defRPr>
            </a:lvl8pPr>
            <a:lvl9pPr marL="1828800" eaLnBrk="0" fontAlgn="base" hangingPunct="0">
              <a:spcBef>
                <a:spcPct val="0"/>
              </a:spcBef>
              <a:spcAft>
                <a:spcPct val="0"/>
              </a:spcAft>
              <a:defRPr sz="2000" b="1">
                <a:solidFill>
                  <a:schemeClr val="tx1"/>
                </a:solidFill>
                <a:latin typeface="Book Antiqua" charset="0"/>
                <a:ea typeface="ＭＳ Ｐゴシック" charset="0"/>
              </a:defRPr>
            </a:lvl9pPr>
          </a:lstStyle>
          <a:p>
            <a:pPr eaLnBrk="1" hangingPunct="1"/>
            <a:r>
              <a:rPr lang="en-US" sz="900" dirty="0"/>
              <a:t>Copyright © </a:t>
            </a:r>
            <a:r>
              <a:rPr lang="en-US" sz="900" dirty="0" smtClean="0"/>
              <a:t>2013  </a:t>
            </a:r>
            <a:r>
              <a:rPr lang="en-US" sz="900" dirty="0"/>
              <a:t>Thomas W. Malone.  All rights reserved.</a:t>
            </a:r>
          </a:p>
        </p:txBody>
      </p:sp>
      <p:pic>
        <p:nvPicPr>
          <p:cNvPr id="11" name="beafa2ae-801a-4908-bed4-02ddd1780361" descr="7BF06714-4F2C-48E0-850E-B9133B794CB7@mit"/>
          <p:cNvPicPr>
            <a:picLocks noChangeAspect="1" noChangeArrowheads="1"/>
          </p:cNvPicPr>
          <p:nvPr/>
        </p:nvPicPr>
        <p:blipFill>
          <a:blip r:embed="rId3" cstate="print"/>
          <a:srcRect/>
          <a:stretch>
            <a:fillRect/>
          </a:stretch>
        </p:blipFill>
        <p:spPr bwMode="auto">
          <a:xfrm>
            <a:off x="342900" y="5867400"/>
            <a:ext cx="2182091" cy="685800"/>
          </a:xfrm>
          <a:prstGeom prst="rect">
            <a:avLst/>
          </a:prstGeom>
          <a:noFill/>
          <a:ln w="9525">
            <a:noFill/>
            <a:miter lim="800000"/>
            <a:headEnd/>
            <a:tailEnd/>
          </a:ln>
        </p:spPr>
      </p:pic>
      <p:sp>
        <p:nvSpPr>
          <p:cNvPr id="12" name="Rectangle 8"/>
          <p:cNvSpPr txBox="1">
            <a:spLocks noChangeArrowheads="1"/>
          </p:cNvSpPr>
          <p:nvPr/>
        </p:nvSpPr>
        <p:spPr bwMode="auto">
          <a:xfrm>
            <a:off x="952500" y="3962400"/>
            <a:ext cx="8305800" cy="13716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285750" indent="-285750" algn="l" rtl="0" eaLnBrk="0" fontAlgn="base" hangingPunct="0">
              <a:lnSpc>
                <a:spcPct val="90000"/>
              </a:lnSpc>
              <a:spcBef>
                <a:spcPct val="60000"/>
              </a:spcBef>
              <a:spcAft>
                <a:spcPct val="60000"/>
              </a:spcAft>
              <a:buClr>
                <a:schemeClr val="accent1"/>
              </a:buClr>
              <a:buSzPct val="100000"/>
              <a:buChar char="•"/>
              <a:defRPr sz="2400" b="1">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685800" indent="-228600" algn="l" rtl="0" eaLnBrk="0" fontAlgn="base" hangingPunct="0">
              <a:lnSpc>
                <a:spcPct val="90000"/>
              </a:lnSpc>
              <a:spcBef>
                <a:spcPct val="30000"/>
              </a:spcBef>
              <a:spcAft>
                <a:spcPct val="30000"/>
              </a:spcAft>
              <a:buClr>
                <a:schemeClr val="accent1"/>
              </a:buClr>
              <a:buSzPct val="100000"/>
              <a:buChar char="–"/>
              <a:defRPr b="1">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lnSpc>
                <a:spcPct val="90000"/>
              </a:lnSpc>
              <a:spcBef>
                <a:spcPct val="30000"/>
              </a:spcBef>
              <a:spcAft>
                <a:spcPct val="0"/>
              </a:spcAft>
              <a:buClr>
                <a:schemeClr val="accent1"/>
              </a:buClr>
              <a:buSzPct val="100000"/>
              <a:buChar char="»"/>
              <a:defRPr b="1">
                <a:solidFill>
                  <a:schemeClr val="tx1"/>
                </a:solidFill>
                <a:effectLst>
                  <a:outerShdw blurRad="38100" dist="38100" dir="2700000" algn="tl">
                    <a:srgbClr val="000000"/>
                  </a:outerShdw>
                </a:effectLst>
                <a:latin typeface="+mn-lt"/>
                <a:ea typeface="ＭＳ Ｐゴシック" pitchFamily="-111" charset="-128"/>
              </a:defRPr>
            </a:lvl3pPr>
            <a:lvl4pPr marL="1543050" indent="-171450" algn="l" rtl="0" eaLnBrk="0" fontAlgn="base" hangingPunct="0">
              <a:lnSpc>
                <a:spcPct val="90000"/>
              </a:lnSpc>
              <a:spcBef>
                <a:spcPct val="30000"/>
              </a:spcBef>
              <a:spcAft>
                <a:spcPct val="0"/>
              </a:spcAft>
              <a:buClr>
                <a:schemeClr val="accent1"/>
              </a:buClr>
              <a:buSzPct val="100000"/>
              <a:buChar char="•"/>
              <a:defRPr sz="1400" b="1">
                <a:solidFill>
                  <a:schemeClr val="tx1"/>
                </a:solidFill>
                <a:effectLst>
                  <a:outerShdw blurRad="38100" dist="38100" dir="2700000" algn="tl">
                    <a:srgbClr val="000000"/>
                  </a:outerShdw>
                </a:effectLst>
                <a:latin typeface="+mn-lt"/>
                <a:ea typeface="ＭＳ Ｐゴシック" pitchFamily="-111" charset="-128"/>
              </a:defRPr>
            </a:lvl4pPr>
            <a:lvl5pPr marL="2000250" indent="-171450" algn="l" rtl="0" eaLnBrk="0" fontAlgn="base" hangingPunct="0">
              <a:lnSpc>
                <a:spcPct val="90000"/>
              </a:lnSpc>
              <a:spcBef>
                <a:spcPct val="30000"/>
              </a:spcBef>
              <a:spcAft>
                <a:spcPct val="0"/>
              </a:spcAft>
              <a:buClr>
                <a:schemeClr val="accent1"/>
              </a:buClr>
              <a:buSzPct val="100000"/>
              <a:buChar char="–"/>
              <a:defRPr sz="1400" b="1">
                <a:solidFill>
                  <a:schemeClr val="tx1"/>
                </a:solidFill>
                <a:effectLst>
                  <a:outerShdw blurRad="38100" dist="38100" dir="2700000" algn="tl">
                    <a:srgbClr val="000000"/>
                  </a:outerShdw>
                </a:effectLst>
                <a:latin typeface="+mn-lt"/>
                <a:ea typeface="ＭＳ Ｐゴシック" pitchFamily="-111" charset="-128"/>
              </a:defRPr>
            </a:lvl5pPr>
            <a:lvl6pPr marL="2457450" indent="-171450" algn="l" rtl="0" eaLnBrk="0" fontAlgn="base" hangingPunct="0">
              <a:lnSpc>
                <a:spcPct val="90000"/>
              </a:lnSpc>
              <a:spcBef>
                <a:spcPct val="30000"/>
              </a:spcBef>
              <a:spcAft>
                <a:spcPct val="0"/>
              </a:spcAft>
              <a:buClr>
                <a:schemeClr val="accent1"/>
              </a:buClr>
              <a:buSzPct val="100000"/>
              <a:buChar char="–"/>
              <a:defRPr sz="1400" b="1">
                <a:solidFill>
                  <a:schemeClr val="tx1"/>
                </a:solidFill>
                <a:effectLst>
                  <a:outerShdw blurRad="38100" dist="38100" dir="2700000" algn="tl">
                    <a:srgbClr val="000000"/>
                  </a:outerShdw>
                </a:effectLst>
                <a:latin typeface="+mn-lt"/>
                <a:ea typeface="ＭＳ Ｐゴシック" pitchFamily="-111" charset="-128"/>
              </a:defRPr>
            </a:lvl6pPr>
            <a:lvl7pPr marL="2914650" indent="-171450" algn="l" rtl="0" eaLnBrk="0" fontAlgn="base" hangingPunct="0">
              <a:lnSpc>
                <a:spcPct val="90000"/>
              </a:lnSpc>
              <a:spcBef>
                <a:spcPct val="30000"/>
              </a:spcBef>
              <a:spcAft>
                <a:spcPct val="0"/>
              </a:spcAft>
              <a:buClr>
                <a:schemeClr val="accent1"/>
              </a:buClr>
              <a:buSzPct val="100000"/>
              <a:buChar char="–"/>
              <a:defRPr sz="1400" b="1">
                <a:solidFill>
                  <a:schemeClr val="tx1"/>
                </a:solidFill>
                <a:effectLst>
                  <a:outerShdw blurRad="38100" dist="38100" dir="2700000" algn="tl">
                    <a:srgbClr val="000000"/>
                  </a:outerShdw>
                </a:effectLst>
                <a:latin typeface="+mn-lt"/>
                <a:ea typeface="ＭＳ Ｐゴシック" pitchFamily="-111" charset="-128"/>
              </a:defRPr>
            </a:lvl7pPr>
            <a:lvl8pPr marL="3371850" indent="-171450" algn="l" rtl="0" eaLnBrk="0" fontAlgn="base" hangingPunct="0">
              <a:lnSpc>
                <a:spcPct val="90000"/>
              </a:lnSpc>
              <a:spcBef>
                <a:spcPct val="30000"/>
              </a:spcBef>
              <a:spcAft>
                <a:spcPct val="0"/>
              </a:spcAft>
              <a:buClr>
                <a:schemeClr val="accent1"/>
              </a:buClr>
              <a:buSzPct val="100000"/>
              <a:buChar char="–"/>
              <a:defRPr sz="1400" b="1">
                <a:solidFill>
                  <a:schemeClr val="tx1"/>
                </a:solidFill>
                <a:effectLst>
                  <a:outerShdw blurRad="38100" dist="38100" dir="2700000" algn="tl">
                    <a:srgbClr val="000000"/>
                  </a:outerShdw>
                </a:effectLst>
                <a:latin typeface="+mn-lt"/>
                <a:ea typeface="ＭＳ Ｐゴシック" pitchFamily="-111" charset="-128"/>
              </a:defRPr>
            </a:lvl8pPr>
            <a:lvl9pPr marL="3829050" indent="-171450" algn="l" rtl="0" eaLnBrk="0" fontAlgn="base" hangingPunct="0">
              <a:lnSpc>
                <a:spcPct val="90000"/>
              </a:lnSpc>
              <a:spcBef>
                <a:spcPct val="30000"/>
              </a:spcBef>
              <a:spcAft>
                <a:spcPct val="0"/>
              </a:spcAft>
              <a:buClr>
                <a:schemeClr val="accent1"/>
              </a:buClr>
              <a:buSzPct val="100000"/>
              <a:buChar char="–"/>
              <a:defRPr sz="1400" b="1">
                <a:solidFill>
                  <a:schemeClr val="tx1"/>
                </a:solidFill>
                <a:effectLst>
                  <a:outerShdw blurRad="38100" dist="38100" dir="2700000" algn="tl">
                    <a:srgbClr val="000000"/>
                  </a:outerShdw>
                </a:effectLst>
                <a:latin typeface="+mn-lt"/>
                <a:ea typeface="ＭＳ Ｐゴシック" pitchFamily="-111" charset="-128"/>
              </a:defRPr>
            </a:lvl9pPr>
          </a:lstStyle>
          <a:p>
            <a:pPr algn="ctr">
              <a:lnSpc>
                <a:spcPct val="80000"/>
              </a:lnSpc>
              <a:buFontTx/>
              <a:buNone/>
            </a:pPr>
            <a:r>
              <a:rPr lang="en-US" sz="2800" dirty="0" smtClean="0">
                <a:latin typeface="Book Antiqua" charset="0"/>
                <a:ea typeface="ＭＳ Ｐゴシック" charset="0"/>
                <a:cs typeface="ＭＳ Ｐゴシック" charset="0"/>
              </a:rPr>
              <a:t>Thomas W. Malone</a:t>
            </a:r>
            <a:br>
              <a:rPr lang="en-US" sz="2800" dirty="0" smtClean="0">
                <a:latin typeface="Book Antiqua" charset="0"/>
                <a:ea typeface="ＭＳ Ｐゴシック" charset="0"/>
                <a:cs typeface="ＭＳ Ｐゴシック" charset="0"/>
              </a:rPr>
            </a:br>
            <a:r>
              <a:rPr lang="en-US" sz="2800" dirty="0" smtClean="0">
                <a:latin typeface="Book Antiqua" charset="0"/>
                <a:ea typeface="ＭＳ Ｐゴシック" charset="0"/>
                <a:cs typeface="ＭＳ Ｐゴシック" charset="0"/>
              </a:rPr>
              <a:t/>
            </a:r>
            <a:br>
              <a:rPr lang="en-US" sz="2800" dirty="0" smtClean="0">
                <a:latin typeface="Book Antiqua" charset="0"/>
                <a:ea typeface="ＭＳ Ｐゴシック" charset="0"/>
                <a:cs typeface="ＭＳ Ｐゴシック" charset="0"/>
              </a:rPr>
            </a:br>
            <a:r>
              <a:rPr lang="en-US" sz="2800" i="1" dirty="0" smtClean="0">
                <a:latin typeface="Book Antiqua" charset="0"/>
                <a:ea typeface="ＭＳ Ｐゴシック" charset="0"/>
                <a:cs typeface="ＭＳ Ｐゴシック" charset="0"/>
              </a:rPr>
              <a:t>MIT Center for Collective Intelligence</a:t>
            </a:r>
            <a:endParaRPr lang="en-US" sz="2800" i="1"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86100" y="6400800"/>
            <a:ext cx="4543425" cy="400110"/>
          </a:xfrm>
          <a:prstGeom prst="rect">
            <a:avLst/>
          </a:prstGeom>
          <a:noFill/>
        </p:spPr>
        <p:txBody>
          <a:bodyPr wrap="square" rtlCol="0">
            <a:spAutoFit/>
          </a:bodyPr>
          <a:lstStyle/>
          <a:p>
            <a:pPr algn="ctr"/>
            <a:r>
              <a:rPr lang="en-US" dirty="0" smtClean="0"/>
              <a:t>Percent Female</a:t>
            </a:r>
            <a:endParaRPr lang="en-US" dirty="0"/>
          </a:p>
        </p:txBody>
      </p:sp>
      <p:sp>
        <p:nvSpPr>
          <p:cNvPr id="7" name="TextBox 6"/>
          <p:cNvSpPr txBox="1"/>
          <p:nvPr/>
        </p:nvSpPr>
        <p:spPr>
          <a:xfrm>
            <a:off x="0" y="3657600"/>
            <a:ext cx="2128520" cy="707886"/>
          </a:xfrm>
          <a:prstGeom prst="rect">
            <a:avLst/>
          </a:prstGeom>
          <a:noFill/>
        </p:spPr>
        <p:txBody>
          <a:bodyPr wrap="square" rtlCol="0">
            <a:spAutoFit/>
          </a:bodyPr>
          <a:lstStyle/>
          <a:p>
            <a:pPr algn="ctr"/>
            <a:r>
              <a:rPr lang="en-US" sz="2000" dirty="0" smtClean="0"/>
              <a:t>Collective Intelligence*</a:t>
            </a:r>
          </a:p>
        </p:txBody>
      </p:sp>
      <p:graphicFrame>
        <p:nvGraphicFramePr>
          <p:cNvPr id="8" name="Chart 7"/>
          <p:cNvGraphicFramePr>
            <a:graphicFrameLocks/>
          </p:cNvGraphicFramePr>
          <p:nvPr>
            <p:extLst>
              <p:ext uri="{D42A27DB-BD31-4B8C-83A1-F6EECF244321}">
                <p14:modId xmlns:p14="http://schemas.microsoft.com/office/powerpoint/2010/main" val="2579245230"/>
              </p:ext>
            </p:extLst>
          </p:nvPr>
        </p:nvGraphicFramePr>
        <p:xfrm>
          <a:off x="2171700" y="1828800"/>
          <a:ext cx="5714999" cy="449961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bwMode="auto">
          <a:xfrm>
            <a:off x="2476500" y="6019800"/>
            <a:ext cx="381000" cy="3048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Book Antiqua" pitchFamily="-111" charset="0"/>
            </a:endParaRPr>
          </a:p>
        </p:txBody>
      </p:sp>
      <p:sp>
        <p:nvSpPr>
          <p:cNvPr id="9" name="Rectangle 8"/>
          <p:cNvSpPr/>
          <p:nvPr/>
        </p:nvSpPr>
        <p:spPr bwMode="auto">
          <a:xfrm>
            <a:off x="2705100" y="5562600"/>
            <a:ext cx="152399" cy="4572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Book Antiqua" pitchFamily="-111" charset="0"/>
            </a:endParaRPr>
          </a:p>
        </p:txBody>
      </p:sp>
      <p:sp>
        <p:nvSpPr>
          <p:cNvPr id="10" name="TextBox 9"/>
          <p:cNvSpPr txBox="1"/>
          <p:nvPr/>
        </p:nvSpPr>
        <p:spPr>
          <a:xfrm>
            <a:off x="0" y="6211669"/>
            <a:ext cx="1943100" cy="646331"/>
          </a:xfrm>
          <a:prstGeom prst="rect">
            <a:avLst/>
          </a:prstGeom>
          <a:noFill/>
        </p:spPr>
        <p:txBody>
          <a:bodyPr wrap="square" rtlCol="0">
            <a:spAutoFit/>
          </a:bodyPr>
          <a:lstStyle/>
          <a:p>
            <a:pPr algn="ctr"/>
            <a:r>
              <a:rPr lang="en-US" sz="1200" b="0" dirty="0" smtClean="0"/>
              <a:t>* </a:t>
            </a:r>
            <a:r>
              <a:rPr lang="en-US" sz="1200" b="0" dirty="0" err="1" smtClean="0"/>
              <a:t>avg</a:t>
            </a:r>
            <a:r>
              <a:rPr lang="en-US" sz="1200" b="0" dirty="0" smtClean="0"/>
              <a:t> </a:t>
            </a:r>
            <a:r>
              <a:rPr lang="en-US" sz="1200" b="0" dirty="0" err="1" smtClean="0"/>
              <a:t>std</a:t>
            </a:r>
            <a:r>
              <a:rPr lang="en-US" sz="1200" b="0" dirty="0" smtClean="0"/>
              <a:t> scores of all groups with specified percent female</a:t>
            </a:r>
          </a:p>
        </p:txBody>
      </p:sp>
      <p:sp>
        <p:nvSpPr>
          <p:cNvPr id="11" name="Title 1"/>
          <p:cNvSpPr txBox="1">
            <a:spLocks/>
          </p:cNvSpPr>
          <p:nvPr/>
        </p:nvSpPr>
        <p:spPr>
          <a:xfrm>
            <a:off x="1136650" y="476250"/>
            <a:ext cx="8058150" cy="1143000"/>
          </a:xfrm>
          <a:prstGeom prst="rect">
            <a:avLst/>
          </a:prstGeom>
        </p:spPr>
        <p:txBody>
          <a:bodyPr anchor="ctr"/>
          <a:lstStyle>
            <a:lvl1pPr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ea typeface="ＭＳ Ｐゴシック" pitchFamily="-65" charset="-128"/>
                <a:cs typeface="ＭＳ Ｐゴシック" pitchFamily="-65" charset="-128"/>
              </a:defRPr>
            </a:lvl2pPr>
            <a:lvl3pPr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ea typeface="ＭＳ Ｐゴシック" pitchFamily="-65" charset="-128"/>
                <a:cs typeface="ＭＳ Ｐゴシック" pitchFamily="-65" charset="-128"/>
              </a:defRPr>
            </a:lvl3pPr>
            <a:lvl4pPr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ea typeface="ＭＳ Ｐゴシック" pitchFamily="-65" charset="-128"/>
                <a:cs typeface="ＭＳ Ｐゴシック" pitchFamily="-65" charset="-128"/>
              </a:defRPr>
            </a:lvl4pPr>
            <a:lvl5pPr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ea typeface="ＭＳ Ｐゴシック" pitchFamily="-65" charset="-128"/>
                <a:cs typeface="ＭＳ Ｐゴシック" pitchFamily="-65" charset="-128"/>
              </a:defRPr>
            </a:lvl5pPr>
            <a:lvl6pPr marL="457200"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defRPr>
            </a:lvl6pPr>
            <a:lvl7pPr marL="914400"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defRPr>
            </a:lvl7pPr>
            <a:lvl8pPr marL="1371600"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defRPr>
            </a:lvl8pPr>
            <a:lvl9pPr marL="1828800" algn="ctr" rtl="0" eaLnBrk="0" fontAlgn="base" hangingPunct="0">
              <a:lnSpc>
                <a:spcPct val="90000"/>
              </a:lnSpc>
              <a:spcBef>
                <a:spcPct val="0"/>
              </a:spcBef>
              <a:spcAft>
                <a:spcPct val="0"/>
              </a:spcAft>
              <a:defRPr sz="3600" b="1">
                <a:solidFill>
                  <a:schemeClr val="tx2"/>
                </a:solidFill>
                <a:effectLst>
                  <a:outerShdw blurRad="38100" dist="38100" dir="2700000" algn="tl">
                    <a:srgbClr val="000000"/>
                  </a:outerShdw>
                </a:effectLst>
                <a:latin typeface="Book Antiqua" pitchFamily="-111" charset="0"/>
              </a:defRPr>
            </a:lvl9pPr>
          </a:lstStyle>
          <a:p>
            <a:r>
              <a:rPr lang="en-US" dirty="0" smtClean="0">
                <a:latin typeface="Book Antiqua" charset="0"/>
                <a:ea typeface="ＭＳ Ｐゴシック" charset="0"/>
                <a:cs typeface="ＭＳ Ｐゴシック" charset="0"/>
              </a:rPr>
              <a:t>Results (cont.)</a:t>
            </a:r>
            <a:endParaRPr lang="en-US" dirty="0">
              <a:latin typeface="Book Antiqua" charset="0"/>
              <a:ea typeface="ＭＳ Ｐゴシック" charset="0"/>
              <a:cs typeface="ＭＳ Ｐゴシック" charset="0"/>
            </a:endParaRPr>
          </a:p>
        </p:txBody>
      </p:sp>
    </p:spTree>
    <p:extLst>
      <p:ext uri="{BB962C8B-B14F-4D97-AF65-F5344CB8AC3E}">
        <p14:creationId xmlns:p14="http://schemas.microsoft.com/office/powerpoint/2010/main" val="37365432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Book Antiqua" charset="0"/>
                <a:ea typeface="ＭＳ Ｐゴシック" charset="0"/>
                <a:cs typeface="ＭＳ Ｐゴシック" charset="0"/>
              </a:rPr>
              <a:t>Questions</a:t>
            </a:r>
          </a:p>
        </p:txBody>
      </p:sp>
      <p:sp>
        <p:nvSpPr>
          <p:cNvPr id="3" name="Content Placeholder 2"/>
          <p:cNvSpPr>
            <a:spLocks noGrp="1"/>
          </p:cNvSpPr>
          <p:nvPr>
            <p:ph idx="1"/>
          </p:nvPr>
        </p:nvSpPr>
        <p:spPr/>
        <p:txBody>
          <a:bodyPr/>
          <a:lstStyle/>
          <a:p>
            <a:r>
              <a:rPr lang="en-US">
                <a:latin typeface="Book Antiqua" charset="0"/>
                <a:ea typeface="ＭＳ Ｐゴシック" charset="0"/>
                <a:cs typeface="ＭＳ Ｐゴシック" charset="0"/>
              </a:rPr>
              <a:t>Can collective intelligence tests predict the performance of groups on other real-world tasks?</a:t>
            </a:r>
          </a:p>
          <a:p>
            <a:r>
              <a:rPr lang="en-US">
                <a:latin typeface="Book Antiqua" charset="0"/>
                <a:ea typeface="ＭＳ Ｐゴシック" charset="0"/>
                <a:cs typeface="ＭＳ Ｐゴシック" charset="0"/>
              </a:rPr>
              <a:t>How can we improve collective intelligence?</a:t>
            </a:r>
          </a:p>
          <a:p>
            <a:pPr lvl="1"/>
            <a:r>
              <a:rPr lang="en-US">
                <a:latin typeface="Book Antiqua" charset="0"/>
                <a:ea typeface="ＭＳ Ｐゴシック" charset="0"/>
              </a:rPr>
              <a:t>Group size</a:t>
            </a:r>
          </a:p>
          <a:p>
            <a:pPr lvl="1"/>
            <a:r>
              <a:rPr lang="en-US">
                <a:latin typeface="Book Antiqua" charset="0"/>
                <a:ea typeface="ＭＳ Ｐゴシック" charset="0"/>
              </a:rPr>
              <a:t>Group norms for interaction</a:t>
            </a:r>
          </a:p>
          <a:p>
            <a:pPr lvl="1"/>
            <a:r>
              <a:rPr lang="en-US">
                <a:latin typeface="Book Antiqua" charset="0"/>
                <a:ea typeface="ＭＳ Ｐゴシック" charset="0"/>
              </a:rPr>
              <a:t>Computer support</a:t>
            </a:r>
          </a:p>
          <a:p>
            <a:pPr lvl="1"/>
            <a:r>
              <a:rPr lang="en-US">
                <a:latin typeface="Book Antiqua" charset="0"/>
                <a:ea typeface="ＭＳ Ｐゴシック" charset="0"/>
              </a:rPr>
              <a: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ChangeArrowheads="1"/>
          </p:cNvSpPr>
          <p:nvPr>
            <p:ph type="title"/>
          </p:nvPr>
        </p:nvSpPr>
        <p:spPr>
          <a:xfrm>
            <a:off x="647700" y="476250"/>
            <a:ext cx="8839200" cy="1143000"/>
          </a:xfrm>
        </p:spPr>
        <p:txBody>
          <a:bodyPr/>
          <a:lstStyle/>
          <a:p>
            <a:r>
              <a:rPr lang="en-US">
                <a:latin typeface="Book Antiqua" charset="0"/>
                <a:ea typeface="ＭＳ Ｐゴシック" charset="0"/>
                <a:cs typeface="ＭＳ Ｐゴシック" charset="0"/>
              </a:rPr>
              <a:t>What are the basic </a:t>
            </a:r>
            <a:r>
              <a:rPr lang="en-US" i="1">
                <a:latin typeface="Book Antiqua" charset="0"/>
                <a:ea typeface="ＭＳ Ｐゴシック" charset="0"/>
                <a:cs typeface="ＭＳ Ｐゴシック" charset="0"/>
              </a:rPr>
              <a:t>organizational design patterns </a:t>
            </a:r>
            <a:r>
              <a:rPr lang="en-US">
                <a:latin typeface="Book Antiqua" charset="0"/>
                <a:ea typeface="ＭＳ Ｐゴシック" charset="0"/>
                <a:cs typeface="ＭＳ Ｐゴシック" charset="0"/>
              </a:rPr>
              <a:t>of collective intelligence?</a:t>
            </a:r>
          </a:p>
        </p:txBody>
      </p:sp>
      <p:sp>
        <p:nvSpPr>
          <p:cNvPr id="1156099" name="Rectangle 3"/>
          <p:cNvSpPr>
            <a:spLocks noGrp="1" noChangeArrowheads="1"/>
          </p:cNvSpPr>
          <p:nvPr>
            <p:ph type="body" idx="1"/>
          </p:nvPr>
        </p:nvSpPr>
        <p:spPr>
          <a:xfrm>
            <a:off x="800100" y="1981200"/>
            <a:ext cx="8686800" cy="4114800"/>
          </a:xfrm>
        </p:spPr>
        <p:txBody>
          <a:bodyPr/>
          <a:lstStyle/>
          <a:p>
            <a:r>
              <a:rPr lang="en-US">
                <a:latin typeface="Book Antiqua" charset="0"/>
                <a:ea typeface="ＭＳ Ｐゴシック" charset="0"/>
                <a:cs typeface="ＭＳ Ｐゴシック" charset="0"/>
              </a:rPr>
              <a:t>Collected over 200 </a:t>
            </a:r>
            <a:r>
              <a:rPr lang="ja-JP" altLang="en-US">
                <a:latin typeface="Book Antiqua" charset="0"/>
                <a:ea typeface="ＭＳ Ｐゴシック" charset="0"/>
                <a:cs typeface="ＭＳ Ｐゴシック" charset="0"/>
              </a:rPr>
              <a:t>“</a:t>
            </a:r>
            <a:r>
              <a:rPr lang="en-US">
                <a:latin typeface="Book Antiqua" charset="0"/>
                <a:ea typeface="ＭＳ Ｐゴシック" charset="0"/>
                <a:cs typeface="ＭＳ Ｐゴシック" charset="0"/>
              </a:rPr>
              <a:t>interesting</a:t>
            </a:r>
            <a:r>
              <a:rPr lang="ja-JP" altLang="en-US">
                <a:latin typeface="Book Antiqua" charset="0"/>
                <a:ea typeface="ＭＳ Ｐゴシック" charset="0"/>
                <a:cs typeface="ＭＳ Ｐゴシック" charset="0"/>
              </a:rPr>
              <a:t>”</a:t>
            </a:r>
            <a:r>
              <a:rPr lang="en-US">
                <a:latin typeface="Book Antiqua" charset="0"/>
                <a:ea typeface="ＭＳ Ｐゴシック" charset="0"/>
                <a:cs typeface="ＭＳ Ｐゴシック" charset="0"/>
              </a:rPr>
              <a:t> examples of Internet-enabled collective intelligence </a:t>
            </a:r>
          </a:p>
          <a:p>
            <a:r>
              <a:rPr lang="en-US">
                <a:latin typeface="Book Antiqua" charset="0"/>
                <a:ea typeface="ＭＳ Ｐゴシック" charset="0"/>
                <a:cs typeface="ＭＳ Ｐゴシック" charset="0"/>
              </a:rPr>
              <a:t>Identified common design patterns or </a:t>
            </a:r>
            <a:r>
              <a:rPr lang="ja-JP" altLang="en-US">
                <a:latin typeface="Book Antiqua" charset="0"/>
                <a:ea typeface="ＭＳ Ｐゴシック" charset="0"/>
                <a:cs typeface="ＭＳ Ｐゴシック" charset="0"/>
              </a:rPr>
              <a:t>“</a:t>
            </a:r>
            <a:r>
              <a:rPr lang="en-US">
                <a:latin typeface="Book Antiqua" charset="0"/>
                <a:ea typeface="ＭＳ Ｐゴシック" charset="0"/>
                <a:cs typeface="ＭＳ Ｐゴシック" charset="0"/>
              </a:rPr>
              <a:t>genes</a:t>
            </a:r>
            <a:r>
              <a:rPr lang="ja-JP" altLang="en-US">
                <a:latin typeface="Book Antiqua" charset="0"/>
                <a:ea typeface="ＭＳ Ｐゴシック" charset="0"/>
                <a:cs typeface="ＭＳ Ｐゴシック" charset="0"/>
              </a:rPr>
              <a:t>”</a:t>
            </a:r>
            <a:endParaRPr lang="en-US">
              <a:latin typeface="Book Antiqua"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6" name="Rectangle 2"/>
          <p:cNvSpPr>
            <a:spLocks noGrp="1" noChangeArrowheads="1"/>
          </p:cNvSpPr>
          <p:nvPr>
            <p:ph type="title"/>
          </p:nvPr>
        </p:nvSpPr>
        <p:spPr/>
        <p:txBody>
          <a:bodyPr/>
          <a:lstStyle/>
          <a:p>
            <a:r>
              <a:rPr lang="en-US">
                <a:latin typeface="Book Antiqua" charset="0"/>
                <a:ea typeface="ＭＳ Ｐゴシック" charset="0"/>
                <a:cs typeface="ＭＳ Ｐゴシック" charset="0"/>
              </a:rPr>
              <a:t>Types of organizational genes</a:t>
            </a:r>
          </a:p>
        </p:txBody>
      </p:sp>
      <p:grpSp>
        <p:nvGrpSpPr>
          <p:cNvPr id="79875" name="Group 3"/>
          <p:cNvGrpSpPr>
            <a:grpSpLocks/>
          </p:cNvGrpSpPr>
          <p:nvPr/>
        </p:nvGrpSpPr>
        <p:grpSpPr bwMode="auto">
          <a:xfrm>
            <a:off x="3429000" y="2971800"/>
            <a:ext cx="3375025" cy="2124075"/>
            <a:chOff x="2179" y="1824"/>
            <a:chExt cx="2126" cy="1338"/>
          </a:xfrm>
        </p:grpSpPr>
        <p:sp>
          <p:nvSpPr>
            <p:cNvPr id="79918" name="Oval 4"/>
            <p:cNvSpPr>
              <a:spLocks noChangeArrowheads="1"/>
            </p:cNvSpPr>
            <p:nvPr/>
          </p:nvSpPr>
          <p:spPr bwMode="auto">
            <a:xfrm>
              <a:off x="2208" y="1824"/>
              <a:ext cx="2056" cy="129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79919" name="Text Box 5"/>
            <p:cNvSpPr txBox="1">
              <a:spLocks noChangeArrowheads="1"/>
            </p:cNvSpPr>
            <p:nvPr/>
          </p:nvSpPr>
          <p:spPr bwMode="auto">
            <a:xfrm>
              <a:off x="2878" y="1862"/>
              <a:ext cx="67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1">
                  <a:solidFill>
                    <a:schemeClr val="tx1"/>
                  </a:solidFill>
                  <a:latin typeface="Book Antiqua" charset="0"/>
                  <a:ea typeface="ＭＳ Ｐゴシック" charset="0"/>
                  <a:cs typeface="ＭＳ Ｐゴシック" charset="0"/>
                </a:defRPr>
              </a:lvl1pPr>
              <a:lvl2pPr marL="37931725" indent="-37474525" eaLnBrk="0" hangingPunct="0">
                <a:defRPr sz="2000" b="1">
                  <a:solidFill>
                    <a:schemeClr val="tx1"/>
                  </a:solidFill>
                  <a:latin typeface="Book Antiqua" charset="0"/>
                  <a:ea typeface="ＭＳ Ｐゴシック" charset="0"/>
                </a:defRPr>
              </a:lvl2pPr>
              <a:lvl3pPr eaLnBrk="0" hangingPunct="0">
                <a:defRPr sz="2000" b="1">
                  <a:solidFill>
                    <a:schemeClr val="tx1"/>
                  </a:solidFill>
                  <a:latin typeface="Book Antiqua" charset="0"/>
                  <a:ea typeface="ＭＳ Ｐゴシック" charset="0"/>
                </a:defRPr>
              </a:lvl3pPr>
              <a:lvl4pPr eaLnBrk="0" hangingPunct="0">
                <a:defRPr sz="2000" b="1">
                  <a:solidFill>
                    <a:schemeClr val="tx1"/>
                  </a:solidFill>
                  <a:latin typeface="Book Antiqua" charset="0"/>
                  <a:ea typeface="ＭＳ Ｐゴシック" charset="0"/>
                </a:defRPr>
              </a:lvl4pPr>
              <a:lvl5pPr eaLnBrk="0" hangingPunct="0">
                <a:defRPr sz="2000" b="1">
                  <a:solidFill>
                    <a:schemeClr val="tx1"/>
                  </a:solidFill>
                  <a:latin typeface="Book Antiqua" charset="0"/>
                  <a:ea typeface="ＭＳ Ｐゴシック" charset="0"/>
                </a:defRPr>
              </a:lvl5pPr>
              <a:lvl6pPr marL="457200" eaLnBrk="0" fontAlgn="base" hangingPunct="0">
                <a:spcBef>
                  <a:spcPct val="0"/>
                </a:spcBef>
                <a:spcAft>
                  <a:spcPct val="0"/>
                </a:spcAft>
                <a:defRPr sz="2000" b="1">
                  <a:solidFill>
                    <a:schemeClr val="tx1"/>
                  </a:solidFill>
                  <a:latin typeface="Book Antiqua" charset="0"/>
                  <a:ea typeface="ＭＳ Ｐゴシック" charset="0"/>
                </a:defRPr>
              </a:lvl6pPr>
              <a:lvl7pPr marL="914400" eaLnBrk="0" fontAlgn="base" hangingPunct="0">
                <a:spcBef>
                  <a:spcPct val="0"/>
                </a:spcBef>
                <a:spcAft>
                  <a:spcPct val="0"/>
                </a:spcAft>
                <a:defRPr sz="2000" b="1">
                  <a:solidFill>
                    <a:schemeClr val="tx1"/>
                  </a:solidFill>
                  <a:latin typeface="Book Antiqua" charset="0"/>
                  <a:ea typeface="ＭＳ Ｐゴシック" charset="0"/>
                </a:defRPr>
              </a:lvl7pPr>
              <a:lvl8pPr marL="1371600" eaLnBrk="0" fontAlgn="base" hangingPunct="0">
                <a:spcBef>
                  <a:spcPct val="0"/>
                </a:spcBef>
                <a:spcAft>
                  <a:spcPct val="0"/>
                </a:spcAft>
                <a:defRPr sz="2000" b="1">
                  <a:solidFill>
                    <a:schemeClr val="tx1"/>
                  </a:solidFill>
                  <a:latin typeface="Book Antiqua" charset="0"/>
                  <a:ea typeface="ＭＳ Ｐゴシック" charset="0"/>
                </a:defRPr>
              </a:lvl8pPr>
              <a:lvl9pPr marL="1828800" eaLnBrk="0" fontAlgn="base" hangingPunct="0">
                <a:spcBef>
                  <a:spcPct val="0"/>
                </a:spcBef>
                <a:spcAft>
                  <a:spcPct val="0"/>
                </a:spcAft>
                <a:defRPr sz="2000" b="1">
                  <a:solidFill>
                    <a:schemeClr val="tx1"/>
                  </a:solidFill>
                  <a:latin typeface="Book Antiqua" charset="0"/>
                  <a:ea typeface="ＭＳ Ｐゴシック" charset="0"/>
                </a:defRPr>
              </a:lvl9pPr>
            </a:lstStyle>
            <a:p>
              <a:pPr algn="ctr">
                <a:spcAft>
                  <a:spcPct val="10000"/>
                </a:spcAft>
              </a:pPr>
              <a:r>
                <a:rPr lang="en-US" sz="2800"/>
                <a:t>What</a:t>
              </a:r>
            </a:p>
          </p:txBody>
        </p:sp>
        <p:sp>
          <p:nvSpPr>
            <p:cNvPr id="79920" name="Text Box 6"/>
            <p:cNvSpPr txBox="1">
              <a:spLocks noChangeArrowheads="1"/>
            </p:cNvSpPr>
            <p:nvPr/>
          </p:nvSpPr>
          <p:spPr bwMode="auto">
            <a:xfrm>
              <a:off x="2928" y="2832"/>
              <a:ext cx="61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1">
                  <a:solidFill>
                    <a:schemeClr val="tx1"/>
                  </a:solidFill>
                  <a:latin typeface="Book Antiqua" charset="0"/>
                  <a:ea typeface="ＭＳ Ｐゴシック" charset="0"/>
                  <a:cs typeface="ＭＳ Ｐゴシック" charset="0"/>
                </a:defRPr>
              </a:lvl1pPr>
              <a:lvl2pPr marL="37931725" indent="-37474525" eaLnBrk="0" hangingPunct="0">
                <a:defRPr sz="2000" b="1">
                  <a:solidFill>
                    <a:schemeClr val="tx1"/>
                  </a:solidFill>
                  <a:latin typeface="Book Antiqua" charset="0"/>
                  <a:ea typeface="ＭＳ Ｐゴシック" charset="0"/>
                </a:defRPr>
              </a:lvl2pPr>
              <a:lvl3pPr eaLnBrk="0" hangingPunct="0">
                <a:defRPr sz="2000" b="1">
                  <a:solidFill>
                    <a:schemeClr val="tx1"/>
                  </a:solidFill>
                  <a:latin typeface="Book Antiqua" charset="0"/>
                  <a:ea typeface="ＭＳ Ｐゴシック" charset="0"/>
                </a:defRPr>
              </a:lvl3pPr>
              <a:lvl4pPr eaLnBrk="0" hangingPunct="0">
                <a:defRPr sz="2000" b="1">
                  <a:solidFill>
                    <a:schemeClr val="tx1"/>
                  </a:solidFill>
                  <a:latin typeface="Book Antiqua" charset="0"/>
                  <a:ea typeface="ＭＳ Ｐゴシック" charset="0"/>
                </a:defRPr>
              </a:lvl4pPr>
              <a:lvl5pPr eaLnBrk="0" hangingPunct="0">
                <a:defRPr sz="2000" b="1">
                  <a:solidFill>
                    <a:schemeClr val="tx1"/>
                  </a:solidFill>
                  <a:latin typeface="Book Antiqua" charset="0"/>
                  <a:ea typeface="ＭＳ Ｐゴシック" charset="0"/>
                </a:defRPr>
              </a:lvl5pPr>
              <a:lvl6pPr marL="457200" eaLnBrk="0" fontAlgn="base" hangingPunct="0">
                <a:spcBef>
                  <a:spcPct val="0"/>
                </a:spcBef>
                <a:spcAft>
                  <a:spcPct val="0"/>
                </a:spcAft>
                <a:defRPr sz="2000" b="1">
                  <a:solidFill>
                    <a:schemeClr val="tx1"/>
                  </a:solidFill>
                  <a:latin typeface="Book Antiqua" charset="0"/>
                  <a:ea typeface="ＭＳ Ｐゴシック" charset="0"/>
                </a:defRPr>
              </a:lvl6pPr>
              <a:lvl7pPr marL="914400" eaLnBrk="0" fontAlgn="base" hangingPunct="0">
                <a:spcBef>
                  <a:spcPct val="0"/>
                </a:spcBef>
                <a:spcAft>
                  <a:spcPct val="0"/>
                </a:spcAft>
                <a:defRPr sz="2000" b="1">
                  <a:solidFill>
                    <a:schemeClr val="tx1"/>
                  </a:solidFill>
                  <a:latin typeface="Book Antiqua" charset="0"/>
                  <a:ea typeface="ＭＳ Ｐゴシック" charset="0"/>
                </a:defRPr>
              </a:lvl7pPr>
              <a:lvl8pPr marL="1371600" eaLnBrk="0" fontAlgn="base" hangingPunct="0">
                <a:spcBef>
                  <a:spcPct val="0"/>
                </a:spcBef>
                <a:spcAft>
                  <a:spcPct val="0"/>
                </a:spcAft>
                <a:defRPr sz="2000" b="1">
                  <a:solidFill>
                    <a:schemeClr val="tx1"/>
                  </a:solidFill>
                  <a:latin typeface="Book Antiqua" charset="0"/>
                  <a:ea typeface="ＭＳ Ｐゴシック" charset="0"/>
                </a:defRPr>
              </a:lvl8pPr>
              <a:lvl9pPr marL="1828800" eaLnBrk="0" fontAlgn="base" hangingPunct="0">
                <a:spcBef>
                  <a:spcPct val="0"/>
                </a:spcBef>
                <a:spcAft>
                  <a:spcPct val="0"/>
                </a:spcAft>
                <a:defRPr sz="2000" b="1">
                  <a:solidFill>
                    <a:schemeClr val="tx1"/>
                  </a:solidFill>
                  <a:latin typeface="Book Antiqua" charset="0"/>
                  <a:ea typeface="ＭＳ Ｐゴシック" charset="0"/>
                </a:defRPr>
              </a:lvl9pPr>
            </a:lstStyle>
            <a:p>
              <a:pPr algn="ctr"/>
              <a:r>
                <a:rPr lang="en-US" sz="2800"/>
                <a:t>How</a:t>
              </a:r>
            </a:p>
          </p:txBody>
        </p:sp>
        <p:cxnSp>
          <p:nvCxnSpPr>
            <p:cNvPr id="79921" name="AutoShape 7"/>
            <p:cNvCxnSpPr>
              <a:cxnSpLocks noChangeShapeType="1"/>
            </p:cNvCxnSpPr>
            <p:nvPr/>
          </p:nvCxnSpPr>
          <p:spPr bwMode="auto">
            <a:xfrm flipH="1" flipV="1">
              <a:off x="3216" y="2112"/>
              <a:ext cx="2" cy="797"/>
            </a:xfrm>
            <a:prstGeom prst="straightConnector1">
              <a:avLst/>
            </a:prstGeom>
            <a:noFill/>
            <a:ln w="50800">
              <a:solidFill>
                <a:schemeClr val="tx1"/>
              </a:solidFill>
              <a:round/>
              <a:headEnd type="stealth" w="med" len="med"/>
              <a:tailEnd type="stealth" w="med" len="med"/>
            </a:ln>
            <a:extLst>
              <a:ext uri="{909E8E84-426E-40dd-AFC4-6F175D3DCCD1}">
                <a14:hiddenFill xmlns:a14="http://schemas.microsoft.com/office/drawing/2010/main">
                  <a:noFill/>
                </a14:hiddenFill>
              </a:ext>
            </a:extLst>
          </p:spPr>
        </p:cxnSp>
        <p:sp>
          <p:nvSpPr>
            <p:cNvPr id="79922" name="Text Box 8"/>
            <p:cNvSpPr txBox="1">
              <a:spLocks noChangeArrowheads="1"/>
            </p:cNvSpPr>
            <p:nvPr/>
          </p:nvSpPr>
          <p:spPr bwMode="auto">
            <a:xfrm>
              <a:off x="2179" y="2267"/>
              <a:ext cx="60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1">
                  <a:solidFill>
                    <a:schemeClr val="tx1"/>
                  </a:solidFill>
                  <a:latin typeface="Book Antiqua" charset="0"/>
                  <a:ea typeface="ＭＳ Ｐゴシック" charset="0"/>
                  <a:cs typeface="ＭＳ Ｐゴシック" charset="0"/>
                </a:defRPr>
              </a:lvl1pPr>
              <a:lvl2pPr marL="37931725" indent="-37474525" eaLnBrk="0" hangingPunct="0">
                <a:defRPr sz="2000" b="1">
                  <a:solidFill>
                    <a:schemeClr val="tx1"/>
                  </a:solidFill>
                  <a:latin typeface="Book Antiqua" charset="0"/>
                  <a:ea typeface="ＭＳ Ｐゴシック" charset="0"/>
                </a:defRPr>
              </a:lvl2pPr>
              <a:lvl3pPr eaLnBrk="0" hangingPunct="0">
                <a:defRPr sz="2000" b="1">
                  <a:solidFill>
                    <a:schemeClr val="tx1"/>
                  </a:solidFill>
                  <a:latin typeface="Book Antiqua" charset="0"/>
                  <a:ea typeface="ＭＳ Ｐゴシック" charset="0"/>
                </a:defRPr>
              </a:lvl3pPr>
              <a:lvl4pPr eaLnBrk="0" hangingPunct="0">
                <a:defRPr sz="2000" b="1">
                  <a:solidFill>
                    <a:schemeClr val="tx1"/>
                  </a:solidFill>
                  <a:latin typeface="Book Antiqua" charset="0"/>
                  <a:ea typeface="ＭＳ Ｐゴシック" charset="0"/>
                </a:defRPr>
              </a:lvl4pPr>
              <a:lvl5pPr eaLnBrk="0" hangingPunct="0">
                <a:defRPr sz="2000" b="1">
                  <a:solidFill>
                    <a:schemeClr val="tx1"/>
                  </a:solidFill>
                  <a:latin typeface="Book Antiqua" charset="0"/>
                  <a:ea typeface="ＭＳ Ｐゴシック" charset="0"/>
                </a:defRPr>
              </a:lvl5pPr>
              <a:lvl6pPr marL="457200" eaLnBrk="0" fontAlgn="base" hangingPunct="0">
                <a:spcBef>
                  <a:spcPct val="0"/>
                </a:spcBef>
                <a:spcAft>
                  <a:spcPct val="0"/>
                </a:spcAft>
                <a:defRPr sz="2000" b="1">
                  <a:solidFill>
                    <a:schemeClr val="tx1"/>
                  </a:solidFill>
                  <a:latin typeface="Book Antiqua" charset="0"/>
                  <a:ea typeface="ＭＳ Ｐゴシック" charset="0"/>
                </a:defRPr>
              </a:lvl6pPr>
              <a:lvl7pPr marL="914400" eaLnBrk="0" fontAlgn="base" hangingPunct="0">
                <a:spcBef>
                  <a:spcPct val="0"/>
                </a:spcBef>
                <a:spcAft>
                  <a:spcPct val="0"/>
                </a:spcAft>
                <a:defRPr sz="2000" b="1">
                  <a:solidFill>
                    <a:schemeClr val="tx1"/>
                  </a:solidFill>
                  <a:latin typeface="Book Antiqua" charset="0"/>
                  <a:ea typeface="ＭＳ Ｐゴシック" charset="0"/>
                </a:defRPr>
              </a:lvl7pPr>
              <a:lvl8pPr marL="1371600" eaLnBrk="0" fontAlgn="base" hangingPunct="0">
                <a:spcBef>
                  <a:spcPct val="0"/>
                </a:spcBef>
                <a:spcAft>
                  <a:spcPct val="0"/>
                </a:spcAft>
                <a:defRPr sz="2000" b="1">
                  <a:solidFill>
                    <a:schemeClr val="tx1"/>
                  </a:solidFill>
                  <a:latin typeface="Book Antiqua" charset="0"/>
                  <a:ea typeface="ＭＳ Ｐゴシック" charset="0"/>
                </a:defRPr>
              </a:lvl8pPr>
              <a:lvl9pPr marL="1828800" eaLnBrk="0" fontAlgn="base" hangingPunct="0">
                <a:spcBef>
                  <a:spcPct val="0"/>
                </a:spcBef>
                <a:spcAft>
                  <a:spcPct val="0"/>
                </a:spcAft>
                <a:defRPr sz="2000" b="1">
                  <a:solidFill>
                    <a:schemeClr val="tx1"/>
                  </a:solidFill>
                  <a:latin typeface="Book Antiqua" charset="0"/>
                  <a:ea typeface="ＭＳ Ｐゴシック" charset="0"/>
                </a:defRPr>
              </a:lvl9pPr>
            </a:lstStyle>
            <a:p>
              <a:pPr algn="ctr"/>
              <a:r>
                <a:rPr lang="en-US" sz="2800"/>
                <a:t>Who</a:t>
              </a:r>
            </a:p>
          </p:txBody>
        </p:sp>
        <p:sp>
          <p:nvSpPr>
            <p:cNvPr id="79923" name="Text Box 9"/>
            <p:cNvSpPr txBox="1">
              <a:spLocks noChangeArrowheads="1"/>
            </p:cNvSpPr>
            <p:nvPr/>
          </p:nvSpPr>
          <p:spPr bwMode="auto">
            <a:xfrm>
              <a:off x="3696" y="2304"/>
              <a:ext cx="60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1">
                  <a:solidFill>
                    <a:schemeClr val="tx1"/>
                  </a:solidFill>
                  <a:latin typeface="Book Antiqua" charset="0"/>
                  <a:ea typeface="ＭＳ Ｐゴシック" charset="0"/>
                  <a:cs typeface="ＭＳ Ｐゴシック" charset="0"/>
                </a:defRPr>
              </a:lvl1pPr>
              <a:lvl2pPr marL="37931725" indent="-37474525" eaLnBrk="0" hangingPunct="0">
                <a:defRPr sz="2000" b="1">
                  <a:solidFill>
                    <a:schemeClr val="tx1"/>
                  </a:solidFill>
                  <a:latin typeface="Book Antiqua" charset="0"/>
                  <a:ea typeface="ＭＳ Ｐゴシック" charset="0"/>
                </a:defRPr>
              </a:lvl2pPr>
              <a:lvl3pPr eaLnBrk="0" hangingPunct="0">
                <a:defRPr sz="2000" b="1">
                  <a:solidFill>
                    <a:schemeClr val="tx1"/>
                  </a:solidFill>
                  <a:latin typeface="Book Antiqua" charset="0"/>
                  <a:ea typeface="ＭＳ Ｐゴシック" charset="0"/>
                </a:defRPr>
              </a:lvl3pPr>
              <a:lvl4pPr eaLnBrk="0" hangingPunct="0">
                <a:defRPr sz="2000" b="1">
                  <a:solidFill>
                    <a:schemeClr val="tx1"/>
                  </a:solidFill>
                  <a:latin typeface="Book Antiqua" charset="0"/>
                  <a:ea typeface="ＭＳ Ｐゴシック" charset="0"/>
                </a:defRPr>
              </a:lvl4pPr>
              <a:lvl5pPr eaLnBrk="0" hangingPunct="0">
                <a:defRPr sz="2000" b="1">
                  <a:solidFill>
                    <a:schemeClr val="tx1"/>
                  </a:solidFill>
                  <a:latin typeface="Book Antiqua" charset="0"/>
                  <a:ea typeface="ＭＳ Ｐゴシック" charset="0"/>
                </a:defRPr>
              </a:lvl5pPr>
              <a:lvl6pPr marL="457200" eaLnBrk="0" fontAlgn="base" hangingPunct="0">
                <a:spcBef>
                  <a:spcPct val="0"/>
                </a:spcBef>
                <a:spcAft>
                  <a:spcPct val="0"/>
                </a:spcAft>
                <a:defRPr sz="2000" b="1">
                  <a:solidFill>
                    <a:schemeClr val="tx1"/>
                  </a:solidFill>
                  <a:latin typeface="Book Antiqua" charset="0"/>
                  <a:ea typeface="ＭＳ Ｐゴシック" charset="0"/>
                </a:defRPr>
              </a:lvl6pPr>
              <a:lvl7pPr marL="914400" eaLnBrk="0" fontAlgn="base" hangingPunct="0">
                <a:spcBef>
                  <a:spcPct val="0"/>
                </a:spcBef>
                <a:spcAft>
                  <a:spcPct val="0"/>
                </a:spcAft>
                <a:defRPr sz="2000" b="1">
                  <a:solidFill>
                    <a:schemeClr val="tx1"/>
                  </a:solidFill>
                  <a:latin typeface="Book Antiqua" charset="0"/>
                  <a:ea typeface="ＭＳ Ｐゴシック" charset="0"/>
                </a:defRPr>
              </a:lvl7pPr>
              <a:lvl8pPr marL="1371600" eaLnBrk="0" fontAlgn="base" hangingPunct="0">
                <a:spcBef>
                  <a:spcPct val="0"/>
                </a:spcBef>
                <a:spcAft>
                  <a:spcPct val="0"/>
                </a:spcAft>
                <a:defRPr sz="2000" b="1">
                  <a:solidFill>
                    <a:schemeClr val="tx1"/>
                  </a:solidFill>
                  <a:latin typeface="Book Antiqua" charset="0"/>
                  <a:ea typeface="ＭＳ Ｐゴシック" charset="0"/>
                </a:defRPr>
              </a:lvl8pPr>
              <a:lvl9pPr marL="1828800" eaLnBrk="0" fontAlgn="base" hangingPunct="0">
                <a:spcBef>
                  <a:spcPct val="0"/>
                </a:spcBef>
                <a:spcAft>
                  <a:spcPct val="0"/>
                </a:spcAft>
                <a:defRPr sz="2000" b="1">
                  <a:solidFill>
                    <a:schemeClr val="tx1"/>
                  </a:solidFill>
                  <a:latin typeface="Book Antiqua" charset="0"/>
                  <a:ea typeface="ＭＳ Ｐゴシック" charset="0"/>
                </a:defRPr>
              </a:lvl9pPr>
            </a:lstStyle>
            <a:p>
              <a:pPr algn="ctr"/>
              <a:r>
                <a:rPr lang="en-US" sz="2800"/>
                <a:t>Why</a:t>
              </a:r>
            </a:p>
          </p:txBody>
        </p:sp>
        <p:cxnSp>
          <p:nvCxnSpPr>
            <p:cNvPr id="79924" name="AutoShape 10"/>
            <p:cNvCxnSpPr>
              <a:cxnSpLocks noChangeShapeType="1"/>
            </p:cNvCxnSpPr>
            <p:nvPr/>
          </p:nvCxnSpPr>
          <p:spPr bwMode="auto">
            <a:xfrm>
              <a:off x="2736" y="2448"/>
              <a:ext cx="957" cy="0"/>
            </a:xfrm>
            <a:prstGeom prst="straightConnector1">
              <a:avLst/>
            </a:prstGeom>
            <a:noFill/>
            <a:ln w="50800">
              <a:solidFill>
                <a:schemeClr val="tx1"/>
              </a:solidFill>
              <a:round/>
              <a:headEnd type="stealth" w="med" len="med"/>
              <a:tailEnd type="stealth" w="med" len="med"/>
            </a:ln>
            <a:extLst>
              <a:ext uri="{909E8E84-426E-40dd-AFC4-6F175D3DCCD1}">
                <a14:hiddenFill xmlns:a14="http://schemas.microsoft.com/office/drawing/2010/main">
                  <a:noFill/>
                </a14:hiddenFill>
              </a:ext>
            </a:extLst>
          </p:spPr>
        </p:cxnSp>
      </p:grpSp>
      <p:graphicFrame>
        <p:nvGraphicFramePr>
          <p:cNvPr id="1250315" name="Group 11"/>
          <p:cNvGraphicFramePr>
            <a:graphicFrameLocks noGrp="1"/>
          </p:cNvGraphicFramePr>
          <p:nvPr/>
        </p:nvGraphicFramePr>
        <p:xfrm>
          <a:off x="4419600" y="1828800"/>
          <a:ext cx="1371600" cy="746760"/>
        </p:xfrm>
        <a:graphic>
          <a:graphicData uri="http://schemas.openxmlformats.org/drawingml/2006/table">
            <a:tbl>
              <a:tblPr/>
              <a:tblGrid>
                <a:gridCol w="1371600"/>
              </a:tblGrid>
              <a:tr h="381000">
                <a:tc>
                  <a:txBody>
                    <a:bodyPr/>
                    <a:lstStyle/>
                    <a:p>
                      <a:pPr marL="0" marR="0" lvl="0" indent="0" algn="ctr" defTabSz="914400" rtl="0" eaLnBrk="0" fontAlgn="base" latinLnBrk="0" hangingPunct="0">
                        <a:lnSpc>
                          <a:spcPct val="90000"/>
                        </a:lnSpc>
                        <a:spcBef>
                          <a:spcPct val="60000"/>
                        </a:spcBef>
                        <a:spcAft>
                          <a:spcPct val="35000"/>
                        </a:spcAft>
                        <a:buClr>
                          <a:schemeClr val="accent1"/>
                        </a:buClr>
                        <a:buSzPct val="100000"/>
                        <a:buFontTx/>
                        <a:buNone/>
                        <a:tabLst/>
                      </a:pPr>
                      <a:r>
                        <a:rPr kumimoji="0" lang="en-US" sz="2000" b="1" i="0" u="none" strike="noStrike" cap="none" normalizeH="0" baseline="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Create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p>
                      <a:pPr marL="0" marR="0" lvl="0" indent="0" algn="ctr" defTabSz="914400" rtl="0" eaLnBrk="0" fontAlgn="base" latinLnBrk="0" hangingPunct="0">
                        <a:lnSpc>
                          <a:spcPct val="90000"/>
                        </a:lnSpc>
                        <a:spcBef>
                          <a:spcPct val="60000"/>
                        </a:spcBef>
                        <a:spcAft>
                          <a:spcPct val="35000"/>
                        </a:spcAft>
                        <a:buClr>
                          <a:schemeClr val="accent1"/>
                        </a:buClr>
                        <a:buSzPct val="100000"/>
                        <a:buFontTx/>
                        <a:buNone/>
                        <a:tabLst/>
                      </a:pPr>
                      <a:r>
                        <a:rPr kumimoji="0" lang="en-US" sz="2000" b="1" i="0" u="none" strike="noStrike" cap="none" normalizeH="0" baseline="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Decide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50323" name="Group 19"/>
          <p:cNvGraphicFramePr>
            <a:graphicFrameLocks noGrp="1"/>
          </p:cNvGraphicFramePr>
          <p:nvPr/>
        </p:nvGraphicFramePr>
        <p:xfrm>
          <a:off x="342900" y="3733800"/>
          <a:ext cx="2781300" cy="381000"/>
        </p:xfrm>
        <a:graphic>
          <a:graphicData uri="http://schemas.openxmlformats.org/drawingml/2006/table">
            <a:tbl>
              <a:tblPr/>
              <a:tblGrid>
                <a:gridCol w="1390650"/>
                <a:gridCol w="1390650"/>
              </a:tblGrid>
              <a:tr h="381000">
                <a:tc>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2000" b="1" i="0" u="none" strike="noStrike" cap="none" normalizeH="0" baseline="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Crowd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2000" b="1" i="0" u="none" strike="noStrike" cap="none" normalizeH="0" baseline="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Hierarchy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50331" name="Group 27"/>
          <p:cNvGraphicFramePr>
            <a:graphicFrameLocks noGrp="1"/>
          </p:cNvGraphicFramePr>
          <p:nvPr/>
        </p:nvGraphicFramePr>
        <p:xfrm>
          <a:off x="7162800" y="3276600"/>
          <a:ext cx="1600200" cy="1645920"/>
        </p:xfrm>
        <a:graphic>
          <a:graphicData uri="http://schemas.openxmlformats.org/drawingml/2006/table">
            <a:tbl>
              <a:tblPr/>
              <a:tblGrid>
                <a:gridCol w="1600200"/>
              </a:tblGrid>
              <a:tr h="1447800">
                <a:tc>
                  <a:txBody>
                    <a:bodyPr/>
                    <a:lstStyle/>
                    <a:p>
                      <a:pPr marL="0" marR="0" lvl="0" indent="0" algn="l" defTabSz="914400" rtl="0" eaLnBrk="0" fontAlgn="base" latinLnBrk="0" hangingPunct="0">
                        <a:lnSpc>
                          <a:spcPct val="90000"/>
                        </a:lnSpc>
                        <a:spcBef>
                          <a:spcPct val="60000"/>
                        </a:spcBef>
                        <a:spcAft>
                          <a:spcPct val="60000"/>
                        </a:spcAft>
                        <a:buClr>
                          <a:schemeClr val="tx1"/>
                        </a:buClr>
                        <a:buSzPct val="100000"/>
                        <a:buFont typeface="Wingdings" charset="0"/>
                        <a:buChar char="q"/>
                        <a:tabLst/>
                      </a:pPr>
                      <a:r>
                        <a:rPr kumimoji="0" lang="en-US" sz="2000" b="1" i="0" u="none" strike="noStrike" cap="none" normalizeH="0" baseline="0">
                          <a:ln>
                            <a:noFill/>
                          </a:ln>
                          <a:solidFill>
                            <a:schemeClr val="tx1"/>
                          </a:solidFill>
                          <a:effectLst>
                            <a:outerShdw blurRad="38100" dist="38100" dir="2700000" algn="tl">
                              <a:srgbClr val="000000"/>
                            </a:outerShdw>
                          </a:effectLst>
                          <a:latin typeface="Book Antiqua" charset="0"/>
                          <a:ea typeface="ＭＳ Ｐゴシック" charset="0"/>
                          <a:cs typeface="ＭＳ Ｐゴシック" charset="0"/>
                        </a:rPr>
                        <a:t>  </a:t>
                      </a:r>
                      <a:r>
                        <a:rPr kumimoji="0" lang="en-US" sz="2000" b="1" i="0" u="none" strike="noStrike" cap="none" normalizeH="0" baseline="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Money</a:t>
                      </a:r>
                    </a:p>
                    <a:p>
                      <a:pPr marL="0" marR="0" lvl="0" indent="0" algn="l" defTabSz="914400" rtl="0" eaLnBrk="0" fontAlgn="base" latinLnBrk="0" hangingPunct="0">
                        <a:lnSpc>
                          <a:spcPct val="90000"/>
                        </a:lnSpc>
                        <a:spcBef>
                          <a:spcPct val="60000"/>
                        </a:spcBef>
                        <a:spcAft>
                          <a:spcPct val="60000"/>
                        </a:spcAft>
                        <a:buClr>
                          <a:schemeClr val="tx1"/>
                        </a:buClr>
                        <a:buSzPct val="100000"/>
                        <a:buFont typeface="Wingdings" charset="0"/>
                        <a:buChar char="q"/>
                        <a:tabLst/>
                      </a:pPr>
                      <a:r>
                        <a:rPr kumimoji="0" lang="en-US" sz="2000" b="1" i="0" u="none" strike="noStrike" cap="none" normalizeH="0" baseline="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  Glory</a:t>
                      </a:r>
                    </a:p>
                    <a:p>
                      <a:pPr marL="0" marR="0" lvl="0" indent="0" algn="l" defTabSz="914400" rtl="0" eaLnBrk="0" fontAlgn="base" latinLnBrk="0" hangingPunct="0">
                        <a:lnSpc>
                          <a:spcPct val="90000"/>
                        </a:lnSpc>
                        <a:spcBef>
                          <a:spcPct val="60000"/>
                        </a:spcBef>
                        <a:spcAft>
                          <a:spcPct val="60000"/>
                        </a:spcAft>
                        <a:buClr>
                          <a:schemeClr val="tx1"/>
                        </a:buClr>
                        <a:buSzPct val="100000"/>
                        <a:buFont typeface="Wingdings" charset="0"/>
                        <a:buChar char="q"/>
                        <a:tabLst/>
                      </a:pPr>
                      <a:r>
                        <a:rPr kumimoji="0" lang="en-US" sz="2000" b="1" i="0" u="none" strike="noStrike" cap="none" normalizeH="0" baseline="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  Love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50337" name="Group 33"/>
          <p:cNvGraphicFramePr>
            <a:graphicFrameLocks noGrp="1"/>
          </p:cNvGraphicFramePr>
          <p:nvPr/>
        </p:nvGraphicFramePr>
        <p:xfrm>
          <a:off x="3200400" y="5232400"/>
          <a:ext cx="3505200" cy="1223200"/>
        </p:xfrm>
        <a:graphic>
          <a:graphicData uri="http://schemas.openxmlformats.org/drawingml/2006/table">
            <a:tbl>
              <a:tblPr/>
              <a:tblGrid>
                <a:gridCol w="785813"/>
                <a:gridCol w="1271587"/>
                <a:gridCol w="1447800"/>
              </a:tblGrid>
              <a:tr h="0">
                <a:tc rowSpan="2">
                  <a:txBody>
                    <a:bodyPr/>
                    <a:lstStyle/>
                    <a:p>
                      <a:pPr marL="0" marR="0" lvl="0" indent="0" algn="l" defTabSz="914400" rtl="0" eaLnBrk="0" fontAlgn="base" latinLnBrk="0" hangingPunct="0">
                        <a:lnSpc>
                          <a:spcPct val="90000"/>
                        </a:lnSpc>
                        <a:spcBef>
                          <a:spcPct val="60000"/>
                        </a:spcBef>
                        <a:spcAft>
                          <a:spcPct val="60000"/>
                        </a:spcAft>
                        <a:buClr>
                          <a:schemeClr val="accent1"/>
                        </a:buClr>
                        <a:buSzPct val="100000"/>
                        <a:buFontTx/>
                        <a:buNone/>
                        <a:tabLst/>
                      </a:pPr>
                      <a:endParaRPr kumimoji="0" lang="en-US" sz="1200" b="1" i="0" u="none" strike="noStrike" cap="none" normalizeH="0" baseline="0">
                        <a:ln>
                          <a:noFill/>
                        </a:ln>
                        <a:solidFill>
                          <a:schemeClr val="tx1"/>
                        </a:solidFill>
                        <a:effectLst>
                          <a:outerShdw blurRad="38100" dist="38100" dir="2700000" algn="tl">
                            <a:srgbClr val="000000"/>
                          </a:outerShdw>
                        </a:effectLst>
                        <a:latin typeface="Book Antiqua"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1200" b="1" i="0" u="none" strike="noStrike" cap="none" normalizeH="0" baseline="0">
                          <a:ln>
                            <a:noFill/>
                          </a:ln>
                          <a:solidFill>
                            <a:schemeClr val="tx1"/>
                          </a:solidFill>
                          <a:effectLst>
                            <a:outerShdw blurRad="38100" dist="38100" dir="2700000" algn="tl">
                              <a:srgbClr val="000000"/>
                            </a:outerShdw>
                          </a:effectLst>
                          <a:latin typeface="Book Antiqua" charset="0"/>
                          <a:ea typeface="ＭＳ Ｐゴシック" charset="0"/>
                          <a:cs typeface="ＭＳ Ｐゴシック" charset="0"/>
                        </a:rPr>
                        <a:t>Crowd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90513">
                <a:tc vMerge="1">
                  <a:txBody>
                    <a:bodyPr/>
                    <a:lstStyle/>
                    <a:p>
                      <a:endParaRPr lang="en-US"/>
                    </a:p>
                  </a:txBody>
                  <a:tcPr/>
                </a:tc>
                <a:tc>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1200" b="1" i="0" u="none" strike="noStrike" cap="none" normalizeH="0" baseline="0">
                          <a:ln>
                            <a:noFill/>
                          </a:ln>
                          <a:solidFill>
                            <a:schemeClr val="tx1"/>
                          </a:solidFill>
                          <a:effectLst>
                            <a:outerShdw blurRad="38100" dist="38100" dir="2700000" algn="tl">
                              <a:srgbClr val="000000"/>
                            </a:outerShdw>
                          </a:effectLst>
                          <a:latin typeface="Book Antiqua" charset="0"/>
                          <a:ea typeface="ＭＳ Ｐゴシック" charset="0"/>
                          <a:cs typeface="ＭＳ Ｐゴシック" charset="0"/>
                        </a:rPr>
                        <a:t>Independent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1200" b="1" i="0" u="none" strike="noStrike" cap="none" normalizeH="0" baseline="0">
                          <a:ln>
                            <a:noFill/>
                          </a:ln>
                          <a:solidFill>
                            <a:schemeClr val="tx1"/>
                          </a:solidFill>
                          <a:effectLst>
                            <a:outerShdw blurRad="38100" dist="38100" dir="2700000" algn="tl">
                              <a:srgbClr val="000000"/>
                            </a:outerShdw>
                          </a:effectLst>
                          <a:latin typeface="Book Antiqua" charset="0"/>
                          <a:ea typeface="ＭＳ Ｐゴシック" charset="0"/>
                          <a:cs typeface="ＭＳ Ｐゴシック" charset="0"/>
                        </a:rPr>
                        <a:t>Dependent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a:txBody>
                    <a:bodyPr/>
                    <a:lstStyle/>
                    <a:p>
                      <a:pPr marL="0" marR="0" lvl="0" indent="0" algn="l"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1200" b="1" i="0" u="none" strike="noStrike" cap="none" normalizeH="0" baseline="0">
                          <a:ln>
                            <a:noFill/>
                          </a:ln>
                          <a:solidFill>
                            <a:schemeClr val="tx1"/>
                          </a:solidFill>
                          <a:effectLst>
                            <a:outerShdw blurRad="38100" dist="38100" dir="2700000" algn="tl">
                              <a:srgbClr val="000000"/>
                            </a:outerShdw>
                          </a:effectLst>
                          <a:latin typeface="Book Antiqua" charset="0"/>
                          <a:ea typeface="ＭＳ Ｐゴシック" charset="0"/>
                          <a:cs typeface="ＭＳ Ｐゴシック" charset="0"/>
                        </a:rPr>
                        <a:t>Create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1200" b="0" i="0" u="none" strike="noStrike" cap="none" normalizeH="0" baseline="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Collection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1200" b="0" i="0" u="none" strike="noStrike" cap="none" normalizeH="0" baseline="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Collaboration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1200" b="1" i="0" u="none" strike="noStrike" cap="none" normalizeH="0" baseline="0">
                          <a:ln>
                            <a:noFill/>
                          </a:ln>
                          <a:solidFill>
                            <a:schemeClr val="tx1"/>
                          </a:solidFill>
                          <a:effectLst>
                            <a:outerShdw blurRad="38100" dist="38100" dir="2700000" algn="tl">
                              <a:srgbClr val="000000"/>
                            </a:outerShdw>
                          </a:effectLst>
                          <a:latin typeface="Book Antiqua" charset="0"/>
                          <a:ea typeface="ＭＳ Ｐゴシック" charset="0"/>
                          <a:cs typeface="ＭＳ Ｐゴシック" charset="0"/>
                        </a:rPr>
                        <a:t>Decide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1200" b="0" i="0" u="none" strike="noStrike" cap="none" normalizeH="0" baseline="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Individual decisions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1200" b="0" i="0" u="none" strike="noStrike" cap="none" normalizeH="0" baseline="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Group decision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 name="Rectangle 14"/>
          <p:cNvSpPr/>
          <p:nvPr/>
        </p:nvSpPr>
        <p:spPr>
          <a:xfrm>
            <a:off x="0" y="6455994"/>
            <a:ext cx="8763000" cy="369332"/>
          </a:xfrm>
          <a:prstGeom prst="rect">
            <a:avLst/>
          </a:prstGeom>
        </p:spPr>
        <p:txBody>
          <a:bodyPr wrap="square">
            <a:spAutoFit/>
          </a:bodyPr>
          <a:lstStyle/>
          <a:p>
            <a:pPr>
              <a:buFontTx/>
              <a:buNone/>
            </a:pPr>
            <a:r>
              <a:rPr lang="en-US" sz="1800" b="0" dirty="0" smtClean="0"/>
              <a:t>Malone, </a:t>
            </a:r>
            <a:r>
              <a:rPr lang="en-US" sz="1800" b="0" dirty="0" err="1" smtClean="0"/>
              <a:t>Laubacher</a:t>
            </a:r>
            <a:r>
              <a:rPr lang="en-US" sz="1800" b="0" dirty="0" smtClean="0"/>
              <a:t>, </a:t>
            </a:r>
            <a:r>
              <a:rPr lang="en-US" sz="1800" b="0" dirty="0" err="1" smtClean="0"/>
              <a:t>Dellarocas</a:t>
            </a:r>
            <a:r>
              <a:rPr lang="en-US" sz="1800" b="0" dirty="0" smtClean="0"/>
              <a:t>, 2010.</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Book Antiqua" charset="0"/>
                <a:ea typeface="ＭＳ Ｐゴシック" charset="0"/>
                <a:cs typeface="ＭＳ Ｐゴシック" charset="0"/>
              </a:rPr>
              <a:t>Example: </a:t>
            </a:r>
            <a:br>
              <a:rPr lang="en-US">
                <a:latin typeface="Book Antiqua" charset="0"/>
                <a:ea typeface="ＭＳ Ｐゴシック" charset="0"/>
                <a:cs typeface="ＭＳ Ｐゴシック" charset="0"/>
              </a:rPr>
            </a:br>
            <a:r>
              <a:rPr lang="en-US">
                <a:latin typeface="Book Antiqua" charset="0"/>
                <a:ea typeface="ＭＳ Ｐゴシック" charset="0"/>
                <a:cs typeface="ＭＳ Ｐゴシック" charset="0"/>
              </a:rPr>
              <a:t>Genetic structure of Linux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5043064"/>
              </p:ext>
            </p:extLst>
          </p:nvPr>
        </p:nvGraphicFramePr>
        <p:xfrm>
          <a:off x="876300" y="2362200"/>
          <a:ext cx="8524875" cy="2200275"/>
        </p:xfrm>
        <a:graphic>
          <a:graphicData uri="http://schemas.openxmlformats.org/drawingml/2006/table">
            <a:tbl>
              <a:tblPr/>
              <a:tblGrid>
                <a:gridCol w="1133475"/>
                <a:gridCol w="1066800"/>
                <a:gridCol w="2062163"/>
                <a:gridCol w="1420812"/>
                <a:gridCol w="1241425"/>
                <a:gridCol w="1600200"/>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Book Antiqua" pitchFamily="-110" charset="0"/>
                          <a:ea typeface="ＭＳ Ｐゴシック" pitchFamily="-110" charset="-128"/>
                          <a:cs typeface="ＭＳ Ｐゴシック" pitchFamily="-110" charset="-128"/>
                        </a:rPr>
                        <a:t>Example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Book Antiqua" pitchFamily="-110" charset="0"/>
                          <a:ea typeface="ＭＳ Ｐゴシック" pitchFamily="-110" charset="-128"/>
                          <a:cs typeface="ＭＳ Ｐゴシック" pitchFamily="-110" charset="-128"/>
                        </a:rPr>
                        <a:t>What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Book Antiqua" pitchFamily="-110" charset="0"/>
                          <a:ea typeface="ＭＳ Ｐゴシック" pitchFamily="-110" charset="-128"/>
                          <a:cs typeface="ＭＳ Ｐゴシック" pitchFamily="-110" charset="-128"/>
                        </a:rPr>
                        <a:t>Who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Book Antiqua" pitchFamily="-110" charset="0"/>
                          <a:ea typeface="ＭＳ Ｐゴシック" pitchFamily="-110" charset="-128"/>
                          <a:cs typeface="ＭＳ Ｐゴシック" pitchFamily="-110" charset="-128"/>
                        </a:rPr>
                        <a:t>Why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Book Antiqua" pitchFamily="-110" charset="0"/>
                          <a:ea typeface="ＭＳ Ｐゴシック" pitchFamily="-110" charset="-128"/>
                          <a:cs typeface="ＭＳ Ｐゴシック" pitchFamily="-110" charset="-128"/>
                        </a:rPr>
                        <a:t>How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914400">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Book Antiqua" pitchFamily="-110" charset="0"/>
                          <a:ea typeface="ＭＳ Ｐゴシック" pitchFamily="-110" charset="-128"/>
                          <a:cs typeface="ＭＳ Ｐゴシック" pitchFamily="-110" charset="-128"/>
                        </a:rPr>
                        <a:t>Linux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D8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Book Antiqua" pitchFamily="-110" charset="0"/>
                          <a:ea typeface="ＭＳ Ｐゴシック" pitchFamily="-110" charset="-128"/>
                          <a:cs typeface="ＭＳ Ｐゴシック" pitchFamily="-110" charset="-128"/>
                        </a:rPr>
                        <a:t>Create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D8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Book Antiqua" pitchFamily="-110" charset="0"/>
                          <a:ea typeface="ＭＳ Ｐゴシック" pitchFamily="-110" charset="-128"/>
                          <a:cs typeface="ＭＳ Ｐゴシック" pitchFamily="-110" charset="-128"/>
                        </a:rPr>
                        <a:t>New software modules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D8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Book Antiqua" pitchFamily="-110" charset="0"/>
                          <a:ea typeface="ＭＳ Ｐゴシック" pitchFamily="-110" charset="-128"/>
                          <a:cs typeface="ＭＳ Ｐゴシック" pitchFamily="-110" charset="-128"/>
                        </a:rPr>
                        <a:t>Crowd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D8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10" charset="0"/>
                          <a:ea typeface="ＭＳ Ｐゴシック" pitchFamily="-110" charset="-128"/>
                          <a:cs typeface="ＭＳ Ｐゴシック" pitchFamily="-110" charset="-128"/>
                        </a:rPr>
                        <a:t>Love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10" charset="0"/>
                          <a:ea typeface="ＭＳ Ｐゴシック" pitchFamily="-110" charset="-128"/>
                          <a:cs typeface="ＭＳ Ｐゴシック" pitchFamily="-110" charset="-128"/>
                        </a:rPr>
                        <a:t>Glory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D8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Book Antiqua" pitchFamily="-110" charset="0"/>
                          <a:ea typeface="ＭＳ Ｐゴシック" pitchFamily="-110" charset="-128"/>
                          <a:cs typeface="ＭＳ Ｐゴシック" pitchFamily="-110" charset="-128"/>
                        </a:rPr>
                        <a:t>Collaboration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D8CB"/>
                    </a:solidFill>
                  </a:tcPr>
                </a:tc>
              </a:tr>
              <a:tr h="914400">
                <a:tc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Book Antiqua" pitchFamily="-110" charset="0"/>
                          <a:ea typeface="ＭＳ Ｐゴシック" pitchFamily="-110" charset="-128"/>
                          <a:cs typeface="ＭＳ Ｐゴシック" pitchFamily="-110" charset="-128"/>
                        </a:rPr>
                        <a:t>Decide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ED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Book Antiqua" pitchFamily="-110" charset="0"/>
                          <a:ea typeface="ＭＳ Ｐゴシック" pitchFamily="-110" charset="-128"/>
                          <a:cs typeface="ＭＳ Ｐゴシック" pitchFamily="-110" charset="-128"/>
                        </a:rPr>
                        <a:t>Which modules warrant inclusion in next release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ED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Book Antiqua" pitchFamily="-110" charset="0"/>
                          <a:ea typeface="ＭＳ Ｐゴシック" pitchFamily="-110" charset="-128"/>
                          <a:cs typeface="ＭＳ Ｐゴシック" pitchFamily="-110" charset="-128"/>
                        </a:rPr>
                        <a:t>Torvalds and lieutenants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ED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Book Antiqua" pitchFamily="-110" charset="0"/>
                          <a:ea typeface="ＭＳ Ｐゴシック" pitchFamily="-110" charset="-128"/>
                          <a:cs typeface="ＭＳ Ｐゴシック" pitchFamily="-110" charset="-128"/>
                        </a:rPr>
                        <a:t>Love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Book Antiqua" pitchFamily="-110" charset="0"/>
                          <a:ea typeface="ＭＳ Ｐゴシック" pitchFamily="-110" charset="-128"/>
                          <a:cs typeface="ＭＳ Ｐゴシック" pitchFamily="-110" charset="-128"/>
                        </a:rPr>
                        <a:t>Glory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ED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Book Antiqua" pitchFamily="-110" charset="0"/>
                          <a:ea typeface="ＭＳ Ｐゴシック" pitchFamily="-110" charset="-128"/>
                          <a:cs typeface="ＭＳ Ｐゴシック" pitchFamily="-110" charset="-128"/>
                        </a:rPr>
                        <a:t>Hierarchy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EDE7"/>
                    </a:solidFill>
                  </a:tcPr>
                </a:tc>
              </a:tr>
            </a:tbl>
          </a:graphicData>
        </a:graphic>
      </p:graphicFrame>
      <p:sp>
        <p:nvSpPr>
          <p:cNvPr id="5" name="Rectangle 4"/>
          <p:cNvSpPr/>
          <p:nvPr/>
        </p:nvSpPr>
        <p:spPr>
          <a:xfrm>
            <a:off x="0" y="6455994"/>
            <a:ext cx="8763000" cy="369332"/>
          </a:xfrm>
          <a:prstGeom prst="rect">
            <a:avLst/>
          </a:prstGeom>
        </p:spPr>
        <p:txBody>
          <a:bodyPr wrap="square">
            <a:spAutoFit/>
          </a:bodyPr>
          <a:lstStyle/>
          <a:p>
            <a:pPr>
              <a:buFontTx/>
              <a:buNone/>
            </a:pPr>
            <a:r>
              <a:rPr lang="en-US" sz="1800" b="0" dirty="0" smtClean="0"/>
              <a:t>Malone, </a:t>
            </a:r>
            <a:r>
              <a:rPr lang="en-US" sz="1800" b="0" dirty="0" err="1" smtClean="0"/>
              <a:t>Laubacher</a:t>
            </a:r>
            <a:r>
              <a:rPr lang="en-US" sz="1800" b="0" dirty="0" smtClean="0"/>
              <a:t>, </a:t>
            </a:r>
            <a:r>
              <a:rPr lang="en-US" sz="1800" b="0" dirty="0" err="1" smtClean="0"/>
              <a:t>Dellarocas</a:t>
            </a:r>
            <a:r>
              <a:rPr lang="en-US" sz="1800" b="0" dirty="0" smtClean="0"/>
              <a:t>, 2010.</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ChangeArrowheads="1"/>
          </p:cNvSpPr>
          <p:nvPr>
            <p:ph type="title"/>
          </p:nvPr>
        </p:nvSpPr>
        <p:spPr/>
        <p:txBody>
          <a:bodyPr/>
          <a:lstStyle/>
          <a:p>
            <a:r>
              <a:rPr lang="en-US">
                <a:latin typeface="Book Antiqua" charset="0"/>
                <a:ea typeface="ＭＳ Ｐゴシック" charset="0"/>
                <a:cs typeface="ＭＳ Ｐゴシック" charset="0"/>
              </a:rPr>
              <a:t>How?</a:t>
            </a:r>
          </a:p>
        </p:txBody>
      </p:sp>
      <p:graphicFrame>
        <p:nvGraphicFramePr>
          <p:cNvPr id="1217539" name="Group 3"/>
          <p:cNvGraphicFramePr>
            <a:graphicFrameLocks noGrp="1"/>
          </p:cNvGraphicFramePr>
          <p:nvPr>
            <p:extLst>
              <p:ext uri="{D42A27DB-BD31-4B8C-83A1-F6EECF244321}">
                <p14:modId xmlns:p14="http://schemas.microsoft.com/office/powerpoint/2010/main" val="3595372164"/>
              </p:ext>
            </p:extLst>
          </p:nvPr>
        </p:nvGraphicFramePr>
        <p:xfrm>
          <a:off x="1752600" y="1946275"/>
          <a:ext cx="6796088" cy="4101337"/>
        </p:xfrm>
        <a:graphic>
          <a:graphicData uri="http://schemas.openxmlformats.org/drawingml/2006/table">
            <a:tbl>
              <a:tblPr/>
              <a:tblGrid>
                <a:gridCol w="1343025"/>
                <a:gridCol w="2716213"/>
                <a:gridCol w="2736850"/>
              </a:tblGrid>
              <a:tr h="381000">
                <a:tc rowSpan="2">
                  <a:txBody>
                    <a:bodyPr/>
                    <a:lstStyle/>
                    <a:p>
                      <a:pPr marL="0" marR="0" lvl="0" indent="0" algn="l" defTabSz="914400" rtl="0" eaLnBrk="0" fontAlgn="base" latinLnBrk="0" hangingPunct="0">
                        <a:lnSpc>
                          <a:spcPct val="90000"/>
                        </a:lnSpc>
                        <a:spcBef>
                          <a:spcPct val="60000"/>
                        </a:spcBef>
                        <a:spcAft>
                          <a:spcPct val="60000"/>
                        </a:spcAft>
                        <a:buClr>
                          <a:schemeClr val="accent1"/>
                        </a:buClr>
                        <a:buSzPct val="100000"/>
                        <a:buFontTx/>
                        <a:buNone/>
                        <a:tabLst/>
                      </a:pPr>
                      <a:endParaRPr kumimoji="0" lang="en-US" sz="2400" b="1" i="0" u="none" strike="noStrike" cap="none" normalizeH="0" baseline="0">
                        <a:ln>
                          <a:noFill/>
                        </a:ln>
                        <a:solidFill>
                          <a:schemeClr val="tx1"/>
                        </a:solidFill>
                        <a:effectLst>
                          <a:outerShdw blurRad="38100" dist="38100" dir="2700000" algn="tl">
                            <a:srgbClr val="000000"/>
                          </a:outerShdw>
                        </a:effectLst>
                        <a:latin typeface="Book Antiqua"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Book Antiqua" charset="0"/>
                          <a:ea typeface="ＭＳ Ｐゴシック" charset="0"/>
                          <a:cs typeface="ＭＳ Ｐゴシック" charset="0"/>
                        </a:rPr>
                        <a:t>Crowd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52425">
                <a:tc vMerge="1">
                  <a:txBody>
                    <a:bodyPr/>
                    <a:lstStyle/>
                    <a:p>
                      <a:endParaRPr lang="en-US"/>
                    </a:p>
                  </a:txBody>
                  <a:tcPr/>
                </a:tc>
                <a:tc>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Book Antiqua" charset="0"/>
                          <a:ea typeface="ＭＳ Ｐゴシック" charset="0"/>
                          <a:cs typeface="ＭＳ Ｐゴシック" charset="0"/>
                        </a:rPr>
                        <a:t>Independent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Book Antiqua" charset="0"/>
                          <a:ea typeface="ＭＳ Ｐゴシック" charset="0"/>
                          <a:cs typeface="ＭＳ Ｐゴシック" charset="0"/>
                        </a:rPr>
                        <a:t>Dependent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0650">
                <a:tc>
                  <a:txBody>
                    <a:bodyPr/>
                    <a:lstStyle/>
                    <a:p>
                      <a:pPr marL="0" marR="0" lvl="0" indent="0" algn="l"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Book Antiqua" charset="0"/>
                          <a:ea typeface="ＭＳ Ｐゴシック" charset="0"/>
                          <a:cs typeface="ＭＳ Ｐゴシック" charset="0"/>
                        </a:rPr>
                        <a:t>Create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2400" b="0" i="0" u="none" strike="noStrike" cap="none" normalizeH="0" baseline="0" dirty="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Collection</a:t>
                      </a:r>
                    </a:p>
                    <a:p>
                      <a:pPr marL="0" marR="0" lvl="0" indent="0" algn="l" defTabSz="914400" rtl="0" eaLnBrk="0" fontAlgn="base" latinLnBrk="0" hangingPunct="0">
                        <a:lnSpc>
                          <a:spcPct val="90000"/>
                        </a:lnSpc>
                        <a:spcBef>
                          <a:spcPct val="60000"/>
                        </a:spcBef>
                        <a:spcAft>
                          <a:spcPct val="60000"/>
                        </a:spcAft>
                        <a:buClr>
                          <a:schemeClr val="accent1"/>
                        </a:buClr>
                        <a:buSzPct val="100000"/>
                        <a:buFontTx/>
                        <a:buChar char="•"/>
                        <a:tabLst/>
                      </a:pPr>
                      <a:r>
                        <a:rPr kumimoji="0" lang="en-US" sz="1800" b="0" i="0" u="none" strike="noStrike" cap="none" normalizeH="0" baseline="0" dirty="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 Contest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2400" b="0" i="0" u="none" strike="noStrike" cap="none" normalizeH="0" baseline="0" dirty="0" smtClean="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Collaboration</a:t>
                      </a:r>
                    </a:p>
                    <a:p>
                      <a:pPr marL="285750" marR="0" lvl="0" indent="-285750" algn="ctr" defTabSz="914400" rtl="0" eaLnBrk="0" fontAlgn="base" latinLnBrk="0" hangingPunct="0">
                        <a:lnSpc>
                          <a:spcPct val="90000"/>
                        </a:lnSpc>
                        <a:spcBef>
                          <a:spcPct val="60000"/>
                        </a:spcBef>
                        <a:spcAft>
                          <a:spcPct val="60000"/>
                        </a:spcAft>
                        <a:buClr>
                          <a:schemeClr val="accent1"/>
                        </a:buClr>
                        <a:buSzPct val="100000"/>
                        <a:buFont typeface="Arial"/>
                        <a:buChar char="•"/>
                        <a:tabLst/>
                        <a:defRPr/>
                      </a:pPr>
                      <a:r>
                        <a:rPr kumimoji="0" lang="en-US" sz="1800" b="0" i="0" u="none" strike="noStrike" cap="none" normalizeH="0" baseline="0" dirty="0" err="1" smtClean="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Hyperspecialization</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Book Antiqua"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8800">
                <a:tc>
                  <a:txBody>
                    <a:bodyPr/>
                    <a:lstStyle/>
                    <a:p>
                      <a:pPr marL="0" marR="0" lvl="0" indent="0" algn="l"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Book Antiqua" charset="0"/>
                          <a:ea typeface="ＭＳ Ｐゴシック" charset="0"/>
                          <a:cs typeface="ＭＳ Ｐゴシック" charset="0"/>
                        </a:rPr>
                        <a:t>Decide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2400" b="0" i="0" u="none" strike="noStrike" cap="none" normalizeH="0" baseline="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Individual decisions</a:t>
                      </a:r>
                    </a:p>
                    <a:p>
                      <a:pPr marL="0" marR="0" lvl="0" indent="0" algn="l" defTabSz="914400" rtl="0" eaLnBrk="0" fontAlgn="base" latinLnBrk="0" hangingPunct="0">
                        <a:lnSpc>
                          <a:spcPct val="90000"/>
                        </a:lnSpc>
                        <a:spcBef>
                          <a:spcPct val="60000"/>
                        </a:spcBef>
                        <a:spcAft>
                          <a:spcPct val="60000"/>
                        </a:spcAft>
                        <a:buClr>
                          <a:schemeClr val="accent1"/>
                        </a:buClr>
                        <a:buSzPct val="100000"/>
                        <a:buFontTx/>
                        <a:buChar char="•"/>
                        <a:tabLst/>
                      </a:pPr>
                      <a:r>
                        <a:rPr kumimoji="0" lang="en-US" sz="1800" b="0" i="0" u="none" strike="noStrike" cap="none" normalizeH="0" baseline="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 Market</a:t>
                      </a:r>
                    </a:p>
                    <a:p>
                      <a:pPr marL="0" marR="0" lvl="0" indent="0" algn="l" defTabSz="914400" rtl="0" eaLnBrk="0" fontAlgn="base" latinLnBrk="0" hangingPunct="0">
                        <a:lnSpc>
                          <a:spcPct val="90000"/>
                        </a:lnSpc>
                        <a:spcBef>
                          <a:spcPct val="0"/>
                        </a:spcBef>
                        <a:spcAft>
                          <a:spcPct val="60000"/>
                        </a:spcAft>
                        <a:buClr>
                          <a:schemeClr val="accent1"/>
                        </a:buClr>
                        <a:buSzPct val="100000"/>
                        <a:buFontTx/>
                        <a:buChar char="•"/>
                        <a:tabLst/>
                      </a:pPr>
                      <a:r>
                        <a:rPr kumimoji="0" lang="en-US" sz="1800" b="0" i="0" u="none" strike="noStrike" cap="none" normalizeH="0" baseline="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 Social network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2400" b="0" i="0" u="none" strike="noStrike" cap="none" normalizeH="0" baseline="0" dirty="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Group decision</a:t>
                      </a:r>
                    </a:p>
                    <a:p>
                      <a:pPr marL="0" marR="0" lvl="0" indent="0" algn="l" defTabSz="914400" rtl="0" eaLnBrk="0" fontAlgn="base" latinLnBrk="0" hangingPunct="0">
                        <a:lnSpc>
                          <a:spcPct val="90000"/>
                        </a:lnSpc>
                        <a:spcBef>
                          <a:spcPct val="60000"/>
                        </a:spcBef>
                        <a:spcAft>
                          <a:spcPct val="60000"/>
                        </a:spcAft>
                        <a:buClr>
                          <a:schemeClr val="accent1"/>
                        </a:buClr>
                        <a:buSzPct val="100000"/>
                        <a:buFontTx/>
                        <a:buChar char="•"/>
                        <a:tabLst/>
                      </a:pPr>
                      <a:r>
                        <a:rPr kumimoji="0" lang="en-US" sz="1800" b="0" i="0" u="none" strike="noStrike" cap="none" normalizeH="0" baseline="0" dirty="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 Voting</a:t>
                      </a:r>
                    </a:p>
                    <a:p>
                      <a:pPr marL="0" marR="0" lvl="0" indent="0" algn="l" defTabSz="914400" rtl="0" eaLnBrk="0" fontAlgn="base" latinLnBrk="0" hangingPunct="0">
                        <a:lnSpc>
                          <a:spcPct val="90000"/>
                        </a:lnSpc>
                        <a:spcBef>
                          <a:spcPct val="0"/>
                        </a:spcBef>
                        <a:spcAft>
                          <a:spcPct val="60000"/>
                        </a:spcAft>
                        <a:buClr>
                          <a:schemeClr val="accent1"/>
                        </a:buClr>
                        <a:buSzPct val="100000"/>
                        <a:buFontTx/>
                        <a:buChar char="•"/>
                        <a:tabLst/>
                      </a:pPr>
                      <a:r>
                        <a:rPr kumimoji="0" lang="en-US" sz="1800" b="0" i="0" u="none" strike="noStrike" cap="none" normalizeH="0" baseline="0" dirty="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 Consensus</a:t>
                      </a:r>
                    </a:p>
                    <a:p>
                      <a:pPr marL="0" marR="0" lvl="0" indent="0" algn="l" defTabSz="914400" rtl="0" eaLnBrk="0" fontAlgn="base" latinLnBrk="0" hangingPunct="0">
                        <a:lnSpc>
                          <a:spcPct val="90000"/>
                        </a:lnSpc>
                        <a:spcBef>
                          <a:spcPct val="0"/>
                        </a:spcBef>
                        <a:spcAft>
                          <a:spcPct val="60000"/>
                        </a:spcAft>
                        <a:buClr>
                          <a:schemeClr val="accent1"/>
                        </a:buClr>
                        <a:buSzPct val="100000"/>
                        <a:buFontTx/>
                        <a:buChar char="•"/>
                        <a:tabLst/>
                      </a:pPr>
                      <a:r>
                        <a:rPr kumimoji="0" lang="en-US" sz="1800" b="0" i="0" u="none" strike="noStrike" cap="none" normalizeH="0" baseline="0" dirty="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 Prediction markets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3"/>
          <p:cNvSpPr/>
          <p:nvPr/>
        </p:nvSpPr>
        <p:spPr>
          <a:xfrm>
            <a:off x="0" y="6455994"/>
            <a:ext cx="8763000" cy="369332"/>
          </a:xfrm>
          <a:prstGeom prst="rect">
            <a:avLst/>
          </a:prstGeom>
        </p:spPr>
        <p:txBody>
          <a:bodyPr wrap="square">
            <a:spAutoFit/>
          </a:bodyPr>
          <a:lstStyle/>
          <a:p>
            <a:pPr>
              <a:buFontTx/>
              <a:buNone/>
            </a:pPr>
            <a:r>
              <a:rPr lang="en-US" sz="1800" b="0" dirty="0" smtClean="0"/>
              <a:t>Malone, </a:t>
            </a:r>
            <a:r>
              <a:rPr lang="en-US" sz="1800" b="0" dirty="0" err="1" smtClean="0"/>
              <a:t>Laubacher</a:t>
            </a:r>
            <a:r>
              <a:rPr lang="en-US" sz="1800" b="0" dirty="0" smtClean="0"/>
              <a:t>, </a:t>
            </a:r>
            <a:r>
              <a:rPr lang="en-US" sz="1800" b="0" dirty="0" err="1" smtClean="0"/>
              <a:t>Dellarocas</a:t>
            </a:r>
            <a:r>
              <a:rPr lang="en-US" sz="1800" b="0" dirty="0" smtClean="0"/>
              <a:t>, 2010.</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ChangeArrowheads="1"/>
          </p:cNvSpPr>
          <p:nvPr>
            <p:ph type="title"/>
          </p:nvPr>
        </p:nvSpPr>
        <p:spPr/>
        <p:txBody>
          <a:bodyPr/>
          <a:lstStyle/>
          <a:p>
            <a:r>
              <a:rPr lang="en-US">
                <a:latin typeface="Book Antiqua" charset="0"/>
                <a:ea typeface="ＭＳ Ｐゴシック" charset="0"/>
                <a:cs typeface="ＭＳ Ｐゴシック" charset="0"/>
              </a:rPr>
              <a:t>How?</a:t>
            </a:r>
          </a:p>
        </p:txBody>
      </p:sp>
      <p:graphicFrame>
        <p:nvGraphicFramePr>
          <p:cNvPr id="1217539" name="Group 3"/>
          <p:cNvGraphicFramePr>
            <a:graphicFrameLocks noGrp="1"/>
          </p:cNvGraphicFramePr>
          <p:nvPr>
            <p:extLst>
              <p:ext uri="{D42A27DB-BD31-4B8C-83A1-F6EECF244321}">
                <p14:modId xmlns:p14="http://schemas.microsoft.com/office/powerpoint/2010/main" val="326152301"/>
              </p:ext>
            </p:extLst>
          </p:nvPr>
        </p:nvGraphicFramePr>
        <p:xfrm>
          <a:off x="1752600" y="1946275"/>
          <a:ext cx="6796088" cy="4101337"/>
        </p:xfrm>
        <a:graphic>
          <a:graphicData uri="http://schemas.openxmlformats.org/drawingml/2006/table">
            <a:tbl>
              <a:tblPr/>
              <a:tblGrid>
                <a:gridCol w="1343025"/>
                <a:gridCol w="2716213"/>
                <a:gridCol w="2736850"/>
              </a:tblGrid>
              <a:tr h="381000">
                <a:tc rowSpan="2">
                  <a:txBody>
                    <a:bodyPr/>
                    <a:lstStyle/>
                    <a:p>
                      <a:pPr marL="0" marR="0" lvl="0" indent="0" algn="l" defTabSz="914400" rtl="0" eaLnBrk="0" fontAlgn="base" latinLnBrk="0" hangingPunct="0">
                        <a:lnSpc>
                          <a:spcPct val="90000"/>
                        </a:lnSpc>
                        <a:spcBef>
                          <a:spcPct val="60000"/>
                        </a:spcBef>
                        <a:spcAft>
                          <a:spcPct val="60000"/>
                        </a:spcAft>
                        <a:buClr>
                          <a:schemeClr val="accent1"/>
                        </a:buClr>
                        <a:buSzPct val="100000"/>
                        <a:buFontTx/>
                        <a:buNone/>
                        <a:tabLst/>
                      </a:pPr>
                      <a:endParaRPr kumimoji="0" lang="en-US" sz="2400" b="1" i="0" u="none" strike="noStrike" cap="none" normalizeH="0" baseline="0">
                        <a:ln>
                          <a:noFill/>
                        </a:ln>
                        <a:solidFill>
                          <a:schemeClr val="tx1"/>
                        </a:solidFill>
                        <a:effectLst>
                          <a:outerShdw blurRad="38100" dist="38100" dir="2700000" algn="tl">
                            <a:srgbClr val="000000"/>
                          </a:outerShdw>
                        </a:effectLst>
                        <a:latin typeface="Book Antiqua"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Book Antiqua" charset="0"/>
                          <a:ea typeface="ＭＳ Ｐゴシック" charset="0"/>
                          <a:cs typeface="ＭＳ Ｐゴシック" charset="0"/>
                        </a:rPr>
                        <a:t>Crowd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52425">
                <a:tc vMerge="1">
                  <a:txBody>
                    <a:bodyPr/>
                    <a:lstStyle/>
                    <a:p>
                      <a:endParaRPr lang="en-US"/>
                    </a:p>
                  </a:txBody>
                  <a:tcPr/>
                </a:tc>
                <a:tc>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Book Antiqua" charset="0"/>
                          <a:ea typeface="ＭＳ Ｐゴシック" charset="0"/>
                          <a:cs typeface="ＭＳ Ｐゴシック" charset="0"/>
                        </a:rPr>
                        <a:t>Independent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Book Antiqua" charset="0"/>
                          <a:ea typeface="ＭＳ Ｐゴシック" charset="0"/>
                          <a:cs typeface="ＭＳ Ｐゴシック" charset="0"/>
                        </a:rPr>
                        <a:t>Dependent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0650">
                <a:tc>
                  <a:txBody>
                    <a:bodyPr/>
                    <a:lstStyle/>
                    <a:p>
                      <a:pPr marL="0" marR="0" lvl="0" indent="0" algn="l"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Book Antiqua" charset="0"/>
                          <a:ea typeface="ＭＳ Ｐゴシック" charset="0"/>
                          <a:cs typeface="ＭＳ Ｐゴシック" charset="0"/>
                        </a:rPr>
                        <a:t>Create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2400" b="0" i="0" u="none" strike="noStrike" cap="none" normalizeH="0" baseline="0" dirty="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Collection</a:t>
                      </a:r>
                    </a:p>
                    <a:p>
                      <a:pPr marL="0" marR="0" lvl="0" indent="0" algn="l" defTabSz="914400" rtl="0" eaLnBrk="0" fontAlgn="base" latinLnBrk="0" hangingPunct="0">
                        <a:lnSpc>
                          <a:spcPct val="90000"/>
                        </a:lnSpc>
                        <a:spcBef>
                          <a:spcPct val="60000"/>
                        </a:spcBef>
                        <a:spcAft>
                          <a:spcPct val="60000"/>
                        </a:spcAft>
                        <a:buClr>
                          <a:schemeClr val="accent1"/>
                        </a:buClr>
                        <a:buSzPct val="100000"/>
                        <a:buFontTx/>
                        <a:buChar char="•"/>
                        <a:tabLst/>
                      </a:pPr>
                      <a:r>
                        <a:rPr kumimoji="0" lang="en-US" sz="1800" b="0" i="0" u="none" strike="noStrike" cap="none" normalizeH="0" baseline="0" dirty="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 Contest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2400" b="0" i="0" u="none" strike="noStrike" cap="none" normalizeH="0" baseline="0" dirty="0" smtClean="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Collaboration</a:t>
                      </a:r>
                    </a:p>
                    <a:p>
                      <a:pPr marL="285750" marR="0" lvl="0" indent="-285750" algn="ctr" defTabSz="914400" rtl="0" eaLnBrk="0" fontAlgn="base" latinLnBrk="0" hangingPunct="0">
                        <a:lnSpc>
                          <a:spcPct val="90000"/>
                        </a:lnSpc>
                        <a:spcBef>
                          <a:spcPct val="60000"/>
                        </a:spcBef>
                        <a:spcAft>
                          <a:spcPct val="60000"/>
                        </a:spcAft>
                        <a:buClr>
                          <a:schemeClr val="accent1"/>
                        </a:buClr>
                        <a:buSzPct val="100000"/>
                        <a:buFont typeface="Arial"/>
                        <a:buChar char="•"/>
                        <a:tabLst/>
                        <a:defRPr/>
                      </a:pPr>
                      <a:r>
                        <a:rPr kumimoji="0" lang="en-US" sz="1800" b="0" i="0" u="none" strike="noStrike" cap="none" normalizeH="0" baseline="0" dirty="0" err="1" smtClean="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Hyperspecialization</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Book Antiqua"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8800">
                <a:tc>
                  <a:txBody>
                    <a:bodyPr/>
                    <a:lstStyle/>
                    <a:p>
                      <a:pPr marL="0" marR="0" lvl="0" indent="0" algn="l"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2400" b="1" i="0" u="none" strike="noStrike" cap="none" normalizeH="0" baseline="0">
                          <a:ln>
                            <a:noFill/>
                          </a:ln>
                          <a:solidFill>
                            <a:schemeClr val="tx1"/>
                          </a:solidFill>
                          <a:effectLst>
                            <a:outerShdw blurRad="38100" dist="38100" dir="2700000" algn="tl">
                              <a:srgbClr val="000000"/>
                            </a:outerShdw>
                          </a:effectLst>
                          <a:latin typeface="Book Antiqua" charset="0"/>
                          <a:ea typeface="ＭＳ Ｐゴシック" charset="0"/>
                          <a:cs typeface="ＭＳ Ｐゴシック" charset="0"/>
                        </a:rPr>
                        <a:t>Decide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2400" b="0" i="0" u="none" strike="noStrike" cap="none" normalizeH="0" baseline="0" dirty="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Individual decisions</a:t>
                      </a:r>
                    </a:p>
                    <a:p>
                      <a:pPr marL="0" marR="0" lvl="0" indent="0" algn="l" defTabSz="914400" rtl="0" eaLnBrk="0" fontAlgn="base" latinLnBrk="0" hangingPunct="0">
                        <a:lnSpc>
                          <a:spcPct val="90000"/>
                        </a:lnSpc>
                        <a:spcBef>
                          <a:spcPct val="60000"/>
                        </a:spcBef>
                        <a:spcAft>
                          <a:spcPct val="60000"/>
                        </a:spcAft>
                        <a:buClr>
                          <a:schemeClr val="accent1"/>
                        </a:buClr>
                        <a:buSzPct val="100000"/>
                        <a:buFontTx/>
                        <a:buChar char="•"/>
                        <a:tabLst/>
                      </a:pPr>
                      <a:r>
                        <a:rPr kumimoji="0" lang="en-US" sz="1800" b="0" i="0" u="none" strike="noStrike" cap="none" normalizeH="0" baseline="0" dirty="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 Market</a:t>
                      </a:r>
                    </a:p>
                    <a:p>
                      <a:pPr marL="0" marR="0" lvl="0" indent="0" algn="l" defTabSz="914400" rtl="0" eaLnBrk="0" fontAlgn="base" latinLnBrk="0" hangingPunct="0">
                        <a:lnSpc>
                          <a:spcPct val="90000"/>
                        </a:lnSpc>
                        <a:spcBef>
                          <a:spcPct val="0"/>
                        </a:spcBef>
                        <a:spcAft>
                          <a:spcPct val="60000"/>
                        </a:spcAft>
                        <a:buClr>
                          <a:schemeClr val="accent1"/>
                        </a:buClr>
                        <a:buSzPct val="100000"/>
                        <a:buFontTx/>
                        <a:buChar char="•"/>
                        <a:tabLst/>
                      </a:pPr>
                      <a:r>
                        <a:rPr kumimoji="0" lang="en-US" sz="1800" b="0" i="0" u="none" strike="noStrike" cap="none" normalizeH="0" baseline="0" dirty="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 Social network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0000"/>
                        </a:spcBef>
                        <a:spcAft>
                          <a:spcPct val="60000"/>
                        </a:spcAft>
                        <a:buClr>
                          <a:schemeClr val="accent1"/>
                        </a:buClr>
                        <a:buSzPct val="100000"/>
                        <a:buFontTx/>
                        <a:buNone/>
                        <a:tabLst/>
                      </a:pPr>
                      <a:r>
                        <a:rPr kumimoji="0" lang="en-US" sz="2400" b="0" i="0" u="none" strike="noStrike" cap="none" normalizeH="0" baseline="0" dirty="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Group decision</a:t>
                      </a:r>
                    </a:p>
                    <a:p>
                      <a:pPr marL="0" marR="0" lvl="0" indent="0" algn="l" defTabSz="914400" rtl="0" eaLnBrk="0" fontAlgn="base" latinLnBrk="0" hangingPunct="0">
                        <a:lnSpc>
                          <a:spcPct val="90000"/>
                        </a:lnSpc>
                        <a:spcBef>
                          <a:spcPct val="60000"/>
                        </a:spcBef>
                        <a:spcAft>
                          <a:spcPct val="60000"/>
                        </a:spcAft>
                        <a:buClr>
                          <a:schemeClr val="accent1"/>
                        </a:buClr>
                        <a:buSzPct val="100000"/>
                        <a:buFontTx/>
                        <a:buChar char="•"/>
                        <a:tabLst/>
                      </a:pPr>
                      <a:r>
                        <a:rPr kumimoji="0" lang="en-US" sz="1800" b="0" i="0" u="none" strike="noStrike" cap="none" normalizeH="0" baseline="0" dirty="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 Voting</a:t>
                      </a:r>
                    </a:p>
                    <a:p>
                      <a:pPr marL="0" marR="0" lvl="0" indent="0" algn="l" defTabSz="914400" rtl="0" eaLnBrk="0" fontAlgn="base" latinLnBrk="0" hangingPunct="0">
                        <a:lnSpc>
                          <a:spcPct val="90000"/>
                        </a:lnSpc>
                        <a:spcBef>
                          <a:spcPct val="0"/>
                        </a:spcBef>
                        <a:spcAft>
                          <a:spcPct val="60000"/>
                        </a:spcAft>
                        <a:buClr>
                          <a:schemeClr val="accent1"/>
                        </a:buClr>
                        <a:buSzPct val="100000"/>
                        <a:buFontTx/>
                        <a:buChar char="•"/>
                        <a:tabLst/>
                      </a:pPr>
                      <a:r>
                        <a:rPr kumimoji="0" lang="en-US" sz="1800" b="0" i="0" u="none" strike="noStrike" cap="none" normalizeH="0" baseline="0" dirty="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 Consensus</a:t>
                      </a:r>
                    </a:p>
                    <a:p>
                      <a:pPr marL="0" marR="0" lvl="0" indent="0" algn="l" defTabSz="914400" rtl="0" eaLnBrk="0" fontAlgn="base" latinLnBrk="0" hangingPunct="0">
                        <a:lnSpc>
                          <a:spcPct val="90000"/>
                        </a:lnSpc>
                        <a:spcBef>
                          <a:spcPct val="0"/>
                        </a:spcBef>
                        <a:spcAft>
                          <a:spcPct val="60000"/>
                        </a:spcAft>
                        <a:buClr>
                          <a:schemeClr val="accent1"/>
                        </a:buClr>
                        <a:buSzPct val="100000"/>
                        <a:buFontTx/>
                        <a:buChar char="•"/>
                        <a:tabLst/>
                      </a:pPr>
                      <a:r>
                        <a:rPr kumimoji="0" lang="en-US" sz="1800" b="0" i="0" u="none" strike="noStrike" cap="none" normalizeH="0" baseline="0" dirty="0">
                          <a:ln>
                            <a:noFill/>
                          </a:ln>
                          <a:solidFill>
                            <a:schemeClr val="accent2"/>
                          </a:solidFill>
                          <a:effectLst>
                            <a:outerShdw blurRad="38100" dist="38100" dir="2700000" algn="tl">
                              <a:srgbClr val="000000"/>
                            </a:outerShdw>
                          </a:effectLst>
                          <a:latin typeface="Book Antiqua" charset="0"/>
                          <a:ea typeface="ＭＳ Ｐゴシック" charset="0"/>
                          <a:cs typeface="ＭＳ Ｐゴシック" charset="0"/>
                        </a:rPr>
                        <a:t> Prediction markets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bwMode="auto">
          <a:xfrm>
            <a:off x="5981700" y="3429000"/>
            <a:ext cx="2438400" cy="533400"/>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Book Antiqua" pitchFamily="-111" charset="0"/>
            </a:endParaRPr>
          </a:p>
        </p:txBody>
      </p:sp>
      <p:sp>
        <p:nvSpPr>
          <p:cNvPr id="6" name="Rectangle 5"/>
          <p:cNvSpPr/>
          <p:nvPr/>
        </p:nvSpPr>
        <p:spPr bwMode="auto">
          <a:xfrm>
            <a:off x="5905500" y="4800600"/>
            <a:ext cx="1143000" cy="533400"/>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Book Antiqua" pitchFamily="-111" charset="0"/>
            </a:endParaRPr>
          </a:p>
        </p:txBody>
      </p:sp>
      <p:sp>
        <p:nvSpPr>
          <p:cNvPr id="7" name="Rectangle 6"/>
          <p:cNvSpPr/>
          <p:nvPr/>
        </p:nvSpPr>
        <p:spPr bwMode="auto">
          <a:xfrm>
            <a:off x="3162300" y="3429000"/>
            <a:ext cx="1143000" cy="533400"/>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Book Antiqua" pitchFamily="-111" charset="0"/>
            </a:endParaRPr>
          </a:p>
        </p:txBody>
      </p:sp>
      <p:sp>
        <p:nvSpPr>
          <p:cNvPr id="8" name="Rectangle 7"/>
          <p:cNvSpPr/>
          <p:nvPr/>
        </p:nvSpPr>
        <p:spPr>
          <a:xfrm>
            <a:off x="0" y="6455994"/>
            <a:ext cx="8763000" cy="369332"/>
          </a:xfrm>
          <a:prstGeom prst="rect">
            <a:avLst/>
          </a:prstGeom>
        </p:spPr>
        <p:txBody>
          <a:bodyPr wrap="square">
            <a:spAutoFit/>
          </a:bodyPr>
          <a:lstStyle/>
          <a:p>
            <a:pPr>
              <a:buFontTx/>
              <a:buNone/>
            </a:pPr>
            <a:r>
              <a:rPr lang="en-US" sz="1800" b="0" dirty="0" smtClean="0"/>
              <a:t>Malone, </a:t>
            </a:r>
            <a:r>
              <a:rPr lang="en-US" sz="1800" b="0" dirty="0" err="1" smtClean="0"/>
              <a:t>Laubacher</a:t>
            </a:r>
            <a:r>
              <a:rPr lang="en-US" sz="1800" b="0" dirty="0" smtClean="0"/>
              <a:t>, </a:t>
            </a:r>
            <a:r>
              <a:rPr lang="en-US" sz="1800" b="0" dirty="0" err="1" smtClean="0"/>
              <a:t>Dellarocas</a:t>
            </a:r>
            <a:r>
              <a:rPr lang="en-US" sz="1800" b="0" dirty="0" smtClean="0"/>
              <a:t>, 2010.</a:t>
            </a:r>
          </a:p>
        </p:txBody>
      </p:sp>
    </p:spTree>
    <p:extLst>
      <p:ext uri="{BB962C8B-B14F-4D97-AF65-F5344CB8AC3E}">
        <p14:creationId xmlns:p14="http://schemas.microsoft.com/office/powerpoint/2010/main" val="8644530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p:cNvSpPr>
            <a:spLocks noGrp="1" noChangeArrowheads="1"/>
          </p:cNvSpPr>
          <p:nvPr>
            <p:ph type="title"/>
          </p:nvPr>
        </p:nvSpPr>
        <p:spPr/>
        <p:txBody>
          <a:bodyPr/>
          <a:lstStyle/>
          <a:p>
            <a:pPr>
              <a:defRPr/>
            </a:pPr>
            <a:r>
              <a:rPr lang="en-US">
                <a:latin typeface="Book Antiqua" charset="0"/>
                <a:ea typeface="ＭＳ Ｐゴシック" charset="0"/>
                <a:cs typeface="ＭＳ Ｐゴシック" charset="0"/>
              </a:rPr>
              <a:t>Gene: Contest</a:t>
            </a:r>
          </a:p>
        </p:txBody>
      </p:sp>
      <p:sp>
        <p:nvSpPr>
          <p:cNvPr id="1074179" name="Rectangle 3"/>
          <p:cNvSpPr>
            <a:spLocks noGrp="1" noChangeArrowheads="1"/>
          </p:cNvSpPr>
          <p:nvPr>
            <p:ph type="body" idx="1"/>
          </p:nvPr>
        </p:nvSpPr>
        <p:spPr/>
        <p:txBody>
          <a:bodyPr/>
          <a:lstStyle/>
          <a:p>
            <a:pPr>
              <a:defRPr/>
            </a:pPr>
            <a:r>
              <a:rPr lang="en-US">
                <a:latin typeface="Book Antiqua" charset="0"/>
                <a:ea typeface="ＭＳ Ｐゴシック" charset="0"/>
                <a:cs typeface="ＭＳ Ｐゴシック" charset="0"/>
              </a:rPr>
              <a:t>A subtype of Collection where one or a few items in the collection are selected as winners</a:t>
            </a:r>
          </a:p>
          <a:p>
            <a:pPr>
              <a:defRPr/>
            </a:pPr>
            <a:r>
              <a:rPr lang="en-US">
                <a:latin typeface="Book Antiqua" charset="0"/>
                <a:ea typeface="ＭＳ Ｐゴシック" charset="0"/>
                <a:cs typeface="ＭＳ Ｐゴシック" charset="0"/>
              </a:rPr>
              <a:t>Examples</a:t>
            </a:r>
          </a:p>
          <a:p>
            <a:pPr lvl="1">
              <a:defRPr/>
            </a:pPr>
            <a:r>
              <a:rPr lang="en-US" sz="2400">
                <a:latin typeface="Book Antiqua" charset="0"/>
                <a:ea typeface="ＭＳ Ｐゴシック" charset="0"/>
              </a:rPr>
              <a:t>InnoCentive</a:t>
            </a:r>
          </a:p>
          <a:p>
            <a:pPr lvl="1">
              <a:defRPr/>
            </a:pPr>
            <a:r>
              <a:rPr lang="en-US" sz="2400">
                <a:latin typeface="Book Antiqua" charset="0"/>
                <a:ea typeface="ＭＳ Ｐゴシック" charset="0"/>
              </a:rPr>
              <a:t>TopCoder</a:t>
            </a:r>
          </a:p>
          <a:p>
            <a:pPr lvl="1">
              <a:defRPr/>
            </a:pPr>
            <a:r>
              <a:rPr lang="en-US" sz="2400">
                <a:latin typeface="Book Antiqua" charset="0"/>
                <a:ea typeface="ＭＳ Ｐゴシック" charset="0"/>
              </a:rPr>
              <a:t>Netflix prize</a:t>
            </a:r>
          </a:p>
          <a:p>
            <a:pPr lvl="1">
              <a:defRPr/>
            </a:pPr>
            <a:r>
              <a:rPr lang="en-US" sz="2400">
                <a:latin typeface="Book Antiqua" charset="0"/>
                <a:ea typeface="ＭＳ Ｐゴシック" charset="0"/>
              </a:rPr>
              <a:t>Yahoo Answers</a:t>
            </a:r>
          </a:p>
        </p:txBody>
      </p:sp>
      <p:sp>
        <p:nvSpPr>
          <p:cNvPr id="5" name="Rectangle 3"/>
          <p:cNvSpPr txBox="1">
            <a:spLocks noChangeArrowheads="1"/>
          </p:cNvSpPr>
          <p:nvPr/>
        </p:nvSpPr>
        <p:spPr bwMode="auto">
          <a:xfrm>
            <a:off x="4914900" y="3048000"/>
            <a:ext cx="4714875" cy="2057400"/>
          </a:xfrm>
          <a:prstGeom prst="rect">
            <a:avLst/>
          </a:prstGeom>
          <a:noFill/>
          <a:ln w="12700">
            <a:noFill/>
            <a:miter lim="800000"/>
            <a:headEnd/>
            <a:tailEnd/>
          </a:ln>
          <a:effectLst/>
        </p:spPr>
        <p:txBody>
          <a:bodyPr lIns="90488" tIns="44450" rIns="90488" bIns="44450"/>
          <a:lstStyle>
            <a:lvl1pPr marL="285750" indent="-285750">
              <a:defRPr sz="2000" b="1">
                <a:solidFill>
                  <a:schemeClr val="tx1"/>
                </a:solidFill>
                <a:latin typeface="Book Antiqua" charset="0"/>
                <a:ea typeface="ＭＳ Ｐゴシック" charset="0"/>
                <a:cs typeface="ＭＳ Ｐゴシック" charset="0"/>
              </a:defRPr>
            </a:lvl1pPr>
            <a:lvl2pPr marL="685800" indent="-228600">
              <a:defRPr sz="2000" b="1">
                <a:solidFill>
                  <a:schemeClr val="tx1"/>
                </a:solidFill>
                <a:latin typeface="Book Antiqua" charset="0"/>
                <a:ea typeface="ＭＳ Ｐゴシック" charset="0"/>
              </a:defRPr>
            </a:lvl2pPr>
            <a:lvl3pPr>
              <a:defRPr sz="2000" b="1">
                <a:solidFill>
                  <a:schemeClr val="tx1"/>
                </a:solidFill>
                <a:latin typeface="Book Antiqua" charset="0"/>
                <a:ea typeface="ＭＳ Ｐゴシック" charset="0"/>
              </a:defRPr>
            </a:lvl3pPr>
            <a:lvl4pPr>
              <a:defRPr sz="2000" b="1">
                <a:solidFill>
                  <a:schemeClr val="tx1"/>
                </a:solidFill>
                <a:latin typeface="Book Antiqua" charset="0"/>
                <a:ea typeface="ＭＳ Ｐゴシック" charset="0"/>
              </a:defRPr>
            </a:lvl4pPr>
            <a:lvl5pPr>
              <a:defRPr sz="2000" b="1">
                <a:solidFill>
                  <a:schemeClr val="tx1"/>
                </a:solidFill>
                <a:latin typeface="Book Antiqua" charset="0"/>
                <a:ea typeface="ＭＳ Ｐゴシック" charset="0"/>
              </a:defRPr>
            </a:lvl5pPr>
            <a:lvl6pPr marL="457200" eaLnBrk="0" fontAlgn="base" hangingPunct="0">
              <a:spcBef>
                <a:spcPct val="0"/>
              </a:spcBef>
              <a:spcAft>
                <a:spcPct val="0"/>
              </a:spcAft>
              <a:defRPr sz="2000" b="1">
                <a:solidFill>
                  <a:schemeClr val="tx1"/>
                </a:solidFill>
                <a:latin typeface="Book Antiqua" charset="0"/>
                <a:ea typeface="ＭＳ Ｐゴシック" charset="0"/>
              </a:defRPr>
            </a:lvl6pPr>
            <a:lvl7pPr marL="914400" eaLnBrk="0" fontAlgn="base" hangingPunct="0">
              <a:spcBef>
                <a:spcPct val="0"/>
              </a:spcBef>
              <a:spcAft>
                <a:spcPct val="0"/>
              </a:spcAft>
              <a:defRPr sz="2000" b="1">
                <a:solidFill>
                  <a:schemeClr val="tx1"/>
                </a:solidFill>
                <a:latin typeface="Book Antiqua" charset="0"/>
                <a:ea typeface="ＭＳ Ｐゴシック" charset="0"/>
              </a:defRPr>
            </a:lvl7pPr>
            <a:lvl8pPr marL="1371600" eaLnBrk="0" fontAlgn="base" hangingPunct="0">
              <a:spcBef>
                <a:spcPct val="0"/>
              </a:spcBef>
              <a:spcAft>
                <a:spcPct val="0"/>
              </a:spcAft>
              <a:defRPr sz="2000" b="1">
                <a:solidFill>
                  <a:schemeClr val="tx1"/>
                </a:solidFill>
                <a:latin typeface="Book Antiqua" charset="0"/>
                <a:ea typeface="ＭＳ Ｐゴシック" charset="0"/>
              </a:defRPr>
            </a:lvl8pPr>
            <a:lvl9pPr marL="1828800" eaLnBrk="0" fontAlgn="base" hangingPunct="0">
              <a:spcBef>
                <a:spcPct val="0"/>
              </a:spcBef>
              <a:spcAft>
                <a:spcPct val="0"/>
              </a:spcAft>
              <a:defRPr sz="2000" b="1">
                <a:solidFill>
                  <a:schemeClr val="tx1"/>
                </a:solidFill>
                <a:latin typeface="Book Antiqua" charset="0"/>
                <a:ea typeface="ＭＳ Ｐゴシック" charset="0"/>
              </a:defRPr>
            </a:lvl9pPr>
          </a:lstStyle>
          <a:p>
            <a:pPr>
              <a:lnSpc>
                <a:spcPct val="90000"/>
              </a:lnSpc>
              <a:spcBef>
                <a:spcPct val="60000"/>
              </a:spcBef>
              <a:spcAft>
                <a:spcPct val="60000"/>
              </a:spcAft>
              <a:buClr>
                <a:schemeClr val="accent1"/>
              </a:buClr>
              <a:buSzPct val="100000"/>
              <a:defRPr/>
            </a:pPr>
            <a:r>
              <a:rPr lang="en-US" sz="2400" dirty="0" smtClean="0">
                <a:effectLst>
                  <a:outerShdw blurRad="38100" dist="38100" dir="2700000" algn="tl">
                    <a:srgbClr val="000000"/>
                  </a:outerShdw>
                </a:effectLst>
              </a:rPr>
              <a:t> </a:t>
            </a:r>
          </a:p>
          <a:p>
            <a:pPr lvl="1">
              <a:lnSpc>
                <a:spcPct val="90000"/>
              </a:lnSpc>
              <a:spcBef>
                <a:spcPct val="30000"/>
              </a:spcBef>
              <a:spcAft>
                <a:spcPct val="30000"/>
              </a:spcAft>
              <a:buClr>
                <a:schemeClr val="accent1"/>
              </a:buClr>
              <a:buSzPct val="100000"/>
              <a:buFontTx/>
              <a:buChar char="–"/>
              <a:defRPr/>
            </a:pPr>
            <a:r>
              <a:rPr lang="en-US" sz="2400" dirty="0" smtClean="0">
                <a:effectLst>
                  <a:outerShdw blurRad="38100" dist="38100" dir="2700000" algn="tl">
                    <a:srgbClr val="000000"/>
                  </a:outerShdw>
                </a:effectLst>
              </a:rPr>
              <a:t>Goldcorp challenge</a:t>
            </a:r>
          </a:p>
          <a:p>
            <a:pPr lvl="1">
              <a:lnSpc>
                <a:spcPct val="90000"/>
              </a:lnSpc>
              <a:spcBef>
                <a:spcPct val="30000"/>
              </a:spcBef>
              <a:spcAft>
                <a:spcPct val="30000"/>
              </a:spcAft>
              <a:buClr>
                <a:schemeClr val="accent1"/>
              </a:buClr>
              <a:buSzPct val="100000"/>
              <a:buFontTx/>
              <a:buChar char="–"/>
              <a:defRPr/>
            </a:pPr>
            <a:r>
              <a:rPr lang="en-US" sz="2400" dirty="0" err="1" smtClean="0">
                <a:effectLst>
                  <a:outerShdw blurRad="38100" dist="38100" dir="2700000" algn="tl">
                    <a:srgbClr val="000000"/>
                  </a:outerShdw>
                </a:effectLst>
              </a:rPr>
              <a:t>Threadless</a:t>
            </a:r>
            <a:endParaRPr lang="en-US" sz="2400" dirty="0" smtClean="0">
              <a:effectLst>
                <a:outerShdw blurRad="38100" dist="38100" dir="2700000" algn="tl">
                  <a:srgbClr val="000000"/>
                </a:outerShdw>
              </a:effectLst>
            </a:endParaRPr>
          </a:p>
          <a:p>
            <a:pPr lvl="1">
              <a:lnSpc>
                <a:spcPct val="90000"/>
              </a:lnSpc>
              <a:spcBef>
                <a:spcPct val="30000"/>
              </a:spcBef>
              <a:spcAft>
                <a:spcPct val="30000"/>
              </a:spcAft>
              <a:buClr>
                <a:schemeClr val="accent1"/>
              </a:buClr>
              <a:buSzPct val="100000"/>
              <a:buFontTx/>
              <a:buChar char="–"/>
              <a:defRPr/>
            </a:pPr>
            <a:r>
              <a:rPr lang="en-US" sz="2400" dirty="0" err="1" smtClean="0">
                <a:effectLst>
                  <a:outerShdw blurRad="38100" dist="38100" dir="2700000" algn="tl">
                    <a:srgbClr val="000000"/>
                  </a:outerShdw>
                </a:effectLst>
              </a:rPr>
              <a:t>Matlab</a:t>
            </a:r>
            <a:endParaRPr lang="en-US" sz="2400" dirty="0" smtClean="0">
              <a:effectLst>
                <a:outerShdw blurRad="38100" dist="38100" dir="2700000" algn="tl">
                  <a:srgbClr val="000000"/>
                </a:outerShdw>
              </a:effectLst>
            </a:endParaRPr>
          </a:p>
          <a:p>
            <a:pPr lvl="1">
              <a:lnSpc>
                <a:spcPct val="90000"/>
              </a:lnSpc>
              <a:spcBef>
                <a:spcPct val="30000"/>
              </a:spcBef>
              <a:spcAft>
                <a:spcPct val="30000"/>
              </a:spcAft>
              <a:buClr>
                <a:schemeClr val="accent1"/>
              </a:buClr>
              <a:buSzPct val="100000"/>
              <a:buFontTx/>
              <a:buChar char="–"/>
              <a:defRPr/>
            </a:pPr>
            <a:r>
              <a:rPr lang="en-US" sz="2400" dirty="0" smtClean="0">
                <a:effectLst>
                  <a:outerShdw blurRad="38100" dist="38100" dir="2700000" algn="tl">
                    <a:srgbClr val="000000"/>
                  </a:outerShdw>
                </a:effectLst>
              </a:rPr>
              <a:t>Quirky</a:t>
            </a:r>
          </a:p>
        </p:txBody>
      </p:sp>
    </p:spTree>
    <p:extLst>
      <p:ext uri="{BB962C8B-B14F-4D97-AF65-F5344CB8AC3E}">
        <p14:creationId xmlns:p14="http://schemas.microsoft.com/office/powerpoint/2010/main" val="13216279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  Quirky</a:t>
            </a:r>
            <a:endParaRPr lang="en-US" dirty="0"/>
          </a:p>
        </p:txBody>
      </p:sp>
      <p:sp>
        <p:nvSpPr>
          <p:cNvPr id="3" name="Content Placeholder 2"/>
          <p:cNvSpPr>
            <a:spLocks noGrp="1"/>
          </p:cNvSpPr>
          <p:nvPr>
            <p:ph idx="1"/>
          </p:nvPr>
        </p:nvSpPr>
        <p:spPr>
          <a:xfrm>
            <a:off x="647700" y="1905000"/>
            <a:ext cx="8915400" cy="4495800"/>
          </a:xfrm>
        </p:spPr>
        <p:txBody>
          <a:bodyPr/>
          <a:lstStyle/>
          <a:p>
            <a:pPr>
              <a:defRPr/>
            </a:pPr>
            <a:r>
              <a:rPr lang="en-US" dirty="0" smtClean="0"/>
              <a:t>Consumer products company</a:t>
            </a:r>
          </a:p>
          <a:p>
            <a:pPr>
              <a:defRPr/>
            </a:pPr>
            <a:r>
              <a:rPr lang="en-US" dirty="0" smtClean="0"/>
              <a:t>Community of 285,000 inventors</a:t>
            </a:r>
          </a:p>
          <a:p>
            <a:pPr lvl="1">
              <a:defRPr/>
            </a:pPr>
            <a:r>
              <a:rPr lang="en-US" dirty="0" smtClean="0"/>
              <a:t>1,500 product ideas / week submitted</a:t>
            </a:r>
          </a:p>
          <a:p>
            <a:pPr lvl="1">
              <a:defRPr/>
            </a:pPr>
            <a:r>
              <a:rPr lang="en-US" dirty="0" smtClean="0"/>
              <a:t>1 or 2 selected for development</a:t>
            </a:r>
          </a:p>
          <a:p>
            <a:pPr>
              <a:defRPr/>
            </a:pPr>
            <a:r>
              <a:rPr lang="en-US" dirty="0" smtClean="0"/>
              <a:t>Company does detailed design with input from community</a:t>
            </a:r>
          </a:p>
          <a:p>
            <a:pPr>
              <a:defRPr/>
            </a:pPr>
            <a:r>
              <a:rPr lang="en-US" dirty="0" smtClean="0"/>
              <a:t>Most manufacturing in Asia</a:t>
            </a:r>
          </a:p>
          <a:p>
            <a:pPr>
              <a:defRPr/>
            </a:pPr>
            <a:r>
              <a:rPr lang="en-US" dirty="0"/>
              <a:t>R</a:t>
            </a:r>
            <a:r>
              <a:rPr lang="en-US" dirty="0" smtClean="0"/>
              <a:t>etail sales through own website, Target, Amazon, … </a:t>
            </a:r>
          </a:p>
          <a:p>
            <a:pPr lvl="1">
              <a:defRPr/>
            </a:pPr>
            <a:endParaRPr lang="en-US" dirty="0" smtClean="0"/>
          </a:p>
        </p:txBody>
      </p:sp>
    </p:spTree>
    <p:extLst>
      <p:ext uri="{BB962C8B-B14F-4D97-AF65-F5344CB8AC3E}">
        <p14:creationId xmlns:p14="http://schemas.microsoft.com/office/powerpoint/2010/main" val="36484759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p:cNvSpPr>
            <a:spLocks noGrp="1" noChangeArrowheads="1"/>
          </p:cNvSpPr>
          <p:nvPr>
            <p:ph type="title"/>
          </p:nvPr>
        </p:nvSpPr>
        <p:spPr/>
        <p:txBody>
          <a:bodyPr/>
          <a:lstStyle/>
          <a:p>
            <a:pPr>
              <a:defRPr/>
            </a:pPr>
            <a:r>
              <a:rPr lang="en-US" dirty="0">
                <a:latin typeface="Book Antiqua" charset="0"/>
                <a:ea typeface="ＭＳ Ｐゴシック" charset="0"/>
                <a:cs typeface="ＭＳ Ｐゴシック" charset="0"/>
              </a:rPr>
              <a:t>Gene:  </a:t>
            </a:r>
            <a:r>
              <a:rPr lang="en-US" dirty="0" err="1" smtClean="0">
                <a:latin typeface="Book Antiqua" charset="0"/>
                <a:ea typeface="ＭＳ Ｐゴシック" charset="0"/>
                <a:cs typeface="ＭＳ Ｐゴシック" charset="0"/>
              </a:rPr>
              <a:t>Hyperspecialization</a:t>
            </a:r>
            <a:endParaRPr lang="en-US" dirty="0">
              <a:latin typeface="Book Antiqua" charset="0"/>
              <a:ea typeface="ＭＳ Ｐゴシック" charset="0"/>
              <a:cs typeface="ＭＳ Ｐゴシック" charset="0"/>
            </a:endParaRPr>
          </a:p>
        </p:txBody>
      </p:sp>
      <p:sp>
        <p:nvSpPr>
          <p:cNvPr id="1082371" name="Rectangle 3"/>
          <p:cNvSpPr>
            <a:spLocks noGrp="1" noChangeArrowheads="1"/>
          </p:cNvSpPr>
          <p:nvPr>
            <p:ph type="body" idx="1"/>
          </p:nvPr>
        </p:nvSpPr>
        <p:spPr/>
        <p:txBody>
          <a:bodyPr/>
          <a:lstStyle/>
          <a:p>
            <a:pPr>
              <a:defRPr/>
            </a:pPr>
            <a:r>
              <a:rPr lang="en-US" dirty="0">
                <a:latin typeface="Book Antiqua" charset="0"/>
                <a:ea typeface="ＭＳ Ｐゴシック" charset="0"/>
                <a:cs typeface="ＭＳ Ｐゴシック" charset="0"/>
              </a:rPr>
              <a:t>A subtype of </a:t>
            </a:r>
            <a:r>
              <a:rPr lang="en-US" dirty="0" smtClean="0">
                <a:latin typeface="Book Antiqua" charset="0"/>
                <a:ea typeface="ＭＳ Ｐゴシック" charset="0"/>
                <a:cs typeface="ＭＳ Ｐゴシック" charset="0"/>
              </a:rPr>
              <a:t>Collaboration in which the pieces done by different people are much smaller or more specialized than today’s jobs</a:t>
            </a:r>
          </a:p>
          <a:p>
            <a:pPr>
              <a:defRPr/>
            </a:pPr>
            <a:r>
              <a:rPr lang="en-US" dirty="0" smtClean="0">
                <a:latin typeface="Book Antiqua" charset="0"/>
                <a:ea typeface="ＭＳ Ｐゴシック" charset="0"/>
                <a:cs typeface="ＭＳ Ｐゴシック" charset="0"/>
              </a:rPr>
              <a:t>Examples</a:t>
            </a:r>
            <a:endParaRPr lang="en-US" dirty="0">
              <a:latin typeface="Book Antiqua" charset="0"/>
              <a:ea typeface="ＭＳ Ｐゴシック" charset="0"/>
              <a:cs typeface="ＭＳ Ｐゴシック" charset="0"/>
            </a:endParaRPr>
          </a:p>
          <a:p>
            <a:pPr lvl="1">
              <a:defRPr/>
            </a:pPr>
            <a:r>
              <a:rPr lang="en-US" sz="2400" dirty="0" err="1">
                <a:latin typeface="Book Antiqua" charset="0"/>
                <a:ea typeface="ＭＳ Ｐゴシック" charset="0"/>
              </a:rPr>
              <a:t>TopCoder</a:t>
            </a:r>
            <a:endParaRPr lang="en-US" sz="2400" dirty="0">
              <a:latin typeface="Book Antiqua" charset="0"/>
              <a:ea typeface="ＭＳ Ｐゴシック" charset="0"/>
            </a:endParaRPr>
          </a:p>
          <a:p>
            <a:pPr lvl="1">
              <a:defRPr/>
            </a:pPr>
            <a:r>
              <a:rPr lang="en-US" sz="2400" dirty="0" smtClean="0">
                <a:latin typeface="Book Antiqua" charset="0"/>
                <a:ea typeface="ＭＳ Ｐゴシック" charset="0"/>
              </a:rPr>
              <a:t>Amazon Mechanical Turk</a:t>
            </a:r>
          </a:p>
          <a:p>
            <a:pPr lvl="1">
              <a:defRPr/>
            </a:pPr>
            <a:r>
              <a:rPr lang="en-US" sz="2400" dirty="0" err="1" smtClean="0">
                <a:latin typeface="Book Antiqua" charset="0"/>
                <a:ea typeface="ＭＳ Ｐゴシック" charset="0"/>
              </a:rPr>
              <a:t>CrowdForge</a:t>
            </a:r>
            <a:endParaRPr lang="en-US" sz="2400" dirty="0">
              <a:latin typeface="Book Antiqua" charset="0"/>
              <a:ea typeface="ＭＳ Ｐゴシック" charset="0"/>
            </a:endParaRPr>
          </a:p>
        </p:txBody>
      </p:sp>
      <p:sp>
        <p:nvSpPr>
          <p:cNvPr id="4" name="Rectangle 3"/>
          <p:cNvSpPr/>
          <p:nvPr/>
        </p:nvSpPr>
        <p:spPr>
          <a:xfrm>
            <a:off x="0" y="6455994"/>
            <a:ext cx="8763000" cy="369332"/>
          </a:xfrm>
          <a:prstGeom prst="rect">
            <a:avLst/>
          </a:prstGeom>
        </p:spPr>
        <p:txBody>
          <a:bodyPr wrap="square">
            <a:spAutoFit/>
          </a:bodyPr>
          <a:lstStyle/>
          <a:p>
            <a:pPr>
              <a:buFontTx/>
              <a:buNone/>
            </a:pPr>
            <a:r>
              <a:rPr lang="en-US" sz="1800" b="0" dirty="0" smtClean="0"/>
              <a:t>Malone, </a:t>
            </a:r>
            <a:r>
              <a:rPr lang="en-US" sz="1800" b="0" dirty="0" err="1" smtClean="0"/>
              <a:t>Laubacher</a:t>
            </a:r>
            <a:r>
              <a:rPr lang="en-US" sz="1800" b="0" dirty="0" smtClean="0"/>
              <a:t>, &amp; Johns, 2011.</a:t>
            </a:r>
          </a:p>
        </p:txBody>
      </p:sp>
    </p:spTree>
    <p:extLst>
      <p:ext uri="{BB962C8B-B14F-4D97-AF65-F5344CB8AC3E}">
        <p14:creationId xmlns:p14="http://schemas.microsoft.com/office/powerpoint/2010/main" val="11005493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a:latin typeface="Arial" charset="0"/>
              <a:ea typeface="ＭＳ Ｐゴシック" charset="0"/>
              <a:cs typeface="ＭＳ Ｐゴシック" charset="0"/>
            </a:endParaRPr>
          </a:p>
        </p:txBody>
      </p:sp>
      <p:pic>
        <p:nvPicPr>
          <p:cNvPr id="21507" name="wef - slide 1.mp4" descr="/Users/malone/Documents/slides/wef videos - mp4/wef - slide 1.mp4">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0" y="7620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57050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53" fill="hold"/>
                                        <p:tgtEl>
                                          <p:spTgt spid="2150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1507"/>
                </p:tgtEl>
              </p:cMediaNode>
            </p:video>
            <p:seq concurrent="1" nextAc="seek">
              <p:cTn id="8" restart="whenNotActive" fill="hold" evtFilter="cancelBubble" nodeType="interactiveSeq">
                <p:stCondLst>
                  <p:cond evt="onClick" delay="0">
                    <p:tgtEl>
                      <p:spTgt spid="2150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1507"/>
                                        </p:tgtEl>
                                      </p:cBhvr>
                                    </p:cmd>
                                  </p:childTnLst>
                                </p:cTn>
                              </p:par>
                            </p:childTnLst>
                          </p:cTn>
                        </p:par>
                      </p:childTnLst>
                    </p:cTn>
                  </p:par>
                </p:childTnLst>
              </p:cTn>
              <p:nextCondLst>
                <p:cond evt="onClick" delay="0">
                  <p:tgtEl>
                    <p:spTgt spid="2150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p:txBody>
          <a:bodyPr/>
          <a:lstStyle/>
          <a:p>
            <a:pPr>
              <a:defRPr/>
            </a:pPr>
            <a:r>
              <a:rPr lang="en-US" dirty="0">
                <a:latin typeface="Book Antiqua" charset="0"/>
                <a:ea typeface="ＭＳ Ｐゴシック" charset="0"/>
                <a:cs typeface="ＭＳ Ｐゴシック" charset="0"/>
              </a:rPr>
              <a:t>E</a:t>
            </a:r>
            <a:r>
              <a:rPr lang="en-US" dirty="0" smtClean="0">
                <a:latin typeface="Book Antiqua" charset="0"/>
                <a:ea typeface="ＭＳ Ｐゴシック" charset="0"/>
                <a:cs typeface="ＭＳ Ｐゴシック" charset="0"/>
              </a:rPr>
              <a:t>xample:  </a:t>
            </a:r>
            <a:r>
              <a:rPr lang="en-US" dirty="0" err="1" smtClean="0">
                <a:latin typeface="Book Antiqua" charset="0"/>
                <a:ea typeface="ＭＳ Ｐゴシック" charset="0"/>
                <a:cs typeface="ＭＳ Ｐゴシック" charset="0"/>
              </a:rPr>
              <a:t>TopCoder</a:t>
            </a:r>
            <a:endParaRPr lang="en-US" dirty="0">
              <a:latin typeface="Book Antiqua" charset="0"/>
              <a:ea typeface="ＭＳ Ｐゴシック" charset="0"/>
              <a:cs typeface="ＭＳ Ｐゴシック" charset="0"/>
            </a:endParaRPr>
          </a:p>
        </p:txBody>
      </p:sp>
      <p:sp>
        <p:nvSpPr>
          <p:cNvPr id="790531" name="Rectangle 3"/>
          <p:cNvSpPr>
            <a:spLocks noGrp="1" noChangeArrowheads="1"/>
          </p:cNvSpPr>
          <p:nvPr>
            <p:ph type="body" idx="1"/>
          </p:nvPr>
        </p:nvSpPr>
        <p:spPr>
          <a:xfrm>
            <a:off x="723900" y="1981200"/>
            <a:ext cx="8763000" cy="4114800"/>
          </a:xfrm>
        </p:spPr>
        <p:txBody>
          <a:bodyPr/>
          <a:lstStyle/>
          <a:p>
            <a:pPr>
              <a:lnSpc>
                <a:spcPct val="80000"/>
              </a:lnSpc>
              <a:defRPr/>
            </a:pPr>
            <a:r>
              <a:rPr lang="en-US" dirty="0">
                <a:latin typeface="Book Antiqua" charset="0"/>
                <a:ea typeface="ＭＳ Ｐゴシック" charset="0"/>
                <a:cs typeface="ＭＳ Ｐゴシック" charset="0"/>
              </a:rPr>
              <a:t>Software development </a:t>
            </a:r>
            <a:r>
              <a:rPr lang="en-US" dirty="0" smtClean="0">
                <a:latin typeface="Book Antiqua" charset="0"/>
                <a:ea typeface="ＭＳ Ｐゴシック" charset="0"/>
                <a:cs typeface="ＭＳ Ｐゴシック" charset="0"/>
              </a:rPr>
              <a:t>community with </a:t>
            </a:r>
            <a:r>
              <a:rPr lang="en-US" dirty="0">
                <a:latin typeface="Book Antiqua" charset="0"/>
                <a:ea typeface="ＭＳ Ｐゴシック" charset="0"/>
                <a:cs typeface="ＭＳ Ｐゴシック" charset="0"/>
              </a:rPr>
              <a:t>over </a:t>
            </a:r>
            <a:r>
              <a:rPr lang="en-US" dirty="0" smtClean="0">
                <a:latin typeface="Book Antiqua" charset="0"/>
                <a:ea typeface="ＭＳ Ｐゴシック" charset="0"/>
                <a:cs typeface="ＭＳ Ｐゴシック" charset="0"/>
              </a:rPr>
              <a:t>400,000 </a:t>
            </a:r>
            <a:r>
              <a:rPr lang="en-US" dirty="0">
                <a:latin typeface="Book Antiqua" charset="0"/>
                <a:ea typeface="ＭＳ Ｐゴシック" charset="0"/>
                <a:cs typeface="ＭＳ Ｐゴシック" charset="0"/>
              </a:rPr>
              <a:t>registered freelance programmers from all over the world.</a:t>
            </a:r>
          </a:p>
          <a:p>
            <a:pPr>
              <a:lnSpc>
                <a:spcPct val="80000"/>
              </a:lnSpc>
              <a:defRPr/>
            </a:pPr>
            <a:r>
              <a:rPr lang="en-US" dirty="0">
                <a:latin typeface="Book Antiqua" charset="0"/>
                <a:ea typeface="ＭＳ Ｐゴシック" charset="0"/>
                <a:cs typeface="ＭＳ Ｐゴシック" charset="0"/>
              </a:rPr>
              <a:t>E</a:t>
            </a:r>
            <a:r>
              <a:rPr lang="en-US" dirty="0" smtClean="0">
                <a:latin typeface="Book Antiqua" charset="0"/>
                <a:ea typeface="ＭＳ Ｐゴシック" charset="0"/>
                <a:cs typeface="ＭＳ Ｐゴシック" charset="0"/>
              </a:rPr>
              <a:t>ach project is divided into many small tasks (requirements specification, architectural design, user interface design, coding different modules, </a:t>
            </a:r>
            <a:r>
              <a:rPr lang="en-US" dirty="0">
                <a:latin typeface="Book Antiqua" charset="0"/>
                <a:ea typeface="ＭＳ Ｐゴシック" charset="0"/>
                <a:cs typeface="ＭＳ Ｐゴシック" charset="0"/>
              </a:rPr>
              <a:t>integration, testing</a:t>
            </a:r>
            <a:r>
              <a:rPr lang="en-US" dirty="0" smtClean="0">
                <a:latin typeface="Book Antiqua" charset="0"/>
                <a:ea typeface="ＭＳ Ｐゴシック" charset="0"/>
                <a:cs typeface="ＭＳ Ｐゴシック" charset="0"/>
              </a:rPr>
              <a:t>).</a:t>
            </a:r>
          </a:p>
          <a:p>
            <a:pPr>
              <a:lnSpc>
                <a:spcPct val="80000"/>
              </a:lnSpc>
              <a:defRPr/>
            </a:pPr>
            <a:r>
              <a:rPr lang="en-US" dirty="0" smtClean="0">
                <a:latin typeface="Book Antiqua" charset="0"/>
                <a:ea typeface="ＭＳ Ｐゴシック" charset="0"/>
                <a:cs typeface="ＭＳ Ｐゴシック" charset="0"/>
              </a:rPr>
              <a:t>Freelance programmers compete </a:t>
            </a:r>
            <a:r>
              <a:rPr lang="en-US" dirty="0">
                <a:latin typeface="Book Antiqua" charset="0"/>
                <a:ea typeface="ＭＳ Ｐゴシック" charset="0"/>
                <a:cs typeface="ＭＳ Ｐゴシック" charset="0"/>
              </a:rPr>
              <a:t>to do </a:t>
            </a:r>
            <a:r>
              <a:rPr lang="en-US" dirty="0" smtClean="0">
                <a:latin typeface="Book Antiqua" charset="0"/>
                <a:ea typeface="ＭＳ Ｐゴシック" charset="0"/>
                <a:cs typeface="ＭＳ Ｐゴシック" charset="0"/>
              </a:rPr>
              <a:t>these tasks and win prize money.  </a:t>
            </a:r>
            <a:endParaRPr lang="en-US" dirty="0">
              <a:latin typeface="Book Antiqua" charset="0"/>
              <a:ea typeface="ＭＳ Ｐゴシック" charset="0"/>
              <a:cs typeface="ＭＳ Ｐゴシック" charset="0"/>
            </a:endParaRPr>
          </a:p>
          <a:p>
            <a:pPr>
              <a:lnSpc>
                <a:spcPct val="80000"/>
              </a:lnSpc>
              <a:defRPr/>
            </a:pPr>
            <a:r>
              <a:rPr lang="en-US" dirty="0" smtClean="0">
                <a:latin typeface="Book Antiqua" charset="0"/>
                <a:ea typeface="ＭＳ Ｐゴシック" charset="0"/>
                <a:cs typeface="ＭＳ Ｐゴシック" charset="0"/>
              </a:rPr>
              <a:t>Different programmers specialize in different types of tasks.</a:t>
            </a:r>
            <a:endParaRPr lang="en-US" dirty="0">
              <a:latin typeface="Book Antiqua" charset="0"/>
              <a:ea typeface="ＭＳ Ｐゴシック" charset="0"/>
              <a:cs typeface="ＭＳ Ｐゴシック" charset="0"/>
            </a:endParaRPr>
          </a:p>
        </p:txBody>
      </p:sp>
    </p:spTree>
    <p:extLst>
      <p:ext uri="{BB962C8B-B14F-4D97-AF65-F5344CB8AC3E}">
        <p14:creationId xmlns:p14="http://schemas.microsoft.com/office/powerpoint/2010/main" val="16055244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Book Antiqua" charset="0"/>
                <a:ea typeface="ＭＳ Ｐゴシック" charset="0"/>
                <a:cs typeface="ＭＳ Ｐゴシック" charset="0"/>
              </a:rPr>
              <a:t>Amazon Mechanical Turk</a:t>
            </a:r>
          </a:p>
        </p:txBody>
      </p:sp>
      <p:sp>
        <p:nvSpPr>
          <p:cNvPr id="3" name="Content Placeholder 2"/>
          <p:cNvSpPr>
            <a:spLocks noGrp="1"/>
          </p:cNvSpPr>
          <p:nvPr>
            <p:ph idx="1"/>
          </p:nvPr>
        </p:nvSpPr>
        <p:spPr>
          <a:xfrm>
            <a:off x="876300" y="1905000"/>
            <a:ext cx="8524875" cy="4114800"/>
          </a:xfrm>
        </p:spPr>
        <p:txBody>
          <a:bodyPr/>
          <a:lstStyle/>
          <a:p>
            <a:pPr>
              <a:defRPr/>
            </a:pPr>
            <a:r>
              <a:rPr lang="en-US" dirty="0">
                <a:latin typeface="Book Antiqua" charset="0"/>
                <a:ea typeface="ＭＳ Ｐゴシック" charset="0"/>
                <a:cs typeface="ＭＳ Ｐゴシック" charset="0"/>
              </a:rPr>
              <a:t>Name comes from 18</a:t>
            </a:r>
            <a:r>
              <a:rPr lang="en-US" baseline="30000" dirty="0">
                <a:latin typeface="Book Antiqua" charset="0"/>
                <a:ea typeface="ＭＳ Ｐゴシック" charset="0"/>
                <a:cs typeface="ＭＳ Ｐゴシック" charset="0"/>
              </a:rPr>
              <a:t>th</a:t>
            </a:r>
            <a:r>
              <a:rPr lang="en-US" dirty="0">
                <a:latin typeface="Book Antiqua" charset="0"/>
                <a:ea typeface="ＭＳ Ｐゴシック" charset="0"/>
                <a:cs typeface="ＭＳ Ｐゴシック" charset="0"/>
              </a:rPr>
              <a:t> century chess-playing </a:t>
            </a:r>
            <a:r>
              <a:rPr lang="ja-JP" altLang="en-US" dirty="0">
                <a:latin typeface="Book Antiqua" charset="0"/>
                <a:ea typeface="ＭＳ Ｐゴシック" charset="0"/>
                <a:cs typeface="ＭＳ Ｐゴシック" charset="0"/>
              </a:rPr>
              <a:t>“</a:t>
            </a:r>
            <a:r>
              <a:rPr lang="en-US" dirty="0">
                <a:latin typeface="Book Antiqua" charset="0"/>
                <a:ea typeface="ＭＳ Ｐゴシック" charset="0"/>
                <a:cs typeface="ＭＳ Ｐゴシック" charset="0"/>
              </a:rPr>
              <a:t>automaton</a:t>
            </a:r>
            <a:r>
              <a:rPr lang="ja-JP" altLang="en-US" dirty="0">
                <a:latin typeface="Book Antiqua" charset="0"/>
                <a:ea typeface="ＭＳ Ｐゴシック" charset="0"/>
                <a:cs typeface="ＭＳ Ｐゴシック" charset="0"/>
              </a:rPr>
              <a:t>”</a:t>
            </a:r>
            <a:r>
              <a:rPr lang="en-US" dirty="0">
                <a:latin typeface="Book Antiqua" charset="0"/>
                <a:ea typeface="ＭＳ Ｐゴシック" charset="0"/>
                <a:cs typeface="ＭＳ Ｐゴシック" charset="0"/>
              </a:rPr>
              <a:t> that actually had a small chess master inside</a:t>
            </a:r>
          </a:p>
          <a:p>
            <a:pPr>
              <a:defRPr/>
            </a:pPr>
            <a:endParaRPr lang="en-US" dirty="0">
              <a:latin typeface="Book Antiqua" charset="0"/>
              <a:ea typeface="ＭＳ Ｐゴシック" charset="0"/>
              <a:cs typeface="ＭＳ Ｐゴシック" charset="0"/>
            </a:endParaRPr>
          </a:p>
        </p:txBody>
      </p:sp>
      <p:pic>
        <p:nvPicPr>
          <p:cNvPr id="83971" name="Picture 3"/>
          <p:cNvPicPr>
            <a:picLocks noChangeAspect="1"/>
          </p:cNvPicPr>
          <p:nvPr/>
        </p:nvPicPr>
        <p:blipFill>
          <a:blip r:embed="rId2">
            <a:extLst>
              <a:ext uri="{28A0092B-C50C-407E-A947-70E740481C1C}">
                <a14:useLocalDpi xmlns:a14="http://schemas.microsoft.com/office/drawing/2010/main" val="0"/>
              </a:ext>
            </a:extLst>
          </a:blip>
          <a:srcRect l="4005" t="2319" r="1962" b="9172"/>
          <a:stretch>
            <a:fillRect/>
          </a:stretch>
        </p:blipFill>
        <p:spPr bwMode="auto">
          <a:xfrm>
            <a:off x="3009900" y="2895600"/>
            <a:ext cx="4017963"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9719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Book Antiqua" charset="0"/>
                <a:ea typeface="ＭＳ Ｐゴシック" charset="0"/>
                <a:cs typeface="ＭＳ Ｐゴシック" charset="0"/>
              </a:rPr>
              <a:t>Amazon Mechanical </a:t>
            </a:r>
            <a:r>
              <a:rPr lang="en-US" dirty="0" smtClean="0">
                <a:latin typeface="Book Antiqua" charset="0"/>
                <a:ea typeface="ＭＳ Ｐゴシック" charset="0"/>
                <a:cs typeface="ＭＳ Ｐゴシック" charset="0"/>
              </a:rPr>
              <a:t>Turk</a:t>
            </a:r>
            <a:endParaRPr lang="en-US" dirty="0">
              <a:latin typeface="Book Antiqua" charset="0"/>
              <a:ea typeface="ＭＳ Ｐゴシック" charset="0"/>
              <a:cs typeface="ＭＳ Ｐゴシック" charset="0"/>
            </a:endParaRPr>
          </a:p>
        </p:txBody>
      </p:sp>
      <p:sp>
        <p:nvSpPr>
          <p:cNvPr id="3" name="Content Placeholder 2"/>
          <p:cNvSpPr>
            <a:spLocks noGrp="1"/>
          </p:cNvSpPr>
          <p:nvPr>
            <p:ph idx="1"/>
          </p:nvPr>
        </p:nvSpPr>
        <p:spPr/>
        <p:txBody>
          <a:bodyPr/>
          <a:lstStyle/>
          <a:p>
            <a:pPr>
              <a:defRPr/>
            </a:pPr>
            <a:r>
              <a:rPr lang="en-US" dirty="0" smtClean="0">
                <a:latin typeface="Book Antiqua" charset="0"/>
                <a:ea typeface="ＭＳ Ｐゴシック" charset="0"/>
                <a:cs typeface="ＭＳ Ｐゴシック" charset="0"/>
              </a:rPr>
              <a:t>On</a:t>
            </a:r>
            <a:r>
              <a:rPr lang="en-US" dirty="0">
                <a:latin typeface="Book Antiqua" charset="0"/>
                <a:ea typeface="ＭＳ Ｐゴシック" charset="0"/>
                <a:cs typeface="ＭＳ Ｐゴシック" charset="0"/>
              </a:rPr>
              <a:t>-line marketplace for work that requires human intelligence (and can</a:t>
            </a:r>
            <a:r>
              <a:rPr lang="ja-JP" altLang="en-US" dirty="0">
                <a:latin typeface="Book Antiqua" charset="0"/>
                <a:ea typeface="ＭＳ Ｐゴシック" charset="0"/>
                <a:cs typeface="ＭＳ Ｐゴシック" charset="0"/>
              </a:rPr>
              <a:t>’</a:t>
            </a:r>
            <a:r>
              <a:rPr lang="en-US" dirty="0">
                <a:latin typeface="Book Antiqua" charset="0"/>
                <a:ea typeface="ＭＳ Ｐゴシック" charset="0"/>
                <a:cs typeface="ＭＳ Ｐゴシック" charset="0"/>
              </a:rPr>
              <a:t>t be done by computers)</a:t>
            </a:r>
          </a:p>
          <a:p>
            <a:pPr lvl="1">
              <a:defRPr/>
            </a:pPr>
            <a:r>
              <a:rPr lang="en-US" dirty="0">
                <a:latin typeface="Book Antiqua" charset="0"/>
                <a:ea typeface="ＭＳ Ｐゴシック" charset="0"/>
              </a:rPr>
              <a:t>Transcribing audio</a:t>
            </a:r>
          </a:p>
          <a:p>
            <a:pPr lvl="1">
              <a:defRPr/>
            </a:pPr>
            <a:r>
              <a:rPr lang="en-US" dirty="0">
                <a:latin typeface="Book Antiqua" charset="0"/>
                <a:ea typeface="ＭＳ Ｐゴシック" charset="0"/>
              </a:rPr>
              <a:t>Understanding news articles</a:t>
            </a:r>
          </a:p>
          <a:p>
            <a:pPr lvl="1">
              <a:defRPr/>
            </a:pPr>
            <a:r>
              <a:rPr lang="en-US" dirty="0">
                <a:latin typeface="Book Antiqua" charset="0"/>
                <a:ea typeface="ＭＳ Ｐゴシック" charset="0"/>
              </a:rPr>
              <a:t>…</a:t>
            </a:r>
          </a:p>
          <a:p>
            <a:pPr>
              <a:defRPr/>
            </a:pPr>
            <a:r>
              <a:rPr lang="en-US" dirty="0">
                <a:latin typeface="Book Antiqua" charset="0"/>
                <a:ea typeface="ＭＳ Ｐゴシック" charset="0"/>
                <a:cs typeface="ＭＳ Ｐゴシック" charset="0"/>
              </a:rPr>
              <a:t>Many tasks are very small and pay only a few cents.</a:t>
            </a:r>
          </a:p>
          <a:p>
            <a:pPr>
              <a:defRPr/>
            </a:pPr>
            <a:endParaRPr lang="en-US" dirty="0">
              <a:latin typeface="Book Antiqua" charset="0"/>
              <a:ea typeface="ＭＳ Ｐゴシック" charset="0"/>
              <a:cs typeface="ＭＳ Ｐゴシック" charset="0"/>
            </a:endParaRPr>
          </a:p>
        </p:txBody>
      </p:sp>
    </p:spTree>
    <p:extLst>
      <p:ext uri="{BB962C8B-B14F-4D97-AF65-F5344CB8AC3E}">
        <p14:creationId xmlns:p14="http://schemas.microsoft.com/office/powerpoint/2010/main" val="11663393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Book Antiqua" charset="0"/>
                <a:ea typeface="ＭＳ Ｐゴシック" charset="0"/>
                <a:cs typeface="ＭＳ Ｐゴシック" charset="0"/>
              </a:rPr>
              <a:t>CrowdForge</a:t>
            </a:r>
          </a:p>
        </p:txBody>
      </p:sp>
      <p:sp>
        <p:nvSpPr>
          <p:cNvPr id="3" name="Content Placeholder 2"/>
          <p:cNvSpPr>
            <a:spLocks noGrp="1"/>
          </p:cNvSpPr>
          <p:nvPr>
            <p:ph idx="1"/>
          </p:nvPr>
        </p:nvSpPr>
        <p:spPr>
          <a:xfrm>
            <a:off x="952500" y="1981200"/>
            <a:ext cx="8305800" cy="4114800"/>
          </a:xfrm>
        </p:spPr>
        <p:txBody>
          <a:bodyPr/>
          <a:lstStyle/>
          <a:p>
            <a:pPr>
              <a:defRPr/>
            </a:pPr>
            <a:r>
              <a:rPr lang="en-US">
                <a:latin typeface="Book Antiqua" charset="0"/>
                <a:ea typeface="ＭＳ Ｐゴシック" charset="0"/>
                <a:cs typeface="ＭＳ Ｐゴシック" charset="0"/>
              </a:rPr>
              <a:t>By Kittur, Smus, &amp; Kraut at Carnegie Mellon University</a:t>
            </a:r>
          </a:p>
          <a:p>
            <a:pPr>
              <a:defRPr/>
            </a:pPr>
            <a:r>
              <a:rPr lang="en-US">
                <a:latin typeface="Book Antiqua" charset="0"/>
                <a:ea typeface="ＭＳ Ｐゴシック" charset="0"/>
                <a:cs typeface="ＭＳ Ｐゴシック" charset="0"/>
              </a:rPr>
              <a:t>Crowds write documents (or perform other complex tasks) through microtasks done via Amazon Mechanical Turk</a:t>
            </a:r>
          </a:p>
          <a:p>
            <a:pPr>
              <a:defRPr/>
            </a:pPr>
            <a:r>
              <a:rPr lang="en-US">
                <a:latin typeface="Book Antiqua" charset="0"/>
                <a:ea typeface="ＭＳ Ｐゴシック" charset="0"/>
                <a:cs typeface="ＭＳ Ｐゴシック" charset="0"/>
              </a:rPr>
              <a:t>Examples:  </a:t>
            </a:r>
          </a:p>
          <a:p>
            <a:pPr lvl="1">
              <a:defRPr/>
            </a:pPr>
            <a:r>
              <a:rPr lang="en-US" sz="2400">
                <a:latin typeface="Book Antiqua" charset="0"/>
                <a:ea typeface="ＭＳ Ｐゴシック" charset="0"/>
              </a:rPr>
              <a:t>Writing an encyclopedia article on New York City</a:t>
            </a:r>
          </a:p>
          <a:p>
            <a:pPr lvl="1">
              <a:defRPr/>
            </a:pPr>
            <a:r>
              <a:rPr lang="en-US" sz="2400">
                <a:latin typeface="Book Antiqua" charset="0"/>
                <a:ea typeface="ＭＳ Ｐゴシック" charset="0"/>
              </a:rPr>
              <a:t>Developing a product comparison table for cars</a:t>
            </a:r>
          </a:p>
        </p:txBody>
      </p:sp>
    </p:spTree>
    <p:extLst>
      <p:ext uri="{BB962C8B-B14F-4D97-AF65-F5344CB8AC3E}">
        <p14:creationId xmlns:p14="http://schemas.microsoft.com/office/powerpoint/2010/main" val="39287829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2"/>
          <p:cNvGrpSpPr>
            <a:grpSpLocks/>
          </p:cNvGrpSpPr>
          <p:nvPr/>
        </p:nvGrpSpPr>
        <p:grpSpPr bwMode="auto">
          <a:xfrm>
            <a:off x="666750" y="476250"/>
            <a:ext cx="8842375" cy="1144588"/>
            <a:chOff x="373" y="300"/>
            <a:chExt cx="4951" cy="721"/>
          </a:xfrm>
        </p:grpSpPr>
        <p:sp>
          <p:nvSpPr>
            <p:cNvPr id="7" name="Freeform 3"/>
            <p:cNvSpPr>
              <a:spLocks/>
            </p:cNvSpPr>
            <p:nvPr/>
          </p:nvSpPr>
          <p:spPr bwMode="auto">
            <a:xfrm>
              <a:off x="373" y="300"/>
              <a:ext cx="44" cy="721"/>
            </a:xfrm>
            <a:custGeom>
              <a:avLst/>
              <a:gdLst/>
              <a:ahLst/>
              <a:cxnLst>
                <a:cxn ang="0">
                  <a:pos x="0" y="0"/>
                </a:cxn>
                <a:cxn ang="0">
                  <a:pos x="43" y="48"/>
                </a:cxn>
                <a:cxn ang="0">
                  <a:pos x="43" y="672"/>
                </a:cxn>
                <a:cxn ang="0">
                  <a:pos x="0" y="720"/>
                </a:cxn>
                <a:cxn ang="0">
                  <a:pos x="0" y="0"/>
                </a:cxn>
              </a:cxnLst>
              <a:rect l="0" t="0" r="r" b="b"/>
              <a:pathLst>
                <a:path w="44" h="721">
                  <a:moveTo>
                    <a:pt x="0" y="0"/>
                  </a:moveTo>
                  <a:lnTo>
                    <a:pt x="43" y="48"/>
                  </a:lnTo>
                  <a:lnTo>
                    <a:pt x="43" y="672"/>
                  </a:lnTo>
                  <a:lnTo>
                    <a:pt x="0" y="720"/>
                  </a:lnTo>
                  <a:lnTo>
                    <a:pt x="0" y="0"/>
                  </a:lnTo>
                </a:path>
              </a:pathLst>
            </a:custGeom>
            <a:solidFill>
              <a:srgbClr val="FFA040"/>
            </a:solidFill>
            <a:ln w="25400" cap="rnd" cmpd="sng">
              <a:noFill/>
              <a:prstDash val="solid"/>
              <a:round/>
              <a:headEnd type="none" w="med" len="med"/>
              <a:tailEnd type="none" w="med" len="med"/>
            </a:ln>
            <a:effectLst>
              <a:outerShdw blurRad="63500" dist="107763" dir="2700000" algn="ctr" rotWithShape="0">
                <a:schemeClr val="bg2"/>
              </a:outerShdw>
            </a:effectLst>
          </p:spPr>
          <p:txBody>
            <a:bodyPr/>
            <a:lstStyle/>
            <a:p>
              <a:pPr>
                <a:defRPr/>
              </a:pPr>
              <a:endParaRPr lang="en-US">
                <a:latin typeface="Book Antiqua" pitchFamily="-110" charset="0"/>
                <a:ea typeface="ＭＳ Ｐゴシック" pitchFamily="-110" charset="-128"/>
                <a:cs typeface="ＭＳ Ｐゴシック" pitchFamily="-110" charset="-128"/>
              </a:endParaRPr>
            </a:p>
          </p:txBody>
        </p:sp>
        <p:sp>
          <p:nvSpPr>
            <p:cNvPr id="8" name="Freeform 4"/>
            <p:cNvSpPr>
              <a:spLocks/>
            </p:cNvSpPr>
            <p:nvPr/>
          </p:nvSpPr>
          <p:spPr bwMode="auto">
            <a:xfrm>
              <a:off x="373" y="300"/>
              <a:ext cx="4951" cy="49"/>
            </a:xfrm>
            <a:custGeom>
              <a:avLst/>
              <a:gdLst/>
              <a:ahLst/>
              <a:cxnLst>
                <a:cxn ang="0">
                  <a:pos x="0" y="0"/>
                </a:cxn>
                <a:cxn ang="0">
                  <a:pos x="43" y="48"/>
                </a:cxn>
                <a:cxn ang="0">
                  <a:pos x="4907" y="48"/>
                </a:cxn>
                <a:cxn ang="0">
                  <a:pos x="4950" y="0"/>
                </a:cxn>
                <a:cxn ang="0">
                  <a:pos x="0" y="0"/>
                </a:cxn>
              </a:cxnLst>
              <a:rect l="0" t="0" r="r" b="b"/>
              <a:pathLst>
                <a:path w="4951" h="49">
                  <a:moveTo>
                    <a:pt x="0" y="0"/>
                  </a:moveTo>
                  <a:lnTo>
                    <a:pt x="43" y="48"/>
                  </a:lnTo>
                  <a:lnTo>
                    <a:pt x="4907" y="48"/>
                  </a:lnTo>
                  <a:lnTo>
                    <a:pt x="4950" y="0"/>
                  </a:lnTo>
                  <a:lnTo>
                    <a:pt x="0" y="0"/>
                  </a:lnTo>
                </a:path>
              </a:pathLst>
            </a:custGeom>
            <a:solidFill>
              <a:srgbClr val="FFE0C0"/>
            </a:solidFill>
            <a:ln w="25400" cap="rnd" cmpd="sng">
              <a:noFill/>
              <a:prstDash val="solid"/>
              <a:round/>
              <a:headEnd type="none" w="med" len="med"/>
              <a:tailEnd type="none" w="med" len="med"/>
            </a:ln>
            <a:effectLst>
              <a:outerShdw blurRad="63500" dist="107763" dir="2700000" algn="ctr" rotWithShape="0">
                <a:schemeClr val="bg2"/>
              </a:outerShdw>
            </a:effectLst>
          </p:spPr>
          <p:txBody>
            <a:bodyPr/>
            <a:lstStyle/>
            <a:p>
              <a:pPr>
                <a:defRPr/>
              </a:pPr>
              <a:endParaRPr lang="en-US">
                <a:latin typeface="Book Antiqua" pitchFamily="-110" charset="0"/>
                <a:ea typeface="ＭＳ Ｐゴシック" pitchFamily="-110" charset="-128"/>
                <a:cs typeface="ＭＳ Ｐゴシック" pitchFamily="-110" charset="-128"/>
              </a:endParaRPr>
            </a:p>
          </p:txBody>
        </p:sp>
        <p:sp>
          <p:nvSpPr>
            <p:cNvPr id="9" name="Freeform 5"/>
            <p:cNvSpPr>
              <a:spLocks/>
            </p:cNvSpPr>
            <p:nvPr/>
          </p:nvSpPr>
          <p:spPr bwMode="auto">
            <a:xfrm>
              <a:off x="5280" y="300"/>
              <a:ext cx="44" cy="721"/>
            </a:xfrm>
            <a:custGeom>
              <a:avLst/>
              <a:gdLst/>
              <a:ahLst/>
              <a:cxnLst>
                <a:cxn ang="0">
                  <a:pos x="43" y="0"/>
                </a:cxn>
                <a:cxn ang="0">
                  <a:pos x="0" y="48"/>
                </a:cxn>
                <a:cxn ang="0">
                  <a:pos x="0" y="672"/>
                </a:cxn>
                <a:cxn ang="0">
                  <a:pos x="43" y="720"/>
                </a:cxn>
                <a:cxn ang="0">
                  <a:pos x="43" y="0"/>
                </a:cxn>
              </a:cxnLst>
              <a:rect l="0" t="0" r="r" b="b"/>
              <a:pathLst>
                <a:path w="44" h="721">
                  <a:moveTo>
                    <a:pt x="43" y="0"/>
                  </a:moveTo>
                  <a:lnTo>
                    <a:pt x="0" y="48"/>
                  </a:lnTo>
                  <a:lnTo>
                    <a:pt x="0" y="672"/>
                  </a:lnTo>
                  <a:lnTo>
                    <a:pt x="43" y="720"/>
                  </a:lnTo>
                  <a:lnTo>
                    <a:pt x="43" y="0"/>
                  </a:lnTo>
                </a:path>
              </a:pathLst>
            </a:custGeom>
            <a:solidFill>
              <a:srgbClr val="FFA040"/>
            </a:solidFill>
            <a:ln w="25400" cap="rnd" cmpd="sng">
              <a:noFill/>
              <a:prstDash val="solid"/>
              <a:round/>
              <a:headEnd type="none" w="med" len="med"/>
              <a:tailEnd type="none" w="med" len="med"/>
            </a:ln>
            <a:effectLst>
              <a:outerShdw blurRad="63500" dist="107763" dir="2700000" algn="ctr" rotWithShape="0">
                <a:schemeClr val="bg2"/>
              </a:outerShdw>
            </a:effectLst>
          </p:spPr>
          <p:txBody>
            <a:bodyPr/>
            <a:lstStyle/>
            <a:p>
              <a:pPr>
                <a:defRPr/>
              </a:pPr>
              <a:endParaRPr lang="en-US">
                <a:latin typeface="Book Antiqua" pitchFamily="-110" charset="0"/>
                <a:ea typeface="ＭＳ Ｐゴシック" pitchFamily="-110" charset="-128"/>
                <a:cs typeface="ＭＳ Ｐゴシック" pitchFamily="-110" charset="-128"/>
              </a:endParaRPr>
            </a:p>
          </p:txBody>
        </p:sp>
        <p:sp>
          <p:nvSpPr>
            <p:cNvPr id="10" name="Freeform 6"/>
            <p:cNvSpPr>
              <a:spLocks/>
            </p:cNvSpPr>
            <p:nvPr/>
          </p:nvSpPr>
          <p:spPr bwMode="auto">
            <a:xfrm>
              <a:off x="373" y="972"/>
              <a:ext cx="4951" cy="49"/>
            </a:xfrm>
            <a:custGeom>
              <a:avLst/>
              <a:gdLst/>
              <a:ahLst/>
              <a:cxnLst>
                <a:cxn ang="0">
                  <a:pos x="4950" y="48"/>
                </a:cxn>
                <a:cxn ang="0">
                  <a:pos x="4907" y="0"/>
                </a:cxn>
                <a:cxn ang="0">
                  <a:pos x="43" y="0"/>
                </a:cxn>
                <a:cxn ang="0">
                  <a:pos x="0" y="48"/>
                </a:cxn>
                <a:cxn ang="0">
                  <a:pos x="4950" y="48"/>
                </a:cxn>
              </a:cxnLst>
              <a:rect l="0" t="0" r="r" b="b"/>
              <a:pathLst>
                <a:path w="4951" h="49">
                  <a:moveTo>
                    <a:pt x="4950" y="48"/>
                  </a:moveTo>
                  <a:lnTo>
                    <a:pt x="4907" y="0"/>
                  </a:lnTo>
                  <a:lnTo>
                    <a:pt x="43" y="0"/>
                  </a:lnTo>
                  <a:lnTo>
                    <a:pt x="0" y="48"/>
                  </a:lnTo>
                  <a:lnTo>
                    <a:pt x="4950" y="48"/>
                  </a:lnTo>
                </a:path>
              </a:pathLst>
            </a:custGeom>
            <a:solidFill>
              <a:srgbClr val="C06000"/>
            </a:solidFill>
            <a:ln w="25400" cap="rnd" cmpd="sng">
              <a:noFill/>
              <a:prstDash val="solid"/>
              <a:round/>
              <a:headEnd type="none" w="med" len="med"/>
              <a:tailEnd type="none" w="med" len="med"/>
            </a:ln>
            <a:effectLst>
              <a:outerShdw blurRad="63500" dist="107763" dir="2700000" algn="ctr" rotWithShape="0">
                <a:schemeClr val="bg2"/>
              </a:outerShdw>
            </a:effectLst>
          </p:spPr>
          <p:txBody>
            <a:bodyPr/>
            <a:lstStyle/>
            <a:p>
              <a:pPr>
                <a:defRPr/>
              </a:pPr>
              <a:endParaRPr lang="en-US">
                <a:latin typeface="Book Antiqua" pitchFamily="-110" charset="0"/>
                <a:ea typeface="ＭＳ Ｐゴシック" pitchFamily="-110" charset="-128"/>
                <a:cs typeface="ＭＳ Ｐゴシック" pitchFamily="-110" charset="-128"/>
              </a:endParaRPr>
            </a:p>
          </p:txBody>
        </p:sp>
        <p:sp>
          <p:nvSpPr>
            <p:cNvPr id="88072" name="Rectangle 7"/>
            <p:cNvSpPr>
              <a:spLocks noChangeArrowheads="1"/>
            </p:cNvSpPr>
            <p:nvPr/>
          </p:nvSpPr>
          <p:spPr bwMode="auto">
            <a:xfrm>
              <a:off x="416" y="348"/>
              <a:ext cx="4864" cy="624"/>
            </a:xfrm>
            <a:prstGeom prst="rect">
              <a:avLst/>
            </a:prstGeom>
            <a:gradFill rotWithShape="0">
              <a:gsLst>
                <a:gs pos="0">
                  <a:srgbClr val="B36600"/>
                </a:gs>
                <a:gs pos="50000">
                  <a:srgbClr val="E08000"/>
                </a:gs>
                <a:gs pos="100000">
                  <a:srgbClr val="B36600"/>
                </a:gs>
              </a:gsLst>
              <a:lin ang="189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2" name="Title 1"/>
          <p:cNvSpPr>
            <a:spLocks noGrp="1"/>
          </p:cNvSpPr>
          <p:nvPr>
            <p:ph type="title"/>
          </p:nvPr>
        </p:nvSpPr>
        <p:spPr/>
        <p:txBody>
          <a:bodyPr/>
          <a:lstStyle/>
          <a:p>
            <a:pPr>
              <a:defRPr/>
            </a:pPr>
            <a:r>
              <a:rPr lang="en-US">
                <a:latin typeface="Book Antiqua" charset="0"/>
                <a:ea typeface="ＭＳ Ｐゴシック" charset="0"/>
                <a:cs typeface="ＭＳ Ｐゴシック" charset="0"/>
              </a:rPr>
              <a:t>CrowdForge (cont.)</a:t>
            </a:r>
          </a:p>
        </p:txBody>
      </p:sp>
      <p:pic>
        <p:nvPicPr>
          <p:cNvPr id="8806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1752600"/>
            <a:ext cx="4262438"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6105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Book Antiqua" charset="0"/>
                <a:ea typeface="ＭＳ Ｐゴシック" charset="0"/>
                <a:cs typeface="ＭＳ Ｐゴシック" charset="0"/>
              </a:rPr>
              <a:t>CrowdForge (cont.)</a:t>
            </a:r>
          </a:p>
        </p:txBody>
      </p:sp>
      <p:sp>
        <p:nvSpPr>
          <p:cNvPr id="3" name="Content Placeholder 2"/>
          <p:cNvSpPr>
            <a:spLocks noGrp="1"/>
          </p:cNvSpPr>
          <p:nvPr>
            <p:ph idx="1"/>
          </p:nvPr>
        </p:nvSpPr>
        <p:spPr/>
        <p:txBody>
          <a:bodyPr/>
          <a:lstStyle/>
          <a:p>
            <a:pPr>
              <a:defRPr/>
            </a:pPr>
            <a:r>
              <a:rPr lang="en-US">
                <a:latin typeface="Book Antiqua" charset="0"/>
                <a:ea typeface="ＭＳ Ｐゴシック" charset="0"/>
                <a:cs typeface="ＭＳ Ｐゴシック" charset="0"/>
              </a:rPr>
              <a:t>Independent judges rated articles written by the crowd as:</a:t>
            </a:r>
          </a:p>
          <a:p>
            <a:pPr lvl="1">
              <a:defRPr/>
            </a:pPr>
            <a:r>
              <a:rPr lang="en-US">
                <a:latin typeface="Book Antiqua" charset="0"/>
                <a:ea typeface="ＭＳ Ｐゴシック" charset="0"/>
              </a:rPr>
              <a:t>Better than similar articles written by individuals (for the same cost)</a:t>
            </a:r>
          </a:p>
          <a:p>
            <a:pPr lvl="1">
              <a:defRPr/>
            </a:pPr>
            <a:r>
              <a:rPr lang="en-US">
                <a:latin typeface="Book Antiqua" charset="0"/>
                <a:ea typeface="ＭＳ Ｐゴシック" charset="0"/>
              </a:rPr>
              <a:t>Equivalent to the Simple English Wikipedia article on the same topic</a:t>
            </a:r>
          </a:p>
        </p:txBody>
      </p:sp>
    </p:spTree>
    <p:extLst>
      <p:ext uri="{BB962C8B-B14F-4D97-AF65-F5344CB8AC3E}">
        <p14:creationId xmlns:p14="http://schemas.microsoft.com/office/powerpoint/2010/main" val="33876482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title"/>
          </p:nvPr>
        </p:nvSpPr>
        <p:spPr/>
        <p:txBody>
          <a:bodyPr/>
          <a:lstStyle/>
          <a:p>
            <a:pPr>
              <a:defRPr/>
            </a:pPr>
            <a:r>
              <a:rPr lang="en-US">
                <a:latin typeface="Book Antiqua" charset="0"/>
                <a:ea typeface="ＭＳ Ｐゴシック" charset="0"/>
                <a:cs typeface="ＭＳ Ｐゴシック" charset="0"/>
              </a:rPr>
              <a:t>Gene: Voting</a:t>
            </a:r>
          </a:p>
        </p:txBody>
      </p:sp>
      <p:sp>
        <p:nvSpPr>
          <p:cNvPr id="899075" name="Rectangle 3"/>
          <p:cNvSpPr>
            <a:spLocks noGrp="1" noChangeArrowheads="1"/>
          </p:cNvSpPr>
          <p:nvPr>
            <p:ph type="body" idx="1"/>
          </p:nvPr>
        </p:nvSpPr>
        <p:spPr/>
        <p:txBody>
          <a:bodyPr/>
          <a:lstStyle/>
          <a:p>
            <a:pPr>
              <a:defRPr/>
            </a:pPr>
            <a:r>
              <a:rPr lang="en-US" dirty="0" err="1" smtClean="0">
                <a:latin typeface="Book Antiqua" charset="0"/>
                <a:ea typeface="ＭＳ Ｐゴシック" charset="0"/>
                <a:cs typeface="ＭＳ Ｐゴシック" charset="0"/>
              </a:rPr>
              <a:t>Reddit</a:t>
            </a:r>
            <a:endParaRPr lang="en-US" dirty="0">
              <a:latin typeface="Book Antiqua" charset="0"/>
              <a:ea typeface="ＭＳ Ｐゴシック" charset="0"/>
              <a:cs typeface="ＭＳ Ｐゴシック" charset="0"/>
            </a:endParaRPr>
          </a:p>
          <a:p>
            <a:pPr>
              <a:defRPr/>
            </a:pPr>
            <a:r>
              <a:rPr lang="en-US" dirty="0">
                <a:latin typeface="Book Antiqua" charset="0"/>
                <a:ea typeface="ＭＳ Ｐゴシック" charset="0"/>
                <a:cs typeface="ＭＳ Ｐゴシック" charset="0"/>
              </a:rPr>
              <a:t>IBM Jams (evaluation phase)</a:t>
            </a:r>
          </a:p>
          <a:p>
            <a:pPr>
              <a:defRPr/>
            </a:pPr>
            <a:r>
              <a:rPr lang="en-US" dirty="0">
                <a:latin typeface="Book Antiqua" charset="0"/>
                <a:ea typeface="ＭＳ Ｐゴシック" charset="0"/>
                <a:cs typeface="ＭＳ Ｐゴシック" charset="0"/>
              </a:rPr>
              <a:t>Schaumburg Flyers </a:t>
            </a:r>
          </a:p>
          <a:p>
            <a:pPr>
              <a:defRPr/>
            </a:pPr>
            <a:r>
              <a:rPr lang="en-US" dirty="0" err="1">
                <a:latin typeface="Book Antiqua" charset="0"/>
                <a:ea typeface="ＭＳ Ｐゴシック" charset="0"/>
                <a:cs typeface="ＭＳ Ｐゴシック" charset="0"/>
              </a:rPr>
              <a:t>Ebbsfleet</a:t>
            </a:r>
            <a:r>
              <a:rPr lang="en-US" dirty="0">
                <a:latin typeface="Book Antiqua" charset="0"/>
                <a:ea typeface="ＭＳ Ｐゴシック" charset="0"/>
                <a:cs typeface="ＭＳ Ｐゴシック" charset="0"/>
              </a:rPr>
              <a:t> United</a:t>
            </a:r>
          </a:p>
          <a:p>
            <a:pPr>
              <a:defRPr/>
            </a:pPr>
            <a:r>
              <a:rPr lang="en-US" dirty="0">
                <a:latin typeface="Book Antiqua" charset="0"/>
                <a:ea typeface="ＭＳ Ｐゴシック" charset="0"/>
                <a:cs typeface="ＭＳ Ｐゴシック" charset="0"/>
              </a:rPr>
              <a:t>Kasparov v. the World</a:t>
            </a:r>
          </a:p>
          <a:p>
            <a:pPr>
              <a:defRPr/>
            </a:pPr>
            <a:r>
              <a:rPr lang="en-US" dirty="0" err="1">
                <a:latin typeface="Book Antiqua" charset="0"/>
                <a:ea typeface="ＭＳ Ｐゴシック" charset="0"/>
                <a:cs typeface="ＭＳ Ｐゴシック" charset="0"/>
              </a:rPr>
              <a:t>Threadless</a:t>
            </a:r>
            <a:endParaRPr lang="en-US" dirty="0">
              <a:latin typeface="Book Antiqua" charset="0"/>
              <a:ea typeface="ＭＳ Ｐゴシック" charset="0"/>
              <a:cs typeface="ＭＳ Ｐゴシック" charset="0"/>
            </a:endParaRPr>
          </a:p>
        </p:txBody>
      </p:sp>
    </p:spTree>
    <p:extLst>
      <p:ext uri="{BB962C8B-B14F-4D97-AF65-F5344CB8AC3E}">
        <p14:creationId xmlns:p14="http://schemas.microsoft.com/office/powerpoint/2010/main" val="14259373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title"/>
          </p:nvPr>
        </p:nvSpPr>
        <p:spPr/>
        <p:txBody>
          <a:bodyPr/>
          <a:lstStyle/>
          <a:p>
            <a:pPr>
              <a:defRPr/>
            </a:pPr>
            <a:r>
              <a:rPr lang="en-US">
                <a:latin typeface="Book Antiqua" charset="0"/>
                <a:ea typeface="ＭＳ Ｐゴシック" charset="0"/>
                <a:cs typeface="ＭＳ Ｐゴシック" charset="0"/>
              </a:rPr>
              <a:t>Schaumburg Flyers</a:t>
            </a:r>
          </a:p>
        </p:txBody>
      </p:sp>
      <p:sp>
        <p:nvSpPr>
          <p:cNvPr id="910339" name="Rectangle 3"/>
          <p:cNvSpPr>
            <a:spLocks noGrp="1" noChangeArrowheads="1"/>
          </p:cNvSpPr>
          <p:nvPr>
            <p:ph type="body" idx="1"/>
          </p:nvPr>
        </p:nvSpPr>
        <p:spPr/>
        <p:txBody>
          <a:bodyPr/>
          <a:lstStyle/>
          <a:p>
            <a:pPr>
              <a:lnSpc>
                <a:spcPct val="80000"/>
              </a:lnSpc>
              <a:defRPr/>
            </a:pPr>
            <a:r>
              <a:rPr lang="en-US">
                <a:latin typeface="Book Antiqua" charset="0"/>
                <a:ea typeface="ＭＳ Ｐゴシック" charset="0"/>
                <a:cs typeface="ＭＳ Ｐゴシック" charset="0"/>
              </a:rPr>
              <a:t>Minor league baseball team near Chicago</a:t>
            </a:r>
          </a:p>
          <a:p>
            <a:pPr>
              <a:lnSpc>
                <a:spcPct val="80000"/>
              </a:lnSpc>
              <a:defRPr/>
            </a:pPr>
            <a:r>
              <a:rPr lang="en-US">
                <a:latin typeface="Book Antiqua" charset="0"/>
                <a:ea typeface="ＭＳ Ｐゴシック" charset="0"/>
                <a:cs typeface="ＭＳ Ｐゴシック" charset="0"/>
              </a:rPr>
              <a:t>Through Internet voting, fans decide batting order, pitching rotation, starting line-up, and which players to trade </a:t>
            </a:r>
          </a:p>
          <a:p>
            <a:pPr>
              <a:lnSpc>
                <a:spcPct val="80000"/>
              </a:lnSpc>
              <a:defRPr/>
            </a:pPr>
            <a:r>
              <a:rPr lang="en-US">
                <a:latin typeface="Book Antiqua" charset="0"/>
                <a:ea typeface="ＭＳ Ｐゴシック" charset="0"/>
                <a:cs typeface="ＭＳ Ｐゴシック" charset="0"/>
              </a:rPr>
              <a:t>Goal:  Reality Baseball with fans all over the world visiting the web site frequently</a:t>
            </a:r>
          </a:p>
          <a:p>
            <a:pPr>
              <a:lnSpc>
                <a:spcPct val="80000"/>
              </a:lnSpc>
              <a:defRPr/>
            </a:pPr>
            <a:r>
              <a:rPr lang="en-US">
                <a:latin typeface="Book Antiqua" charset="0"/>
                <a:ea typeface="ＭＳ Ｐゴシック" charset="0"/>
                <a:cs typeface="ＭＳ Ｐゴシック" charset="0"/>
              </a:rPr>
              <a:t>Result:  Team had disappointing season.  Some people blamed voting for bad results.</a:t>
            </a:r>
          </a:p>
        </p:txBody>
      </p:sp>
    </p:spTree>
    <p:extLst>
      <p:ext uri="{BB962C8B-B14F-4D97-AF65-F5344CB8AC3E}">
        <p14:creationId xmlns:p14="http://schemas.microsoft.com/office/powerpoint/2010/main" val="2108442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0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Book Antiqua" charset="0"/>
                <a:ea typeface="ＭＳ Ｐゴシック" charset="0"/>
                <a:cs typeface="ＭＳ Ｐゴシック" charset="0"/>
              </a:rPr>
              <a:t>Ebbsfleet United</a:t>
            </a:r>
          </a:p>
        </p:txBody>
      </p:sp>
      <p:sp>
        <p:nvSpPr>
          <p:cNvPr id="3" name="Content Placeholder 2"/>
          <p:cNvSpPr>
            <a:spLocks noGrp="1"/>
          </p:cNvSpPr>
          <p:nvPr>
            <p:ph idx="1"/>
          </p:nvPr>
        </p:nvSpPr>
        <p:spPr/>
        <p:txBody>
          <a:bodyPr/>
          <a:lstStyle/>
          <a:p>
            <a:pPr>
              <a:defRPr/>
            </a:pPr>
            <a:r>
              <a:rPr lang="en-US">
                <a:latin typeface="Book Antiqua" charset="0"/>
                <a:ea typeface="ＭＳ Ｐゴシック" charset="0"/>
                <a:cs typeface="ＭＳ Ｐゴシック" charset="0"/>
              </a:rPr>
              <a:t>UK football (soccer) team</a:t>
            </a:r>
          </a:p>
          <a:p>
            <a:pPr>
              <a:defRPr/>
            </a:pPr>
            <a:r>
              <a:rPr lang="en-US">
                <a:latin typeface="Book Antiqua" charset="0"/>
                <a:ea typeface="ＭＳ Ｐゴシック" charset="0"/>
                <a:cs typeface="ＭＳ Ｐゴシック" charset="0"/>
              </a:rPr>
              <a:t>Shares purchased by over 30,000 members in over 80 countries</a:t>
            </a:r>
          </a:p>
          <a:p>
            <a:pPr>
              <a:defRPr/>
            </a:pPr>
            <a:r>
              <a:rPr lang="en-US">
                <a:latin typeface="Book Antiqua" charset="0"/>
                <a:ea typeface="ＭＳ Ｐゴシック" charset="0"/>
                <a:cs typeface="ＭＳ Ｐゴシック" charset="0"/>
              </a:rPr>
              <a:t>Membership fee:  £50 / yr (appx. $77)</a:t>
            </a:r>
          </a:p>
          <a:p>
            <a:pPr>
              <a:defRPr/>
            </a:pPr>
            <a:r>
              <a:rPr lang="en-US">
                <a:latin typeface="Book Antiqua" charset="0"/>
                <a:ea typeface="ＭＳ Ｐゴシック" charset="0"/>
                <a:cs typeface="ＭＳ Ｐゴシック" charset="0"/>
              </a:rPr>
              <a:t>Members vote on team selection, final budgets, player trades</a:t>
            </a:r>
          </a:p>
        </p:txBody>
      </p:sp>
    </p:spTree>
    <p:extLst>
      <p:ext uri="{BB962C8B-B14F-4D97-AF65-F5344CB8AC3E}">
        <p14:creationId xmlns:p14="http://schemas.microsoft.com/office/powerpoint/2010/main" val="263035894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p:txBody>
          <a:bodyPr/>
          <a:lstStyle/>
          <a:p>
            <a:pPr>
              <a:defRPr/>
            </a:pPr>
            <a:r>
              <a:rPr lang="en-US" sz="4000">
                <a:latin typeface="Book Antiqua" charset="0"/>
                <a:ea typeface="ＭＳ Ｐゴシック" charset="0"/>
                <a:cs typeface="ＭＳ Ｐゴシック" charset="0"/>
              </a:rPr>
              <a:t>Kasparov vs. the World</a:t>
            </a:r>
          </a:p>
        </p:txBody>
      </p:sp>
      <p:sp>
        <p:nvSpPr>
          <p:cNvPr id="912387" name="Rectangle 3"/>
          <p:cNvSpPr>
            <a:spLocks noGrp="1" noChangeArrowheads="1"/>
          </p:cNvSpPr>
          <p:nvPr>
            <p:ph type="body" idx="1"/>
          </p:nvPr>
        </p:nvSpPr>
        <p:spPr>
          <a:xfrm>
            <a:off x="723900" y="1981200"/>
            <a:ext cx="8763000" cy="4114800"/>
          </a:xfrm>
        </p:spPr>
        <p:txBody>
          <a:bodyPr/>
          <a:lstStyle/>
          <a:p>
            <a:pPr>
              <a:lnSpc>
                <a:spcPct val="80000"/>
              </a:lnSpc>
              <a:defRPr/>
            </a:pPr>
            <a:r>
              <a:rPr lang="en-US">
                <a:latin typeface="Book Antiqua" charset="0"/>
                <a:ea typeface="ＭＳ Ｐゴシック" charset="0"/>
                <a:cs typeface="ＭＳ Ｐゴシック" charset="0"/>
              </a:rPr>
              <a:t>Players:</a:t>
            </a:r>
          </a:p>
          <a:p>
            <a:pPr lvl="1">
              <a:lnSpc>
                <a:spcPct val="80000"/>
              </a:lnSpc>
              <a:defRPr/>
            </a:pPr>
            <a:r>
              <a:rPr lang="en-US" sz="2400">
                <a:latin typeface="Book Antiqua" charset="0"/>
                <a:ea typeface="ＭＳ Ｐゴシック" charset="0"/>
              </a:rPr>
              <a:t>Gary Kasparov (world chess champion, 1999) vs. the rest of the world (moves decided by majority vote)</a:t>
            </a:r>
          </a:p>
          <a:p>
            <a:pPr lvl="1">
              <a:lnSpc>
                <a:spcPct val="80000"/>
              </a:lnSpc>
              <a:defRPr/>
            </a:pPr>
            <a:r>
              <a:rPr lang="en-US" sz="2400">
                <a:latin typeface="Book Antiqua" charset="0"/>
                <a:ea typeface="ＭＳ Ｐゴシック" charset="0"/>
              </a:rPr>
              <a:t>Kasparov heavy favorite before play began.</a:t>
            </a:r>
          </a:p>
          <a:p>
            <a:pPr lvl="1">
              <a:lnSpc>
                <a:spcPct val="80000"/>
              </a:lnSpc>
              <a:defRPr/>
            </a:pPr>
            <a:r>
              <a:rPr lang="en-US" sz="2400">
                <a:latin typeface="Book Antiqua" charset="0"/>
                <a:ea typeface="ＭＳ Ｐゴシック" charset="0"/>
              </a:rPr>
              <a:t>Used on-line discussions, and suggestions by 5 well-known chess experts</a:t>
            </a:r>
          </a:p>
          <a:p>
            <a:pPr>
              <a:lnSpc>
                <a:spcPct val="80000"/>
              </a:lnSpc>
              <a:defRPr/>
            </a:pPr>
            <a:r>
              <a:rPr lang="en-US">
                <a:latin typeface="Book Antiqua" charset="0"/>
                <a:ea typeface="ＭＳ Ｐゴシック" charset="0"/>
                <a:cs typeface="ＭＳ Ｐゴシック" charset="0"/>
              </a:rPr>
              <a:t>Result:  Kasparov won after 62 moves in 4 months.  </a:t>
            </a:r>
          </a:p>
          <a:p>
            <a:pPr>
              <a:lnSpc>
                <a:spcPct val="80000"/>
              </a:lnSpc>
              <a:defRPr/>
            </a:pPr>
            <a:r>
              <a:rPr lang="en-US">
                <a:latin typeface="Book Antiqua" charset="0"/>
                <a:ea typeface="ＭＳ Ｐゴシック" charset="0"/>
                <a:cs typeface="ＭＳ Ｐゴシック" charset="0"/>
              </a:rPr>
              <a:t>He said it was the hardest game he ever played.</a:t>
            </a:r>
          </a:p>
        </p:txBody>
      </p:sp>
    </p:spTree>
    <p:extLst>
      <p:ext uri="{BB962C8B-B14F-4D97-AF65-F5344CB8AC3E}">
        <p14:creationId xmlns:p14="http://schemas.microsoft.com/office/powerpoint/2010/main" val="3067728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23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2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en-US">
              <a:latin typeface="Arial" charset="0"/>
              <a:ea typeface="ＭＳ Ｐゴシック" charset="0"/>
              <a:cs typeface="ＭＳ Ｐゴシック" charset="0"/>
            </a:endParaRPr>
          </a:p>
        </p:txBody>
      </p:sp>
      <p:pic>
        <p:nvPicPr>
          <p:cNvPr id="23555" name="wef - slide 2.mp4" descr="/Users/malone/Documents/slides/wef videos - mp4/wef - slide 2.mp4">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90705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020" fill="hold"/>
                                        <p:tgtEl>
                                          <p:spTgt spid="2355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3555"/>
                </p:tgtEl>
              </p:cMediaNode>
            </p:video>
            <p:seq concurrent="1" nextAc="seek">
              <p:cTn id="8" restart="whenNotActive" fill="hold" evtFilter="cancelBubble" nodeType="interactiveSeq">
                <p:stCondLst>
                  <p:cond evt="onClick" delay="0">
                    <p:tgtEl>
                      <p:spTgt spid="2355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3555"/>
                                        </p:tgtEl>
                                      </p:cBhvr>
                                    </p:cmd>
                                  </p:childTnLst>
                                </p:cTn>
                              </p:par>
                            </p:childTnLst>
                          </p:cTn>
                        </p:par>
                      </p:childTnLst>
                    </p:cTn>
                  </p:par>
                </p:childTnLst>
              </p:cTn>
              <p:nextCondLst>
                <p:cond evt="onClick" delay="0">
                  <p:tgtEl>
                    <p:spTgt spid="2355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Book Antiqua" charset="0"/>
                <a:ea typeface="ＭＳ Ｐゴシック" charset="0"/>
                <a:cs typeface="ＭＳ Ｐゴシック" charset="0"/>
              </a:rPr>
              <a:t>The problem</a:t>
            </a:r>
          </a:p>
        </p:txBody>
      </p:sp>
      <p:pic>
        <p:nvPicPr>
          <p:cNvPr id="9113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152400"/>
            <a:ext cx="6553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3186"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152400"/>
            <a:ext cx="6553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187" name="Group 5"/>
          <p:cNvGrpSpPr>
            <a:grpSpLocks/>
          </p:cNvGrpSpPr>
          <p:nvPr/>
        </p:nvGrpSpPr>
        <p:grpSpPr bwMode="auto">
          <a:xfrm>
            <a:off x="876300" y="228600"/>
            <a:ext cx="3810000" cy="4038600"/>
            <a:chOff x="3873500" y="1676400"/>
            <a:chExt cx="2540000" cy="3022600"/>
          </a:xfrm>
        </p:grpSpPr>
        <p:pic>
          <p:nvPicPr>
            <p:cNvPr id="9319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3500" y="2159000"/>
              <a:ext cx="254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676400"/>
              <a:ext cx="2209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188" name="Group 11"/>
          <p:cNvGrpSpPr>
            <a:grpSpLocks/>
          </p:cNvGrpSpPr>
          <p:nvPr/>
        </p:nvGrpSpPr>
        <p:grpSpPr bwMode="auto">
          <a:xfrm>
            <a:off x="5981700" y="304800"/>
            <a:ext cx="2971800" cy="3810000"/>
            <a:chOff x="6494679" y="533400"/>
            <a:chExt cx="1717243" cy="2667000"/>
          </a:xfrm>
        </p:grpSpPr>
        <p:pic>
          <p:nvPicPr>
            <p:cNvPr id="93190"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94679" y="1143000"/>
              <a:ext cx="171724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TextBox 8"/>
            <p:cNvSpPr txBox="1">
              <a:spLocks noChangeArrowheads="1"/>
            </p:cNvSpPr>
            <p:nvPr/>
          </p:nvSpPr>
          <p:spPr bwMode="auto">
            <a:xfrm>
              <a:off x="6591300" y="533400"/>
              <a:ext cx="1524000" cy="32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Book Antiqua" charset="0"/>
                  <a:ea typeface="ＭＳ Ｐゴシック" charset="0"/>
                  <a:cs typeface="ＭＳ Ｐゴシック" charset="0"/>
                </a:defRPr>
              </a:lvl1pPr>
              <a:lvl2pPr marL="37931725" indent="-37474525" eaLnBrk="0" hangingPunct="0">
                <a:defRPr sz="2000" b="1">
                  <a:solidFill>
                    <a:schemeClr val="tx1"/>
                  </a:solidFill>
                  <a:latin typeface="Book Antiqua" charset="0"/>
                  <a:ea typeface="ＭＳ Ｐゴシック" charset="0"/>
                </a:defRPr>
              </a:lvl2pPr>
              <a:lvl3pPr eaLnBrk="0" hangingPunct="0">
                <a:defRPr sz="2000" b="1">
                  <a:solidFill>
                    <a:schemeClr val="tx1"/>
                  </a:solidFill>
                  <a:latin typeface="Book Antiqua" charset="0"/>
                  <a:ea typeface="ＭＳ Ｐゴシック" charset="0"/>
                </a:defRPr>
              </a:lvl3pPr>
              <a:lvl4pPr eaLnBrk="0" hangingPunct="0">
                <a:defRPr sz="2000" b="1">
                  <a:solidFill>
                    <a:schemeClr val="tx1"/>
                  </a:solidFill>
                  <a:latin typeface="Book Antiqua" charset="0"/>
                  <a:ea typeface="ＭＳ Ｐゴシック" charset="0"/>
                </a:defRPr>
              </a:lvl4pPr>
              <a:lvl5pPr eaLnBrk="0" hangingPunct="0">
                <a:defRPr sz="2000" b="1">
                  <a:solidFill>
                    <a:schemeClr val="tx1"/>
                  </a:solidFill>
                  <a:latin typeface="Book Antiqua" charset="0"/>
                  <a:ea typeface="ＭＳ Ｐゴシック" charset="0"/>
                </a:defRPr>
              </a:lvl5pPr>
              <a:lvl6pPr marL="457200" eaLnBrk="0" fontAlgn="base" hangingPunct="0">
                <a:spcBef>
                  <a:spcPct val="0"/>
                </a:spcBef>
                <a:spcAft>
                  <a:spcPct val="0"/>
                </a:spcAft>
                <a:defRPr sz="2000" b="1">
                  <a:solidFill>
                    <a:schemeClr val="tx1"/>
                  </a:solidFill>
                  <a:latin typeface="Book Antiqua" charset="0"/>
                  <a:ea typeface="ＭＳ Ｐゴシック" charset="0"/>
                </a:defRPr>
              </a:lvl6pPr>
              <a:lvl7pPr marL="914400" eaLnBrk="0" fontAlgn="base" hangingPunct="0">
                <a:spcBef>
                  <a:spcPct val="0"/>
                </a:spcBef>
                <a:spcAft>
                  <a:spcPct val="0"/>
                </a:spcAft>
                <a:defRPr sz="2000" b="1">
                  <a:solidFill>
                    <a:schemeClr val="tx1"/>
                  </a:solidFill>
                  <a:latin typeface="Book Antiqua" charset="0"/>
                  <a:ea typeface="ＭＳ Ｐゴシック" charset="0"/>
                </a:defRPr>
              </a:lvl7pPr>
              <a:lvl8pPr marL="1371600" eaLnBrk="0" fontAlgn="base" hangingPunct="0">
                <a:spcBef>
                  <a:spcPct val="0"/>
                </a:spcBef>
                <a:spcAft>
                  <a:spcPct val="0"/>
                </a:spcAft>
                <a:defRPr sz="2000" b="1">
                  <a:solidFill>
                    <a:schemeClr val="tx1"/>
                  </a:solidFill>
                  <a:latin typeface="Book Antiqua" charset="0"/>
                  <a:ea typeface="ＭＳ Ｐゴシック" charset="0"/>
                </a:defRPr>
              </a:lvl8pPr>
              <a:lvl9pPr marL="1828800" eaLnBrk="0" fontAlgn="base" hangingPunct="0">
                <a:spcBef>
                  <a:spcPct val="0"/>
                </a:spcBef>
                <a:spcAft>
                  <a:spcPct val="0"/>
                </a:spcAft>
                <a:defRPr sz="2000" b="1">
                  <a:solidFill>
                    <a:schemeClr val="tx1"/>
                  </a:solidFill>
                  <a:latin typeface="Book Antiqua" charset="0"/>
                  <a:ea typeface="ＭＳ Ｐゴシック" charset="0"/>
                </a:defRPr>
              </a:lvl9pPr>
            </a:lstStyle>
            <a:p>
              <a:pPr algn="ctr" eaLnBrk="1" hangingPunct="1"/>
              <a:r>
                <a:rPr lang="en-US" sz="2400"/>
                <a:t>Linux</a:t>
              </a:r>
            </a:p>
          </p:txBody>
        </p:sp>
      </p:grpSp>
      <p:pic>
        <p:nvPicPr>
          <p:cNvPr id="93189"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67100" y="4876800"/>
            <a:ext cx="44116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0"/>
            <a:ext cx="10129985" cy="6858000"/>
          </a:xfrm>
          <a:prstGeom prst="rect">
            <a:avLst/>
          </a:prstGeom>
        </p:spPr>
      </p:pic>
    </p:spTree>
    <p:extLst>
      <p:ext uri="{BB962C8B-B14F-4D97-AF65-F5344CB8AC3E}">
        <p14:creationId xmlns:p14="http://schemas.microsoft.com/office/powerpoint/2010/main" val="117150184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01700" y="0"/>
            <a:ext cx="8464826" cy="6858000"/>
          </a:xfrm>
          <a:prstGeom prst="rect">
            <a:avLst/>
          </a:prstGeom>
        </p:spPr>
      </p:pic>
    </p:spTree>
    <p:extLst>
      <p:ext uri="{BB962C8B-B14F-4D97-AF65-F5344CB8AC3E}">
        <p14:creationId xmlns:p14="http://schemas.microsoft.com/office/powerpoint/2010/main" val="367831906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23900" y="0"/>
            <a:ext cx="8823614" cy="6858000"/>
          </a:xfrm>
          <a:prstGeom prst="rect">
            <a:avLst/>
          </a:prstGeom>
        </p:spPr>
      </p:pic>
    </p:spTree>
    <p:extLst>
      <p:ext uri="{BB962C8B-B14F-4D97-AF65-F5344CB8AC3E}">
        <p14:creationId xmlns:p14="http://schemas.microsoft.com/office/powerpoint/2010/main" val="32648338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1800" y="0"/>
            <a:ext cx="9413833" cy="6858000"/>
          </a:xfrm>
          <a:prstGeom prst="rect">
            <a:avLst/>
          </a:prstGeom>
        </p:spPr>
      </p:pic>
    </p:spTree>
    <p:extLst>
      <p:ext uri="{BB962C8B-B14F-4D97-AF65-F5344CB8AC3E}">
        <p14:creationId xmlns:p14="http://schemas.microsoft.com/office/powerpoint/2010/main" val="11960674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Breaking the problem into pieces</a:t>
            </a:r>
          </a:p>
        </p:txBody>
      </p:sp>
      <p:sp>
        <p:nvSpPr>
          <p:cNvPr id="3" name="Content Placeholder 2"/>
          <p:cNvSpPr>
            <a:spLocks noGrp="1"/>
          </p:cNvSpPr>
          <p:nvPr>
            <p:ph idx="1"/>
          </p:nvPr>
        </p:nvSpPr>
        <p:spPr>
          <a:xfrm>
            <a:off x="647700" y="3581400"/>
            <a:ext cx="8915400" cy="2743200"/>
          </a:xfrm>
        </p:spPr>
        <p:txBody>
          <a:bodyPr/>
          <a:lstStyle/>
          <a:p>
            <a:r>
              <a:rPr lang="en-US" dirty="0"/>
              <a:t>What can electric utilities </a:t>
            </a:r>
            <a:r>
              <a:rPr lang="en-US" dirty="0" smtClean="0"/>
              <a:t>do </a:t>
            </a:r>
            <a:r>
              <a:rPr lang="en-US" dirty="0"/>
              <a:t>to generate </a:t>
            </a:r>
            <a:r>
              <a:rPr lang="en-US" dirty="0" smtClean="0"/>
              <a:t>electricity with </a:t>
            </a:r>
            <a:r>
              <a:rPr lang="en-US" dirty="0"/>
              <a:t>lower carbon emissions?</a:t>
            </a:r>
          </a:p>
          <a:p>
            <a:r>
              <a:rPr lang="en-US" dirty="0" smtClean="0"/>
              <a:t>What can city governments do to adapt to rising sea levels?</a:t>
            </a:r>
          </a:p>
          <a:p>
            <a:r>
              <a:rPr lang="en-US" dirty="0" smtClean="0"/>
              <a:t>What social actions could most effectively change cultural attitudes about climate change?</a:t>
            </a:r>
          </a:p>
        </p:txBody>
      </p:sp>
      <p:pic>
        <p:nvPicPr>
          <p:cNvPr id="4" name="Content Placeholder 3"/>
          <p:cNvPicPr>
            <a:picLocks noChangeAspect="1"/>
          </p:cNvPicPr>
          <p:nvPr/>
        </p:nvPicPr>
        <p:blipFill>
          <a:blip r:embed="rId3"/>
          <a:srcRect l="2551" r="2551"/>
          <a:stretch>
            <a:fillRect/>
          </a:stretch>
        </p:blipFill>
        <p:spPr bwMode="auto">
          <a:xfrm>
            <a:off x="3619500" y="1905000"/>
            <a:ext cx="2686050" cy="1371600"/>
          </a:xfrm>
          <a:prstGeom prst="rect">
            <a:avLst/>
          </a:prstGeom>
          <a:noFill/>
          <a:ln w="12700">
            <a:noFill/>
            <a:miter lim="800000"/>
            <a:headEnd/>
            <a:tailEnd/>
          </a:ln>
          <a:effectLst/>
        </p:spPr>
      </p:pic>
    </p:spTree>
    <p:extLst>
      <p:ext uri="{BB962C8B-B14F-4D97-AF65-F5344CB8AC3E}">
        <p14:creationId xmlns:p14="http://schemas.microsoft.com/office/powerpoint/2010/main" val="17938436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the pieces back together</a:t>
            </a:r>
            <a:endParaRPr lang="en-US" dirty="0"/>
          </a:p>
        </p:txBody>
      </p:sp>
      <p:sp>
        <p:nvSpPr>
          <p:cNvPr id="49" name="TextBox 48"/>
          <p:cNvSpPr txBox="1"/>
          <p:nvPr/>
        </p:nvSpPr>
        <p:spPr>
          <a:xfrm>
            <a:off x="876300" y="1828800"/>
            <a:ext cx="1911779" cy="1015663"/>
          </a:xfrm>
          <a:prstGeom prst="rect">
            <a:avLst/>
          </a:prstGeom>
          <a:noFill/>
        </p:spPr>
        <p:txBody>
          <a:bodyPr wrap="square" rtlCol="0">
            <a:spAutoFit/>
          </a:bodyPr>
          <a:lstStyle/>
          <a:p>
            <a:pPr algn="ctr"/>
            <a:r>
              <a:rPr lang="en-US" dirty="0" smtClean="0"/>
              <a:t>Integrated global proposals</a:t>
            </a:r>
            <a:endParaRPr lang="en-US" dirty="0"/>
          </a:p>
        </p:txBody>
      </p:sp>
      <p:sp>
        <p:nvSpPr>
          <p:cNvPr id="50" name="TextBox 49"/>
          <p:cNvSpPr txBox="1"/>
          <p:nvPr/>
        </p:nvSpPr>
        <p:spPr>
          <a:xfrm>
            <a:off x="1016372" y="3407169"/>
            <a:ext cx="1682366" cy="1015663"/>
          </a:xfrm>
          <a:prstGeom prst="rect">
            <a:avLst/>
          </a:prstGeom>
          <a:noFill/>
        </p:spPr>
        <p:txBody>
          <a:bodyPr wrap="square" rtlCol="0">
            <a:spAutoFit/>
          </a:bodyPr>
          <a:lstStyle/>
          <a:p>
            <a:pPr algn="ctr"/>
            <a:r>
              <a:rPr lang="en-US" dirty="0" smtClean="0"/>
              <a:t>Integrated regional proposals</a:t>
            </a:r>
            <a:endParaRPr lang="en-US" dirty="0"/>
          </a:p>
        </p:txBody>
      </p:sp>
      <p:sp>
        <p:nvSpPr>
          <p:cNvPr id="51" name="TextBox 50"/>
          <p:cNvSpPr txBox="1"/>
          <p:nvPr/>
        </p:nvSpPr>
        <p:spPr>
          <a:xfrm>
            <a:off x="1203134" y="5066248"/>
            <a:ext cx="1376482" cy="707886"/>
          </a:xfrm>
          <a:prstGeom prst="rect">
            <a:avLst/>
          </a:prstGeom>
          <a:noFill/>
        </p:spPr>
        <p:txBody>
          <a:bodyPr wrap="square" rtlCol="0">
            <a:spAutoFit/>
          </a:bodyPr>
          <a:lstStyle/>
          <a:p>
            <a:pPr algn="ctr"/>
            <a:r>
              <a:rPr lang="en-US" dirty="0" smtClean="0"/>
              <a:t>Action proposals</a:t>
            </a:r>
            <a:endParaRPr lang="en-US" dirty="0"/>
          </a:p>
        </p:txBody>
      </p:sp>
      <p:sp>
        <p:nvSpPr>
          <p:cNvPr id="52" name="Multidocument 51"/>
          <p:cNvSpPr/>
          <p:nvPr/>
        </p:nvSpPr>
        <p:spPr bwMode="auto">
          <a:xfrm>
            <a:off x="3824251" y="2014952"/>
            <a:ext cx="357367" cy="357367"/>
          </a:xfrm>
          <a:prstGeom prst="flowChartMultidocument">
            <a:avLst/>
          </a:prstGeom>
          <a:solidFill>
            <a:schemeClr val="accent5"/>
          </a:solidFill>
          <a:ln w="12700" cap="flat" cmpd="sng" algn="ctr">
            <a:solidFill>
              <a:schemeClr val="accent1"/>
            </a:solidFill>
            <a:prstDash val="solid"/>
            <a:round/>
            <a:headEnd type="none" w="med" len="med"/>
            <a:tailEnd type="none" w="med" len="med"/>
          </a:ln>
          <a:effectLst/>
        </p:spPr>
        <p:txBody>
          <a:bodyPr/>
          <a:lstStyle/>
          <a:p>
            <a:endParaRPr lang="en-US"/>
          </a:p>
        </p:txBody>
      </p:sp>
      <p:sp>
        <p:nvSpPr>
          <p:cNvPr id="53" name="Multidocument 52"/>
          <p:cNvSpPr/>
          <p:nvPr/>
        </p:nvSpPr>
        <p:spPr bwMode="auto">
          <a:xfrm>
            <a:off x="6603769" y="2014952"/>
            <a:ext cx="357367" cy="357367"/>
          </a:xfrm>
          <a:prstGeom prst="flowChartMultidocument">
            <a:avLst/>
          </a:prstGeom>
          <a:solidFill>
            <a:schemeClr val="accent5"/>
          </a:solidFill>
          <a:ln w="12700" cap="flat" cmpd="sng" algn="ctr">
            <a:solidFill>
              <a:schemeClr val="accent1"/>
            </a:solidFill>
            <a:prstDash val="solid"/>
            <a:round/>
            <a:headEnd type="none" w="med" len="med"/>
            <a:tailEnd type="none" w="med" len="med"/>
          </a:ln>
          <a:effectLst/>
        </p:spPr>
        <p:txBody>
          <a:bodyPr/>
          <a:lstStyle/>
          <a:p>
            <a:endParaRPr lang="en-US"/>
          </a:p>
        </p:txBody>
      </p:sp>
      <p:sp>
        <p:nvSpPr>
          <p:cNvPr id="54" name="Multidocument 53"/>
          <p:cNvSpPr/>
          <p:nvPr/>
        </p:nvSpPr>
        <p:spPr bwMode="auto">
          <a:xfrm>
            <a:off x="5214010" y="2014952"/>
            <a:ext cx="357367" cy="357367"/>
          </a:xfrm>
          <a:prstGeom prst="flowChartMultidocument">
            <a:avLst/>
          </a:prstGeom>
          <a:solidFill>
            <a:schemeClr val="accent5"/>
          </a:solidFill>
          <a:ln w="12700" cap="flat" cmpd="sng" algn="ctr">
            <a:solidFill>
              <a:schemeClr val="accent1"/>
            </a:solidFill>
            <a:prstDash val="solid"/>
            <a:round/>
            <a:headEnd type="none" w="med" len="med"/>
            <a:tailEnd type="none" w="med" len="med"/>
          </a:ln>
          <a:effectLst/>
        </p:spPr>
        <p:txBody>
          <a:bodyPr/>
          <a:lstStyle/>
          <a:p>
            <a:endParaRPr lang="en-US"/>
          </a:p>
        </p:txBody>
      </p:sp>
      <p:sp>
        <p:nvSpPr>
          <p:cNvPr id="55" name="TextBox 54"/>
          <p:cNvSpPr txBox="1"/>
          <p:nvPr/>
        </p:nvSpPr>
        <p:spPr>
          <a:xfrm>
            <a:off x="7993528" y="2037264"/>
            <a:ext cx="476489" cy="312743"/>
          </a:xfrm>
          <a:prstGeom prst="rect">
            <a:avLst/>
          </a:prstGeom>
          <a:noFill/>
        </p:spPr>
        <p:txBody>
          <a:bodyPr wrap="square" rtlCol="0">
            <a:spAutoFit/>
          </a:bodyPr>
          <a:lstStyle/>
          <a:p>
            <a:r>
              <a:rPr lang="en-US" dirty="0" smtClean="0"/>
              <a:t>…</a:t>
            </a:r>
            <a:endParaRPr lang="en-US" dirty="0"/>
          </a:p>
        </p:txBody>
      </p:sp>
      <p:sp>
        <p:nvSpPr>
          <p:cNvPr id="56" name="TextBox 55"/>
          <p:cNvSpPr txBox="1"/>
          <p:nvPr/>
        </p:nvSpPr>
        <p:spPr>
          <a:xfrm>
            <a:off x="8231772" y="3647740"/>
            <a:ext cx="416928" cy="312743"/>
          </a:xfrm>
          <a:prstGeom prst="rect">
            <a:avLst/>
          </a:prstGeom>
          <a:noFill/>
        </p:spPr>
        <p:txBody>
          <a:bodyPr wrap="square" rtlCol="0">
            <a:spAutoFit/>
          </a:bodyPr>
          <a:lstStyle/>
          <a:p>
            <a:r>
              <a:rPr lang="en-US" dirty="0" smtClean="0"/>
              <a:t>…</a:t>
            </a:r>
            <a:endParaRPr lang="en-US" dirty="0"/>
          </a:p>
        </p:txBody>
      </p:sp>
      <p:sp>
        <p:nvSpPr>
          <p:cNvPr id="57" name="Multidocument 56"/>
          <p:cNvSpPr/>
          <p:nvPr/>
        </p:nvSpPr>
        <p:spPr bwMode="auto">
          <a:xfrm>
            <a:off x="3466885" y="3625428"/>
            <a:ext cx="357367" cy="357367"/>
          </a:xfrm>
          <a:prstGeom prst="flowChartMultidocument">
            <a:avLst/>
          </a:prstGeom>
          <a:solidFill>
            <a:schemeClr val="accent5"/>
          </a:solidFill>
          <a:ln w="12700" cap="flat" cmpd="sng" algn="ctr">
            <a:solidFill>
              <a:schemeClr val="accent1"/>
            </a:solidFill>
            <a:prstDash val="solid"/>
            <a:round/>
            <a:headEnd type="none" w="med" len="med"/>
            <a:tailEnd type="none" w="med" len="med"/>
          </a:ln>
          <a:effectLst/>
        </p:spPr>
        <p:txBody>
          <a:bodyPr/>
          <a:lstStyle/>
          <a:p>
            <a:endParaRPr lang="en-US"/>
          </a:p>
        </p:txBody>
      </p:sp>
      <p:sp>
        <p:nvSpPr>
          <p:cNvPr id="58" name="Multidocument 57"/>
          <p:cNvSpPr/>
          <p:nvPr/>
        </p:nvSpPr>
        <p:spPr bwMode="auto">
          <a:xfrm>
            <a:off x="4032715" y="3625428"/>
            <a:ext cx="357367" cy="357367"/>
          </a:xfrm>
          <a:prstGeom prst="flowChartMultidocument">
            <a:avLst/>
          </a:prstGeom>
          <a:solidFill>
            <a:schemeClr val="accent5"/>
          </a:solidFill>
          <a:ln w="12700" cap="flat" cmpd="sng" algn="ctr">
            <a:solidFill>
              <a:schemeClr val="accent1"/>
            </a:solidFill>
            <a:prstDash val="solid"/>
            <a:round/>
            <a:headEnd type="none" w="med" len="med"/>
            <a:tailEnd type="none" w="med" len="med"/>
          </a:ln>
          <a:effectLst/>
        </p:spPr>
        <p:txBody>
          <a:bodyPr/>
          <a:lstStyle/>
          <a:p>
            <a:endParaRPr lang="en-US"/>
          </a:p>
        </p:txBody>
      </p:sp>
      <p:sp>
        <p:nvSpPr>
          <p:cNvPr id="59" name="TextBox 58"/>
          <p:cNvSpPr txBox="1"/>
          <p:nvPr/>
        </p:nvSpPr>
        <p:spPr>
          <a:xfrm>
            <a:off x="4598546" y="3647740"/>
            <a:ext cx="416928" cy="312743"/>
          </a:xfrm>
          <a:prstGeom prst="rect">
            <a:avLst/>
          </a:prstGeom>
          <a:noFill/>
        </p:spPr>
        <p:txBody>
          <a:bodyPr wrap="square" rtlCol="0">
            <a:spAutoFit/>
          </a:bodyPr>
          <a:lstStyle/>
          <a:p>
            <a:r>
              <a:rPr lang="en-US" dirty="0" smtClean="0"/>
              <a:t>…</a:t>
            </a:r>
            <a:endParaRPr lang="en-US" dirty="0"/>
          </a:p>
        </p:txBody>
      </p:sp>
      <p:sp>
        <p:nvSpPr>
          <p:cNvPr id="60" name="Process 59"/>
          <p:cNvSpPr/>
          <p:nvPr/>
        </p:nvSpPr>
        <p:spPr bwMode="auto">
          <a:xfrm>
            <a:off x="3347763" y="3387183"/>
            <a:ext cx="1727272" cy="833855"/>
          </a:xfrm>
          <a:prstGeom prst="flowChartProcess">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Book Antiqua" pitchFamily="-111" charset="0"/>
            </a:endParaRPr>
          </a:p>
        </p:txBody>
      </p:sp>
      <p:sp>
        <p:nvSpPr>
          <p:cNvPr id="61" name="TextBox 60"/>
          <p:cNvSpPr txBox="1"/>
          <p:nvPr/>
        </p:nvSpPr>
        <p:spPr>
          <a:xfrm>
            <a:off x="4013950" y="4300586"/>
            <a:ext cx="394898" cy="288685"/>
          </a:xfrm>
          <a:prstGeom prst="rect">
            <a:avLst/>
          </a:prstGeom>
          <a:noFill/>
        </p:spPr>
        <p:txBody>
          <a:bodyPr wrap="none" rtlCol="0">
            <a:spAutoFit/>
          </a:bodyPr>
          <a:lstStyle/>
          <a:p>
            <a:r>
              <a:rPr lang="en-US" sz="1800" dirty="0" smtClean="0"/>
              <a:t>US</a:t>
            </a:r>
            <a:endParaRPr lang="en-US" sz="1800" dirty="0"/>
          </a:p>
        </p:txBody>
      </p:sp>
      <p:sp>
        <p:nvSpPr>
          <p:cNvPr id="62" name="TextBox 61"/>
          <p:cNvSpPr txBox="1"/>
          <p:nvPr/>
        </p:nvSpPr>
        <p:spPr>
          <a:xfrm>
            <a:off x="6271077" y="4300586"/>
            <a:ext cx="645532" cy="288685"/>
          </a:xfrm>
          <a:prstGeom prst="rect">
            <a:avLst/>
          </a:prstGeom>
          <a:noFill/>
        </p:spPr>
        <p:txBody>
          <a:bodyPr wrap="none" rtlCol="0">
            <a:spAutoFit/>
          </a:bodyPr>
          <a:lstStyle/>
          <a:p>
            <a:r>
              <a:rPr lang="en-US" sz="1800" dirty="0" smtClean="0"/>
              <a:t>China</a:t>
            </a:r>
            <a:endParaRPr lang="en-US" sz="1800" dirty="0"/>
          </a:p>
        </p:txBody>
      </p:sp>
      <p:sp>
        <p:nvSpPr>
          <p:cNvPr id="63" name="Multidocument 62"/>
          <p:cNvSpPr/>
          <p:nvPr/>
        </p:nvSpPr>
        <p:spPr bwMode="auto">
          <a:xfrm>
            <a:off x="5849329" y="3625428"/>
            <a:ext cx="357367" cy="357367"/>
          </a:xfrm>
          <a:prstGeom prst="flowChartMultidocument">
            <a:avLst/>
          </a:prstGeom>
          <a:solidFill>
            <a:schemeClr val="accent5"/>
          </a:solidFill>
          <a:ln w="12700" cap="flat" cmpd="sng" algn="ctr">
            <a:solidFill>
              <a:schemeClr val="accent1"/>
            </a:solidFill>
            <a:prstDash val="solid"/>
            <a:round/>
            <a:headEnd type="none" w="med" len="med"/>
            <a:tailEnd type="none" w="med" len="med"/>
          </a:ln>
          <a:effectLst/>
        </p:spPr>
        <p:txBody>
          <a:bodyPr/>
          <a:lstStyle/>
          <a:p>
            <a:endParaRPr lang="en-US"/>
          </a:p>
        </p:txBody>
      </p:sp>
      <p:sp>
        <p:nvSpPr>
          <p:cNvPr id="64" name="Multidocument 63"/>
          <p:cNvSpPr/>
          <p:nvPr/>
        </p:nvSpPr>
        <p:spPr bwMode="auto">
          <a:xfrm>
            <a:off x="6415159" y="3625428"/>
            <a:ext cx="357367" cy="357367"/>
          </a:xfrm>
          <a:prstGeom prst="flowChartMultidocument">
            <a:avLst/>
          </a:prstGeom>
          <a:solidFill>
            <a:schemeClr val="accent5"/>
          </a:solidFill>
          <a:ln w="12700" cap="flat" cmpd="sng" algn="ctr">
            <a:solidFill>
              <a:schemeClr val="accent1"/>
            </a:solidFill>
            <a:prstDash val="solid"/>
            <a:round/>
            <a:headEnd type="none" w="med" len="med"/>
            <a:tailEnd type="none" w="med" len="med"/>
          </a:ln>
          <a:effectLst/>
        </p:spPr>
        <p:txBody>
          <a:bodyPr/>
          <a:lstStyle/>
          <a:p>
            <a:endParaRPr lang="en-US"/>
          </a:p>
        </p:txBody>
      </p:sp>
      <p:sp>
        <p:nvSpPr>
          <p:cNvPr id="65" name="TextBox 64"/>
          <p:cNvSpPr txBox="1"/>
          <p:nvPr/>
        </p:nvSpPr>
        <p:spPr>
          <a:xfrm>
            <a:off x="6980989" y="3647740"/>
            <a:ext cx="416928" cy="312743"/>
          </a:xfrm>
          <a:prstGeom prst="rect">
            <a:avLst/>
          </a:prstGeom>
          <a:noFill/>
        </p:spPr>
        <p:txBody>
          <a:bodyPr wrap="square" rtlCol="0">
            <a:spAutoFit/>
          </a:bodyPr>
          <a:lstStyle/>
          <a:p>
            <a:r>
              <a:rPr lang="en-US" dirty="0" smtClean="0"/>
              <a:t>…</a:t>
            </a:r>
            <a:endParaRPr lang="en-US" dirty="0"/>
          </a:p>
        </p:txBody>
      </p:sp>
      <p:sp>
        <p:nvSpPr>
          <p:cNvPr id="66" name="Process 65"/>
          <p:cNvSpPr/>
          <p:nvPr/>
        </p:nvSpPr>
        <p:spPr bwMode="auto">
          <a:xfrm>
            <a:off x="5730206" y="3387183"/>
            <a:ext cx="1727272" cy="833855"/>
          </a:xfrm>
          <a:prstGeom prst="flowChartProcess">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Book Antiqua" pitchFamily="-111" charset="0"/>
            </a:endParaRPr>
          </a:p>
        </p:txBody>
      </p:sp>
      <p:sp>
        <p:nvSpPr>
          <p:cNvPr id="67" name="TextBox 66"/>
          <p:cNvSpPr txBox="1"/>
          <p:nvPr/>
        </p:nvSpPr>
        <p:spPr>
          <a:xfrm>
            <a:off x="8231772" y="5186533"/>
            <a:ext cx="416928" cy="312743"/>
          </a:xfrm>
          <a:prstGeom prst="rect">
            <a:avLst/>
          </a:prstGeom>
          <a:noFill/>
        </p:spPr>
        <p:txBody>
          <a:bodyPr wrap="square" rtlCol="0">
            <a:spAutoFit/>
          </a:bodyPr>
          <a:lstStyle/>
          <a:p>
            <a:r>
              <a:rPr lang="en-US" dirty="0" smtClean="0"/>
              <a:t>…</a:t>
            </a:r>
            <a:endParaRPr lang="en-US" dirty="0"/>
          </a:p>
        </p:txBody>
      </p:sp>
      <p:sp>
        <p:nvSpPr>
          <p:cNvPr id="68" name="Multidocument 67"/>
          <p:cNvSpPr/>
          <p:nvPr/>
        </p:nvSpPr>
        <p:spPr bwMode="auto">
          <a:xfrm>
            <a:off x="3466885" y="5164221"/>
            <a:ext cx="357367" cy="357367"/>
          </a:xfrm>
          <a:prstGeom prst="flowChartMultidocument">
            <a:avLst/>
          </a:prstGeom>
          <a:solidFill>
            <a:schemeClr val="accent5"/>
          </a:solidFill>
          <a:ln w="12700" cap="flat" cmpd="sng" algn="ctr">
            <a:solidFill>
              <a:schemeClr val="accent1"/>
            </a:solidFill>
            <a:prstDash val="solid"/>
            <a:round/>
            <a:headEnd type="none" w="med" len="med"/>
            <a:tailEnd type="none" w="med" len="med"/>
          </a:ln>
          <a:effectLst/>
        </p:spPr>
        <p:txBody>
          <a:bodyPr/>
          <a:lstStyle/>
          <a:p>
            <a:endParaRPr lang="en-US"/>
          </a:p>
        </p:txBody>
      </p:sp>
      <p:sp>
        <p:nvSpPr>
          <p:cNvPr id="69" name="Multidocument 68"/>
          <p:cNvSpPr/>
          <p:nvPr/>
        </p:nvSpPr>
        <p:spPr bwMode="auto">
          <a:xfrm>
            <a:off x="4032715" y="5164221"/>
            <a:ext cx="357367" cy="357367"/>
          </a:xfrm>
          <a:prstGeom prst="flowChartMultidocument">
            <a:avLst/>
          </a:prstGeom>
          <a:solidFill>
            <a:schemeClr val="accent5"/>
          </a:solidFill>
          <a:ln w="12700" cap="flat" cmpd="sng" algn="ctr">
            <a:solidFill>
              <a:schemeClr val="accent1"/>
            </a:solidFill>
            <a:prstDash val="solid"/>
            <a:round/>
            <a:headEnd type="none" w="med" len="med"/>
            <a:tailEnd type="none" w="med" len="med"/>
          </a:ln>
          <a:effectLst/>
        </p:spPr>
        <p:txBody>
          <a:bodyPr/>
          <a:lstStyle/>
          <a:p>
            <a:endParaRPr lang="en-US"/>
          </a:p>
        </p:txBody>
      </p:sp>
      <p:sp>
        <p:nvSpPr>
          <p:cNvPr id="70" name="TextBox 69"/>
          <p:cNvSpPr txBox="1"/>
          <p:nvPr/>
        </p:nvSpPr>
        <p:spPr>
          <a:xfrm>
            <a:off x="4598546" y="5186533"/>
            <a:ext cx="416928" cy="312743"/>
          </a:xfrm>
          <a:prstGeom prst="rect">
            <a:avLst/>
          </a:prstGeom>
          <a:noFill/>
        </p:spPr>
        <p:txBody>
          <a:bodyPr wrap="square" rtlCol="0">
            <a:spAutoFit/>
          </a:bodyPr>
          <a:lstStyle/>
          <a:p>
            <a:r>
              <a:rPr lang="en-US" dirty="0" smtClean="0"/>
              <a:t>…</a:t>
            </a:r>
            <a:endParaRPr lang="en-US" dirty="0"/>
          </a:p>
        </p:txBody>
      </p:sp>
      <p:sp>
        <p:nvSpPr>
          <p:cNvPr id="71" name="Process 70"/>
          <p:cNvSpPr/>
          <p:nvPr/>
        </p:nvSpPr>
        <p:spPr bwMode="auto">
          <a:xfrm>
            <a:off x="3347763" y="4925977"/>
            <a:ext cx="1727272" cy="833855"/>
          </a:xfrm>
          <a:prstGeom prst="flowChartProcess">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Book Antiqua" pitchFamily="-111" charset="0"/>
            </a:endParaRPr>
          </a:p>
        </p:txBody>
      </p:sp>
      <p:sp>
        <p:nvSpPr>
          <p:cNvPr id="72" name="TextBox 71"/>
          <p:cNvSpPr txBox="1"/>
          <p:nvPr/>
        </p:nvSpPr>
        <p:spPr>
          <a:xfrm>
            <a:off x="3698180" y="5883515"/>
            <a:ext cx="1026436" cy="288685"/>
          </a:xfrm>
          <a:prstGeom prst="rect">
            <a:avLst/>
          </a:prstGeom>
          <a:noFill/>
        </p:spPr>
        <p:txBody>
          <a:bodyPr wrap="none" rtlCol="0">
            <a:spAutoFit/>
          </a:bodyPr>
          <a:lstStyle/>
          <a:p>
            <a:r>
              <a:rPr lang="en-US" sz="1800" dirty="0" smtClean="0"/>
              <a:t>Mitigation</a:t>
            </a:r>
            <a:endParaRPr lang="en-US" sz="1800" dirty="0"/>
          </a:p>
        </p:txBody>
      </p:sp>
      <p:sp>
        <p:nvSpPr>
          <p:cNvPr id="73" name="TextBox 72"/>
          <p:cNvSpPr txBox="1"/>
          <p:nvPr/>
        </p:nvSpPr>
        <p:spPr>
          <a:xfrm>
            <a:off x="6055565" y="5883515"/>
            <a:ext cx="1076555" cy="288685"/>
          </a:xfrm>
          <a:prstGeom prst="rect">
            <a:avLst/>
          </a:prstGeom>
          <a:noFill/>
        </p:spPr>
        <p:txBody>
          <a:bodyPr wrap="none" rtlCol="0">
            <a:spAutoFit/>
          </a:bodyPr>
          <a:lstStyle/>
          <a:p>
            <a:r>
              <a:rPr lang="en-US" sz="1800" dirty="0" smtClean="0"/>
              <a:t>Adaptation</a:t>
            </a:r>
            <a:endParaRPr lang="en-US" sz="1800" dirty="0"/>
          </a:p>
        </p:txBody>
      </p:sp>
      <p:sp>
        <p:nvSpPr>
          <p:cNvPr id="74" name="Multidocument 73"/>
          <p:cNvSpPr/>
          <p:nvPr/>
        </p:nvSpPr>
        <p:spPr bwMode="auto">
          <a:xfrm>
            <a:off x="5849329" y="5164221"/>
            <a:ext cx="357367" cy="357367"/>
          </a:xfrm>
          <a:prstGeom prst="flowChartMultidocument">
            <a:avLst/>
          </a:prstGeom>
          <a:solidFill>
            <a:schemeClr val="accent5"/>
          </a:solidFill>
          <a:ln w="12700" cap="flat" cmpd="sng" algn="ctr">
            <a:solidFill>
              <a:schemeClr val="accent1"/>
            </a:solidFill>
            <a:prstDash val="solid"/>
            <a:round/>
            <a:headEnd type="none" w="med" len="med"/>
            <a:tailEnd type="none" w="med" len="med"/>
          </a:ln>
          <a:effectLst/>
        </p:spPr>
        <p:txBody>
          <a:bodyPr/>
          <a:lstStyle/>
          <a:p>
            <a:endParaRPr lang="en-US"/>
          </a:p>
        </p:txBody>
      </p:sp>
      <p:sp>
        <p:nvSpPr>
          <p:cNvPr id="75" name="Multidocument 74"/>
          <p:cNvSpPr/>
          <p:nvPr/>
        </p:nvSpPr>
        <p:spPr bwMode="auto">
          <a:xfrm>
            <a:off x="6415159" y="5164221"/>
            <a:ext cx="357367" cy="357367"/>
          </a:xfrm>
          <a:prstGeom prst="flowChartMultidocument">
            <a:avLst/>
          </a:prstGeom>
          <a:solidFill>
            <a:schemeClr val="accent5"/>
          </a:solidFill>
          <a:ln w="12700" cap="flat" cmpd="sng" algn="ctr">
            <a:solidFill>
              <a:schemeClr val="accent1"/>
            </a:solidFill>
            <a:prstDash val="solid"/>
            <a:round/>
            <a:headEnd type="none" w="med" len="med"/>
            <a:tailEnd type="none" w="med" len="med"/>
          </a:ln>
          <a:effectLst/>
        </p:spPr>
        <p:txBody>
          <a:bodyPr/>
          <a:lstStyle/>
          <a:p>
            <a:endParaRPr lang="en-US"/>
          </a:p>
        </p:txBody>
      </p:sp>
      <p:sp>
        <p:nvSpPr>
          <p:cNvPr id="76" name="TextBox 75"/>
          <p:cNvSpPr txBox="1"/>
          <p:nvPr/>
        </p:nvSpPr>
        <p:spPr>
          <a:xfrm>
            <a:off x="6980989" y="5186533"/>
            <a:ext cx="416928" cy="312743"/>
          </a:xfrm>
          <a:prstGeom prst="rect">
            <a:avLst/>
          </a:prstGeom>
          <a:noFill/>
        </p:spPr>
        <p:txBody>
          <a:bodyPr wrap="square" rtlCol="0">
            <a:spAutoFit/>
          </a:bodyPr>
          <a:lstStyle/>
          <a:p>
            <a:r>
              <a:rPr lang="en-US" dirty="0" smtClean="0"/>
              <a:t>…</a:t>
            </a:r>
            <a:endParaRPr lang="en-US" dirty="0"/>
          </a:p>
        </p:txBody>
      </p:sp>
      <p:sp>
        <p:nvSpPr>
          <p:cNvPr id="77" name="Process 76"/>
          <p:cNvSpPr/>
          <p:nvPr/>
        </p:nvSpPr>
        <p:spPr bwMode="auto">
          <a:xfrm>
            <a:off x="5730206" y="4925977"/>
            <a:ext cx="1727272" cy="833855"/>
          </a:xfrm>
          <a:prstGeom prst="flowChartProcess">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Book Antiqua" pitchFamily="-111" charset="0"/>
            </a:endParaRPr>
          </a:p>
        </p:txBody>
      </p:sp>
      <p:cxnSp>
        <p:nvCxnSpPr>
          <p:cNvPr id="78" name="Straight Arrow Connector 77"/>
          <p:cNvCxnSpPr>
            <a:stCxn id="52" idx="2"/>
            <a:endCxn id="57" idx="0"/>
          </p:cNvCxnSpPr>
          <p:nvPr/>
        </p:nvCxnSpPr>
        <p:spPr bwMode="auto">
          <a:xfrm flipH="1">
            <a:off x="3670154" y="2358785"/>
            <a:ext cx="307931" cy="1266643"/>
          </a:xfrm>
          <a:prstGeom prst="straightConnector1">
            <a:avLst/>
          </a:prstGeom>
          <a:solidFill>
            <a:schemeClr val="bg1"/>
          </a:solidFill>
          <a:ln w="12700" cap="flat" cmpd="sng" algn="ctr">
            <a:solidFill>
              <a:schemeClr val="accent5"/>
            </a:solidFill>
            <a:prstDash val="solid"/>
            <a:round/>
            <a:headEnd type="none" w="med" len="med"/>
            <a:tailEnd type="arrow"/>
          </a:ln>
          <a:effectLst/>
        </p:spPr>
      </p:cxnSp>
      <p:cxnSp>
        <p:nvCxnSpPr>
          <p:cNvPr id="79" name="Straight Arrow Connector 78"/>
          <p:cNvCxnSpPr>
            <a:stCxn id="52" idx="2"/>
            <a:endCxn id="64" idx="0"/>
          </p:cNvCxnSpPr>
          <p:nvPr/>
        </p:nvCxnSpPr>
        <p:spPr bwMode="auto">
          <a:xfrm>
            <a:off x="3978085" y="2358785"/>
            <a:ext cx="2640343" cy="1266643"/>
          </a:xfrm>
          <a:prstGeom prst="straightConnector1">
            <a:avLst/>
          </a:prstGeom>
          <a:solidFill>
            <a:schemeClr val="bg1"/>
          </a:solidFill>
          <a:ln w="12700" cap="flat" cmpd="sng" algn="ctr">
            <a:solidFill>
              <a:schemeClr val="accent5"/>
            </a:solidFill>
            <a:prstDash val="solid"/>
            <a:round/>
            <a:headEnd type="none" w="med" len="med"/>
            <a:tailEnd type="arrow"/>
          </a:ln>
          <a:effectLst/>
        </p:spPr>
      </p:cxnSp>
      <p:cxnSp>
        <p:nvCxnSpPr>
          <p:cNvPr id="80" name="Straight Arrow Connector 79"/>
          <p:cNvCxnSpPr>
            <a:stCxn id="54" idx="2"/>
            <a:endCxn id="57" idx="0"/>
          </p:cNvCxnSpPr>
          <p:nvPr/>
        </p:nvCxnSpPr>
        <p:spPr bwMode="auto">
          <a:xfrm flipH="1">
            <a:off x="3670154" y="2358785"/>
            <a:ext cx="1697690" cy="1266643"/>
          </a:xfrm>
          <a:prstGeom prst="straightConnector1">
            <a:avLst/>
          </a:prstGeom>
          <a:solidFill>
            <a:schemeClr val="bg1"/>
          </a:solidFill>
          <a:ln w="12700" cap="flat" cmpd="sng" algn="ctr">
            <a:solidFill>
              <a:schemeClr val="accent5"/>
            </a:solidFill>
            <a:prstDash val="solid"/>
            <a:round/>
            <a:headEnd type="none" w="med" len="med"/>
            <a:tailEnd type="arrow"/>
          </a:ln>
          <a:effectLst/>
        </p:spPr>
      </p:cxnSp>
      <p:cxnSp>
        <p:nvCxnSpPr>
          <p:cNvPr id="81" name="Straight Arrow Connector 80"/>
          <p:cNvCxnSpPr>
            <a:stCxn id="54" idx="2"/>
            <a:endCxn id="63" idx="0"/>
          </p:cNvCxnSpPr>
          <p:nvPr/>
        </p:nvCxnSpPr>
        <p:spPr bwMode="auto">
          <a:xfrm>
            <a:off x="5367844" y="2358785"/>
            <a:ext cx="684754" cy="1266643"/>
          </a:xfrm>
          <a:prstGeom prst="straightConnector1">
            <a:avLst/>
          </a:prstGeom>
          <a:solidFill>
            <a:schemeClr val="bg1"/>
          </a:solidFill>
          <a:ln w="12700" cap="flat" cmpd="sng" algn="ctr">
            <a:solidFill>
              <a:schemeClr val="accent5"/>
            </a:solidFill>
            <a:prstDash val="solid"/>
            <a:round/>
            <a:headEnd type="none" w="med" len="med"/>
            <a:tailEnd type="arrow"/>
          </a:ln>
          <a:effectLst/>
        </p:spPr>
      </p:cxnSp>
      <p:cxnSp>
        <p:nvCxnSpPr>
          <p:cNvPr id="82" name="Straight Arrow Connector 81"/>
          <p:cNvCxnSpPr>
            <a:stCxn id="53" idx="2"/>
            <a:endCxn id="58" idx="0"/>
          </p:cNvCxnSpPr>
          <p:nvPr/>
        </p:nvCxnSpPr>
        <p:spPr bwMode="auto">
          <a:xfrm flipH="1">
            <a:off x="4235984" y="2358785"/>
            <a:ext cx="2521618" cy="1266643"/>
          </a:xfrm>
          <a:prstGeom prst="straightConnector1">
            <a:avLst/>
          </a:prstGeom>
          <a:solidFill>
            <a:schemeClr val="bg1"/>
          </a:solidFill>
          <a:ln w="12700" cap="flat" cmpd="sng" algn="ctr">
            <a:solidFill>
              <a:schemeClr val="accent5"/>
            </a:solidFill>
            <a:prstDash val="solid"/>
            <a:round/>
            <a:headEnd type="none" w="med" len="med"/>
            <a:tailEnd type="arrow"/>
          </a:ln>
          <a:effectLst/>
        </p:spPr>
      </p:cxnSp>
      <p:cxnSp>
        <p:nvCxnSpPr>
          <p:cNvPr id="83" name="Straight Arrow Connector 82"/>
          <p:cNvCxnSpPr>
            <a:stCxn id="53" idx="2"/>
          </p:cNvCxnSpPr>
          <p:nvPr/>
        </p:nvCxnSpPr>
        <p:spPr bwMode="auto">
          <a:xfrm flipH="1">
            <a:off x="6564062" y="2358785"/>
            <a:ext cx="193541" cy="1332268"/>
          </a:xfrm>
          <a:prstGeom prst="straightConnector1">
            <a:avLst/>
          </a:prstGeom>
          <a:solidFill>
            <a:schemeClr val="bg1"/>
          </a:solidFill>
          <a:ln w="12700" cap="flat" cmpd="sng" algn="ctr">
            <a:solidFill>
              <a:schemeClr val="accent5"/>
            </a:solidFill>
            <a:prstDash val="solid"/>
            <a:round/>
            <a:headEnd type="none" w="med" len="med"/>
            <a:tailEnd type="arrow"/>
          </a:ln>
          <a:effectLst/>
        </p:spPr>
      </p:cxnSp>
      <p:cxnSp>
        <p:nvCxnSpPr>
          <p:cNvPr id="84" name="Straight Arrow Connector 83"/>
          <p:cNvCxnSpPr>
            <a:stCxn id="57" idx="2"/>
            <a:endCxn id="69" idx="0"/>
          </p:cNvCxnSpPr>
          <p:nvPr/>
        </p:nvCxnSpPr>
        <p:spPr bwMode="auto">
          <a:xfrm>
            <a:off x="3620718" y="3969261"/>
            <a:ext cx="615266" cy="1194961"/>
          </a:xfrm>
          <a:prstGeom prst="straightConnector1">
            <a:avLst/>
          </a:prstGeom>
          <a:solidFill>
            <a:schemeClr val="bg1"/>
          </a:solidFill>
          <a:ln w="12700" cap="flat" cmpd="sng" algn="ctr">
            <a:solidFill>
              <a:schemeClr val="accent5"/>
            </a:solidFill>
            <a:prstDash val="solid"/>
            <a:round/>
            <a:headEnd type="none" w="med" len="med"/>
            <a:tailEnd type="arrow"/>
          </a:ln>
          <a:effectLst/>
        </p:spPr>
      </p:cxnSp>
      <p:cxnSp>
        <p:nvCxnSpPr>
          <p:cNvPr id="85" name="Straight Arrow Connector 84"/>
          <p:cNvCxnSpPr>
            <a:stCxn id="57" idx="2"/>
            <a:endCxn id="75" idx="0"/>
          </p:cNvCxnSpPr>
          <p:nvPr/>
        </p:nvCxnSpPr>
        <p:spPr bwMode="auto">
          <a:xfrm>
            <a:off x="3620718" y="3969261"/>
            <a:ext cx="2997710" cy="1194961"/>
          </a:xfrm>
          <a:prstGeom prst="straightConnector1">
            <a:avLst/>
          </a:prstGeom>
          <a:solidFill>
            <a:schemeClr val="bg1"/>
          </a:solidFill>
          <a:ln w="12700" cap="flat" cmpd="sng" algn="ctr">
            <a:solidFill>
              <a:schemeClr val="accent5"/>
            </a:solidFill>
            <a:prstDash val="solid"/>
            <a:round/>
            <a:headEnd type="none" w="med" len="med"/>
            <a:tailEnd type="arrow"/>
          </a:ln>
          <a:effectLst/>
        </p:spPr>
      </p:cxnSp>
      <p:cxnSp>
        <p:nvCxnSpPr>
          <p:cNvPr id="86" name="Straight Arrow Connector 85"/>
          <p:cNvCxnSpPr>
            <a:stCxn id="58" idx="2"/>
            <a:endCxn id="68" idx="0"/>
          </p:cNvCxnSpPr>
          <p:nvPr/>
        </p:nvCxnSpPr>
        <p:spPr bwMode="auto">
          <a:xfrm flipH="1">
            <a:off x="3670154" y="3969261"/>
            <a:ext cx="516395" cy="1194961"/>
          </a:xfrm>
          <a:prstGeom prst="straightConnector1">
            <a:avLst/>
          </a:prstGeom>
          <a:solidFill>
            <a:schemeClr val="bg1"/>
          </a:solidFill>
          <a:ln w="12700" cap="flat" cmpd="sng" algn="ctr">
            <a:solidFill>
              <a:schemeClr val="accent5"/>
            </a:solidFill>
            <a:prstDash val="solid"/>
            <a:round/>
            <a:headEnd type="none" w="med" len="med"/>
            <a:tailEnd type="arrow"/>
          </a:ln>
          <a:effectLst/>
        </p:spPr>
      </p:cxnSp>
      <p:cxnSp>
        <p:nvCxnSpPr>
          <p:cNvPr id="87" name="Straight Arrow Connector 86"/>
          <p:cNvCxnSpPr>
            <a:stCxn id="58" idx="2"/>
            <a:endCxn id="74" idx="0"/>
          </p:cNvCxnSpPr>
          <p:nvPr/>
        </p:nvCxnSpPr>
        <p:spPr bwMode="auto">
          <a:xfrm>
            <a:off x="4186549" y="3969261"/>
            <a:ext cx="1866049" cy="1194961"/>
          </a:xfrm>
          <a:prstGeom prst="straightConnector1">
            <a:avLst/>
          </a:prstGeom>
          <a:solidFill>
            <a:schemeClr val="bg1"/>
          </a:solidFill>
          <a:ln w="12700" cap="flat" cmpd="sng" algn="ctr">
            <a:solidFill>
              <a:schemeClr val="accent5"/>
            </a:solidFill>
            <a:prstDash val="solid"/>
            <a:round/>
            <a:headEnd type="none" w="med" len="med"/>
            <a:tailEnd type="arrow"/>
          </a:ln>
          <a:effectLst/>
        </p:spPr>
      </p:cxnSp>
      <p:cxnSp>
        <p:nvCxnSpPr>
          <p:cNvPr id="88" name="Straight Arrow Connector 87"/>
          <p:cNvCxnSpPr>
            <a:stCxn id="63" idx="2"/>
            <a:endCxn id="69" idx="0"/>
          </p:cNvCxnSpPr>
          <p:nvPr/>
        </p:nvCxnSpPr>
        <p:spPr bwMode="auto">
          <a:xfrm flipH="1">
            <a:off x="4235984" y="3969261"/>
            <a:ext cx="1767178" cy="1194961"/>
          </a:xfrm>
          <a:prstGeom prst="straightConnector1">
            <a:avLst/>
          </a:prstGeom>
          <a:solidFill>
            <a:schemeClr val="bg1"/>
          </a:solidFill>
          <a:ln w="12700" cap="flat" cmpd="sng" algn="ctr">
            <a:solidFill>
              <a:schemeClr val="accent5"/>
            </a:solidFill>
            <a:prstDash val="solid"/>
            <a:round/>
            <a:headEnd type="none" w="med" len="med"/>
            <a:tailEnd type="arrow"/>
          </a:ln>
          <a:effectLst/>
        </p:spPr>
      </p:cxnSp>
      <p:cxnSp>
        <p:nvCxnSpPr>
          <p:cNvPr id="89" name="Straight Arrow Connector 88"/>
          <p:cNvCxnSpPr>
            <a:stCxn id="63" idx="2"/>
            <a:endCxn id="74" idx="0"/>
          </p:cNvCxnSpPr>
          <p:nvPr/>
        </p:nvCxnSpPr>
        <p:spPr bwMode="auto">
          <a:xfrm>
            <a:off x="6003162" y="3969261"/>
            <a:ext cx="49436" cy="1194961"/>
          </a:xfrm>
          <a:prstGeom prst="straightConnector1">
            <a:avLst/>
          </a:prstGeom>
          <a:solidFill>
            <a:schemeClr val="bg1"/>
          </a:solidFill>
          <a:ln w="12700" cap="flat" cmpd="sng" algn="ctr">
            <a:solidFill>
              <a:schemeClr val="accent5"/>
            </a:solidFill>
            <a:prstDash val="solid"/>
            <a:round/>
            <a:headEnd type="none" w="med" len="med"/>
            <a:tailEnd type="arrow"/>
          </a:ln>
          <a:effectLst/>
        </p:spPr>
      </p:cxnSp>
      <p:cxnSp>
        <p:nvCxnSpPr>
          <p:cNvPr id="90" name="Straight Arrow Connector 89"/>
          <p:cNvCxnSpPr>
            <a:stCxn id="64" idx="2"/>
            <a:endCxn id="68" idx="0"/>
          </p:cNvCxnSpPr>
          <p:nvPr/>
        </p:nvCxnSpPr>
        <p:spPr bwMode="auto">
          <a:xfrm flipH="1">
            <a:off x="3670154" y="3969261"/>
            <a:ext cx="2898838" cy="1194961"/>
          </a:xfrm>
          <a:prstGeom prst="straightConnector1">
            <a:avLst/>
          </a:prstGeom>
          <a:solidFill>
            <a:schemeClr val="bg1"/>
          </a:solidFill>
          <a:ln w="12700" cap="flat" cmpd="sng" algn="ctr">
            <a:solidFill>
              <a:schemeClr val="accent5"/>
            </a:solidFill>
            <a:prstDash val="solid"/>
            <a:round/>
            <a:headEnd type="none" w="med" len="med"/>
            <a:tailEnd type="arrow"/>
          </a:ln>
          <a:effectLst/>
        </p:spPr>
      </p:cxnSp>
      <p:cxnSp>
        <p:nvCxnSpPr>
          <p:cNvPr id="91" name="Straight Arrow Connector 90"/>
          <p:cNvCxnSpPr>
            <a:stCxn id="64" idx="2"/>
            <a:endCxn id="75" idx="0"/>
          </p:cNvCxnSpPr>
          <p:nvPr/>
        </p:nvCxnSpPr>
        <p:spPr bwMode="auto">
          <a:xfrm>
            <a:off x="6568992" y="3969261"/>
            <a:ext cx="49436" cy="1194961"/>
          </a:xfrm>
          <a:prstGeom prst="straightConnector1">
            <a:avLst/>
          </a:prstGeom>
          <a:solidFill>
            <a:schemeClr val="bg1"/>
          </a:solidFill>
          <a:ln w="12700" cap="flat" cmpd="sng" algn="ctr">
            <a:solidFill>
              <a:schemeClr val="accent5"/>
            </a:solidFill>
            <a:prstDash val="solid"/>
            <a:round/>
            <a:headEnd type="none" w="med" len="med"/>
            <a:tailEnd type="arrow"/>
          </a:ln>
          <a:effectLst/>
        </p:spPr>
      </p:cxnSp>
    </p:spTree>
    <p:extLst>
      <p:ext uri="{BB962C8B-B14F-4D97-AF65-F5344CB8AC3E}">
        <p14:creationId xmlns:p14="http://schemas.microsoft.com/office/powerpoint/2010/main" val="373985405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wef - slides 14 and 15.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71500" y="0"/>
            <a:ext cx="9144000" cy="6858000"/>
          </a:xfrm>
          <a:prstGeom prst="rect">
            <a:avLst/>
          </a:prstGeom>
        </p:spPr>
      </p:pic>
    </p:spTree>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0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571500" y="1981200"/>
            <a:ext cx="9067800" cy="4114800"/>
          </a:xfrm>
        </p:spPr>
        <p:txBody>
          <a:bodyPr/>
          <a:lstStyle/>
          <a:p>
            <a:r>
              <a:rPr lang="en-US" sz="1200" dirty="0">
                <a:effectLst/>
              </a:rPr>
              <a:t>Measuring collective </a:t>
            </a:r>
            <a:r>
              <a:rPr lang="en-US" sz="1200" dirty="0" smtClean="0">
                <a:effectLst/>
              </a:rPr>
              <a:t>intelligence</a:t>
            </a:r>
            <a:endParaRPr lang="en-US" sz="1200" dirty="0">
              <a:effectLst/>
            </a:endParaRPr>
          </a:p>
          <a:p>
            <a:pPr lvl="1"/>
            <a:r>
              <a:rPr lang="en-US" sz="1200" b="0" dirty="0">
                <a:effectLst/>
              </a:rPr>
              <a:t>Woolley, A. W., </a:t>
            </a:r>
            <a:r>
              <a:rPr lang="en-US" sz="1200" b="0" dirty="0" err="1">
                <a:effectLst/>
              </a:rPr>
              <a:t>Chabris</a:t>
            </a:r>
            <a:r>
              <a:rPr lang="en-US" sz="1200" b="0" dirty="0">
                <a:effectLst/>
              </a:rPr>
              <a:t>, C. F., </a:t>
            </a:r>
            <a:r>
              <a:rPr lang="en-US" sz="1200" b="0" dirty="0" err="1">
                <a:effectLst/>
              </a:rPr>
              <a:t>Pentland</a:t>
            </a:r>
            <a:r>
              <a:rPr lang="en-US" sz="1200" b="0" dirty="0">
                <a:effectLst/>
              </a:rPr>
              <a:t>, A., </a:t>
            </a:r>
            <a:r>
              <a:rPr lang="en-US" sz="1200" b="0" dirty="0" err="1">
                <a:effectLst/>
              </a:rPr>
              <a:t>Hashmi</a:t>
            </a:r>
            <a:r>
              <a:rPr lang="en-US" sz="1200" b="0" dirty="0">
                <a:effectLst/>
              </a:rPr>
              <a:t>, N., &amp; Malone, T. W.  Evidence for a collective intelligence factor in the performance of human groups, </a:t>
            </a:r>
            <a:r>
              <a:rPr lang="en-US" sz="1200" b="0" i="1" dirty="0">
                <a:effectLst/>
              </a:rPr>
              <a:t>Science</a:t>
            </a:r>
            <a:r>
              <a:rPr lang="en-US" sz="1200" b="0" dirty="0">
                <a:effectLst/>
              </a:rPr>
              <a:t>, 29 October 2010, </a:t>
            </a:r>
            <a:r>
              <a:rPr lang="en-US" sz="1200" b="0" i="1" dirty="0">
                <a:effectLst/>
              </a:rPr>
              <a:t>330 </a:t>
            </a:r>
            <a:r>
              <a:rPr lang="en-US" sz="1200" b="0" dirty="0">
                <a:effectLst/>
              </a:rPr>
              <a:t>(6004), 686-688; Published online 30 September 2010 [DOI: 10.1126/science.1193147] </a:t>
            </a:r>
            <a:r>
              <a:rPr lang="en-US" sz="1200" b="0" dirty="0" smtClean="0">
                <a:effectLst/>
              </a:rPr>
              <a:t>.</a:t>
            </a:r>
            <a:r>
              <a:rPr lang="en-US" sz="1200" b="0" dirty="0">
                <a:effectLst/>
              </a:rPr>
              <a:t/>
            </a:r>
            <a:br>
              <a:rPr lang="en-US" sz="1200" b="0" dirty="0">
                <a:effectLst/>
              </a:rPr>
            </a:br>
            <a:r>
              <a:rPr lang="en-US" sz="1200" b="0" u="sng" dirty="0" smtClean="0">
                <a:effectLst/>
                <a:hlinkClick r:id="rId2"/>
              </a:rPr>
              <a:t>http</a:t>
            </a:r>
            <a:r>
              <a:rPr lang="en-US" sz="1200" b="0" u="sng" dirty="0">
                <a:effectLst/>
                <a:hlinkClick r:id="rId2"/>
              </a:rPr>
              <a:t>://www.sciencemag.org/cgi/content/abstract/science.</a:t>
            </a:r>
            <a:r>
              <a:rPr lang="en-US" sz="1200" b="0" u="sng" dirty="0" smtClean="0">
                <a:effectLst/>
                <a:hlinkClick r:id="rId2"/>
              </a:rPr>
              <a:t>1193147</a:t>
            </a:r>
            <a:endParaRPr lang="en-US" sz="1200" b="0" dirty="0">
              <a:effectLst/>
            </a:endParaRPr>
          </a:p>
          <a:p>
            <a:pPr lvl="1"/>
            <a:r>
              <a:rPr lang="en-US" sz="1200" b="0" dirty="0">
                <a:effectLst/>
              </a:rPr>
              <a:t>Woolley, A., &amp; Malone, T.  Defend your research:  What makes a team smarter?  More women, </a:t>
            </a:r>
            <a:r>
              <a:rPr lang="en-US" sz="1200" b="0" i="1" dirty="0">
                <a:effectLst/>
              </a:rPr>
              <a:t>Harvard Business Review</a:t>
            </a:r>
            <a:r>
              <a:rPr lang="en-US" sz="1200" b="0" dirty="0">
                <a:effectLst/>
              </a:rPr>
              <a:t>, June 2011, 89 (6):  32-</a:t>
            </a:r>
            <a:r>
              <a:rPr lang="en-US" sz="1200" b="0" dirty="0" smtClean="0">
                <a:effectLst/>
              </a:rPr>
              <a:t>33 </a:t>
            </a:r>
            <a:br>
              <a:rPr lang="en-US" sz="1200" b="0" dirty="0" smtClean="0">
                <a:effectLst/>
              </a:rPr>
            </a:br>
            <a:r>
              <a:rPr lang="en-US" sz="1200" b="0" u="sng" dirty="0" smtClean="0">
                <a:effectLst/>
                <a:hlinkClick r:id="rId3"/>
              </a:rPr>
              <a:t>http</a:t>
            </a:r>
            <a:r>
              <a:rPr lang="en-US" sz="1200" b="0" u="sng" dirty="0">
                <a:effectLst/>
                <a:hlinkClick r:id="rId3"/>
              </a:rPr>
              <a:t>://hbr.org/2011/06/defend-your-research-what-makes-a-team-smarter-more-women/ar/</a:t>
            </a:r>
            <a:r>
              <a:rPr lang="en-US" sz="1200" b="0" u="sng" dirty="0" smtClean="0">
                <a:effectLst/>
                <a:hlinkClick r:id="rId3"/>
              </a:rPr>
              <a:t>1</a:t>
            </a:r>
            <a:endParaRPr lang="en-US" sz="1200" b="0" dirty="0">
              <a:effectLst/>
            </a:endParaRPr>
          </a:p>
          <a:p>
            <a:r>
              <a:rPr lang="en-US" sz="1200" dirty="0" smtClean="0">
                <a:effectLst/>
              </a:rPr>
              <a:t>Collective </a:t>
            </a:r>
            <a:r>
              <a:rPr lang="en-US" sz="1200" dirty="0">
                <a:effectLst/>
              </a:rPr>
              <a:t>intelligence genome</a:t>
            </a:r>
          </a:p>
          <a:p>
            <a:pPr lvl="1"/>
            <a:r>
              <a:rPr lang="en-US" sz="1200" b="0" dirty="0">
                <a:effectLst/>
              </a:rPr>
              <a:t>Malone, T. W., </a:t>
            </a:r>
            <a:r>
              <a:rPr lang="en-US" sz="1200" b="0" dirty="0" err="1">
                <a:effectLst/>
              </a:rPr>
              <a:t>Laubacher</a:t>
            </a:r>
            <a:r>
              <a:rPr lang="en-US" sz="1200" b="0" dirty="0">
                <a:effectLst/>
              </a:rPr>
              <a:t>, R., &amp; </a:t>
            </a:r>
            <a:r>
              <a:rPr lang="en-US" sz="1200" b="0" dirty="0" err="1">
                <a:effectLst/>
              </a:rPr>
              <a:t>Dellarocas</a:t>
            </a:r>
            <a:r>
              <a:rPr lang="en-US" sz="1200" b="0" dirty="0">
                <a:effectLst/>
              </a:rPr>
              <a:t>, C.  The Collective Intelligence Genome, </a:t>
            </a:r>
            <a:r>
              <a:rPr lang="en-US" sz="1200" b="0" i="1" dirty="0">
                <a:effectLst/>
              </a:rPr>
              <a:t>Sloan Management Review</a:t>
            </a:r>
            <a:r>
              <a:rPr lang="en-US" sz="1200" b="0" dirty="0">
                <a:effectLst/>
              </a:rPr>
              <a:t>, Spring 2010, </a:t>
            </a:r>
            <a:r>
              <a:rPr lang="en-US" sz="1200" b="0" i="1" dirty="0">
                <a:effectLst/>
              </a:rPr>
              <a:t>51</a:t>
            </a:r>
            <a:r>
              <a:rPr lang="en-US" sz="1200" b="0" dirty="0">
                <a:effectLst/>
              </a:rPr>
              <a:t>, 3, 21-31 (Reprint No. 51303</a:t>
            </a:r>
            <a:r>
              <a:rPr lang="en-US" sz="1200" b="0" dirty="0" smtClean="0">
                <a:effectLst/>
              </a:rPr>
              <a:t>).</a:t>
            </a:r>
            <a:r>
              <a:rPr lang="en-US" sz="1200" b="0" u="sng" dirty="0" smtClean="0">
                <a:effectLst/>
                <a:hlinkClick r:id="rId4"/>
              </a:rPr>
              <a:t>http</a:t>
            </a:r>
            <a:r>
              <a:rPr lang="en-US" sz="1200" b="0" u="sng" dirty="0">
                <a:effectLst/>
                <a:hlinkClick r:id="rId4"/>
              </a:rPr>
              <a:t>://sloanreview.mit.edu/the-magazine/articles/2010/spring/51303/the-collective-intelligence-genome/#</a:t>
            </a:r>
            <a:r>
              <a:rPr lang="en-US" sz="1200" b="0" u="sng" dirty="0" smtClean="0">
                <a:effectLst/>
                <a:hlinkClick r:id="rId4"/>
              </a:rPr>
              <a:t>1</a:t>
            </a:r>
            <a:endParaRPr lang="en-US" sz="1200" b="0" dirty="0">
              <a:effectLst/>
            </a:endParaRPr>
          </a:p>
          <a:p>
            <a:pPr lvl="1"/>
            <a:r>
              <a:rPr lang="en-US" sz="1200" b="0" dirty="0">
                <a:effectLst/>
              </a:rPr>
              <a:t>Malone, T., </a:t>
            </a:r>
            <a:r>
              <a:rPr lang="en-US" sz="1200" b="0" dirty="0" err="1">
                <a:effectLst/>
              </a:rPr>
              <a:t>Laubacher</a:t>
            </a:r>
            <a:r>
              <a:rPr lang="en-US" sz="1200" b="0" dirty="0">
                <a:effectLst/>
              </a:rPr>
              <a:t>, R., &amp; Johns, T.  The Age of </a:t>
            </a:r>
            <a:r>
              <a:rPr lang="en-US" sz="1200" b="0" dirty="0" err="1">
                <a:effectLst/>
              </a:rPr>
              <a:t>Hyperspecialization</a:t>
            </a:r>
            <a:r>
              <a:rPr lang="en-US" sz="1200" b="0" dirty="0">
                <a:effectLst/>
              </a:rPr>
              <a:t>, </a:t>
            </a:r>
            <a:r>
              <a:rPr lang="en-US" sz="1200" b="0" i="1" dirty="0">
                <a:effectLst/>
              </a:rPr>
              <a:t>Harvard Business Review</a:t>
            </a:r>
            <a:r>
              <a:rPr lang="en-US" sz="1200" b="0" dirty="0">
                <a:effectLst/>
              </a:rPr>
              <a:t>, July-August 2011, 89(7/8): 56-</a:t>
            </a:r>
            <a:r>
              <a:rPr lang="en-US" sz="1200" b="0" dirty="0" smtClean="0">
                <a:effectLst/>
              </a:rPr>
              <a:t>65.</a:t>
            </a:r>
            <a:br>
              <a:rPr lang="en-US" sz="1200" b="0" dirty="0" smtClean="0">
                <a:effectLst/>
              </a:rPr>
            </a:br>
            <a:r>
              <a:rPr lang="en-US" sz="1200" b="0" u="sng" dirty="0" smtClean="0">
                <a:effectLst/>
                <a:hlinkClick r:id="rId5"/>
              </a:rPr>
              <a:t>http</a:t>
            </a:r>
            <a:r>
              <a:rPr lang="en-US" sz="1200" b="0" u="sng" dirty="0">
                <a:effectLst/>
                <a:hlinkClick r:id="rId5"/>
              </a:rPr>
              <a:t>://hbr.org/2011/07/the-big-idea-the-age-of-hyperspecialization/ar/</a:t>
            </a:r>
            <a:r>
              <a:rPr lang="en-US" sz="1200" b="0" u="sng" dirty="0" smtClean="0">
                <a:effectLst/>
                <a:hlinkClick r:id="rId5"/>
              </a:rPr>
              <a:t>1</a:t>
            </a:r>
            <a:endParaRPr lang="en-US" sz="1200" b="0" dirty="0">
              <a:effectLst/>
            </a:endParaRPr>
          </a:p>
          <a:p>
            <a:endParaRPr lang="en-US" dirty="0"/>
          </a:p>
        </p:txBody>
      </p:sp>
    </p:spTree>
    <p:extLst>
      <p:ext uri="{BB962C8B-B14F-4D97-AF65-F5344CB8AC3E}">
        <p14:creationId xmlns:p14="http://schemas.microsoft.com/office/powerpoint/2010/main" val="29485991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wef - slide 3.mp4" descr="/Users/malone/Documents/slides/wef videos - mp4/wef - slide 3.mp4">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7166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020" fill="hold"/>
                                        <p:tgtEl>
                                          <p:spTgt spid="2560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5602"/>
                </p:tgtEl>
              </p:cMediaNode>
            </p:video>
            <p:seq concurrent="1" nextAc="seek">
              <p:cTn id="8" restart="whenNotActive" fill="hold" evtFilter="cancelBubble" nodeType="interactiveSeq">
                <p:stCondLst>
                  <p:cond evt="onClick" delay="0">
                    <p:tgtEl>
                      <p:spTgt spid="2560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5602"/>
                                        </p:tgtEl>
                                      </p:cBhvr>
                                    </p:cmd>
                                  </p:childTnLst>
                                </p:cTn>
                              </p:par>
                            </p:childTnLst>
                          </p:cTn>
                        </p:par>
                      </p:childTnLst>
                    </p:cTn>
                  </p:par>
                </p:childTnLst>
              </p:cTn>
              <p:nextCondLst>
                <p:cond evt="onClick" delay="0">
                  <p:tgtEl>
                    <p:spTgt spid="25602"/>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a:t>
            </a:r>
            <a:endParaRPr lang="en-US" dirty="0"/>
          </a:p>
        </p:txBody>
      </p:sp>
      <p:sp>
        <p:nvSpPr>
          <p:cNvPr id="3" name="Content Placeholder 2"/>
          <p:cNvSpPr>
            <a:spLocks noGrp="1"/>
          </p:cNvSpPr>
          <p:nvPr>
            <p:ph idx="1"/>
          </p:nvPr>
        </p:nvSpPr>
        <p:spPr>
          <a:xfrm>
            <a:off x="571500" y="1981200"/>
            <a:ext cx="9067800" cy="4114800"/>
          </a:xfrm>
        </p:spPr>
        <p:txBody>
          <a:bodyPr/>
          <a:lstStyle/>
          <a:p>
            <a:r>
              <a:rPr lang="en-US" sz="1200" dirty="0">
                <a:effectLst/>
              </a:rPr>
              <a:t>Climate </a:t>
            </a:r>
            <a:r>
              <a:rPr lang="en-US" sz="1200" dirty="0" err="1">
                <a:effectLst/>
              </a:rPr>
              <a:t>CoLab</a:t>
            </a:r>
            <a:endParaRPr lang="en-US" sz="1200" dirty="0">
              <a:effectLst/>
            </a:endParaRPr>
          </a:p>
          <a:p>
            <a:pPr lvl="1"/>
            <a:r>
              <a:rPr lang="en-US" sz="1200" b="0" dirty="0" err="1">
                <a:effectLst/>
              </a:rPr>
              <a:t>Introne</a:t>
            </a:r>
            <a:r>
              <a:rPr lang="en-US" sz="1200" b="0" dirty="0">
                <a:effectLst/>
              </a:rPr>
              <a:t>, J., </a:t>
            </a:r>
            <a:r>
              <a:rPr lang="en-US" sz="1200" b="0" dirty="0" err="1">
                <a:effectLst/>
              </a:rPr>
              <a:t>Laubacher</a:t>
            </a:r>
            <a:r>
              <a:rPr lang="en-US" sz="1200" b="0" dirty="0">
                <a:effectLst/>
              </a:rPr>
              <a:t>, R., Olson, G. &amp; Malone, T. The Climate </a:t>
            </a:r>
            <a:r>
              <a:rPr lang="en-US" sz="1200" b="0" dirty="0" err="1">
                <a:effectLst/>
              </a:rPr>
              <a:t>CoLab</a:t>
            </a:r>
            <a:r>
              <a:rPr lang="en-US" sz="1200" b="0" dirty="0">
                <a:effectLst/>
              </a:rPr>
              <a:t>: Large Scale Model-based Collaborative Planning.  </a:t>
            </a:r>
            <a:r>
              <a:rPr lang="en-US" sz="1200" b="0" i="1" dirty="0">
                <a:effectLst/>
              </a:rPr>
              <a:t>Proceedings of the International Conference on Collaboration Technologies and Systems</a:t>
            </a:r>
            <a:r>
              <a:rPr lang="en-US" sz="1200" b="0" dirty="0">
                <a:effectLst/>
              </a:rPr>
              <a:t> (CTS 2011), Philadelphia, PA, May 23-27, 2011 (Winner of Outstanding Paper Award</a:t>
            </a:r>
            <a:r>
              <a:rPr lang="en-US" sz="1200" b="0" dirty="0" smtClean="0">
                <a:effectLst/>
              </a:rPr>
              <a:t>).</a:t>
            </a:r>
            <a:r>
              <a:rPr lang="en-US" sz="1200" b="0" dirty="0">
                <a:effectLst/>
              </a:rPr>
              <a:t>	</a:t>
            </a:r>
            <a:br>
              <a:rPr lang="en-US" sz="1200" b="0" dirty="0">
                <a:effectLst/>
              </a:rPr>
            </a:br>
            <a:r>
              <a:rPr lang="en-US" sz="1200" b="0" u="sng" dirty="0" smtClean="0">
                <a:effectLst/>
                <a:hlinkClick r:id="rId2"/>
              </a:rPr>
              <a:t>http</a:t>
            </a:r>
            <a:r>
              <a:rPr lang="en-US" sz="1200" b="0" u="sng" dirty="0">
                <a:effectLst/>
                <a:hlinkClick r:id="rId2"/>
              </a:rPr>
              <a:t>://ieeexplore.ieee.org/xpl/login.jsp?tp=&amp;arnumber=5928663&amp;tag=1&amp;url=http%3A%2F%2Fieeexplore.ieee.org%2Fxpls%2Fabs_all.jsp%3Farnumber%3D5928663%26tag%</a:t>
            </a:r>
            <a:r>
              <a:rPr lang="en-US" sz="1200" b="0" u="sng" dirty="0" smtClean="0">
                <a:effectLst/>
                <a:hlinkClick r:id="rId2"/>
              </a:rPr>
              <a:t>3D1</a:t>
            </a:r>
            <a:endParaRPr lang="en-US" sz="1200" b="0" dirty="0">
              <a:effectLst/>
            </a:endParaRPr>
          </a:p>
          <a:p>
            <a:pPr lvl="1"/>
            <a:r>
              <a:rPr lang="en-US" sz="1200" b="0" u="sng" dirty="0">
                <a:effectLst/>
                <a:hlinkClick r:id="rId3"/>
              </a:rPr>
              <a:t>http://climatecolab.org</a:t>
            </a:r>
            <a:r>
              <a:rPr lang="en-US" sz="1200" b="0" dirty="0">
                <a:effectLst/>
              </a:rPr>
              <a:t> </a:t>
            </a:r>
          </a:p>
          <a:p>
            <a:r>
              <a:rPr lang="en-US" sz="1200" dirty="0">
                <a:effectLst/>
              </a:rPr>
              <a:t>Global brain</a:t>
            </a:r>
          </a:p>
          <a:p>
            <a:pPr lvl="1"/>
            <a:r>
              <a:rPr lang="en-US" sz="1200" b="0" dirty="0">
                <a:effectLst/>
              </a:rPr>
              <a:t>Bernstein, A., Klein, M., &amp; Malone, T. W.  Programming the global brain.  </a:t>
            </a:r>
            <a:r>
              <a:rPr lang="en-US" sz="1200" b="0" i="1" dirty="0">
                <a:effectLst/>
              </a:rPr>
              <a:t>Communications of the ACM, </a:t>
            </a:r>
            <a:r>
              <a:rPr lang="en-US" sz="1200" b="0" dirty="0">
                <a:effectLst/>
              </a:rPr>
              <a:t>May 2012, 55 (5): 41-</a:t>
            </a:r>
            <a:r>
              <a:rPr lang="en-US" sz="1200" b="0" dirty="0" smtClean="0">
                <a:effectLst/>
              </a:rPr>
              <a:t>43.</a:t>
            </a:r>
            <a:r>
              <a:rPr lang="en-US" sz="1200" b="0" dirty="0">
                <a:effectLst/>
              </a:rPr>
              <a:t>	</a:t>
            </a:r>
            <a:br>
              <a:rPr lang="en-US" sz="1200" b="0" dirty="0">
                <a:effectLst/>
              </a:rPr>
            </a:br>
            <a:r>
              <a:rPr lang="en-US" sz="1200" b="0" u="sng" dirty="0" smtClean="0">
                <a:effectLst/>
                <a:hlinkClick r:id="rId4"/>
              </a:rPr>
              <a:t>http</a:t>
            </a:r>
            <a:r>
              <a:rPr lang="en-US" sz="1200" b="0" u="sng" dirty="0">
                <a:effectLst/>
                <a:hlinkClick r:id="rId4"/>
              </a:rPr>
              <a:t>://cacm.acm.org/magazines/2012/5/148531-programming-the-global-brain/</a:t>
            </a:r>
            <a:r>
              <a:rPr lang="en-US" sz="1200" b="0" u="sng" dirty="0" smtClean="0">
                <a:effectLst/>
                <a:hlinkClick r:id="rId4"/>
              </a:rPr>
              <a:t>abstract</a:t>
            </a:r>
            <a:endParaRPr lang="en-US" sz="1200" b="0" dirty="0">
              <a:effectLst/>
            </a:endParaRPr>
          </a:p>
          <a:p>
            <a:r>
              <a:rPr lang="en-US" sz="1200" dirty="0">
                <a:effectLst/>
              </a:rPr>
              <a:t> Center for Collective Intelligence</a:t>
            </a:r>
          </a:p>
          <a:p>
            <a:pPr lvl="1"/>
            <a:r>
              <a:rPr lang="en-US" sz="1200" b="0" u="sng" dirty="0">
                <a:effectLst/>
                <a:hlinkClick r:id="rId5"/>
              </a:rPr>
              <a:t>http://cci.mit.edu</a:t>
            </a:r>
            <a:r>
              <a:rPr lang="en-US" sz="1200" b="0" dirty="0">
                <a:effectLst/>
              </a:rPr>
              <a:t> </a:t>
            </a:r>
          </a:p>
          <a:p>
            <a:endParaRPr lang="en-US" dirty="0"/>
          </a:p>
        </p:txBody>
      </p:sp>
    </p:spTree>
    <p:extLst>
      <p:ext uri="{BB962C8B-B14F-4D97-AF65-F5344CB8AC3E}">
        <p14:creationId xmlns:p14="http://schemas.microsoft.com/office/powerpoint/2010/main" val="42224897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0800"/>
            <a:ext cx="10287000" cy="6741481"/>
          </a:xfrm>
          <a:prstGeom prst="rect">
            <a:avLst/>
          </a:prstGeom>
        </p:spPr>
      </p:pic>
    </p:spTree>
    <p:extLst>
      <p:ext uri="{BB962C8B-B14F-4D97-AF65-F5344CB8AC3E}">
        <p14:creationId xmlns:p14="http://schemas.microsoft.com/office/powerpoint/2010/main" val="84105758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dirty="0">
                <a:latin typeface="Book Antiqua" charset="0"/>
                <a:ea typeface="ＭＳ Ｐゴシック" charset="0"/>
                <a:cs typeface="ＭＳ Ｐゴシック" charset="0"/>
              </a:rPr>
              <a:t>The Question</a:t>
            </a:r>
          </a:p>
        </p:txBody>
      </p:sp>
      <p:sp>
        <p:nvSpPr>
          <p:cNvPr id="808963" name="Rectangle 3"/>
          <p:cNvSpPr>
            <a:spLocks noChangeArrowheads="1"/>
          </p:cNvSpPr>
          <p:nvPr/>
        </p:nvSpPr>
        <p:spPr bwMode="auto">
          <a:xfrm>
            <a:off x="800100" y="5181600"/>
            <a:ext cx="8839200" cy="838200"/>
          </a:xfrm>
          <a:prstGeom prst="rect">
            <a:avLst/>
          </a:prstGeom>
          <a:noFill/>
          <a:ln w="12700">
            <a:noFill/>
            <a:miter lim="800000"/>
            <a:headEnd/>
            <a:tailEnd/>
          </a:ln>
          <a:effectLst/>
        </p:spPr>
        <p:txBody>
          <a:bodyPr lIns="90488" tIns="44450" rIns="90488" bIns="44450"/>
          <a:lstStyle/>
          <a:p>
            <a:pPr marL="285750" indent="-285750" algn="ctr">
              <a:lnSpc>
                <a:spcPct val="90000"/>
              </a:lnSpc>
              <a:spcBef>
                <a:spcPct val="60000"/>
              </a:spcBef>
              <a:spcAft>
                <a:spcPct val="60000"/>
              </a:spcAft>
              <a:buClr>
                <a:schemeClr val="accent1"/>
              </a:buClr>
              <a:buSzPct val="100000"/>
              <a:defRPr/>
            </a:pPr>
            <a:endParaRPr lang="en-GB" sz="3200">
              <a:solidFill>
                <a:schemeClr val="accent1"/>
              </a:solidFill>
              <a:effectLst>
                <a:outerShdw blurRad="38100" dist="38100" dir="2700000" algn="tl">
                  <a:srgbClr val="000000"/>
                </a:outerShdw>
              </a:effectLst>
              <a:ea typeface="ＭＳ Ｐゴシック" charset="-128"/>
              <a:cs typeface="ＭＳ Ｐゴシック" charset="-128"/>
            </a:endParaRPr>
          </a:p>
        </p:txBody>
      </p:sp>
      <p:sp>
        <p:nvSpPr>
          <p:cNvPr id="808964" name="Text Box 4"/>
          <p:cNvSpPr txBox="1">
            <a:spLocks noChangeArrowheads="1"/>
          </p:cNvSpPr>
          <p:nvPr/>
        </p:nvSpPr>
        <p:spPr bwMode="auto">
          <a:xfrm>
            <a:off x="2476500" y="2133600"/>
            <a:ext cx="5300663" cy="519113"/>
          </a:xfrm>
          <a:prstGeom prst="rect">
            <a:avLst/>
          </a:prstGeom>
          <a:noFill/>
          <a:ln w="12700">
            <a:noFill/>
            <a:miter lim="800000"/>
            <a:headEnd/>
            <a:tailEnd/>
          </a:ln>
          <a:effectLst/>
        </p:spPr>
        <p:txBody>
          <a:bodyPr wrap="none">
            <a:spAutoFit/>
          </a:bodyPr>
          <a:lstStyle>
            <a:lvl1pPr eaLnBrk="0" hangingPunct="0">
              <a:defRPr sz="2000" b="1">
                <a:solidFill>
                  <a:schemeClr val="tx1"/>
                </a:solidFill>
                <a:latin typeface="Book Antiqua" charset="0"/>
                <a:ea typeface="ＭＳ Ｐゴシック" charset="0"/>
                <a:cs typeface="ＭＳ Ｐゴシック" charset="0"/>
              </a:defRPr>
            </a:lvl1pPr>
            <a:lvl2pPr marL="37931725" indent="-37474525" eaLnBrk="0" hangingPunct="0">
              <a:defRPr sz="2000" b="1">
                <a:solidFill>
                  <a:schemeClr val="tx1"/>
                </a:solidFill>
                <a:latin typeface="Book Antiqua" charset="0"/>
                <a:ea typeface="ＭＳ Ｐゴシック" charset="0"/>
              </a:defRPr>
            </a:lvl2pPr>
            <a:lvl3pPr eaLnBrk="0" hangingPunct="0">
              <a:defRPr sz="2000" b="1">
                <a:solidFill>
                  <a:schemeClr val="tx1"/>
                </a:solidFill>
                <a:latin typeface="Book Antiqua" charset="0"/>
                <a:ea typeface="ＭＳ Ｐゴシック" charset="0"/>
              </a:defRPr>
            </a:lvl3pPr>
            <a:lvl4pPr eaLnBrk="0" hangingPunct="0">
              <a:defRPr sz="2000" b="1">
                <a:solidFill>
                  <a:schemeClr val="tx1"/>
                </a:solidFill>
                <a:latin typeface="Book Antiqua" charset="0"/>
                <a:ea typeface="ＭＳ Ｐゴシック" charset="0"/>
              </a:defRPr>
            </a:lvl4pPr>
            <a:lvl5pPr eaLnBrk="0" hangingPunct="0">
              <a:defRPr sz="2000" b="1">
                <a:solidFill>
                  <a:schemeClr val="tx1"/>
                </a:solidFill>
                <a:latin typeface="Book Antiqua" charset="0"/>
                <a:ea typeface="ＭＳ Ｐゴシック" charset="0"/>
              </a:defRPr>
            </a:lvl5pPr>
            <a:lvl6pPr marL="457200" eaLnBrk="0" fontAlgn="base" hangingPunct="0">
              <a:spcBef>
                <a:spcPct val="0"/>
              </a:spcBef>
              <a:spcAft>
                <a:spcPct val="0"/>
              </a:spcAft>
              <a:defRPr sz="2000" b="1">
                <a:solidFill>
                  <a:schemeClr val="tx1"/>
                </a:solidFill>
                <a:latin typeface="Book Antiqua" charset="0"/>
                <a:ea typeface="ＭＳ Ｐゴシック" charset="0"/>
              </a:defRPr>
            </a:lvl6pPr>
            <a:lvl7pPr marL="914400" eaLnBrk="0" fontAlgn="base" hangingPunct="0">
              <a:spcBef>
                <a:spcPct val="0"/>
              </a:spcBef>
              <a:spcAft>
                <a:spcPct val="0"/>
              </a:spcAft>
              <a:defRPr sz="2000" b="1">
                <a:solidFill>
                  <a:schemeClr val="tx1"/>
                </a:solidFill>
                <a:latin typeface="Book Antiqua" charset="0"/>
                <a:ea typeface="ＭＳ Ｐゴシック" charset="0"/>
              </a:defRPr>
            </a:lvl7pPr>
            <a:lvl8pPr marL="1371600" eaLnBrk="0" fontAlgn="base" hangingPunct="0">
              <a:spcBef>
                <a:spcPct val="0"/>
              </a:spcBef>
              <a:spcAft>
                <a:spcPct val="0"/>
              </a:spcAft>
              <a:defRPr sz="2000" b="1">
                <a:solidFill>
                  <a:schemeClr val="tx1"/>
                </a:solidFill>
                <a:latin typeface="Book Antiqua" charset="0"/>
                <a:ea typeface="ＭＳ Ｐゴシック" charset="0"/>
              </a:defRPr>
            </a:lvl8pPr>
            <a:lvl9pPr marL="1828800" eaLnBrk="0" fontAlgn="base" hangingPunct="0">
              <a:spcBef>
                <a:spcPct val="0"/>
              </a:spcBef>
              <a:spcAft>
                <a:spcPct val="0"/>
              </a:spcAft>
              <a:defRPr sz="2000" b="1">
                <a:solidFill>
                  <a:schemeClr val="tx1"/>
                </a:solidFill>
                <a:latin typeface="Book Antiqua" charset="0"/>
                <a:ea typeface="ＭＳ Ｐゴシック" charset="0"/>
              </a:defRPr>
            </a:lvl9pPr>
          </a:lstStyle>
          <a:p>
            <a:pPr eaLnBrk="1" hangingPunct="1"/>
            <a:r>
              <a:rPr lang="en-US" sz="2800">
                <a:effectLst>
                  <a:outerShdw blurRad="38100" dist="38100" dir="2700000" algn="tl">
                    <a:srgbClr val="000000"/>
                  </a:outerShdw>
                </a:effectLst>
              </a:rPr>
              <a:t>How can people and computers</a:t>
            </a:r>
          </a:p>
        </p:txBody>
      </p:sp>
      <p:sp>
        <p:nvSpPr>
          <p:cNvPr id="808965" name="Text Box 5"/>
          <p:cNvSpPr txBox="1">
            <a:spLocks noChangeArrowheads="1"/>
          </p:cNvSpPr>
          <p:nvPr/>
        </p:nvSpPr>
        <p:spPr bwMode="auto">
          <a:xfrm>
            <a:off x="3390900" y="2697163"/>
            <a:ext cx="3471863" cy="519112"/>
          </a:xfrm>
          <a:prstGeom prst="rect">
            <a:avLst/>
          </a:prstGeom>
          <a:noFill/>
          <a:ln w="12700">
            <a:noFill/>
            <a:miter lim="800000"/>
            <a:headEnd/>
            <a:tailEnd/>
          </a:ln>
          <a:effectLst/>
        </p:spPr>
        <p:txBody>
          <a:bodyPr wrap="none">
            <a:spAutoFit/>
          </a:bodyPr>
          <a:lstStyle>
            <a:lvl1pPr eaLnBrk="0" hangingPunct="0">
              <a:defRPr sz="2000" b="1">
                <a:solidFill>
                  <a:schemeClr val="tx1"/>
                </a:solidFill>
                <a:latin typeface="Book Antiqua" charset="0"/>
                <a:ea typeface="ＭＳ Ｐゴシック" charset="0"/>
                <a:cs typeface="ＭＳ Ｐゴシック" charset="0"/>
              </a:defRPr>
            </a:lvl1pPr>
            <a:lvl2pPr marL="37931725" indent="-37474525" eaLnBrk="0" hangingPunct="0">
              <a:defRPr sz="2000" b="1">
                <a:solidFill>
                  <a:schemeClr val="tx1"/>
                </a:solidFill>
                <a:latin typeface="Book Antiqua" charset="0"/>
                <a:ea typeface="ＭＳ Ｐゴシック" charset="0"/>
              </a:defRPr>
            </a:lvl2pPr>
            <a:lvl3pPr eaLnBrk="0" hangingPunct="0">
              <a:defRPr sz="2000" b="1">
                <a:solidFill>
                  <a:schemeClr val="tx1"/>
                </a:solidFill>
                <a:latin typeface="Book Antiqua" charset="0"/>
                <a:ea typeface="ＭＳ Ｐゴシック" charset="0"/>
              </a:defRPr>
            </a:lvl3pPr>
            <a:lvl4pPr eaLnBrk="0" hangingPunct="0">
              <a:defRPr sz="2000" b="1">
                <a:solidFill>
                  <a:schemeClr val="tx1"/>
                </a:solidFill>
                <a:latin typeface="Book Antiqua" charset="0"/>
                <a:ea typeface="ＭＳ Ｐゴシック" charset="0"/>
              </a:defRPr>
            </a:lvl4pPr>
            <a:lvl5pPr eaLnBrk="0" hangingPunct="0">
              <a:defRPr sz="2000" b="1">
                <a:solidFill>
                  <a:schemeClr val="tx1"/>
                </a:solidFill>
                <a:latin typeface="Book Antiqua" charset="0"/>
                <a:ea typeface="ＭＳ Ｐゴシック" charset="0"/>
              </a:defRPr>
            </a:lvl5pPr>
            <a:lvl6pPr marL="457200" eaLnBrk="0" fontAlgn="base" hangingPunct="0">
              <a:spcBef>
                <a:spcPct val="0"/>
              </a:spcBef>
              <a:spcAft>
                <a:spcPct val="0"/>
              </a:spcAft>
              <a:defRPr sz="2000" b="1">
                <a:solidFill>
                  <a:schemeClr val="tx1"/>
                </a:solidFill>
                <a:latin typeface="Book Antiqua" charset="0"/>
                <a:ea typeface="ＭＳ Ｐゴシック" charset="0"/>
              </a:defRPr>
            </a:lvl6pPr>
            <a:lvl7pPr marL="914400" eaLnBrk="0" fontAlgn="base" hangingPunct="0">
              <a:spcBef>
                <a:spcPct val="0"/>
              </a:spcBef>
              <a:spcAft>
                <a:spcPct val="0"/>
              </a:spcAft>
              <a:defRPr sz="2000" b="1">
                <a:solidFill>
                  <a:schemeClr val="tx1"/>
                </a:solidFill>
                <a:latin typeface="Book Antiqua" charset="0"/>
                <a:ea typeface="ＭＳ Ｐゴシック" charset="0"/>
              </a:defRPr>
            </a:lvl7pPr>
            <a:lvl8pPr marL="1371600" eaLnBrk="0" fontAlgn="base" hangingPunct="0">
              <a:spcBef>
                <a:spcPct val="0"/>
              </a:spcBef>
              <a:spcAft>
                <a:spcPct val="0"/>
              </a:spcAft>
              <a:defRPr sz="2000" b="1">
                <a:solidFill>
                  <a:schemeClr val="tx1"/>
                </a:solidFill>
                <a:latin typeface="Book Antiqua" charset="0"/>
                <a:ea typeface="ＭＳ Ｐゴシック" charset="0"/>
              </a:defRPr>
            </a:lvl8pPr>
            <a:lvl9pPr marL="1828800" eaLnBrk="0" fontAlgn="base" hangingPunct="0">
              <a:spcBef>
                <a:spcPct val="0"/>
              </a:spcBef>
              <a:spcAft>
                <a:spcPct val="0"/>
              </a:spcAft>
              <a:defRPr sz="2000" b="1">
                <a:solidFill>
                  <a:schemeClr val="tx1"/>
                </a:solidFill>
                <a:latin typeface="Book Antiqua" charset="0"/>
                <a:ea typeface="ＭＳ Ｐゴシック" charset="0"/>
              </a:defRPr>
            </a:lvl9pPr>
          </a:lstStyle>
          <a:p>
            <a:pPr eaLnBrk="1" hangingPunct="1"/>
            <a:r>
              <a:rPr lang="en-US" sz="2800">
                <a:effectLst>
                  <a:outerShdw blurRad="38100" dist="38100" dir="2700000" algn="tl">
                    <a:srgbClr val="000000"/>
                  </a:outerShdw>
                </a:effectLst>
              </a:rPr>
              <a:t>be connected so that</a:t>
            </a:r>
          </a:p>
        </p:txBody>
      </p:sp>
      <p:sp>
        <p:nvSpPr>
          <p:cNvPr id="808966" name="Text Box 6"/>
          <p:cNvSpPr txBox="1">
            <a:spLocks noChangeArrowheads="1"/>
          </p:cNvSpPr>
          <p:nvPr/>
        </p:nvSpPr>
        <p:spPr bwMode="auto">
          <a:xfrm>
            <a:off x="3751263" y="3260725"/>
            <a:ext cx="2755900" cy="519113"/>
          </a:xfrm>
          <a:prstGeom prst="rect">
            <a:avLst/>
          </a:prstGeom>
          <a:noFill/>
          <a:ln w="12700">
            <a:noFill/>
            <a:miter lim="800000"/>
            <a:headEnd/>
            <a:tailEnd/>
          </a:ln>
          <a:effectLst/>
        </p:spPr>
        <p:txBody>
          <a:bodyPr>
            <a:spAutoFit/>
          </a:bodyPr>
          <a:lstStyle>
            <a:lvl1pPr eaLnBrk="0" hangingPunct="0">
              <a:defRPr sz="2000" b="1">
                <a:solidFill>
                  <a:schemeClr val="tx1"/>
                </a:solidFill>
                <a:latin typeface="Book Antiqua" charset="0"/>
                <a:ea typeface="ＭＳ Ｐゴシック" charset="0"/>
                <a:cs typeface="ＭＳ Ｐゴシック" charset="0"/>
              </a:defRPr>
            </a:lvl1pPr>
            <a:lvl2pPr marL="37931725" indent="-37474525" eaLnBrk="0" hangingPunct="0">
              <a:defRPr sz="2000" b="1">
                <a:solidFill>
                  <a:schemeClr val="tx1"/>
                </a:solidFill>
                <a:latin typeface="Book Antiqua" charset="0"/>
                <a:ea typeface="ＭＳ Ｐゴシック" charset="0"/>
              </a:defRPr>
            </a:lvl2pPr>
            <a:lvl3pPr eaLnBrk="0" hangingPunct="0">
              <a:defRPr sz="2000" b="1">
                <a:solidFill>
                  <a:schemeClr val="tx1"/>
                </a:solidFill>
                <a:latin typeface="Book Antiqua" charset="0"/>
                <a:ea typeface="ＭＳ Ｐゴシック" charset="0"/>
              </a:defRPr>
            </a:lvl3pPr>
            <a:lvl4pPr eaLnBrk="0" hangingPunct="0">
              <a:defRPr sz="2000" b="1">
                <a:solidFill>
                  <a:schemeClr val="tx1"/>
                </a:solidFill>
                <a:latin typeface="Book Antiqua" charset="0"/>
                <a:ea typeface="ＭＳ Ｐゴシック" charset="0"/>
              </a:defRPr>
            </a:lvl4pPr>
            <a:lvl5pPr eaLnBrk="0" hangingPunct="0">
              <a:defRPr sz="2000" b="1">
                <a:solidFill>
                  <a:schemeClr val="tx1"/>
                </a:solidFill>
                <a:latin typeface="Book Antiqua" charset="0"/>
                <a:ea typeface="ＭＳ Ｐゴシック" charset="0"/>
              </a:defRPr>
            </a:lvl5pPr>
            <a:lvl6pPr marL="457200" eaLnBrk="0" fontAlgn="base" hangingPunct="0">
              <a:spcBef>
                <a:spcPct val="0"/>
              </a:spcBef>
              <a:spcAft>
                <a:spcPct val="0"/>
              </a:spcAft>
              <a:defRPr sz="2000" b="1">
                <a:solidFill>
                  <a:schemeClr val="tx1"/>
                </a:solidFill>
                <a:latin typeface="Book Antiqua" charset="0"/>
                <a:ea typeface="ＭＳ Ｐゴシック" charset="0"/>
              </a:defRPr>
            </a:lvl6pPr>
            <a:lvl7pPr marL="914400" eaLnBrk="0" fontAlgn="base" hangingPunct="0">
              <a:spcBef>
                <a:spcPct val="0"/>
              </a:spcBef>
              <a:spcAft>
                <a:spcPct val="0"/>
              </a:spcAft>
              <a:defRPr sz="2000" b="1">
                <a:solidFill>
                  <a:schemeClr val="tx1"/>
                </a:solidFill>
                <a:latin typeface="Book Antiqua" charset="0"/>
                <a:ea typeface="ＭＳ Ｐゴシック" charset="0"/>
              </a:defRPr>
            </a:lvl7pPr>
            <a:lvl8pPr marL="1371600" eaLnBrk="0" fontAlgn="base" hangingPunct="0">
              <a:spcBef>
                <a:spcPct val="0"/>
              </a:spcBef>
              <a:spcAft>
                <a:spcPct val="0"/>
              </a:spcAft>
              <a:defRPr sz="2000" b="1">
                <a:solidFill>
                  <a:schemeClr val="tx1"/>
                </a:solidFill>
                <a:latin typeface="Book Antiqua" charset="0"/>
                <a:ea typeface="ＭＳ Ｐゴシック" charset="0"/>
              </a:defRPr>
            </a:lvl8pPr>
            <a:lvl9pPr marL="1828800" eaLnBrk="0" fontAlgn="base" hangingPunct="0">
              <a:spcBef>
                <a:spcPct val="0"/>
              </a:spcBef>
              <a:spcAft>
                <a:spcPct val="0"/>
              </a:spcAft>
              <a:defRPr sz="2000" b="1">
                <a:solidFill>
                  <a:schemeClr val="tx1"/>
                </a:solidFill>
                <a:latin typeface="Book Antiqua" charset="0"/>
                <a:ea typeface="ＭＳ Ｐゴシック" charset="0"/>
              </a:defRPr>
            </a:lvl9pPr>
          </a:lstStyle>
          <a:p>
            <a:pPr eaLnBrk="1" hangingPunct="1"/>
            <a:r>
              <a:rPr lang="en-US" sz="2800">
                <a:effectLst>
                  <a:outerShdw blurRad="38100" dist="38100" dir="2700000" algn="tl">
                    <a:srgbClr val="000000"/>
                  </a:outerShdw>
                </a:effectLst>
              </a:rPr>
              <a:t>—collectively—</a:t>
            </a:r>
          </a:p>
        </p:txBody>
      </p:sp>
      <p:sp>
        <p:nvSpPr>
          <p:cNvPr id="808967" name="Text Box 7"/>
          <p:cNvSpPr txBox="1">
            <a:spLocks noChangeArrowheads="1"/>
          </p:cNvSpPr>
          <p:nvPr/>
        </p:nvSpPr>
        <p:spPr bwMode="auto">
          <a:xfrm>
            <a:off x="2849563" y="3824288"/>
            <a:ext cx="4549775" cy="519112"/>
          </a:xfrm>
          <a:prstGeom prst="rect">
            <a:avLst/>
          </a:prstGeom>
          <a:noFill/>
          <a:ln w="12700">
            <a:noFill/>
            <a:miter lim="800000"/>
            <a:headEnd/>
            <a:tailEnd/>
          </a:ln>
          <a:effectLst/>
        </p:spPr>
        <p:txBody>
          <a:bodyPr wrap="none">
            <a:spAutoFit/>
          </a:bodyPr>
          <a:lstStyle>
            <a:lvl1pPr eaLnBrk="0" hangingPunct="0">
              <a:defRPr sz="2000" b="1">
                <a:solidFill>
                  <a:schemeClr val="tx1"/>
                </a:solidFill>
                <a:latin typeface="Book Antiqua" charset="0"/>
                <a:ea typeface="ＭＳ Ｐゴシック" charset="0"/>
                <a:cs typeface="ＭＳ Ｐゴシック" charset="0"/>
              </a:defRPr>
            </a:lvl1pPr>
            <a:lvl2pPr marL="37931725" indent="-37474525" eaLnBrk="0" hangingPunct="0">
              <a:defRPr sz="2000" b="1">
                <a:solidFill>
                  <a:schemeClr val="tx1"/>
                </a:solidFill>
                <a:latin typeface="Book Antiqua" charset="0"/>
                <a:ea typeface="ＭＳ Ｐゴシック" charset="0"/>
              </a:defRPr>
            </a:lvl2pPr>
            <a:lvl3pPr eaLnBrk="0" hangingPunct="0">
              <a:defRPr sz="2000" b="1">
                <a:solidFill>
                  <a:schemeClr val="tx1"/>
                </a:solidFill>
                <a:latin typeface="Book Antiqua" charset="0"/>
                <a:ea typeface="ＭＳ Ｐゴシック" charset="0"/>
              </a:defRPr>
            </a:lvl3pPr>
            <a:lvl4pPr eaLnBrk="0" hangingPunct="0">
              <a:defRPr sz="2000" b="1">
                <a:solidFill>
                  <a:schemeClr val="tx1"/>
                </a:solidFill>
                <a:latin typeface="Book Antiqua" charset="0"/>
                <a:ea typeface="ＭＳ Ｐゴシック" charset="0"/>
              </a:defRPr>
            </a:lvl4pPr>
            <a:lvl5pPr eaLnBrk="0" hangingPunct="0">
              <a:defRPr sz="2000" b="1">
                <a:solidFill>
                  <a:schemeClr val="tx1"/>
                </a:solidFill>
                <a:latin typeface="Book Antiqua" charset="0"/>
                <a:ea typeface="ＭＳ Ｐゴシック" charset="0"/>
              </a:defRPr>
            </a:lvl5pPr>
            <a:lvl6pPr marL="457200" eaLnBrk="0" fontAlgn="base" hangingPunct="0">
              <a:spcBef>
                <a:spcPct val="0"/>
              </a:spcBef>
              <a:spcAft>
                <a:spcPct val="0"/>
              </a:spcAft>
              <a:defRPr sz="2000" b="1">
                <a:solidFill>
                  <a:schemeClr val="tx1"/>
                </a:solidFill>
                <a:latin typeface="Book Antiqua" charset="0"/>
                <a:ea typeface="ＭＳ Ｐゴシック" charset="0"/>
              </a:defRPr>
            </a:lvl6pPr>
            <a:lvl7pPr marL="914400" eaLnBrk="0" fontAlgn="base" hangingPunct="0">
              <a:spcBef>
                <a:spcPct val="0"/>
              </a:spcBef>
              <a:spcAft>
                <a:spcPct val="0"/>
              </a:spcAft>
              <a:defRPr sz="2000" b="1">
                <a:solidFill>
                  <a:schemeClr val="tx1"/>
                </a:solidFill>
                <a:latin typeface="Book Antiqua" charset="0"/>
                <a:ea typeface="ＭＳ Ｐゴシック" charset="0"/>
              </a:defRPr>
            </a:lvl7pPr>
            <a:lvl8pPr marL="1371600" eaLnBrk="0" fontAlgn="base" hangingPunct="0">
              <a:spcBef>
                <a:spcPct val="0"/>
              </a:spcBef>
              <a:spcAft>
                <a:spcPct val="0"/>
              </a:spcAft>
              <a:defRPr sz="2000" b="1">
                <a:solidFill>
                  <a:schemeClr val="tx1"/>
                </a:solidFill>
                <a:latin typeface="Book Antiqua" charset="0"/>
                <a:ea typeface="ＭＳ Ｐゴシック" charset="0"/>
              </a:defRPr>
            </a:lvl8pPr>
            <a:lvl9pPr marL="1828800" eaLnBrk="0" fontAlgn="base" hangingPunct="0">
              <a:spcBef>
                <a:spcPct val="0"/>
              </a:spcBef>
              <a:spcAft>
                <a:spcPct val="0"/>
              </a:spcAft>
              <a:defRPr sz="2000" b="1">
                <a:solidFill>
                  <a:schemeClr val="tx1"/>
                </a:solidFill>
                <a:latin typeface="Book Antiqua" charset="0"/>
                <a:ea typeface="ＭＳ Ｐゴシック" charset="0"/>
              </a:defRPr>
            </a:lvl9pPr>
          </a:lstStyle>
          <a:p>
            <a:pPr eaLnBrk="1" hangingPunct="1"/>
            <a:r>
              <a:rPr lang="en-US" sz="2800">
                <a:effectLst>
                  <a:outerShdw blurRad="38100" dist="38100" dir="2700000" algn="tl">
                    <a:srgbClr val="000000"/>
                  </a:outerShdw>
                </a:effectLst>
              </a:rPr>
              <a:t>they act more intelligently </a:t>
            </a:r>
          </a:p>
        </p:txBody>
      </p:sp>
      <p:sp>
        <p:nvSpPr>
          <p:cNvPr id="808968" name="Text Box 8"/>
          <p:cNvSpPr txBox="1">
            <a:spLocks noChangeArrowheads="1"/>
          </p:cNvSpPr>
          <p:nvPr/>
        </p:nvSpPr>
        <p:spPr bwMode="auto">
          <a:xfrm>
            <a:off x="2085975" y="4387850"/>
            <a:ext cx="6081713" cy="519113"/>
          </a:xfrm>
          <a:prstGeom prst="rect">
            <a:avLst/>
          </a:prstGeom>
          <a:noFill/>
          <a:ln w="12700">
            <a:noFill/>
            <a:miter lim="800000"/>
            <a:headEnd/>
            <a:tailEnd/>
          </a:ln>
          <a:effectLst/>
        </p:spPr>
        <p:txBody>
          <a:bodyPr wrap="none">
            <a:spAutoFit/>
          </a:bodyPr>
          <a:lstStyle>
            <a:lvl1pPr eaLnBrk="0" hangingPunct="0">
              <a:defRPr sz="2000" b="1">
                <a:solidFill>
                  <a:schemeClr val="tx1"/>
                </a:solidFill>
                <a:latin typeface="Book Antiqua" charset="0"/>
                <a:ea typeface="ＭＳ Ｐゴシック" charset="0"/>
                <a:cs typeface="ＭＳ Ｐゴシック" charset="0"/>
              </a:defRPr>
            </a:lvl1pPr>
            <a:lvl2pPr marL="37931725" indent="-37474525" eaLnBrk="0" hangingPunct="0">
              <a:defRPr sz="2000" b="1">
                <a:solidFill>
                  <a:schemeClr val="tx1"/>
                </a:solidFill>
                <a:latin typeface="Book Antiqua" charset="0"/>
                <a:ea typeface="ＭＳ Ｐゴシック" charset="0"/>
              </a:defRPr>
            </a:lvl2pPr>
            <a:lvl3pPr eaLnBrk="0" hangingPunct="0">
              <a:defRPr sz="2000" b="1">
                <a:solidFill>
                  <a:schemeClr val="tx1"/>
                </a:solidFill>
                <a:latin typeface="Book Antiqua" charset="0"/>
                <a:ea typeface="ＭＳ Ｐゴシック" charset="0"/>
              </a:defRPr>
            </a:lvl3pPr>
            <a:lvl4pPr eaLnBrk="0" hangingPunct="0">
              <a:defRPr sz="2000" b="1">
                <a:solidFill>
                  <a:schemeClr val="tx1"/>
                </a:solidFill>
                <a:latin typeface="Book Antiqua" charset="0"/>
                <a:ea typeface="ＭＳ Ｐゴシック" charset="0"/>
              </a:defRPr>
            </a:lvl4pPr>
            <a:lvl5pPr eaLnBrk="0" hangingPunct="0">
              <a:defRPr sz="2000" b="1">
                <a:solidFill>
                  <a:schemeClr val="tx1"/>
                </a:solidFill>
                <a:latin typeface="Book Antiqua" charset="0"/>
                <a:ea typeface="ＭＳ Ｐゴシック" charset="0"/>
              </a:defRPr>
            </a:lvl5pPr>
            <a:lvl6pPr marL="457200" eaLnBrk="0" fontAlgn="base" hangingPunct="0">
              <a:spcBef>
                <a:spcPct val="0"/>
              </a:spcBef>
              <a:spcAft>
                <a:spcPct val="0"/>
              </a:spcAft>
              <a:defRPr sz="2000" b="1">
                <a:solidFill>
                  <a:schemeClr val="tx1"/>
                </a:solidFill>
                <a:latin typeface="Book Antiqua" charset="0"/>
                <a:ea typeface="ＭＳ Ｐゴシック" charset="0"/>
              </a:defRPr>
            </a:lvl6pPr>
            <a:lvl7pPr marL="914400" eaLnBrk="0" fontAlgn="base" hangingPunct="0">
              <a:spcBef>
                <a:spcPct val="0"/>
              </a:spcBef>
              <a:spcAft>
                <a:spcPct val="0"/>
              </a:spcAft>
              <a:defRPr sz="2000" b="1">
                <a:solidFill>
                  <a:schemeClr val="tx1"/>
                </a:solidFill>
                <a:latin typeface="Book Antiqua" charset="0"/>
                <a:ea typeface="ＭＳ Ｐゴシック" charset="0"/>
              </a:defRPr>
            </a:lvl7pPr>
            <a:lvl8pPr marL="1371600" eaLnBrk="0" fontAlgn="base" hangingPunct="0">
              <a:spcBef>
                <a:spcPct val="0"/>
              </a:spcBef>
              <a:spcAft>
                <a:spcPct val="0"/>
              </a:spcAft>
              <a:defRPr sz="2000" b="1">
                <a:solidFill>
                  <a:schemeClr val="tx1"/>
                </a:solidFill>
                <a:latin typeface="Book Antiqua" charset="0"/>
                <a:ea typeface="ＭＳ Ｐゴシック" charset="0"/>
              </a:defRPr>
            </a:lvl8pPr>
            <a:lvl9pPr marL="1828800" eaLnBrk="0" fontAlgn="base" hangingPunct="0">
              <a:spcBef>
                <a:spcPct val="0"/>
              </a:spcBef>
              <a:spcAft>
                <a:spcPct val="0"/>
              </a:spcAft>
              <a:defRPr sz="2000" b="1">
                <a:solidFill>
                  <a:schemeClr val="tx1"/>
                </a:solidFill>
                <a:latin typeface="Book Antiqua" charset="0"/>
                <a:ea typeface="ＭＳ Ｐゴシック" charset="0"/>
              </a:defRPr>
            </a:lvl9pPr>
          </a:lstStyle>
          <a:p>
            <a:pPr eaLnBrk="1" hangingPunct="1"/>
            <a:r>
              <a:rPr lang="en-US" sz="2800">
                <a:effectLst>
                  <a:outerShdw blurRad="38100" dist="38100" dir="2700000" algn="tl">
                    <a:srgbClr val="000000"/>
                  </a:outerShdw>
                </a:effectLst>
              </a:rPr>
              <a:t>than any person, group, or computer</a:t>
            </a:r>
          </a:p>
        </p:txBody>
      </p:sp>
      <p:sp>
        <p:nvSpPr>
          <p:cNvPr id="808969" name="Text Box 9"/>
          <p:cNvSpPr txBox="1">
            <a:spLocks noChangeArrowheads="1"/>
          </p:cNvSpPr>
          <p:nvPr/>
        </p:nvSpPr>
        <p:spPr bwMode="auto">
          <a:xfrm>
            <a:off x="3273425" y="4953000"/>
            <a:ext cx="3709988" cy="519113"/>
          </a:xfrm>
          <a:prstGeom prst="rect">
            <a:avLst/>
          </a:prstGeom>
          <a:noFill/>
          <a:ln w="12700">
            <a:noFill/>
            <a:miter lim="800000"/>
            <a:headEnd/>
            <a:tailEnd/>
          </a:ln>
          <a:effectLst/>
        </p:spPr>
        <p:txBody>
          <a:bodyPr wrap="none">
            <a:spAutoFit/>
          </a:bodyPr>
          <a:lstStyle>
            <a:lvl1pPr eaLnBrk="0" hangingPunct="0">
              <a:defRPr sz="2000" b="1">
                <a:solidFill>
                  <a:schemeClr val="tx1"/>
                </a:solidFill>
                <a:latin typeface="Book Antiqua" charset="0"/>
                <a:ea typeface="ＭＳ Ｐゴシック" charset="0"/>
                <a:cs typeface="ＭＳ Ｐゴシック" charset="0"/>
              </a:defRPr>
            </a:lvl1pPr>
            <a:lvl2pPr marL="37931725" indent="-37474525" eaLnBrk="0" hangingPunct="0">
              <a:defRPr sz="2000" b="1">
                <a:solidFill>
                  <a:schemeClr val="tx1"/>
                </a:solidFill>
                <a:latin typeface="Book Antiqua" charset="0"/>
                <a:ea typeface="ＭＳ Ｐゴシック" charset="0"/>
              </a:defRPr>
            </a:lvl2pPr>
            <a:lvl3pPr eaLnBrk="0" hangingPunct="0">
              <a:defRPr sz="2000" b="1">
                <a:solidFill>
                  <a:schemeClr val="tx1"/>
                </a:solidFill>
                <a:latin typeface="Book Antiqua" charset="0"/>
                <a:ea typeface="ＭＳ Ｐゴシック" charset="0"/>
              </a:defRPr>
            </a:lvl3pPr>
            <a:lvl4pPr eaLnBrk="0" hangingPunct="0">
              <a:defRPr sz="2000" b="1">
                <a:solidFill>
                  <a:schemeClr val="tx1"/>
                </a:solidFill>
                <a:latin typeface="Book Antiqua" charset="0"/>
                <a:ea typeface="ＭＳ Ｐゴシック" charset="0"/>
              </a:defRPr>
            </a:lvl4pPr>
            <a:lvl5pPr eaLnBrk="0" hangingPunct="0">
              <a:defRPr sz="2000" b="1">
                <a:solidFill>
                  <a:schemeClr val="tx1"/>
                </a:solidFill>
                <a:latin typeface="Book Antiqua" charset="0"/>
                <a:ea typeface="ＭＳ Ｐゴシック" charset="0"/>
              </a:defRPr>
            </a:lvl5pPr>
            <a:lvl6pPr marL="457200" eaLnBrk="0" fontAlgn="base" hangingPunct="0">
              <a:spcBef>
                <a:spcPct val="0"/>
              </a:spcBef>
              <a:spcAft>
                <a:spcPct val="0"/>
              </a:spcAft>
              <a:defRPr sz="2000" b="1">
                <a:solidFill>
                  <a:schemeClr val="tx1"/>
                </a:solidFill>
                <a:latin typeface="Book Antiqua" charset="0"/>
                <a:ea typeface="ＭＳ Ｐゴシック" charset="0"/>
              </a:defRPr>
            </a:lvl6pPr>
            <a:lvl7pPr marL="914400" eaLnBrk="0" fontAlgn="base" hangingPunct="0">
              <a:spcBef>
                <a:spcPct val="0"/>
              </a:spcBef>
              <a:spcAft>
                <a:spcPct val="0"/>
              </a:spcAft>
              <a:defRPr sz="2000" b="1">
                <a:solidFill>
                  <a:schemeClr val="tx1"/>
                </a:solidFill>
                <a:latin typeface="Book Antiqua" charset="0"/>
                <a:ea typeface="ＭＳ Ｐゴシック" charset="0"/>
              </a:defRPr>
            </a:lvl7pPr>
            <a:lvl8pPr marL="1371600" eaLnBrk="0" fontAlgn="base" hangingPunct="0">
              <a:spcBef>
                <a:spcPct val="0"/>
              </a:spcBef>
              <a:spcAft>
                <a:spcPct val="0"/>
              </a:spcAft>
              <a:defRPr sz="2000" b="1">
                <a:solidFill>
                  <a:schemeClr val="tx1"/>
                </a:solidFill>
                <a:latin typeface="Book Antiqua" charset="0"/>
                <a:ea typeface="ＭＳ Ｐゴシック" charset="0"/>
              </a:defRPr>
            </a:lvl8pPr>
            <a:lvl9pPr marL="1828800" eaLnBrk="0" fontAlgn="base" hangingPunct="0">
              <a:spcBef>
                <a:spcPct val="0"/>
              </a:spcBef>
              <a:spcAft>
                <a:spcPct val="0"/>
              </a:spcAft>
              <a:defRPr sz="2000" b="1">
                <a:solidFill>
                  <a:schemeClr val="tx1"/>
                </a:solidFill>
                <a:latin typeface="Book Antiqua" charset="0"/>
                <a:ea typeface="ＭＳ Ｐゴシック" charset="0"/>
              </a:defRPr>
            </a:lvl9pPr>
          </a:lstStyle>
          <a:p>
            <a:pPr eaLnBrk="1" hangingPunct="1"/>
            <a:r>
              <a:rPr lang="en-US" sz="2800">
                <a:effectLst>
                  <a:outerShdw blurRad="38100" dist="38100" dir="2700000" algn="tl">
                    <a:srgbClr val="000000"/>
                  </a:outerShdw>
                </a:effectLst>
              </a:rPr>
              <a:t>has ever done before?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89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896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896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08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4" grpId="0"/>
      <p:bldP spid="808965" grpId="0"/>
      <p:bldP spid="808966" grpId="0"/>
      <p:bldP spid="808967" grpId="0"/>
      <p:bldP spid="808968" grpId="0"/>
      <p:bldP spid="8089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Book Antiqua" charset="0"/>
                <a:ea typeface="ＭＳ Ｐゴシック" charset="0"/>
                <a:cs typeface="ＭＳ Ｐゴシック" charset="0"/>
              </a:rPr>
              <a:t>Measuring collective intelligence</a:t>
            </a:r>
          </a:p>
        </p:txBody>
      </p:sp>
      <p:sp>
        <p:nvSpPr>
          <p:cNvPr id="3" name="Content Placeholder 2"/>
          <p:cNvSpPr>
            <a:spLocks noGrp="1"/>
          </p:cNvSpPr>
          <p:nvPr>
            <p:ph idx="1"/>
          </p:nvPr>
        </p:nvSpPr>
        <p:spPr>
          <a:xfrm>
            <a:off x="1104900" y="1828800"/>
            <a:ext cx="8058150" cy="4114800"/>
          </a:xfrm>
        </p:spPr>
        <p:txBody>
          <a:bodyPr/>
          <a:lstStyle/>
          <a:p>
            <a:r>
              <a:rPr lang="en-US" dirty="0">
                <a:latin typeface="Book Antiqua" charset="0"/>
                <a:ea typeface="ＭＳ Ｐゴシック" charset="0"/>
                <a:cs typeface="ＭＳ Ｐゴシック" charset="0"/>
              </a:rPr>
              <a:t>People who are good at one cognitive task are, on average, also good at others.</a:t>
            </a:r>
          </a:p>
          <a:p>
            <a:pPr lvl="1"/>
            <a:r>
              <a:rPr lang="en-US" dirty="0" smtClean="0">
                <a:latin typeface="Book Antiqua" charset="0"/>
                <a:ea typeface="ＭＳ Ｐゴシック" charset="0"/>
              </a:rPr>
              <a:t>Spearman’s </a:t>
            </a:r>
            <a:r>
              <a:rPr lang="en-US" dirty="0">
                <a:latin typeface="Book Antiqua" charset="0"/>
                <a:ea typeface="ＭＳ Ｐゴシック" charset="0"/>
              </a:rPr>
              <a:t>general cognitive ability (</a:t>
            </a:r>
            <a:r>
              <a:rPr lang="en-US" i="1" dirty="0">
                <a:latin typeface="Book Antiqua" charset="0"/>
                <a:ea typeface="ＭＳ Ｐゴシック" charset="0"/>
              </a:rPr>
              <a:t>g</a:t>
            </a:r>
            <a:r>
              <a:rPr lang="en-US" dirty="0">
                <a:latin typeface="Book Antiqua" charset="0"/>
                <a:ea typeface="ＭＳ Ｐゴシック" charset="0"/>
              </a:rPr>
              <a:t>)</a:t>
            </a:r>
          </a:p>
          <a:p>
            <a:r>
              <a:rPr lang="en-US" dirty="0">
                <a:latin typeface="Book Antiqua" charset="0"/>
                <a:ea typeface="ＭＳ Ｐゴシック" charset="0"/>
                <a:cs typeface="ＭＳ Ｐゴシック" charset="0"/>
              </a:rPr>
              <a:t>Intelligence tests measure this general cognitive ability</a:t>
            </a:r>
          </a:p>
          <a:p>
            <a:pPr lvl="1"/>
            <a:r>
              <a:rPr lang="en-US" dirty="0">
                <a:latin typeface="Book Antiqua" charset="0"/>
                <a:ea typeface="ＭＳ Ｐゴシック" charset="0"/>
              </a:rPr>
              <a:t>First principal component in a factor analysis</a:t>
            </a:r>
          </a:p>
          <a:p>
            <a:pPr lvl="1"/>
            <a:r>
              <a:rPr lang="en-US" dirty="0">
                <a:latin typeface="Book Antiqua" charset="0"/>
                <a:ea typeface="ＭＳ Ｐゴシック" charset="0"/>
              </a:rPr>
              <a:t>Predicts school grades, job performance, life expectancy…</a:t>
            </a:r>
          </a:p>
          <a:p>
            <a:r>
              <a:rPr lang="en-US" dirty="0">
                <a:latin typeface="Book Antiqua" charset="0"/>
                <a:ea typeface="ＭＳ Ｐゴシック" charset="0"/>
                <a:cs typeface="ＭＳ Ｐゴシック" charset="0"/>
              </a:rPr>
              <a:t>Does such a general cognitive ability exist for groups? </a:t>
            </a:r>
          </a:p>
          <a:p>
            <a:pPr lvl="1"/>
            <a:r>
              <a:rPr lang="en-US" dirty="0">
                <a:latin typeface="Book Antiqua" charset="0"/>
                <a:ea typeface="ＭＳ Ｐゴシック" charset="0"/>
              </a:rPr>
              <a:t>And how can we measure it?</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Book Antiqua" charset="0"/>
                <a:ea typeface="ＭＳ Ｐゴシック" charset="0"/>
                <a:cs typeface="ＭＳ Ｐゴシック" charset="0"/>
              </a:rPr>
              <a:t>Results</a:t>
            </a:r>
          </a:p>
        </p:txBody>
      </p:sp>
      <p:sp>
        <p:nvSpPr>
          <p:cNvPr id="3" name="Content Placeholder 2"/>
          <p:cNvSpPr>
            <a:spLocks noGrp="1"/>
          </p:cNvSpPr>
          <p:nvPr>
            <p:ph idx="1"/>
          </p:nvPr>
        </p:nvSpPr>
        <p:spPr/>
        <p:txBody>
          <a:bodyPr/>
          <a:lstStyle/>
          <a:p>
            <a:r>
              <a:rPr lang="en-US" dirty="0">
                <a:latin typeface="Book Antiqua" charset="0"/>
                <a:ea typeface="ＭＳ Ｐゴシック" charset="0"/>
                <a:cs typeface="ＭＳ Ｐゴシック" charset="0"/>
              </a:rPr>
              <a:t>Yes, there </a:t>
            </a:r>
            <a:r>
              <a:rPr lang="en-US" i="1" dirty="0">
                <a:latin typeface="Book Antiqua" charset="0"/>
                <a:ea typeface="ＭＳ Ｐゴシック" charset="0"/>
                <a:cs typeface="ＭＳ Ｐゴシック" charset="0"/>
              </a:rPr>
              <a:t>is </a:t>
            </a:r>
            <a:r>
              <a:rPr lang="en-US" dirty="0">
                <a:latin typeface="Book Antiqua" charset="0"/>
                <a:ea typeface="ＭＳ Ｐゴシック" charset="0"/>
                <a:cs typeface="ＭＳ Ｐゴシック" charset="0"/>
              </a:rPr>
              <a:t>a general cognitive ability for </a:t>
            </a:r>
            <a:r>
              <a:rPr lang="en-US" dirty="0" smtClean="0">
                <a:latin typeface="Book Antiqua" charset="0"/>
                <a:ea typeface="ＭＳ Ｐゴシック" charset="0"/>
                <a:cs typeface="ＭＳ Ｐゴシック" charset="0"/>
              </a:rPr>
              <a:t>groups.</a:t>
            </a:r>
            <a:endParaRPr lang="en-US" dirty="0">
              <a:latin typeface="Book Antiqua" charset="0"/>
              <a:ea typeface="ＭＳ Ｐゴシック" charset="0"/>
              <a:cs typeface="ＭＳ Ｐゴシック" charset="0"/>
            </a:endParaRPr>
          </a:p>
          <a:p>
            <a:pPr lvl="1"/>
            <a:r>
              <a:rPr lang="ja-JP" altLang="en-US" sz="2000" dirty="0">
                <a:latin typeface="Book Antiqua" charset="0"/>
                <a:ea typeface="ＭＳ Ｐゴシック" charset="0"/>
              </a:rPr>
              <a:t>“</a:t>
            </a:r>
            <a:r>
              <a:rPr lang="en-US" sz="2000" dirty="0">
                <a:latin typeface="Book Antiqua" charset="0"/>
                <a:ea typeface="ＭＳ Ｐゴシック" charset="0"/>
              </a:rPr>
              <a:t>Collective </a:t>
            </a:r>
            <a:r>
              <a:rPr lang="en-US" sz="2000" dirty="0" smtClean="0">
                <a:latin typeface="Book Antiqua" charset="0"/>
                <a:ea typeface="ＭＳ Ｐゴシック" charset="0"/>
              </a:rPr>
              <a:t>intelligence</a:t>
            </a:r>
            <a:r>
              <a:rPr lang="ja-JP" altLang="en-US" sz="2000" dirty="0" smtClean="0">
                <a:latin typeface="Book Antiqua" charset="0"/>
                <a:ea typeface="ＭＳ Ｐゴシック" charset="0"/>
              </a:rPr>
              <a:t>”</a:t>
            </a:r>
            <a:r>
              <a:rPr lang="en-US" sz="2000" dirty="0" smtClean="0">
                <a:latin typeface="Book Antiqua" charset="0"/>
                <a:ea typeface="ＭＳ Ｐゴシック" charset="0"/>
              </a:rPr>
              <a:t> </a:t>
            </a:r>
            <a:endParaRPr lang="en-US" sz="2000" dirty="0">
              <a:latin typeface="Book Antiqua" charset="0"/>
              <a:ea typeface="ＭＳ Ｐゴシック" charset="0"/>
            </a:endParaRPr>
          </a:p>
          <a:p>
            <a:r>
              <a:rPr lang="en-US" dirty="0">
                <a:latin typeface="Book Antiqua" charset="0"/>
                <a:ea typeface="ＭＳ Ｐゴシック" charset="0"/>
                <a:cs typeface="ＭＳ Ｐゴシック" charset="0"/>
              </a:rPr>
              <a:t>C</a:t>
            </a:r>
            <a:r>
              <a:rPr lang="en-US" dirty="0" smtClean="0">
                <a:latin typeface="Book Antiqua" charset="0"/>
                <a:ea typeface="ＭＳ Ｐゴシック" charset="0"/>
                <a:cs typeface="ＭＳ Ｐゴシック" charset="0"/>
              </a:rPr>
              <a:t>ollective intelligence is </a:t>
            </a:r>
            <a:r>
              <a:rPr lang="en-US" dirty="0">
                <a:latin typeface="Book Antiqua" charset="0"/>
                <a:ea typeface="ＭＳ Ｐゴシック" charset="0"/>
                <a:cs typeface="ＭＳ Ｐゴシック" charset="0"/>
              </a:rPr>
              <a:t>only weakly correlated with </a:t>
            </a:r>
            <a:r>
              <a:rPr lang="en-US" dirty="0" smtClean="0">
                <a:latin typeface="Book Antiqua" charset="0"/>
                <a:ea typeface="ＭＳ Ｐゴシック" charset="0"/>
                <a:cs typeface="ＭＳ Ｐゴシック" charset="0"/>
              </a:rPr>
              <a:t>the average and maximum </a:t>
            </a:r>
            <a:r>
              <a:rPr lang="en-US" dirty="0">
                <a:latin typeface="Book Antiqua" charset="0"/>
                <a:ea typeface="ＭＳ Ｐゴシック" charset="0"/>
                <a:cs typeface="ＭＳ Ｐゴシック" charset="0"/>
              </a:rPr>
              <a:t>intelligence of the individuals in the group.</a:t>
            </a:r>
          </a:p>
        </p:txBody>
      </p:sp>
      <p:sp>
        <p:nvSpPr>
          <p:cNvPr id="4" name="Rectangle 3"/>
          <p:cNvSpPr/>
          <p:nvPr/>
        </p:nvSpPr>
        <p:spPr>
          <a:xfrm>
            <a:off x="114300" y="6248400"/>
            <a:ext cx="8763000" cy="369332"/>
          </a:xfrm>
          <a:prstGeom prst="rect">
            <a:avLst/>
          </a:prstGeom>
        </p:spPr>
        <p:txBody>
          <a:bodyPr wrap="square">
            <a:spAutoFit/>
          </a:bodyPr>
          <a:lstStyle/>
          <a:p>
            <a:pPr>
              <a:buFontTx/>
              <a:buNone/>
            </a:pPr>
            <a:r>
              <a:rPr lang="en-US" sz="1800" b="0" dirty="0" smtClean="0"/>
              <a:t>Woolley, </a:t>
            </a:r>
            <a:r>
              <a:rPr lang="en-US" sz="1800" b="0" dirty="0" err="1" smtClean="0"/>
              <a:t>Chabris</a:t>
            </a:r>
            <a:r>
              <a:rPr lang="en-US" sz="1800" b="0" dirty="0" smtClean="0"/>
              <a:t>, </a:t>
            </a:r>
            <a:r>
              <a:rPr lang="en-US" sz="1800" b="0" dirty="0" err="1" smtClean="0"/>
              <a:t>Pentland</a:t>
            </a:r>
            <a:r>
              <a:rPr lang="en-US" sz="1800" b="0" dirty="0" smtClean="0"/>
              <a:t>, </a:t>
            </a:r>
            <a:r>
              <a:rPr lang="en-US" sz="1800" b="0" dirty="0" err="1" smtClean="0"/>
              <a:t>Hashmi</a:t>
            </a:r>
            <a:r>
              <a:rPr lang="en-US" sz="1800" b="0" dirty="0" smtClean="0"/>
              <a:t>, &amp; Malone, </a:t>
            </a:r>
            <a:r>
              <a:rPr lang="en-US" sz="1800" b="0" i="1" dirty="0" smtClean="0"/>
              <a:t>Science</a:t>
            </a:r>
            <a:r>
              <a:rPr lang="en-US" sz="1800" b="0" dirty="0" smtClean="0"/>
              <a:t>, 2010.</a:t>
            </a:r>
          </a:p>
        </p:txBody>
      </p:sp>
    </p:spTree>
    <p:extLst>
      <p:ext uri="{BB962C8B-B14F-4D97-AF65-F5344CB8AC3E}">
        <p14:creationId xmlns:p14="http://schemas.microsoft.com/office/powerpoint/2010/main" val="4007008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Book Antiqua" charset="0"/>
                <a:ea typeface="ＭＳ Ｐゴシック" charset="0"/>
                <a:cs typeface="ＭＳ Ｐゴシック" charset="0"/>
              </a:rPr>
              <a:t>Results (cont.)</a:t>
            </a:r>
          </a:p>
        </p:txBody>
      </p:sp>
      <p:sp>
        <p:nvSpPr>
          <p:cNvPr id="3" name="Content Placeholder 2"/>
          <p:cNvSpPr>
            <a:spLocks noGrp="1"/>
          </p:cNvSpPr>
          <p:nvPr>
            <p:ph idx="1"/>
          </p:nvPr>
        </p:nvSpPr>
        <p:spPr>
          <a:xfrm>
            <a:off x="1114425" y="1981200"/>
            <a:ext cx="8058150" cy="533400"/>
          </a:xfrm>
        </p:spPr>
        <p:txBody>
          <a:bodyPr/>
          <a:lstStyle/>
          <a:p>
            <a:r>
              <a:rPr lang="en-US" dirty="0" smtClean="0">
                <a:latin typeface="Book Antiqua" charset="0"/>
                <a:ea typeface="ＭＳ Ｐゴシック" charset="0"/>
                <a:cs typeface="ＭＳ Ｐゴシック" charset="0"/>
              </a:rPr>
              <a:t>Collective intelligence </a:t>
            </a:r>
            <a:r>
              <a:rPr lang="en-US" i="1" dirty="0">
                <a:latin typeface="Book Antiqua" charset="0"/>
                <a:ea typeface="ＭＳ Ｐゴシック" charset="0"/>
                <a:cs typeface="ＭＳ Ｐゴシック" charset="0"/>
              </a:rPr>
              <a:t>is </a:t>
            </a:r>
            <a:r>
              <a:rPr lang="en-US" dirty="0">
                <a:latin typeface="Book Antiqua" charset="0"/>
                <a:ea typeface="ＭＳ Ｐゴシック" charset="0"/>
                <a:cs typeface="ＭＳ Ｐゴシック" charset="0"/>
              </a:rPr>
              <a:t>correlated with </a:t>
            </a:r>
          </a:p>
        </p:txBody>
      </p:sp>
      <p:sp>
        <p:nvSpPr>
          <p:cNvPr id="4" name="Rectangle 3"/>
          <p:cNvSpPr/>
          <p:nvPr/>
        </p:nvSpPr>
        <p:spPr>
          <a:xfrm>
            <a:off x="1181100" y="2514600"/>
            <a:ext cx="8077200" cy="830263"/>
          </a:xfrm>
          <a:prstGeom prst="rect">
            <a:avLst/>
          </a:prstGeom>
        </p:spPr>
        <p:txBody>
          <a:bodyPr/>
          <a:lstStyle/>
          <a:p>
            <a:pPr lvl="1" indent="-228600">
              <a:buClr>
                <a:srgbClr val="FFA040"/>
              </a:buClr>
              <a:buFont typeface="Lucida Grande" charset="0"/>
              <a:buChar char="-"/>
            </a:pPr>
            <a:r>
              <a:rPr lang="ja-JP" altLang="en-US" sz="2400" dirty="0">
                <a:effectLst>
                  <a:outerShdw blurRad="38100" dist="38100" dir="2700000" algn="tl">
                    <a:srgbClr val="000000"/>
                  </a:outerShdw>
                </a:effectLst>
              </a:rPr>
              <a:t>“</a:t>
            </a:r>
            <a:r>
              <a:rPr lang="en-US" sz="2400" dirty="0">
                <a:effectLst>
                  <a:outerShdw blurRad="38100" dist="38100" dir="2700000" algn="tl">
                    <a:srgbClr val="000000"/>
                  </a:outerShdw>
                </a:effectLst>
              </a:rPr>
              <a:t>Social </a:t>
            </a:r>
            <a:r>
              <a:rPr lang="en-US" sz="2400" dirty="0" smtClean="0">
                <a:effectLst>
                  <a:outerShdw blurRad="38100" dist="38100" dir="2700000" algn="tl">
                    <a:srgbClr val="000000"/>
                  </a:outerShdw>
                </a:effectLst>
              </a:rPr>
              <a:t>perceptiveness</a:t>
            </a:r>
            <a:r>
              <a:rPr lang="ja-JP" altLang="en-US" sz="2400" dirty="0" smtClean="0">
                <a:effectLst>
                  <a:outerShdw blurRad="38100" dist="38100" dir="2700000" algn="tl">
                    <a:srgbClr val="000000"/>
                  </a:outerShdw>
                </a:effectLst>
              </a:rPr>
              <a:t>”</a:t>
            </a:r>
            <a:r>
              <a:rPr lang="en-US" sz="2400" dirty="0" smtClean="0">
                <a:effectLst>
                  <a:outerShdw blurRad="38100" dist="38100" dir="2700000" algn="tl">
                    <a:srgbClr val="000000"/>
                  </a:outerShdw>
                </a:effectLst>
              </a:rPr>
              <a:t> </a:t>
            </a:r>
            <a:r>
              <a:rPr lang="en-US" sz="2400" dirty="0">
                <a:effectLst>
                  <a:outerShdw blurRad="38100" dist="38100" dir="2700000" algn="tl">
                    <a:srgbClr val="000000"/>
                  </a:outerShdw>
                </a:effectLst>
              </a:rPr>
              <a:t>of group members</a:t>
            </a:r>
          </a:p>
        </p:txBody>
      </p:sp>
      <p:sp>
        <p:nvSpPr>
          <p:cNvPr id="5" name="Rectangle 4"/>
          <p:cNvSpPr/>
          <p:nvPr/>
        </p:nvSpPr>
        <p:spPr>
          <a:xfrm>
            <a:off x="1181100" y="3124200"/>
            <a:ext cx="8077200" cy="830263"/>
          </a:xfrm>
          <a:prstGeom prst="rect">
            <a:avLst/>
          </a:prstGeom>
        </p:spPr>
        <p:txBody>
          <a:bodyPr/>
          <a:lstStyle/>
          <a:p>
            <a:pPr lvl="1" indent="-228600">
              <a:buClr>
                <a:srgbClr val="FFA040"/>
              </a:buClr>
              <a:buFont typeface="Lucida Grande" charset="0"/>
              <a:buChar char="-"/>
            </a:pPr>
            <a:r>
              <a:rPr lang="en-US" sz="2400">
                <a:effectLst>
                  <a:outerShdw blurRad="38100" dist="38100" dir="2700000" algn="tl">
                    <a:srgbClr val="000000"/>
                  </a:outerShdw>
                </a:effectLst>
              </a:rPr>
              <a:t>Equality of distribution of turn-taking</a:t>
            </a:r>
          </a:p>
        </p:txBody>
      </p:sp>
      <p:sp>
        <p:nvSpPr>
          <p:cNvPr id="6" name="Rectangle 5"/>
          <p:cNvSpPr/>
          <p:nvPr/>
        </p:nvSpPr>
        <p:spPr>
          <a:xfrm>
            <a:off x="1181100" y="3733800"/>
            <a:ext cx="8077200" cy="457200"/>
          </a:xfrm>
          <a:prstGeom prst="rect">
            <a:avLst/>
          </a:prstGeom>
        </p:spPr>
        <p:txBody>
          <a:bodyPr/>
          <a:lstStyle/>
          <a:p>
            <a:pPr lvl="1" indent="-228600">
              <a:buClr>
                <a:srgbClr val="FFA040"/>
              </a:buClr>
              <a:buFont typeface="Lucida Grande" charset="0"/>
              <a:buChar char="-"/>
            </a:pPr>
            <a:r>
              <a:rPr lang="en-US" sz="2400" dirty="0">
                <a:effectLst>
                  <a:outerShdw blurRad="38100" dist="38100" dir="2700000" algn="tl">
                    <a:srgbClr val="000000"/>
                  </a:outerShdw>
                </a:effectLst>
              </a:rPr>
              <a:t>Proportion of females in group</a:t>
            </a:r>
          </a:p>
        </p:txBody>
      </p:sp>
      <p:sp>
        <p:nvSpPr>
          <p:cNvPr id="7" name="Rectangle 6"/>
          <p:cNvSpPr/>
          <p:nvPr/>
        </p:nvSpPr>
        <p:spPr>
          <a:xfrm>
            <a:off x="1181100" y="4267200"/>
            <a:ext cx="8077200" cy="609600"/>
          </a:xfrm>
          <a:prstGeom prst="rect">
            <a:avLst/>
          </a:prstGeom>
        </p:spPr>
        <p:txBody>
          <a:bodyPr/>
          <a:lstStyle/>
          <a:p>
            <a:pPr lvl="2" indent="-228600">
              <a:buClr>
                <a:srgbClr val="FFA040"/>
              </a:buClr>
              <a:buFont typeface="Lucida Grande" charset="0"/>
              <a:buChar char="-"/>
            </a:pPr>
            <a:r>
              <a:rPr lang="en-US" sz="2400" dirty="0">
                <a:effectLst>
                  <a:outerShdw blurRad="38100" dist="38100" dir="2700000" algn="tl">
                    <a:srgbClr val="000000"/>
                  </a:outerShdw>
                </a:effectLst>
              </a:rPr>
              <a:t>Largely explained by </a:t>
            </a:r>
            <a:r>
              <a:rPr lang="ja-JP" altLang="en-US" sz="2400" dirty="0">
                <a:effectLst>
                  <a:outerShdw blurRad="38100" dist="38100" dir="2700000" algn="tl">
                    <a:srgbClr val="000000"/>
                  </a:outerShdw>
                </a:effectLst>
              </a:rPr>
              <a:t>“</a:t>
            </a:r>
            <a:r>
              <a:rPr lang="en-US" sz="2400" dirty="0">
                <a:effectLst>
                  <a:outerShdw blurRad="38100" dist="38100" dir="2700000" algn="tl">
                    <a:srgbClr val="000000"/>
                  </a:outerShdw>
                </a:effectLst>
              </a:rPr>
              <a:t>social </a:t>
            </a:r>
            <a:r>
              <a:rPr lang="en-US" sz="2400" dirty="0" smtClean="0">
                <a:effectLst>
                  <a:outerShdw blurRad="38100" dist="38100" dir="2700000" algn="tl">
                    <a:srgbClr val="000000"/>
                  </a:outerShdw>
                </a:effectLst>
              </a:rPr>
              <a:t>perceptiveness</a:t>
            </a:r>
            <a:r>
              <a:rPr lang="ja-JP" altLang="en-US" sz="2400" dirty="0" smtClean="0">
                <a:effectLst>
                  <a:outerShdw blurRad="38100" dist="38100" dir="2700000" algn="tl">
                    <a:srgbClr val="000000"/>
                  </a:outerShdw>
                </a:effectLst>
              </a:rPr>
              <a:t>”</a:t>
            </a:r>
            <a:endParaRPr lang="en-US" sz="2400" dirty="0">
              <a:effectLst>
                <a:outerShdw blurRad="38100" dist="38100" dir="2700000" algn="tl">
                  <a:srgbClr val="000000"/>
                </a:outerShdw>
              </a:effectLst>
            </a:endParaRPr>
          </a:p>
        </p:txBody>
      </p:sp>
      <p:sp>
        <p:nvSpPr>
          <p:cNvPr id="8" name="Rectangle 7"/>
          <p:cNvSpPr/>
          <p:nvPr/>
        </p:nvSpPr>
        <p:spPr>
          <a:xfrm>
            <a:off x="114300" y="6248400"/>
            <a:ext cx="8763000" cy="369332"/>
          </a:xfrm>
          <a:prstGeom prst="rect">
            <a:avLst/>
          </a:prstGeom>
        </p:spPr>
        <p:txBody>
          <a:bodyPr wrap="square">
            <a:spAutoFit/>
          </a:bodyPr>
          <a:lstStyle/>
          <a:p>
            <a:pPr>
              <a:buFontTx/>
              <a:buNone/>
            </a:pPr>
            <a:r>
              <a:rPr lang="en-US" sz="1800" b="0" dirty="0" smtClean="0"/>
              <a:t>Woolley, </a:t>
            </a:r>
            <a:r>
              <a:rPr lang="en-US" sz="1800" b="0" dirty="0" err="1" smtClean="0"/>
              <a:t>Chabris</a:t>
            </a:r>
            <a:r>
              <a:rPr lang="en-US" sz="1800" b="0" dirty="0" smtClean="0"/>
              <a:t>, </a:t>
            </a:r>
            <a:r>
              <a:rPr lang="en-US" sz="1800" b="0" dirty="0" err="1" smtClean="0"/>
              <a:t>Pentland</a:t>
            </a:r>
            <a:r>
              <a:rPr lang="en-US" sz="1800" b="0" dirty="0" smtClean="0"/>
              <a:t>, </a:t>
            </a:r>
            <a:r>
              <a:rPr lang="en-US" sz="1800" b="0" dirty="0" err="1" smtClean="0"/>
              <a:t>Hashmi</a:t>
            </a:r>
            <a:r>
              <a:rPr lang="en-US" sz="1800" b="0" dirty="0" smtClean="0"/>
              <a:t>, &amp; Malone, </a:t>
            </a:r>
            <a:r>
              <a:rPr lang="en-US" sz="1800" b="0" i="1" dirty="0" smtClean="0"/>
              <a:t>Science</a:t>
            </a:r>
            <a:r>
              <a:rPr lang="en-US" sz="1800" b="0" dirty="0" smtClean="0"/>
              <a:t>, 2010.</a:t>
            </a:r>
          </a:p>
        </p:txBody>
      </p:sp>
    </p:spTree>
    <p:extLst>
      <p:ext uri="{BB962C8B-B14F-4D97-AF65-F5344CB8AC3E}">
        <p14:creationId xmlns:p14="http://schemas.microsoft.com/office/powerpoint/2010/main" val="1914390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theme1.xml><?xml version="1.0" encoding="utf-8"?>
<a:theme xmlns:a="http://schemas.openxmlformats.org/drawingml/2006/main" name="giga conf 3-98 -color">
  <a:themeElements>
    <a:clrScheme name="">
      <a:dk1>
        <a:srgbClr val="000000"/>
      </a:dk1>
      <a:lt1>
        <a:srgbClr val="FFFFFF"/>
      </a:lt1>
      <a:dk2>
        <a:srgbClr val="0000D4"/>
      </a:dk2>
      <a:lt2>
        <a:srgbClr val="FFFFFF"/>
      </a:lt2>
      <a:accent1>
        <a:srgbClr val="E08000"/>
      </a:accent1>
      <a:accent2>
        <a:srgbClr val="FFA040"/>
      </a:accent2>
      <a:accent3>
        <a:srgbClr val="AAAAE6"/>
      </a:accent3>
      <a:accent4>
        <a:srgbClr val="DADADA"/>
      </a:accent4>
      <a:accent5>
        <a:srgbClr val="EDC0AA"/>
      </a:accent5>
      <a:accent6>
        <a:srgbClr val="E79139"/>
      </a:accent6>
      <a:hlink>
        <a:srgbClr val="00E0E0"/>
      </a:hlink>
      <a:folHlink>
        <a:srgbClr val="8080FF"/>
      </a:folHlink>
    </a:clrScheme>
    <a:fontScheme name="giga conf 3-98 -color">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Book Antiqua" pitchFamily="-111" charset="0"/>
          </a:defRPr>
        </a:defPPr>
      </a:lstStyle>
    </a:spDef>
    <a:lnDef>
      <a:spPr bwMode="auto">
        <a:xfrm>
          <a:off x="0" y="0"/>
          <a:ext cx="1" cy="1"/>
        </a:xfrm>
        <a:custGeom>
          <a:avLst/>
          <a:gdLst/>
          <a:ahLst/>
          <a:cxnLst/>
          <a:rect l="0" t="0" r="0" b="0"/>
          <a:pathLst/>
        </a:custGeom>
        <a:solidFill>
          <a:schemeClr val="bg1"/>
        </a:solidFill>
        <a:ln w="127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Book Antiqua" pitchFamily="-111" charset="0"/>
          </a:defRPr>
        </a:defPPr>
      </a:lstStyle>
    </a:lnDef>
  </a:objectDefaults>
  <a:extraClrSchemeLst>
    <a:extraClrScheme>
      <a:clrScheme name="giga conf 3-98 -col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iga conf 3-98 -col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iga conf 3-98 -colo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iga conf 3-98 -colo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iga conf 3-98 -col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iga conf 3-98 -col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iga conf 3-98 -col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iga conf 3-98 -color">
  <a:themeElements>
    <a:clrScheme name="">
      <a:dk1>
        <a:srgbClr val="000000"/>
      </a:dk1>
      <a:lt1>
        <a:srgbClr val="FFFFFF"/>
      </a:lt1>
      <a:dk2>
        <a:srgbClr val="0000D4"/>
      </a:dk2>
      <a:lt2>
        <a:srgbClr val="FFFFFF"/>
      </a:lt2>
      <a:accent1>
        <a:srgbClr val="E08000"/>
      </a:accent1>
      <a:accent2>
        <a:srgbClr val="FFA040"/>
      </a:accent2>
      <a:accent3>
        <a:srgbClr val="AAAAE6"/>
      </a:accent3>
      <a:accent4>
        <a:srgbClr val="DADADA"/>
      </a:accent4>
      <a:accent5>
        <a:srgbClr val="EDC0AA"/>
      </a:accent5>
      <a:accent6>
        <a:srgbClr val="E79139"/>
      </a:accent6>
      <a:hlink>
        <a:srgbClr val="00E0E0"/>
      </a:hlink>
      <a:folHlink>
        <a:srgbClr val="8080FF"/>
      </a:folHlink>
    </a:clrScheme>
    <a:fontScheme name="giga conf 3-98 -color">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Book Antiqua" pitchFamily="-111" charset="0"/>
          </a:defRPr>
        </a:defPPr>
      </a:lstStyle>
    </a:spDef>
    <a:lnDef>
      <a:spPr bwMode="auto">
        <a:xfrm>
          <a:off x="0" y="0"/>
          <a:ext cx="1" cy="1"/>
        </a:xfrm>
        <a:custGeom>
          <a:avLst/>
          <a:gdLst/>
          <a:ahLst/>
          <a:cxnLst/>
          <a:rect l="0" t="0" r="0" b="0"/>
          <a:pathLst/>
        </a:custGeom>
        <a:solidFill>
          <a:schemeClr val="bg1"/>
        </a:solidFill>
        <a:ln w="127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Book Antiqua" pitchFamily="-111" charset="0"/>
          </a:defRPr>
        </a:defPPr>
      </a:lstStyle>
    </a:lnDef>
  </a:objectDefaults>
  <a:extraClrSchemeLst>
    <a:extraClrScheme>
      <a:clrScheme name="giga conf 3-98 -col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iga conf 3-98 -col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iga conf 3-98 -colo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iga conf 3-98 -colo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iga conf 3-98 -col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iga conf 3-98 -col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iga conf 3-98 -col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C:\My Documents\Overheads\giga conf 3-98 -color.ppt</Template>
  <TotalTime>83416</TotalTime>
  <Pages>34</Pages>
  <Words>2823</Words>
  <Application>Microsoft Macintosh PowerPoint</Application>
  <PresentationFormat>35mm Slides</PresentationFormat>
  <Paragraphs>363</Paragraphs>
  <Slides>40</Slides>
  <Notes>27</Notes>
  <HiddenSlides>0</HiddenSlides>
  <MMClips>4</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giga conf 3-98 -color</vt:lpstr>
      <vt:lpstr>Custom Design</vt:lpstr>
      <vt:lpstr>1_giga conf 3-98 -color</vt:lpstr>
      <vt:lpstr>PowerPoint Presentation</vt:lpstr>
      <vt:lpstr>PowerPoint Presentation</vt:lpstr>
      <vt:lpstr>PowerPoint Presentation</vt:lpstr>
      <vt:lpstr>PowerPoint Presentation</vt:lpstr>
      <vt:lpstr>PowerPoint Presentation</vt:lpstr>
      <vt:lpstr>The Question</vt:lpstr>
      <vt:lpstr>Measuring collective intelligence</vt:lpstr>
      <vt:lpstr>Results</vt:lpstr>
      <vt:lpstr>Results (cont.)</vt:lpstr>
      <vt:lpstr>PowerPoint Presentation</vt:lpstr>
      <vt:lpstr>Questions</vt:lpstr>
      <vt:lpstr>What are the basic organizational design patterns of collective intelligence?</vt:lpstr>
      <vt:lpstr>Types of organizational genes</vt:lpstr>
      <vt:lpstr>Example:  Genetic structure of Linux</vt:lpstr>
      <vt:lpstr>How?</vt:lpstr>
      <vt:lpstr>How?</vt:lpstr>
      <vt:lpstr>Gene: Contest</vt:lpstr>
      <vt:lpstr>Example:  Quirky</vt:lpstr>
      <vt:lpstr>Gene:  Hyperspecialization</vt:lpstr>
      <vt:lpstr>Example:  TopCoder</vt:lpstr>
      <vt:lpstr>Amazon Mechanical Turk</vt:lpstr>
      <vt:lpstr>Amazon Mechanical Turk</vt:lpstr>
      <vt:lpstr>CrowdForge</vt:lpstr>
      <vt:lpstr>CrowdForge (cont.)</vt:lpstr>
      <vt:lpstr>CrowdForge (cont.)</vt:lpstr>
      <vt:lpstr>Gene: Voting</vt:lpstr>
      <vt:lpstr>Schaumburg Flyers</vt:lpstr>
      <vt:lpstr>Ebbsfleet United</vt:lpstr>
      <vt:lpstr>Kasparov vs. the World</vt:lpstr>
      <vt:lpstr>The problem</vt:lpstr>
      <vt:lpstr>PowerPoint Presentation</vt:lpstr>
      <vt:lpstr>PowerPoint Presentation</vt:lpstr>
      <vt:lpstr>PowerPoint Presentation</vt:lpstr>
      <vt:lpstr>PowerPoint Presentation</vt:lpstr>
      <vt:lpstr>PowerPoint Presentation</vt:lpstr>
      <vt:lpstr>Breaking the problem into pieces</vt:lpstr>
      <vt:lpstr>Putting the pieces back together</vt:lpstr>
      <vt:lpstr>PowerPoint Presentation</vt:lpstr>
      <vt:lpstr>References</vt:lpstr>
      <vt:lpstr>References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
  <cp:keywords/>
  <dc:description/>
  <cp:lastModifiedBy>Thomas Malone</cp:lastModifiedBy>
  <cp:revision>344</cp:revision>
  <cp:lastPrinted>2013-06-07T14:59:42Z</cp:lastPrinted>
  <dcterms:created xsi:type="dcterms:W3CDTF">2011-03-04T13:10:23Z</dcterms:created>
  <dcterms:modified xsi:type="dcterms:W3CDTF">2013-10-09T14:24:43Z</dcterms:modified>
</cp:coreProperties>
</file>