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3"/>
  </p:notesMasterIdLst>
  <p:handoutMasterIdLst>
    <p:handoutMasterId r:id="rId24"/>
  </p:handoutMasterIdLst>
  <p:sldIdLst>
    <p:sldId id="256" r:id="rId2"/>
    <p:sldId id="373" r:id="rId3"/>
    <p:sldId id="378" r:id="rId4"/>
    <p:sldId id="385" r:id="rId5"/>
    <p:sldId id="384" r:id="rId6"/>
    <p:sldId id="398" r:id="rId7"/>
    <p:sldId id="372" r:id="rId8"/>
    <p:sldId id="383" r:id="rId9"/>
    <p:sldId id="375" r:id="rId10"/>
    <p:sldId id="380" r:id="rId11"/>
    <p:sldId id="379" r:id="rId12"/>
    <p:sldId id="381" r:id="rId13"/>
    <p:sldId id="399" r:id="rId14"/>
    <p:sldId id="382" r:id="rId15"/>
    <p:sldId id="376" r:id="rId16"/>
    <p:sldId id="394" r:id="rId17"/>
    <p:sldId id="400" r:id="rId18"/>
    <p:sldId id="389" r:id="rId19"/>
    <p:sldId id="390" r:id="rId20"/>
    <p:sldId id="391" r:id="rId21"/>
    <p:sldId id="362" r:id="rId22"/>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Frutiger LT Com 55 Roman"/>
        <a:ea typeface="+mn-ea"/>
        <a:cs typeface="+mn-cs"/>
      </a:defRPr>
    </a:lvl1pPr>
    <a:lvl2pPr marL="457200" algn="l" rtl="0" fontAlgn="base">
      <a:spcBef>
        <a:spcPct val="0"/>
      </a:spcBef>
      <a:spcAft>
        <a:spcPct val="0"/>
      </a:spcAft>
      <a:defRPr kern="1200">
        <a:solidFill>
          <a:schemeClr val="tx1"/>
        </a:solidFill>
        <a:latin typeface="Frutiger LT Com 55 Roman"/>
        <a:ea typeface="+mn-ea"/>
        <a:cs typeface="+mn-cs"/>
      </a:defRPr>
    </a:lvl2pPr>
    <a:lvl3pPr marL="914400" algn="l" rtl="0" fontAlgn="base">
      <a:spcBef>
        <a:spcPct val="0"/>
      </a:spcBef>
      <a:spcAft>
        <a:spcPct val="0"/>
      </a:spcAft>
      <a:defRPr kern="1200">
        <a:solidFill>
          <a:schemeClr val="tx1"/>
        </a:solidFill>
        <a:latin typeface="Frutiger LT Com 55 Roman"/>
        <a:ea typeface="+mn-ea"/>
        <a:cs typeface="+mn-cs"/>
      </a:defRPr>
    </a:lvl3pPr>
    <a:lvl4pPr marL="1371600" algn="l" rtl="0" fontAlgn="base">
      <a:spcBef>
        <a:spcPct val="0"/>
      </a:spcBef>
      <a:spcAft>
        <a:spcPct val="0"/>
      </a:spcAft>
      <a:defRPr kern="1200">
        <a:solidFill>
          <a:schemeClr val="tx1"/>
        </a:solidFill>
        <a:latin typeface="Frutiger LT Com 55 Roman"/>
        <a:ea typeface="+mn-ea"/>
        <a:cs typeface="+mn-cs"/>
      </a:defRPr>
    </a:lvl4pPr>
    <a:lvl5pPr marL="1828800" algn="l" rtl="0" fontAlgn="base">
      <a:spcBef>
        <a:spcPct val="0"/>
      </a:spcBef>
      <a:spcAft>
        <a:spcPct val="0"/>
      </a:spcAft>
      <a:defRPr kern="1200">
        <a:solidFill>
          <a:schemeClr val="tx1"/>
        </a:solidFill>
        <a:latin typeface="Frutiger LT Com 55 Roman"/>
        <a:ea typeface="+mn-ea"/>
        <a:cs typeface="+mn-cs"/>
      </a:defRPr>
    </a:lvl5pPr>
    <a:lvl6pPr marL="2286000" algn="l" defTabSz="914400" rtl="0" eaLnBrk="1" latinLnBrk="0" hangingPunct="1">
      <a:defRPr kern="1200">
        <a:solidFill>
          <a:schemeClr val="tx1"/>
        </a:solidFill>
        <a:latin typeface="Frutiger LT Com 55 Roman"/>
        <a:ea typeface="+mn-ea"/>
        <a:cs typeface="+mn-cs"/>
      </a:defRPr>
    </a:lvl6pPr>
    <a:lvl7pPr marL="2743200" algn="l" defTabSz="914400" rtl="0" eaLnBrk="1" latinLnBrk="0" hangingPunct="1">
      <a:defRPr kern="1200">
        <a:solidFill>
          <a:schemeClr val="tx1"/>
        </a:solidFill>
        <a:latin typeface="Frutiger LT Com 55 Roman"/>
        <a:ea typeface="+mn-ea"/>
        <a:cs typeface="+mn-cs"/>
      </a:defRPr>
    </a:lvl7pPr>
    <a:lvl8pPr marL="3200400" algn="l" defTabSz="914400" rtl="0" eaLnBrk="1" latinLnBrk="0" hangingPunct="1">
      <a:defRPr kern="1200">
        <a:solidFill>
          <a:schemeClr val="tx1"/>
        </a:solidFill>
        <a:latin typeface="Frutiger LT Com 55 Roman"/>
        <a:ea typeface="+mn-ea"/>
        <a:cs typeface="+mn-cs"/>
      </a:defRPr>
    </a:lvl8pPr>
    <a:lvl9pPr marL="3657600" algn="l" defTabSz="914400" rtl="0" eaLnBrk="1" latinLnBrk="0" hangingPunct="1">
      <a:defRPr kern="1200">
        <a:solidFill>
          <a:schemeClr val="tx1"/>
        </a:solidFill>
        <a:latin typeface="Frutiger LT Com 55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9C7D"/>
    <a:srgbClr val="4C99B2"/>
    <a:srgbClr val="99C5D3"/>
    <a:srgbClr val="A2D7CB"/>
    <a:srgbClr val="5CBAA4"/>
    <a:srgbClr val="D4E6F4"/>
    <a:srgbClr val="66A8BE"/>
    <a:srgbClr val="B2D3DE"/>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87" autoAdjust="0"/>
    <p:restoredTop sz="84780" autoAdjust="0"/>
  </p:normalViewPr>
  <p:slideViewPr>
    <p:cSldViewPr>
      <p:cViewPr>
        <p:scale>
          <a:sx n="70" d="100"/>
          <a:sy n="70" d="100"/>
        </p:scale>
        <p:origin x="-996" y="-186"/>
      </p:cViewPr>
      <p:guideLst>
        <p:guide orient="horz" pos="3793"/>
        <p:guide orient="horz" pos="255"/>
        <p:guide orient="horz" pos="1661"/>
        <p:guide pos="5466"/>
        <p:guide pos="295"/>
        <p:guide pos="347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82" d="100"/>
          <a:sy n="82" d="100"/>
        </p:scale>
        <p:origin x="-1824" y="138"/>
      </p:cViewPr>
      <p:guideLst>
        <p:guide orient="horz" pos="400"/>
        <p:guide orient="horz" pos="6047"/>
        <p:guide orient="horz" pos="2282"/>
        <p:guide orient="horz" pos="2142"/>
        <p:guide pos="323"/>
        <p:guide pos="414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ao-filer5.iao.fraunhofer.de\Benutzer111$\jgiemsch\Meine%20Dokumente\Diagramme%20_PP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lgn="l">
              <a:defRPr/>
            </a:pPr>
            <a:r>
              <a:rPr lang="de-DE" sz="1200" b="0" i="1" u="none" strike="noStrike" baseline="0" dirty="0" smtClean="0">
                <a:effectLst/>
                <a:latin typeface="Frutiger 45 Light" pitchFamily="34" charset="0"/>
              </a:rPr>
              <a:t>„Leistungsfähigkeit</a:t>
            </a:r>
            <a:r>
              <a:rPr lang="de-DE" sz="1200" b="0" i="1" u="none" strike="noStrike" baseline="0" dirty="0">
                <a:effectLst/>
                <a:latin typeface="Frutiger 45 Light" pitchFamily="34" charset="0"/>
              </a:rPr>
              <a:t>: Bei fehlendem visuellen Kontakt, also bei ausschließlicher Nutzung von Telefon und Email, rückt </a:t>
            </a:r>
            <a:r>
              <a:rPr lang="de-DE" sz="1200" b="1" i="1" u="none" strike="noStrike" baseline="0" dirty="0">
                <a:effectLst/>
                <a:latin typeface="Frutiger 45 Light" pitchFamily="34" charset="0"/>
              </a:rPr>
              <a:t>arbeitsteiliges</a:t>
            </a:r>
            <a:r>
              <a:rPr lang="de-DE" sz="1200" b="0" i="1" u="none" strike="noStrike" baseline="0" dirty="0">
                <a:effectLst/>
                <a:latin typeface="Frutiger 45 Light" pitchFamily="34" charset="0"/>
              </a:rPr>
              <a:t> anstatt gemeinschaftliches </a:t>
            </a:r>
            <a:r>
              <a:rPr lang="de-DE" sz="1200" b="1" i="1" u="none" strike="noStrike" baseline="0" dirty="0">
                <a:effectLst/>
                <a:latin typeface="Frutiger 45 Light" pitchFamily="34" charset="0"/>
              </a:rPr>
              <a:t>Vorgehen</a:t>
            </a:r>
            <a:r>
              <a:rPr lang="de-DE" sz="1200" b="0" i="1" u="none" strike="noStrike" baseline="0" dirty="0">
                <a:effectLst/>
                <a:latin typeface="Frutiger 45 Light" pitchFamily="34" charset="0"/>
              </a:rPr>
              <a:t> stärker in den </a:t>
            </a:r>
            <a:r>
              <a:rPr lang="de-DE" sz="1200" b="0" i="1" u="none" strike="noStrike" baseline="0" dirty="0" smtClean="0">
                <a:effectLst/>
                <a:latin typeface="Frutiger 45 Light" pitchFamily="34" charset="0"/>
              </a:rPr>
              <a:t>Mittelpunkt.“</a:t>
            </a:r>
            <a:r>
              <a:rPr lang="de-DE" sz="1200" b="0" i="1" u="none" strike="noStrike" baseline="0" dirty="0" smtClean="0">
                <a:latin typeface="Frutiger 45 Light" pitchFamily="34" charset="0"/>
              </a:rPr>
              <a:t> </a:t>
            </a:r>
          </a:p>
          <a:p>
            <a:pPr algn="l">
              <a:defRPr/>
            </a:pPr>
            <a:endParaRPr lang="de-DE" sz="1050" b="0" dirty="0" smtClean="0">
              <a:latin typeface="Frutiger 45 Light" pitchFamily="34" charset="0"/>
            </a:endParaRPr>
          </a:p>
          <a:p>
            <a:pPr algn="l">
              <a:defRPr/>
            </a:pPr>
            <a:endParaRPr lang="de-DE" sz="1050" b="0" dirty="0">
              <a:latin typeface="Frutiger 45 Light" pitchFamily="34" charset="0"/>
            </a:endParaRPr>
          </a:p>
        </c:rich>
      </c:tx>
      <c:layout>
        <c:manualLayout>
          <c:xMode val="edge"/>
          <c:yMode val="edge"/>
          <c:x val="0.11265089884265618"/>
          <c:y val="2.1294492774683597E-2"/>
        </c:manualLayout>
      </c:layout>
    </c:title>
    <c:plotArea>
      <c:layout>
        <c:manualLayout>
          <c:layoutTarget val="inner"/>
          <c:xMode val="edge"/>
          <c:yMode val="edge"/>
          <c:x val="0.13139708596926503"/>
          <c:y val="0.27496427412204771"/>
          <c:w val="0.52737624660374682"/>
          <c:h val="0.58425044276126159"/>
        </c:manualLayout>
      </c:layout>
      <c:pieChart>
        <c:varyColors val="1"/>
        <c:ser>
          <c:idx val="0"/>
          <c:order val="0"/>
          <c:dPt>
            <c:idx val="0"/>
            <c:spPr>
              <a:solidFill>
                <a:schemeClr val="tx2"/>
              </a:solidFill>
            </c:spPr>
          </c:dPt>
          <c:dPt>
            <c:idx val="1"/>
            <c:spPr>
              <a:solidFill>
                <a:schemeClr val="bg2">
                  <a:lumMod val="60000"/>
                  <a:lumOff val="40000"/>
                </a:schemeClr>
              </a:solidFill>
            </c:spPr>
          </c:dPt>
          <c:dLbls>
            <c:dLbl>
              <c:idx val="0"/>
              <c:tx>
                <c:rich>
                  <a:bodyPr/>
                  <a:lstStyle/>
                  <a:p>
                    <a:r>
                      <a:rPr lang="en-US" dirty="0">
                        <a:solidFill>
                          <a:schemeClr val="tx1"/>
                        </a:solidFill>
                        <a:latin typeface="Frutiger 45 Light" pitchFamily="34" charset="0"/>
                      </a:rPr>
                      <a:t>81%</a:t>
                    </a:r>
                    <a:endParaRPr lang="en-US" dirty="0">
                      <a:solidFill>
                        <a:schemeClr val="tx1"/>
                      </a:solidFill>
                    </a:endParaRPr>
                  </a:p>
                </c:rich>
              </c:tx>
              <c:dLblPos val="bestFit"/>
              <c:showPercent val="1"/>
            </c:dLbl>
            <c:dLbl>
              <c:idx val="1"/>
              <c:tx>
                <c:rich>
                  <a:bodyPr/>
                  <a:lstStyle/>
                  <a:p>
                    <a:r>
                      <a:rPr lang="en-US" dirty="0">
                        <a:solidFill>
                          <a:schemeClr val="tx1"/>
                        </a:solidFill>
                        <a:latin typeface="Frutiger 45 Light" pitchFamily="34" charset="0"/>
                      </a:rPr>
                      <a:t>19%</a:t>
                    </a:r>
                    <a:endParaRPr lang="en-US" dirty="0">
                      <a:solidFill>
                        <a:schemeClr val="tx1"/>
                      </a:solidFill>
                    </a:endParaRPr>
                  </a:p>
                </c:rich>
              </c:tx>
              <c:dLblPos val="bestFit"/>
              <c:showPercent val="1"/>
            </c:dLbl>
            <c:numFmt formatCode="0.0%" sourceLinked="0"/>
            <c:txPr>
              <a:bodyPr/>
              <a:lstStyle/>
              <a:p>
                <a:pPr>
                  <a:defRPr>
                    <a:latin typeface="Frutiger 45 Light" pitchFamily="34" charset="0"/>
                  </a:defRPr>
                </a:pPr>
                <a:endParaRPr lang="en-US"/>
              </a:p>
            </c:txPr>
            <c:dLblPos val="bestFit"/>
            <c:showPercent val="1"/>
            <c:showLeaderLines val="1"/>
          </c:dLbls>
          <c:cat>
            <c:strRef>
              <c:f>Tabelle1!$B$11:$B$12</c:f>
              <c:strCache>
                <c:ptCount val="2"/>
                <c:pt idx="0">
                  <c:v>stimme zu</c:v>
                </c:pt>
                <c:pt idx="1">
                  <c:v>stimme nicht zu</c:v>
                </c:pt>
              </c:strCache>
            </c:strRef>
          </c:cat>
          <c:val>
            <c:numRef>
              <c:f>Tabelle1!$C$11:$C$12</c:f>
              <c:numCache>
                <c:formatCode>###0</c:formatCode>
                <c:ptCount val="2"/>
                <c:pt idx="0">
                  <c:v>38</c:v>
                </c:pt>
                <c:pt idx="1">
                  <c:v>9</c:v>
                </c:pt>
              </c:numCache>
            </c:numRef>
          </c:val>
        </c:ser>
        <c:dLbls>
          <c:showPercent val="1"/>
        </c:dLbls>
        <c:firstSliceAng val="0"/>
      </c:pieChart>
    </c:plotArea>
    <c:legend>
      <c:legendPos val="r"/>
      <c:txPr>
        <a:bodyPr/>
        <a:lstStyle/>
        <a:p>
          <a:pPr>
            <a:defRPr sz="1000">
              <a:latin typeface="Frutiger 45 Light" pitchFamily="34" charset="0"/>
            </a:defRPr>
          </a:pPr>
          <a:endParaRPr lang="en-US"/>
        </a:p>
      </c:txPr>
    </c:legend>
    <c:plotVisOnly val="1"/>
    <c:dispBlanksAs val="zero"/>
  </c:chart>
  <c:spPr>
    <a:ln>
      <a:solidFill>
        <a:schemeClr val="tx1"/>
      </a:solidFill>
    </a:ln>
  </c:sp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cdr:x>
      <cdr:y>0.92157</cdr:y>
    </cdr:from>
    <cdr:to>
      <cdr:x>0.12599</cdr:x>
      <cdr:y>0.99336</cdr:y>
    </cdr:to>
    <cdr:sp macro="" textlink="">
      <cdr:nvSpPr>
        <cdr:cNvPr id="2" name="Textfeld 1"/>
        <cdr:cNvSpPr txBox="1"/>
      </cdr:nvSpPr>
      <cdr:spPr>
        <a:xfrm xmlns:a="http://schemas.openxmlformats.org/drawingml/2006/main">
          <a:off x="-4608004" y="3384376"/>
          <a:ext cx="512585" cy="2636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dirty="0" smtClean="0">
              <a:latin typeface="Frutiger 45 Light" pitchFamily="34" charset="0"/>
            </a:rPr>
            <a:t>N=47</a:t>
          </a:r>
          <a:endParaRPr lang="de-DE" dirty="0">
            <a:latin typeface="Frutiger 45 Light"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5481" tIns="47740" rIns="95481" bIns="47740" rtlCol="0"/>
          <a:lstStyle>
            <a:lvl1pPr algn="l">
              <a:spcAft>
                <a:spcPct val="40000"/>
              </a:spcAft>
              <a:buFont typeface="Wingdings" pitchFamily="2" charset="2"/>
              <a:buNone/>
              <a:defRPr sz="1200">
                <a:latin typeface="Frutiger LT Com 55 Roman" pitchFamily="34" charset="0"/>
              </a:defRPr>
            </a:lvl1pPr>
          </a:lstStyle>
          <a:p>
            <a:pPr>
              <a:defRPr/>
            </a:pPr>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lIns="95481" tIns="47740" rIns="95481" bIns="47740" rtlCol="0"/>
          <a:lstStyle>
            <a:lvl1pPr algn="r">
              <a:spcAft>
                <a:spcPct val="40000"/>
              </a:spcAft>
              <a:buFont typeface="Wingdings" pitchFamily="2" charset="2"/>
              <a:buNone/>
              <a:defRPr sz="1200" smtClean="0">
                <a:latin typeface="Frutiger LT Com 55 Roman" pitchFamily="34" charset="0"/>
              </a:defRPr>
            </a:lvl1pPr>
          </a:lstStyle>
          <a:p>
            <a:pPr>
              <a:defRPr/>
            </a:pPr>
            <a:fld id="{A0A81D6F-F2BE-40F3-9C73-8A62281D7E45}" type="datetimeFigureOut">
              <a:rPr lang="de-DE"/>
              <a:pPr>
                <a:defRPr/>
              </a:pPr>
              <a:t>10.10.2013</a:t>
            </a:fld>
            <a:endParaRPr lang="de-DE"/>
          </a:p>
        </p:txBody>
      </p:sp>
      <p:sp>
        <p:nvSpPr>
          <p:cNvPr id="4" name="Fußzeilenplatzhalter 3"/>
          <p:cNvSpPr>
            <a:spLocks noGrp="1"/>
          </p:cNvSpPr>
          <p:nvPr>
            <p:ph type="ftr" sz="quarter" idx="2"/>
          </p:nvPr>
        </p:nvSpPr>
        <p:spPr>
          <a:xfrm>
            <a:off x="0" y="9720263"/>
            <a:ext cx="3076575" cy="512762"/>
          </a:xfrm>
          <a:prstGeom prst="rect">
            <a:avLst/>
          </a:prstGeom>
        </p:spPr>
        <p:txBody>
          <a:bodyPr vert="horz" lIns="95481" tIns="47740" rIns="95481" bIns="47740" rtlCol="0" anchor="b"/>
          <a:lstStyle>
            <a:lvl1pPr algn="l">
              <a:spcAft>
                <a:spcPct val="40000"/>
              </a:spcAft>
              <a:buFont typeface="Wingdings" pitchFamily="2" charset="2"/>
              <a:buNone/>
              <a:defRPr sz="1200">
                <a:latin typeface="Frutiger LT Com 55 Roman" pitchFamily="34" charset="0"/>
              </a:defRPr>
            </a:lvl1pPr>
          </a:lstStyle>
          <a:p>
            <a:pPr>
              <a:defRPr/>
            </a:pPr>
            <a:endParaRPr lang="de-DE"/>
          </a:p>
        </p:txBody>
      </p:sp>
      <p:sp>
        <p:nvSpPr>
          <p:cNvPr id="5" name="Foliennummernplatzhalter 4"/>
          <p:cNvSpPr>
            <a:spLocks noGrp="1"/>
          </p:cNvSpPr>
          <p:nvPr>
            <p:ph type="sldNum" sz="quarter" idx="3"/>
          </p:nvPr>
        </p:nvSpPr>
        <p:spPr>
          <a:xfrm>
            <a:off x="4021138" y="9720263"/>
            <a:ext cx="3076575" cy="512762"/>
          </a:xfrm>
          <a:prstGeom prst="rect">
            <a:avLst/>
          </a:prstGeom>
        </p:spPr>
        <p:txBody>
          <a:bodyPr vert="horz" lIns="95481" tIns="47740" rIns="95481" bIns="47740" rtlCol="0" anchor="b"/>
          <a:lstStyle>
            <a:lvl1pPr algn="r">
              <a:spcAft>
                <a:spcPct val="40000"/>
              </a:spcAft>
              <a:buFont typeface="Wingdings" pitchFamily="2" charset="2"/>
              <a:buNone/>
              <a:defRPr sz="1200" smtClean="0">
                <a:latin typeface="Frutiger LT Com 55 Roman" pitchFamily="34" charset="0"/>
              </a:defRPr>
            </a:lvl1pPr>
          </a:lstStyle>
          <a:p>
            <a:pPr>
              <a:defRPr/>
            </a:pPr>
            <a:fld id="{5E94D513-BF42-4B98-9CFE-BF5D3AFC5060}"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12763" y="0"/>
            <a:ext cx="3795712" cy="512763"/>
          </a:xfrm>
          <a:prstGeom prst="rect">
            <a:avLst/>
          </a:prstGeom>
        </p:spPr>
        <p:txBody>
          <a:bodyPr vert="horz" lIns="0" tIns="93977" rIns="95481" bIns="47740" rtlCol="0"/>
          <a:lstStyle>
            <a:lvl1pPr algn="l">
              <a:spcAft>
                <a:spcPct val="40000"/>
              </a:spcAft>
              <a:buFont typeface="Wingdings" pitchFamily="2" charset="2"/>
              <a:buNone/>
              <a:defRPr sz="1200" dirty="0">
                <a:latin typeface="Frutiger LT Com 55 Roman" pitchFamily="34" charset="0"/>
              </a:defRPr>
            </a:lvl1pPr>
          </a:lstStyle>
          <a:p>
            <a:pPr>
              <a:defRPr/>
            </a:pPr>
            <a:endParaRPr lang="de-DE"/>
          </a:p>
        </p:txBody>
      </p:sp>
      <p:sp>
        <p:nvSpPr>
          <p:cNvPr id="3" name="Datumsplatzhalter 2"/>
          <p:cNvSpPr>
            <a:spLocks noGrp="1"/>
          </p:cNvSpPr>
          <p:nvPr>
            <p:ph type="dt" idx="1"/>
          </p:nvPr>
        </p:nvSpPr>
        <p:spPr>
          <a:xfrm>
            <a:off x="5068888" y="0"/>
            <a:ext cx="1517650" cy="512763"/>
          </a:xfrm>
          <a:prstGeom prst="rect">
            <a:avLst/>
          </a:prstGeom>
        </p:spPr>
        <p:txBody>
          <a:bodyPr vert="horz" lIns="95481" tIns="93977" rIns="0" bIns="47740" rtlCol="0"/>
          <a:lstStyle>
            <a:lvl1pPr algn="r">
              <a:spcAft>
                <a:spcPct val="40000"/>
              </a:spcAft>
              <a:buFont typeface="Wingdings" pitchFamily="2" charset="2"/>
              <a:buNone/>
              <a:defRPr sz="1200" smtClean="0">
                <a:latin typeface="Frutiger LT Com 55 Roman" pitchFamily="34" charset="0"/>
              </a:defRPr>
            </a:lvl1pPr>
          </a:lstStyle>
          <a:p>
            <a:pPr>
              <a:defRPr/>
            </a:pPr>
            <a:fld id="{C0AB3720-F596-40F7-9C09-34F00CE7B412}" type="datetimeFigureOut">
              <a:rPr lang="de-DE"/>
              <a:pPr>
                <a:defRPr/>
              </a:pPr>
              <a:t>10.10.2013</a:t>
            </a:fld>
            <a:endParaRPr lang="de-DE" dirty="0"/>
          </a:p>
        </p:txBody>
      </p:sp>
      <p:sp>
        <p:nvSpPr>
          <p:cNvPr id="4" name="Folienbildplatzhalter 3"/>
          <p:cNvSpPr>
            <a:spLocks noGrp="1" noRot="1" noChangeAspect="1"/>
          </p:cNvSpPr>
          <p:nvPr>
            <p:ph type="sldImg" idx="2"/>
          </p:nvPr>
        </p:nvSpPr>
        <p:spPr>
          <a:xfrm>
            <a:off x="542925" y="636588"/>
            <a:ext cx="3686175" cy="2763837"/>
          </a:xfrm>
          <a:prstGeom prst="rect">
            <a:avLst/>
          </a:prstGeom>
          <a:noFill/>
          <a:ln w="12700">
            <a:solidFill>
              <a:prstClr val="black"/>
            </a:solidFill>
          </a:ln>
        </p:spPr>
        <p:txBody>
          <a:bodyPr vert="horz" lIns="95481" tIns="47740" rIns="95481" bIns="47740" rtlCol="0" anchor="ctr"/>
          <a:lstStyle/>
          <a:p>
            <a:pPr lvl="0"/>
            <a:endParaRPr lang="de-DE" noProof="0" dirty="0"/>
          </a:p>
        </p:txBody>
      </p:sp>
      <p:sp>
        <p:nvSpPr>
          <p:cNvPr id="5" name="Notizenplatzhalter 4"/>
          <p:cNvSpPr>
            <a:spLocks noGrp="1"/>
          </p:cNvSpPr>
          <p:nvPr>
            <p:ph type="body" sz="quarter" idx="3"/>
          </p:nvPr>
        </p:nvSpPr>
        <p:spPr>
          <a:xfrm>
            <a:off x="512763" y="3624263"/>
            <a:ext cx="6073775" cy="5973762"/>
          </a:xfrm>
          <a:prstGeom prst="rect">
            <a:avLst/>
          </a:prstGeom>
        </p:spPr>
        <p:txBody>
          <a:bodyPr vert="horz" lIns="0" tIns="0" rIns="0" bIns="0" rtlCol="0"/>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6" name="Fußzeilenplatzhalter 5"/>
          <p:cNvSpPr>
            <a:spLocks noGrp="1"/>
          </p:cNvSpPr>
          <p:nvPr>
            <p:ph type="ftr" sz="quarter" idx="4"/>
          </p:nvPr>
        </p:nvSpPr>
        <p:spPr>
          <a:xfrm>
            <a:off x="512763" y="9720263"/>
            <a:ext cx="3795712" cy="512762"/>
          </a:xfrm>
          <a:prstGeom prst="rect">
            <a:avLst/>
          </a:prstGeom>
        </p:spPr>
        <p:txBody>
          <a:bodyPr vert="horz" lIns="0" tIns="47740" rIns="95481" bIns="187954" rtlCol="0" anchor="b"/>
          <a:lstStyle>
            <a:lvl1pPr algn="l">
              <a:spcAft>
                <a:spcPct val="40000"/>
              </a:spcAft>
              <a:buFont typeface="Wingdings" pitchFamily="2" charset="2"/>
              <a:buNone/>
              <a:defRPr sz="1200" dirty="0">
                <a:latin typeface="Frutiger LT Com 55 Roman" pitchFamily="34" charset="0"/>
              </a:defRPr>
            </a:lvl1pPr>
          </a:lstStyle>
          <a:p>
            <a:pPr>
              <a:defRPr/>
            </a:pPr>
            <a:endParaRPr lang="de-DE"/>
          </a:p>
        </p:txBody>
      </p:sp>
      <p:sp>
        <p:nvSpPr>
          <p:cNvPr id="7" name="Foliennummernplatzhalter 6"/>
          <p:cNvSpPr>
            <a:spLocks noGrp="1"/>
          </p:cNvSpPr>
          <p:nvPr>
            <p:ph type="sldNum" sz="quarter" idx="5"/>
          </p:nvPr>
        </p:nvSpPr>
        <p:spPr>
          <a:xfrm>
            <a:off x="5068888" y="9720263"/>
            <a:ext cx="1517650" cy="512762"/>
          </a:xfrm>
          <a:prstGeom prst="rect">
            <a:avLst/>
          </a:prstGeom>
        </p:spPr>
        <p:txBody>
          <a:bodyPr vert="horz" lIns="95481" tIns="47740" rIns="0" bIns="187954" rtlCol="0" anchor="b"/>
          <a:lstStyle>
            <a:lvl1pPr algn="r">
              <a:spcAft>
                <a:spcPct val="40000"/>
              </a:spcAft>
              <a:buFont typeface="Wingdings" pitchFamily="2" charset="2"/>
              <a:buNone/>
              <a:defRPr sz="1200" smtClean="0">
                <a:latin typeface="Frutiger LT Com 55 Roman" pitchFamily="34" charset="0"/>
              </a:defRPr>
            </a:lvl1pPr>
          </a:lstStyle>
          <a:p>
            <a:pPr>
              <a:defRPr/>
            </a:pPr>
            <a:fld id="{2A5C245C-414A-4353-B2FB-7EF0433D5A66}" type="slidenum">
              <a:rPr lang="de-DE"/>
              <a:pPr>
                <a:defRPr/>
              </a:pPr>
              <a:t>‹#›</a:t>
            </a:fld>
            <a:endParaRPr lang="de-DE" dirty="0"/>
          </a:p>
        </p:txBody>
      </p:sp>
    </p:spTree>
  </p:cSld>
  <p:clrMap bg1="lt1" tx1="dk1" bg2="lt2" tx2="dk2" accent1="accent1" accent2="accent2" accent3="accent3" accent4="accent4" accent5="accent5" accent6="accent6" hlink="hlink" folHlink="folHlink"/>
  <p:notesStyle>
    <a:lvl1pPr marL="171450" indent="-171450" algn="l" rtl="0" fontAlgn="base">
      <a:spcBef>
        <a:spcPct val="30000"/>
      </a:spcBef>
      <a:spcAft>
        <a:spcPct val="0"/>
      </a:spcAft>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rtl="0" fontAlgn="base">
      <a:spcBef>
        <a:spcPct val="30000"/>
      </a:spcBef>
      <a:spcAft>
        <a:spcPct val="0"/>
      </a:spcAft>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rtl="0" fontAlgn="base">
      <a:spcBef>
        <a:spcPct val="30000"/>
      </a:spcBef>
      <a:spcAft>
        <a:spcPct val="0"/>
      </a:spcAft>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rtl="0" fontAlgn="base">
      <a:spcBef>
        <a:spcPct val="30000"/>
      </a:spcBef>
      <a:spcAft>
        <a:spcPct val="0"/>
      </a:spcAft>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rtl="0" fontAlgn="base">
      <a:spcBef>
        <a:spcPct val="30000"/>
      </a:spcBef>
      <a:spcAft>
        <a:spcPct val="0"/>
      </a:spcAft>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Folienbildplatzhalter 1"/>
          <p:cNvSpPr>
            <a:spLocks noGrp="1" noRot="1" noChangeAspect="1"/>
          </p:cNvSpPr>
          <p:nvPr>
            <p:ph type="sldImg"/>
          </p:nvPr>
        </p:nvSpPr>
        <p:spPr bwMode="auto">
          <a:noFill/>
          <a:ln>
            <a:solidFill>
              <a:srgbClr val="000000"/>
            </a:solidFill>
            <a:miter lim="800000"/>
            <a:headEnd/>
            <a:tailEnd/>
          </a:ln>
        </p:spPr>
      </p:sp>
      <p:sp>
        <p:nvSpPr>
          <p:cNvPr id="1331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13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D98F1B-08A2-4C15-A70C-7E020FE8FC1B}" type="slidenum">
              <a:rPr lang="de-DE">
                <a:latin typeface="Frutiger LT Com 55 Roman"/>
              </a:rPr>
              <a:pPr/>
              <a:t>1</a:t>
            </a:fld>
            <a:endParaRPr lang="de-DE">
              <a:latin typeface="Frutiger LT Com 55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bwMode="auto">
          <a:noFill/>
          <a:ln>
            <a:solidFill>
              <a:srgbClr val="000000"/>
            </a:solidFill>
            <a:miter lim="800000"/>
            <a:headEnd/>
            <a:tailEnd/>
          </a:ln>
        </p:spPr>
      </p:sp>
      <p:sp>
        <p:nvSpPr>
          <p:cNvPr id="3481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348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1ECE4E-6EBC-432B-AEEB-9DCFDC3419CF}" type="slidenum">
              <a:rPr lang="de-DE">
                <a:latin typeface="Frutiger LT Com 55 Roman"/>
              </a:rPr>
              <a:pPr/>
              <a:t>10</a:t>
            </a:fld>
            <a:endParaRPr lang="de-DE">
              <a:latin typeface="Frutiger LT Com 55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368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03591E-FBAE-4393-8FBF-B2B1506F6541}" type="slidenum">
              <a:rPr lang="de-DE">
                <a:latin typeface="Frutiger LT Com 55 Roman"/>
              </a:rPr>
              <a:pPr/>
              <a:t>11</a:t>
            </a:fld>
            <a:endParaRPr lang="de-DE">
              <a:latin typeface="Frutiger LT Com 55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389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DE9B0A-25C9-482A-BAA3-EC26D4C23256}" type="slidenum">
              <a:rPr lang="de-DE">
                <a:latin typeface="Frutiger LT Com 55 Roman"/>
              </a:rPr>
              <a:pPr/>
              <a:t>12</a:t>
            </a:fld>
            <a:endParaRPr lang="de-DE">
              <a:latin typeface="Frutiger LT Com 55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bwMode="auto">
          <a:xfrm>
            <a:off x="990600" y="765175"/>
            <a:ext cx="5118100" cy="3838575"/>
          </a:xfrm>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409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E02D8A-F6DB-4D19-A590-D5C402CDB2F6}" type="slidenum">
              <a:rPr lang="de-DE">
                <a:latin typeface="Frutiger LT Com 55 Roman"/>
              </a:rPr>
              <a:pPr/>
              <a:t>13</a:t>
            </a:fld>
            <a:endParaRPr lang="de-DE">
              <a:latin typeface="Frutiger LT Com 55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754063" y="584200"/>
            <a:ext cx="5597525" cy="4197350"/>
          </a:xfrm>
          <a:noFill/>
          <a:ln>
            <a:solidFill>
              <a:srgbClr val="000000"/>
            </a:solidFill>
            <a:miter lim="800000"/>
            <a:headEnd/>
            <a:tailEnd/>
          </a:ln>
        </p:spPr>
      </p:sp>
      <p:sp>
        <p:nvSpPr>
          <p:cNvPr id="43010" name="Rectangle 3"/>
          <p:cNvSpPr>
            <a:spLocks noGrp="1"/>
          </p:cNvSpPr>
          <p:nvPr>
            <p:ph type="body" idx="1"/>
          </p:nvPr>
        </p:nvSpPr>
        <p:spPr bwMode="auto">
          <a:xfrm>
            <a:off x="946150" y="4873625"/>
            <a:ext cx="5207000" cy="4630738"/>
          </a:xfrm>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xfrm>
            <a:off x="754063" y="584200"/>
            <a:ext cx="5597525" cy="4197350"/>
          </a:xfrm>
          <a:noFill/>
          <a:ln>
            <a:solidFill>
              <a:srgbClr val="000000"/>
            </a:solidFill>
            <a:miter lim="800000"/>
            <a:headEnd/>
            <a:tailEnd/>
          </a:ln>
        </p:spPr>
      </p:sp>
      <p:sp>
        <p:nvSpPr>
          <p:cNvPr id="45058" name="Rectangle 3"/>
          <p:cNvSpPr>
            <a:spLocks noGrp="1"/>
          </p:cNvSpPr>
          <p:nvPr>
            <p:ph type="body" idx="1"/>
          </p:nvPr>
        </p:nvSpPr>
        <p:spPr bwMode="auto">
          <a:xfrm>
            <a:off x="946150" y="4873625"/>
            <a:ext cx="5207000" cy="4630738"/>
          </a:xfrm>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bildplatzhalter 1"/>
          <p:cNvSpPr>
            <a:spLocks noGrp="1" noRot="1" noChangeAspect="1"/>
          </p:cNvSpPr>
          <p:nvPr>
            <p:ph type="sldImg"/>
          </p:nvPr>
        </p:nvSpPr>
        <p:spPr bwMode="auto">
          <a:xfrm>
            <a:off x="990600" y="765175"/>
            <a:ext cx="5118100" cy="3838575"/>
          </a:xfrm>
          <a:noFill/>
          <a:ln>
            <a:solidFill>
              <a:srgbClr val="000000"/>
            </a:solidFill>
            <a:miter lim="800000"/>
            <a:headEnd/>
            <a:tailEnd/>
          </a:ln>
        </p:spPr>
      </p:sp>
      <p:sp>
        <p:nvSpPr>
          <p:cNvPr id="4813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4813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E2F019-7764-4A73-ABCE-794E609A935D}" type="slidenum">
              <a:rPr lang="de-DE">
                <a:latin typeface="Frutiger LT Com 55 Roman"/>
              </a:rPr>
              <a:pPr/>
              <a:t>17</a:t>
            </a:fld>
            <a:endParaRPr lang="de-DE">
              <a:latin typeface="Frutiger LT Com 55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bildplatzhalter 1"/>
          <p:cNvSpPr>
            <a:spLocks noGrp="1" noRot="1" noChangeAspect="1"/>
          </p:cNvSpPr>
          <p:nvPr>
            <p:ph type="sldImg"/>
          </p:nvPr>
        </p:nvSpPr>
        <p:spPr bwMode="auto">
          <a:noFill/>
          <a:ln>
            <a:solidFill>
              <a:srgbClr val="000000"/>
            </a:solidFill>
            <a:miter lim="800000"/>
            <a:headEnd/>
            <a:tailEnd/>
          </a:ln>
        </p:spPr>
      </p:sp>
      <p:sp>
        <p:nvSpPr>
          <p:cNvPr id="5017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5017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3B411C-5D19-4840-8F03-67BF94BE0A3C}" type="slidenum">
              <a:rPr lang="de-DE">
                <a:latin typeface="Frutiger LT Com 55 Roman"/>
              </a:rPr>
              <a:pPr/>
              <a:t>18</a:t>
            </a:fld>
            <a:endParaRPr lang="de-DE">
              <a:latin typeface="Frutiger LT Com 55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p:cNvSpPr>
          <p:nvPr>
            <p:ph type="sldImg"/>
          </p:nvPr>
        </p:nvSpPr>
        <p:spPr bwMode="auto">
          <a:noFill/>
          <a:ln>
            <a:solidFill>
              <a:srgbClr val="000000"/>
            </a:solidFill>
            <a:miter lim="800000"/>
            <a:headEnd/>
            <a:tailEnd/>
          </a:ln>
        </p:spPr>
      </p:sp>
      <p:sp>
        <p:nvSpPr>
          <p:cNvPr id="5222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5222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B1DFA4-C3E8-4AF3-BFAE-BE34D7B3B317}" type="slidenum">
              <a:rPr lang="de-DE">
                <a:latin typeface="Frutiger LT Com 55 Roman"/>
              </a:rPr>
              <a:pPr/>
              <a:t>19</a:t>
            </a:fld>
            <a:endParaRPr lang="de-DE">
              <a:latin typeface="Frutiger LT Com 55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542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F3FD6C-9D23-4B57-888A-BA111C846D2E}" type="slidenum">
              <a:rPr lang="de-DE">
                <a:latin typeface="Frutiger LT Com 55 Roman"/>
              </a:rPr>
              <a:pPr/>
              <a:t>20</a:t>
            </a:fld>
            <a:endParaRPr lang="de-DE">
              <a:latin typeface="Frutiger LT Com 55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xfrm>
            <a:off x="754063" y="584200"/>
            <a:ext cx="5597525" cy="4197350"/>
          </a:xfrm>
          <a:noFill/>
          <a:ln>
            <a:solidFill>
              <a:srgbClr val="000000"/>
            </a:solidFill>
            <a:miter lim="800000"/>
            <a:headEnd/>
            <a:tailEnd/>
          </a:ln>
        </p:spPr>
      </p:sp>
      <p:sp>
        <p:nvSpPr>
          <p:cNvPr id="15362" name="Rectangle 3"/>
          <p:cNvSpPr>
            <a:spLocks noGrp="1"/>
          </p:cNvSpPr>
          <p:nvPr>
            <p:ph type="body" idx="1"/>
          </p:nvPr>
        </p:nvSpPr>
        <p:spPr bwMode="auto">
          <a:xfrm>
            <a:off x="946150" y="4873625"/>
            <a:ext cx="5207000" cy="4630738"/>
          </a:xfrm>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776288" y="298450"/>
            <a:ext cx="4095750" cy="3071813"/>
          </a:xfrm>
          <a:noFill/>
          <a:ln>
            <a:solidFill>
              <a:srgbClr val="000000"/>
            </a:solidFill>
            <a:miter lim="800000"/>
            <a:headEnd/>
            <a:tailEnd/>
          </a:ln>
        </p:spPr>
      </p:sp>
      <p:sp>
        <p:nvSpPr>
          <p:cNvPr id="56322" name="Rectangle 3"/>
          <p:cNvSpPr>
            <a:spLocks noGrp="1" noChangeArrowheads="1"/>
          </p:cNvSpPr>
          <p:nvPr>
            <p:ph type="body" idx="1"/>
          </p:nvPr>
        </p:nvSpPr>
        <p:spPr bwMode="auto">
          <a:xfrm>
            <a:off x="569913" y="3516313"/>
            <a:ext cx="6264275" cy="6323012"/>
          </a:xfrm>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1415" tIns="45706" rIns="91415" bIns="45706" anchor="b"/>
          <a:lstStyle/>
          <a:p>
            <a:pPr algn="r" defTabSz="874713">
              <a:spcAft>
                <a:spcPct val="40000"/>
              </a:spcAft>
              <a:buFont typeface="Wingdings" pitchFamily="2" charset="2"/>
              <a:buNone/>
            </a:pPr>
            <a:fld id="{54631925-3C94-4013-981E-A2F4A3F37731}" type="slidenum">
              <a:rPr lang="de-DE" sz="1100">
                <a:latin typeface="Arial" charset="0"/>
              </a:rPr>
              <a:pPr algn="r" defTabSz="874713">
                <a:spcAft>
                  <a:spcPct val="40000"/>
                </a:spcAft>
                <a:buFont typeface="Wingdings" pitchFamily="2" charset="2"/>
                <a:buNone/>
              </a:pPr>
              <a:t>3</a:t>
            </a:fld>
            <a:endParaRPr lang="de-DE" sz="1100">
              <a:latin typeface="Arial" charset="0"/>
            </a:endParaRPr>
          </a:p>
        </p:txBody>
      </p:sp>
      <p:sp>
        <p:nvSpPr>
          <p:cNvPr id="19458" name="Rectangle 2"/>
          <p:cNvSpPr>
            <a:spLocks noGrp="1" noRot="1" noChangeAspect="1" noChangeArrowheads="1" noTextEdit="1"/>
          </p:cNvSpPr>
          <p:nvPr>
            <p:ph type="sldImg"/>
          </p:nvPr>
        </p:nvSpPr>
        <p:spPr bwMode="auto">
          <a:xfrm>
            <a:off x="754063" y="584200"/>
            <a:ext cx="5597525" cy="4197350"/>
          </a:xfrm>
          <a:noFill/>
          <a:ln>
            <a:solidFill>
              <a:srgbClr val="000000"/>
            </a:solidFill>
            <a:miter lim="800000"/>
            <a:headEnd/>
            <a:tailEnd/>
          </a:ln>
        </p:spPr>
      </p:sp>
      <p:sp>
        <p:nvSpPr>
          <p:cNvPr id="19459" name="Rectangle 3"/>
          <p:cNvSpPr>
            <a:spLocks noGrp="1" noChangeArrowheads="1"/>
          </p:cNvSpPr>
          <p:nvPr>
            <p:ph type="body" idx="1"/>
          </p:nvPr>
        </p:nvSpPr>
        <p:spPr bwMode="auto">
          <a:xfrm>
            <a:off x="946150" y="4873625"/>
            <a:ext cx="5207000" cy="4630738"/>
          </a:xfrm>
          <a:noFill/>
        </p:spPr>
        <p:txBody>
          <a:bodyPr wrap="square" lIns="91415" tIns="45706" rIns="91415" bIns="45706" numCol="1" anchor="t" anchorCtr="0" compatLnSpc="1">
            <a:prstTxWarp prst="textNoShape">
              <a:avLst/>
            </a:prstTxWarp>
          </a:bodyPr>
          <a:lstStyle/>
          <a:p>
            <a:pPr>
              <a:spcBef>
                <a:spcPct val="0"/>
              </a:spcBef>
            </a:pPr>
            <a:endParaRPr lang="en-US" smtClean="0">
              <a:latin typeface="Frutiger LT Com 55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bildplatzhalter 1"/>
          <p:cNvSpPr>
            <a:spLocks noGrp="1" noRot="1" noChangeAspect="1"/>
          </p:cNvSpPr>
          <p:nvPr>
            <p:ph type="sldImg"/>
          </p:nvPr>
        </p:nvSpPr>
        <p:spPr bwMode="auto">
          <a:noFill/>
          <a:ln>
            <a:solidFill>
              <a:srgbClr val="000000"/>
            </a:solidFill>
            <a:miter lim="800000"/>
            <a:headEnd/>
            <a:tailEnd/>
          </a:ln>
        </p:spPr>
      </p:sp>
      <p:sp>
        <p:nvSpPr>
          <p:cNvPr id="2150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2150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FD3DA4-31EC-4980-90C9-2A2347A9E080}" type="slidenum">
              <a:rPr lang="de-DE">
                <a:latin typeface="Frutiger LT Com 55 Roman"/>
              </a:rPr>
              <a:pPr/>
              <a:t>4</a:t>
            </a:fld>
            <a:endParaRPr lang="de-DE">
              <a:latin typeface="Frutiger LT Com 55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bwMode="auto">
          <a:noFill/>
          <a:ln>
            <a:solidFill>
              <a:srgbClr val="000000"/>
            </a:solidFill>
            <a:miter lim="800000"/>
            <a:headEnd/>
            <a:tailEnd/>
          </a:ln>
        </p:spPr>
      </p:sp>
      <p:sp>
        <p:nvSpPr>
          <p:cNvPr id="2355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2355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AFC031-87DD-40C6-A98C-B41F23C0A092}" type="slidenum">
              <a:rPr lang="de-DE">
                <a:latin typeface="Frutiger LT Com 55 Roman"/>
              </a:rPr>
              <a:pPr/>
              <a:t>5</a:t>
            </a:fld>
            <a:endParaRPr lang="de-DE">
              <a:latin typeface="Frutiger LT Com 55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4022725" y="9723438"/>
            <a:ext cx="3074988" cy="509587"/>
          </a:xfrm>
          <a:prstGeom prst="rect">
            <a:avLst/>
          </a:prstGeom>
          <a:noFill/>
          <a:ln w="9525">
            <a:noFill/>
            <a:miter lim="800000"/>
            <a:headEnd/>
            <a:tailEnd/>
          </a:ln>
        </p:spPr>
        <p:txBody>
          <a:bodyPr lIns="90638" tIns="45321" rIns="90638" bIns="45321" anchor="b"/>
          <a:lstStyle/>
          <a:p>
            <a:pPr algn="r" defTabSz="906463">
              <a:spcAft>
                <a:spcPct val="40000"/>
              </a:spcAft>
              <a:buFont typeface="Wingdings" pitchFamily="2" charset="2"/>
              <a:buNone/>
            </a:pPr>
            <a:fld id="{8F1A5267-8914-43DE-9321-5293597676CA}" type="slidenum">
              <a:rPr lang="de-DE" sz="1100"/>
              <a:pPr algn="r" defTabSz="906463">
                <a:spcAft>
                  <a:spcPct val="40000"/>
                </a:spcAft>
                <a:buFont typeface="Wingdings" pitchFamily="2" charset="2"/>
                <a:buNone/>
              </a:pPr>
              <a:t>6</a:t>
            </a:fld>
            <a:endParaRPr lang="de-DE" sz="1100"/>
          </a:p>
        </p:txBody>
      </p:sp>
      <p:sp>
        <p:nvSpPr>
          <p:cNvPr id="25602"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4663" tIns="47330" rIns="94663" bIns="47330"/>
          <a:lstStyle/>
          <a:p>
            <a:pPr defTabSz="933450">
              <a:spcAft>
                <a:spcPct val="40000"/>
              </a:spcAft>
              <a:buFont typeface="Wingdings" pitchFamily="2" charset="2"/>
              <a:buNone/>
            </a:pPr>
            <a:fld id="{C3A48807-3B48-4528-9B11-8EDBE6D0C021}" type="slidenum">
              <a:rPr lang="de-DE" altLang="de-DE" sz="800">
                <a:latin typeface="Frutiger LT Com 45 Light"/>
              </a:rPr>
              <a:pPr defTabSz="933450">
                <a:spcAft>
                  <a:spcPct val="40000"/>
                </a:spcAft>
                <a:buFont typeface="Wingdings" pitchFamily="2" charset="2"/>
                <a:buNone/>
              </a:pPr>
              <a:t>6</a:t>
            </a:fld>
            <a:endParaRPr lang="de-DE" altLang="de-DE" sz="800">
              <a:latin typeface="Frutiger LT Com 45 Light"/>
            </a:endParaRPr>
          </a:p>
        </p:txBody>
      </p:sp>
      <p:sp>
        <p:nvSpPr>
          <p:cNvPr id="25603" name="Rectangle 2"/>
          <p:cNvSpPr>
            <a:spLocks noGrp="1" noRot="1" noChangeAspect="1" noChangeArrowheads="1" noTextEdit="1"/>
          </p:cNvSpPr>
          <p:nvPr>
            <p:ph type="sldImg"/>
          </p:nvPr>
        </p:nvSpPr>
        <p:spPr bwMode="auto">
          <a:xfrm>
            <a:off x="769938" y="596900"/>
            <a:ext cx="5564187" cy="4171950"/>
          </a:xfrm>
          <a:noFill/>
          <a:ln>
            <a:solidFill>
              <a:srgbClr val="000000"/>
            </a:solidFill>
            <a:miter lim="800000"/>
            <a:headEnd/>
            <a:tailEnd/>
          </a:ln>
        </p:spPr>
      </p:sp>
      <p:sp>
        <p:nvSpPr>
          <p:cNvPr id="25604" name="Rectangle 3"/>
          <p:cNvSpPr>
            <a:spLocks noGrp="1" noChangeArrowheads="1"/>
          </p:cNvSpPr>
          <p:nvPr>
            <p:ph type="body" idx="1"/>
          </p:nvPr>
        </p:nvSpPr>
        <p:spPr bwMode="auto">
          <a:xfrm>
            <a:off x="485775" y="5119688"/>
            <a:ext cx="6092825" cy="4379912"/>
          </a:xfrm>
          <a:noFill/>
        </p:spPr>
        <p:txBody>
          <a:bodyPr wrap="square" lIns="99066" tIns="48694" rIns="99066" bIns="48694" numCol="1" anchor="t" anchorCtr="0" compatLnSpc="1">
            <a:prstTxWarp prst="textNoShape">
              <a:avLst/>
            </a:prstTxWarp>
          </a:bodyPr>
          <a:lstStyle/>
          <a:p>
            <a:pPr defTabSz="801688">
              <a:spcBef>
                <a:spcPct val="0"/>
              </a:spcBef>
            </a:pPr>
            <a:endParaRPr lang="en-US" smtClean="0">
              <a:latin typeface="Frutiger LT Com 55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txBox="1">
            <a:spLocks noGrp="1" noChangeArrowheads="1"/>
          </p:cNvSpPr>
          <p:nvPr/>
        </p:nvSpPr>
        <p:spPr bwMode="auto">
          <a:xfrm>
            <a:off x="4022725" y="9740900"/>
            <a:ext cx="3076575" cy="482600"/>
          </a:xfrm>
          <a:prstGeom prst="rect">
            <a:avLst/>
          </a:prstGeom>
          <a:noFill/>
          <a:ln w="9525">
            <a:noFill/>
            <a:miter lim="800000"/>
            <a:headEnd/>
            <a:tailEnd/>
          </a:ln>
        </p:spPr>
        <p:txBody>
          <a:bodyPr lIns="20073" tIns="0" rIns="20073" bIns="0" anchor="b"/>
          <a:lstStyle/>
          <a:p>
            <a:pPr algn="r" defTabSz="768350" eaLnBrk="0" hangingPunct="0">
              <a:spcAft>
                <a:spcPct val="40000"/>
              </a:spcAft>
              <a:buFont typeface="Wingdings" pitchFamily="2" charset="2"/>
              <a:buNone/>
            </a:pPr>
            <a:fld id="{DF115620-1774-4794-BCD7-8C9FEBFD8CE6}" type="slidenum">
              <a:rPr lang="de-DE" sz="1000" i="1">
                <a:latin typeface="Times New Roman" pitchFamily="18" charset="0"/>
              </a:rPr>
              <a:pPr algn="r" defTabSz="768350" eaLnBrk="0" hangingPunct="0">
                <a:spcAft>
                  <a:spcPct val="40000"/>
                </a:spcAft>
                <a:buFont typeface="Wingdings" pitchFamily="2" charset="2"/>
                <a:buNone/>
              </a:pPr>
              <a:t>7</a:t>
            </a:fld>
            <a:endParaRPr lang="de-DE" sz="1000" i="1">
              <a:latin typeface="Times New Roman" pitchFamily="18" charset="0"/>
            </a:endParaRPr>
          </a:p>
        </p:txBody>
      </p:sp>
      <p:sp>
        <p:nvSpPr>
          <p:cNvPr id="27650" name="Rectangle 5"/>
          <p:cNvSpPr txBox="1">
            <a:spLocks noGrp="1" noChangeArrowheads="1"/>
          </p:cNvSpPr>
          <p:nvPr/>
        </p:nvSpPr>
        <p:spPr bwMode="auto">
          <a:xfrm>
            <a:off x="4022725" y="9740900"/>
            <a:ext cx="3076575" cy="482600"/>
          </a:xfrm>
          <a:prstGeom prst="rect">
            <a:avLst/>
          </a:prstGeom>
          <a:noFill/>
          <a:ln w="9525">
            <a:noFill/>
            <a:miter lim="800000"/>
            <a:headEnd/>
            <a:tailEnd/>
          </a:ln>
        </p:spPr>
        <p:txBody>
          <a:bodyPr lIns="20073" tIns="0" rIns="20073" bIns="0" anchor="b"/>
          <a:lstStyle/>
          <a:p>
            <a:pPr algn="r" defTabSz="768350" eaLnBrk="0" hangingPunct="0">
              <a:spcAft>
                <a:spcPct val="40000"/>
              </a:spcAft>
              <a:buFont typeface="Wingdings" pitchFamily="2" charset="2"/>
              <a:buNone/>
            </a:pPr>
            <a:fld id="{4A07E782-144D-4A38-A525-67A664A014CC}" type="slidenum">
              <a:rPr lang="de-DE" sz="1000" i="1">
                <a:latin typeface="Times New Roman" pitchFamily="18" charset="0"/>
              </a:rPr>
              <a:pPr algn="r" defTabSz="768350" eaLnBrk="0" hangingPunct="0">
                <a:spcAft>
                  <a:spcPct val="40000"/>
                </a:spcAft>
                <a:buFont typeface="Wingdings" pitchFamily="2" charset="2"/>
                <a:buNone/>
              </a:pPr>
              <a:t>7</a:t>
            </a:fld>
            <a:endParaRPr lang="de-DE" sz="1000" i="1">
              <a:latin typeface="Times New Roman" pitchFamily="18" charset="0"/>
            </a:endParaRPr>
          </a:p>
        </p:txBody>
      </p:sp>
      <p:sp>
        <p:nvSpPr>
          <p:cNvPr id="27651" name="Rectangle 2"/>
          <p:cNvSpPr>
            <a:spLocks noGrp="1" noRot="1" noChangeAspect="1" noChangeArrowheads="1" noTextEdit="1"/>
          </p:cNvSpPr>
          <p:nvPr>
            <p:ph type="sldImg"/>
          </p:nvPr>
        </p:nvSpPr>
        <p:spPr bwMode="auto">
          <a:xfrm>
            <a:off x="754063" y="584200"/>
            <a:ext cx="5597525" cy="4197350"/>
          </a:xfrm>
          <a:noFill/>
          <a:ln>
            <a:solidFill>
              <a:srgbClr val="000000"/>
            </a:solidFill>
            <a:miter lim="800000"/>
            <a:headEnd/>
            <a:tailEnd/>
          </a:ln>
        </p:spPr>
      </p:sp>
      <p:sp>
        <p:nvSpPr>
          <p:cNvPr id="27652" name="Rectangle 3"/>
          <p:cNvSpPr>
            <a:spLocks noGrp="1" noChangeArrowheads="1"/>
          </p:cNvSpPr>
          <p:nvPr>
            <p:ph type="body" idx="1"/>
          </p:nvPr>
        </p:nvSpPr>
        <p:spPr bwMode="auto">
          <a:xfrm>
            <a:off x="946150" y="4873625"/>
            <a:ext cx="5207000" cy="4630738"/>
          </a:xfrm>
          <a:noFill/>
        </p:spPr>
        <p:txBody>
          <a:bodyPr wrap="square" lIns="97011" tIns="48505" rIns="97011" bIns="48505" numCol="1" anchor="t" anchorCtr="0" compatLnSpc="1">
            <a:prstTxWarp prst="textNoShape">
              <a:avLst/>
            </a:prstTxWarp>
          </a:bodyPr>
          <a:lstStyle/>
          <a:p>
            <a:pPr defTabSz="795338">
              <a:spcBef>
                <a:spcPct val="0"/>
              </a:spcBef>
            </a:pPr>
            <a:endParaRPr lang="en-US" smtClean="0">
              <a:latin typeface="Frutiger LT Com 55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p:cNvSpPr>
            <a:spLocks noGrp="1" noRot="1" noChangeAspect="1"/>
          </p:cNvSpPr>
          <p:nvPr>
            <p:ph type="sldImg"/>
          </p:nvPr>
        </p:nvSpPr>
        <p:spPr bwMode="auto">
          <a:noFill/>
          <a:ln>
            <a:solidFill>
              <a:srgbClr val="000000"/>
            </a:solidFill>
            <a:miter lim="800000"/>
            <a:headEnd/>
            <a:tailEnd/>
          </a:ln>
        </p:spPr>
      </p:sp>
      <p:sp>
        <p:nvSpPr>
          <p:cNvPr id="3072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
        <p:nvSpPr>
          <p:cNvPr id="3072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DFDC8A-1207-419F-B017-CC8C09C78F9C}" type="slidenum">
              <a:rPr lang="de-DE">
                <a:latin typeface="Frutiger LT Com 55 Roman"/>
              </a:rPr>
              <a:pPr/>
              <a:t>8</a:t>
            </a:fld>
            <a:endParaRPr lang="de-DE">
              <a:latin typeface="Frutiger LT Com 55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xfrm>
            <a:off x="754063" y="584200"/>
            <a:ext cx="5597525" cy="4197350"/>
          </a:xfrm>
          <a:noFill/>
          <a:ln>
            <a:solidFill>
              <a:srgbClr val="000000"/>
            </a:solidFill>
            <a:miter lim="800000"/>
            <a:headEnd/>
            <a:tailEnd/>
          </a:ln>
        </p:spPr>
      </p:sp>
      <p:sp>
        <p:nvSpPr>
          <p:cNvPr id="32770" name="Rectangle 3"/>
          <p:cNvSpPr>
            <a:spLocks noGrp="1"/>
          </p:cNvSpPr>
          <p:nvPr>
            <p:ph type="body" idx="1"/>
          </p:nvPr>
        </p:nvSpPr>
        <p:spPr bwMode="auto">
          <a:xfrm>
            <a:off x="946150" y="4873625"/>
            <a:ext cx="5207000" cy="4630738"/>
          </a:xfrm>
          <a:noFill/>
        </p:spPr>
        <p:txBody>
          <a:bodyPr wrap="square" numCol="1" anchor="t" anchorCtr="0" compatLnSpc="1">
            <a:prstTxWarp prst="textNoShape">
              <a:avLst/>
            </a:prstTxWarp>
          </a:bodyPr>
          <a:lstStyle/>
          <a:p>
            <a:pPr>
              <a:spcBef>
                <a:spcPct val="0"/>
              </a:spcBef>
            </a:pPr>
            <a:endParaRPr lang="en-US" smtClean="0">
              <a:latin typeface="Frutiger LT Com 55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6" name="Line 13"/>
          <p:cNvSpPr>
            <a:spLocks noChangeShapeType="1"/>
          </p:cNvSpPr>
          <p:nvPr userDrawn="1"/>
        </p:nvSpPr>
        <p:spPr bwMode="auto">
          <a:xfrm>
            <a:off x="466725" y="2492375"/>
            <a:ext cx="8207375" cy="0"/>
          </a:xfrm>
          <a:prstGeom prst="line">
            <a:avLst/>
          </a:prstGeom>
          <a:noFill/>
          <a:ln w="12700">
            <a:solidFill>
              <a:schemeClr val="tx2"/>
            </a:solidFill>
            <a:round/>
            <a:headEnd/>
            <a:tailEnd/>
          </a:ln>
          <a:effectLst/>
          <a:extLst>
            <a:ext uri="{909E8E84-426E-40DD-AFC4-6F175D3DCCD1}"/>
            <a:ext uri="{AF507438-7753-43E0-B8FC-AC1667EBCBE1}"/>
          </a:extLst>
        </p:spPr>
        <p:txBody>
          <a:bodyPr/>
          <a:lstStyle/>
          <a:p>
            <a:pPr>
              <a:spcAft>
                <a:spcPct val="40000"/>
              </a:spcAft>
              <a:buFont typeface="Wingdings" pitchFamily="2" charset="2"/>
              <a:buNone/>
              <a:defRPr/>
            </a:pPr>
            <a:endParaRPr lang="de-DE">
              <a:latin typeface="Frutiger LT Com 55 Roman" pitchFamily="34" charset="0"/>
            </a:endParaRPr>
          </a:p>
        </p:txBody>
      </p:sp>
      <p:sp>
        <p:nvSpPr>
          <p:cNvPr id="8" name="Line 12"/>
          <p:cNvSpPr>
            <a:spLocks noChangeShapeType="1"/>
          </p:cNvSpPr>
          <p:nvPr userDrawn="1"/>
        </p:nvSpPr>
        <p:spPr bwMode="auto">
          <a:xfrm flipV="1">
            <a:off x="466725" y="404813"/>
            <a:ext cx="8207375" cy="0"/>
          </a:xfrm>
          <a:prstGeom prst="line">
            <a:avLst/>
          </a:prstGeom>
          <a:noFill/>
          <a:ln w="50800">
            <a:solidFill>
              <a:schemeClr val="tx2"/>
            </a:solidFill>
            <a:round/>
            <a:headEnd/>
            <a:tailEnd/>
          </a:ln>
          <a:effectLst/>
          <a:extLst>
            <a:ext uri="{909E8E84-426E-40DD-AFC4-6F175D3DCCD1}"/>
            <a:ext uri="{AF507438-7753-43E0-B8FC-AC1667EBCBE1}"/>
          </a:extLst>
        </p:spPr>
        <p:txBody>
          <a:bodyPr/>
          <a:lstStyle/>
          <a:p>
            <a:pPr>
              <a:spcAft>
                <a:spcPct val="40000"/>
              </a:spcAft>
              <a:buFont typeface="Wingdings" pitchFamily="2" charset="2"/>
              <a:buNone/>
              <a:defRPr/>
            </a:pPr>
            <a:endParaRPr lang="de-DE">
              <a:latin typeface="Frutiger LT Com 55 Roman" pitchFamily="34" charset="0"/>
            </a:endParaRPr>
          </a:p>
        </p:txBody>
      </p:sp>
      <p:sp>
        <p:nvSpPr>
          <p:cNvPr id="3"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smtClean="0"/>
              <a:t>Formatvorlage des Untertitelmasters durch Klicken bearbeiten</a:t>
            </a:r>
            <a:endParaRPr lang="de-DE" noProof="0" dirty="0" smtClean="0"/>
          </a:p>
        </p:txBody>
      </p:sp>
      <p:sp>
        <p:nvSpPr>
          <p:cNvPr id="5" name="Bildplatzhalter 2"/>
          <p:cNvSpPr>
            <a:spLocks noGrp="1"/>
          </p:cNvSpPr>
          <p:nvPr>
            <p:ph type="pic" sz="quarter" idx="10"/>
          </p:nvPr>
        </p:nvSpPr>
        <p:spPr>
          <a:xfrm>
            <a:off x="469275" y="2636890"/>
            <a:ext cx="8208000" cy="3384470"/>
          </a:xfrm>
        </p:spPr>
        <p:txBody>
          <a:bodyPr anchor="ctr"/>
          <a:lstStyle>
            <a:lvl1pPr marL="0" indent="0" algn="ctr">
              <a:buNone/>
              <a:defRPr/>
            </a:lvl1pPr>
          </a:lstStyle>
          <a:p>
            <a:pPr lvl="0"/>
            <a:r>
              <a:rPr lang="de-DE" noProof="0" smtClean="0"/>
              <a:t>Bild durch Klicken auf Symbol hinzufügen</a:t>
            </a:r>
            <a:endParaRPr lang="de-DE" noProof="0" dirty="0"/>
          </a:p>
        </p:txBody>
      </p:sp>
      <p:sp>
        <p:nvSpPr>
          <p:cNvPr id="7"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smtClean="0"/>
              <a:t>Titelmasterformat durch Klicken bearbeiten</a:t>
            </a:r>
            <a:endParaRPr lang="de-DE"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406400"/>
            <a:ext cx="8207375" cy="0"/>
          </a:xfrm>
          <a:prstGeom prst="line">
            <a:avLst/>
          </a:prstGeom>
          <a:noFill/>
          <a:ln w="50800">
            <a:solidFill>
              <a:schemeClr val="tx2"/>
            </a:solidFill>
            <a:round/>
            <a:headEnd/>
            <a:tailEnd/>
          </a:ln>
          <a:effectLst/>
          <a:extLst>
            <a:ext uri="{909E8E84-426E-40DD-AFC4-6F175D3DCCD1}"/>
            <a:ext uri="{AF507438-7753-43E0-B8FC-AC1667EBCBE1}"/>
          </a:extLst>
        </p:spPr>
        <p:txBody>
          <a:bodyPr/>
          <a:lstStyle/>
          <a:p>
            <a:pPr>
              <a:spcAft>
                <a:spcPct val="40000"/>
              </a:spcAft>
              <a:buFont typeface="Wingdings" pitchFamily="2" charset="2"/>
              <a:buNone/>
              <a:defRPr/>
            </a:pPr>
            <a:endParaRPr lang="de-DE">
              <a:latin typeface="Frutiger LT Com 55 Roman" pitchFamily="34" charset="0"/>
            </a:endParaRPr>
          </a:p>
        </p:txBody>
      </p:sp>
      <p:sp>
        <p:nvSpPr>
          <p:cNvPr id="5" name="Line 13"/>
          <p:cNvSpPr>
            <a:spLocks noChangeShapeType="1"/>
          </p:cNvSpPr>
          <p:nvPr userDrawn="1"/>
        </p:nvSpPr>
        <p:spPr bwMode="auto">
          <a:xfrm>
            <a:off x="466725" y="2492375"/>
            <a:ext cx="8207375" cy="0"/>
          </a:xfrm>
          <a:prstGeom prst="line">
            <a:avLst/>
          </a:prstGeom>
          <a:noFill/>
          <a:ln w="12700">
            <a:solidFill>
              <a:schemeClr val="tx2"/>
            </a:solidFill>
            <a:round/>
            <a:headEnd/>
            <a:tailEnd/>
          </a:ln>
          <a:effectLst/>
          <a:extLst>
            <a:ext uri="{909E8E84-426E-40DD-AFC4-6F175D3DCCD1}"/>
            <a:ext uri="{AF507438-7753-43E0-B8FC-AC1667EBCBE1}"/>
          </a:extLst>
        </p:spPr>
        <p:txBody>
          <a:bodyPr/>
          <a:lstStyle/>
          <a:p>
            <a:pPr>
              <a:spcAft>
                <a:spcPct val="40000"/>
              </a:spcAft>
              <a:buFont typeface="Wingdings" pitchFamily="2" charset="2"/>
              <a:buNone/>
              <a:defRPr/>
            </a:pPr>
            <a:endParaRPr lang="de-DE">
              <a:latin typeface="Frutiger LT Com 55 Roman" pitchFamily="34" charset="0"/>
            </a:endParaRPr>
          </a:p>
        </p:txBody>
      </p:sp>
      <p:sp>
        <p:nvSpPr>
          <p:cNvPr id="6" name="Text Box 19"/>
          <p:cNvSpPr txBox="1">
            <a:spLocks noChangeArrowheads="1"/>
          </p:cNvSpPr>
          <p:nvPr userDrawn="1"/>
        </p:nvSpPr>
        <p:spPr bwMode="auto">
          <a:xfrm>
            <a:off x="455613" y="6432550"/>
            <a:ext cx="900112" cy="12223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a:spcBef>
                <a:spcPct val="50000"/>
              </a:spcBef>
              <a:defRPr/>
            </a:pPr>
            <a:r>
              <a:rPr lang="de-DE" sz="800" dirty="0">
                <a:solidFill>
                  <a:schemeClr val="bg2"/>
                </a:solidFill>
                <a:latin typeface="Frutiger LT Com 55 Roman" pitchFamily="34" charset="0"/>
              </a:rPr>
              <a:t>© Fraunhofer </a:t>
            </a:r>
          </a:p>
        </p:txBody>
      </p:sp>
      <p:sp>
        <p:nvSpPr>
          <p:cNvPr id="7" name="Line 7"/>
          <p:cNvSpPr>
            <a:spLocks noChangeShapeType="1"/>
          </p:cNvSpPr>
          <p:nvPr userDrawn="1"/>
        </p:nvSpPr>
        <p:spPr bwMode="auto">
          <a:xfrm flipV="1">
            <a:off x="469900" y="6165850"/>
            <a:ext cx="8207375" cy="0"/>
          </a:xfrm>
          <a:prstGeom prst="line">
            <a:avLst/>
          </a:prstGeom>
          <a:noFill/>
          <a:ln w="31750">
            <a:solidFill>
              <a:schemeClr val="tx2"/>
            </a:solidFill>
            <a:round/>
            <a:headEnd/>
            <a:tailEnd/>
          </a:ln>
          <a:effectLst/>
          <a:extLst>
            <a:ext uri="{909E8E84-426E-40DD-AFC4-6F175D3DCCD1}"/>
            <a:ext uri="{AF507438-7753-43E0-B8FC-AC1667EBCBE1}"/>
          </a:extLst>
        </p:spPr>
        <p:txBody>
          <a:bodyPr/>
          <a:lstStyle/>
          <a:p>
            <a:pPr>
              <a:spcAft>
                <a:spcPct val="40000"/>
              </a:spcAft>
              <a:buFont typeface="Wingdings" pitchFamily="2" charset="2"/>
              <a:buNone/>
              <a:defRPr/>
            </a:pPr>
            <a:endParaRPr lang="de-DE">
              <a:latin typeface="Frutiger LT Com 55 Roman" pitchFamily="34" charset="0"/>
            </a:endParaRPr>
          </a:p>
        </p:txBody>
      </p:sp>
      <p:pic>
        <p:nvPicPr>
          <p:cNvPr id="8" name="Grafik 1" descr="Logo"/>
          <p:cNvPicPr>
            <a:picLocks noChangeAspect="1"/>
          </p:cNvPicPr>
          <p:nvPr userDrawn="1"/>
        </p:nvPicPr>
        <p:blipFill>
          <a:blip r:embed="rId2"/>
          <a:srcRect/>
          <a:stretch>
            <a:fillRect/>
          </a:stretch>
        </p:blipFill>
        <p:spPr bwMode="auto">
          <a:xfrm>
            <a:off x="2411413" y="3429000"/>
            <a:ext cx="4321175" cy="1182688"/>
          </a:xfrm>
          <a:prstGeom prst="rect">
            <a:avLst/>
          </a:prstGeom>
          <a:noFill/>
          <a:ln w="9525">
            <a:noFill/>
            <a:miter lim="800000"/>
            <a:headEnd/>
            <a:tailEnd/>
          </a:ln>
        </p:spPr>
      </p:pic>
      <p:sp>
        <p:nvSpPr>
          <p:cNvPr id="9" name="Rectangle 2"/>
          <p:cNvSpPr>
            <a:spLocks noGrp="1" noChangeArrowheads="1"/>
          </p:cNvSpPr>
          <p:nvPr>
            <p:ph type="ctrTitle"/>
          </p:nvPr>
        </p:nvSpPr>
        <p:spPr>
          <a:xfrm>
            <a:off x="466725" y="476823"/>
            <a:ext cx="8208000" cy="1008140"/>
          </a:xfrm>
          <a:noFill/>
        </p:spPr>
        <p:txBody>
          <a:bodyPr/>
          <a:lstStyle>
            <a:lvl1pPr marL="0" indent="0">
              <a:defRPr sz="3200" cap="all" baseline="0"/>
            </a:lvl1pPr>
          </a:lstStyle>
          <a:p>
            <a:pPr lvl="0"/>
            <a:r>
              <a:rPr lang="de-DE" noProof="0" smtClean="0"/>
              <a:t>Titelmasterformat durch Klicken bearbeiten</a:t>
            </a:r>
            <a:endParaRPr lang="de-DE" noProof="0" dirty="0" smtClean="0"/>
          </a:p>
        </p:txBody>
      </p:sp>
      <p:sp>
        <p:nvSpPr>
          <p:cNvPr id="10" name="Rectangle 3"/>
          <p:cNvSpPr>
            <a:spLocks noGrp="1" noChangeArrowheads="1"/>
          </p:cNvSpPr>
          <p:nvPr>
            <p:ph type="subTitle" idx="1"/>
          </p:nvPr>
        </p:nvSpPr>
        <p:spPr>
          <a:xfrm>
            <a:off x="466725" y="1773238"/>
            <a:ext cx="8208000" cy="647622"/>
          </a:xfrm>
        </p:spPr>
        <p:txBody>
          <a:bodyPr/>
          <a:lstStyle>
            <a:lvl1pPr marL="0" indent="0">
              <a:buNone/>
              <a:defRPr/>
            </a:lvl1pPr>
          </a:lstStyle>
          <a:p>
            <a:pPr lvl="0"/>
            <a:r>
              <a:rPr lang="de-DE" noProof="0" smtClean="0"/>
              <a:t>Formatvorlage des Untertitelmasters durch Klicken bearbeiten</a:t>
            </a:r>
            <a:endParaRPr lang="de-DE" noProof="0"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406400"/>
            <a:ext cx="8207375" cy="0"/>
          </a:xfrm>
          <a:prstGeom prst="line">
            <a:avLst/>
          </a:prstGeom>
          <a:noFill/>
          <a:ln w="50800">
            <a:solidFill>
              <a:schemeClr val="tx2"/>
            </a:solidFill>
            <a:round/>
            <a:headEnd/>
            <a:tailEnd/>
          </a:ln>
          <a:effectLst/>
          <a:extLst>
            <a:ext uri="{909E8E84-426E-40DD-AFC4-6F175D3DCCD1}"/>
            <a:ext uri="{AF507438-7753-43E0-B8FC-AC1667EBCBE1}"/>
          </a:extLst>
        </p:spPr>
        <p:txBody>
          <a:bodyPr/>
          <a:lstStyle/>
          <a:p>
            <a:pPr>
              <a:spcAft>
                <a:spcPct val="40000"/>
              </a:spcAft>
              <a:buFont typeface="Wingdings" pitchFamily="2" charset="2"/>
              <a:buNone/>
              <a:defRPr/>
            </a:pPr>
            <a:endParaRPr lang="de-DE">
              <a:latin typeface="Frutiger LT Com 55 Roman" pitchFamily="34" charset="0"/>
            </a:endParaRPr>
          </a:p>
        </p:txBody>
      </p:sp>
      <p:sp>
        <p:nvSpPr>
          <p:cNvPr id="5" name="Line 8"/>
          <p:cNvSpPr>
            <a:spLocks noChangeShapeType="1"/>
          </p:cNvSpPr>
          <p:nvPr userDrawn="1"/>
        </p:nvSpPr>
        <p:spPr bwMode="auto">
          <a:xfrm>
            <a:off x="468313" y="1558925"/>
            <a:ext cx="8207375" cy="0"/>
          </a:xfrm>
          <a:prstGeom prst="line">
            <a:avLst/>
          </a:prstGeom>
          <a:noFill/>
          <a:ln w="12700">
            <a:solidFill>
              <a:schemeClr val="tx2"/>
            </a:solidFill>
            <a:round/>
            <a:headEnd/>
            <a:tailEnd/>
          </a:ln>
          <a:effectLst/>
          <a:extLst>
            <a:ext uri="{909E8E84-426E-40DD-AFC4-6F175D3DCCD1}"/>
            <a:ext uri="{AF507438-7753-43E0-B8FC-AC1667EBCBE1}"/>
          </a:extLst>
        </p:spPr>
        <p:txBody>
          <a:bodyPr/>
          <a:lstStyle/>
          <a:p>
            <a:pPr>
              <a:spcAft>
                <a:spcPct val="40000"/>
              </a:spcAft>
              <a:buFont typeface="Wingdings" pitchFamily="2" charset="2"/>
              <a:buNone/>
              <a:defRPr/>
            </a:pPr>
            <a:endParaRPr lang="de-DE">
              <a:latin typeface="Frutiger LT Com 55 Roman" pitchFamily="34" charset="0"/>
            </a:endParaRPr>
          </a:p>
        </p:txBody>
      </p:sp>
      <p:sp>
        <p:nvSpPr>
          <p:cNvPr id="3" name="Rectangle 2"/>
          <p:cNvSpPr>
            <a:spLocks noGrp="1" noChangeArrowheads="1"/>
          </p:cNvSpPr>
          <p:nvPr>
            <p:ph type="ctrTitle"/>
          </p:nvPr>
        </p:nvSpPr>
        <p:spPr>
          <a:xfrm>
            <a:off x="466725" y="476823"/>
            <a:ext cx="8208000" cy="1007908"/>
          </a:xfrm>
        </p:spPr>
        <p:txBody>
          <a:bodyPr/>
          <a:lstStyle>
            <a:lvl1pPr marL="0" indent="0">
              <a:defRPr sz="3200" cap="all" baseline="0"/>
            </a:lvl1pPr>
          </a:lstStyle>
          <a:p>
            <a:pPr lvl="0"/>
            <a:r>
              <a:rPr lang="de-DE" noProof="0" smtClean="0"/>
              <a:t>Titelmasterformat durch Klicken bearbeiten</a:t>
            </a:r>
            <a:endParaRPr lang="de-DE" noProof="0" dirty="0" smtClean="0"/>
          </a:p>
        </p:txBody>
      </p:sp>
      <p:sp>
        <p:nvSpPr>
          <p:cNvPr id="6" name="Textplatzhalter 2"/>
          <p:cNvSpPr>
            <a:spLocks noGrp="1"/>
          </p:cNvSpPr>
          <p:nvPr>
            <p:ph type="body" sz="quarter" idx="10"/>
          </p:nvPr>
        </p:nvSpPr>
        <p:spPr>
          <a:xfrm>
            <a:off x="466725" y="1773238"/>
            <a:ext cx="8209275"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334800"/>
            <a:ext cx="8208000" cy="1224000"/>
          </a:xfrm>
        </p:spPr>
        <p:txBody>
          <a:bodyPr>
            <a:spAutoFit/>
          </a:bodyPr>
          <a:lstStyle>
            <a:lvl1pPr marL="0" indent="0" defTabSz="504000">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66725" y="1773238"/>
            <a:ext cx="8208000" cy="42481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sp>
        <p:nvSpPr>
          <p:cNvPr id="2" name="Line 14"/>
          <p:cNvSpPr>
            <a:spLocks noChangeShapeType="1"/>
          </p:cNvSpPr>
          <p:nvPr userDrawn="1"/>
        </p:nvSpPr>
        <p:spPr bwMode="auto">
          <a:xfrm>
            <a:off x="460375" y="6113463"/>
            <a:ext cx="8223250" cy="0"/>
          </a:xfrm>
          <a:prstGeom prst="line">
            <a:avLst/>
          </a:prstGeom>
          <a:noFill/>
          <a:ln w="31750">
            <a:solidFill>
              <a:schemeClr val="tx2"/>
            </a:solidFill>
            <a:round/>
            <a:headEnd/>
            <a:tailEnd/>
          </a:ln>
          <a:effectLst/>
        </p:spPr>
        <p:txBody>
          <a:bodyPr/>
          <a:lstStyle/>
          <a:p>
            <a:pPr>
              <a:spcAft>
                <a:spcPct val="40000"/>
              </a:spcAft>
              <a:buFont typeface="Wingdings" pitchFamily="2" charset="2"/>
              <a:buNone/>
              <a:defRPr/>
            </a:pPr>
            <a:endParaRPr lang="de-DE">
              <a:latin typeface="Frutiger LT Com 55 Roman" pitchFamily="34" charset="0"/>
            </a:endParaRPr>
          </a:p>
        </p:txBody>
      </p:sp>
      <p:sp>
        <p:nvSpPr>
          <p:cNvPr id="3" name="Text Box 19"/>
          <p:cNvSpPr txBox="1">
            <a:spLocks noChangeArrowheads="1"/>
          </p:cNvSpPr>
          <p:nvPr userDrawn="1"/>
        </p:nvSpPr>
        <p:spPr bwMode="auto">
          <a:xfrm>
            <a:off x="455613" y="6435725"/>
            <a:ext cx="2159000" cy="122238"/>
          </a:xfrm>
          <a:prstGeom prst="rect">
            <a:avLst/>
          </a:prstGeom>
          <a:noFill/>
          <a:ln w="9525">
            <a:noFill/>
            <a:miter lim="800000"/>
            <a:headEnd/>
            <a:tailEnd/>
          </a:ln>
          <a:effectLst/>
        </p:spPr>
        <p:txBody>
          <a:bodyPr lIns="0" tIns="0" rIns="0" bIns="0"/>
          <a:lstStyle/>
          <a:p>
            <a:pPr>
              <a:spcBef>
                <a:spcPct val="50000"/>
              </a:spcBef>
              <a:spcAft>
                <a:spcPct val="40000"/>
              </a:spcAft>
              <a:buFont typeface="Wingdings" pitchFamily="2" charset="2"/>
              <a:buNone/>
              <a:defRPr/>
            </a:pPr>
            <a:r>
              <a:rPr lang="de-DE" sz="800">
                <a:solidFill>
                  <a:schemeClr val="bg2"/>
                </a:solidFill>
                <a:latin typeface="Frutiger LT Com 55 Roman" pitchFamily="34" charset="0"/>
              </a:rPr>
              <a:t>© Fraunhofer IAO, IAT Universität Stuttgart</a:t>
            </a:r>
          </a:p>
        </p:txBody>
      </p:sp>
      <p:pic>
        <p:nvPicPr>
          <p:cNvPr id="4" name="Picture 23" descr="iao_logo_arbeitsflaeche_2"/>
          <p:cNvPicPr>
            <a:picLocks noChangeAspect="1" noChangeArrowheads="1"/>
          </p:cNvPicPr>
          <p:nvPr userDrawn="1"/>
        </p:nvPicPr>
        <p:blipFill>
          <a:blip r:embed="rId2"/>
          <a:srcRect/>
          <a:stretch>
            <a:fillRect/>
          </a:stretch>
        </p:blipFill>
        <p:spPr bwMode="auto">
          <a:xfrm>
            <a:off x="7197725" y="6305550"/>
            <a:ext cx="1547813" cy="47466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raunhofer">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4" name="Line 6"/>
          <p:cNvSpPr>
            <a:spLocks noChangeShapeType="1"/>
          </p:cNvSpPr>
          <p:nvPr/>
        </p:nvSpPr>
        <p:spPr bwMode="auto">
          <a:xfrm>
            <a:off x="460375" y="6113463"/>
            <a:ext cx="8223250" cy="0"/>
          </a:xfrm>
          <a:prstGeom prst="line">
            <a:avLst/>
          </a:prstGeom>
          <a:noFill/>
          <a:ln w="31750">
            <a:solidFill>
              <a:schemeClr val="tx2"/>
            </a:solidFill>
            <a:round/>
            <a:headEnd/>
            <a:tailEnd/>
          </a:ln>
          <a:effectLst/>
        </p:spPr>
        <p:txBody>
          <a:bodyPr/>
          <a:lstStyle/>
          <a:p>
            <a:pPr eaLnBrk="0" hangingPunct="0">
              <a:lnSpc>
                <a:spcPct val="110000"/>
              </a:lnSpc>
              <a:spcAft>
                <a:spcPct val="40000"/>
              </a:spcAft>
              <a:buFont typeface="Wingdings" pitchFamily="2" charset="2"/>
              <a:buNone/>
              <a:defRPr/>
            </a:pPr>
            <a:endParaRPr lang="de-DE" sz="1600">
              <a:latin typeface="Frutiger LT Com 55 Roman" pitchFamily="34" charset="0"/>
            </a:endParaRPr>
          </a:p>
        </p:txBody>
      </p:sp>
      <p:sp>
        <p:nvSpPr>
          <p:cNvPr id="5" name="Text Box 7"/>
          <p:cNvSpPr txBox="1">
            <a:spLocks noChangeArrowheads="1"/>
          </p:cNvSpPr>
          <p:nvPr/>
        </p:nvSpPr>
        <p:spPr bwMode="auto">
          <a:xfrm>
            <a:off x="455613" y="6435725"/>
            <a:ext cx="2159000" cy="122238"/>
          </a:xfrm>
          <a:prstGeom prst="rect">
            <a:avLst/>
          </a:prstGeom>
          <a:noFill/>
          <a:ln w="9525">
            <a:noFill/>
            <a:miter lim="800000"/>
            <a:headEnd/>
            <a:tailEnd/>
          </a:ln>
          <a:effectLst/>
        </p:spPr>
        <p:txBody>
          <a:bodyPr lIns="0" tIns="0" rIns="0" bIns="0"/>
          <a:lstStyle/>
          <a:p>
            <a:pPr>
              <a:spcBef>
                <a:spcPct val="50000"/>
              </a:spcBef>
              <a:spcAft>
                <a:spcPct val="40000"/>
              </a:spcAft>
              <a:buFont typeface="Wingdings" pitchFamily="2" charset="2"/>
              <a:buNone/>
              <a:defRPr/>
            </a:pPr>
            <a:r>
              <a:rPr lang="de-DE" sz="800">
                <a:solidFill>
                  <a:schemeClr val="bg2"/>
                </a:solidFill>
                <a:latin typeface="Frutiger LT Com 55 Roman" pitchFamily="34" charset="0"/>
              </a:rPr>
              <a:t>© Fraunhofer IAO, IAT Universität Stuttgart</a:t>
            </a:r>
          </a:p>
        </p:txBody>
      </p:sp>
      <p:pic>
        <p:nvPicPr>
          <p:cNvPr id="6" name="Picture 21" descr="iao_logo_arbeitsflaeche_2"/>
          <p:cNvPicPr>
            <a:picLocks noChangeAspect="1" noChangeArrowheads="1"/>
          </p:cNvPicPr>
          <p:nvPr userDrawn="1"/>
        </p:nvPicPr>
        <p:blipFill>
          <a:blip r:embed="rId2"/>
          <a:srcRect/>
          <a:stretch>
            <a:fillRect/>
          </a:stretch>
        </p:blipFill>
        <p:spPr bwMode="auto">
          <a:xfrm>
            <a:off x="7186613" y="6183313"/>
            <a:ext cx="1547812" cy="474662"/>
          </a:xfrm>
          <a:prstGeom prst="rect">
            <a:avLst/>
          </a:prstGeom>
          <a:noFill/>
          <a:ln w="9525">
            <a:noFill/>
            <a:miter lim="800000"/>
            <a:headEnd/>
            <a:tailEnd/>
          </a:ln>
        </p:spPr>
      </p:pic>
      <p:sp>
        <p:nvSpPr>
          <p:cNvPr id="4516866" name="Rectangle 2"/>
          <p:cNvSpPr>
            <a:spLocks noGrp="1" noChangeArrowheads="1"/>
          </p:cNvSpPr>
          <p:nvPr>
            <p:ph type="ctrTitle"/>
          </p:nvPr>
        </p:nvSpPr>
        <p:spPr>
          <a:xfrm>
            <a:off x="460375" y="534988"/>
            <a:ext cx="8223250" cy="1044575"/>
          </a:xfrm>
        </p:spPr>
        <p:txBody>
          <a:bodyPr/>
          <a:lstStyle>
            <a:lvl1pPr>
              <a:defRPr sz="3200"/>
            </a:lvl1pPr>
          </a:lstStyle>
          <a:p>
            <a:r>
              <a:rPr lang="de-DE"/>
              <a:t>Mastertitelformat bearbeiten</a:t>
            </a:r>
          </a:p>
        </p:txBody>
      </p:sp>
      <p:sp>
        <p:nvSpPr>
          <p:cNvPr id="4516867" name="Rectangle 3"/>
          <p:cNvSpPr>
            <a:spLocks noGrp="1" noChangeArrowheads="1"/>
          </p:cNvSpPr>
          <p:nvPr>
            <p:ph type="subTitle" idx="1"/>
          </p:nvPr>
        </p:nvSpPr>
        <p:spPr>
          <a:xfrm>
            <a:off x="460375" y="1754188"/>
            <a:ext cx="8223250" cy="539750"/>
          </a:xfrm>
        </p:spPr>
        <p:txBody>
          <a:bodyPr/>
          <a:lstStyle>
            <a:lvl1pPr>
              <a:defRPr/>
            </a:lvl1pPr>
          </a:lstStyle>
          <a:p>
            <a:r>
              <a:rPr lang="de-DE"/>
              <a:t>Master-Untertitelformat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334963"/>
            <a:ext cx="8207375" cy="1225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466725" y="1774825"/>
            <a:ext cx="8207375" cy="4248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2" name="Text Box 8"/>
          <p:cNvSpPr txBox="1">
            <a:spLocks noChangeArrowheads="1"/>
          </p:cNvSpPr>
          <p:nvPr/>
        </p:nvSpPr>
        <p:spPr bwMode="auto">
          <a:xfrm>
            <a:off x="455613" y="6432550"/>
            <a:ext cx="900112" cy="12223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p>
            <a:pPr>
              <a:spcBef>
                <a:spcPct val="50000"/>
              </a:spcBef>
              <a:defRPr/>
            </a:pPr>
            <a:r>
              <a:rPr lang="de-DE" sz="800" dirty="0">
                <a:solidFill>
                  <a:schemeClr val="bg2"/>
                </a:solidFill>
                <a:latin typeface="Frutiger LT Com 55 Roman" pitchFamily="34" charset="0"/>
              </a:rPr>
              <a:t>© Fraunhofer </a:t>
            </a:r>
          </a:p>
        </p:txBody>
      </p:sp>
      <p:sp>
        <p:nvSpPr>
          <p:cNvPr id="7" name="Line 7"/>
          <p:cNvSpPr>
            <a:spLocks noChangeShapeType="1"/>
          </p:cNvSpPr>
          <p:nvPr/>
        </p:nvSpPr>
        <p:spPr bwMode="auto">
          <a:xfrm flipV="1">
            <a:off x="469900" y="6165850"/>
            <a:ext cx="8207375" cy="0"/>
          </a:xfrm>
          <a:prstGeom prst="line">
            <a:avLst/>
          </a:prstGeom>
          <a:noFill/>
          <a:ln w="31750">
            <a:solidFill>
              <a:schemeClr val="tx2"/>
            </a:solidFill>
            <a:round/>
            <a:headEnd/>
            <a:tailEnd/>
          </a:ln>
          <a:effectLst/>
          <a:extLst>
            <a:ext uri="{909E8E84-426E-40DD-AFC4-6F175D3DCCD1}"/>
            <a:ext uri="{AF507438-7753-43E0-B8FC-AC1667EBCBE1}"/>
          </a:extLst>
        </p:spPr>
        <p:txBody>
          <a:bodyPr/>
          <a:lstStyle/>
          <a:p>
            <a:pPr>
              <a:spcAft>
                <a:spcPct val="40000"/>
              </a:spcAft>
              <a:buFont typeface="Wingdings" pitchFamily="2" charset="2"/>
              <a:buNone/>
              <a:defRPr/>
            </a:pPr>
            <a:endParaRPr lang="de-DE">
              <a:latin typeface="Frutiger LT Com 55 Roman" pitchFamily="34" charset="0"/>
            </a:endParaRPr>
          </a:p>
        </p:txBody>
      </p:sp>
      <p:pic>
        <p:nvPicPr>
          <p:cNvPr id="1030" name="Grafik 1" descr="Logo_ausgetauscht"/>
          <p:cNvPicPr>
            <a:picLocks noChangeAspect="1"/>
          </p:cNvPicPr>
          <p:nvPr/>
        </p:nvPicPr>
        <p:blipFill>
          <a:blip r:embed="rId10"/>
          <a:srcRect/>
          <a:stretch>
            <a:fillRect/>
          </a:stretch>
        </p:blipFill>
        <p:spPr bwMode="auto">
          <a:xfrm>
            <a:off x="7269163" y="6300788"/>
            <a:ext cx="1417637" cy="387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77" r:id="rId4"/>
    <p:sldLayoutId id="2147483683" r:id="rId5"/>
    <p:sldLayoutId id="2147483678" r:id="rId6"/>
    <p:sldLayoutId id="2147483679" r:id="rId7"/>
    <p:sldLayoutId id="2147483684" r:id="rId8"/>
  </p:sldLayoutIdLst>
  <p:timing>
    <p:tnLst>
      <p:par>
        <p:cTn id="1" dur="indefinite" restart="never" nodeType="tmRoot"/>
      </p:par>
    </p:tnLst>
  </p:timing>
  <p:txStyles>
    <p:titleStyle>
      <a:lvl1pPr algn="l" defTabSz="503238" rtl="0" fontAlgn="base">
        <a:spcBef>
          <a:spcPct val="0"/>
        </a:spcBef>
        <a:spcAft>
          <a:spcPct val="0"/>
        </a:spcAft>
        <a:defRPr sz="2400" b="1">
          <a:solidFill>
            <a:schemeClr val="tx1"/>
          </a:solidFill>
          <a:latin typeface="+mj-lt"/>
          <a:ea typeface="+mj-ea"/>
          <a:cs typeface="+mj-cs"/>
        </a:defRPr>
      </a:lvl1pPr>
      <a:lvl2pPr algn="l" defTabSz="503238" rtl="0" fontAlgn="base">
        <a:spcBef>
          <a:spcPct val="0"/>
        </a:spcBef>
        <a:spcAft>
          <a:spcPct val="0"/>
        </a:spcAft>
        <a:defRPr sz="2400" b="1">
          <a:solidFill>
            <a:schemeClr val="tx1"/>
          </a:solidFill>
          <a:latin typeface="Frutiger LT Com 45 Light" pitchFamily="34" charset="0"/>
        </a:defRPr>
      </a:lvl2pPr>
      <a:lvl3pPr algn="l" defTabSz="503238" rtl="0" fontAlgn="base">
        <a:spcBef>
          <a:spcPct val="0"/>
        </a:spcBef>
        <a:spcAft>
          <a:spcPct val="0"/>
        </a:spcAft>
        <a:defRPr sz="2400" b="1">
          <a:solidFill>
            <a:schemeClr val="tx1"/>
          </a:solidFill>
          <a:latin typeface="Frutiger LT Com 45 Light" pitchFamily="34" charset="0"/>
        </a:defRPr>
      </a:lvl3pPr>
      <a:lvl4pPr algn="l" defTabSz="503238" rtl="0" fontAlgn="base">
        <a:spcBef>
          <a:spcPct val="0"/>
        </a:spcBef>
        <a:spcAft>
          <a:spcPct val="0"/>
        </a:spcAft>
        <a:defRPr sz="2400" b="1">
          <a:solidFill>
            <a:schemeClr val="tx1"/>
          </a:solidFill>
          <a:latin typeface="Frutiger LT Com 45 Light" pitchFamily="34" charset="0"/>
        </a:defRPr>
      </a:lvl4pPr>
      <a:lvl5pPr algn="l" defTabSz="503238" rtl="0" fontAlgn="base">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58775" indent="-358775" algn="l" defTabSz="358775" rtl="0" fontAlgn="base">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19138" indent="-358775" algn="l" defTabSz="358775" rtl="0" fontAlgn="base">
        <a:spcBef>
          <a:spcPct val="0"/>
        </a:spcBef>
        <a:spcAft>
          <a:spcPts val="900"/>
        </a:spcAft>
        <a:buClr>
          <a:schemeClr val="bg2"/>
        </a:buClr>
        <a:buFont typeface="Wingdings" pitchFamily="2" charset="2"/>
        <a:buChar char="n"/>
        <a:defRPr>
          <a:solidFill>
            <a:schemeClr val="tx1"/>
          </a:solidFill>
          <a:latin typeface="+mn-lt"/>
        </a:defRPr>
      </a:lvl2pPr>
      <a:lvl3pPr marL="1079500" indent="-358775" algn="l" defTabSz="358775" rtl="0" fontAlgn="base">
        <a:spcBef>
          <a:spcPct val="0"/>
        </a:spcBef>
        <a:spcAft>
          <a:spcPts val="900"/>
        </a:spcAft>
        <a:buClr>
          <a:schemeClr val="bg2"/>
        </a:buClr>
        <a:buFont typeface="Wingdings" pitchFamily="2" charset="2"/>
        <a:buChar char="n"/>
        <a:defRPr>
          <a:solidFill>
            <a:schemeClr val="tx1"/>
          </a:solidFill>
          <a:latin typeface="+mn-lt"/>
        </a:defRPr>
      </a:lvl3pPr>
      <a:lvl4pPr marL="1439863" indent="-358775" algn="l" defTabSz="358775" rtl="0" fontAlgn="base">
        <a:spcBef>
          <a:spcPct val="0"/>
        </a:spcBef>
        <a:spcAft>
          <a:spcPts val="900"/>
        </a:spcAft>
        <a:buClr>
          <a:schemeClr val="bg2"/>
        </a:buClr>
        <a:buFont typeface="Wingdings" pitchFamily="2" charset="2"/>
        <a:buChar char="n"/>
        <a:defRPr>
          <a:solidFill>
            <a:schemeClr val="tx1"/>
          </a:solidFill>
          <a:latin typeface="+mn-lt"/>
        </a:defRPr>
      </a:lvl4pPr>
      <a:lvl5pPr marL="1798638" indent="-358775" algn="l" defTabSz="358775" rtl="0" fontAlgn="base">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gif"/><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6"/>
          <p:cNvSpPr>
            <a:spLocks noGrp="1" noChangeArrowheads="1"/>
          </p:cNvSpPr>
          <p:nvPr>
            <p:ph type="ctrTitle" idx="4294967295"/>
          </p:nvPr>
        </p:nvSpPr>
        <p:spPr>
          <a:xfrm>
            <a:off x="460375" y="1016000"/>
            <a:ext cx="8223250" cy="1044575"/>
          </a:xfrm>
        </p:spPr>
        <p:txBody>
          <a:bodyPr/>
          <a:lstStyle/>
          <a:p>
            <a:r>
              <a:rPr lang="de-DE" sz="2800" smtClean="0"/>
              <a:t>Führen in einer flexiblen Arbeitswelt</a:t>
            </a:r>
            <a:endParaRPr lang="de-DE" sz="2800" smtClean="0">
              <a:solidFill>
                <a:schemeClr val="tx2"/>
              </a:solidFill>
            </a:endParaRPr>
          </a:p>
        </p:txBody>
      </p:sp>
      <p:sp>
        <p:nvSpPr>
          <p:cNvPr id="4102" name="Rectangle 6"/>
          <p:cNvSpPr>
            <a:spLocks noChangeArrowheads="1"/>
          </p:cNvSpPr>
          <p:nvPr/>
        </p:nvSpPr>
        <p:spPr bwMode="auto">
          <a:xfrm>
            <a:off x="460375" y="4292600"/>
            <a:ext cx="8515350" cy="16319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Aft>
                <a:spcPts val="0"/>
              </a:spcAft>
              <a:buFont typeface="Wingdings" pitchFamily="2" charset="2"/>
              <a:buNone/>
              <a:defRPr/>
            </a:pPr>
            <a:r>
              <a:rPr lang="de-DE" sz="1600" b="1" dirty="0">
                <a:latin typeface="Frutiger LT Com 55 Roman" pitchFamily="34" charset="0"/>
              </a:rPr>
              <a:t/>
            </a:r>
            <a:br>
              <a:rPr lang="de-DE" sz="1600" b="1" dirty="0">
                <a:latin typeface="Frutiger LT Com 55 Roman" pitchFamily="34" charset="0"/>
              </a:rPr>
            </a:br>
            <a:r>
              <a:rPr lang="de-DE" sz="1600" dirty="0">
                <a:latin typeface="Frutiger LT Com 55 Roman" pitchFamily="34" charset="0"/>
              </a:rPr>
              <a:t/>
            </a:r>
            <a:br>
              <a:rPr lang="de-DE" sz="1600" dirty="0">
                <a:latin typeface="Frutiger LT Com 55 Roman" pitchFamily="34" charset="0"/>
              </a:rPr>
            </a:br>
            <a:r>
              <a:rPr lang="de-DE" sz="1600" dirty="0">
                <a:latin typeface="Frutiger LT Com 55 Roman" pitchFamily="34" charset="0"/>
              </a:rPr>
              <a:t>München, 10.10.2013</a:t>
            </a:r>
            <a:endParaRPr lang="de-DE" sz="1600" dirty="0">
              <a:latin typeface="Frutiger LT Com 55 Roman" pitchFamily="34" charset="0"/>
            </a:endParaRPr>
          </a:p>
          <a:p>
            <a:pPr>
              <a:spcAft>
                <a:spcPts val="0"/>
              </a:spcAft>
              <a:buFont typeface="Wingdings" pitchFamily="2" charset="2"/>
              <a:buNone/>
              <a:defRPr/>
            </a:pPr>
            <a:r>
              <a:rPr lang="de-DE" sz="1600" dirty="0">
                <a:latin typeface="Frutiger LT Com 55 Roman" pitchFamily="34" charset="0"/>
              </a:rPr>
              <a:t/>
            </a:r>
            <a:br>
              <a:rPr lang="de-DE" sz="1600" dirty="0">
                <a:latin typeface="Frutiger LT Com 55 Roman" pitchFamily="34" charset="0"/>
              </a:rPr>
            </a:br>
            <a:r>
              <a:rPr lang="de-DE" b="1" dirty="0">
                <a:latin typeface="+mn-lt"/>
              </a:rPr>
              <a:t>Dr. Josephine Hofmann</a:t>
            </a:r>
            <a:br>
              <a:rPr lang="de-DE" b="1" dirty="0">
                <a:latin typeface="+mn-lt"/>
              </a:rPr>
            </a:br>
            <a:r>
              <a:rPr lang="de-DE" b="1" dirty="0">
                <a:latin typeface="+mn-lt"/>
              </a:rPr>
              <a:t>Fraunhofer-Institut für Arbeitswirtschaft und Organisation</a:t>
            </a:r>
          </a:p>
        </p:txBody>
      </p:sp>
      <p:pic>
        <p:nvPicPr>
          <p:cNvPr id="12291" name="Picture 12" descr="karte Kopie"/>
          <p:cNvPicPr>
            <a:picLocks noChangeAspect="1" noChangeArrowheads="1"/>
          </p:cNvPicPr>
          <p:nvPr/>
        </p:nvPicPr>
        <p:blipFill>
          <a:blip r:embed="rId3"/>
          <a:srcRect/>
          <a:stretch>
            <a:fillRect/>
          </a:stretch>
        </p:blipFill>
        <p:spPr bwMode="auto">
          <a:xfrm>
            <a:off x="5119688" y="2457450"/>
            <a:ext cx="3856037" cy="2857500"/>
          </a:xfrm>
          <a:prstGeom prst="rect">
            <a:avLst/>
          </a:prstGeom>
          <a:noFill/>
          <a:ln w="9525">
            <a:noFill/>
            <a:miter lim="800000"/>
            <a:headEnd/>
            <a:tailEnd/>
          </a:ln>
        </p:spPr>
      </p:pic>
      <p:sp>
        <p:nvSpPr>
          <p:cNvPr id="12292" name="Line 12"/>
          <p:cNvSpPr>
            <a:spLocks noChangeShapeType="1"/>
          </p:cNvSpPr>
          <p:nvPr/>
        </p:nvSpPr>
        <p:spPr bwMode="auto">
          <a:xfrm>
            <a:off x="460375" y="476250"/>
            <a:ext cx="8223250" cy="0"/>
          </a:xfrm>
          <a:prstGeom prst="line">
            <a:avLst/>
          </a:prstGeom>
          <a:noFill/>
          <a:ln w="50800">
            <a:solidFill>
              <a:schemeClr val="tx2"/>
            </a:solidFill>
            <a:round/>
            <a:headEnd/>
            <a:tailEnd/>
          </a:ln>
        </p:spPr>
        <p:txBody>
          <a:bodyPr/>
          <a:lstStyle/>
          <a:p>
            <a:endParaRPr lang="en-US"/>
          </a:p>
        </p:txBody>
      </p:sp>
      <p:sp>
        <p:nvSpPr>
          <p:cNvPr id="12293" name="Line 13"/>
          <p:cNvSpPr>
            <a:spLocks noChangeShapeType="1"/>
          </p:cNvSpPr>
          <p:nvPr/>
        </p:nvSpPr>
        <p:spPr bwMode="auto">
          <a:xfrm>
            <a:off x="460375" y="2457450"/>
            <a:ext cx="8223250" cy="0"/>
          </a:xfrm>
          <a:prstGeom prst="line">
            <a:avLst/>
          </a:prstGeom>
          <a:noFill/>
          <a:ln w="12700">
            <a:solidFill>
              <a:schemeClr val="tx2"/>
            </a:solidFill>
            <a:round/>
            <a:headEnd/>
            <a:tailEnd/>
          </a:ln>
        </p:spPr>
        <p:txBody>
          <a:bodyPr/>
          <a:lstStyle/>
          <a:p>
            <a:endParaRPr lang="en-US"/>
          </a:p>
        </p:txBody>
      </p:sp>
      <p:sp>
        <p:nvSpPr>
          <p:cNvPr id="12294" name="Rectangle 3"/>
          <p:cNvSpPr txBox="1">
            <a:spLocks noChangeArrowheads="1"/>
          </p:cNvSpPr>
          <p:nvPr/>
        </p:nvSpPr>
        <p:spPr bwMode="auto">
          <a:xfrm>
            <a:off x="395288" y="1593850"/>
            <a:ext cx="8223250" cy="539750"/>
          </a:xfrm>
          <a:prstGeom prst="rect">
            <a:avLst/>
          </a:prstGeom>
          <a:noFill/>
          <a:ln w="9525">
            <a:noFill/>
            <a:miter lim="800000"/>
            <a:headEnd/>
            <a:tailEnd/>
          </a:ln>
        </p:spPr>
        <p:txBody>
          <a:bodyPr/>
          <a:lstStyle/>
          <a:p>
            <a:pPr defTabSz="358775">
              <a:lnSpc>
                <a:spcPts val="2200"/>
              </a:lnSpc>
              <a:spcAft>
                <a:spcPts val="900"/>
              </a:spcAft>
              <a:buClr>
                <a:schemeClr val="tx2"/>
              </a:buClr>
              <a:buFont typeface="Wingdings" pitchFamily="2" charset="2"/>
              <a:buNone/>
            </a:pPr>
            <a:r>
              <a:rPr lang="de-DE" b="1"/>
              <a:t>Konferenz des Münchner Kreis: </a:t>
            </a:r>
            <a:br>
              <a:rPr lang="de-DE" b="1"/>
            </a:br>
            <a:r>
              <a:rPr lang="de-DE" b="1"/>
              <a:t>„Die Zukunft der Arbeit in der digitalen Welt“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descr="VKRAUM2"/>
          <p:cNvPicPr>
            <a:picLocks noChangeAspect="1" noChangeArrowheads="1"/>
          </p:cNvPicPr>
          <p:nvPr/>
        </p:nvPicPr>
        <p:blipFill>
          <a:blip r:embed="rId3"/>
          <a:srcRect/>
          <a:stretch>
            <a:fillRect/>
          </a:stretch>
        </p:blipFill>
        <p:spPr bwMode="auto">
          <a:xfrm>
            <a:off x="5548313" y="3581400"/>
            <a:ext cx="2695575" cy="2144713"/>
          </a:xfrm>
          <a:prstGeom prst="rect">
            <a:avLst/>
          </a:prstGeom>
          <a:noFill/>
          <a:ln w="9525">
            <a:noFill/>
            <a:miter lim="800000"/>
            <a:headEnd/>
            <a:tailEnd/>
          </a:ln>
        </p:spPr>
      </p:pic>
      <p:pic>
        <p:nvPicPr>
          <p:cNvPr id="33794" name="Picture 9" descr="78006"/>
          <p:cNvPicPr>
            <a:picLocks noChangeAspect="1" noChangeArrowheads="1"/>
          </p:cNvPicPr>
          <p:nvPr/>
        </p:nvPicPr>
        <p:blipFill>
          <a:blip r:embed="rId4"/>
          <a:srcRect/>
          <a:stretch>
            <a:fillRect/>
          </a:stretch>
        </p:blipFill>
        <p:spPr bwMode="auto">
          <a:xfrm>
            <a:off x="7015163" y="1908175"/>
            <a:ext cx="1217612" cy="1589088"/>
          </a:xfrm>
          <a:prstGeom prst="rect">
            <a:avLst/>
          </a:prstGeom>
          <a:noFill/>
          <a:ln w="9525">
            <a:noFill/>
            <a:miter lim="800000"/>
            <a:headEnd/>
            <a:tailEnd/>
          </a:ln>
        </p:spPr>
      </p:pic>
      <p:sp>
        <p:nvSpPr>
          <p:cNvPr id="33795" name="Text Box 4"/>
          <p:cNvSpPr txBox="1">
            <a:spLocks noChangeArrowheads="1"/>
          </p:cNvSpPr>
          <p:nvPr/>
        </p:nvSpPr>
        <p:spPr bwMode="auto">
          <a:xfrm>
            <a:off x="520700" y="4227513"/>
            <a:ext cx="184150" cy="366712"/>
          </a:xfrm>
          <a:prstGeom prst="rect">
            <a:avLst/>
          </a:prstGeom>
          <a:noFill/>
          <a:ln w="9525">
            <a:noFill/>
            <a:miter lim="800000"/>
            <a:headEnd/>
            <a:tailEnd/>
          </a:ln>
        </p:spPr>
        <p:txBody>
          <a:bodyPr wrap="none">
            <a:spAutoFit/>
          </a:bodyPr>
          <a:lstStyle/>
          <a:p>
            <a:pPr>
              <a:spcAft>
                <a:spcPct val="40000"/>
              </a:spcAft>
              <a:buFont typeface="Wingdings" pitchFamily="2" charset="2"/>
              <a:buNone/>
            </a:pPr>
            <a:endParaRPr lang="en-US">
              <a:latin typeface="Calibri" pitchFamily="34" charset="0"/>
            </a:endParaRPr>
          </a:p>
        </p:txBody>
      </p:sp>
      <p:sp>
        <p:nvSpPr>
          <p:cNvPr id="33796" name="Rectangle 6"/>
          <p:cNvSpPr>
            <a:spLocks noChangeArrowheads="1"/>
          </p:cNvSpPr>
          <p:nvPr/>
        </p:nvSpPr>
        <p:spPr bwMode="auto">
          <a:xfrm>
            <a:off x="460375" y="1176338"/>
            <a:ext cx="7766050" cy="609600"/>
          </a:xfrm>
          <a:prstGeom prst="rect">
            <a:avLst/>
          </a:prstGeom>
          <a:solidFill>
            <a:srgbClr val="EAEAEA"/>
          </a:solidFill>
          <a:ln w="19050">
            <a:solidFill>
              <a:srgbClr val="B2B2B2"/>
            </a:solidFill>
            <a:miter lim="800000"/>
            <a:headEnd/>
            <a:tailEnd/>
          </a:ln>
        </p:spPr>
        <p:txBody>
          <a:bodyPr wrap="none" anchor="ctr"/>
          <a:lstStyle/>
          <a:p>
            <a:pPr>
              <a:spcAft>
                <a:spcPct val="40000"/>
              </a:spcAft>
              <a:buFont typeface="Wingdings" pitchFamily="2" charset="2"/>
              <a:buNone/>
            </a:pPr>
            <a:endParaRPr lang="en-US">
              <a:latin typeface="Calibri" pitchFamily="34" charset="0"/>
            </a:endParaRPr>
          </a:p>
        </p:txBody>
      </p:sp>
      <p:sp>
        <p:nvSpPr>
          <p:cNvPr id="33797" name="Text Box 7"/>
          <p:cNvSpPr txBox="1">
            <a:spLocks noChangeArrowheads="1"/>
          </p:cNvSpPr>
          <p:nvPr/>
        </p:nvSpPr>
        <p:spPr bwMode="auto">
          <a:xfrm>
            <a:off x="765175" y="1144588"/>
            <a:ext cx="7308850" cy="641350"/>
          </a:xfrm>
          <a:prstGeom prst="rect">
            <a:avLst/>
          </a:prstGeom>
          <a:noFill/>
          <a:ln w="9525">
            <a:noFill/>
            <a:miter lim="800000"/>
            <a:headEnd/>
            <a:tailEnd/>
          </a:ln>
        </p:spPr>
        <p:txBody>
          <a:bodyPr>
            <a:spAutoFit/>
          </a:bodyPr>
          <a:lstStyle/>
          <a:p>
            <a:pPr>
              <a:spcAft>
                <a:spcPct val="40000"/>
              </a:spcAft>
              <a:buFont typeface="Wingdings" pitchFamily="2" charset="2"/>
              <a:buNone/>
            </a:pPr>
            <a:r>
              <a:rPr lang="de-DE">
                <a:latin typeface="Calibri" pitchFamily="34" charset="0"/>
              </a:rPr>
              <a:t>„</a:t>
            </a:r>
            <a:r>
              <a:rPr lang="de-DE" i="1">
                <a:latin typeface="Calibri" pitchFamily="34" charset="0"/>
              </a:rPr>
              <a:t>All media act as filters that exclude aspects of reality. </a:t>
            </a:r>
            <a:br>
              <a:rPr lang="de-DE" i="1">
                <a:latin typeface="Calibri" pitchFamily="34" charset="0"/>
              </a:rPr>
            </a:br>
            <a:r>
              <a:rPr lang="de-DE" i="1">
                <a:latin typeface="Calibri" pitchFamily="34" charset="0"/>
              </a:rPr>
              <a:t>Each medium however, is a different type of filter</a:t>
            </a:r>
            <a:r>
              <a:rPr lang="de-DE">
                <a:latin typeface="Calibri" pitchFamily="34" charset="0"/>
              </a:rPr>
              <a:t>“ (Meyrowitz)</a:t>
            </a:r>
          </a:p>
        </p:txBody>
      </p:sp>
      <p:sp>
        <p:nvSpPr>
          <p:cNvPr id="33798" name="Text Box 4"/>
          <p:cNvSpPr txBox="1">
            <a:spLocks noChangeArrowheads="1"/>
          </p:cNvSpPr>
          <p:nvPr/>
        </p:nvSpPr>
        <p:spPr bwMode="auto">
          <a:xfrm>
            <a:off x="460375" y="2239963"/>
            <a:ext cx="5026025" cy="3548062"/>
          </a:xfrm>
          <a:prstGeom prst="rect">
            <a:avLst/>
          </a:prstGeom>
          <a:noFill/>
          <a:ln w="9525">
            <a:noFill/>
            <a:miter lim="800000"/>
            <a:headEnd/>
            <a:tailEnd/>
          </a:ln>
        </p:spPr>
        <p:txBody>
          <a:bodyPr lIns="0" tIns="0" rIns="0" bIns="0">
            <a:spAutoFit/>
          </a:bodyPr>
          <a:lstStyle/>
          <a:p>
            <a:pPr marL="266700" indent="-266700" eaLnBrk="0" hangingPunct="0">
              <a:lnSpc>
                <a:spcPct val="90000"/>
              </a:lnSpc>
              <a:spcAft>
                <a:spcPct val="50000"/>
              </a:spcAft>
              <a:buClr>
                <a:srgbClr val="339966"/>
              </a:buClr>
              <a:buFont typeface="Wingdings" pitchFamily="2" charset="2"/>
              <a:buChar char="n"/>
            </a:pPr>
            <a:r>
              <a:rPr lang="de-DE" sz="2000" b="1">
                <a:solidFill>
                  <a:srgbClr val="339966"/>
                </a:solidFill>
                <a:latin typeface="Frutiger LT Com 45 Light"/>
              </a:rPr>
              <a:t>filtern:</a:t>
            </a:r>
            <a:r>
              <a:rPr lang="de-DE">
                <a:latin typeface="Frutiger LT Com 45 Light"/>
              </a:rPr>
              <a:t> Medien filtern und beschränken</a:t>
            </a:r>
          </a:p>
          <a:p>
            <a:pPr marL="266700" indent="-266700" eaLnBrk="0" hangingPunct="0">
              <a:lnSpc>
                <a:spcPct val="90000"/>
              </a:lnSpc>
              <a:spcAft>
                <a:spcPct val="50000"/>
              </a:spcAft>
              <a:buClr>
                <a:srgbClr val="339966"/>
              </a:buClr>
              <a:buFont typeface="Wingdings" pitchFamily="2" charset="2"/>
              <a:buChar char="n"/>
            </a:pPr>
            <a:r>
              <a:rPr lang="de-DE" sz="2000" b="1">
                <a:solidFill>
                  <a:srgbClr val="339966"/>
                </a:solidFill>
                <a:latin typeface="Frutiger LT Com 45 Light"/>
              </a:rPr>
              <a:t>machen Arbeit:</a:t>
            </a:r>
            <a:r>
              <a:rPr lang="de-DE">
                <a:latin typeface="Frutiger LT Com 45 Light"/>
              </a:rPr>
              <a:t> Medien müssen aktiviert, bedient, beherrscht werden</a:t>
            </a:r>
            <a:endParaRPr lang="de-DE" sz="2000" b="1">
              <a:solidFill>
                <a:srgbClr val="339966"/>
              </a:solidFill>
              <a:latin typeface="Frutiger LT Com 45 Light"/>
            </a:endParaRPr>
          </a:p>
          <a:p>
            <a:pPr marL="266700" indent="-266700" eaLnBrk="0" hangingPunct="0">
              <a:lnSpc>
                <a:spcPct val="90000"/>
              </a:lnSpc>
              <a:spcAft>
                <a:spcPct val="50000"/>
              </a:spcAft>
              <a:buClr>
                <a:srgbClr val="339966"/>
              </a:buClr>
              <a:buFont typeface="Wingdings" pitchFamily="2" charset="2"/>
              <a:buChar char="n"/>
            </a:pPr>
            <a:r>
              <a:rPr lang="de-DE" sz="2000" b="1">
                <a:solidFill>
                  <a:srgbClr val="339966"/>
                </a:solidFill>
                <a:latin typeface="Frutiger LT Com 45 Light"/>
              </a:rPr>
              <a:t>verändern die Dynamik:</a:t>
            </a:r>
            <a:r>
              <a:rPr lang="de-DE">
                <a:latin typeface="Frutiger LT Com 45 Light"/>
              </a:rPr>
              <a:t> Tele-Meetings haben andere Regeln</a:t>
            </a:r>
          </a:p>
          <a:p>
            <a:pPr marL="266700" indent="-266700" eaLnBrk="0" hangingPunct="0">
              <a:lnSpc>
                <a:spcPct val="90000"/>
              </a:lnSpc>
              <a:spcAft>
                <a:spcPct val="50000"/>
              </a:spcAft>
              <a:buClr>
                <a:srgbClr val="339966"/>
              </a:buClr>
              <a:buFont typeface="Wingdings" pitchFamily="2" charset="2"/>
              <a:buChar char="n"/>
            </a:pPr>
            <a:r>
              <a:rPr lang="de-DE" sz="2000" b="1">
                <a:solidFill>
                  <a:srgbClr val="339966"/>
                </a:solidFill>
                <a:latin typeface="Frutiger LT Com 45 Light"/>
              </a:rPr>
              <a:t>determinieren den ganzen Tag</a:t>
            </a:r>
            <a:r>
              <a:rPr lang="de-DE">
                <a:latin typeface="Frutiger LT Com 45 Light"/>
              </a:rPr>
              <a:t>: Vom„Fluch der Unterbrechung“ und der Mehrbelastung durch Multitasking</a:t>
            </a:r>
          </a:p>
          <a:p>
            <a:pPr marL="266700" indent="-266700" eaLnBrk="0" hangingPunct="0">
              <a:lnSpc>
                <a:spcPct val="90000"/>
              </a:lnSpc>
              <a:spcAft>
                <a:spcPct val="50000"/>
              </a:spcAft>
              <a:buClr>
                <a:srgbClr val="339966"/>
              </a:buClr>
              <a:buFont typeface="Wingdings" pitchFamily="2" charset="2"/>
              <a:buChar char="n"/>
            </a:pPr>
            <a:r>
              <a:rPr lang="de-DE" sz="2000" b="1">
                <a:solidFill>
                  <a:srgbClr val="339966"/>
                </a:solidFill>
                <a:latin typeface="Frutiger LT Com 45 Light"/>
              </a:rPr>
              <a:t>bringen neue Begegnungen</a:t>
            </a:r>
            <a:r>
              <a:rPr lang="de-DE">
                <a:latin typeface="Frutiger LT Com 45 Light"/>
              </a:rPr>
              <a:t>: Übergreifende Vernetzung fordert und fördert Multi-Kulturalität der Kommunikation</a:t>
            </a:r>
          </a:p>
        </p:txBody>
      </p:sp>
      <p:sp>
        <p:nvSpPr>
          <p:cNvPr id="33799" name="Titel 1"/>
          <p:cNvSpPr>
            <a:spLocks noGrp="1"/>
          </p:cNvSpPr>
          <p:nvPr>
            <p:ph type="title"/>
          </p:nvPr>
        </p:nvSpPr>
        <p:spPr>
          <a:xfrm>
            <a:off x="466725" y="334963"/>
            <a:ext cx="8207375" cy="369887"/>
          </a:xfrm>
        </p:spPr>
        <p:txBody>
          <a:bodyPr/>
          <a:lstStyle/>
          <a:p>
            <a:pPr defTabSz="503238"/>
            <a:r>
              <a:rPr lang="de-DE" smtClean="0"/>
              <a:t>Telemedien – mehr als nur neutrale „Transportmedien“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3"/>
          <p:cNvGrpSpPr>
            <a:grpSpLocks/>
          </p:cNvGrpSpPr>
          <p:nvPr/>
        </p:nvGrpSpPr>
        <p:grpSpPr bwMode="auto">
          <a:xfrm>
            <a:off x="2135188" y="1144588"/>
            <a:ext cx="4883150" cy="4772025"/>
            <a:chOff x="984" y="496"/>
            <a:chExt cx="3416" cy="3007"/>
          </a:xfrm>
        </p:grpSpPr>
        <p:sp>
          <p:nvSpPr>
            <p:cNvPr id="35843" name="Rectangle 4"/>
            <p:cNvSpPr>
              <a:spLocks noChangeArrowheads="1"/>
            </p:cNvSpPr>
            <p:nvPr/>
          </p:nvSpPr>
          <p:spPr bwMode="auto">
            <a:xfrm>
              <a:off x="1190" y="875"/>
              <a:ext cx="1276" cy="2197"/>
            </a:xfrm>
            <a:prstGeom prst="rect">
              <a:avLst/>
            </a:prstGeom>
            <a:noFill/>
            <a:ln w="31750">
              <a:solidFill>
                <a:schemeClr val="tx1"/>
              </a:solidFill>
              <a:miter lim="800000"/>
              <a:headEnd/>
              <a:tailEnd/>
            </a:ln>
          </p:spPr>
          <p:txBody>
            <a:bodyPr wrap="none" anchor="ctr"/>
            <a:lstStyle/>
            <a:p>
              <a:pPr>
                <a:spcAft>
                  <a:spcPct val="40000"/>
                </a:spcAft>
                <a:buFont typeface="Wingdings" pitchFamily="2" charset="2"/>
                <a:buNone/>
              </a:pPr>
              <a:endParaRPr lang="en-US"/>
            </a:p>
          </p:txBody>
        </p:sp>
        <p:sp>
          <p:nvSpPr>
            <p:cNvPr id="35844" name="Text Box 5"/>
            <p:cNvSpPr txBox="1">
              <a:spLocks noChangeArrowheads="1"/>
            </p:cNvSpPr>
            <p:nvPr/>
          </p:nvSpPr>
          <p:spPr bwMode="auto">
            <a:xfrm>
              <a:off x="1354" y="871"/>
              <a:ext cx="947" cy="2252"/>
            </a:xfrm>
            <a:prstGeom prst="rect">
              <a:avLst/>
            </a:prstGeom>
            <a:noFill/>
            <a:ln w="9525">
              <a:noFill/>
              <a:miter lim="800000"/>
              <a:headEnd/>
              <a:tailEnd/>
            </a:ln>
          </p:spPr>
          <p:txBody>
            <a:bodyPr lIns="91436" tIns="45719" rIns="91436" bIns="45719">
              <a:spAutoFit/>
            </a:bodyPr>
            <a:lstStyle/>
            <a:p>
              <a:pPr algn="ctr">
                <a:lnSpc>
                  <a:spcPct val="75000"/>
                </a:lnSpc>
                <a:spcBef>
                  <a:spcPct val="25000"/>
                </a:spcBef>
                <a:buFont typeface="Wingdings" pitchFamily="2" charset="2"/>
                <a:buNone/>
              </a:pPr>
              <a:r>
                <a:rPr lang="de-DE" sz="1400" b="1">
                  <a:latin typeface="Calibri" pitchFamily="34" charset="0"/>
                </a:rPr>
                <a:t>Japan</a:t>
              </a:r>
            </a:p>
            <a:p>
              <a:pPr algn="ctr">
                <a:lnSpc>
                  <a:spcPct val="75000"/>
                </a:lnSpc>
                <a:spcBef>
                  <a:spcPct val="25000"/>
                </a:spcBef>
                <a:buFont typeface="Wingdings" pitchFamily="2" charset="2"/>
                <a:buNone/>
              </a:pPr>
              <a:r>
                <a:rPr lang="de-DE" sz="1400" b="1">
                  <a:latin typeface="Calibri" pitchFamily="34" charset="0"/>
                </a:rPr>
                <a:t>China</a:t>
              </a:r>
            </a:p>
            <a:p>
              <a:pPr algn="ctr">
                <a:lnSpc>
                  <a:spcPct val="75000"/>
                </a:lnSpc>
                <a:spcBef>
                  <a:spcPct val="25000"/>
                </a:spcBef>
                <a:buFont typeface="Wingdings" pitchFamily="2" charset="2"/>
                <a:buNone/>
              </a:pPr>
              <a:r>
                <a:rPr lang="de-DE" sz="1400" b="1">
                  <a:latin typeface="Calibri" pitchFamily="34" charset="0"/>
                </a:rPr>
                <a:t>Arabische Staaten</a:t>
              </a:r>
            </a:p>
            <a:p>
              <a:pPr algn="ctr">
                <a:lnSpc>
                  <a:spcPct val="75000"/>
                </a:lnSpc>
                <a:spcBef>
                  <a:spcPct val="25000"/>
                </a:spcBef>
                <a:buFont typeface="Wingdings" pitchFamily="2" charset="2"/>
                <a:buNone/>
              </a:pPr>
              <a:r>
                <a:rPr lang="de-DE" sz="1400" b="1">
                  <a:latin typeface="Calibri" pitchFamily="34" charset="0"/>
                </a:rPr>
                <a:t>Griechenland</a:t>
              </a:r>
            </a:p>
            <a:p>
              <a:pPr algn="ctr">
                <a:lnSpc>
                  <a:spcPct val="75000"/>
                </a:lnSpc>
                <a:spcBef>
                  <a:spcPct val="25000"/>
                </a:spcBef>
                <a:buFont typeface="Wingdings" pitchFamily="2" charset="2"/>
                <a:buNone/>
              </a:pPr>
              <a:r>
                <a:rPr lang="de-DE" sz="1400" b="1">
                  <a:latin typeface="Calibri" pitchFamily="34" charset="0"/>
                </a:rPr>
                <a:t>Mexiko</a:t>
              </a:r>
            </a:p>
            <a:p>
              <a:pPr algn="ctr">
                <a:lnSpc>
                  <a:spcPct val="75000"/>
                </a:lnSpc>
                <a:spcBef>
                  <a:spcPct val="25000"/>
                </a:spcBef>
                <a:buFont typeface="Wingdings" pitchFamily="2" charset="2"/>
                <a:buNone/>
              </a:pPr>
              <a:r>
                <a:rPr lang="de-DE" sz="1400" b="1">
                  <a:latin typeface="Calibri" pitchFamily="34" charset="0"/>
                </a:rPr>
                <a:t>Spanien </a:t>
              </a:r>
            </a:p>
            <a:p>
              <a:pPr algn="ctr">
                <a:lnSpc>
                  <a:spcPct val="75000"/>
                </a:lnSpc>
                <a:spcBef>
                  <a:spcPct val="25000"/>
                </a:spcBef>
                <a:buFont typeface="Wingdings" pitchFamily="2" charset="2"/>
                <a:buNone/>
              </a:pPr>
              <a:r>
                <a:rPr lang="de-DE" sz="1400" b="1">
                  <a:latin typeface="Calibri" pitchFamily="34" charset="0"/>
                </a:rPr>
                <a:t>Italien</a:t>
              </a:r>
            </a:p>
            <a:p>
              <a:pPr algn="ctr">
                <a:lnSpc>
                  <a:spcPct val="75000"/>
                </a:lnSpc>
                <a:spcBef>
                  <a:spcPct val="25000"/>
                </a:spcBef>
                <a:buFont typeface="Wingdings" pitchFamily="2" charset="2"/>
                <a:buNone/>
              </a:pPr>
              <a:r>
                <a:rPr lang="de-DE" sz="1400" b="1">
                  <a:latin typeface="Calibri" pitchFamily="34" charset="0"/>
                </a:rPr>
                <a:t>Frankreich</a:t>
              </a:r>
            </a:p>
            <a:p>
              <a:pPr algn="ctr">
                <a:lnSpc>
                  <a:spcPct val="75000"/>
                </a:lnSpc>
                <a:spcBef>
                  <a:spcPct val="25000"/>
                </a:spcBef>
                <a:buFont typeface="Wingdings" pitchFamily="2" charset="2"/>
                <a:buNone/>
              </a:pPr>
              <a:r>
                <a:rPr lang="de-DE" sz="1400" b="1">
                  <a:latin typeface="Calibri" pitchFamily="34" charset="0"/>
                </a:rPr>
                <a:t>Franz. Kanada</a:t>
              </a:r>
            </a:p>
            <a:p>
              <a:pPr algn="ctr">
                <a:lnSpc>
                  <a:spcPct val="75000"/>
                </a:lnSpc>
                <a:spcBef>
                  <a:spcPct val="25000"/>
                </a:spcBef>
                <a:buFont typeface="Wingdings" pitchFamily="2" charset="2"/>
                <a:buNone/>
              </a:pPr>
              <a:r>
                <a:rPr lang="de-DE" sz="1400" b="1">
                  <a:latin typeface="Calibri" pitchFamily="34" charset="0"/>
                </a:rPr>
                <a:t>England</a:t>
              </a:r>
            </a:p>
            <a:p>
              <a:pPr algn="ctr">
                <a:lnSpc>
                  <a:spcPct val="75000"/>
                </a:lnSpc>
                <a:spcBef>
                  <a:spcPct val="25000"/>
                </a:spcBef>
                <a:buFont typeface="Wingdings" pitchFamily="2" charset="2"/>
                <a:buNone/>
              </a:pPr>
              <a:r>
                <a:rPr lang="de-DE" sz="1400" b="1">
                  <a:latin typeface="Calibri" pitchFamily="34" charset="0"/>
                </a:rPr>
                <a:t>Engl. Kanada</a:t>
              </a:r>
            </a:p>
            <a:p>
              <a:pPr algn="ctr">
                <a:lnSpc>
                  <a:spcPct val="75000"/>
                </a:lnSpc>
                <a:spcBef>
                  <a:spcPct val="25000"/>
                </a:spcBef>
                <a:buFont typeface="Wingdings" pitchFamily="2" charset="2"/>
                <a:buNone/>
              </a:pPr>
              <a:r>
                <a:rPr lang="de-DE" sz="1400" b="1">
                  <a:latin typeface="Calibri" pitchFamily="34" charset="0"/>
                </a:rPr>
                <a:t>USA</a:t>
              </a:r>
            </a:p>
            <a:p>
              <a:pPr algn="ctr">
                <a:lnSpc>
                  <a:spcPct val="75000"/>
                </a:lnSpc>
                <a:spcBef>
                  <a:spcPct val="25000"/>
                </a:spcBef>
                <a:buFont typeface="Wingdings" pitchFamily="2" charset="2"/>
                <a:buNone/>
              </a:pPr>
              <a:r>
                <a:rPr lang="de-DE" sz="1400" b="1">
                  <a:latin typeface="Calibri" pitchFamily="34" charset="0"/>
                </a:rPr>
                <a:t>Skandinavien</a:t>
              </a:r>
            </a:p>
            <a:p>
              <a:pPr algn="ctr">
                <a:lnSpc>
                  <a:spcPct val="75000"/>
                </a:lnSpc>
                <a:spcBef>
                  <a:spcPct val="25000"/>
                </a:spcBef>
                <a:buFont typeface="Wingdings" pitchFamily="2" charset="2"/>
                <a:buNone/>
              </a:pPr>
              <a:r>
                <a:rPr lang="de-DE" sz="1400" b="1">
                  <a:latin typeface="Calibri" pitchFamily="34" charset="0"/>
                </a:rPr>
                <a:t>Deutschland</a:t>
              </a:r>
            </a:p>
            <a:p>
              <a:pPr algn="ctr">
                <a:lnSpc>
                  <a:spcPct val="75000"/>
                </a:lnSpc>
                <a:spcBef>
                  <a:spcPct val="25000"/>
                </a:spcBef>
                <a:buFont typeface="Wingdings" pitchFamily="2" charset="2"/>
                <a:buNone/>
              </a:pPr>
              <a:r>
                <a:rPr lang="de-DE" sz="1400" b="1">
                  <a:latin typeface="Calibri" pitchFamily="34" charset="0"/>
                </a:rPr>
                <a:t>Deutsche Schweiz</a:t>
              </a:r>
            </a:p>
          </p:txBody>
        </p:sp>
        <p:sp>
          <p:nvSpPr>
            <p:cNvPr id="35845" name="Text Box 6"/>
            <p:cNvSpPr txBox="1">
              <a:spLocks noChangeArrowheads="1"/>
            </p:cNvSpPr>
            <p:nvPr/>
          </p:nvSpPr>
          <p:spPr bwMode="auto">
            <a:xfrm>
              <a:off x="3083" y="879"/>
              <a:ext cx="1029" cy="2060"/>
            </a:xfrm>
            <a:prstGeom prst="rect">
              <a:avLst/>
            </a:prstGeom>
            <a:noFill/>
            <a:ln w="9525">
              <a:noFill/>
              <a:miter lim="800000"/>
              <a:headEnd/>
              <a:tailEnd/>
            </a:ln>
          </p:spPr>
          <p:txBody>
            <a:bodyPr lIns="91436" tIns="45719" rIns="91436" bIns="45719">
              <a:spAutoFit/>
            </a:bodyPr>
            <a:lstStyle/>
            <a:p>
              <a:pPr algn="ctr">
                <a:lnSpc>
                  <a:spcPct val="70000"/>
                </a:lnSpc>
                <a:spcBef>
                  <a:spcPct val="25000"/>
                </a:spcBef>
                <a:buFont typeface="Wingdings" pitchFamily="2" charset="2"/>
                <a:buNone/>
              </a:pPr>
              <a:r>
                <a:rPr lang="de-DE" sz="1400" b="1">
                  <a:latin typeface="Calibri" pitchFamily="34" charset="0"/>
                </a:rPr>
                <a:t>Personalwesen</a:t>
              </a:r>
            </a:p>
            <a:p>
              <a:pPr algn="ctr">
                <a:lnSpc>
                  <a:spcPct val="70000"/>
                </a:lnSpc>
                <a:spcBef>
                  <a:spcPct val="25000"/>
                </a:spcBef>
                <a:buFont typeface="Wingdings" pitchFamily="2" charset="2"/>
                <a:buNone/>
              </a:pPr>
              <a:endParaRPr lang="de-DE" sz="1400" b="1">
                <a:latin typeface="Calibri" pitchFamily="34" charset="0"/>
              </a:endParaRPr>
            </a:p>
            <a:p>
              <a:pPr algn="ctr">
                <a:lnSpc>
                  <a:spcPct val="70000"/>
                </a:lnSpc>
                <a:spcBef>
                  <a:spcPct val="25000"/>
                </a:spcBef>
                <a:buFont typeface="Wingdings" pitchFamily="2" charset="2"/>
                <a:buNone/>
              </a:pPr>
              <a:r>
                <a:rPr lang="de-DE" sz="1400" b="1">
                  <a:latin typeface="Calibri" pitchFamily="34" charset="0"/>
                </a:rPr>
                <a:t>Marketing / Vertrieb</a:t>
              </a:r>
            </a:p>
            <a:p>
              <a:pPr algn="ctr">
                <a:lnSpc>
                  <a:spcPct val="70000"/>
                </a:lnSpc>
                <a:spcBef>
                  <a:spcPct val="25000"/>
                </a:spcBef>
                <a:buFont typeface="Wingdings" pitchFamily="2" charset="2"/>
                <a:buNone/>
              </a:pPr>
              <a:endParaRPr lang="de-DE" sz="1400" b="1">
                <a:latin typeface="Calibri" pitchFamily="34" charset="0"/>
              </a:endParaRPr>
            </a:p>
            <a:p>
              <a:pPr algn="ctr">
                <a:lnSpc>
                  <a:spcPct val="70000"/>
                </a:lnSpc>
                <a:spcBef>
                  <a:spcPct val="25000"/>
                </a:spcBef>
                <a:buFont typeface="Wingdings" pitchFamily="2" charset="2"/>
                <a:buNone/>
              </a:pPr>
              <a:r>
                <a:rPr lang="de-DE" sz="1400" b="1">
                  <a:latin typeface="Calibri" pitchFamily="34" charset="0"/>
                </a:rPr>
                <a:t>Fertigung</a:t>
              </a:r>
            </a:p>
            <a:p>
              <a:pPr algn="ctr">
                <a:lnSpc>
                  <a:spcPct val="70000"/>
                </a:lnSpc>
                <a:spcBef>
                  <a:spcPct val="25000"/>
                </a:spcBef>
                <a:buFont typeface="Wingdings" pitchFamily="2" charset="2"/>
                <a:buNone/>
              </a:pPr>
              <a:endParaRPr lang="de-DE" sz="1400" b="1">
                <a:latin typeface="Calibri" pitchFamily="34" charset="0"/>
              </a:endParaRPr>
            </a:p>
            <a:p>
              <a:pPr algn="ctr">
                <a:lnSpc>
                  <a:spcPct val="70000"/>
                </a:lnSpc>
                <a:spcBef>
                  <a:spcPct val="25000"/>
                </a:spcBef>
                <a:buFont typeface="Wingdings" pitchFamily="2" charset="2"/>
                <a:buNone/>
              </a:pPr>
              <a:r>
                <a:rPr lang="de-DE" sz="1400" b="1">
                  <a:latin typeface="Calibri" pitchFamily="34" charset="0"/>
                </a:rPr>
                <a:t>R &amp; D </a:t>
              </a:r>
            </a:p>
            <a:p>
              <a:pPr algn="ctr">
                <a:lnSpc>
                  <a:spcPct val="70000"/>
                </a:lnSpc>
                <a:spcBef>
                  <a:spcPct val="25000"/>
                </a:spcBef>
                <a:buFont typeface="Wingdings" pitchFamily="2" charset="2"/>
                <a:buNone/>
              </a:pPr>
              <a:endParaRPr lang="de-DE" sz="1400" b="1">
                <a:latin typeface="Calibri" pitchFamily="34" charset="0"/>
              </a:endParaRPr>
            </a:p>
            <a:p>
              <a:pPr algn="ctr">
                <a:lnSpc>
                  <a:spcPct val="70000"/>
                </a:lnSpc>
                <a:spcBef>
                  <a:spcPct val="25000"/>
                </a:spcBef>
                <a:buFont typeface="Wingdings" pitchFamily="2" charset="2"/>
                <a:buNone/>
              </a:pPr>
              <a:r>
                <a:rPr lang="de-DE" sz="1400" b="1">
                  <a:latin typeface="Calibri" pitchFamily="34" charset="0"/>
                </a:rPr>
                <a:t>Techniker</a:t>
              </a:r>
            </a:p>
            <a:p>
              <a:pPr algn="ctr">
                <a:lnSpc>
                  <a:spcPct val="70000"/>
                </a:lnSpc>
                <a:spcBef>
                  <a:spcPct val="25000"/>
                </a:spcBef>
                <a:buFont typeface="Wingdings" pitchFamily="2" charset="2"/>
                <a:buNone/>
              </a:pPr>
              <a:endParaRPr lang="de-DE" sz="1400" b="1">
                <a:latin typeface="Calibri" pitchFamily="34" charset="0"/>
              </a:endParaRPr>
            </a:p>
            <a:p>
              <a:pPr algn="ctr">
                <a:lnSpc>
                  <a:spcPct val="70000"/>
                </a:lnSpc>
                <a:spcBef>
                  <a:spcPct val="25000"/>
                </a:spcBef>
                <a:buFont typeface="Wingdings" pitchFamily="2" charset="2"/>
                <a:buNone/>
              </a:pPr>
              <a:r>
                <a:rPr lang="de-DE" sz="1400" b="1">
                  <a:latin typeface="Calibri" pitchFamily="34" charset="0"/>
                </a:rPr>
                <a:t>IT</a:t>
              </a:r>
            </a:p>
            <a:p>
              <a:pPr algn="ctr">
                <a:lnSpc>
                  <a:spcPct val="70000"/>
                </a:lnSpc>
                <a:spcBef>
                  <a:spcPct val="25000"/>
                </a:spcBef>
                <a:buFont typeface="Wingdings" pitchFamily="2" charset="2"/>
                <a:buNone/>
              </a:pPr>
              <a:endParaRPr lang="de-DE" sz="1400" b="1">
                <a:latin typeface="Calibri" pitchFamily="34" charset="0"/>
              </a:endParaRPr>
            </a:p>
            <a:p>
              <a:pPr algn="ctr">
                <a:lnSpc>
                  <a:spcPct val="70000"/>
                </a:lnSpc>
                <a:spcBef>
                  <a:spcPct val="25000"/>
                </a:spcBef>
                <a:buFont typeface="Wingdings" pitchFamily="2" charset="2"/>
                <a:buNone/>
              </a:pPr>
              <a:r>
                <a:rPr lang="de-DE" sz="1400" b="1">
                  <a:latin typeface="Calibri" pitchFamily="34" charset="0"/>
                </a:rPr>
                <a:t>Ingenieure</a:t>
              </a:r>
            </a:p>
            <a:p>
              <a:pPr algn="ctr">
                <a:lnSpc>
                  <a:spcPct val="70000"/>
                </a:lnSpc>
                <a:spcBef>
                  <a:spcPct val="25000"/>
                </a:spcBef>
                <a:buFont typeface="Wingdings" pitchFamily="2" charset="2"/>
                <a:buNone/>
              </a:pPr>
              <a:endParaRPr lang="de-DE" sz="1400" b="1">
                <a:latin typeface="Calibri" pitchFamily="34" charset="0"/>
              </a:endParaRPr>
            </a:p>
            <a:p>
              <a:pPr algn="ctr">
                <a:lnSpc>
                  <a:spcPct val="70000"/>
                </a:lnSpc>
                <a:spcBef>
                  <a:spcPct val="25000"/>
                </a:spcBef>
                <a:buFont typeface="Wingdings" pitchFamily="2" charset="2"/>
                <a:buNone/>
              </a:pPr>
              <a:r>
                <a:rPr lang="de-DE" sz="1400" b="1">
                  <a:latin typeface="Calibri" pitchFamily="34" charset="0"/>
                </a:rPr>
                <a:t>Finanzwesen</a:t>
              </a:r>
            </a:p>
          </p:txBody>
        </p:sp>
        <p:sp>
          <p:nvSpPr>
            <p:cNvPr id="35846" name="Rectangle 7"/>
            <p:cNvSpPr>
              <a:spLocks noChangeArrowheads="1"/>
            </p:cNvSpPr>
            <p:nvPr/>
          </p:nvSpPr>
          <p:spPr bwMode="auto">
            <a:xfrm>
              <a:off x="2960" y="875"/>
              <a:ext cx="1275" cy="2197"/>
            </a:xfrm>
            <a:prstGeom prst="rect">
              <a:avLst/>
            </a:prstGeom>
            <a:noFill/>
            <a:ln w="31750">
              <a:solidFill>
                <a:schemeClr val="tx1"/>
              </a:solidFill>
              <a:miter lim="800000"/>
              <a:headEnd/>
              <a:tailEnd/>
            </a:ln>
          </p:spPr>
          <p:txBody>
            <a:bodyPr wrap="none" anchor="ctr"/>
            <a:lstStyle/>
            <a:p>
              <a:pPr>
                <a:spcAft>
                  <a:spcPct val="40000"/>
                </a:spcAft>
                <a:buFont typeface="Wingdings" pitchFamily="2" charset="2"/>
                <a:buNone/>
              </a:pPr>
              <a:endParaRPr lang="en-US"/>
            </a:p>
          </p:txBody>
        </p:sp>
        <p:sp>
          <p:nvSpPr>
            <p:cNvPr id="35847" name="Line 8"/>
            <p:cNvSpPr>
              <a:spLocks noChangeShapeType="1"/>
            </p:cNvSpPr>
            <p:nvPr/>
          </p:nvSpPr>
          <p:spPr bwMode="auto">
            <a:xfrm>
              <a:off x="2713" y="761"/>
              <a:ext cx="0" cy="2424"/>
            </a:xfrm>
            <a:prstGeom prst="line">
              <a:avLst/>
            </a:prstGeom>
            <a:noFill/>
            <a:ln w="57150">
              <a:solidFill>
                <a:schemeClr val="tx1"/>
              </a:solidFill>
              <a:round/>
              <a:headEnd type="triangle" w="med" len="med"/>
              <a:tailEnd type="triangle" w="med" len="med"/>
            </a:ln>
          </p:spPr>
          <p:txBody>
            <a:bodyPr/>
            <a:lstStyle/>
            <a:p>
              <a:endParaRPr lang="en-US"/>
            </a:p>
          </p:txBody>
        </p:sp>
        <p:sp>
          <p:nvSpPr>
            <p:cNvPr id="35848" name="Rectangle 9"/>
            <p:cNvSpPr>
              <a:spLocks noChangeArrowheads="1"/>
            </p:cNvSpPr>
            <p:nvPr/>
          </p:nvSpPr>
          <p:spPr bwMode="auto">
            <a:xfrm>
              <a:off x="984" y="496"/>
              <a:ext cx="3416" cy="2992"/>
            </a:xfrm>
            <a:prstGeom prst="rect">
              <a:avLst/>
            </a:prstGeom>
            <a:noFill/>
            <a:ln w="38100">
              <a:solidFill>
                <a:schemeClr val="tx1"/>
              </a:solidFill>
              <a:miter lim="800000"/>
              <a:headEnd/>
              <a:tailEnd/>
            </a:ln>
          </p:spPr>
          <p:txBody>
            <a:bodyPr wrap="none" anchor="ctr"/>
            <a:lstStyle/>
            <a:p>
              <a:pPr>
                <a:spcAft>
                  <a:spcPct val="40000"/>
                </a:spcAft>
                <a:buFont typeface="Wingdings" pitchFamily="2" charset="2"/>
                <a:buNone/>
              </a:pPr>
              <a:endParaRPr lang="en-US"/>
            </a:p>
          </p:txBody>
        </p:sp>
        <p:sp>
          <p:nvSpPr>
            <p:cNvPr id="35849" name="Text Box 10"/>
            <p:cNvSpPr txBox="1">
              <a:spLocks noChangeArrowheads="1"/>
            </p:cNvSpPr>
            <p:nvPr/>
          </p:nvSpPr>
          <p:spPr bwMode="auto">
            <a:xfrm>
              <a:off x="2187" y="505"/>
              <a:ext cx="1064" cy="250"/>
            </a:xfrm>
            <a:prstGeom prst="rect">
              <a:avLst/>
            </a:prstGeom>
            <a:noFill/>
            <a:ln w="9525">
              <a:noFill/>
              <a:miter lim="800000"/>
              <a:headEnd/>
              <a:tailEnd/>
            </a:ln>
          </p:spPr>
          <p:txBody>
            <a:bodyPr wrap="none" lIns="91436" tIns="45719" rIns="91436" bIns="45719">
              <a:spAutoFit/>
            </a:bodyPr>
            <a:lstStyle/>
            <a:p>
              <a:pPr algn="ctr">
                <a:spcAft>
                  <a:spcPct val="40000"/>
                </a:spcAft>
                <a:buFont typeface="Wingdings" pitchFamily="2" charset="2"/>
                <a:buNone/>
              </a:pPr>
              <a:r>
                <a:rPr lang="de-DE" sz="2000" b="1">
                  <a:solidFill>
                    <a:srgbClr val="339966"/>
                  </a:solidFill>
                  <a:latin typeface="Calibri" pitchFamily="34" charset="0"/>
                </a:rPr>
                <a:t>High context</a:t>
              </a:r>
            </a:p>
          </p:txBody>
        </p:sp>
        <p:sp>
          <p:nvSpPr>
            <p:cNvPr id="35850" name="Text Box 11"/>
            <p:cNvSpPr txBox="1">
              <a:spLocks noChangeArrowheads="1"/>
            </p:cNvSpPr>
            <p:nvPr/>
          </p:nvSpPr>
          <p:spPr bwMode="auto">
            <a:xfrm>
              <a:off x="2202" y="3253"/>
              <a:ext cx="1032" cy="250"/>
            </a:xfrm>
            <a:prstGeom prst="rect">
              <a:avLst/>
            </a:prstGeom>
            <a:noFill/>
            <a:ln w="9525">
              <a:noFill/>
              <a:miter lim="800000"/>
              <a:headEnd/>
              <a:tailEnd/>
            </a:ln>
          </p:spPr>
          <p:txBody>
            <a:bodyPr wrap="none" lIns="91436" tIns="45719" rIns="91436" bIns="45719">
              <a:spAutoFit/>
            </a:bodyPr>
            <a:lstStyle/>
            <a:p>
              <a:pPr algn="ctr">
                <a:spcAft>
                  <a:spcPct val="40000"/>
                </a:spcAft>
                <a:buFont typeface="Wingdings" pitchFamily="2" charset="2"/>
                <a:buNone/>
              </a:pPr>
              <a:r>
                <a:rPr lang="de-DE" sz="2000" b="1">
                  <a:solidFill>
                    <a:srgbClr val="339966"/>
                  </a:solidFill>
                  <a:latin typeface="Calibri" pitchFamily="34" charset="0"/>
                </a:rPr>
                <a:t>Low context</a:t>
              </a:r>
            </a:p>
          </p:txBody>
        </p:sp>
      </p:grpSp>
      <p:sp>
        <p:nvSpPr>
          <p:cNvPr id="35842" name="Titel 1"/>
          <p:cNvSpPr>
            <a:spLocks noGrp="1"/>
          </p:cNvSpPr>
          <p:nvPr>
            <p:ph type="title"/>
          </p:nvPr>
        </p:nvSpPr>
        <p:spPr>
          <a:xfrm>
            <a:off x="466725" y="334963"/>
            <a:ext cx="8207375" cy="369887"/>
          </a:xfrm>
        </p:spPr>
        <p:txBody>
          <a:bodyPr/>
          <a:lstStyle/>
          <a:p>
            <a:pPr defTabSz="503238"/>
            <a:r>
              <a:rPr lang="de-DE" smtClean="0"/>
              <a:t>Die Kontextskala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a:xfrm>
            <a:off x="442913" y="333375"/>
            <a:ext cx="8450262" cy="368300"/>
          </a:xfrm>
        </p:spPr>
        <p:txBody>
          <a:bodyPr/>
          <a:lstStyle/>
          <a:p>
            <a:pPr defTabSz="503238"/>
            <a:r>
              <a:rPr lang="de-DE" smtClean="0"/>
              <a:t>Richtiger Technologieeinsatz erfolgsentscheidend</a:t>
            </a:r>
          </a:p>
        </p:txBody>
      </p:sp>
      <p:graphicFrame>
        <p:nvGraphicFramePr>
          <p:cNvPr id="37890" name="Inhaltsplatzhalter 4"/>
          <p:cNvGraphicFramePr>
            <a:graphicFrameLocks noGrp="1"/>
          </p:cNvGraphicFramePr>
          <p:nvPr>
            <p:ph idx="1"/>
          </p:nvPr>
        </p:nvGraphicFramePr>
        <p:xfrm>
          <a:off x="4651375" y="908050"/>
          <a:ext cx="4011613" cy="3579813"/>
        </p:xfrm>
        <a:graphic>
          <a:graphicData uri="http://schemas.openxmlformats.org/presentationml/2006/ole">
            <p:oleObj spid="_x0000_s37890" r:id="rId4" imgW="4011516" imgH="3578662" progId="Excel.Chart.8">
              <p:embed/>
            </p:oleObj>
          </a:graphicData>
        </a:graphic>
      </p:graphicFrame>
      <p:graphicFrame>
        <p:nvGraphicFramePr>
          <p:cNvPr id="6" name="Diagramm 5"/>
          <p:cNvGraphicFramePr>
            <a:graphicFrameLocks/>
          </p:cNvGraphicFramePr>
          <p:nvPr/>
        </p:nvGraphicFramePr>
        <p:xfrm>
          <a:off x="429674" y="908720"/>
          <a:ext cx="4068454" cy="3578390"/>
        </p:xfrm>
        <a:graphic>
          <a:graphicData uri="http://schemas.openxmlformats.org/drawingml/2006/chart">
            <c:chart xmlns:c="http://schemas.openxmlformats.org/drawingml/2006/chart" xmlns:r="http://schemas.openxmlformats.org/officeDocument/2006/relationships" r:id="rId5"/>
          </a:graphicData>
        </a:graphic>
      </p:graphicFrame>
      <p:sp>
        <p:nvSpPr>
          <p:cNvPr id="37892" name="Textfeld 6"/>
          <p:cNvSpPr txBox="1">
            <a:spLocks noChangeArrowheads="1"/>
          </p:cNvSpPr>
          <p:nvPr/>
        </p:nvSpPr>
        <p:spPr bwMode="auto">
          <a:xfrm>
            <a:off x="4643438" y="4221163"/>
            <a:ext cx="630237" cy="261937"/>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100">
                <a:latin typeface="Frutiger 45 Light"/>
              </a:rPr>
              <a:t>N=46</a:t>
            </a:r>
          </a:p>
        </p:txBody>
      </p:sp>
      <p:sp>
        <p:nvSpPr>
          <p:cNvPr id="37893" name="Text Box 4"/>
          <p:cNvSpPr txBox="1">
            <a:spLocks noChangeArrowheads="1"/>
          </p:cNvSpPr>
          <p:nvPr/>
        </p:nvSpPr>
        <p:spPr bwMode="auto">
          <a:xfrm>
            <a:off x="460375" y="4738688"/>
            <a:ext cx="7927975" cy="708025"/>
          </a:xfrm>
          <a:prstGeom prst="rect">
            <a:avLst/>
          </a:prstGeom>
          <a:noFill/>
          <a:ln w="9525">
            <a:noFill/>
            <a:miter lim="800000"/>
            <a:headEnd/>
            <a:tailEnd/>
          </a:ln>
        </p:spPr>
        <p:txBody>
          <a:bodyPr lIns="0" tIns="0" rIns="0" bIns="0">
            <a:spAutoFit/>
          </a:bodyPr>
          <a:lstStyle/>
          <a:p>
            <a:pPr marL="266700" indent="-266700" eaLnBrk="0" hangingPunct="0">
              <a:lnSpc>
                <a:spcPct val="90000"/>
              </a:lnSpc>
              <a:spcAft>
                <a:spcPct val="50000"/>
              </a:spcAft>
              <a:buClr>
                <a:srgbClr val="339966"/>
              </a:buClr>
              <a:buFont typeface="Wingdings" pitchFamily="2" charset="2"/>
              <a:buChar char="n"/>
            </a:pPr>
            <a:r>
              <a:rPr lang="de-DE" sz="2000" b="1">
                <a:latin typeface="Frutiger LT Com 45 Light"/>
              </a:rPr>
              <a:t>Reines Technikbedienwissen reicht nicht</a:t>
            </a:r>
          </a:p>
          <a:p>
            <a:pPr marL="266700" indent="-266700" eaLnBrk="0" hangingPunct="0">
              <a:lnSpc>
                <a:spcPct val="90000"/>
              </a:lnSpc>
              <a:spcAft>
                <a:spcPct val="50000"/>
              </a:spcAft>
              <a:buClr>
                <a:srgbClr val="339966"/>
              </a:buClr>
              <a:buFont typeface="Wingdings" pitchFamily="2" charset="2"/>
              <a:buChar char="n"/>
            </a:pPr>
            <a:r>
              <a:rPr lang="de-DE" sz="2000" b="1">
                <a:latin typeface="Frutiger LT Com 45 Light"/>
              </a:rPr>
              <a:t>Vermitteln Sie Inszenierungskompetenz!</a:t>
            </a:r>
            <a:endParaRPr lang="de-DE">
              <a:latin typeface="Frutiger LT Com 45 Light"/>
            </a:endParaRPr>
          </a:p>
        </p:txBody>
      </p:sp>
      <p:sp>
        <p:nvSpPr>
          <p:cNvPr id="9" name="Rectangle 3"/>
          <p:cNvSpPr>
            <a:spLocks noChangeArrowheads="1"/>
          </p:cNvSpPr>
          <p:nvPr/>
        </p:nvSpPr>
        <p:spPr bwMode="auto">
          <a:xfrm>
            <a:off x="460375" y="5554663"/>
            <a:ext cx="8251825" cy="538162"/>
          </a:xfrm>
          <a:prstGeom prst="rect">
            <a:avLst/>
          </a:prstGeom>
          <a:solidFill>
            <a:schemeClr val="bg1"/>
          </a:solidFill>
          <a:ln>
            <a:solidFill>
              <a:schemeClr val="tx2"/>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40000"/>
              </a:spcAft>
              <a:buFont typeface="Wingdings" pitchFamily="2" charset="2"/>
              <a:buNone/>
              <a:defRPr/>
            </a:pPr>
            <a:r>
              <a:rPr lang="de-DE" sz="1600" b="1" dirty="0">
                <a:solidFill>
                  <a:schemeClr val="tx2"/>
                </a:solidFill>
                <a:latin typeface="+mj-lt"/>
              </a:rPr>
              <a:t>„</a:t>
            </a:r>
            <a:r>
              <a:rPr lang="de-DE" sz="1600" b="1" dirty="0" err="1">
                <a:solidFill>
                  <a:schemeClr val="tx2"/>
                </a:solidFill>
                <a:latin typeface="+mj-lt"/>
              </a:rPr>
              <a:t>When</a:t>
            </a:r>
            <a:r>
              <a:rPr lang="de-DE" sz="1600" b="1" dirty="0">
                <a:solidFill>
                  <a:schemeClr val="tx2"/>
                </a:solidFill>
                <a:latin typeface="+mj-lt"/>
              </a:rPr>
              <a:t> in </a:t>
            </a:r>
            <a:r>
              <a:rPr lang="de-DE" sz="1600" b="1" dirty="0" err="1">
                <a:solidFill>
                  <a:schemeClr val="tx2"/>
                </a:solidFill>
                <a:latin typeface="+mj-lt"/>
              </a:rPr>
              <a:t>doubt</a:t>
            </a:r>
            <a:r>
              <a:rPr lang="de-DE" sz="1600" b="1" dirty="0">
                <a:solidFill>
                  <a:schemeClr val="tx2"/>
                </a:solidFill>
                <a:latin typeface="+mj-lt"/>
              </a:rPr>
              <a:t>, </a:t>
            </a:r>
            <a:r>
              <a:rPr lang="de-DE" sz="1600" b="1" dirty="0" err="1">
                <a:solidFill>
                  <a:schemeClr val="tx2"/>
                </a:solidFill>
                <a:latin typeface="+mj-lt"/>
              </a:rPr>
              <a:t>overcommunicate</a:t>
            </a:r>
            <a:r>
              <a:rPr lang="de-DE" sz="1600" b="1" dirty="0">
                <a:solidFill>
                  <a:schemeClr val="tx2"/>
                </a:solidFill>
                <a:latin typeface="+mj-lt"/>
              </a:rPr>
              <a:t>“ (</a:t>
            </a:r>
            <a:r>
              <a:rPr lang="de-DE" sz="1600" b="1" dirty="0" err="1">
                <a:solidFill>
                  <a:schemeClr val="tx2"/>
                </a:solidFill>
                <a:latin typeface="+mj-lt"/>
              </a:rPr>
              <a:t>Lippnack</a:t>
            </a:r>
            <a:r>
              <a:rPr lang="de-DE" sz="1600" b="1" dirty="0">
                <a:solidFill>
                  <a:schemeClr val="tx2"/>
                </a:solidFill>
                <a:latin typeface="+mj-lt"/>
              </a:rPr>
              <a:t>, </a:t>
            </a:r>
            <a:r>
              <a:rPr lang="de-DE" sz="1600" b="1" dirty="0" err="1">
                <a:solidFill>
                  <a:schemeClr val="tx2"/>
                </a:solidFill>
                <a:latin typeface="+mj-lt"/>
              </a:rPr>
              <a:t>Stamps</a:t>
            </a:r>
            <a:r>
              <a:rPr lang="de-DE" sz="1600" b="1" dirty="0">
                <a:solidFill>
                  <a:schemeClr val="tx2"/>
                </a:solidFill>
                <a:latin typeface="+mj-lt"/>
              </a:rPr>
              <a:t>).</a:t>
            </a:r>
            <a:endParaRPr lang="de-DE" sz="1600" b="1"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p:nvPr>
        </p:nvSpPr>
        <p:spPr>
          <a:xfrm>
            <a:off x="442913" y="334963"/>
            <a:ext cx="8569325" cy="431800"/>
          </a:xfrm>
        </p:spPr>
        <p:txBody>
          <a:bodyPr/>
          <a:lstStyle/>
          <a:p>
            <a:pPr defTabSz="503238"/>
            <a:r>
              <a:rPr lang="de-DE" smtClean="0"/>
              <a:t>Und gleich der Gegentrend?</a:t>
            </a:r>
            <a:br>
              <a:rPr lang="de-DE" smtClean="0"/>
            </a:br>
            <a:r>
              <a:rPr lang="de-DE" sz="2000" smtClean="0">
                <a:solidFill>
                  <a:srgbClr val="179C7D"/>
                </a:solidFill>
              </a:rPr>
              <a:t>Das Ende des Home-Working bei Yahoo</a:t>
            </a:r>
            <a:endParaRPr lang="de-DE" smtClean="0"/>
          </a:p>
        </p:txBody>
      </p:sp>
      <p:grpSp>
        <p:nvGrpSpPr>
          <p:cNvPr id="39938" name="Gruppieren 5"/>
          <p:cNvGrpSpPr>
            <a:grpSpLocks/>
          </p:cNvGrpSpPr>
          <p:nvPr/>
        </p:nvGrpSpPr>
        <p:grpSpPr bwMode="auto">
          <a:xfrm>
            <a:off x="460375" y="1166813"/>
            <a:ext cx="8262938" cy="1901825"/>
            <a:chOff x="460377" y="1098139"/>
            <a:chExt cx="8262316" cy="1902224"/>
          </a:xfrm>
        </p:grpSpPr>
        <p:sp>
          <p:nvSpPr>
            <p:cNvPr id="7" name="Rechteck 6"/>
            <p:cNvSpPr/>
            <p:nvPr/>
          </p:nvSpPr>
          <p:spPr>
            <a:xfrm>
              <a:off x="460377" y="1098139"/>
              <a:ext cx="8214695" cy="1891109"/>
            </a:xfrm>
            <a:prstGeom prst="rect">
              <a:avLst/>
            </a:prstGeom>
            <a:solidFill>
              <a:schemeClr val="bg1">
                <a:lumMod val="95000"/>
              </a:schemeClr>
            </a:solidFill>
            <a:ln w="635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spcAft>
                  <a:spcPct val="40000"/>
                </a:spcAft>
                <a:buFont typeface="Wingdings" pitchFamily="2" charset="2"/>
                <a:buNone/>
                <a:defRPr/>
              </a:pPr>
              <a:endParaRPr lang="de-DE"/>
            </a:p>
          </p:txBody>
        </p:sp>
        <p:sp>
          <p:nvSpPr>
            <p:cNvPr id="39962" name="Rectangle 2"/>
            <p:cNvSpPr>
              <a:spLocks noChangeArrowheads="1"/>
            </p:cNvSpPr>
            <p:nvPr/>
          </p:nvSpPr>
          <p:spPr bwMode="auto">
            <a:xfrm>
              <a:off x="2300412" y="1230988"/>
              <a:ext cx="6287725" cy="1661993"/>
            </a:xfrm>
            <a:prstGeom prst="rect">
              <a:avLst/>
            </a:prstGeom>
            <a:noFill/>
            <a:ln w="9525">
              <a:noFill/>
              <a:miter lim="800000"/>
              <a:headEnd/>
              <a:tailEnd/>
            </a:ln>
          </p:spPr>
          <p:txBody>
            <a:bodyPr lIns="0" tIns="0" rIns="0" bIns="0">
              <a:spAutoFit/>
            </a:bodyPr>
            <a:lstStyle/>
            <a:p>
              <a:pPr defTabSz="762000">
                <a:spcAft>
                  <a:spcPct val="40000"/>
                </a:spcAft>
                <a:buFont typeface="Wingdings" pitchFamily="2" charset="2"/>
                <a:buNone/>
              </a:pPr>
              <a:r>
                <a:rPr lang="de-DE" b="1">
                  <a:solidFill>
                    <a:schemeClr val="accent2"/>
                  </a:solidFill>
                  <a:latin typeface="Frutiger LT Com 45 Light"/>
                  <a:cs typeface="Arial" charset="0"/>
                </a:rPr>
                <a:t>»Yahoos,</a:t>
              </a:r>
              <a:br>
                <a:rPr lang="de-DE" b="1">
                  <a:solidFill>
                    <a:schemeClr val="accent2"/>
                  </a:solidFill>
                  <a:latin typeface="Frutiger LT Com 45 Light"/>
                  <a:cs typeface="Arial" charset="0"/>
                </a:rPr>
              </a:br>
              <a:r>
                <a:rPr lang="de-DE" b="1">
                  <a:solidFill>
                    <a:schemeClr val="accent2"/>
                  </a:solidFill>
                  <a:latin typeface="Frutiger LT Com 45 Light"/>
                </a:rPr>
                <a:t>um der absolut beste Arbeitsplatz zu werden, </a:t>
              </a:r>
              <a:br>
                <a:rPr lang="de-DE" b="1">
                  <a:solidFill>
                    <a:schemeClr val="accent2"/>
                  </a:solidFill>
                  <a:latin typeface="Frutiger LT Com 45 Light"/>
                </a:rPr>
              </a:br>
              <a:r>
                <a:rPr lang="de-DE" b="1">
                  <a:solidFill>
                    <a:schemeClr val="accent2"/>
                  </a:solidFill>
                  <a:latin typeface="Frutiger LT Com 45 Light"/>
                </a:rPr>
                <a:t>sind </a:t>
              </a:r>
              <a:r>
                <a:rPr lang="de-DE" b="1" u="sng">
                  <a:solidFill>
                    <a:schemeClr val="accent2"/>
                  </a:solidFill>
                  <a:latin typeface="Frutiger LT Com 45 Light"/>
                </a:rPr>
                <a:t>Kommunikation</a:t>
              </a:r>
              <a:r>
                <a:rPr lang="de-DE" b="1">
                  <a:solidFill>
                    <a:schemeClr val="accent2"/>
                  </a:solidFill>
                  <a:latin typeface="Frutiger LT Com 45 Light"/>
                </a:rPr>
                <a:t> und </a:t>
              </a:r>
              <a:r>
                <a:rPr lang="de-DE" b="1" u="sng">
                  <a:solidFill>
                    <a:schemeClr val="accent2"/>
                  </a:solidFill>
                  <a:latin typeface="Frutiger LT Com 45 Light"/>
                </a:rPr>
                <a:t>Zusammenarbeit</a:t>
              </a:r>
              <a:r>
                <a:rPr lang="de-DE" b="1">
                  <a:solidFill>
                    <a:schemeClr val="accent2"/>
                  </a:solidFill>
                  <a:latin typeface="Frutiger LT Com 45 Light"/>
                </a:rPr>
                <a:t> wichtig, </a:t>
              </a:r>
              <a:br>
                <a:rPr lang="de-DE" b="1">
                  <a:solidFill>
                    <a:schemeClr val="accent2"/>
                  </a:solidFill>
                  <a:latin typeface="Frutiger LT Com 45 Light"/>
                </a:rPr>
              </a:br>
              <a:r>
                <a:rPr lang="de-DE" b="1">
                  <a:solidFill>
                    <a:schemeClr val="accent2"/>
                  </a:solidFill>
                  <a:latin typeface="Frutiger LT Com 45 Light"/>
                </a:rPr>
                <a:t>also müssen wir Seite an Seite arbeiten. </a:t>
              </a:r>
              <a:r>
                <a:rPr lang="de-DE" b="1" i="1">
                  <a:solidFill>
                    <a:schemeClr val="accent2"/>
                  </a:solidFill>
                  <a:latin typeface="Frutiger LT Com 45 Light"/>
                </a:rPr>
                <a:t>(…) </a:t>
              </a:r>
              <a:r>
                <a:rPr lang="de-DE" b="1">
                  <a:solidFill>
                    <a:schemeClr val="accent2"/>
                  </a:solidFill>
                  <a:latin typeface="Frutiger LT Com 45 Light"/>
                </a:rPr>
                <a:t/>
              </a:r>
              <a:br>
                <a:rPr lang="de-DE" b="1">
                  <a:solidFill>
                    <a:schemeClr val="accent2"/>
                  </a:solidFill>
                  <a:latin typeface="Frutiger LT Com 45 Light"/>
                </a:rPr>
              </a:br>
              <a:r>
                <a:rPr lang="de-DE" b="1">
                  <a:solidFill>
                    <a:schemeClr val="accent2"/>
                  </a:solidFill>
                  <a:latin typeface="Frutiger LT Com 45 Light"/>
                </a:rPr>
                <a:t>Wir müssen </a:t>
              </a:r>
              <a:r>
                <a:rPr lang="de-DE" b="1" u="sng">
                  <a:solidFill>
                    <a:schemeClr val="accent2"/>
                  </a:solidFill>
                  <a:latin typeface="Frutiger LT Com 45 Light"/>
                </a:rPr>
                <a:t>ein</a:t>
              </a:r>
              <a:r>
                <a:rPr lang="de-DE" b="1">
                  <a:solidFill>
                    <a:schemeClr val="accent2"/>
                  </a:solidFill>
                  <a:latin typeface="Frutiger LT Com 45 Light"/>
                </a:rPr>
                <a:t> Yahoo sein, und das beginnt damit, </a:t>
              </a:r>
              <a:br>
                <a:rPr lang="de-DE" b="1">
                  <a:solidFill>
                    <a:schemeClr val="accent2"/>
                  </a:solidFill>
                  <a:latin typeface="Frutiger LT Com 45 Light"/>
                </a:rPr>
              </a:br>
              <a:r>
                <a:rPr lang="de-DE" b="1">
                  <a:solidFill>
                    <a:schemeClr val="accent2"/>
                  </a:solidFill>
                  <a:latin typeface="Frutiger LT Com 45 Light"/>
                </a:rPr>
                <a:t>dass wir physisch zusammen sind.</a:t>
              </a:r>
            </a:p>
          </p:txBody>
        </p:sp>
        <p:sp>
          <p:nvSpPr>
            <p:cNvPr id="39963" name="Textfeld 9"/>
            <p:cNvSpPr txBox="1">
              <a:spLocks noChangeArrowheads="1"/>
            </p:cNvSpPr>
            <p:nvPr/>
          </p:nvSpPr>
          <p:spPr bwMode="auto">
            <a:xfrm>
              <a:off x="6067799" y="2738753"/>
              <a:ext cx="2654894" cy="261610"/>
            </a:xfrm>
            <a:prstGeom prst="rect">
              <a:avLst/>
            </a:prstGeom>
            <a:noFill/>
            <a:ln w="9525">
              <a:noFill/>
              <a:miter lim="800000"/>
              <a:headEnd/>
              <a:tailEnd/>
            </a:ln>
          </p:spPr>
          <p:txBody>
            <a:bodyPr wrap="none">
              <a:spAutoFit/>
            </a:bodyPr>
            <a:lstStyle/>
            <a:p>
              <a:pPr algn="r">
                <a:spcAft>
                  <a:spcPct val="40000"/>
                </a:spcAft>
                <a:buFont typeface="Wingdings" pitchFamily="2" charset="2"/>
                <a:buNone/>
              </a:pPr>
              <a:r>
                <a:rPr lang="de-DE" sz="1100"/>
                <a:t>Marissa Mayer, CEO, 22. Februar 2013</a:t>
              </a:r>
            </a:p>
          </p:txBody>
        </p:sp>
        <p:pic>
          <p:nvPicPr>
            <p:cNvPr id="39964" name="Picture 2"/>
            <p:cNvPicPr>
              <a:picLocks noChangeAspect="1" noChangeArrowheads="1"/>
            </p:cNvPicPr>
            <p:nvPr/>
          </p:nvPicPr>
          <p:blipFill>
            <a:blip r:embed="rId3"/>
            <a:srcRect/>
            <a:stretch>
              <a:fillRect/>
            </a:stretch>
          </p:blipFill>
          <p:spPr bwMode="auto">
            <a:xfrm>
              <a:off x="617001" y="1245056"/>
              <a:ext cx="1453973" cy="1620000"/>
            </a:xfrm>
            <a:prstGeom prst="rect">
              <a:avLst/>
            </a:prstGeom>
            <a:noFill/>
            <a:ln w="9525">
              <a:noFill/>
              <a:miter lim="800000"/>
              <a:headEnd/>
              <a:tailEnd/>
            </a:ln>
          </p:spPr>
        </p:pic>
      </p:grpSp>
      <p:sp>
        <p:nvSpPr>
          <p:cNvPr id="5" name="Textfeld 4"/>
          <p:cNvSpPr txBox="1"/>
          <p:nvPr/>
        </p:nvSpPr>
        <p:spPr>
          <a:xfrm>
            <a:off x="4111625" y="3622675"/>
            <a:ext cx="900113" cy="1200150"/>
          </a:xfrm>
          <a:prstGeom prst="rect">
            <a:avLst/>
          </a:prstGeom>
          <a:noFill/>
        </p:spPr>
        <p:txBody>
          <a:bodyPr>
            <a:spAutoFit/>
          </a:bodyPr>
          <a:lstStyle/>
          <a:p>
            <a:pPr algn="ctr">
              <a:spcAft>
                <a:spcPct val="40000"/>
              </a:spcAft>
              <a:buFont typeface="Wingdings" pitchFamily="2" charset="2"/>
              <a:buNone/>
              <a:defRPr/>
            </a:pPr>
            <a:r>
              <a:rPr lang="de-DE" sz="7200" b="1" dirty="0">
                <a:latin typeface="+mj-lt"/>
              </a:rPr>
              <a:t>?</a:t>
            </a:r>
            <a:endParaRPr lang="de-DE" b="1" dirty="0">
              <a:latin typeface="+mj-lt"/>
            </a:endParaRPr>
          </a:p>
        </p:txBody>
      </p:sp>
      <p:grpSp>
        <p:nvGrpSpPr>
          <p:cNvPr id="23" name="Gruppieren 22"/>
          <p:cNvGrpSpPr>
            <a:grpSpLocks/>
          </p:cNvGrpSpPr>
          <p:nvPr/>
        </p:nvGrpSpPr>
        <p:grpSpPr bwMode="auto">
          <a:xfrm>
            <a:off x="477838" y="3227388"/>
            <a:ext cx="8175625" cy="1916112"/>
            <a:chOff x="477079" y="3212976"/>
            <a:chExt cx="8175773" cy="1916080"/>
          </a:xfrm>
        </p:grpSpPr>
        <p:sp>
          <p:nvSpPr>
            <p:cNvPr id="15" name="Text Box 128"/>
            <p:cNvSpPr txBox="1">
              <a:spLocks noChangeArrowheads="1"/>
            </p:cNvSpPr>
            <p:nvPr/>
          </p:nvSpPr>
          <p:spPr bwMode="auto">
            <a:xfrm>
              <a:off x="5114250" y="3314574"/>
              <a:ext cx="2644823" cy="331781"/>
            </a:xfrm>
            <a:prstGeom prst="rect">
              <a:avLst/>
            </a:prstGeom>
            <a:noFill/>
            <a:ln w="9525">
              <a:noFill/>
              <a:miter lim="800000"/>
              <a:headEnd/>
              <a:tailEnd/>
            </a:ln>
          </p:spPr>
          <p:txBody>
            <a:bodyPr lIns="72000" tIns="45707" rIns="72000" bIns="45707"/>
            <a:lstStyle/>
            <a:p>
              <a:pPr algn="ctr" eaLnBrk="0" hangingPunct="0">
                <a:spcBef>
                  <a:spcPct val="20000"/>
                </a:spcBef>
                <a:spcAft>
                  <a:spcPct val="40000"/>
                </a:spcAft>
                <a:buClr>
                  <a:schemeClr val="tx2"/>
                </a:buClr>
                <a:buSzPct val="85000"/>
                <a:buFont typeface="Wingdings" pitchFamily="2" charset="2"/>
                <a:buNone/>
                <a:defRPr/>
              </a:pPr>
              <a:r>
                <a:rPr lang="de-DE" sz="1600" b="1" u="sng" dirty="0">
                  <a:latin typeface="+mj-lt"/>
                </a:rPr>
                <a:t>Flexible Arbeitsformen</a:t>
              </a:r>
              <a:endParaRPr lang="de-DE" sz="1600" b="1" u="sng" dirty="0">
                <a:latin typeface="+mj-lt"/>
              </a:endParaRPr>
            </a:p>
          </p:txBody>
        </p:sp>
        <p:sp>
          <p:nvSpPr>
            <p:cNvPr id="39944" name="Ellipse 3"/>
            <p:cNvSpPr>
              <a:spLocks noChangeArrowheads="1"/>
            </p:cNvSpPr>
            <p:nvPr/>
          </p:nvSpPr>
          <p:spPr bwMode="auto">
            <a:xfrm>
              <a:off x="477079" y="3220844"/>
              <a:ext cx="5453639" cy="1908212"/>
            </a:xfrm>
            <a:prstGeom prst="ellipse">
              <a:avLst/>
            </a:prstGeom>
            <a:noFill/>
            <a:ln w="22225" algn="ctr">
              <a:solidFill>
                <a:schemeClr val="accent1"/>
              </a:solidFill>
              <a:round/>
              <a:headEnd/>
              <a:tailEnd/>
            </a:ln>
          </p:spPr>
          <p:txBody>
            <a:bodyPr/>
            <a:lstStyle/>
            <a:p>
              <a:endParaRPr lang="en-US">
                <a:cs typeface="Arial" charset="0"/>
              </a:endParaRPr>
            </a:p>
          </p:txBody>
        </p:sp>
        <p:sp>
          <p:nvSpPr>
            <p:cNvPr id="21" name="Text Box 128"/>
            <p:cNvSpPr txBox="1">
              <a:spLocks noChangeArrowheads="1"/>
            </p:cNvSpPr>
            <p:nvPr/>
          </p:nvSpPr>
          <p:spPr bwMode="auto">
            <a:xfrm>
              <a:off x="1524848" y="3274887"/>
              <a:ext cx="2644823" cy="320670"/>
            </a:xfrm>
            <a:prstGeom prst="rect">
              <a:avLst/>
            </a:prstGeom>
            <a:noFill/>
            <a:ln w="9525">
              <a:noFill/>
              <a:miter lim="800000"/>
              <a:headEnd/>
              <a:tailEnd/>
            </a:ln>
          </p:spPr>
          <p:txBody>
            <a:bodyPr lIns="72000" tIns="45707" rIns="72000" bIns="45707"/>
            <a:lstStyle/>
            <a:p>
              <a:pPr algn="ctr" eaLnBrk="0" hangingPunct="0">
                <a:spcBef>
                  <a:spcPct val="20000"/>
                </a:spcBef>
                <a:spcAft>
                  <a:spcPct val="40000"/>
                </a:spcAft>
                <a:buClr>
                  <a:schemeClr val="tx2"/>
                </a:buClr>
                <a:buSzPct val="85000"/>
                <a:buFont typeface="Wingdings" pitchFamily="2" charset="2"/>
                <a:buNone/>
                <a:defRPr/>
              </a:pPr>
              <a:r>
                <a:rPr lang="de-DE" sz="1600" b="1" u="sng" dirty="0">
                  <a:latin typeface="+mj-lt"/>
                </a:rPr>
                <a:t>Präsenzkultur</a:t>
              </a:r>
            </a:p>
          </p:txBody>
        </p:sp>
        <p:sp>
          <p:nvSpPr>
            <p:cNvPr id="39946" name="Ellipse 21"/>
            <p:cNvSpPr>
              <a:spLocks noChangeArrowheads="1"/>
            </p:cNvSpPr>
            <p:nvPr/>
          </p:nvSpPr>
          <p:spPr bwMode="auto">
            <a:xfrm>
              <a:off x="3092046" y="3212976"/>
              <a:ext cx="5560806" cy="1908212"/>
            </a:xfrm>
            <a:prstGeom prst="ellipse">
              <a:avLst/>
            </a:prstGeom>
            <a:noFill/>
            <a:ln w="22225" algn="ctr">
              <a:solidFill>
                <a:schemeClr val="accent1"/>
              </a:solidFill>
              <a:round/>
              <a:headEnd/>
              <a:tailEnd/>
            </a:ln>
          </p:spPr>
          <p:txBody>
            <a:bodyPr/>
            <a:lstStyle/>
            <a:p>
              <a:endParaRPr lang="en-US">
                <a:cs typeface="Arial" charset="0"/>
              </a:endParaRPr>
            </a:p>
          </p:txBody>
        </p:sp>
        <p:sp>
          <p:nvSpPr>
            <p:cNvPr id="39947" name="Textfeld 10"/>
            <p:cNvSpPr txBox="1">
              <a:spLocks noChangeArrowheads="1"/>
            </p:cNvSpPr>
            <p:nvPr/>
          </p:nvSpPr>
          <p:spPr bwMode="auto">
            <a:xfrm>
              <a:off x="669211" y="3605560"/>
              <a:ext cx="1619726" cy="523220"/>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Informelle</a:t>
              </a:r>
              <a:br>
                <a:rPr lang="de-DE" sz="1400"/>
              </a:br>
              <a:r>
                <a:rPr lang="de-DE" sz="1400"/>
                <a:t>Kommunikation</a:t>
              </a:r>
            </a:p>
          </p:txBody>
        </p:sp>
        <p:sp>
          <p:nvSpPr>
            <p:cNvPr id="39948" name="Textfeld 26"/>
            <p:cNvSpPr txBox="1">
              <a:spLocks noChangeArrowheads="1"/>
            </p:cNvSpPr>
            <p:nvPr/>
          </p:nvSpPr>
          <p:spPr bwMode="auto">
            <a:xfrm>
              <a:off x="1727684" y="4149603"/>
              <a:ext cx="1504589"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Kontrolle</a:t>
              </a:r>
            </a:p>
          </p:txBody>
        </p:sp>
        <p:sp>
          <p:nvSpPr>
            <p:cNvPr id="39949" name="Textfeld 27"/>
            <p:cNvSpPr txBox="1">
              <a:spLocks noChangeArrowheads="1"/>
            </p:cNvSpPr>
            <p:nvPr/>
          </p:nvSpPr>
          <p:spPr bwMode="auto">
            <a:xfrm>
              <a:off x="936522" y="4487504"/>
              <a:ext cx="1504589"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Loyalität</a:t>
              </a:r>
            </a:p>
          </p:txBody>
        </p:sp>
        <p:sp>
          <p:nvSpPr>
            <p:cNvPr id="39950" name="Textfeld 28"/>
            <p:cNvSpPr txBox="1">
              <a:spLocks noChangeArrowheads="1"/>
            </p:cNvSpPr>
            <p:nvPr/>
          </p:nvSpPr>
          <p:spPr bwMode="auto">
            <a:xfrm>
              <a:off x="1924819" y="3609020"/>
              <a:ext cx="1504589"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Anwesenheit</a:t>
              </a:r>
            </a:p>
          </p:txBody>
        </p:sp>
        <p:sp>
          <p:nvSpPr>
            <p:cNvPr id="39951" name="Textfeld 29"/>
            <p:cNvSpPr txBox="1">
              <a:spLocks noChangeArrowheads="1"/>
            </p:cNvSpPr>
            <p:nvPr/>
          </p:nvSpPr>
          <p:spPr bwMode="auto">
            <a:xfrm>
              <a:off x="2096281" y="4599188"/>
              <a:ext cx="1504589" cy="523220"/>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Geregelte</a:t>
              </a:r>
              <a:br>
                <a:rPr lang="de-DE" sz="1400"/>
              </a:br>
              <a:r>
                <a:rPr lang="de-DE" sz="1400"/>
                <a:t>Arbeitsweise</a:t>
              </a:r>
            </a:p>
          </p:txBody>
        </p:sp>
        <p:sp>
          <p:nvSpPr>
            <p:cNvPr id="39952" name="Textfeld 30"/>
            <p:cNvSpPr txBox="1">
              <a:spLocks noChangeArrowheads="1"/>
            </p:cNvSpPr>
            <p:nvPr/>
          </p:nvSpPr>
          <p:spPr bwMode="auto">
            <a:xfrm>
              <a:off x="3701512" y="3539877"/>
              <a:ext cx="1728694"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Work-Life-Balance</a:t>
              </a:r>
            </a:p>
          </p:txBody>
        </p:sp>
        <p:sp>
          <p:nvSpPr>
            <p:cNvPr id="39953" name="Textfeld 31"/>
            <p:cNvSpPr txBox="1">
              <a:spLocks noChangeArrowheads="1"/>
            </p:cNvSpPr>
            <p:nvPr/>
          </p:nvSpPr>
          <p:spPr bwMode="auto">
            <a:xfrm>
              <a:off x="5426743" y="3617411"/>
              <a:ext cx="1905165"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Partizipation</a:t>
              </a:r>
            </a:p>
          </p:txBody>
        </p:sp>
        <p:sp>
          <p:nvSpPr>
            <p:cNvPr id="39954" name="Textfeld 32"/>
            <p:cNvSpPr txBox="1">
              <a:spLocks noChangeArrowheads="1"/>
            </p:cNvSpPr>
            <p:nvPr/>
          </p:nvSpPr>
          <p:spPr bwMode="auto">
            <a:xfrm>
              <a:off x="5845919" y="4146814"/>
              <a:ext cx="1504589"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Vertrauen</a:t>
              </a:r>
            </a:p>
          </p:txBody>
        </p:sp>
        <p:sp>
          <p:nvSpPr>
            <p:cNvPr id="39955" name="Textfeld 34"/>
            <p:cNvSpPr txBox="1">
              <a:spLocks noChangeArrowheads="1"/>
            </p:cNvSpPr>
            <p:nvPr/>
          </p:nvSpPr>
          <p:spPr bwMode="auto">
            <a:xfrm>
              <a:off x="6919839" y="3609020"/>
              <a:ext cx="1504589" cy="523220"/>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Virtuelle</a:t>
              </a:r>
              <a:br>
                <a:rPr lang="de-DE" sz="1400"/>
              </a:br>
              <a:r>
                <a:rPr lang="de-DE" sz="1400"/>
                <a:t>Kollaboration</a:t>
              </a:r>
            </a:p>
          </p:txBody>
        </p:sp>
        <p:sp>
          <p:nvSpPr>
            <p:cNvPr id="39956" name="Textfeld 35"/>
            <p:cNvSpPr txBox="1">
              <a:spLocks noChangeArrowheads="1"/>
            </p:cNvSpPr>
            <p:nvPr/>
          </p:nvSpPr>
          <p:spPr bwMode="auto">
            <a:xfrm>
              <a:off x="5419606" y="4589943"/>
              <a:ext cx="2109254" cy="523220"/>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Flexible Arbeits-</a:t>
              </a:r>
              <a:br>
                <a:rPr lang="de-DE" sz="1400"/>
              </a:br>
              <a:r>
                <a:rPr lang="de-DE" sz="1400"/>
                <a:t>zeit / -orte</a:t>
              </a:r>
            </a:p>
          </p:txBody>
        </p:sp>
        <p:sp>
          <p:nvSpPr>
            <p:cNvPr id="39957" name="Textfeld 36"/>
            <p:cNvSpPr txBox="1">
              <a:spLocks noChangeArrowheads="1"/>
            </p:cNvSpPr>
            <p:nvPr/>
          </p:nvSpPr>
          <p:spPr bwMode="auto">
            <a:xfrm>
              <a:off x="6885503" y="4179988"/>
              <a:ext cx="1504589" cy="523220"/>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Selbst-bestimmung</a:t>
              </a:r>
            </a:p>
          </p:txBody>
        </p:sp>
        <p:sp>
          <p:nvSpPr>
            <p:cNvPr id="39958" name="Textfeld 39"/>
            <p:cNvSpPr txBox="1">
              <a:spLocks noChangeArrowheads="1"/>
            </p:cNvSpPr>
            <p:nvPr/>
          </p:nvSpPr>
          <p:spPr bwMode="auto">
            <a:xfrm>
              <a:off x="4562236" y="4024936"/>
              <a:ext cx="1504589"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Motivation</a:t>
              </a:r>
            </a:p>
          </p:txBody>
        </p:sp>
        <p:sp>
          <p:nvSpPr>
            <p:cNvPr id="39959" name="Textfeld 40"/>
            <p:cNvSpPr txBox="1">
              <a:spLocks noChangeArrowheads="1"/>
            </p:cNvSpPr>
            <p:nvPr/>
          </p:nvSpPr>
          <p:spPr bwMode="auto">
            <a:xfrm>
              <a:off x="3033625" y="4031163"/>
              <a:ext cx="1504589"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Leistung</a:t>
              </a:r>
            </a:p>
          </p:txBody>
        </p:sp>
        <p:sp>
          <p:nvSpPr>
            <p:cNvPr id="39960" name="Textfeld 41"/>
            <p:cNvSpPr txBox="1">
              <a:spLocks noChangeArrowheads="1"/>
            </p:cNvSpPr>
            <p:nvPr/>
          </p:nvSpPr>
          <p:spPr bwMode="auto">
            <a:xfrm>
              <a:off x="3804580" y="4584696"/>
              <a:ext cx="1504589" cy="307777"/>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sz="1400"/>
                <a:t>Zufriedenheit</a:t>
              </a:r>
            </a:p>
          </p:txBody>
        </p:sp>
      </p:grpSp>
      <p:sp>
        <p:nvSpPr>
          <p:cNvPr id="39941" name="Rechteck 37"/>
          <p:cNvSpPr>
            <a:spLocks noChangeArrowheads="1"/>
          </p:cNvSpPr>
          <p:nvPr/>
        </p:nvSpPr>
        <p:spPr bwMode="auto">
          <a:xfrm>
            <a:off x="460375" y="6213475"/>
            <a:ext cx="7088188" cy="107950"/>
          </a:xfrm>
          <a:prstGeom prst="rect">
            <a:avLst/>
          </a:prstGeom>
          <a:noFill/>
          <a:ln w="9525">
            <a:noFill/>
            <a:miter lim="800000"/>
            <a:headEnd/>
            <a:tailEnd/>
          </a:ln>
        </p:spPr>
        <p:txBody>
          <a:bodyPr lIns="0" tIns="0" rIns="0" bIns="0">
            <a:spAutoFit/>
          </a:bodyPr>
          <a:lstStyle/>
          <a:p>
            <a:pPr>
              <a:spcAft>
                <a:spcPct val="40000"/>
              </a:spcAft>
              <a:buFont typeface="Wingdings" pitchFamily="2" charset="2"/>
              <a:buNone/>
            </a:pPr>
            <a:r>
              <a:rPr lang="en-US" sz="700">
                <a:solidFill>
                  <a:schemeClr val="bg2"/>
                </a:solidFill>
              </a:rPr>
              <a:t>Quelle: http://www.spiegel.de/wirtschaft/unternehmen/yahoo-mayer-verbietet-mitarbeitern-das-home-office-a-885603.html (26. Februar 2013)</a:t>
            </a:r>
          </a:p>
        </p:txBody>
      </p:sp>
      <p:sp>
        <p:nvSpPr>
          <p:cNvPr id="39" name="Rectangle 3"/>
          <p:cNvSpPr>
            <a:spLocks noChangeArrowheads="1"/>
          </p:cNvSpPr>
          <p:nvPr/>
        </p:nvSpPr>
        <p:spPr bwMode="auto">
          <a:xfrm>
            <a:off x="460375" y="5127625"/>
            <a:ext cx="8251825" cy="857250"/>
          </a:xfrm>
          <a:prstGeom prst="rect">
            <a:avLst/>
          </a:prstGeom>
          <a:solidFill>
            <a:schemeClr val="bg1"/>
          </a:solidFill>
          <a:ln>
            <a:solidFill>
              <a:schemeClr val="tx2"/>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40000"/>
              </a:spcAft>
              <a:buFont typeface="Wingdings" pitchFamily="2" charset="2"/>
              <a:buNone/>
              <a:defRPr/>
            </a:pPr>
            <a:r>
              <a:rPr lang="de-DE" sz="1600" b="1" dirty="0">
                <a:solidFill>
                  <a:schemeClr val="tx2"/>
                </a:solidFill>
                <a:latin typeface="+mj-lt"/>
              </a:rPr>
              <a:t>Flexibilisierung erfolgt im Spannungsfeld von Freiheit, Selbstmanagement, </a:t>
            </a:r>
            <a:r>
              <a:rPr lang="de-DE" sz="1600" b="1" dirty="0" err="1">
                <a:solidFill>
                  <a:schemeClr val="tx2"/>
                </a:solidFill>
                <a:latin typeface="+mj-lt"/>
              </a:rPr>
              <a:t>Commitment</a:t>
            </a:r>
            <a:r>
              <a:rPr lang="de-DE" sz="1600" b="1" dirty="0">
                <a:solidFill>
                  <a:schemeClr val="tx2"/>
                </a:solidFill>
                <a:latin typeface="+mj-lt"/>
              </a:rPr>
              <a:t> und Führungsfähigkeit. </a:t>
            </a:r>
            <a:br>
              <a:rPr lang="de-DE" sz="1600" b="1" dirty="0">
                <a:solidFill>
                  <a:schemeClr val="tx2"/>
                </a:solidFill>
                <a:latin typeface="+mj-lt"/>
              </a:rPr>
            </a:br>
            <a:r>
              <a:rPr lang="de-DE" sz="1600" b="1" dirty="0">
                <a:solidFill>
                  <a:schemeClr val="tx2"/>
                </a:solidFill>
                <a:latin typeface="+mj-lt"/>
              </a:rPr>
              <a:t>Jedes Unternehmen hat andere Voraussetzungen.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9000"/>
                                        <p:tgtEl>
                                          <p:spTgt spid="5"/>
                                        </p:tgtEl>
                                      </p:cBhvr>
                                    </p:animEffect>
                                    <p:anim calcmode="lin" valueType="num">
                                      <p:cBhvr>
                                        <p:cTn id="13" dur="19000" fill="hold"/>
                                        <p:tgtEl>
                                          <p:spTgt spid="5"/>
                                        </p:tgtEl>
                                        <p:attrNameLst>
                                          <p:attrName>ppt_w</p:attrName>
                                        </p:attrNameLst>
                                      </p:cBhvr>
                                      <p:tavLst>
                                        <p:tav tm="0" fmla="#ppt_w*sin(2.5*pi*$)">
                                          <p:val>
                                            <p:fltVal val="0"/>
                                          </p:val>
                                        </p:tav>
                                        <p:tav tm="100000">
                                          <p:val>
                                            <p:fltVal val="1"/>
                                          </p:val>
                                        </p:tav>
                                      </p:tavLst>
                                    </p:anim>
                                    <p:anim calcmode="lin" valueType="num">
                                      <p:cBhvr>
                                        <p:cTn id="14" dur="19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520700" y="4227513"/>
            <a:ext cx="184150" cy="366712"/>
          </a:xfrm>
          <a:prstGeom prst="rect">
            <a:avLst/>
          </a:prstGeom>
          <a:noFill/>
          <a:ln w="9525">
            <a:noFill/>
            <a:miter lim="800000"/>
            <a:headEnd/>
            <a:tailEnd/>
          </a:ln>
        </p:spPr>
        <p:txBody>
          <a:bodyPr wrap="none">
            <a:spAutoFit/>
          </a:bodyPr>
          <a:lstStyle/>
          <a:p>
            <a:pPr>
              <a:spcAft>
                <a:spcPct val="40000"/>
              </a:spcAft>
              <a:buFont typeface="Wingdings" pitchFamily="2" charset="2"/>
              <a:buNone/>
            </a:pPr>
            <a:endParaRPr lang="en-US">
              <a:latin typeface="Calibri" pitchFamily="34" charset="0"/>
            </a:endParaRPr>
          </a:p>
        </p:txBody>
      </p:sp>
      <p:sp>
        <p:nvSpPr>
          <p:cNvPr id="107526" name="Rectangle 6"/>
          <p:cNvSpPr>
            <a:spLocks noChangeArrowheads="1"/>
          </p:cNvSpPr>
          <p:nvPr/>
        </p:nvSpPr>
        <p:spPr bwMode="auto">
          <a:xfrm>
            <a:off x="460375" y="1333500"/>
            <a:ext cx="8215313" cy="609600"/>
          </a:xfrm>
          <a:prstGeom prst="rect">
            <a:avLst/>
          </a:prstGeom>
          <a:solidFill>
            <a:srgbClr val="EAEAEA"/>
          </a:solidFill>
          <a:ln w="19050">
            <a:solidFill>
              <a:srgbClr val="B2B2B2"/>
            </a:solidFill>
            <a:miter lim="800000"/>
            <a:headEnd/>
            <a:tailEnd/>
          </a:ln>
        </p:spPr>
        <p:txBody>
          <a:bodyPr wrap="none" anchor="ctr"/>
          <a:lstStyle/>
          <a:p>
            <a:pPr>
              <a:spcAft>
                <a:spcPct val="40000"/>
              </a:spcAft>
              <a:buFont typeface="Wingdings" pitchFamily="2" charset="2"/>
              <a:buNone/>
            </a:pPr>
            <a:endParaRPr lang="en-US">
              <a:latin typeface="Calibri" pitchFamily="34" charset="0"/>
            </a:endParaRPr>
          </a:p>
        </p:txBody>
      </p:sp>
      <p:sp>
        <p:nvSpPr>
          <p:cNvPr id="107527" name="Text Box 7"/>
          <p:cNvSpPr txBox="1">
            <a:spLocks noChangeArrowheads="1"/>
          </p:cNvSpPr>
          <p:nvPr/>
        </p:nvSpPr>
        <p:spPr bwMode="auto">
          <a:xfrm>
            <a:off x="612775" y="1281113"/>
            <a:ext cx="8062913" cy="70802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2000" i="1">
                <a:latin typeface="Calibri" pitchFamily="34" charset="0"/>
              </a:rPr>
              <a:t>„Facebook ist gut, aber sich von Angesicht zu Angesicht zu treffen, ist genauso wichtig“</a:t>
            </a:r>
          </a:p>
        </p:txBody>
      </p:sp>
      <p:sp>
        <p:nvSpPr>
          <p:cNvPr id="107529" name="Text Box 4"/>
          <p:cNvSpPr txBox="1">
            <a:spLocks noChangeArrowheads="1"/>
          </p:cNvSpPr>
          <p:nvPr/>
        </p:nvSpPr>
        <p:spPr bwMode="auto">
          <a:xfrm>
            <a:off x="460375" y="2266950"/>
            <a:ext cx="4568825" cy="2895600"/>
          </a:xfrm>
          <a:prstGeom prst="rect">
            <a:avLst/>
          </a:prstGeom>
          <a:noFill/>
          <a:ln w="9525">
            <a:noFill/>
            <a:miter lim="800000"/>
            <a:headEnd/>
            <a:tailEnd/>
          </a:ln>
        </p:spPr>
        <p:txBody>
          <a:bodyPr lIns="0" tIns="0" rIns="0" bIns="0">
            <a:spAutoFit/>
          </a:bodyPr>
          <a:lstStyle/>
          <a:p>
            <a:pPr marL="266700" indent="-266700" eaLnBrk="0" hangingPunct="0">
              <a:lnSpc>
                <a:spcPct val="90000"/>
              </a:lnSpc>
              <a:spcAft>
                <a:spcPct val="50000"/>
              </a:spcAft>
              <a:buClr>
                <a:srgbClr val="339966"/>
              </a:buClr>
              <a:buFont typeface="Wingdings" pitchFamily="2" charset="2"/>
              <a:buChar char="n"/>
            </a:pPr>
            <a:r>
              <a:rPr lang="de-DE" sz="2000" b="1">
                <a:solidFill>
                  <a:srgbClr val="339966"/>
                </a:solidFill>
                <a:latin typeface="Frutiger LT Com 45 Light"/>
              </a:rPr>
              <a:t>„Quality time“</a:t>
            </a:r>
            <a:r>
              <a:rPr lang="de-DE">
                <a:latin typeface="Frutiger LT Com 45 Light"/>
              </a:rPr>
              <a:t> ist Zeit, die der Festigung der menschlichen Beziehungen dient</a:t>
            </a:r>
          </a:p>
          <a:p>
            <a:pPr marL="266700" indent="-266700" eaLnBrk="0" hangingPunct="0">
              <a:lnSpc>
                <a:spcPct val="90000"/>
              </a:lnSpc>
              <a:spcAft>
                <a:spcPct val="50000"/>
              </a:spcAft>
              <a:buClr>
                <a:srgbClr val="339966"/>
              </a:buClr>
              <a:buFont typeface="Wingdings" pitchFamily="2" charset="2"/>
              <a:buChar char="n"/>
            </a:pPr>
            <a:r>
              <a:rPr lang="de-DE">
                <a:latin typeface="Frutiger LT Com 45 Light"/>
              </a:rPr>
              <a:t>Mit Verbreitung  virtueller Begegnungsmöglichkeiten </a:t>
            </a:r>
            <a:br>
              <a:rPr lang="de-DE">
                <a:latin typeface="Frutiger LT Com 45 Light"/>
              </a:rPr>
            </a:br>
            <a:r>
              <a:rPr lang="de-DE">
                <a:latin typeface="Frutiger LT Com 45 Light"/>
              </a:rPr>
              <a:t>wächst die </a:t>
            </a:r>
            <a:r>
              <a:rPr lang="de-DE" sz="2000" b="1">
                <a:solidFill>
                  <a:srgbClr val="339966"/>
                </a:solidFill>
                <a:latin typeface="Frutiger LT Com 45 Light"/>
              </a:rPr>
              <a:t>Wertschätzung persönlicher Treffen</a:t>
            </a:r>
          </a:p>
          <a:p>
            <a:pPr marL="266700" indent="-266700" eaLnBrk="0" hangingPunct="0">
              <a:lnSpc>
                <a:spcPct val="90000"/>
              </a:lnSpc>
              <a:spcAft>
                <a:spcPct val="50000"/>
              </a:spcAft>
              <a:buClr>
                <a:srgbClr val="339966"/>
              </a:buClr>
              <a:buFont typeface="Wingdings" pitchFamily="2" charset="2"/>
              <a:buChar char="n"/>
            </a:pPr>
            <a:r>
              <a:rPr lang="de-DE">
                <a:latin typeface="Frutiger LT Com 45 Light"/>
              </a:rPr>
              <a:t>Prinzipien der temporären Verbindung </a:t>
            </a:r>
            <a:br>
              <a:rPr lang="de-DE">
                <a:latin typeface="Frutiger LT Com 45 Light"/>
              </a:rPr>
            </a:br>
            <a:r>
              <a:rPr lang="de-DE">
                <a:latin typeface="Frutiger LT Com 45 Light"/>
              </a:rPr>
              <a:t>und zufälligen Begegnung werden auch </a:t>
            </a:r>
            <a:br>
              <a:rPr lang="de-DE">
                <a:latin typeface="Frutiger LT Com 45 Light"/>
              </a:rPr>
            </a:br>
            <a:r>
              <a:rPr lang="de-DE">
                <a:latin typeface="Frutiger LT Com 45 Light"/>
              </a:rPr>
              <a:t>in die Realwelt übertragen: </a:t>
            </a:r>
            <a:br>
              <a:rPr lang="de-DE">
                <a:latin typeface="Frutiger LT Com 45 Light"/>
              </a:rPr>
            </a:br>
            <a:r>
              <a:rPr lang="de-DE">
                <a:latin typeface="Frutiger LT Com 45 Light"/>
              </a:rPr>
              <a:t>Extrembeispiel </a:t>
            </a:r>
            <a:r>
              <a:rPr lang="de-DE" sz="2000" b="1">
                <a:solidFill>
                  <a:srgbClr val="339966"/>
                </a:solidFill>
                <a:latin typeface="Frutiger LT Com 45 Light"/>
              </a:rPr>
              <a:t>Co-Working-Houses</a:t>
            </a:r>
          </a:p>
        </p:txBody>
      </p:sp>
      <p:sp>
        <p:nvSpPr>
          <p:cNvPr id="11" name="Text Box 2"/>
          <p:cNvSpPr>
            <a:spLocks noGrp="1" noChangeArrowheads="1"/>
          </p:cNvSpPr>
          <p:nvPr>
            <p:ph type="title"/>
          </p:nvPr>
        </p:nvSpPr>
        <p:spPr>
          <a:xfrm>
            <a:off x="466725" y="334963"/>
            <a:ext cx="8207375" cy="1223962"/>
          </a:xfrm>
        </p:spPr>
        <p:txBody>
          <a:bodyPr/>
          <a:lstStyle/>
          <a:p>
            <a:pPr defTabSz="503238"/>
            <a:r>
              <a:rPr lang="de-DE" smtClean="0"/>
              <a:t>Neubewertung persönlicher Treffen &amp; gemeinsamer Zeit</a:t>
            </a:r>
          </a:p>
        </p:txBody>
      </p:sp>
      <p:pic>
        <p:nvPicPr>
          <p:cNvPr id="2050" name="Picture 2"/>
          <p:cNvPicPr>
            <a:picLocks noChangeAspect="1" noChangeArrowheads="1"/>
          </p:cNvPicPr>
          <p:nvPr/>
        </p:nvPicPr>
        <p:blipFill>
          <a:blip r:embed="rId3"/>
          <a:srcRect/>
          <a:stretch>
            <a:fillRect/>
          </a:stretch>
        </p:blipFill>
        <p:spPr bwMode="auto">
          <a:xfrm>
            <a:off x="5043488" y="2247900"/>
            <a:ext cx="3705225" cy="2476500"/>
          </a:xfrm>
          <a:prstGeom prst="rect">
            <a:avLst/>
          </a:prstGeom>
          <a:noFill/>
          <a:ln w="9525">
            <a:noFill/>
            <a:miter lim="800000"/>
            <a:headEnd/>
            <a:tailEnd/>
          </a:ln>
        </p:spPr>
      </p:pic>
      <p:sp>
        <p:nvSpPr>
          <p:cNvPr id="2" name="Rechteck 1"/>
          <p:cNvSpPr>
            <a:spLocks noChangeArrowheads="1"/>
          </p:cNvSpPr>
          <p:nvPr/>
        </p:nvSpPr>
        <p:spPr bwMode="auto">
          <a:xfrm>
            <a:off x="5043488" y="4797425"/>
            <a:ext cx="2332037" cy="276225"/>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200"/>
              <a:t>http://coworking-stuttgart.de/</a:t>
            </a:r>
          </a:p>
        </p:txBody>
      </p:sp>
      <p:sp>
        <p:nvSpPr>
          <p:cNvPr id="12" name="Rectangle 3"/>
          <p:cNvSpPr>
            <a:spLocks noChangeArrowheads="1"/>
          </p:cNvSpPr>
          <p:nvPr/>
        </p:nvSpPr>
        <p:spPr bwMode="auto">
          <a:xfrm>
            <a:off x="460375" y="5300663"/>
            <a:ext cx="8251825" cy="684212"/>
          </a:xfrm>
          <a:prstGeom prst="rect">
            <a:avLst/>
          </a:prstGeom>
          <a:solidFill>
            <a:schemeClr val="bg1"/>
          </a:solidFill>
          <a:ln>
            <a:solidFill>
              <a:schemeClr val="tx2"/>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40000"/>
              </a:spcAft>
              <a:buFont typeface="Wingdings" pitchFamily="2" charset="2"/>
              <a:buNone/>
              <a:defRPr/>
            </a:pPr>
            <a:r>
              <a:rPr lang="de-DE" sz="1600" b="1" dirty="0">
                <a:solidFill>
                  <a:schemeClr val="tx2"/>
                </a:solidFill>
                <a:latin typeface="+mj-lt"/>
              </a:rPr>
              <a:t>Ausmaß und Ausgestaltung der Flexibilisierung </a:t>
            </a:r>
            <a:r>
              <a:rPr lang="de-DE" sz="1600" b="1" dirty="0" err="1">
                <a:solidFill>
                  <a:schemeClr val="tx2"/>
                </a:solidFill>
                <a:latin typeface="+mj-lt"/>
              </a:rPr>
              <a:t>muß</a:t>
            </a:r>
            <a:r>
              <a:rPr lang="de-DE" sz="1600" b="1" dirty="0">
                <a:solidFill>
                  <a:schemeClr val="tx2"/>
                </a:solidFill>
                <a:latin typeface="+mj-lt"/>
              </a:rPr>
              <a:t> zur Führungskultur und den Arbeitsprozessen passen</a:t>
            </a:r>
            <a:endParaRPr lang="de-DE" sz="1600" b="1" dirty="0">
              <a:solidFill>
                <a:schemeClr val="tx2"/>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7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5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5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P spid="107526" grpId="0" animBg="1"/>
      <p:bldP spid="107527" grpId="0"/>
      <p:bldP spid="107529" grpId="0"/>
      <p:bldP spid="11" grpId="0"/>
      <p:bldP spid="2"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a:spLocks noGrp="1" noChangeArrowheads="1"/>
          </p:cNvSpPr>
          <p:nvPr>
            <p:ph type="title"/>
          </p:nvPr>
        </p:nvSpPr>
        <p:spPr>
          <a:xfrm>
            <a:off x="466725" y="334963"/>
            <a:ext cx="8207375" cy="1223962"/>
          </a:xfrm>
        </p:spPr>
        <p:txBody>
          <a:bodyPr/>
          <a:lstStyle/>
          <a:p>
            <a:pPr defTabSz="503238"/>
            <a:r>
              <a:rPr lang="de-DE" smtClean="0"/>
              <a:t>An beiden Enden brennen?</a:t>
            </a:r>
          </a:p>
        </p:txBody>
      </p:sp>
      <p:pic>
        <p:nvPicPr>
          <p:cNvPr id="44034" name="Picture 2"/>
          <p:cNvPicPr>
            <a:picLocks noChangeAspect="1" noChangeArrowheads="1"/>
          </p:cNvPicPr>
          <p:nvPr/>
        </p:nvPicPr>
        <p:blipFill>
          <a:blip r:embed="rId3"/>
          <a:srcRect l="4988" t="30685" r="59584" b="15555"/>
          <a:stretch>
            <a:fillRect/>
          </a:stretch>
        </p:blipFill>
        <p:spPr bwMode="auto">
          <a:xfrm>
            <a:off x="2195513" y="1125538"/>
            <a:ext cx="4859337" cy="4608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pPr defTabSz="504000">
              <a:defRPr/>
            </a:pPr>
            <a:r>
              <a:rPr lang="de-DE" sz="2400" kern="1200" dirty="0"/>
              <a:t>Stressreport 2012</a:t>
            </a:r>
          </a:p>
        </p:txBody>
      </p:sp>
      <p:sp>
        <p:nvSpPr>
          <p:cNvPr id="3" name="Untertitel 2"/>
          <p:cNvSpPr>
            <a:spLocks noGrp="1"/>
          </p:cNvSpPr>
          <p:nvPr>
            <p:ph type="subTitle" idx="1"/>
          </p:nvPr>
        </p:nvSpPr>
        <p:spPr>
          <a:xfrm>
            <a:off x="460375" y="1052513"/>
            <a:ext cx="8223250" cy="539750"/>
          </a:xfrm>
        </p:spPr>
        <p:txBody>
          <a:bodyPr/>
          <a:lstStyle/>
          <a:p>
            <a:pPr marL="0" indent="0">
              <a:buFont typeface="Wingdings" pitchFamily="2" charset="2"/>
              <a:buNone/>
            </a:pPr>
            <a:r>
              <a:rPr lang="de-DE" i="1" smtClean="0"/>
              <a:t>„Termin- und Leistungsdruck, dauernde Unterbrechungen und Wochenendarbeit: Fast die Hälfte der Deutschen klagt einer Umfrage zufolge über wachsenden Stress am Arbeitsplatz. Jeder Vierte verzichtet sogar auf Pausen“ </a:t>
            </a:r>
            <a:r>
              <a:rPr lang="de-DE" sz="1400" smtClean="0"/>
              <a:t>(Spiegel-Online vom 29.01.2013)</a:t>
            </a:r>
          </a:p>
          <a:p>
            <a:pPr marL="0" indent="0">
              <a:buFont typeface="Wingdings" pitchFamily="2" charset="2"/>
              <a:buNone/>
            </a:pPr>
            <a:r>
              <a:rPr lang="de-DE" b="1" smtClean="0"/>
              <a:t>Die wichtigsten Ergebnisse:</a:t>
            </a:r>
            <a:endParaRPr lang="de-DE" smtClean="0"/>
          </a:p>
          <a:p>
            <a:pPr marL="0" indent="0">
              <a:buFont typeface="Wingdings" pitchFamily="2" charset="2"/>
              <a:buNone/>
            </a:pPr>
            <a:r>
              <a:rPr lang="de-DE" smtClean="0"/>
              <a:t>► </a:t>
            </a:r>
            <a:r>
              <a:rPr lang="de-DE" sz="1600" smtClean="0"/>
              <a:t>Jeder Zweite (52 %) arbeitet unter starkem Termin- und Leistungsdruck.</a:t>
            </a:r>
          </a:p>
          <a:p>
            <a:pPr marL="0" indent="0">
              <a:buFont typeface="Wingdings" pitchFamily="2" charset="2"/>
              <a:buNone/>
            </a:pPr>
            <a:r>
              <a:rPr lang="de-DE" sz="1600" smtClean="0"/>
              <a:t>► Knapp 60 Prozent der Befragten müssen verschiedene Aufgaben gleichzeitig betreuen („Multi-Tasking“).</a:t>
            </a:r>
          </a:p>
          <a:p>
            <a:pPr marL="0" indent="0">
              <a:buFont typeface="Wingdings" pitchFamily="2" charset="2"/>
              <a:buNone/>
            </a:pPr>
            <a:r>
              <a:rPr lang="de-DE" sz="1600" smtClean="0"/>
              <a:t>► Fast jeder Zweite (44 %) wird bei der Arbeit unterbrochen, z. B. durch Telefonate und E-Mails.</a:t>
            </a:r>
          </a:p>
          <a:p>
            <a:pPr marL="0" indent="0">
              <a:buFont typeface="Wingdings" pitchFamily="2" charset="2"/>
              <a:buNone/>
            </a:pPr>
            <a:r>
              <a:rPr lang="de-DE" sz="1600" smtClean="0"/>
              <a:t>► Jeder Vierte (26 %) lässt die Pause ausfallen. Hauptgründe: passt nicht in den Arbeitsablauf (47 %), zu viel Arbeit (38 %).</a:t>
            </a:r>
          </a:p>
          <a:p>
            <a:pPr marL="0" indent="0">
              <a:buFont typeface="Wingdings" pitchFamily="2" charset="2"/>
              <a:buNone/>
            </a:pPr>
            <a:r>
              <a:rPr lang="de-DE" sz="1600" smtClean="0"/>
              <a:t>..</a:t>
            </a:r>
          </a:p>
          <a:p>
            <a:pPr marL="0" indent="0">
              <a:buFont typeface="Wingdings" pitchFamily="2" charset="2"/>
              <a:buNone/>
            </a:pPr>
            <a:r>
              <a:rPr lang="de-DE" sz="1600" smtClean="0"/>
              <a:t>► </a:t>
            </a:r>
            <a:r>
              <a:rPr lang="de-DE" sz="1600" b="1" smtClean="0">
                <a:solidFill>
                  <a:schemeClr val="tx2"/>
                </a:solidFill>
              </a:rPr>
              <a:t>Der Job macht immer öfter krank</a:t>
            </a:r>
            <a:r>
              <a:rPr lang="de-DE" sz="1600" smtClean="0"/>
              <a:t>: Jeder 2. hat z. B. Rückenprobleme, jeder 3. klagt über Kopfschmerzen, jeder 5. ist körperlich oder emotional erschöpft, jeder 4. hat Schlafstörungen.</a:t>
            </a:r>
          </a:p>
          <a:p>
            <a:pPr marL="0" indent="0">
              <a:buFont typeface="Wingdings" pitchFamily="2" charset="2"/>
              <a:buNone/>
            </a:pPr>
            <a:endParaRPr lang="de-D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a:xfrm>
            <a:off x="442913" y="334963"/>
            <a:ext cx="8569325" cy="431800"/>
          </a:xfrm>
        </p:spPr>
        <p:txBody>
          <a:bodyPr/>
          <a:lstStyle/>
          <a:p>
            <a:pPr defTabSz="503238"/>
            <a:r>
              <a:rPr lang="de-DE" smtClean="0"/>
              <a:t>Schutz vor Selbstausbeutung</a:t>
            </a:r>
            <a:br>
              <a:rPr lang="de-DE" smtClean="0"/>
            </a:br>
            <a:r>
              <a:rPr lang="de-DE" sz="2000" smtClean="0">
                <a:solidFill>
                  <a:srgbClr val="179C7D"/>
                </a:solidFill>
              </a:rPr>
              <a:t>Erste Experimente mit Regelungen</a:t>
            </a:r>
            <a:endParaRPr lang="de-DE" smtClean="0"/>
          </a:p>
        </p:txBody>
      </p:sp>
      <p:sp>
        <p:nvSpPr>
          <p:cNvPr id="47106" name="Rechteck 37"/>
          <p:cNvSpPr>
            <a:spLocks noChangeArrowheads="1"/>
          </p:cNvSpPr>
          <p:nvPr/>
        </p:nvSpPr>
        <p:spPr bwMode="auto">
          <a:xfrm>
            <a:off x="460375" y="6213475"/>
            <a:ext cx="7088188" cy="107950"/>
          </a:xfrm>
          <a:prstGeom prst="rect">
            <a:avLst/>
          </a:prstGeom>
          <a:noFill/>
          <a:ln w="9525">
            <a:noFill/>
            <a:miter lim="800000"/>
            <a:headEnd/>
            <a:tailEnd/>
          </a:ln>
        </p:spPr>
        <p:txBody>
          <a:bodyPr lIns="0" tIns="0" rIns="0" bIns="0">
            <a:spAutoFit/>
          </a:bodyPr>
          <a:lstStyle/>
          <a:p>
            <a:pPr>
              <a:spcAft>
                <a:spcPct val="40000"/>
              </a:spcAft>
              <a:buFont typeface="Wingdings" pitchFamily="2" charset="2"/>
              <a:buNone/>
            </a:pPr>
            <a:r>
              <a:rPr lang="en-US" sz="700">
                <a:solidFill>
                  <a:schemeClr val="bg2"/>
                </a:solidFill>
              </a:rPr>
              <a:t>Quelle: http://www.spiegel.de/wirtschaft/soziales/von-der-leyen-keine-e-mails-nach-feierabend-an-mitarbeiter-a-919409.html (30. August 2013)</a:t>
            </a:r>
          </a:p>
        </p:txBody>
      </p:sp>
      <p:sp>
        <p:nvSpPr>
          <p:cNvPr id="39" name="Rectangle 3"/>
          <p:cNvSpPr>
            <a:spLocks noChangeArrowheads="1"/>
          </p:cNvSpPr>
          <p:nvPr/>
        </p:nvSpPr>
        <p:spPr bwMode="auto">
          <a:xfrm>
            <a:off x="460375" y="5481638"/>
            <a:ext cx="8234363" cy="539750"/>
          </a:xfrm>
          <a:prstGeom prst="rect">
            <a:avLst/>
          </a:prstGeom>
          <a:solidFill>
            <a:schemeClr val="bg1"/>
          </a:solidFill>
          <a:ln>
            <a:solidFill>
              <a:schemeClr val="tx2"/>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ct val="40000"/>
              </a:spcAft>
              <a:buFont typeface="Wingdings" pitchFamily="2" charset="2"/>
              <a:buNone/>
              <a:defRPr/>
            </a:pPr>
            <a:r>
              <a:rPr lang="de-DE" sz="1600" b="1" dirty="0">
                <a:solidFill>
                  <a:schemeClr val="tx2"/>
                </a:solidFill>
                <a:latin typeface="+mj-lt"/>
              </a:rPr>
              <a:t>Starre Regelungen sind wenig zielführend. Wichtig sind eine offene Diskussion, </a:t>
            </a:r>
            <a:br>
              <a:rPr lang="de-DE" sz="1600" b="1" dirty="0">
                <a:solidFill>
                  <a:schemeClr val="tx2"/>
                </a:solidFill>
                <a:latin typeface="+mj-lt"/>
              </a:rPr>
            </a:br>
            <a:r>
              <a:rPr lang="de-DE" sz="1600" b="1" dirty="0">
                <a:solidFill>
                  <a:schemeClr val="tx2"/>
                </a:solidFill>
                <a:latin typeface="+mj-lt"/>
              </a:rPr>
              <a:t>kongruentes Führungsverhalten und laufende Überprüfung der Vereinbarungen</a:t>
            </a:r>
            <a:endParaRPr lang="de-DE" sz="1600" b="1" dirty="0">
              <a:solidFill>
                <a:schemeClr val="tx2"/>
              </a:solidFill>
              <a:latin typeface="+mj-lt"/>
            </a:endParaRPr>
          </a:p>
        </p:txBody>
      </p:sp>
      <p:pic>
        <p:nvPicPr>
          <p:cNvPr id="47108" name="Picture 2" descr="Von der Leyen: Will am Wochenende auch nur im Notfall gestört werden"/>
          <p:cNvPicPr>
            <a:picLocks noChangeAspect="1" noChangeArrowheads="1"/>
          </p:cNvPicPr>
          <p:nvPr/>
        </p:nvPicPr>
        <p:blipFill>
          <a:blip r:embed="rId3"/>
          <a:srcRect/>
          <a:stretch>
            <a:fillRect/>
          </a:stretch>
        </p:blipFill>
        <p:spPr bwMode="auto">
          <a:xfrm>
            <a:off x="460375" y="1265238"/>
            <a:ext cx="2598738" cy="1482725"/>
          </a:xfrm>
          <a:prstGeom prst="rect">
            <a:avLst/>
          </a:prstGeom>
          <a:noFill/>
          <a:ln w="9525">
            <a:noFill/>
            <a:miter lim="800000"/>
            <a:headEnd/>
            <a:tailEnd/>
          </a:ln>
        </p:spPr>
      </p:pic>
      <p:sp>
        <p:nvSpPr>
          <p:cNvPr id="47109" name="Rechteck 1"/>
          <p:cNvSpPr>
            <a:spLocks noChangeArrowheads="1"/>
          </p:cNvSpPr>
          <p:nvPr/>
        </p:nvSpPr>
        <p:spPr bwMode="auto">
          <a:xfrm>
            <a:off x="358775" y="2744788"/>
            <a:ext cx="2989263" cy="646112"/>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200"/>
              <a:t>Bundesministerin Von der Leyen: </a:t>
            </a:r>
            <a:br>
              <a:rPr lang="de-DE" sz="1200"/>
            </a:br>
            <a:r>
              <a:rPr lang="de-DE" sz="1200"/>
              <a:t>Will am Wochenende auch nur im Notfall gestört werden</a:t>
            </a:r>
          </a:p>
        </p:txBody>
      </p:sp>
      <p:sp>
        <p:nvSpPr>
          <p:cNvPr id="3" name="Rechteck 2"/>
          <p:cNvSpPr/>
          <p:nvPr/>
        </p:nvSpPr>
        <p:spPr>
          <a:xfrm>
            <a:off x="3635375" y="1265238"/>
            <a:ext cx="5059363" cy="2062162"/>
          </a:xfrm>
          <a:prstGeom prst="rect">
            <a:avLst/>
          </a:prstGeom>
          <a:solidFill>
            <a:schemeClr val="bg2">
              <a:lumMod val="20000"/>
              <a:lumOff val="80000"/>
            </a:schemeClr>
          </a:solidFill>
          <a:ln>
            <a:solidFill>
              <a:schemeClr val="tx2"/>
            </a:solidFill>
          </a:ln>
        </p:spPr>
        <p:txBody>
          <a:bodyPr>
            <a:spAutoFit/>
          </a:bodyPr>
          <a:lstStyle/>
          <a:p>
            <a:pPr>
              <a:spcAft>
                <a:spcPct val="40000"/>
              </a:spcAft>
              <a:buFont typeface="Wingdings" pitchFamily="2" charset="2"/>
              <a:buNone/>
              <a:defRPr/>
            </a:pPr>
            <a:r>
              <a:rPr lang="de-DE" sz="1600" dirty="0">
                <a:latin typeface="Frutiger LT Com 55 Roman" pitchFamily="34" charset="0"/>
              </a:rPr>
              <a:t>Führungskräfte des Arbeitsministeriums dürfen Mitarbeiter nur noch </a:t>
            </a:r>
            <a:r>
              <a:rPr lang="de-DE" sz="1600" b="1" dirty="0">
                <a:solidFill>
                  <a:schemeClr val="tx2"/>
                </a:solidFill>
                <a:latin typeface="+mj-lt"/>
              </a:rPr>
              <a:t>in </a:t>
            </a:r>
            <a:r>
              <a:rPr lang="de-DE" sz="1600" b="1" dirty="0">
                <a:solidFill>
                  <a:schemeClr val="tx2"/>
                </a:solidFill>
                <a:latin typeface="+mj-lt"/>
              </a:rPr>
              <a:t>begründeten </a:t>
            </a:r>
            <a:r>
              <a:rPr lang="de-DE" sz="1600" b="1" dirty="0">
                <a:solidFill>
                  <a:schemeClr val="tx2"/>
                </a:solidFill>
                <a:latin typeface="+mj-lt"/>
              </a:rPr>
              <a:t>Ausnahme-fällen</a:t>
            </a:r>
            <a:r>
              <a:rPr lang="de-DE" sz="1600" dirty="0">
                <a:latin typeface="Frutiger LT Com 55 Roman" pitchFamily="34" charset="0"/>
              </a:rPr>
              <a:t> </a:t>
            </a:r>
            <a:r>
              <a:rPr lang="de-DE" sz="1600" dirty="0">
                <a:latin typeface="Frutiger LT Com 55 Roman" pitchFamily="34" charset="0"/>
              </a:rPr>
              <a:t>in ihrer Freizeit durch E-Mails oder Anrufe stören. Zugleich soll keiner benachteiligt werden, der außerhalb seiner Arbeitszeit etwa sein Handy "abschaltet oder Nachrichten nicht abruft". Darauf haben sich Personalrat und Leitung des Hauses </a:t>
            </a:r>
            <a:r>
              <a:rPr lang="de-DE" sz="1600" dirty="0">
                <a:latin typeface="Frutiger LT Com 55 Roman" pitchFamily="34" charset="0"/>
              </a:rPr>
              <a:t>geeinigt. 	    	         </a:t>
            </a:r>
            <a:r>
              <a:rPr lang="de-DE" sz="1100" dirty="0">
                <a:latin typeface="Frutiger LT Com 55 Roman" pitchFamily="34" charset="0"/>
              </a:rPr>
              <a:t>Süddeutsche Zeitung, 29. August 2013.</a:t>
            </a:r>
            <a:endParaRPr lang="de-DE" sz="1100" dirty="0">
              <a:latin typeface="Frutiger LT Com 55 Roman" pitchFamily="34" charset="0"/>
            </a:endParaRPr>
          </a:p>
        </p:txBody>
      </p:sp>
      <p:sp>
        <p:nvSpPr>
          <p:cNvPr id="47111" name="Rechteck 8"/>
          <p:cNvSpPr>
            <a:spLocks noChangeArrowheads="1"/>
          </p:cNvSpPr>
          <p:nvPr/>
        </p:nvSpPr>
        <p:spPr bwMode="auto">
          <a:xfrm>
            <a:off x="355600" y="3716338"/>
            <a:ext cx="6053138" cy="132397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Bei VW werden bereits 30 Minuten nach Dienstschluss keine Mails weitergeleitet. Die Telekom fordert ihre Mitarbeiter auf, in der Freizeit und im Urlaub berufliche Telefonate und dienstliche Schreiben zu unterlassen. Bei Eon, Puma oder BMW gibt es ebenfalls Beschränkungen.</a:t>
            </a:r>
          </a:p>
        </p:txBody>
      </p:sp>
      <p:pic>
        <p:nvPicPr>
          <p:cNvPr id="47112" name="Picture 6" descr="Vollbild anzeigen"/>
          <p:cNvPicPr>
            <a:picLocks noChangeAspect="1" noChangeArrowheads="1"/>
          </p:cNvPicPr>
          <p:nvPr/>
        </p:nvPicPr>
        <p:blipFill>
          <a:blip r:embed="rId4"/>
          <a:srcRect/>
          <a:stretch>
            <a:fillRect/>
          </a:stretch>
        </p:blipFill>
        <p:spPr bwMode="auto">
          <a:xfrm>
            <a:off x="7367588" y="3979863"/>
            <a:ext cx="1314450" cy="315912"/>
          </a:xfrm>
          <a:prstGeom prst="rect">
            <a:avLst/>
          </a:prstGeom>
          <a:noFill/>
          <a:ln w="9525">
            <a:noFill/>
            <a:miter lim="800000"/>
            <a:headEnd/>
            <a:tailEnd/>
          </a:ln>
        </p:spPr>
      </p:pic>
      <p:pic>
        <p:nvPicPr>
          <p:cNvPr id="47113" name="Grafik 12"/>
          <p:cNvPicPr>
            <a:picLocks noChangeAspect="1"/>
          </p:cNvPicPr>
          <p:nvPr/>
        </p:nvPicPr>
        <p:blipFill>
          <a:blip r:embed="rId5"/>
          <a:srcRect b="18439"/>
          <a:stretch>
            <a:fillRect/>
          </a:stretch>
        </p:blipFill>
        <p:spPr bwMode="auto">
          <a:xfrm>
            <a:off x="6453188" y="3806825"/>
            <a:ext cx="708025" cy="661988"/>
          </a:xfrm>
          <a:prstGeom prst="rect">
            <a:avLst/>
          </a:prstGeom>
          <a:noFill/>
          <a:ln w="9525">
            <a:noFill/>
            <a:miter lim="800000"/>
            <a:headEnd/>
            <a:tailEnd/>
          </a:ln>
        </p:spPr>
      </p:pic>
      <p:pic>
        <p:nvPicPr>
          <p:cNvPr id="47114" name="Picture 10" descr="Strom und Gas Anbieter E.ON"/>
          <p:cNvPicPr>
            <a:picLocks noChangeAspect="1" noChangeArrowheads="1"/>
          </p:cNvPicPr>
          <p:nvPr/>
        </p:nvPicPr>
        <p:blipFill>
          <a:blip r:embed="rId6"/>
          <a:srcRect/>
          <a:stretch>
            <a:fillRect/>
          </a:stretch>
        </p:blipFill>
        <p:spPr bwMode="auto">
          <a:xfrm>
            <a:off x="5543550" y="4940300"/>
            <a:ext cx="981075" cy="288925"/>
          </a:xfrm>
          <a:prstGeom prst="rect">
            <a:avLst/>
          </a:prstGeom>
          <a:noFill/>
          <a:ln w="9525">
            <a:noFill/>
            <a:miter lim="800000"/>
            <a:headEnd/>
            <a:tailEnd/>
          </a:ln>
        </p:spPr>
      </p:pic>
      <p:pic>
        <p:nvPicPr>
          <p:cNvPr id="47115" name="Picture 12" descr="Vollbild anzeigen"/>
          <p:cNvPicPr>
            <a:picLocks noChangeAspect="1" noChangeArrowheads="1"/>
          </p:cNvPicPr>
          <p:nvPr/>
        </p:nvPicPr>
        <p:blipFill>
          <a:blip r:embed="rId7"/>
          <a:srcRect/>
          <a:stretch>
            <a:fillRect/>
          </a:stretch>
        </p:blipFill>
        <p:spPr bwMode="auto">
          <a:xfrm>
            <a:off x="6875463" y="4748213"/>
            <a:ext cx="819150" cy="481012"/>
          </a:xfrm>
          <a:prstGeom prst="rect">
            <a:avLst/>
          </a:prstGeom>
          <a:noFill/>
          <a:ln w="9525">
            <a:noFill/>
            <a:miter lim="800000"/>
            <a:headEnd/>
            <a:tailEnd/>
          </a:ln>
        </p:spPr>
      </p:pic>
      <p:sp>
        <p:nvSpPr>
          <p:cNvPr id="47116" name="AutoShape 16" descr="data:image/jpeg;base64,/9j/4AAQSkZJRgABAQAAAQABAAD/2wCEAAkGBhISDhUUEhQTFRURFg8YFBAUFxQZFxgRGBohFBUYFBYZHCkeGBomJR4XHzEgIycpODgsGCAxQTAqNSY3LCsBCQoKDQwOFg8PGjUkHRwsNSkyLDEqNSksNTM1KjMpLDQ0LDEuKTQtNCwpLzUsKSwsKS4sKSksKSksLCwvNS0uNv/AABEIAIsAiwMBIgACEQEDEQH/xAAbAAADAQADAQAAAAAAAAAAAAAABwgGAwQFAv/EAEsQAAEDAgEFCQwIBAQHAAAAAAEAAgMEERIFBhMhMQcIMjVBUVRhcRYYImV0kZOhpLPS4xRCYoGSsdHwUoLB4RWisvEjJCUzU2Ry/8QAGQEBAAMBAQAAAAAAAAAAAAAAAAEDBAUC/8QAHhEBAAMBAAIDAQAAAAAAAAAAAAECAxEEMRMhURL/2gAMAwEAAhEDEQA/AMnub7kH+LUj5/pWh0cro8Gh0l7Na/Fi0jbcK1rci1ney+MPZvnr2t7hxTP5XJ7qNNdAju9l8YezfPR3svjD2b56eKECO72Xxh7N89Hey+MPZvnp4oQI7vZfGHs3z0d7L4w9m+enihAju9l8YezfPR3svjD2b56eKECO72Xxh7N89Hey+MPZvnp4oQI7vZfGHs3z0d7L4w9m+enihAju9l8YezfPR3svjD2b56eKECNdvZrDjDZ/63z0jlcMnBPYVDyCjN7hxTP5XJ7qNNdKje4cUz+Vye6jTXQCEIQCELq5RykyCMveQAEHaXn1+X6eEXkkY0a9pCX+Xs8ppriM6NnVwiP6LNZLog+ugx+Feanvi13AeDY32j9VPEdMiXdSyc3bMPV+q72T8+6GbgTs18l1js6M3IjlAVoa0Q0kdVp2C1hLCMUQI5C4Pv8AyN50ut07J7WZUc0NA/4dO4WAFiQdYty6tqJUnHKHC7SCDsIII84X0pZzez8rKF943l7eWN7jr/m1+u6fOYu6JBlKLwSGyjhRk679X786ga1CEIBCEIPmTgnsKh5XDJwT2FQ8goze4cUz+Vye6jTXSo3uHFM/lcnuo010AhCEHFU1DWMLnGwaCSeoa1hK6vfLJG90WkknJFLTvBwCMcKaXrtsC5d07LujYyBp1yXLv/kWv+Y9az+Qc7sMZgqMT4XgtuCcbGkWOEjXbq/2U8R12MvUdNoZKiCUFomwYLWZc/8Ajd9YDbfmXgZPbO57JYGDwXNc2WTwWXBuCBa7h91utd44amUEtIpaa7KanOxzhwpZBsJPJf1a796arWvHCbx2fTJt5EUnke3QZkTKFU+Wn+lwD6aXTTAQPsXMwt26S+sYBq/hXlZ85j5VdIaidkc+FjGGSnFjo2XsTGdfKdYJWyzNmxZRb1RVH5sTDLlTtSKXmsLsbzekWlMOZuaLso1QZrbDHZ1RJsIZfgDlxusW9Ws8ljsM66URSSV0M0MAoGMiip42g4g3wmsmeDqcbiwFyLg8q9XdXzLLWPrKIuifhInZES3SMv1cv9uu+OynukUMFLDDRU+PRNBaZRZrHkeEbHW99769W3aqVx35k51sr6NszDrsA4czv3daBTxuK57P/wAUkZKR/wA2cVhqGk1NNhz7D/KVQ6AQhCD5k4J7CoeVwycE9hUPIKM3uHFM/lcnuo010qN7hxTP5XJ7qNNdAIQhAht0zKpdlR4/ga0DzlZ4ZSIaSNoBsOvkXNurEsyzLfYWsI85v/RZV1eQ022gXA6xrUo4bNPaOJrB9VoF+fnK4J50wMl5vUE1PFIKeEiRjHYsO241lcr81KHo0P4QuhXzK1jn8sFvEtae9ZDMOb/qA6opvzamJJUpd565PggfFoYo2YmT4g1o12LLX7LnzrJvrfss/CFHw28mZ0r9PXzV8eIzt9nBXOa9jmO1h7XAjqIsVKudNFoayVg2Bx/v67phS5VcNgZ+Bv6LBZ5TYq117XaIwbWAva+oDtWfbx7Y87PtflvGveR6cOaVUY8o0zm6iJoh/K52F3qJVlQvu0HnAPnCjLNiIur6Zo2menH+cKzKdtmNHM1o9Szr3IhCEHzJwT2FQ8rhk4J7CoeQUZvcOKZ/K5PdRprpUb3DimfyuT3Uaa6AQhCBF74LIpbNDUgHC4OY869RNi2/3g/iCUOlVa555tNrqKSF20g4T9qyknLGTJKad0UoIcw81rjZdA6dxrPxroRRzOAdF/2nOPCZyN18v75kz5Z1HsVS5rg5pIc03BHOmRm9uzSsaGVADrfX17O0XPqP3IN7uhza4upk/wDqjWCkmXoZdz2p6potJG0hpADnc7mk7OxZeuy/TRjU90zv4IwWsB+3I7WRy+CPvG1dLx96Z58n9YN8Laadh3KqtbHG6V1rM2NP15NrWDn5CertWAmmc97nON3OJLjzuJuSu1lXK8lQ8OfYBos1jRZrW8zR/Vdanp3SPaxjS5zyGtaNZLibAAc6x7azrbstWWcZxyG+3Es3DU5VbIR4FN4R1ai5wLQPNiPaAqhWK3LMxxk6iAOuWWzpHfaI2DqGweflW1VK0IQhB8ycE9hUPK4ZOCewqHkFGb3DimfyuT3Uaa6VG9w4pn8rk91GmugEIQgFgt0vcviylHjZZk7QcL/4u39/qt6hBGOX82aijlMc8bm2PCINj9/P1Lyla2U8jQ1DcM0bXjrGsdh2peZZ3AKCY3jdJEfs2t5rW9SCbEJ6ne2svqqneYfovXyPveaKN2KaSSYi3gk2bfsaB5jdAgsj5DnqpRHBG57jzDUOtztgHaqI3L9yJlANNUWkqHDm8Fg5m319p9Q5d3kjN+npWBsEbWAcwA/JeigEIQgEIQg+ZOCewqHlcMnBPYVDyCjN7hxTP5XJ7qNNdKje4cUz+Vye6jTXQCELy6DOminkwQVVNK8gkRxzRPdYbTha4lB6iEIQCFwisjMhjD2aRrQ4xYhjDCSA4t2hpIIv1FcyAQhCAQvLizponTaFtVTOlxOboRNEZMY2twB2K4sdVuRd6orI48ON7GaRwawOcBiedjW32uPMEHMhCEAhCEHzJwT2FQ8rhk4J7CoeQUZvcOKZ/K5PdRprpUb3DimfyuT3Uaa6ASqzfyFXU2b2kYXtnZSyaOmFM1s7Zfq67Y3O6iNd01UIFplWPKMdY2Ns1YW6Oj0M2hdK0zF50+n0UeEDgA4y0BpNtlx9T5XymZRFFHVaSOTLBc58ThC5hLzRASEYXi2G1jtAB262ShAn4o669RNTivxmjoGmaohe2XEJnGpELTGLvDS4gBp2iwIstTSVdWzI9TIPpUsl5TTs0b46hsdgA1oljLnEHEQSwm1tR2nboQLLIz8oS4Y3OrGRGvw6TRSMf9C+il+sysxBhkAbiOu5tcGy725/9PEkJqnVThLRsfKJ22DKkSOGEeCMLsOHUddtfWt+hAt8i5Gq4KasqAHktnys+OkEEbZn3e8xmOZzS4XuHA4TyajsXmU9PW1Jja8VmBtZk97Hvima9jML9ObyMB1EC5sAL3AFwm2hAtqGLKjpWNElU0RRZULcbQGySx1D2UjZ3lnBLMB1WxCxvZdOhmymac2krQ9z8mska+CQPY902Gpexz4w1zcB14QWjDe+tNVCDO5mCoDapk5lcIquZsD5h4TqfAx7SHWGNuJzwHdVuRaJCEHzJwT2FQ8rhk4J7CoeQUZvcOKZ/K5PdRprqKqHLtTA0thnniaTctjkewF2y5DSBfUNfUuz3X1/TKv083xILMQoz7r6/plX6eb4kd19f0yr9PN8SCzEKM+6+v6ZV+nm+JHdfX9Mq/TzfEgsxCjPuvr+mVfp5viR3X1/TKv083xILMQoz7r6/plX6eb4kd19f0yr9PN8SCzEKM+6+v6ZV+nm+JHdfX9Mq/TzfEgsxCjPuvr+mVfp5viR3X1/TKv083xILMQoz7r6/plX6eb4kd19f0yr9PN8SCypOCewqHl6/dfX9Mq/Ty/EvIQf/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spcAft>
                <a:spcPct val="40000"/>
              </a:spcAft>
              <a:buFont typeface="Wingdings" pitchFamily="2" charset="2"/>
              <a:buNone/>
            </a:pPr>
            <a:endParaRPr lang="en-US"/>
          </a:p>
        </p:txBody>
      </p:sp>
      <p:sp>
        <p:nvSpPr>
          <p:cNvPr id="47117" name="AutoShape 18" descr="data:image/jpeg;base64,/9j/4AAQSkZJRgABAQAAAQABAAD/2wCEAAkGBhISDhUUEhQTFRURFg8YFBAUFxQZFxgRGBohFBUYFBYZHCkeGBomJR4XHzEgIycpODgsGCAxQTAqNSY3LCsBCQoKDQwOFg8PGjUkHRwsNSkyLDEqNSksNTM1KjMpLDQ0LDEuKTQtNCwpLzUsKSwsKS4sKSksKSksLCwvNS0uNv/AABEIAIsAiwMBIgACEQEDEQH/xAAbAAADAQADAQAAAAAAAAAAAAAABwgGAwQFAv/EAEsQAAEDAgEFCQwIBAQHAAAAAAEAAgMEERIFBhMhMQcIMjVBUVRhcRYYImV0kZOhpLPS4xRCYoGSsdHwUoLB4RWisvEjJCUzU2Ry/8QAGQEBAAMBAQAAAAAAAAAAAAAAAAEDBAUC/8QAHhEBAAMBAAIDAQAAAAAAAAAAAAECAxEEMRMhURL/2gAMAwEAAhEDEQA/AMnub7kH+LUj5/pWh0cro8Gh0l7Na/Fi0jbcK1rci1ney+MPZvnr2t7hxTP5XJ7qNNdAju9l8YezfPR3svjD2b56eKECO72Xxh7N89Hey+MPZvnp4oQI7vZfGHs3z0d7L4w9m+enihAju9l8YezfPR3svjD2b56eKECO72Xxh7N89Hey+MPZvnp4oQI7vZfGHs3z0d7L4w9m+enihAju9l8YezfPR3svjD2b56eKECNdvZrDjDZ/63z0jlcMnBPYVDyCjN7hxTP5XJ7qNNdKje4cUz+Vye6jTXQCEIQCELq5RykyCMveQAEHaXn1+X6eEXkkY0a9pCX+Xs8ppriM6NnVwiP6LNZLog+ugx+Feanvi13AeDY32j9VPEdMiXdSyc3bMPV+q72T8+6GbgTs18l1js6M3IjlAVoa0Q0kdVp2C1hLCMUQI5C4Pv8AyN50ut07J7WZUc0NA/4dO4WAFiQdYty6tqJUnHKHC7SCDsIII84X0pZzez8rKF943l7eWN7jr/m1+u6fOYu6JBlKLwSGyjhRk679X786ga1CEIBCEIPmTgnsKh5XDJwT2FQ8goze4cUz+Vye6jTXSo3uHFM/lcnuo010AhCEHFU1DWMLnGwaCSeoa1hK6vfLJG90WkknJFLTvBwCMcKaXrtsC5d07LujYyBp1yXLv/kWv+Y9az+Qc7sMZgqMT4XgtuCcbGkWOEjXbq/2U8R12MvUdNoZKiCUFomwYLWZc/8Ajd9YDbfmXgZPbO57JYGDwXNc2WTwWXBuCBa7h91utd44amUEtIpaa7KanOxzhwpZBsJPJf1a796arWvHCbx2fTJt5EUnke3QZkTKFU+Wn+lwD6aXTTAQPsXMwt26S+sYBq/hXlZ85j5VdIaidkc+FjGGSnFjo2XsTGdfKdYJWyzNmxZRb1RVH5sTDLlTtSKXmsLsbzekWlMOZuaLso1QZrbDHZ1RJsIZfgDlxusW9Ws8ljsM66URSSV0M0MAoGMiip42g4g3wmsmeDqcbiwFyLg8q9XdXzLLWPrKIuifhInZES3SMv1cv9uu+OynukUMFLDDRU+PRNBaZRZrHkeEbHW99769W3aqVx35k51sr6NszDrsA4czv3daBTxuK57P/wAUkZKR/wA2cVhqGk1NNhz7D/KVQ6AQhCD5k4J7CoeVwycE9hUPIKM3uHFM/lcnuo010qN7hxTP5XJ7qNNdAIQhAht0zKpdlR4/ga0DzlZ4ZSIaSNoBsOvkXNurEsyzLfYWsI85v/RZV1eQ022gXA6xrUo4bNPaOJrB9VoF+fnK4J50wMl5vUE1PFIKeEiRjHYsO241lcr81KHo0P4QuhXzK1jn8sFvEtae9ZDMOb/qA6opvzamJJUpd565PggfFoYo2YmT4g1o12LLX7LnzrJvrfss/CFHw28mZ0r9PXzV8eIzt9nBXOa9jmO1h7XAjqIsVKudNFoayVg2Bx/v67phS5VcNgZ+Bv6LBZ5TYq117XaIwbWAva+oDtWfbx7Y87PtflvGveR6cOaVUY8o0zm6iJoh/K52F3qJVlQvu0HnAPnCjLNiIur6Zo2menH+cKzKdtmNHM1o9Szr3IhCEHzJwT2FQ8rhk4J7CoeQUZvcOKZ/K5PdRprpUb3DimfyuT3Uaa6AQhCBF74LIpbNDUgHC4OY869RNi2/3g/iCUOlVa555tNrqKSF20g4T9qyknLGTJKad0UoIcw81rjZdA6dxrPxroRRzOAdF/2nOPCZyN18v75kz5Z1HsVS5rg5pIc03BHOmRm9uzSsaGVADrfX17O0XPqP3IN7uhza4upk/wDqjWCkmXoZdz2p6potJG0hpADnc7mk7OxZeuy/TRjU90zv4IwWsB+3I7WRy+CPvG1dLx96Z58n9YN8Laadh3KqtbHG6V1rM2NP15NrWDn5CertWAmmc97nON3OJLjzuJuSu1lXK8lQ8OfYBos1jRZrW8zR/Vdanp3SPaxjS5zyGtaNZLibAAc6x7azrbstWWcZxyG+3Es3DU5VbIR4FN4R1ai5wLQPNiPaAqhWK3LMxxk6iAOuWWzpHfaI2DqGweflW1VK0IQhB8ycE9hUPK4ZOCewqHkFGb3DimfyuT3Uaa6VG9w4pn8rk91GmugEIQgFgt0vcviylHjZZk7QcL/4u39/qt6hBGOX82aijlMc8bm2PCINj9/P1Lyla2U8jQ1DcM0bXjrGsdh2peZZ3AKCY3jdJEfs2t5rW9SCbEJ6ne2svqqneYfovXyPveaKN2KaSSYi3gk2bfsaB5jdAgsj5DnqpRHBG57jzDUOtztgHaqI3L9yJlANNUWkqHDm8Fg5m319p9Q5d3kjN+npWBsEbWAcwA/JeigEIQgEIQg+ZOCewqHlcMnBPYVDyCjN7hxTP5XJ7qNNdKje4cUz+Vye6jTXQCELy6DOminkwQVVNK8gkRxzRPdYbTha4lB6iEIQCFwisjMhjD2aRrQ4xYhjDCSA4t2hpIIv1FcyAQhCAQvLizponTaFtVTOlxOboRNEZMY2twB2K4sdVuRd6orI48ON7GaRwawOcBiedjW32uPMEHMhCEAhCEHzJwT2FQ8rhk4J7CoeQUZvcOKZ/K5PdRprpUb3DimfyuT3Uaa6ASqzfyFXU2b2kYXtnZSyaOmFM1s7Zfq67Y3O6iNd01UIFplWPKMdY2Ns1YW6Oj0M2hdK0zF50+n0UeEDgA4y0BpNtlx9T5XymZRFFHVaSOTLBc58ThC5hLzRASEYXi2G1jtAB262ShAn4o669RNTivxmjoGmaohe2XEJnGpELTGLvDS4gBp2iwIstTSVdWzI9TIPpUsl5TTs0b46hsdgA1oljLnEHEQSwm1tR2nboQLLIz8oS4Y3OrGRGvw6TRSMf9C+il+sysxBhkAbiOu5tcGy725/9PEkJqnVThLRsfKJ22DKkSOGEeCMLsOHUddtfWt+hAt8i5Gq4KasqAHktnys+OkEEbZn3e8xmOZzS4XuHA4TyajsXmU9PW1Jja8VmBtZk97Hvima9jML9ObyMB1EC5sAL3AFwm2hAtqGLKjpWNElU0RRZULcbQGySx1D2UjZ3lnBLMB1WxCxvZdOhmymac2krQ9z8mska+CQPY902Gpexz4w1zcB14QWjDe+tNVCDO5mCoDapk5lcIquZsD5h4TqfAx7SHWGNuJzwHdVuRaJCEHzJwT2FQ8rhk4J7CoeQUZvcOKZ/K5PdRprqKqHLtTA0thnniaTctjkewF2y5DSBfUNfUuz3X1/TKv083xILMQoz7r6/plX6eb4kd19f0yr9PN8SCzEKM+6+v6ZV+nm+JHdfX9Mq/TzfEgsxCjPuvr+mVfp5viR3X1/TKv083xILMQoz7r6/plX6eb4kd19f0yr9PN8SCzEKM+6+v6ZV+nm+JHdfX9Mq/TzfEgsxCjPuvr+mVfp5viR3X1/TKv083xILMQoz7r6/plX6eb4kd19f0yr9PN8SCypOCewqHl6/dfX9Mq/Ty/EvIQf/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a:spcAft>
                <a:spcPct val="40000"/>
              </a:spcAft>
              <a:buFont typeface="Wingdings" pitchFamily="2" charset="2"/>
              <a:buNone/>
            </a:pPr>
            <a:endParaRPr lang="en-US"/>
          </a:p>
        </p:txBody>
      </p:sp>
      <p:pic>
        <p:nvPicPr>
          <p:cNvPr id="47118" name="Picture 20" descr="http://www.bmw.de/dam/bmw/marketDE/bmw_next/logo-icons/socialmedia/socialmedia-profile-de.png"/>
          <p:cNvPicPr>
            <a:picLocks noChangeAspect="1" noChangeArrowheads="1"/>
          </p:cNvPicPr>
          <p:nvPr/>
        </p:nvPicPr>
        <p:blipFill>
          <a:blip r:embed="rId8"/>
          <a:srcRect l="16718" t="8981" r="18561" b="28545"/>
          <a:stretch>
            <a:fillRect/>
          </a:stretch>
        </p:blipFill>
        <p:spPr bwMode="auto">
          <a:xfrm>
            <a:off x="7920038" y="4579938"/>
            <a:ext cx="746125" cy="7207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a:spLocks noGrp="1"/>
          </p:cNvSpPr>
          <p:nvPr>
            <p:ph idx="1"/>
          </p:nvPr>
        </p:nvSpPr>
        <p:spPr>
          <a:xfrm>
            <a:off x="34925" y="1196975"/>
            <a:ext cx="7281863" cy="3024188"/>
          </a:xfrm>
        </p:spPr>
        <p:txBody>
          <a:bodyPr/>
          <a:lstStyle/>
          <a:p>
            <a:pPr marL="0" indent="0" defTabSz="360000">
              <a:buFont typeface="Wingdings" pitchFamily="2" charset="2"/>
              <a:buNone/>
              <a:defRPr/>
            </a:pPr>
            <a:r>
              <a:rPr lang="de-DE" sz="1600" dirty="0" smtClean="0"/>
              <a:t>	</a:t>
            </a:r>
            <a:r>
              <a:rPr lang="de-DE" sz="1600" b="1" dirty="0" smtClean="0"/>
              <a:t>Kennen Sie diese Symptome?</a:t>
            </a:r>
            <a:endParaRPr lang="de-DE" b="1" dirty="0" smtClean="0"/>
          </a:p>
          <a:p>
            <a:pPr marL="720000" lvl="1" indent="-360000" defTabSz="360000">
              <a:defRPr/>
            </a:pPr>
            <a:r>
              <a:rPr lang="de-DE" sz="1600" dirty="0">
                <a:ea typeface="+mn-ea"/>
                <a:cs typeface="+mn-cs"/>
              </a:rPr>
              <a:t>Arbeitszeiten ‚freiwillig‘ ausdehnen, um Erfolg nicht zu gefährden</a:t>
            </a:r>
          </a:p>
          <a:p>
            <a:pPr marL="720000" lvl="1" indent="-360000" defTabSz="360000">
              <a:defRPr/>
            </a:pPr>
            <a:r>
              <a:rPr lang="de-DE" sz="1600" dirty="0">
                <a:ea typeface="+mn-ea"/>
                <a:cs typeface="+mn-cs"/>
              </a:rPr>
              <a:t>aus eigenem Antrieb trotz Krankheit zur Arbeit kommen</a:t>
            </a:r>
          </a:p>
          <a:p>
            <a:pPr marL="720000" lvl="1" indent="-360000" defTabSz="360000">
              <a:defRPr/>
            </a:pPr>
            <a:r>
              <a:rPr lang="de-DE" sz="1600" dirty="0">
                <a:ea typeface="+mn-ea"/>
                <a:cs typeface="+mn-cs"/>
              </a:rPr>
              <a:t>zugunsten der Arbeit auf Freizeitaktivitäten verzichten</a:t>
            </a:r>
          </a:p>
          <a:p>
            <a:pPr marL="720000" lvl="1" indent="-360000" defTabSz="360000">
              <a:defRPr/>
            </a:pPr>
            <a:r>
              <a:rPr lang="de-DE" sz="1600" dirty="0">
                <a:ea typeface="+mn-ea"/>
                <a:cs typeface="+mn-cs"/>
              </a:rPr>
              <a:t>nach der Arbeit nicht abschalten können, Schlafstörungen</a:t>
            </a:r>
          </a:p>
          <a:p>
            <a:pPr marL="720000" lvl="1" indent="-360000" defTabSz="360000">
              <a:defRPr/>
            </a:pPr>
            <a:r>
              <a:rPr lang="de-DE" sz="1600" dirty="0">
                <a:ea typeface="+mn-ea"/>
                <a:cs typeface="+mn-cs"/>
              </a:rPr>
              <a:t>am Ende des Arbeitstages das Gefühl haben, nicht genug</a:t>
            </a:r>
            <a:br>
              <a:rPr lang="de-DE" sz="1600" dirty="0">
                <a:ea typeface="+mn-ea"/>
                <a:cs typeface="+mn-cs"/>
              </a:rPr>
            </a:br>
            <a:r>
              <a:rPr lang="de-DE" sz="1600" dirty="0">
                <a:ea typeface="+mn-ea"/>
                <a:cs typeface="+mn-cs"/>
              </a:rPr>
              <a:t>getan zu haben, obwohl man sich sehr angestrengt hat</a:t>
            </a:r>
          </a:p>
          <a:p>
            <a:pPr marL="720000" lvl="1" indent="-360000" defTabSz="360000">
              <a:defRPr/>
            </a:pPr>
            <a:r>
              <a:rPr lang="de-DE" sz="1600" dirty="0">
                <a:ea typeface="+mn-ea"/>
                <a:cs typeface="+mn-cs"/>
              </a:rPr>
              <a:t>ein schlechtes Gewissen haben, wenn man krank ist und</a:t>
            </a:r>
            <a:br>
              <a:rPr lang="de-DE" sz="1600" dirty="0">
                <a:ea typeface="+mn-ea"/>
                <a:cs typeface="+mn-cs"/>
              </a:rPr>
            </a:br>
            <a:r>
              <a:rPr lang="de-DE" sz="1600" dirty="0">
                <a:ea typeface="+mn-ea"/>
                <a:cs typeface="+mn-cs"/>
              </a:rPr>
              <a:t>Kollegen/Kunden „hängen lässt“</a:t>
            </a:r>
          </a:p>
          <a:p>
            <a:pPr marL="0" indent="0" defTabSz="360000">
              <a:buFont typeface="Wingdings" pitchFamily="2" charset="2"/>
              <a:buNone/>
              <a:defRPr/>
            </a:pPr>
            <a:endParaRPr lang="de-DE" sz="2000" dirty="0"/>
          </a:p>
        </p:txBody>
      </p:sp>
      <p:sp>
        <p:nvSpPr>
          <p:cNvPr id="8" name="Rectangle 2"/>
          <p:cNvSpPr>
            <a:spLocks noChangeArrowheads="1"/>
          </p:cNvSpPr>
          <p:nvPr/>
        </p:nvSpPr>
        <p:spPr bwMode="auto">
          <a:xfrm>
            <a:off x="323850" y="404813"/>
            <a:ext cx="8223250" cy="431800"/>
          </a:xfrm>
          <a:prstGeom prst="rect">
            <a:avLst/>
          </a:prstGeom>
          <a:noFill/>
          <a:ln>
            <a:noFill/>
          </a:ln>
          <a:extLst>
            <a:ext uri="{909E8E84-426E-40DD-AFC4-6F175D3DCCD1}"/>
            <a:ext uri="{91240B29-F687-4F45-9708-019B960494DF}"/>
          </a:extLst>
        </p:spPr>
        <p:txBody>
          <a:bodyPr lIns="0" tIns="0" rIns="0" bIns="0"/>
          <a:lstStyle/>
          <a:p>
            <a:pPr>
              <a:spcAft>
                <a:spcPct val="40000"/>
              </a:spcAft>
              <a:buFont typeface="Wingdings" pitchFamily="2" charset="2"/>
              <a:buNone/>
              <a:defRPr/>
            </a:pPr>
            <a:r>
              <a:rPr lang="de-DE" sz="2400" b="1" dirty="0">
                <a:solidFill>
                  <a:schemeClr val="tx2"/>
                </a:solidFill>
                <a:latin typeface="+mj-lt"/>
                <a:ea typeface="+mj-ea"/>
                <a:cs typeface="+mj-cs"/>
              </a:rPr>
              <a:t>„</a:t>
            </a:r>
            <a:r>
              <a:rPr lang="de-DE" sz="2400" b="1" dirty="0">
                <a:latin typeface="+mj-lt"/>
                <a:ea typeface="+mj-ea"/>
                <a:cs typeface="+mj-cs"/>
              </a:rPr>
              <a:t>Interessierte Selbstgefährdung“ ?!?!</a:t>
            </a:r>
            <a:endParaRPr lang="de-DE" sz="2400" b="1" dirty="0">
              <a:latin typeface="+mj-lt"/>
              <a:ea typeface="+mj-ea"/>
              <a:cs typeface="+mj-cs"/>
            </a:endParaRPr>
          </a:p>
        </p:txBody>
      </p:sp>
      <p:sp>
        <p:nvSpPr>
          <p:cNvPr id="2" name="Textfeld 1"/>
          <p:cNvSpPr txBox="1">
            <a:spLocks noChangeArrowheads="1"/>
          </p:cNvSpPr>
          <p:nvPr/>
        </p:nvSpPr>
        <p:spPr bwMode="auto">
          <a:xfrm>
            <a:off x="323850" y="4221163"/>
            <a:ext cx="8640763" cy="1970087"/>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Dieses Phänomen wird zunehmend bei </a:t>
            </a:r>
            <a:r>
              <a:rPr lang="de-DE">
                <a:solidFill>
                  <a:srgbClr val="179C7D"/>
                </a:solidFill>
              </a:rPr>
              <a:t>ergebnisorientierten Führungsmethoden </a:t>
            </a:r>
            <a:r>
              <a:rPr lang="de-DE" sz="1600"/>
              <a:t>beobachtet. </a:t>
            </a:r>
            <a:br>
              <a:rPr lang="de-DE" sz="1600"/>
            </a:br>
            <a:r>
              <a:rPr lang="de-DE" sz="1600"/>
              <a:t/>
            </a:r>
            <a:br>
              <a:rPr lang="de-DE" sz="1600"/>
            </a:br>
            <a:r>
              <a:rPr lang="de-DE" sz="1600"/>
              <a:t>Der Arbeitnehmer / die Führungskraft soll unternehmerisch  handeln, hat aber nicht alle unternehmerischen Freiheiten (z.B. einen Auftrag abzulehnen) </a:t>
            </a:r>
            <a:br>
              <a:rPr lang="de-DE" sz="1600"/>
            </a:br>
            <a:r>
              <a:rPr lang="de-DE"/>
              <a:t/>
            </a:r>
            <a:br>
              <a:rPr lang="de-DE"/>
            </a:br>
            <a:r>
              <a:rPr lang="de-DE" sz="1100"/>
              <a:t>(vgl. A. Krause 2012) </a:t>
            </a:r>
            <a:r>
              <a:rPr lang="de-DE"/>
              <a:t/>
            </a:r>
            <a:br>
              <a:rPr lang="de-DE"/>
            </a:br>
            <a:r>
              <a:rPr lang="de-DE" sz="1100"/>
              <a:t>http://www.iga-info.de/fileadmin/Veranstaltungen/iga-Expertendialog/iga-Expertendialog_Managementtechniken_Krause.pdf</a:t>
            </a:r>
            <a:endParaRPr lang="de-DE"/>
          </a:p>
        </p:txBody>
      </p:sp>
      <p:pic>
        <p:nvPicPr>
          <p:cNvPr id="5" name="Picture 5" descr="28-2895-QNIPD00Z"/>
          <p:cNvPicPr>
            <a:picLocks noChangeAspect="1" noChangeArrowheads="1"/>
          </p:cNvPicPr>
          <p:nvPr/>
        </p:nvPicPr>
        <p:blipFill>
          <a:blip r:embed="rId3"/>
          <a:srcRect t="19547" r="15161" b="-19547"/>
          <a:stretch>
            <a:fillRect/>
          </a:stretch>
        </p:blipFill>
        <p:spPr bwMode="auto">
          <a:xfrm>
            <a:off x="6542088" y="2090738"/>
            <a:ext cx="2411412" cy="2130425"/>
          </a:xfrm>
          <a:prstGeom prst="rect">
            <a:avLst/>
          </a:prstGeom>
          <a:noFill/>
          <a:ln w="9525">
            <a:noFill/>
            <a:miter lim="800000"/>
            <a:headEnd/>
            <a:tailEnd/>
          </a:ln>
        </p:spPr>
      </p:pic>
      <p:sp>
        <p:nvSpPr>
          <p:cNvPr id="9" name="Rectangle 3"/>
          <p:cNvSpPr>
            <a:spLocks noChangeArrowheads="1"/>
          </p:cNvSpPr>
          <p:nvPr/>
        </p:nvSpPr>
        <p:spPr bwMode="auto">
          <a:xfrm>
            <a:off x="442913" y="3155950"/>
            <a:ext cx="8234362" cy="539750"/>
          </a:xfrm>
          <a:prstGeom prst="rect">
            <a:avLst/>
          </a:prstGeom>
          <a:solidFill>
            <a:schemeClr val="bg1"/>
          </a:solidFill>
          <a:ln>
            <a:solidFill>
              <a:schemeClr val="tx2"/>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40000"/>
              </a:spcAft>
              <a:buFont typeface="Wingdings" pitchFamily="2" charset="2"/>
              <a:buNone/>
              <a:defRPr/>
            </a:pPr>
            <a:r>
              <a:rPr lang="de-DE" sz="1600" b="1" dirty="0">
                <a:solidFill>
                  <a:schemeClr val="tx2"/>
                </a:solidFill>
                <a:latin typeface="+mj-lt"/>
              </a:rPr>
              <a:t>Vor allem für mittlere Führungskräfte relevant</a:t>
            </a:r>
            <a:endParaRPr lang="de-DE" sz="1600" b="1"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2"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el 5"/>
          <p:cNvSpPr>
            <a:spLocks noGrp="1"/>
          </p:cNvSpPr>
          <p:nvPr>
            <p:ph type="title"/>
          </p:nvPr>
        </p:nvSpPr>
        <p:spPr>
          <a:xfrm>
            <a:off x="466725" y="260350"/>
            <a:ext cx="8207375" cy="1225550"/>
          </a:xfrm>
        </p:spPr>
        <p:txBody>
          <a:bodyPr/>
          <a:lstStyle/>
          <a:p>
            <a:r>
              <a:rPr lang="en-US" smtClean="0"/>
              <a:t>Führungskräfte im Spannungsfeld</a:t>
            </a:r>
          </a:p>
        </p:txBody>
      </p:sp>
      <p:sp>
        <p:nvSpPr>
          <p:cNvPr id="5" name="Textfeld 4"/>
          <p:cNvSpPr txBox="1">
            <a:spLocks noChangeArrowheads="1"/>
          </p:cNvSpPr>
          <p:nvPr/>
        </p:nvSpPr>
        <p:spPr bwMode="auto">
          <a:xfrm>
            <a:off x="3419475" y="1570038"/>
            <a:ext cx="1493838" cy="646112"/>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a:solidFill>
                  <a:srgbClr val="179C7D"/>
                </a:solidFill>
              </a:rPr>
              <a:t>Multiple</a:t>
            </a:r>
            <a:br>
              <a:rPr lang="de-DE">
                <a:solidFill>
                  <a:srgbClr val="179C7D"/>
                </a:solidFill>
              </a:rPr>
            </a:br>
            <a:r>
              <a:rPr lang="de-DE">
                <a:solidFill>
                  <a:srgbClr val="179C7D"/>
                </a:solidFill>
              </a:rPr>
              <a:t>Rollenbilder</a:t>
            </a:r>
          </a:p>
        </p:txBody>
      </p:sp>
      <p:sp>
        <p:nvSpPr>
          <p:cNvPr id="9" name="Textfeld 8"/>
          <p:cNvSpPr txBox="1">
            <a:spLocks noChangeArrowheads="1"/>
          </p:cNvSpPr>
          <p:nvPr/>
        </p:nvSpPr>
        <p:spPr bwMode="auto">
          <a:xfrm>
            <a:off x="468313" y="1554163"/>
            <a:ext cx="2517775" cy="646112"/>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a:solidFill>
                  <a:srgbClr val="179C7D"/>
                </a:solidFill>
              </a:rPr>
              <a:t>Veränderte </a:t>
            </a:r>
            <a:br>
              <a:rPr lang="de-DE">
                <a:solidFill>
                  <a:srgbClr val="179C7D"/>
                </a:solidFill>
              </a:rPr>
            </a:br>
            <a:r>
              <a:rPr lang="de-DE">
                <a:solidFill>
                  <a:srgbClr val="179C7D"/>
                </a:solidFill>
              </a:rPr>
              <a:t>Rahmenbedingungen</a:t>
            </a:r>
          </a:p>
        </p:txBody>
      </p:sp>
      <p:sp>
        <p:nvSpPr>
          <p:cNvPr id="10" name="Textfeld 9"/>
          <p:cNvSpPr txBox="1">
            <a:spLocks noChangeArrowheads="1"/>
          </p:cNvSpPr>
          <p:nvPr/>
        </p:nvSpPr>
        <p:spPr bwMode="auto">
          <a:xfrm>
            <a:off x="6165850" y="1554163"/>
            <a:ext cx="1517650" cy="646112"/>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a:solidFill>
                  <a:srgbClr val="179C7D"/>
                </a:solidFill>
              </a:rPr>
              <a:t>Mit welchen</a:t>
            </a:r>
            <a:br>
              <a:rPr lang="de-DE">
                <a:solidFill>
                  <a:srgbClr val="179C7D"/>
                </a:solidFill>
              </a:rPr>
            </a:br>
            <a:r>
              <a:rPr lang="de-DE">
                <a:solidFill>
                  <a:srgbClr val="179C7D"/>
                </a:solidFill>
              </a:rPr>
              <a:t>Ressourcen?</a:t>
            </a:r>
          </a:p>
        </p:txBody>
      </p:sp>
      <p:sp>
        <p:nvSpPr>
          <p:cNvPr id="11" name="Textfeld 10"/>
          <p:cNvSpPr txBox="1">
            <a:spLocks noChangeArrowheads="1"/>
          </p:cNvSpPr>
          <p:nvPr/>
        </p:nvSpPr>
        <p:spPr bwMode="auto">
          <a:xfrm>
            <a:off x="530225" y="2420938"/>
            <a:ext cx="1690688" cy="58420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Selbstbewusste </a:t>
            </a:r>
            <a:br>
              <a:rPr lang="de-DE" sz="1600"/>
            </a:br>
            <a:r>
              <a:rPr lang="de-DE" sz="1600"/>
              <a:t>Wissensarbeiter</a:t>
            </a:r>
          </a:p>
        </p:txBody>
      </p:sp>
      <p:sp>
        <p:nvSpPr>
          <p:cNvPr id="12" name="Textfeld 11"/>
          <p:cNvSpPr txBox="1">
            <a:spLocks noChangeArrowheads="1"/>
          </p:cNvSpPr>
          <p:nvPr/>
        </p:nvSpPr>
        <p:spPr bwMode="auto">
          <a:xfrm>
            <a:off x="530225" y="3073400"/>
            <a:ext cx="1528763" cy="58420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Alternde</a:t>
            </a:r>
            <a:br>
              <a:rPr lang="de-DE" sz="1600"/>
            </a:br>
            <a:r>
              <a:rPr lang="de-DE" sz="1600"/>
              <a:t>Belegschaften</a:t>
            </a:r>
          </a:p>
        </p:txBody>
      </p:sp>
      <p:sp>
        <p:nvSpPr>
          <p:cNvPr id="13" name="Textfeld 12"/>
          <p:cNvSpPr txBox="1">
            <a:spLocks noChangeArrowheads="1"/>
          </p:cNvSpPr>
          <p:nvPr/>
        </p:nvSpPr>
        <p:spPr bwMode="auto">
          <a:xfrm>
            <a:off x="530225" y="3725863"/>
            <a:ext cx="2124075" cy="58420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Führung in flexiblen</a:t>
            </a:r>
            <a:br>
              <a:rPr lang="de-DE" sz="1600"/>
            </a:br>
            <a:r>
              <a:rPr lang="de-DE" sz="1600"/>
              <a:t>Arbeitskonzepten</a:t>
            </a:r>
          </a:p>
        </p:txBody>
      </p:sp>
      <p:sp>
        <p:nvSpPr>
          <p:cNvPr id="14" name="Textfeld 13"/>
          <p:cNvSpPr txBox="1">
            <a:spLocks noChangeArrowheads="1"/>
          </p:cNvSpPr>
          <p:nvPr/>
        </p:nvSpPr>
        <p:spPr bwMode="auto">
          <a:xfrm>
            <a:off x="530225" y="4376738"/>
            <a:ext cx="2032000" cy="585787"/>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Ergebnisorientierte</a:t>
            </a:r>
            <a:br>
              <a:rPr lang="de-DE" sz="1600"/>
            </a:br>
            <a:r>
              <a:rPr lang="de-DE" sz="1600"/>
              <a:t>Führung</a:t>
            </a:r>
          </a:p>
        </p:txBody>
      </p:sp>
      <p:sp>
        <p:nvSpPr>
          <p:cNvPr id="15" name="Textfeld 14"/>
          <p:cNvSpPr txBox="1">
            <a:spLocks noChangeArrowheads="1"/>
          </p:cNvSpPr>
          <p:nvPr/>
        </p:nvSpPr>
        <p:spPr bwMode="auto">
          <a:xfrm>
            <a:off x="530225" y="5029200"/>
            <a:ext cx="2041525" cy="83185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Innovationsdruck &amp;</a:t>
            </a:r>
            <a:br>
              <a:rPr lang="de-DE" sz="1600"/>
            </a:br>
            <a:r>
              <a:rPr lang="de-DE" sz="1600"/>
              <a:t>Veränderungsge-</a:t>
            </a:r>
            <a:br>
              <a:rPr lang="de-DE" sz="1600"/>
            </a:br>
            <a:r>
              <a:rPr lang="de-DE" sz="1600"/>
              <a:t>schwindigkeit</a:t>
            </a:r>
          </a:p>
        </p:txBody>
      </p:sp>
      <p:sp>
        <p:nvSpPr>
          <p:cNvPr id="16" name="Textfeld 15"/>
          <p:cNvSpPr txBox="1">
            <a:spLocks noChangeArrowheads="1"/>
          </p:cNvSpPr>
          <p:nvPr/>
        </p:nvSpPr>
        <p:spPr bwMode="auto">
          <a:xfrm>
            <a:off x="3446463" y="2420938"/>
            <a:ext cx="1597025" cy="58420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Führung durch</a:t>
            </a:r>
            <a:br>
              <a:rPr lang="de-DE" sz="1600"/>
            </a:br>
            <a:r>
              <a:rPr lang="de-DE" sz="1600"/>
              <a:t>Faszination</a:t>
            </a:r>
          </a:p>
        </p:txBody>
      </p:sp>
      <p:sp>
        <p:nvSpPr>
          <p:cNvPr id="17" name="Textfeld 16"/>
          <p:cNvSpPr txBox="1">
            <a:spLocks noChangeArrowheads="1"/>
          </p:cNvSpPr>
          <p:nvPr/>
        </p:nvSpPr>
        <p:spPr bwMode="auto">
          <a:xfrm>
            <a:off x="3446463" y="3073400"/>
            <a:ext cx="2317750" cy="58420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Lerncoach /</a:t>
            </a:r>
            <a:br>
              <a:rPr lang="de-DE" sz="1600"/>
            </a:br>
            <a:r>
              <a:rPr lang="de-DE" sz="1600"/>
              <a:t>Entwicklungsbegleiter</a:t>
            </a:r>
          </a:p>
        </p:txBody>
      </p:sp>
      <p:sp>
        <p:nvSpPr>
          <p:cNvPr id="18" name="Textfeld 17"/>
          <p:cNvSpPr txBox="1">
            <a:spLocks noChangeArrowheads="1"/>
          </p:cNvSpPr>
          <p:nvPr/>
        </p:nvSpPr>
        <p:spPr bwMode="auto">
          <a:xfrm>
            <a:off x="3446463" y="3725863"/>
            <a:ext cx="2006600" cy="58420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Virtuelle Führungs-</a:t>
            </a:r>
            <a:br>
              <a:rPr lang="de-DE" sz="1600"/>
            </a:br>
            <a:r>
              <a:rPr lang="de-DE" sz="1600"/>
              <a:t>kraft</a:t>
            </a:r>
          </a:p>
        </p:txBody>
      </p:sp>
      <p:sp>
        <p:nvSpPr>
          <p:cNvPr id="19" name="Textfeld 18"/>
          <p:cNvSpPr txBox="1">
            <a:spLocks noChangeArrowheads="1"/>
          </p:cNvSpPr>
          <p:nvPr/>
        </p:nvSpPr>
        <p:spPr bwMode="auto">
          <a:xfrm>
            <a:off x="3446463" y="4376738"/>
            <a:ext cx="1919287" cy="585787"/>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Coach für geistige</a:t>
            </a:r>
            <a:br>
              <a:rPr lang="de-DE" sz="1600"/>
            </a:br>
            <a:r>
              <a:rPr lang="de-DE" sz="1600"/>
              <a:t>&amp; körp. Fitness</a:t>
            </a:r>
          </a:p>
        </p:txBody>
      </p:sp>
      <p:sp>
        <p:nvSpPr>
          <p:cNvPr id="20" name="Textfeld 19"/>
          <p:cNvSpPr txBox="1">
            <a:spLocks noChangeArrowheads="1"/>
          </p:cNvSpPr>
          <p:nvPr/>
        </p:nvSpPr>
        <p:spPr bwMode="auto">
          <a:xfrm>
            <a:off x="3446463" y="5029200"/>
            <a:ext cx="1577975" cy="83185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Bindeglied /</a:t>
            </a:r>
            <a:br>
              <a:rPr lang="de-DE" sz="1600"/>
            </a:br>
            <a:r>
              <a:rPr lang="de-DE" sz="1600"/>
              <a:t>Motivator des </a:t>
            </a:r>
            <a:br>
              <a:rPr lang="de-DE" sz="1600"/>
            </a:br>
            <a:r>
              <a:rPr lang="de-DE" sz="1600"/>
              <a:t>Austausches</a:t>
            </a:r>
          </a:p>
        </p:txBody>
      </p:sp>
      <p:sp>
        <p:nvSpPr>
          <p:cNvPr id="21" name="Textfeld 20"/>
          <p:cNvSpPr txBox="1">
            <a:spLocks noChangeArrowheads="1"/>
          </p:cNvSpPr>
          <p:nvPr/>
        </p:nvSpPr>
        <p:spPr bwMode="auto">
          <a:xfrm>
            <a:off x="6156325" y="2420938"/>
            <a:ext cx="2846388" cy="830262"/>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...kongruente Verfahren für</a:t>
            </a:r>
            <a:br>
              <a:rPr lang="de-DE" sz="1600"/>
            </a:br>
            <a:r>
              <a:rPr lang="de-DE" sz="1600"/>
              <a:t>Auswahl &amp; Entwicklung &amp;</a:t>
            </a:r>
            <a:br>
              <a:rPr lang="de-DE" sz="1600"/>
            </a:br>
            <a:r>
              <a:rPr lang="de-DE" sz="1600"/>
              <a:t>Entlohnung </a:t>
            </a:r>
          </a:p>
        </p:txBody>
      </p:sp>
      <p:sp>
        <p:nvSpPr>
          <p:cNvPr id="22" name="Textfeld 21"/>
          <p:cNvSpPr txBox="1">
            <a:spLocks noChangeArrowheads="1"/>
          </p:cNvSpPr>
          <p:nvPr/>
        </p:nvSpPr>
        <p:spPr bwMode="auto">
          <a:xfrm>
            <a:off x="6219825" y="3213100"/>
            <a:ext cx="1881188" cy="58420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…angemessene </a:t>
            </a:r>
            <a:br>
              <a:rPr lang="de-DE" sz="1600"/>
            </a:br>
            <a:r>
              <a:rPr lang="de-DE" sz="1600"/>
              <a:t>Führungsspannen</a:t>
            </a:r>
          </a:p>
        </p:txBody>
      </p:sp>
      <p:sp>
        <p:nvSpPr>
          <p:cNvPr id="24" name="Textfeld 23"/>
          <p:cNvSpPr txBox="1">
            <a:spLocks noChangeArrowheads="1"/>
          </p:cNvSpPr>
          <p:nvPr/>
        </p:nvSpPr>
        <p:spPr bwMode="auto">
          <a:xfrm>
            <a:off x="6156325" y="4516438"/>
            <a:ext cx="2692400" cy="585787"/>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…unternehmerische</a:t>
            </a:r>
            <a:br>
              <a:rPr lang="de-DE" sz="1600"/>
            </a:br>
            <a:r>
              <a:rPr lang="de-DE" sz="1600"/>
              <a:t>Entscheidungskompetenz</a:t>
            </a:r>
          </a:p>
        </p:txBody>
      </p:sp>
      <p:sp>
        <p:nvSpPr>
          <p:cNvPr id="25" name="Textfeld 24"/>
          <p:cNvSpPr txBox="1">
            <a:spLocks noChangeArrowheads="1"/>
          </p:cNvSpPr>
          <p:nvPr/>
        </p:nvSpPr>
        <p:spPr bwMode="auto">
          <a:xfrm>
            <a:off x="6156325" y="5168900"/>
            <a:ext cx="2933700" cy="930275"/>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…kreativitätsunterstützende</a:t>
            </a:r>
            <a:br>
              <a:rPr lang="de-DE" sz="1600"/>
            </a:br>
            <a:r>
              <a:rPr lang="de-DE" sz="1600"/>
              <a:t>Arbeitsumgebung</a:t>
            </a:r>
          </a:p>
          <a:p>
            <a:pPr>
              <a:spcAft>
                <a:spcPct val="40000"/>
              </a:spcAft>
              <a:buFont typeface="Wingdings" pitchFamily="2" charset="2"/>
              <a:buNone/>
            </a:pPr>
            <a:r>
              <a:rPr lang="de-DE" sz="1600"/>
              <a:t>…………….</a:t>
            </a:r>
          </a:p>
        </p:txBody>
      </p:sp>
      <p:sp>
        <p:nvSpPr>
          <p:cNvPr id="26" name="Textfeld 25"/>
          <p:cNvSpPr txBox="1">
            <a:spLocks noChangeArrowheads="1"/>
          </p:cNvSpPr>
          <p:nvPr/>
        </p:nvSpPr>
        <p:spPr bwMode="auto">
          <a:xfrm>
            <a:off x="6156325" y="3848100"/>
            <a:ext cx="2578100" cy="584200"/>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sz="1600"/>
              <a:t>…Medien-/</a:t>
            </a:r>
            <a:br>
              <a:rPr lang="de-DE" sz="1600"/>
            </a:br>
            <a:r>
              <a:rPr lang="de-DE" sz="1600"/>
              <a:t>Inszenierungskompetenz</a:t>
            </a:r>
          </a:p>
        </p:txBody>
      </p:sp>
      <p:grpSp>
        <p:nvGrpSpPr>
          <p:cNvPr id="8" name="Gruppieren 7"/>
          <p:cNvGrpSpPr>
            <a:grpSpLocks/>
          </p:cNvGrpSpPr>
          <p:nvPr/>
        </p:nvGrpSpPr>
        <p:grpSpPr bwMode="auto">
          <a:xfrm>
            <a:off x="2746375" y="1557338"/>
            <a:ext cx="601663" cy="4483100"/>
            <a:chOff x="2848384" y="1570592"/>
            <a:chExt cx="601470" cy="4483068"/>
          </a:xfrm>
        </p:grpSpPr>
        <p:sp>
          <p:nvSpPr>
            <p:cNvPr id="51224" name="Gleichschenkliges Dreieck 6"/>
            <p:cNvSpPr>
              <a:spLocks noChangeArrowheads="1"/>
            </p:cNvSpPr>
            <p:nvPr/>
          </p:nvSpPr>
          <p:spPr bwMode="auto">
            <a:xfrm rot="5400000">
              <a:off x="1076539" y="3668312"/>
              <a:ext cx="4471035" cy="275595"/>
            </a:xfrm>
            <a:prstGeom prst="triangle">
              <a:avLst>
                <a:gd name="adj" fmla="val 48407"/>
              </a:avLst>
            </a:prstGeom>
            <a:solidFill>
              <a:srgbClr val="A2D7CB"/>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1225" name="Gleichschenkliges Dreieck 30"/>
            <p:cNvSpPr>
              <a:spLocks noChangeArrowheads="1"/>
            </p:cNvSpPr>
            <p:nvPr/>
          </p:nvSpPr>
          <p:spPr bwMode="auto">
            <a:xfrm rot="16200000" flipH="1">
              <a:off x="750664" y="3680345"/>
              <a:ext cx="4471035" cy="275595"/>
            </a:xfrm>
            <a:prstGeom prst="triangle">
              <a:avLst>
                <a:gd name="adj" fmla="val 48407"/>
              </a:avLst>
            </a:prstGeom>
            <a:gradFill rotWithShape="1">
              <a:gsLst>
                <a:gs pos="0">
                  <a:srgbClr val="2E6F60"/>
                </a:gs>
                <a:gs pos="50000">
                  <a:srgbClr val="46A28C"/>
                </a:gs>
                <a:gs pos="100000">
                  <a:srgbClr val="55C1A8"/>
                </a:gs>
              </a:gsLst>
              <a:lin ang="13500000" scaled="1"/>
            </a:gra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grpSp>
      <p:grpSp>
        <p:nvGrpSpPr>
          <p:cNvPr id="35" name="Gruppieren 34"/>
          <p:cNvGrpSpPr>
            <a:grpSpLocks/>
          </p:cNvGrpSpPr>
          <p:nvPr/>
        </p:nvGrpSpPr>
        <p:grpSpPr bwMode="auto">
          <a:xfrm>
            <a:off x="5651500" y="1557338"/>
            <a:ext cx="601663" cy="4483100"/>
            <a:chOff x="2848384" y="1570592"/>
            <a:chExt cx="601470" cy="4483068"/>
          </a:xfrm>
        </p:grpSpPr>
        <p:sp>
          <p:nvSpPr>
            <p:cNvPr id="51222" name="Gleichschenkliges Dreieck 35"/>
            <p:cNvSpPr>
              <a:spLocks noChangeArrowheads="1"/>
            </p:cNvSpPr>
            <p:nvPr/>
          </p:nvSpPr>
          <p:spPr bwMode="auto">
            <a:xfrm rot="5400000">
              <a:off x="1076539" y="3668312"/>
              <a:ext cx="4471035" cy="275595"/>
            </a:xfrm>
            <a:prstGeom prst="triangle">
              <a:avLst>
                <a:gd name="adj" fmla="val 48407"/>
              </a:avLst>
            </a:prstGeom>
            <a:solidFill>
              <a:srgbClr val="A2D7CB"/>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1223" name="Gleichschenkliges Dreieck 36"/>
            <p:cNvSpPr>
              <a:spLocks noChangeArrowheads="1"/>
            </p:cNvSpPr>
            <p:nvPr/>
          </p:nvSpPr>
          <p:spPr bwMode="auto">
            <a:xfrm rot="16200000" flipH="1">
              <a:off x="750664" y="3680345"/>
              <a:ext cx="4471035" cy="275595"/>
            </a:xfrm>
            <a:prstGeom prst="triangle">
              <a:avLst>
                <a:gd name="adj" fmla="val 48407"/>
              </a:avLst>
            </a:prstGeom>
            <a:gradFill rotWithShape="1">
              <a:gsLst>
                <a:gs pos="0">
                  <a:srgbClr val="2E6F60"/>
                </a:gs>
                <a:gs pos="50000">
                  <a:srgbClr val="46A28C"/>
                </a:gs>
                <a:gs pos="100000">
                  <a:srgbClr val="55C1A8"/>
                </a:gs>
              </a:gsLst>
              <a:lin ang="13500000" scaled="1"/>
            </a:gra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ppt_x"/>
                                          </p:val>
                                        </p:tav>
                                        <p:tav tm="100000">
                                          <p:val>
                                            <p:strVal val="#ppt_x"/>
                                          </p:val>
                                        </p:tav>
                                      </p:tavLst>
                                    </p:anim>
                                    <p:anim calcmode="lin" valueType="num">
                                      <p:cBhvr additive="base">
                                        <p:cTn id="7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5"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520700" y="4227513"/>
            <a:ext cx="184150" cy="366712"/>
          </a:xfrm>
          <a:prstGeom prst="rect">
            <a:avLst/>
          </a:prstGeom>
          <a:noFill/>
          <a:ln w="9525">
            <a:noFill/>
            <a:miter lim="800000"/>
            <a:headEnd/>
            <a:tailEnd/>
          </a:ln>
        </p:spPr>
        <p:txBody>
          <a:bodyPr wrap="none">
            <a:spAutoFit/>
          </a:bodyPr>
          <a:lstStyle/>
          <a:p>
            <a:pPr>
              <a:spcAft>
                <a:spcPct val="40000"/>
              </a:spcAft>
              <a:buFont typeface="Wingdings" pitchFamily="2" charset="2"/>
              <a:buNone/>
            </a:pPr>
            <a:endParaRPr lang="en-US">
              <a:latin typeface="Calibri" pitchFamily="34" charset="0"/>
            </a:endParaRPr>
          </a:p>
        </p:txBody>
      </p:sp>
      <p:sp>
        <p:nvSpPr>
          <p:cNvPr id="11" name="Text Box 2"/>
          <p:cNvSpPr>
            <a:spLocks noGrp="1" noChangeArrowheads="1"/>
          </p:cNvSpPr>
          <p:nvPr>
            <p:ph type="title"/>
          </p:nvPr>
        </p:nvSpPr>
        <p:spPr>
          <a:xfrm>
            <a:off x="466725" y="334963"/>
            <a:ext cx="8207375" cy="1223962"/>
          </a:xfrm>
        </p:spPr>
        <p:txBody>
          <a:bodyPr/>
          <a:lstStyle/>
          <a:p>
            <a:pPr defTabSz="503238"/>
            <a:r>
              <a:rPr lang="de-DE" smtClean="0"/>
              <a:t>Sind Sie fit für die Herausforderungen der Zukunft?</a:t>
            </a:r>
          </a:p>
        </p:txBody>
      </p:sp>
      <p:grpSp>
        <p:nvGrpSpPr>
          <p:cNvPr id="2" name="Gruppieren 1"/>
          <p:cNvGrpSpPr>
            <a:grpSpLocks/>
          </p:cNvGrpSpPr>
          <p:nvPr/>
        </p:nvGrpSpPr>
        <p:grpSpPr bwMode="auto">
          <a:xfrm>
            <a:off x="520700" y="1203325"/>
            <a:ext cx="8007350" cy="1362075"/>
            <a:chOff x="520700" y="1202990"/>
            <a:chExt cx="8007930" cy="1361914"/>
          </a:xfrm>
        </p:grpSpPr>
        <p:grpSp>
          <p:nvGrpSpPr>
            <p:cNvPr id="14350" name="Gruppieren 3"/>
            <p:cNvGrpSpPr>
              <a:grpSpLocks/>
            </p:cNvGrpSpPr>
            <p:nvPr/>
          </p:nvGrpSpPr>
          <p:grpSpPr bwMode="auto">
            <a:xfrm>
              <a:off x="520700" y="2204864"/>
              <a:ext cx="5248915" cy="360040"/>
              <a:chOff x="520700" y="2204864"/>
              <a:chExt cx="5248915" cy="360040"/>
            </a:xfrm>
          </p:grpSpPr>
          <p:sp>
            <p:nvSpPr>
              <p:cNvPr id="14352" name="Text Box 4"/>
              <p:cNvSpPr txBox="1">
                <a:spLocks noChangeArrowheads="1"/>
              </p:cNvSpPr>
              <p:nvPr/>
            </p:nvSpPr>
            <p:spPr bwMode="auto">
              <a:xfrm>
                <a:off x="1200790" y="2266472"/>
                <a:ext cx="4568825" cy="276999"/>
              </a:xfrm>
              <a:prstGeom prst="rect">
                <a:avLst/>
              </a:prstGeom>
              <a:noFill/>
              <a:ln w="9525">
                <a:noFill/>
                <a:miter lim="800000"/>
                <a:headEnd/>
                <a:tailEnd/>
              </a:ln>
            </p:spPr>
            <p:txBody>
              <a:bodyPr lIns="0" tIns="0" rIns="0" bIns="0">
                <a:spAutoFit/>
              </a:bodyPr>
              <a:lstStyle/>
              <a:p>
                <a:pPr eaLnBrk="0" hangingPunct="0">
                  <a:lnSpc>
                    <a:spcPct val="90000"/>
                  </a:lnSpc>
                  <a:spcAft>
                    <a:spcPct val="50000"/>
                  </a:spcAft>
                  <a:buClr>
                    <a:srgbClr val="339966"/>
                  </a:buClr>
                  <a:buFont typeface="Wingdings" pitchFamily="2" charset="2"/>
                  <a:buNone/>
                </a:pPr>
                <a:r>
                  <a:rPr lang="de-DE" sz="2000" b="1">
                    <a:latin typeface="Frutiger LT Com 45 Light"/>
                  </a:rPr>
                  <a:t>Sie sind selber Führungskraft </a:t>
                </a:r>
              </a:p>
            </p:txBody>
          </p:sp>
          <p:sp>
            <p:nvSpPr>
              <p:cNvPr id="14353" name="Eingekerbter Richtungspfeil 2"/>
              <p:cNvSpPr>
                <a:spLocks noChangeArrowheads="1"/>
              </p:cNvSpPr>
              <p:nvPr/>
            </p:nvSpPr>
            <p:spPr bwMode="auto">
              <a:xfrm>
                <a:off x="520700" y="2204864"/>
                <a:ext cx="576064" cy="360040"/>
              </a:xfrm>
              <a:prstGeom prst="chevron">
                <a:avLst>
                  <a:gd name="adj" fmla="val 50000"/>
                </a:avLst>
              </a:prstGeom>
              <a:solidFill>
                <a:schemeClr val="tx2"/>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grpSp>
        <p:pic>
          <p:nvPicPr>
            <p:cNvPr id="14351" name="Picture 12" descr="78033"/>
            <p:cNvPicPr>
              <a:picLocks noChangeAspect="1" noChangeArrowheads="1"/>
            </p:cNvPicPr>
            <p:nvPr/>
          </p:nvPicPr>
          <p:blipFill>
            <a:blip r:embed="rId3"/>
            <a:srcRect/>
            <a:stretch>
              <a:fillRect/>
            </a:stretch>
          </p:blipFill>
          <p:spPr bwMode="auto">
            <a:xfrm>
              <a:off x="6876255" y="1202990"/>
              <a:ext cx="1652375" cy="1206886"/>
            </a:xfrm>
            <a:prstGeom prst="rect">
              <a:avLst/>
            </a:prstGeom>
            <a:noFill/>
            <a:ln w="9525">
              <a:noFill/>
              <a:miter lim="800000"/>
              <a:headEnd/>
              <a:tailEnd/>
            </a:ln>
          </p:spPr>
        </p:pic>
      </p:grpSp>
      <p:grpSp>
        <p:nvGrpSpPr>
          <p:cNvPr id="7" name="Gruppieren 6"/>
          <p:cNvGrpSpPr>
            <a:grpSpLocks/>
          </p:cNvGrpSpPr>
          <p:nvPr/>
        </p:nvGrpSpPr>
        <p:grpSpPr bwMode="auto">
          <a:xfrm>
            <a:off x="520700" y="2595563"/>
            <a:ext cx="8007350" cy="1584325"/>
            <a:chOff x="520700" y="2595402"/>
            <a:chExt cx="8007931" cy="1584176"/>
          </a:xfrm>
        </p:grpSpPr>
        <p:grpSp>
          <p:nvGrpSpPr>
            <p:cNvPr id="14346" name="Gruppieren 4"/>
            <p:cNvGrpSpPr>
              <a:grpSpLocks/>
            </p:cNvGrpSpPr>
            <p:nvPr/>
          </p:nvGrpSpPr>
          <p:grpSpPr bwMode="auto">
            <a:xfrm>
              <a:off x="520700" y="3345574"/>
              <a:ext cx="6135389" cy="553998"/>
              <a:chOff x="520700" y="3345574"/>
              <a:chExt cx="6135389" cy="553998"/>
            </a:xfrm>
          </p:grpSpPr>
          <p:sp>
            <p:nvSpPr>
              <p:cNvPr id="14348" name="Text Box 4"/>
              <p:cNvSpPr txBox="1">
                <a:spLocks noChangeArrowheads="1"/>
              </p:cNvSpPr>
              <p:nvPr/>
            </p:nvSpPr>
            <p:spPr bwMode="auto">
              <a:xfrm>
                <a:off x="1200790" y="3345574"/>
                <a:ext cx="5455299" cy="553998"/>
              </a:xfrm>
              <a:prstGeom prst="rect">
                <a:avLst/>
              </a:prstGeom>
              <a:noFill/>
              <a:ln w="9525">
                <a:noFill/>
                <a:miter lim="800000"/>
                <a:headEnd/>
                <a:tailEnd/>
              </a:ln>
            </p:spPr>
            <p:txBody>
              <a:bodyPr lIns="0" tIns="0" rIns="0" bIns="0">
                <a:spAutoFit/>
              </a:bodyPr>
              <a:lstStyle/>
              <a:p>
                <a:pPr eaLnBrk="0" hangingPunct="0">
                  <a:lnSpc>
                    <a:spcPct val="90000"/>
                  </a:lnSpc>
                  <a:spcAft>
                    <a:spcPct val="50000"/>
                  </a:spcAft>
                  <a:buClr>
                    <a:srgbClr val="339966"/>
                  </a:buClr>
                  <a:buFont typeface="Wingdings" pitchFamily="2" charset="2"/>
                  <a:buNone/>
                </a:pPr>
                <a:r>
                  <a:rPr lang="de-DE" sz="2000" b="1">
                    <a:latin typeface="Frutiger LT Com 45 Light"/>
                  </a:rPr>
                  <a:t>Sie sind verantwortlich für die Entwicklung </a:t>
                </a:r>
                <a:br>
                  <a:rPr lang="de-DE" sz="2000" b="1">
                    <a:latin typeface="Frutiger LT Com 45 Light"/>
                  </a:rPr>
                </a:br>
                <a:r>
                  <a:rPr lang="de-DE" sz="2000" b="1">
                    <a:latin typeface="Frutiger LT Com 45 Light"/>
                  </a:rPr>
                  <a:t>von Führungskräften</a:t>
                </a:r>
              </a:p>
            </p:txBody>
          </p:sp>
          <p:sp>
            <p:nvSpPr>
              <p:cNvPr id="14349" name="Eingekerbter Richtungspfeil 11"/>
              <p:cNvSpPr>
                <a:spLocks noChangeArrowheads="1"/>
              </p:cNvSpPr>
              <p:nvPr/>
            </p:nvSpPr>
            <p:spPr bwMode="auto">
              <a:xfrm>
                <a:off x="520700" y="3402278"/>
                <a:ext cx="576064" cy="360040"/>
              </a:xfrm>
              <a:prstGeom prst="chevron">
                <a:avLst>
                  <a:gd name="adj" fmla="val 50000"/>
                </a:avLst>
              </a:prstGeom>
              <a:solidFill>
                <a:schemeClr val="tx2"/>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grpSp>
        <p:pic>
          <p:nvPicPr>
            <p:cNvPr id="14347" name="Picture 9" descr="78006"/>
            <p:cNvPicPr>
              <a:picLocks noChangeAspect="1" noChangeArrowheads="1"/>
            </p:cNvPicPr>
            <p:nvPr/>
          </p:nvPicPr>
          <p:blipFill>
            <a:blip r:embed="rId4"/>
            <a:srcRect/>
            <a:stretch>
              <a:fillRect/>
            </a:stretch>
          </p:blipFill>
          <p:spPr bwMode="auto">
            <a:xfrm>
              <a:off x="7303878" y="2595402"/>
              <a:ext cx="1224753" cy="1584176"/>
            </a:xfrm>
            <a:prstGeom prst="rect">
              <a:avLst/>
            </a:prstGeom>
            <a:noFill/>
            <a:ln w="9525">
              <a:noFill/>
              <a:miter lim="800000"/>
              <a:headEnd/>
              <a:tailEnd/>
            </a:ln>
          </p:spPr>
        </p:pic>
      </p:grpSp>
      <p:grpSp>
        <p:nvGrpSpPr>
          <p:cNvPr id="8" name="Gruppieren 7"/>
          <p:cNvGrpSpPr>
            <a:grpSpLocks/>
          </p:cNvGrpSpPr>
          <p:nvPr/>
        </p:nvGrpSpPr>
        <p:grpSpPr bwMode="auto">
          <a:xfrm>
            <a:off x="520700" y="4365625"/>
            <a:ext cx="7978775" cy="1584325"/>
            <a:chOff x="520700" y="4365104"/>
            <a:chExt cx="7978212" cy="1584176"/>
          </a:xfrm>
        </p:grpSpPr>
        <p:grpSp>
          <p:nvGrpSpPr>
            <p:cNvPr id="14342" name="Gruppieren 5"/>
            <p:cNvGrpSpPr>
              <a:grpSpLocks/>
            </p:cNvGrpSpPr>
            <p:nvPr/>
          </p:nvGrpSpPr>
          <p:grpSpPr bwMode="auto">
            <a:xfrm>
              <a:off x="520700" y="4701674"/>
              <a:ext cx="6663923" cy="553998"/>
              <a:chOff x="520700" y="4701674"/>
              <a:chExt cx="6663923" cy="553998"/>
            </a:xfrm>
          </p:grpSpPr>
          <p:sp>
            <p:nvSpPr>
              <p:cNvPr id="14344" name="Text Box 4"/>
              <p:cNvSpPr txBox="1">
                <a:spLocks noChangeArrowheads="1"/>
              </p:cNvSpPr>
              <p:nvPr/>
            </p:nvSpPr>
            <p:spPr bwMode="auto">
              <a:xfrm>
                <a:off x="1200790" y="4701674"/>
                <a:ext cx="5983833" cy="553998"/>
              </a:xfrm>
              <a:prstGeom prst="rect">
                <a:avLst/>
              </a:prstGeom>
              <a:noFill/>
              <a:ln w="9525">
                <a:noFill/>
                <a:miter lim="800000"/>
                <a:headEnd/>
                <a:tailEnd/>
              </a:ln>
            </p:spPr>
            <p:txBody>
              <a:bodyPr lIns="0" tIns="0" rIns="0" bIns="0">
                <a:spAutoFit/>
              </a:bodyPr>
              <a:lstStyle/>
              <a:p>
                <a:pPr eaLnBrk="0" hangingPunct="0">
                  <a:lnSpc>
                    <a:spcPct val="90000"/>
                  </a:lnSpc>
                  <a:spcAft>
                    <a:spcPct val="50000"/>
                  </a:spcAft>
                  <a:buClr>
                    <a:srgbClr val="339966"/>
                  </a:buClr>
                  <a:buFont typeface="Wingdings" pitchFamily="2" charset="2"/>
                  <a:buNone/>
                </a:pPr>
                <a:r>
                  <a:rPr lang="de-DE" sz="2000" b="1">
                    <a:latin typeface="Frutiger LT Com 45 Light"/>
                  </a:rPr>
                  <a:t>Sie gestalten maßgeblich erfolgsentscheidende </a:t>
                </a:r>
                <a:br>
                  <a:rPr lang="de-DE" sz="2000" b="1">
                    <a:latin typeface="Frutiger LT Com 45 Light"/>
                  </a:rPr>
                </a:br>
                <a:r>
                  <a:rPr lang="de-DE" sz="2000" b="1">
                    <a:latin typeface="Frutiger LT Com 45 Light"/>
                  </a:rPr>
                  <a:t>Rahmenbedingungen für Führungsarbeit</a:t>
                </a:r>
              </a:p>
            </p:txBody>
          </p:sp>
          <p:sp>
            <p:nvSpPr>
              <p:cNvPr id="14345" name="Eingekerbter Richtungspfeil 12"/>
              <p:cNvSpPr>
                <a:spLocks noChangeArrowheads="1"/>
              </p:cNvSpPr>
              <p:nvPr/>
            </p:nvSpPr>
            <p:spPr bwMode="auto">
              <a:xfrm>
                <a:off x="520700" y="4797152"/>
                <a:ext cx="576064" cy="360040"/>
              </a:xfrm>
              <a:prstGeom prst="chevron">
                <a:avLst>
                  <a:gd name="adj" fmla="val 50000"/>
                </a:avLst>
              </a:prstGeom>
              <a:solidFill>
                <a:schemeClr val="tx2"/>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grpSp>
        <p:pic>
          <p:nvPicPr>
            <p:cNvPr id="14343" name="Picture 9" descr="78019"/>
            <p:cNvPicPr>
              <a:picLocks noChangeAspect="1" noChangeArrowheads="1"/>
            </p:cNvPicPr>
            <p:nvPr/>
          </p:nvPicPr>
          <p:blipFill>
            <a:blip r:embed="rId5"/>
            <a:srcRect/>
            <a:stretch>
              <a:fillRect/>
            </a:stretch>
          </p:blipFill>
          <p:spPr bwMode="auto">
            <a:xfrm>
              <a:off x="7270695" y="4365104"/>
              <a:ext cx="1228217" cy="1584176"/>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el 5"/>
          <p:cNvSpPr>
            <a:spLocks noGrp="1"/>
          </p:cNvSpPr>
          <p:nvPr>
            <p:ph type="title"/>
          </p:nvPr>
        </p:nvSpPr>
        <p:spPr>
          <a:xfrm>
            <a:off x="466725" y="260350"/>
            <a:ext cx="8207375" cy="1225550"/>
          </a:xfrm>
        </p:spPr>
        <p:txBody>
          <a:bodyPr/>
          <a:lstStyle/>
          <a:p>
            <a:r>
              <a:rPr lang="en-US" smtClean="0"/>
              <a:t>Führungssysteme auf dem Prüfstand</a:t>
            </a:r>
          </a:p>
        </p:txBody>
      </p:sp>
      <p:grpSp>
        <p:nvGrpSpPr>
          <p:cNvPr id="12" name="Gruppieren 11"/>
          <p:cNvGrpSpPr>
            <a:grpSpLocks/>
          </p:cNvGrpSpPr>
          <p:nvPr/>
        </p:nvGrpSpPr>
        <p:grpSpPr bwMode="auto">
          <a:xfrm>
            <a:off x="836613" y="908050"/>
            <a:ext cx="7600950" cy="576263"/>
            <a:chOff x="836319" y="908720"/>
            <a:chExt cx="7600886" cy="576064"/>
          </a:xfrm>
        </p:grpSpPr>
        <p:sp>
          <p:nvSpPr>
            <p:cNvPr id="53282" name="Rechteck 3"/>
            <p:cNvSpPr>
              <a:spLocks noChangeArrowheads="1"/>
            </p:cNvSpPr>
            <p:nvPr/>
          </p:nvSpPr>
          <p:spPr bwMode="auto">
            <a:xfrm>
              <a:off x="836319" y="908720"/>
              <a:ext cx="7600886" cy="576064"/>
            </a:xfrm>
            <a:prstGeom prst="rect">
              <a:avLst/>
            </a:prstGeom>
            <a:solidFill>
              <a:srgbClr val="A2D7CB"/>
            </a:solidFill>
            <a:ln w="28575" algn="ctr">
              <a:solidFill>
                <a:schemeClr val="accent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3283" name="Textfeld 22"/>
            <p:cNvSpPr txBox="1">
              <a:spLocks noChangeArrowheads="1"/>
            </p:cNvSpPr>
            <p:nvPr/>
          </p:nvSpPr>
          <p:spPr bwMode="auto">
            <a:xfrm>
              <a:off x="2267744" y="1043444"/>
              <a:ext cx="4752528" cy="369332"/>
            </a:xfrm>
            <a:prstGeom prst="rect">
              <a:avLst/>
            </a:prstGeom>
            <a:noFill/>
            <a:ln w="9525">
              <a:noFill/>
              <a:miter lim="800000"/>
              <a:headEnd/>
              <a:tailEnd/>
            </a:ln>
          </p:spPr>
          <p:txBody>
            <a:bodyPr>
              <a:spAutoFit/>
            </a:bodyPr>
            <a:lstStyle/>
            <a:p>
              <a:pPr algn="ctr">
                <a:spcAft>
                  <a:spcPct val="40000"/>
                </a:spcAft>
                <a:buFont typeface="Wingdings" pitchFamily="2" charset="2"/>
                <a:buNone/>
              </a:pPr>
              <a:r>
                <a:rPr lang="de-DE"/>
                <a:t>Strategische Ziele / Führungsleitbild</a:t>
              </a:r>
            </a:p>
          </p:txBody>
        </p:sp>
      </p:grpSp>
      <p:grpSp>
        <p:nvGrpSpPr>
          <p:cNvPr id="13" name="Gruppieren 12"/>
          <p:cNvGrpSpPr>
            <a:grpSpLocks/>
          </p:cNvGrpSpPr>
          <p:nvPr/>
        </p:nvGrpSpPr>
        <p:grpSpPr bwMode="auto">
          <a:xfrm>
            <a:off x="827088" y="1484313"/>
            <a:ext cx="2073275" cy="4537075"/>
            <a:chOff x="827540" y="1484784"/>
            <a:chExt cx="2072820" cy="4536504"/>
          </a:xfrm>
        </p:grpSpPr>
        <p:grpSp>
          <p:nvGrpSpPr>
            <p:cNvPr id="53273" name="Gruppieren 5"/>
            <p:cNvGrpSpPr>
              <a:grpSpLocks/>
            </p:cNvGrpSpPr>
            <p:nvPr/>
          </p:nvGrpSpPr>
          <p:grpSpPr bwMode="auto">
            <a:xfrm>
              <a:off x="827584" y="1878650"/>
              <a:ext cx="2072776" cy="646331"/>
              <a:chOff x="899592" y="1662626"/>
              <a:chExt cx="2072776" cy="646331"/>
            </a:xfrm>
          </p:grpSpPr>
          <p:sp>
            <p:nvSpPr>
              <p:cNvPr id="53280" name="Rechteck 4"/>
              <p:cNvSpPr>
                <a:spLocks noChangeArrowheads="1"/>
              </p:cNvSpPr>
              <p:nvPr/>
            </p:nvSpPr>
            <p:spPr bwMode="auto">
              <a:xfrm>
                <a:off x="899592" y="1662626"/>
                <a:ext cx="2072776" cy="646331"/>
              </a:xfrm>
              <a:prstGeom prst="rect">
                <a:avLst/>
              </a:prstGeom>
              <a:solidFill>
                <a:srgbClr val="A2D7CB"/>
              </a:solidFill>
              <a:ln w="2857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3281" name="Textfeld 2"/>
              <p:cNvSpPr txBox="1">
                <a:spLocks noChangeArrowheads="1"/>
              </p:cNvSpPr>
              <p:nvPr/>
            </p:nvSpPr>
            <p:spPr bwMode="auto">
              <a:xfrm>
                <a:off x="899592" y="1662626"/>
                <a:ext cx="1672253" cy="646331"/>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a:t>Performance </a:t>
                </a:r>
                <a:br>
                  <a:rPr lang="de-DE"/>
                </a:br>
                <a:r>
                  <a:rPr lang="de-DE"/>
                  <a:t>Measurement</a:t>
                </a:r>
              </a:p>
            </p:txBody>
          </p:sp>
        </p:grpSp>
        <p:sp>
          <p:nvSpPr>
            <p:cNvPr id="53274" name="Rechteck 10"/>
            <p:cNvSpPr>
              <a:spLocks noChangeArrowheads="1"/>
            </p:cNvSpPr>
            <p:nvPr/>
          </p:nvSpPr>
          <p:spPr bwMode="auto">
            <a:xfrm>
              <a:off x="827540" y="2531311"/>
              <a:ext cx="2072820" cy="3489977"/>
            </a:xfrm>
            <a:prstGeom prst="rect">
              <a:avLst/>
            </a:prstGeom>
            <a:solidFill>
              <a:schemeClr val="bg1"/>
            </a:solidFill>
            <a:ln w="19050"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3275" name="Textfeld 27"/>
            <p:cNvSpPr txBox="1">
              <a:spLocks noChangeArrowheads="1"/>
            </p:cNvSpPr>
            <p:nvPr/>
          </p:nvSpPr>
          <p:spPr bwMode="auto">
            <a:xfrm>
              <a:off x="836318" y="3497024"/>
              <a:ext cx="2064042" cy="58477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Operationalisierte Kennzahlen </a:t>
              </a:r>
            </a:p>
          </p:txBody>
        </p:sp>
        <p:sp>
          <p:nvSpPr>
            <p:cNvPr id="53276" name="Textfeld 29"/>
            <p:cNvSpPr txBox="1">
              <a:spLocks noChangeArrowheads="1"/>
            </p:cNvSpPr>
            <p:nvPr/>
          </p:nvSpPr>
          <p:spPr bwMode="auto">
            <a:xfrm>
              <a:off x="836318" y="4293862"/>
              <a:ext cx="2024308" cy="830997"/>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Systematisiertes Monitoring und </a:t>
              </a:r>
              <a:br>
                <a:rPr lang="de-DE" sz="1600"/>
              </a:br>
              <a:r>
                <a:rPr lang="de-DE" sz="1600"/>
                <a:t>Erfassung</a:t>
              </a:r>
            </a:p>
          </p:txBody>
        </p:sp>
        <p:sp>
          <p:nvSpPr>
            <p:cNvPr id="53277" name="Textfeld 30"/>
            <p:cNvSpPr txBox="1">
              <a:spLocks noChangeArrowheads="1"/>
            </p:cNvSpPr>
            <p:nvPr/>
          </p:nvSpPr>
          <p:spPr bwMode="auto">
            <a:xfrm>
              <a:off x="836319" y="5367700"/>
              <a:ext cx="2024308" cy="58477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Wirksamkeit für</a:t>
              </a:r>
              <a:br>
                <a:rPr lang="de-DE" sz="1600"/>
              </a:br>
              <a:r>
                <a:rPr lang="de-DE" sz="1600"/>
                <a:t>die Führungskraft</a:t>
              </a:r>
            </a:p>
          </p:txBody>
        </p:sp>
        <p:sp>
          <p:nvSpPr>
            <p:cNvPr id="53278" name="Rechteck 1"/>
            <p:cNvSpPr>
              <a:spLocks noChangeArrowheads="1"/>
            </p:cNvSpPr>
            <p:nvPr/>
          </p:nvSpPr>
          <p:spPr bwMode="auto">
            <a:xfrm>
              <a:off x="836319" y="2700186"/>
              <a:ext cx="2024308" cy="58477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Kaskadierte </a:t>
              </a:r>
              <a:br>
                <a:rPr lang="de-DE" sz="1600"/>
              </a:br>
              <a:r>
                <a:rPr lang="de-DE" sz="1600"/>
                <a:t>Zielvorgaben</a:t>
              </a:r>
            </a:p>
          </p:txBody>
        </p:sp>
        <p:sp>
          <p:nvSpPr>
            <p:cNvPr id="53279" name="Eingekerbter Richtungspfeil 8"/>
            <p:cNvSpPr>
              <a:spLocks noChangeArrowheads="1"/>
            </p:cNvSpPr>
            <p:nvPr/>
          </p:nvSpPr>
          <p:spPr bwMode="auto">
            <a:xfrm rot="5400000">
              <a:off x="1691013" y="1404389"/>
              <a:ext cx="352319" cy="513110"/>
            </a:xfrm>
            <a:prstGeom prst="chevron">
              <a:avLst>
                <a:gd name="adj" fmla="val 50000"/>
              </a:avLst>
            </a:prstGeom>
            <a:solidFill>
              <a:srgbClr val="4C99B2"/>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grpSp>
      <p:grpSp>
        <p:nvGrpSpPr>
          <p:cNvPr id="14" name="Gruppieren 13"/>
          <p:cNvGrpSpPr>
            <a:grpSpLocks/>
          </p:cNvGrpSpPr>
          <p:nvPr/>
        </p:nvGrpSpPr>
        <p:grpSpPr bwMode="auto">
          <a:xfrm>
            <a:off x="3635375" y="1511300"/>
            <a:ext cx="2305050" cy="4510088"/>
            <a:chOff x="3635896" y="1510882"/>
            <a:chExt cx="2304256" cy="4510406"/>
          </a:xfrm>
        </p:grpSpPr>
        <p:grpSp>
          <p:nvGrpSpPr>
            <p:cNvPr id="53264" name="Gruppieren 6"/>
            <p:cNvGrpSpPr>
              <a:grpSpLocks/>
            </p:cNvGrpSpPr>
            <p:nvPr/>
          </p:nvGrpSpPr>
          <p:grpSpPr bwMode="auto">
            <a:xfrm>
              <a:off x="3635896" y="1878650"/>
              <a:ext cx="2072776" cy="649496"/>
              <a:chOff x="3795368" y="1662626"/>
              <a:chExt cx="2072776" cy="649496"/>
            </a:xfrm>
          </p:grpSpPr>
          <p:sp>
            <p:nvSpPr>
              <p:cNvPr id="53271" name="Rechteck 20"/>
              <p:cNvSpPr>
                <a:spLocks noChangeArrowheads="1"/>
              </p:cNvSpPr>
              <p:nvPr/>
            </p:nvSpPr>
            <p:spPr bwMode="auto">
              <a:xfrm>
                <a:off x="3795368" y="1665791"/>
                <a:ext cx="2072776" cy="646331"/>
              </a:xfrm>
              <a:prstGeom prst="rect">
                <a:avLst/>
              </a:prstGeom>
              <a:solidFill>
                <a:srgbClr val="A2D7CB"/>
              </a:solidFill>
              <a:ln w="2857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3272" name="Textfeld 31"/>
              <p:cNvSpPr txBox="1">
                <a:spLocks noChangeArrowheads="1"/>
              </p:cNvSpPr>
              <p:nvPr/>
            </p:nvSpPr>
            <p:spPr bwMode="auto">
              <a:xfrm>
                <a:off x="3818806" y="1662626"/>
                <a:ext cx="1518364" cy="646331"/>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a:t>Strukturelle </a:t>
                </a:r>
                <a:br>
                  <a:rPr lang="de-DE"/>
                </a:br>
                <a:r>
                  <a:rPr lang="de-DE"/>
                  <a:t>Umsetzung </a:t>
                </a:r>
              </a:p>
            </p:txBody>
          </p:sp>
        </p:grpSp>
        <p:sp>
          <p:nvSpPr>
            <p:cNvPr id="53265" name="Rechteck 54"/>
            <p:cNvSpPr>
              <a:spLocks noChangeArrowheads="1"/>
            </p:cNvSpPr>
            <p:nvPr/>
          </p:nvSpPr>
          <p:spPr bwMode="auto">
            <a:xfrm>
              <a:off x="3635896" y="2531311"/>
              <a:ext cx="2072820" cy="3489977"/>
            </a:xfrm>
            <a:prstGeom prst="rect">
              <a:avLst/>
            </a:prstGeom>
            <a:solidFill>
              <a:schemeClr val="bg1"/>
            </a:solidFill>
            <a:ln w="19050"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3266" name="Textfeld 33"/>
            <p:cNvSpPr txBox="1">
              <a:spLocks noChangeArrowheads="1"/>
            </p:cNvSpPr>
            <p:nvPr/>
          </p:nvSpPr>
          <p:spPr bwMode="auto">
            <a:xfrm>
              <a:off x="3644630" y="3278789"/>
              <a:ext cx="2295522" cy="830997"/>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Integration in</a:t>
              </a:r>
              <a:br>
                <a:rPr lang="de-DE" sz="1600"/>
              </a:br>
              <a:r>
                <a:rPr lang="de-DE" sz="1600"/>
                <a:t>Auswahl-/Beförde-rungskriterien</a:t>
              </a:r>
            </a:p>
          </p:txBody>
        </p:sp>
        <p:sp>
          <p:nvSpPr>
            <p:cNvPr id="53267" name="Textfeld 35"/>
            <p:cNvSpPr txBox="1">
              <a:spLocks noChangeArrowheads="1"/>
            </p:cNvSpPr>
            <p:nvPr/>
          </p:nvSpPr>
          <p:spPr bwMode="auto">
            <a:xfrm>
              <a:off x="3644630" y="4341101"/>
              <a:ext cx="2200287" cy="58477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Qualifizierungs-/</a:t>
              </a:r>
              <a:br>
                <a:rPr lang="de-DE" sz="1600"/>
              </a:br>
              <a:r>
                <a:rPr lang="de-DE" sz="1600"/>
                <a:t>Coachingangebote</a:t>
              </a:r>
            </a:p>
          </p:txBody>
        </p:sp>
        <p:sp>
          <p:nvSpPr>
            <p:cNvPr id="53268" name="Rechteck 36"/>
            <p:cNvSpPr>
              <a:spLocks noChangeArrowheads="1"/>
            </p:cNvSpPr>
            <p:nvPr/>
          </p:nvSpPr>
          <p:spPr bwMode="auto">
            <a:xfrm>
              <a:off x="3644630" y="2708920"/>
              <a:ext cx="2200287" cy="338554"/>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Führungsspannen</a:t>
              </a:r>
            </a:p>
          </p:txBody>
        </p:sp>
        <p:sp>
          <p:nvSpPr>
            <p:cNvPr id="53269" name="Textfeld 41"/>
            <p:cNvSpPr txBox="1">
              <a:spLocks noChangeArrowheads="1"/>
            </p:cNvSpPr>
            <p:nvPr/>
          </p:nvSpPr>
          <p:spPr bwMode="auto">
            <a:xfrm>
              <a:off x="3644630" y="5157192"/>
              <a:ext cx="2200287" cy="830997"/>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Raum für </a:t>
              </a:r>
              <a:br>
                <a:rPr lang="de-DE" sz="1600"/>
              </a:br>
              <a:r>
                <a:rPr lang="de-DE" sz="1600"/>
                <a:t>Austausch und Kollegiale Beratung</a:t>
              </a:r>
            </a:p>
          </p:txBody>
        </p:sp>
        <p:sp>
          <p:nvSpPr>
            <p:cNvPr id="53270" name="Eingekerbter Richtungspfeil 56"/>
            <p:cNvSpPr>
              <a:spLocks noChangeArrowheads="1"/>
            </p:cNvSpPr>
            <p:nvPr/>
          </p:nvSpPr>
          <p:spPr bwMode="auto">
            <a:xfrm rot="5400000">
              <a:off x="4460603" y="1430487"/>
              <a:ext cx="352319" cy="513110"/>
            </a:xfrm>
            <a:prstGeom prst="chevron">
              <a:avLst>
                <a:gd name="adj" fmla="val 50000"/>
              </a:avLst>
            </a:prstGeom>
            <a:solidFill>
              <a:srgbClr val="4C99B2"/>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grpSp>
      <p:grpSp>
        <p:nvGrpSpPr>
          <p:cNvPr id="15" name="Gruppieren 14"/>
          <p:cNvGrpSpPr>
            <a:grpSpLocks/>
          </p:cNvGrpSpPr>
          <p:nvPr/>
        </p:nvGrpSpPr>
        <p:grpSpPr bwMode="auto">
          <a:xfrm>
            <a:off x="6300788" y="1484313"/>
            <a:ext cx="2374900" cy="4537075"/>
            <a:chOff x="6300192" y="1484784"/>
            <a:chExt cx="2376264" cy="4536504"/>
          </a:xfrm>
        </p:grpSpPr>
        <p:grpSp>
          <p:nvGrpSpPr>
            <p:cNvPr id="53255" name="Gruppieren 7"/>
            <p:cNvGrpSpPr>
              <a:grpSpLocks/>
            </p:cNvGrpSpPr>
            <p:nvPr/>
          </p:nvGrpSpPr>
          <p:grpSpPr bwMode="auto">
            <a:xfrm>
              <a:off x="6300192" y="1878649"/>
              <a:ext cx="2159566" cy="652662"/>
              <a:chOff x="6372200" y="1662625"/>
              <a:chExt cx="2159566" cy="652662"/>
            </a:xfrm>
          </p:grpSpPr>
          <p:sp>
            <p:nvSpPr>
              <p:cNvPr id="53262" name="Rechteck 21"/>
              <p:cNvSpPr>
                <a:spLocks noChangeArrowheads="1"/>
              </p:cNvSpPr>
              <p:nvPr/>
            </p:nvSpPr>
            <p:spPr bwMode="auto">
              <a:xfrm>
                <a:off x="6436437" y="1668956"/>
                <a:ext cx="2072776" cy="646331"/>
              </a:xfrm>
              <a:prstGeom prst="rect">
                <a:avLst/>
              </a:prstGeom>
              <a:solidFill>
                <a:srgbClr val="A2D7CB"/>
              </a:solidFill>
              <a:ln w="2857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3263" name="Textfeld 32"/>
              <p:cNvSpPr txBox="1">
                <a:spLocks noChangeArrowheads="1"/>
              </p:cNvSpPr>
              <p:nvPr/>
            </p:nvSpPr>
            <p:spPr bwMode="auto">
              <a:xfrm>
                <a:off x="6372200" y="1662625"/>
                <a:ext cx="2159566" cy="646331"/>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a:t>Kommunikation &amp;</a:t>
                </a:r>
                <a:br>
                  <a:rPr lang="de-DE"/>
                </a:br>
                <a:r>
                  <a:rPr lang="de-DE"/>
                  <a:t>Kultur</a:t>
                </a:r>
              </a:p>
            </p:txBody>
          </p:sp>
        </p:grpSp>
        <p:sp>
          <p:nvSpPr>
            <p:cNvPr id="53256" name="Rechteck 55"/>
            <p:cNvSpPr>
              <a:spLocks noChangeArrowheads="1"/>
            </p:cNvSpPr>
            <p:nvPr/>
          </p:nvSpPr>
          <p:spPr bwMode="auto">
            <a:xfrm>
              <a:off x="6364385" y="2531311"/>
              <a:ext cx="2072820" cy="3489977"/>
            </a:xfrm>
            <a:prstGeom prst="rect">
              <a:avLst/>
            </a:prstGeom>
            <a:solidFill>
              <a:schemeClr val="bg1"/>
            </a:solidFill>
            <a:ln w="19050"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sp>
          <p:nvSpPr>
            <p:cNvPr id="53257" name="Textfeld 37"/>
            <p:cNvSpPr txBox="1">
              <a:spLocks noChangeArrowheads="1"/>
            </p:cNvSpPr>
            <p:nvPr/>
          </p:nvSpPr>
          <p:spPr bwMode="auto">
            <a:xfrm>
              <a:off x="6380934" y="3530833"/>
              <a:ext cx="2295522" cy="58477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Kommunikation </a:t>
              </a:r>
              <a:br>
                <a:rPr lang="de-DE" sz="1600"/>
              </a:br>
              <a:r>
                <a:rPr lang="de-DE" sz="1600"/>
                <a:t>guter Beispiele</a:t>
              </a:r>
            </a:p>
          </p:txBody>
        </p:sp>
        <p:sp>
          <p:nvSpPr>
            <p:cNvPr id="53258" name="Textfeld 38"/>
            <p:cNvSpPr txBox="1">
              <a:spLocks noChangeArrowheads="1"/>
            </p:cNvSpPr>
            <p:nvPr/>
          </p:nvSpPr>
          <p:spPr bwMode="auto">
            <a:xfrm>
              <a:off x="6380934" y="4344012"/>
              <a:ext cx="2024308" cy="58477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Austausch mit </a:t>
              </a:r>
              <a:br>
                <a:rPr lang="de-DE" sz="1600"/>
              </a:br>
              <a:r>
                <a:rPr lang="de-DE" sz="1600"/>
                <a:t>Externen</a:t>
              </a:r>
            </a:p>
          </p:txBody>
        </p:sp>
        <p:sp>
          <p:nvSpPr>
            <p:cNvPr id="53259" name="Textfeld 39"/>
            <p:cNvSpPr txBox="1">
              <a:spLocks noChangeArrowheads="1"/>
            </p:cNvSpPr>
            <p:nvPr/>
          </p:nvSpPr>
          <p:spPr bwMode="auto">
            <a:xfrm>
              <a:off x="6380934" y="5157192"/>
              <a:ext cx="2200287" cy="830997"/>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Vorbildfunktion</a:t>
              </a:r>
              <a:br>
                <a:rPr lang="de-DE" sz="1600"/>
              </a:br>
              <a:r>
                <a:rPr lang="de-DE" sz="1600"/>
                <a:t>des Top-Managements</a:t>
              </a:r>
            </a:p>
          </p:txBody>
        </p:sp>
        <p:sp>
          <p:nvSpPr>
            <p:cNvPr id="53260" name="Rechteck 40"/>
            <p:cNvSpPr>
              <a:spLocks noChangeArrowheads="1"/>
            </p:cNvSpPr>
            <p:nvPr/>
          </p:nvSpPr>
          <p:spPr bwMode="auto">
            <a:xfrm>
              <a:off x="6380934" y="2717654"/>
              <a:ext cx="2200287" cy="58477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a:t>Verankerung in </a:t>
              </a:r>
              <a:br>
                <a:rPr lang="de-DE" sz="1600"/>
              </a:br>
              <a:r>
                <a:rPr lang="de-DE" sz="1600"/>
                <a:t>Werten/Leitbildern</a:t>
              </a:r>
            </a:p>
          </p:txBody>
        </p:sp>
        <p:sp>
          <p:nvSpPr>
            <p:cNvPr id="53261" name="Eingekerbter Richtungspfeil 57"/>
            <p:cNvSpPr>
              <a:spLocks noChangeArrowheads="1"/>
            </p:cNvSpPr>
            <p:nvPr/>
          </p:nvSpPr>
          <p:spPr bwMode="auto">
            <a:xfrm rot="5400000">
              <a:off x="7230193" y="1404389"/>
              <a:ext cx="352319" cy="513110"/>
            </a:xfrm>
            <a:prstGeom prst="chevron">
              <a:avLst>
                <a:gd name="adj" fmla="val 50000"/>
              </a:avLst>
            </a:prstGeom>
            <a:solidFill>
              <a:srgbClr val="4C99B2"/>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endParaRPr lang="en-US" sz="1400"/>
            </a:p>
          </p:txBody>
        </p:sp>
      </p:grpSp>
      <p:sp>
        <p:nvSpPr>
          <p:cNvPr id="10" name="Rechteck 9"/>
          <p:cNvSpPr>
            <a:spLocks noChangeArrowheads="1"/>
          </p:cNvSpPr>
          <p:nvPr/>
        </p:nvSpPr>
        <p:spPr bwMode="auto">
          <a:xfrm>
            <a:off x="1847850" y="2703513"/>
            <a:ext cx="5461000" cy="1833562"/>
          </a:xfrm>
          <a:prstGeom prst="rect">
            <a:avLst/>
          </a:prstGeom>
          <a:solidFill>
            <a:schemeClr val="bg1"/>
          </a:solidFill>
          <a:ln w="9525" algn="ctr">
            <a:solidFill>
              <a:schemeClr val="tx2"/>
            </a:solidFill>
            <a:miter lim="800000"/>
            <a:headEnd/>
            <a:tailEnd/>
          </a:ln>
        </p:spPr>
        <p:txBody>
          <a:bodyPr lIns="72000" tIns="54000" rIns="72000" bIns="54000" anchor="ctr">
            <a:spAutoFit/>
          </a:bodyPr>
          <a:lstStyle/>
          <a:p>
            <a:pPr marL="215900" indent="-215900" algn="ctr">
              <a:spcAft>
                <a:spcPts val="563"/>
              </a:spcAft>
              <a:buClr>
                <a:schemeClr val="tx2"/>
              </a:buClr>
              <a:buFont typeface="Wingdings" pitchFamily="2" charset="2"/>
              <a:buNone/>
            </a:pPr>
            <a:r>
              <a:rPr lang="de-DE" sz="2800"/>
              <a:t>Wo verankert Ihre Organisaton die Zielkompetenzen und gewünschtes Verhalten im Führungssystem?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00088" y="1766888"/>
            <a:ext cx="4999037" cy="3055937"/>
          </a:xfrm>
          <a:prstGeom prst="rect">
            <a:avLst/>
          </a:prstGeom>
          <a:noFill/>
          <a:ln>
            <a:noFill/>
          </a:ln>
          <a:effectLst/>
          <a:extLst>
            <a:ext uri="{909E8E84-426E-40DD-AFC4-6F175D3DCCD1}"/>
            <a:ext uri="{91240B29-F687-4F45-9708-019B960494DF}"/>
            <a:ext uri="{AF507438-7753-43E0-B8FC-AC1667EBCBE1}"/>
          </a:extLst>
        </p:spPr>
        <p:txBody>
          <a:bodyPr>
            <a:spAutoFit/>
          </a:bodyPr>
          <a:lstStyle>
            <a:lvl1pPr marL="361950" indent="-361950" defTabSz="762000" eaLnBrk="0" hangingPunct="0">
              <a:defRPr sz="1400" b="1">
                <a:solidFill>
                  <a:schemeClr val="tx1"/>
                </a:solidFill>
                <a:latin typeface="Frutiger LT Com 45 Light" pitchFamily="34" charset="0"/>
              </a:defRPr>
            </a:lvl1pPr>
            <a:lvl2pPr marL="742950" indent="-285750" defTabSz="762000" eaLnBrk="0" hangingPunct="0">
              <a:defRPr sz="1400" b="1">
                <a:solidFill>
                  <a:schemeClr val="tx1"/>
                </a:solidFill>
                <a:latin typeface="Frutiger LT Com 45 Light" pitchFamily="34" charset="0"/>
              </a:defRPr>
            </a:lvl2pPr>
            <a:lvl3pPr marL="1143000" indent="-228600" defTabSz="762000" eaLnBrk="0" hangingPunct="0">
              <a:defRPr sz="1400" b="1">
                <a:solidFill>
                  <a:schemeClr val="tx1"/>
                </a:solidFill>
                <a:latin typeface="Frutiger LT Com 45 Light" pitchFamily="34" charset="0"/>
              </a:defRPr>
            </a:lvl3pPr>
            <a:lvl4pPr marL="1600200" indent="-228600" defTabSz="762000" eaLnBrk="0" hangingPunct="0">
              <a:defRPr sz="1400" b="1">
                <a:solidFill>
                  <a:schemeClr val="tx1"/>
                </a:solidFill>
                <a:latin typeface="Frutiger LT Com 45 Light" pitchFamily="34" charset="0"/>
              </a:defRPr>
            </a:lvl4pPr>
            <a:lvl5pPr marL="2057400" indent="-228600" defTabSz="762000" eaLnBrk="0" hangingPunct="0">
              <a:defRPr sz="1400" b="1">
                <a:solidFill>
                  <a:schemeClr val="tx1"/>
                </a:solidFill>
                <a:latin typeface="Frutiger LT Com 45 Light" pitchFamily="34" charset="0"/>
              </a:defRPr>
            </a:lvl5pPr>
            <a:lvl6pPr marL="2514600" indent="-228600" defTabSz="762000" eaLnBrk="0" fontAlgn="base" hangingPunct="0">
              <a:spcBef>
                <a:spcPct val="0"/>
              </a:spcBef>
              <a:spcAft>
                <a:spcPct val="0"/>
              </a:spcAft>
              <a:defRPr sz="1400" b="1">
                <a:solidFill>
                  <a:schemeClr val="tx1"/>
                </a:solidFill>
                <a:latin typeface="Frutiger LT Com 45 Light" pitchFamily="34" charset="0"/>
              </a:defRPr>
            </a:lvl6pPr>
            <a:lvl7pPr marL="2971800" indent="-228600" defTabSz="762000" eaLnBrk="0" fontAlgn="base" hangingPunct="0">
              <a:spcBef>
                <a:spcPct val="0"/>
              </a:spcBef>
              <a:spcAft>
                <a:spcPct val="0"/>
              </a:spcAft>
              <a:defRPr sz="1400" b="1">
                <a:solidFill>
                  <a:schemeClr val="tx1"/>
                </a:solidFill>
                <a:latin typeface="Frutiger LT Com 45 Light" pitchFamily="34" charset="0"/>
              </a:defRPr>
            </a:lvl7pPr>
            <a:lvl8pPr marL="3429000" indent="-228600" defTabSz="762000" eaLnBrk="0" fontAlgn="base" hangingPunct="0">
              <a:spcBef>
                <a:spcPct val="0"/>
              </a:spcBef>
              <a:spcAft>
                <a:spcPct val="0"/>
              </a:spcAft>
              <a:defRPr sz="1400" b="1">
                <a:solidFill>
                  <a:schemeClr val="tx1"/>
                </a:solidFill>
                <a:latin typeface="Frutiger LT Com 45 Light" pitchFamily="34" charset="0"/>
              </a:defRPr>
            </a:lvl8pPr>
            <a:lvl9pPr marL="3886200" indent="-228600" defTabSz="762000" eaLnBrk="0" fontAlgn="base" hangingPunct="0">
              <a:spcBef>
                <a:spcPct val="0"/>
              </a:spcBef>
              <a:spcAft>
                <a:spcPct val="0"/>
              </a:spcAft>
              <a:defRPr sz="1400" b="1">
                <a:solidFill>
                  <a:schemeClr val="tx1"/>
                </a:solidFill>
                <a:latin typeface="Frutiger LT Com 45 Light" pitchFamily="34" charset="0"/>
              </a:defRPr>
            </a:lvl9pPr>
          </a:lstStyle>
          <a:p>
            <a:pPr>
              <a:lnSpc>
                <a:spcPct val="115000"/>
              </a:lnSpc>
              <a:spcBef>
                <a:spcPct val="20000"/>
              </a:spcBef>
              <a:spcAft>
                <a:spcPct val="40000"/>
              </a:spcAft>
              <a:buFont typeface="Wingdings" pitchFamily="2" charset="2"/>
              <a:buNone/>
              <a:defRPr/>
            </a:pPr>
            <a:r>
              <a:rPr lang="de-DE" sz="2000" dirty="0">
                <a:latin typeface="+mj-lt"/>
              </a:rPr>
              <a:t>Dr. Josephine Hofmann</a:t>
            </a:r>
          </a:p>
          <a:p>
            <a:pPr>
              <a:lnSpc>
                <a:spcPct val="115000"/>
              </a:lnSpc>
              <a:spcBef>
                <a:spcPct val="20000"/>
              </a:spcBef>
              <a:spcAft>
                <a:spcPct val="40000"/>
              </a:spcAft>
              <a:buFont typeface="Wingdings" pitchFamily="2" charset="2"/>
              <a:buNone/>
              <a:defRPr/>
            </a:pPr>
            <a:r>
              <a:rPr lang="de-DE" sz="1600" b="0" dirty="0">
                <a:latin typeface="+mj-lt"/>
              </a:rPr>
              <a:t>Business Performance Management</a:t>
            </a:r>
          </a:p>
          <a:p>
            <a:pPr>
              <a:lnSpc>
                <a:spcPct val="115000"/>
              </a:lnSpc>
              <a:spcBef>
                <a:spcPct val="20000"/>
              </a:spcBef>
              <a:spcAft>
                <a:spcPct val="40000"/>
              </a:spcAft>
              <a:buFont typeface="Wingdings" pitchFamily="2" charset="2"/>
              <a:buNone/>
              <a:defRPr/>
            </a:pPr>
            <a:r>
              <a:rPr lang="de-DE" sz="1600" b="0" dirty="0">
                <a:latin typeface="+mj-lt"/>
              </a:rPr>
              <a:t>Fraunhofer IAO, Stuttgart</a:t>
            </a:r>
          </a:p>
          <a:p>
            <a:pPr>
              <a:lnSpc>
                <a:spcPct val="115000"/>
              </a:lnSpc>
              <a:spcBef>
                <a:spcPct val="20000"/>
              </a:spcBef>
              <a:spcAft>
                <a:spcPct val="40000"/>
              </a:spcAft>
              <a:buFont typeface="Wingdings" pitchFamily="2" charset="2"/>
              <a:buNone/>
              <a:defRPr/>
            </a:pPr>
            <a:r>
              <a:rPr lang="de-DE" sz="1600" b="0" dirty="0">
                <a:latin typeface="+mj-lt"/>
              </a:rPr>
              <a:t>0711-970-2095</a:t>
            </a:r>
          </a:p>
          <a:p>
            <a:pPr>
              <a:lnSpc>
                <a:spcPct val="115000"/>
              </a:lnSpc>
              <a:spcBef>
                <a:spcPct val="20000"/>
              </a:spcBef>
              <a:spcAft>
                <a:spcPct val="40000"/>
              </a:spcAft>
              <a:buFont typeface="Wingdings" pitchFamily="2" charset="2"/>
              <a:buNone/>
              <a:defRPr/>
            </a:pPr>
            <a:r>
              <a:rPr lang="de-DE" sz="1600" b="0" dirty="0" smtClean="0">
                <a:latin typeface="+mj-lt"/>
              </a:rPr>
              <a:t>www.iao.fraunhofer.de</a:t>
            </a:r>
            <a:endParaRPr lang="de-DE" sz="1600" b="0" dirty="0">
              <a:latin typeface="+mj-lt"/>
            </a:endParaRPr>
          </a:p>
          <a:p>
            <a:pPr>
              <a:lnSpc>
                <a:spcPct val="115000"/>
              </a:lnSpc>
              <a:spcBef>
                <a:spcPct val="20000"/>
              </a:spcBef>
              <a:spcAft>
                <a:spcPct val="40000"/>
              </a:spcAft>
              <a:buFont typeface="Wingdings" pitchFamily="2" charset="2"/>
              <a:buNone/>
              <a:defRPr/>
            </a:pPr>
            <a:r>
              <a:rPr lang="de-DE" sz="1600" b="0" dirty="0">
                <a:latin typeface="+mj-lt"/>
              </a:rPr>
              <a:t>Josephine.Hofmann@iao.fraunhofer.de</a:t>
            </a:r>
          </a:p>
          <a:p>
            <a:pPr>
              <a:lnSpc>
                <a:spcPct val="115000"/>
              </a:lnSpc>
              <a:spcBef>
                <a:spcPct val="20000"/>
              </a:spcBef>
              <a:spcAft>
                <a:spcPct val="40000"/>
              </a:spcAft>
              <a:buFontTx/>
              <a:buChar char="•"/>
              <a:defRPr/>
            </a:pPr>
            <a:endParaRPr lang="de-DE" sz="1600" dirty="0">
              <a:latin typeface="+mj-lt"/>
            </a:endParaRPr>
          </a:p>
        </p:txBody>
      </p:sp>
      <p:pic>
        <p:nvPicPr>
          <p:cNvPr id="55298" name="Grafik 1"/>
          <p:cNvPicPr>
            <a:picLocks noChangeAspect="1"/>
          </p:cNvPicPr>
          <p:nvPr/>
        </p:nvPicPr>
        <p:blipFill>
          <a:blip r:embed="rId3"/>
          <a:srcRect/>
          <a:stretch>
            <a:fillRect/>
          </a:stretch>
        </p:blipFill>
        <p:spPr bwMode="auto">
          <a:xfrm>
            <a:off x="5233988" y="1752600"/>
            <a:ext cx="2508250" cy="3760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a:grpSpLocks/>
          </p:cNvGrpSpPr>
          <p:nvPr/>
        </p:nvGrpSpPr>
        <p:grpSpPr bwMode="auto">
          <a:xfrm>
            <a:off x="4675188" y="4100513"/>
            <a:ext cx="4273550" cy="1917700"/>
            <a:chOff x="4675188" y="4100513"/>
            <a:chExt cx="4273550" cy="1917700"/>
          </a:xfrm>
        </p:grpSpPr>
        <p:sp>
          <p:nvSpPr>
            <p:cNvPr id="87043" name="Rectangle 5"/>
            <p:cNvSpPr>
              <a:spLocks noChangeArrowheads="1"/>
            </p:cNvSpPr>
            <p:nvPr/>
          </p:nvSpPr>
          <p:spPr bwMode="auto">
            <a:xfrm>
              <a:off x="4675188" y="4100513"/>
              <a:ext cx="4273550" cy="1917700"/>
            </a:xfrm>
            <a:prstGeom prst="rect">
              <a:avLst/>
            </a:prstGeom>
            <a:solidFill>
              <a:srgbClr val="EAEAEA"/>
            </a:solidFill>
            <a:ln w="6350">
              <a:solidFill>
                <a:schemeClr val="bg1">
                  <a:lumMod val="65000"/>
                </a:schemeClr>
              </a:solidFill>
              <a:miter lim="800000"/>
              <a:headEnd/>
              <a:tailEnd/>
            </a:ln>
            <a:effectLst>
              <a:outerShdw dist="17961" dir="2700000" algn="ctr" rotWithShape="0">
                <a:schemeClr val="bg2"/>
              </a:outerShdw>
            </a:effectLst>
          </p:spPr>
          <p:txBody>
            <a:bodyPr wrap="none" anchor="ctr"/>
            <a:lstStyle/>
            <a:p>
              <a:pPr>
                <a:spcAft>
                  <a:spcPct val="40000"/>
                </a:spcAft>
                <a:buFont typeface="Wingdings" pitchFamily="2" charset="2"/>
                <a:buNone/>
                <a:defRPr/>
              </a:pPr>
              <a:endParaRPr lang="de-DE" sz="2000">
                <a:latin typeface="Calibri" pitchFamily="34" charset="0"/>
              </a:endParaRPr>
            </a:p>
          </p:txBody>
        </p:sp>
        <p:sp>
          <p:nvSpPr>
            <p:cNvPr id="18452" name="Text Box 10"/>
            <p:cNvSpPr txBox="1">
              <a:spLocks noChangeArrowheads="1"/>
            </p:cNvSpPr>
            <p:nvPr/>
          </p:nvSpPr>
          <p:spPr bwMode="auto">
            <a:xfrm>
              <a:off x="4851400" y="4219576"/>
              <a:ext cx="2257425" cy="1538883"/>
            </a:xfrm>
            <a:prstGeom prst="rect">
              <a:avLst/>
            </a:prstGeom>
            <a:noFill/>
            <a:ln w="9525">
              <a:noFill/>
              <a:miter lim="800000"/>
              <a:headEnd/>
              <a:tailEnd/>
            </a:ln>
          </p:spPr>
          <p:txBody>
            <a:bodyPr lIns="0" tIns="0" rIns="0" bIns="0">
              <a:spAutoFit/>
            </a:bodyPr>
            <a:lstStyle/>
            <a:p>
              <a:pPr algn="r">
                <a:spcAft>
                  <a:spcPct val="40000"/>
                </a:spcAft>
                <a:buFont typeface="Wingdings" pitchFamily="2" charset="2"/>
                <a:buNone/>
              </a:pPr>
              <a:r>
                <a:rPr lang="de-DE" sz="2000">
                  <a:latin typeface="Frutiger LT Com 45 Light"/>
                </a:rPr>
                <a:t>Wissensarbeiter sind weitgehend </a:t>
              </a:r>
              <a:r>
                <a:rPr lang="de-DE" sz="2000">
                  <a:solidFill>
                    <a:srgbClr val="336699"/>
                  </a:solidFill>
                  <a:latin typeface="Frutiger LT Com 45 Light"/>
                </a:rPr>
                <a:t>autonom</a:t>
              </a:r>
              <a:r>
                <a:rPr lang="de-DE" sz="2000">
                  <a:solidFill>
                    <a:srgbClr val="FF3300"/>
                  </a:solidFill>
                  <a:latin typeface="Frutiger LT Com 45 Light"/>
                </a:rPr>
                <a:t> </a:t>
              </a:r>
              <a:r>
                <a:rPr lang="de-DE" sz="2000">
                  <a:latin typeface="Frutiger LT Com 45 Light"/>
                </a:rPr>
                <a:t>und</a:t>
              </a:r>
              <a:r>
                <a:rPr lang="de-DE" sz="2000">
                  <a:solidFill>
                    <a:srgbClr val="FF3300"/>
                  </a:solidFill>
                  <a:latin typeface="Frutiger LT Com 45 Light"/>
                </a:rPr>
                <a:t> </a:t>
              </a:r>
              <a:r>
                <a:rPr lang="de-DE" sz="2000">
                  <a:latin typeface="Frutiger LT Com 45 Light"/>
                </a:rPr>
                <a:t>wichtigste</a:t>
              </a:r>
              <a:r>
                <a:rPr lang="de-DE" sz="2000">
                  <a:solidFill>
                    <a:srgbClr val="FF3300"/>
                  </a:solidFill>
                  <a:latin typeface="Frutiger LT Com 45 Light"/>
                </a:rPr>
                <a:t> </a:t>
              </a:r>
              <a:r>
                <a:rPr lang="de-DE" sz="2000">
                  <a:solidFill>
                    <a:srgbClr val="336699"/>
                  </a:solidFill>
                  <a:latin typeface="Frutiger LT Com 45 Light"/>
                </a:rPr>
                <a:t>Ressource</a:t>
              </a:r>
              <a:r>
                <a:rPr lang="de-DE" sz="2000">
                  <a:solidFill>
                    <a:srgbClr val="FF3300"/>
                  </a:solidFill>
                  <a:latin typeface="Frutiger LT Com 45 Light"/>
                </a:rPr>
                <a:t> </a:t>
              </a:r>
              <a:r>
                <a:rPr lang="de-DE" sz="2000">
                  <a:latin typeface="Frutiger LT Com 45 Light"/>
                </a:rPr>
                <a:t>der Wertschöpfung</a:t>
              </a:r>
            </a:p>
          </p:txBody>
        </p:sp>
        <p:pic>
          <p:nvPicPr>
            <p:cNvPr id="18453" name="Picture 17" descr="81146"/>
            <p:cNvPicPr preferRelativeResize="0">
              <a:picLocks noChangeArrowheads="1"/>
            </p:cNvPicPr>
            <p:nvPr/>
          </p:nvPicPr>
          <p:blipFill>
            <a:blip r:embed="rId3"/>
            <a:srcRect/>
            <a:stretch>
              <a:fillRect/>
            </a:stretch>
          </p:blipFill>
          <p:spPr bwMode="auto">
            <a:xfrm>
              <a:off x="7348538" y="4192588"/>
              <a:ext cx="1511300" cy="1743075"/>
            </a:xfrm>
            <a:prstGeom prst="rect">
              <a:avLst/>
            </a:prstGeom>
            <a:noFill/>
            <a:ln w="6350">
              <a:solidFill>
                <a:schemeClr val="bg1"/>
              </a:solidFill>
              <a:miter lim="800000"/>
              <a:headEnd/>
              <a:tailEnd/>
            </a:ln>
          </p:spPr>
        </p:pic>
      </p:grpSp>
      <p:grpSp>
        <p:nvGrpSpPr>
          <p:cNvPr id="3" name="Gruppieren 2"/>
          <p:cNvGrpSpPr>
            <a:grpSpLocks/>
          </p:cNvGrpSpPr>
          <p:nvPr/>
        </p:nvGrpSpPr>
        <p:grpSpPr bwMode="auto">
          <a:xfrm>
            <a:off x="307975" y="1908175"/>
            <a:ext cx="4214813" cy="1976438"/>
            <a:chOff x="307975" y="1908176"/>
            <a:chExt cx="4214813" cy="1976438"/>
          </a:xfrm>
        </p:grpSpPr>
        <p:sp>
          <p:nvSpPr>
            <p:cNvPr id="87047" name="Rectangle 4"/>
            <p:cNvSpPr>
              <a:spLocks noChangeArrowheads="1"/>
            </p:cNvSpPr>
            <p:nvPr/>
          </p:nvSpPr>
          <p:spPr bwMode="auto">
            <a:xfrm>
              <a:off x="307975" y="1908176"/>
              <a:ext cx="4214813" cy="1976438"/>
            </a:xfrm>
            <a:prstGeom prst="rect">
              <a:avLst/>
            </a:prstGeom>
            <a:solidFill>
              <a:srgbClr val="EAEAEA"/>
            </a:solidFill>
            <a:ln w="6350">
              <a:solidFill>
                <a:schemeClr val="bg1">
                  <a:lumMod val="65000"/>
                </a:schemeClr>
              </a:solidFill>
              <a:miter lim="800000"/>
              <a:headEnd/>
              <a:tailEnd/>
            </a:ln>
            <a:effectLst>
              <a:outerShdw dist="17961" dir="2700000" algn="ctr" rotWithShape="0">
                <a:schemeClr val="bg2"/>
              </a:outerShdw>
            </a:effectLst>
          </p:spPr>
          <p:txBody>
            <a:bodyPr wrap="none" anchor="ctr"/>
            <a:lstStyle/>
            <a:p>
              <a:pPr>
                <a:spcAft>
                  <a:spcPct val="40000"/>
                </a:spcAft>
                <a:buFont typeface="Wingdings" pitchFamily="2" charset="2"/>
                <a:buNone/>
                <a:defRPr/>
              </a:pPr>
              <a:endParaRPr lang="de-DE" sz="2000">
                <a:latin typeface="Calibri" pitchFamily="34" charset="0"/>
              </a:endParaRPr>
            </a:p>
          </p:txBody>
        </p:sp>
        <p:sp>
          <p:nvSpPr>
            <p:cNvPr id="18449" name="Text Box 7"/>
            <p:cNvSpPr txBox="1">
              <a:spLocks noChangeArrowheads="1"/>
            </p:cNvSpPr>
            <p:nvPr/>
          </p:nvSpPr>
          <p:spPr bwMode="auto">
            <a:xfrm>
              <a:off x="2033588" y="2046288"/>
              <a:ext cx="2136775" cy="914400"/>
            </a:xfrm>
            <a:prstGeom prst="rect">
              <a:avLst/>
            </a:prstGeom>
            <a:noFill/>
            <a:ln w="9525">
              <a:noFill/>
              <a:miter lim="800000"/>
              <a:headEnd/>
              <a:tailEnd/>
            </a:ln>
          </p:spPr>
          <p:txBody>
            <a:bodyPr lIns="0" tIns="0" rIns="0" bIns="0">
              <a:spAutoFit/>
            </a:bodyPr>
            <a:lstStyle/>
            <a:p>
              <a:pPr>
                <a:spcAft>
                  <a:spcPct val="40000"/>
                </a:spcAft>
                <a:buFont typeface="Wingdings" pitchFamily="2" charset="2"/>
                <a:buNone/>
              </a:pPr>
              <a:r>
                <a:rPr lang="de-DE" sz="2000">
                  <a:latin typeface="Frutiger LT Com 45 Light"/>
                </a:rPr>
                <a:t>Wissensarbeit ist </a:t>
              </a:r>
              <a:r>
                <a:rPr lang="de-DE" sz="2000">
                  <a:solidFill>
                    <a:srgbClr val="336699"/>
                  </a:solidFill>
                  <a:latin typeface="Frutiger LT Com 45 Light"/>
                </a:rPr>
                <a:t>wenig determiniert</a:t>
              </a:r>
              <a:r>
                <a:rPr lang="de-DE" sz="2000">
                  <a:latin typeface="Frutiger LT Com 45 Light"/>
                </a:rPr>
                <a:t> und </a:t>
              </a:r>
              <a:r>
                <a:rPr lang="de-DE" sz="2000">
                  <a:solidFill>
                    <a:srgbClr val="336699"/>
                  </a:solidFill>
                  <a:latin typeface="Frutiger LT Com 45 Light"/>
                </a:rPr>
                <a:t>komplex</a:t>
              </a:r>
            </a:p>
          </p:txBody>
        </p:sp>
        <p:pic>
          <p:nvPicPr>
            <p:cNvPr id="18450" name="Picture 18" descr="78117"/>
            <p:cNvPicPr preferRelativeResize="0">
              <a:picLocks noChangeArrowheads="1"/>
            </p:cNvPicPr>
            <p:nvPr/>
          </p:nvPicPr>
          <p:blipFill>
            <a:blip r:embed="rId4"/>
            <a:srcRect/>
            <a:stretch>
              <a:fillRect/>
            </a:stretch>
          </p:blipFill>
          <p:spPr bwMode="auto">
            <a:xfrm>
              <a:off x="395288" y="1998663"/>
              <a:ext cx="1492250" cy="1797050"/>
            </a:xfrm>
            <a:prstGeom prst="rect">
              <a:avLst/>
            </a:prstGeom>
            <a:noFill/>
            <a:ln w="6350">
              <a:solidFill>
                <a:schemeClr val="bg1"/>
              </a:solidFill>
              <a:miter lim="800000"/>
              <a:headEnd/>
              <a:tailEnd/>
            </a:ln>
          </p:spPr>
        </p:pic>
      </p:grpSp>
      <p:grpSp>
        <p:nvGrpSpPr>
          <p:cNvPr id="5" name="Gruppieren 4"/>
          <p:cNvGrpSpPr>
            <a:grpSpLocks/>
          </p:cNvGrpSpPr>
          <p:nvPr/>
        </p:nvGrpSpPr>
        <p:grpSpPr bwMode="auto">
          <a:xfrm>
            <a:off x="307975" y="4100513"/>
            <a:ext cx="4214813" cy="1917700"/>
            <a:chOff x="307975" y="4100513"/>
            <a:chExt cx="4214813" cy="1917700"/>
          </a:xfrm>
        </p:grpSpPr>
        <p:sp>
          <p:nvSpPr>
            <p:cNvPr id="87051" name="Rectangle 3"/>
            <p:cNvSpPr>
              <a:spLocks noChangeArrowheads="1"/>
            </p:cNvSpPr>
            <p:nvPr/>
          </p:nvSpPr>
          <p:spPr bwMode="auto">
            <a:xfrm>
              <a:off x="307975" y="4100513"/>
              <a:ext cx="4214813" cy="1917700"/>
            </a:xfrm>
            <a:prstGeom prst="rect">
              <a:avLst/>
            </a:prstGeom>
            <a:solidFill>
              <a:srgbClr val="EAEAEA"/>
            </a:solidFill>
            <a:ln w="6350">
              <a:solidFill>
                <a:schemeClr val="bg1">
                  <a:lumMod val="65000"/>
                </a:schemeClr>
              </a:solidFill>
              <a:miter lim="800000"/>
              <a:headEnd/>
              <a:tailEnd/>
            </a:ln>
            <a:effectLst>
              <a:outerShdw dist="17961" dir="2700000" algn="ctr" rotWithShape="0">
                <a:schemeClr val="bg2"/>
              </a:outerShdw>
            </a:effectLst>
          </p:spPr>
          <p:txBody>
            <a:bodyPr wrap="none" anchor="ctr"/>
            <a:lstStyle/>
            <a:p>
              <a:pPr>
                <a:spcAft>
                  <a:spcPct val="40000"/>
                </a:spcAft>
                <a:buFont typeface="Wingdings" pitchFamily="2" charset="2"/>
                <a:buNone/>
                <a:defRPr/>
              </a:pPr>
              <a:endParaRPr lang="de-DE" sz="2000">
                <a:latin typeface="Calibri" pitchFamily="34" charset="0"/>
              </a:endParaRPr>
            </a:p>
          </p:txBody>
        </p:sp>
        <p:sp>
          <p:nvSpPr>
            <p:cNvPr id="18446" name="Text Box 8"/>
            <p:cNvSpPr txBox="1">
              <a:spLocks noChangeArrowheads="1"/>
            </p:cNvSpPr>
            <p:nvPr/>
          </p:nvSpPr>
          <p:spPr bwMode="auto">
            <a:xfrm>
              <a:off x="2033588" y="4219576"/>
              <a:ext cx="2338388" cy="1231106"/>
            </a:xfrm>
            <a:prstGeom prst="rect">
              <a:avLst/>
            </a:prstGeom>
            <a:noFill/>
            <a:ln w="9525">
              <a:noFill/>
              <a:miter lim="800000"/>
              <a:headEnd/>
              <a:tailEnd/>
            </a:ln>
          </p:spPr>
          <p:txBody>
            <a:bodyPr lIns="0" tIns="0" rIns="0" bIns="0">
              <a:spAutoFit/>
            </a:bodyPr>
            <a:lstStyle/>
            <a:p>
              <a:pPr>
                <a:spcAft>
                  <a:spcPct val="40000"/>
                </a:spcAft>
                <a:buFont typeface="Wingdings" pitchFamily="2" charset="2"/>
                <a:buNone/>
              </a:pPr>
              <a:r>
                <a:rPr lang="de-DE" sz="2000">
                  <a:latin typeface="Frutiger LT Com 45 Light"/>
                </a:rPr>
                <a:t>Wissensarbeit schafft ständig </a:t>
              </a:r>
              <a:r>
                <a:rPr lang="de-DE" sz="2000">
                  <a:solidFill>
                    <a:srgbClr val="336699"/>
                  </a:solidFill>
                  <a:latin typeface="Frutiger LT Com 45 Light"/>
                </a:rPr>
                <a:t>neues Wissen,</a:t>
              </a:r>
              <a:r>
                <a:rPr lang="de-DE" sz="2000">
                  <a:latin typeface="Frutiger LT Com 45 Light"/>
                </a:rPr>
                <a:t> baut auf </a:t>
              </a:r>
              <a:r>
                <a:rPr lang="de-DE" sz="2000">
                  <a:solidFill>
                    <a:srgbClr val="336699"/>
                  </a:solidFill>
                  <a:latin typeface="Frutiger LT Com 45 Light"/>
                </a:rPr>
                <a:t>Erfahrungen</a:t>
              </a:r>
              <a:r>
                <a:rPr lang="de-DE" sz="2000">
                  <a:latin typeface="Frutiger LT Com 45 Light"/>
                </a:rPr>
                <a:t> auf</a:t>
              </a:r>
            </a:p>
          </p:txBody>
        </p:sp>
        <p:pic>
          <p:nvPicPr>
            <p:cNvPr id="18447" name="Picture 19" descr="Gehirn farbig"/>
            <p:cNvPicPr preferRelativeResize="0">
              <a:picLocks noChangeArrowheads="1"/>
            </p:cNvPicPr>
            <p:nvPr/>
          </p:nvPicPr>
          <p:blipFill>
            <a:blip r:embed="rId5"/>
            <a:srcRect/>
            <a:stretch>
              <a:fillRect/>
            </a:stretch>
          </p:blipFill>
          <p:spPr bwMode="auto">
            <a:xfrm>
              <a:off x="395288" y="4192588"/>
              <a:ext cx="1492250" cy="1743075"/>
            </a:xfrm>
            <a:prstGeom prst="rect">
              <a:avLst/>
            </a:prstGeom>
            <a:noFill/>
            <a:ln w="6350">
              <a:solidFill>
                <a:schemeClr val="bg1"/>
              </a:solidFill>
              <a:miter lim="800000"/>
              <a:headEnd/>
              <a:tailEnd/>
            </a:ln>
          </p:spPr>
        </p:pic>
      </p:grpSp>
      <p:grpSp>
        <p:nvGrpSpPr>
          <p:cNvPr id="4" name="Gruppieren 3"/>
          <p:cNvGrpSpPr>
            <a:grpSpLocks/>
          </p:cNvGrpSpPr>
          <p:nvPr/>
        </p:nvGrpSpPr>
        <p:grpSpPr bwMode="auto">
          <a:xfrm>
            <a:off x="4675188" y="1908175"/>
            <a:ext cx="4273550" cy="1976438"/>
            <a:chOff x="4675188" y="1908176"/>
            <a:chExt cx="4273550" cy="1976438"/>
          </a:xfrm>
        </p:grpSpPr>
        <p:sp>
          <p:nvSpPr>
            <p:cNvPr id="87055" name="Rectangle 6"/>
            <p:cNvSpPr>
              <a:spLocks noChangeArrowheads="1"/>
            </p:cNvSpPr>
            <p:nvPr/>
          </p:nvSpPr>
          <p:spPr bwMode="auto">
            <a:xfrm>
              <a:off x="4675188" y="1908176"/>
              <a:ext cx="4273550" cy="1976438"/>
            </a:xfrm>
            <a:prstGeom prst="rect">
              <a:avLst/>
            </a:prstGeom>
            <a:solidFill>
              <a:srgbClr val="EAEAEA"/>
            </a:solidFill>
            <a:ln w="6350">
              <a:solidFill>
                <a:schemeClr val="bg1">
                  <a:lumMod val="65000"/>
                </a:schemeClr>
              </a:solidFill>
              <a:miter lim="800000"/>
              <a:headEnd/>
              <a:tailEnd/>
            </a:ln>
            <a:effectLst>
              <a:outerShdw dist="17961" dir="2700000" algn="ctr" rotWithShape="0">
                <a:schemeClr val="bg2"/>
              </a:outerShdw>
            </a:effectLst>
          </p:spPr>
          <p:txBody>
            <a:bodyPr wrap="none" anchor="ctr"/>
            <a:lstStyle/>
            <a:p>
              <a:pPr>
                <a:spcAft>
                  <a:spcPct val="40000"/>
                </a:spcAft>
                <a:buFont typeface="Wingdings" pitchFamily="2" charset="2"/>
                <a:buNone/>
                <a:defRPr/>
              </a:pPr>
              <a:endParaRPr lang="de-DE" sz="2000">
                <a:latin typeface="Calibri" pitchFamily="34" charset="0"/>
              </a:endParaRPr>
            </a:p>
          </p:txBody>
        </p:sp>
        <p:sp>
          <p:nvSpPr>
            <p:cNvPr id="18443" name="Text Box 9"/>
            <p:cNvSpPr txBox="1">
              <a:spLocks noChangeArrowheads="1"/>
            </p:cNvSpPr>
            <p:nvPr/>
          </p:nvSpPr>
          <p:spPr bwMode="auto">
            <a:xfrm>
              <a:off x="4851400" y="2046288"/>
              <a:ext cx="2278063" cy="1219200"/>
            </a:xfrm>
            <a:prstGeom prst="rect">
              <a:avLst/>
            </a:prstGeom>
            <a:noFill/>
            <a:ln w="9525">
              <a:noFill/>
              <a:miter lim="800000"/>
              <a:headEnd/>
              <a:tailEnd/>
            </a:ln>
          </p:spPr>
          <p:txBody>
            <a:bodyPr lIns="0" tIns="0" rIns="0" bIns="0">
              <a:spAutoFit/>
            </a:bodyPr>
            <a:lstStyle/>
            <a:p>
              <a:pPr algn="r">
                <a:spcAft>
                  <a:spcPct val="40000"/>
                </a:spcAft>
                <a:buFont typeface="Wingdings" pitchFamily="2" charset="2"/>
                <a:buNone/>
              </a:pPr>
              <a:r>
                <a:rPr lang="de-DE" sz="2000">
                  <a:latin typeface="Frutiger LT Com 45 Light"/>
                </a:rPr>
                <a:t>Wissensarbeit ist </a:t>
              </a:r>
              <a:r>
                <a:rPr lang="de-DE" sz="2000">
                  <a:solidFill>
                    <a:srgbClr val="336699"/>
                  </a:solidFill>
                  <a:latin typeface="Frutiger LT Com 45 Light"/>
                </a:rPr>
                <a:t>personen- </a:t>
              </a:r>
              <a:r>
                <a:rPr lang="de-DE" sz="2000">
                  <a:latin typeface="Frutiger LT Com 45 Light"/>
                </a:rPr>
                <a:t>und </a:t>
              </a:r>
              <a:r>
                <a:rPr lang="de-DE" sz="2000">
                  <a:solidFill>
                    <a:srgbClr val="336699"/>
                  </a:solidFill>
                  <a:latin typeface="Frutiger LT Com 45 Light"/>
                </a:rPr>
                <a:t>kommunikations-orientiert</a:t>
              </a:r>
            </a:p>
          </p:txBody>
        </p:sp>
        <p:pic>
          <p:nvPicPr>
            <p:cNvPr id="18444" name="Picture 20" descr="78004"/>
            <p:cNvPicPr preferRelativeResize="0">
              <a:picLocks noChangeArrowheads="1"/>
            </p:cNvPicPr>
            <p:nvPr/>
          </p:nvPicPr>
          <p:blipFill>
            <a:blip r:embed="rId6"/>
            <a:srcRect/>
            <a:stretch>
              <a:fillRect/>
            </a:stretch>
          </p:blipFill>
          <p:spPr bwMode="auto">
            <a:xfrm>
              <a:off x="7348538" y="1998663"/>
              <a:ext cx="1511300" cy="1797050"/>
            </a:xfrm>
            <a:prstGeom prst="rect">
              <a:avLst/>
            </a:prstGeom>
            <a:noFill/>
            <a:ln w="6350">
              <a:solidFill>
                <a:schemeClr val="bg1"/>
              </a:solidFill>
              <a:miter lim="800000"/>
              <a:headEnd/>
              <a:tailEnd/>
            </a:ln>
          </p:spPr>
        </p:pic>
      </p:grpSp>
      <p:grpSp>
        <p:nvGrpSpPr>
          <p:cNvPr id="7" name="Gruppieren 6"/>
          <p:cNvGrpSpPr>
            <a:grpSpLocks/>
          </p:cNvGrpSpPr>
          <p:nvPr/>
        </p:nvGrpSpPr>
        <p:grpSpPr bwMode="auto">
          <a:xfrm>
            <a:off x="411163" y="1144588"/>
            <a:ext cx="8528050" cy="609600"/>
            <a:chOff x="411163" y="1144588"/>
            <a:chExt cx="8528050" cy="609600"/>
          </a:xfrm>
        </p:grpSpPr>
        <p:sp>
          <p:nvSpPr>
            <p:cNvPr id="18440" name="Rectangle 2"/>
            <p:cNvSpPr>
              <a:spLocks noChangeArrowheads="1"/>
            </p:cNvSpPr>
            <p:nvPr/>
          </p:nvSpPr>
          <p:spPr bwMode="auto">
            <a:xfrm>
              <a:off x="411163" y="1144588"/>
              <a:ext cx="8528050" cy="609600"/>
            </a:xfrm>
            <a:prstGeom prst="rect">
              <a:avLst/>
            </a:prstGeom>
            <a:solidFill>
              <a:srgbClr val="EAEAEA"/>
            </a:solidFill>
            <a:ln w="19050">
              <a:solidFill>
                <a:srgbClr val="B2B2B2"/>
              </a:solidFill>
              <a:miter lim="800000"/>
              <a:headEnd/>
              <a:tailEnd/>
            </a:ln>
          </p:spPr>
          <p:txBody>
            <a:bodyPr wrap="none" anchor="ctr"/>
            <a:lstStyle/>
            <a:p>
              <a:pPr>
                <a:spcAft>
                  <a:spcPct val="40000"/>
                </a:spcAft>
                <a:buFont typeface="Wingdings" pitchFamily="2" charset="2"/>
                <a:buNone/>
              </a:pPr>
              <a:endParaRPr lang="en-US"/>
            </a:p>
          </p:txBody>
        </p:sp>
        <p:sp>
          <p:nvSpPr>
            <p:cNvPr id="18441" name="Text Box 4"/>
            <p:cNvSpPr txBox="1">
              <a:spLocks noChangeArrowheads="1"/>
            </p:cNvSpPr>
            <p:nvPr/>
          </p:nvSpPr>
          <p:spPr bwMode="auto">
            <a:xfrm>
              <a:off x="563563" y="1173163"/>
              <a:ext cx="8375650" cy="581025"/>
            </a:xfrm>
            <a:prstGeom prst="rect">
              <a:avLst/>
            </a:prstGeom>
            <a:noFill/>
            <a:ln w="9525">
              <a:noFill/>
              <a:miter lim="800000"/>
              <a:headEnd/>
              <a:tailEnd/>
            </a:ln>
          </p:spPr>
          <p:txBody>
            <a:bodyPr>
              <a:spAutoFit/>
            </a:bodyPr>
            <a:lstStyle/>
            <a:p>
              <a:pPr>
                <a:spcAft>
                  <a:spcPct val="40000"/>
                </a:spcAft>
                <a:buFont typeface="Wingdings" pitchFamily="2" charset="2"/>
                <a:buNone/>
              </a:pPr>
              <a:r>
                <a:rPr lang="de-DE" sz="1600" b="1" i="1">
                  <a:latin typeface="Frutiger LT Com 45 Light"/>
                </a:rPr>
                <a:t>„Niemand weiß besser als der Wissensarbeiter selbst, wann er seine Arbeit gut gemacht hat“ (Drucker)</a:t>
              </a:r>
            </a:p>
          </p:txBody>
        </p:sp>
      </p:grpSp>
      <p:sp>
        <p:nvSpPr>
          <p:cNvPr id="2" name="Titel 1"/>
          <p:cNvSpPr>
            <a:spLocks noGrp="1"/>
          </p:cNvSpPr>
          <p:nvPr>
            <p:ph type="title"/>
          </p:nvPr>
        </p:nvSpPr>
        <p:spPr>
          <a:xfrm>
            <a:off x="442913" y="333375"/>
            <a:ext cx="8207375" cy="368300"/>
          </a:xfrm>
        </p:spPr>
        <p:txBody>
          <a:bodyPr/>
          <a:lstStyle/>
          <a:p>
            <a:pPr defTabSz="503238"/>
            <a:r>
              <a:rPr lang="de-DE" smtClean="0"/>
              <a:t>Veränderte Tätigkeiten – veränderte Mitarbeiter</a:t>
            </a:r>
          </a:p>
        </p:txBody>
      </p:sp>
      <p:sp>
        <p:nvSpPr>
          <p:cNvPr id="23" name="Text Box 4"/>
          <p:cNvSpPr txBox="1">
            <a:spLocks noChangeArrowheads="1"/>
          </p:cNvSpPr>
          <p:nvPr/>
        </p:nvSpPr>
        <p:spPr bwMode="auto">
          <a:xfrm>
            <a:off x="1373188" y="2565400"/>
            <a:ext cx="6038850" cy="2138363"/>
          </a:xfrm>
          <a:prstGeom prst="rect">
            <a:avLst/>
          </a:prstGeom>
          <a:solidFill>
            <a:srgbClr val="EAEAEA"/>
          </a:solidFill>
          <a:ln w="6350">
            <a:solidFill>
              <a:schemeClr val="bg2"/>
            </a:solidFill>
            <a:miter lim="800000"/>
            <a:headEnd/>
            <a:tailEnd/>
          </a:ln>
          <a:effectLst>
            <a:outerShdw dist="35921" dir="2700000" algn="ctr" rotWithShape="0">
              <a:schemeClr val="bg2"/>
            </a:outerShdw>
          </a:effectLst>
        </p:spPr>
        <p:txBody>
          <a:bodyPr lIns="108000" tIns="180000" rIns="108000" bIns="36000">
            <a:spAutoFit/>
          </a:bodyPr>
          <a:lstStyle>
            <a:lvl1pPr marL="444500" defTabSz="762000" eaLnBrk="0" hangingPunct="0">
              <a:defRPr>
                <a:solidFill>
                  <a:schemeClr val="tx1"/>
                </a:solidFill>
                <a:latin typeface="Frutiger LT Com 55 Roman" pitchFamily="34" charset="0"/>
              </a:defRPr>
            </a:lvl1pPr>
            <a:lvl2pPr marL="1722438" indent="-285750" defTabSz="762000" eaLnBrk="0" hangingPunct="0">
              <a:defRPr>
                <a:solidFill>
                  <a:schemeClr val="tx1"/>
                </a:solidFill>
                <a:latin typeface="Frutiger LT Com 55 Roman" pitchFamily="34" charset="0"/>
              </a:defRPr>
            </a:lvl2pPr>
            <a:lvl3pPr marL="2130425" indent="-228600" defTabSz="762000" eaLnBrk="0" hangingPunct="0">
              <a:defRPr>
                <a:solidFill>
                  <a:schemeClr val="tx1"/>
                </a:solidFill>
                <a:latin typeface="Frutiger LT Com 55 Roman" pitchFamily="34" charset="0"/>
              </a:defRPr>
            </a:lvl3pPr>
            <a:lvl4pPr marL="2538413" indent="-228600" defTabSz="762000" eaLnBrk="0" hangingPunct="0">
              <a:defRPr>
                <a:solidFill>
                  <a:schemeClr val="tx1"/>
                </a:solidFill>
                <a:latin typeface="Frutiger LT Com 55 Roman" pitchFamily="34" charset="0"/>
              </a:defRPr>
            </a:lvl4pPr>
            <a:lvl5pPr marL="2946400" indent="-228600" defTabSz="762000" eaLnBrk="0" hangingPunct="0">
              <a:defRPr>
                <a:solidFill>
                  <a:schemeClr val="tx1"/>
                </a:solidFill>
                <a:latin typeface="Frutiger LT Com 55 Roman" pitchFamily="34" charset="0"/>
              </a:defRPr>
            </a:lvl5pPr>
            <a:lvl6pPr marL="3403600" indent="-228600" defTabSz="762000" eaLnBrk="0" fontAlgn="base" hangingPunct="0">
              <a:spcBef>
                <a:spcPct val="0"/>
              </a:spcBef>
              <a:spcAft>
                <a:spcPct val="0"/>
              </a:spcAft>
              <a:defRPr>
                <a:solidFill>
                  <a:schemeClr val="tx1"/>
                </a:solidFill>
                <a:latin typeface="Frutiger LT Com 55 Roman" pitchFamily="34" charset="0"/>
              </a:defRPr>
            </a:lvl6pPr>
            <a:lvl7pPr marL="3860800" indent="-228600" defTabSz="762000" eaLnBrk="0" fontAlgn="base" hangingPunct="0">
              <a:spcBef>
                <a:spcPct val="0"/>
              </a:spcBef>
              <a:spcAft>
                <a:spcPct val="0"/>
              </a:spcAft>
              <a:defRPr>
                <a:solidFill>
                  <a:schemeClr val="tx1"/>
                </a:solidFill>
                <a:latin typeface="Frutiger LT Com 55 Roman" pitchFamily="34" charset="0"/>
              </a:defRPr>
            </a:lvl7pPr>
            <a:lvl8pPr marL="4318000" indent="-228600" defTabSz="762000" eaLnBrk="0" fontAlgn="base" hangingPunct="0">
              <a:spcBef>
                <a:spcPct val="0"/>
              </a:spcBef>
              <a:spcAft>
                <a:spcPct val="0"/>
              </a:spcAft>
              <a:defRPr>
                <a:solidFill>
                  <a:schemeClr val="tx1"/>
                </a:solidFill>
                <a:latin typeface="Frutiger LT Com 55 Roman" pitchFamily="34" charset="0"/>
              </a:defRPr>
            </a:lvl8pPr>
            <a:lvl9pPr marL="4775200" indent="-228600" defTabSz="762000" eaLnBrk="0" fontAlgn="base" hangingPunct="0">
              <a:spcBef>
                <a:spcPct val="0"/>
              </a:spcBef>
              <a:spcAft>
                <a:spcPct val="0"/>
              </a:spcAft>
              <a:defRPr>
                <a:solidFill>
                  <a:schemeClr val="tx1"/>
                </a:solidFill>
                <a:latin typeface="Frutiger LT Com 55 Roman" pitchFamily="34" charset="0"/>
              </a:defRPr>
            </a:lvl9pPr>
          </a:lstStyle>
          <a:p>
            <a:pPr>
              <a:lnSpc>
                <a:spcPct val="90000"/>
              </a:lnSpc>
              <a:spcAft>
                <a:spcPct val="40000"/>
              </a:spcAft>
              <a:buFont typeface="Wingdings" pitchFamily="2" charset="2"/>
              <a:buNone/>
              <a:defRPr/>
            </a:pPr>
            <a:r>
              <a:rPr lang="en-GB" sz="2400" i="1" dirty="0" smtClean="0">
                <a:latin typeface="Frutiger LT Com 45 Light" pitchFamily="34" charset="0"/>
              </a:rPr>
              <a:t>“Mein </a:t>
            </a:r>
            <a:r>
              <a:rPr lang="de-DE" sz="2400" i="1" dirty="0" smtClean="0">
                <a:latin typeface="Frutiger LT Com 45 Light" pitchFamily="34" charset="0"/>
              </a:rPr>
              <a:t>wichtigstes Kapital hat Füße. Jeden Abend verlässt es mein Unternehmen. Ich kann nur hoffen, </a:t>
            </a:r>
            <a:br>
              <a:rPr lang="de-DE" sz="2400" i="1" dirty="0" smtClean="0">
                <a:latin typeface="Frutiger LT Com 45 Light" pitchFamily="34" charset="0"/>
              </a:rPr>
            </a:br>
            <a:r>
              <a:rPr lang="de-DE" sz="2400" i="1" dirty="0" err="1" smtClean="0">
                <a:latin typeface="Frutiger LT Com 45 Light" pitchFamily="34" charset="0"/>
              </a:rPr>
              <a:t>daß</a:t>
            </a:r>
            <a:r>
              <a:rPr lang="de-DE" sz="2400" i="1" dirty="0" smtClean="0">
                <a:latin typeface="Frutiger LT Com 45 Light" pitchFamily="34" charset="0"/>
              </a:rPr>
              <a:t> es morgen wiederkommt</a:t>
            </a:r>
            <a:r>
              <a:rPr lang="en-GB" sz="2400" i="1" dirty="0" smtClean="0">
                <a:latin typeface="Frutiger LT Com 45 Light" pitchFamily="34" charset="0"/>
              </a:rPr>
              <a:t>” </a:t>
            </a:r>
            <a:endParaRPr lang="en-GB" sz="2400" i="1" dirty="0">
              <a:latin typeface="Frutiger LT Com 45 Light" pitchFamily="34" charset="0"/>
            </a:endParaRPr>
          </a:p>
          <a:p>
            <a:pPr>
              <a:lnSpc>
                <a:spcPct val="90000"/>
              </a:lnSpc>
              <a:spcAft>
                <a:spcPct val="40000"/>
              </a:spcAft>
              <a:buFont typeface="Wingdings" pitchFamily="2" charset="2"/>
              <a:buNone/>
              <a:defRPr/>
            </a:pPr>
            <a:r>
              <a:rPr lang="en-GB" dirty="0">
                <a:latin typeface="Frutiger LT Com 45 Light" pitchFamily="34" charset="0"/>
              </a:rPr>
              <a:t>					</a:t>
            </a:r>
            <a:r>
              <a:rPr lang="en-GB" sz="1400" dirty="0">
                <a:latin typeface="Frutiger LT Com 45 Light" pitchFamily="34" charset="0"/>
              </a:rPr>
              <a:t>          (</a:t>
            </a:r>
            <a:r>
              <a:rPr lang="en-GB" sz="1400" dirty="0" err="1">
                <a:latin typeface="Frutiger LT Com 45 Light" pitchFamily="34" charset="0"/>
              </a:rPr>
              <a:t>Bertschinger</a:t>
            </a:r>
            <a:r>
              <a:rPr lang="en-GB" sz="1400" dirty="0">
                <a:latin typeface="Frutiger LT Com 45 Light" pitchFamily="34" charset="0"/>
              </a:rPr>
              <a:t>)</a:t>
            </a:r>
            <a:br>
              <a:rPr lang="en-GB" sz="1400" dirty="0">
                <a:latin typeface="Frutiger LT Com 45 Light" pitchFamily="34" charset="0"/>
              </a:rPr>
            </a:br>
            <a:endParaRPr lang="en-GB" sz="1400" dirty="0">
              <a:latin typeface="Frutiger LT Com 45 Ligh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476250"/>
            <a:ext cx="8207375" cy="344488"/>
          </a:xfrm>
        </p:spPr>
        <p:txBody>
          <a:bodyPr/>
          <a:lstStyle/>
          <a:p>
            <a:pPr defTabSz="503238">
              <a:lnSpc>
                <a:spcPct val="93000"/>
              </a:lnSpc>
            </a:pPr>
            <a:r>
              <a:rPr lang="de-DE" smtClean="0"/>
              <a:t>Partnerschaftliche Mitarbeiterentwicklung als Aufgabe</a:t>
            </a:r>
          </a:p>
        </p:txBody>
      </p:sp>
      <p:sp>
        <p:nvSpPr>
          <p:cNvPr id="3" name="Textfeld 2"/>
          <p:cNvSpPr txBox="1">
            <a:spLocks noChangeArrowheads="1"/>
          </p:cNvSpPr>
          <p:nvPr/>
        </p:nvSpPr>
        <p:spPr bwMode="auto">
          <a:xfrm>
            <a:off x="827088" y="2295525"/>
            <a:ext cx="2519362" cy="369888"/>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a:t>…für Führungskräfte:</a:t>
            </a:r>
          </a:p>
        </p:txBody>
      </p:sp>
      <p:sp>
        <p:nvSpPr>
          <p:cNvPr id="22" name="Textfeld 21"/>
          <p:cNvSpPr txBox="1">
            <a:spLocks noChangeArrowheads="1"/>
          </p:cNvSpPr>
          <p:nvPr/>
        </p:nvSpPr>
        <p:spPr bwMode="auto">
          <a:xfrm>
            <a:off x="4732338" y="2295525"/>
            <a:ext cx="2762250" cy="369888"/>
          </a:xfrm>
          <a:prstGeom prst="rect">
            <a:avLst/>
          </a:prstGeom>
          <a:noFill/>
          <a:ln w="9525">
            <a:noFill/>
            <a:miter lim="800000"/>
            <a:headEnd/>
            <a:tailEnd/>
          </a:ln>
        </p:spPr>
        <p:txBody>
          <a:bodyPr wrap="none">
            <a:spAutoFit/>
          </a:bodyPr>
          <a:lstStyle/>
          <a:p>
            <a:pPr>
              <a:spcAft>
                <a:spcPct val="40000"/>
              </a:spcAft>
              <a:buFont typeface="Wingdings" pitchFamily="2" charset="2"/>
              <a:buNone/>
            </a:pPr>
            <a:r>
              <a:rPr lang="de-DE"/>
              <a:t>…für jeden Mitarbeiter:</a:t>
            </a:r>
          </a:p>
        </p:txBody>
      </p:sp>
      <p:sp>
        <p:nvSpPr>
          <p:cNvPr id="4" name="Textfeld 3"/>
          <p:cNvSpPr txBox="1"/>
          <p:nvPr/>
        </p:nvSpPr>
        <p:spPr>
          <a:xfrm>
            <a:off x="809625" y="2841625"/>
            <a:ext cx="3735388" cy="3194050"/>
          </a:xfrm>
          <a:prstGeom prst="rect">
            <a:avLst/>
          </a:prstGeom>
          <a:noFill/>
        </p:spPr>
        <p:txBody>
          <a:bodyPr>
            <a:spAutoFit/>
          </a:bodyPr>
          <a:lstStyle/>
          <a:p>
            <a:pPr marL="285750" indent="-285750">
              <a:spcAft>
                <a:spcPct val="40000"/>
              </a:spcAft>
              <a:buFont typeface="Arial" pitchFamily="34" charset="0"/>
              <a:buChar char="•"/>
              <a:defRPr/>
            </a:pPr>
            <a:r>
              <a:rPr lang="de-DE" sz="1600" dirty="0">
                <a:latin typeface="Frutiger LT Com 55 Roman" pitchFamily="34" charset="0"/>
              </a:rPr>
              <a:t>Bestimmt tägliches Arbeitsumfeld</a:t>
            </a:r>
            <a:br>
              <a:rPr lang="de-DE" sz="1600" dirty="0">
                <a:latin typeface="Frutiger LT Com 55 Roman" pitchFamily="34" charset="0"/>
              </a:rPr>
            </a:br>
            <a:r>
              <a:rPr lang="de-DE" sz="1600" dirty="0">
                <a:latin typeface="Frutiger LT Com 55 Roman" pitchFamily="34" charset="0"/>
              </a:rPr>
              <a:t>und –</a:t>
            </a:r>
            <a:r>
              <a:rPr lang="de-DE" sz="1600" dirty="0" err="1">
                <a:latin typeface="Frutiger LT Com 55 Roman" pitchFamily="34" charset="0"/>
              </a:rPr>
              <a:t>herausforderungen</a:t>
            </a:r>
            <a:r>
              <a:rPr lang="de-DE" sz="1600" dirty="0">
                <a:latin typeface="Frutiger LT Com 55 Roman" pitchFamily="34" charset="0"/>
              </a:rPr>
              <a:t> der Mitarbeiter maßgeblich mit</a:t>
            </a:r>
          </a:p>
          <a:p>
            <a:pPr marL="285750" indent="-285750">
              <a:spcAft>
                <a:spcPct val="40000"/>
              </a:spcAft>
              <a:buFont typeface="Arial" pitchFamily="34" charset="0"/>
              <a:buChar char="•"/>
              <a:defRPr/>
            </a:pPr>
            <a:r>
              <a:rPr lang="de-DE" sz="1600" dirty="0">
                <a:latin typeface="Frutiger LT Com 55 Roman" pitchFamily="34" charset="0"/>
              </a:rPr>
              <a:t>Hat direkten Einblick in Verhalten und Leistung</a:t>
            </a:r>
          </a:p>
          <a:p>
            <a:pPr marL="285750" indent="-285750">
              <a:spcAft>
                <a:spcPct val="40000"/>
              </a:spcAft>
              <a:buFont typeface="Arial" pitchFamily="34" charset="0"/>
              <a:buChar char="•"/>
              <a:defRPr/>
            </a:pPr>
            <a:r>
              <a:rPr lang="de-DE" sz="1600" dirty="0">
                <a:latin typeface="Frutiger LT Com 55 Roman" pitchFamily="34" charset="0"/>
              </a:rPr>
              <a:t>Hat unmittelbare Vorbildfunktion </a:t>
            </a:r>
          </a:p>
          <a:p>
            <a:pPr marL="285750" indent="-285750">
              <a:spcAft>
                <a:spcPct val="40000"/>
              </a:spcAft>
              <a:buFont typeface="Arial" pitchFamily="34" charset="0"/>
              <a:buChar char="•"/>
              <a:defRPr/>
            </a:pPr>
            <a:r>
              <a:rPr lang="de-DE" sz="1600" dirty="0">
                <a:latin typeface="Frutiger LT Com 55 Roman" pitchFamily="34" charset="0"/>
              </a:rPr>
              <a:t>Kennt Unternehmensziele und bricht diese auf </a:t>
            </a:r>
            <a:r>
              <a:rPr lang="de-DE" sz="1600" dirty="0" err="1">
                <a:latin typeface="Frutiger LT Com 55 Roman" pitchFamily="34" charset="0"/>
              </a:rPr>
              <a:t>Lernan</a:t>
            </a:r>
            <a:r>
              <a:rPr lang="de-DE" sz="1600" dirty="0">
                <a:latin typeface="Frutiger LT Com 55 Roman" pitchFamily="34" charset="0"/>
              </a:rPr>
              <a:t>-forderungen hinunter</a:t>
            </a:r>
          </a:p>
          <a:p>
            <a:pPr marL="285750" indent="-285750">
              <a:spcAft>
                <a:spcPct val="40000"/>
              </a:spcAft>
              <a:buFont typeface="Arial" pitchFamily="34" charset="0"/>
              <a:buChar char="•"/>
              <a:defRPr/>
            </a:pPr>
            <a:r>
              <a:rPr lang="de-DE" sz="1600" b="1" dirty="0" err="1">
                <a:solidFill>
                  <a:schemeClr val="tx2"/>
                </a:solidFill>
                <a:latin typeface="+mj-lt"/>
                <a:ea typeface="+mj-ea"/>
                <a:cs typeface="+mj-cs"/>
              </a:rPr>
              <a:t>Zielbild</a:t>
            </a:r>
            <a:r>
              <a:rPr lang="de-DE" sz="1600" b="1" dirty="0">
                <a:solidFill>
                  <a:schemeClr val="tx2"/>
                </a:solidFill>
                <a:latin typeface="+mj-lt"/>
                <a:ea typeface="+mj-ea"/>
                <a:cs typeface="+mj-cs"/>
              </a:rPr>
              <a:t>: </a:t>
            </a:r>
            <a:r>
              <a:rPr lang="de-DE" sz="1600" b="1" dirty="0">
                <a:solidFill>
                  <a:schemeClr val="tx2"/>
                </a:solidFill>
                <a:latin typeface="+mj-lt"/>
                <a:ea typeface="+mj-ea"/>
                <a:cs typeface="+mj-cs"/>
              </a:rPr>
              <a:t/>
            </a:r>
            <a:br>
              <a:rPr lang="de-DE" sz="1600" b="1" dirty="0">
                <a:solidFill>
                  <a:schemeClr val="tx2"/>
                </a:solidFill>
                <a:latin typeface="+mj-lt"/>
                <a:ea typeface="+mj-ea"/>
                <a:cs typeface="+mj-cs"/>
              </a:rPr>
            </a:br>
            <a:r>
              <a:rPr lang="de-DE" sz="1600" b="1" dirty="0">
                <a:solidFill>
                  <a:schemeClr val="tx2"/>
                </a:solidFill>
                <a:latin typeface="+mj-lt"/>
                <a:ea typeface="+mj-ea"/>
                <a:cs typeface="+mj-cs"/>
              </a:rPr>
              <a:t>„</a:t>
            </a:r>
            <a:r>
              <a:rPr lang="de-DE" sz="1600" b="1" dirty="0">
                <a:solidFill>
                  <a:schemeClr val="tx2"/>
                </a:solidFill>
                <a:latin typeface="+mj-lt"/>
                <a:ea typeface="+mj-ea"/>
                <a:cs typeface="+mj-cs"/>
              </a:rPr>
              <a:t>Führungskraft als Lerncoach“</a:t>
            </a:r>
          </a:p>
        </p:txBody>
      </p:sp>
      <p:sp>
        <p:nvSpPr>
          <p:cNvPr id="25" name="Textfeld 24"/>
          <p:cNvSpPr txBox="1"/>
          <p:nvPr/>
        </p:nvSpPr>
        <p:spPr>
          <a:xfrm>
            <a:off x="4716463" y="2841625"/>
            <a:ext cx="3832225" cy="3194050"/>
          </a:xfrm>
          <a:prstGeom prst="rect">
            <a:avLst/>
          </a:prstGeom>
          <a:noFill/>
        </p:spPr>
        <p:txBody>
          <a:bodyPr>
            <a:spAutoFit/>
          </a:bodyPr>
          <a:lstStyle/>
          <a:p>
            <a:pPr marL="285750" indent="-285750">
              <a:spcAft>
                <a:spcPct val="40000"/>
              </a:spcAft>
              <a:buFont typeface="Arial" pitchFamily="34" charset="0"/>
              <a:buChar char="•"/>
              <a:defRPr/>
            </a:pPr>
            <a:r>
              <a:rPr lang="de-DE" sz="1600" dirty="0">
                <a:latin typeface="Frutiger LT Com 55 Roman" pitchFamily="34" charset="0"/>
              </a:rPr>
              <a:t>Eigene Lernfähigkeit als Beitrag zur Erhaltung der „</a:t>
            </a:r>
            <a:r>
              <a:rPr lang="de-DE" sz="1600" dirty="0" err="1">
                <a:latin typeface="Frutiger LT Com 55 Roman" pitchFamily="34" charset="0"/>
              </a:rPr>
              <a:t>Employability</a:t>
            </a:r>
            <a:r>
              <a:rPr lang="de-DE" sz="1600" dirty="0">
                <a:latin typeface="Frutiger LT Com 55 Roman" pitchFamily="34" charset="0"/>
              </a:rPr>
              <a:t>“</a:t>
            </a:r>
          </a:p>
          <a:p>
            <a:pPr marL="285750" indent="-285750">
              <a:spcAft>
                <a:spcPct val="40000"/>
              </a:spcAft>
              <a:buFont typeface="Arial" pitchFamily="34" charset="0"/>
              <a:buChar char="•"/>
              <a:defRPr/>
            </a:pPr>
            <a:r>
              <a:rPr lang="de-DE" sz="1600" dirty="0">
                <a:latin typeface="Frutiger LT Com 55 Roman" pitchFamily="34" charset="0"/>
              </a:rPr>
              <a:t>Um eigenen Wert zu erhalten und auszubauen</a:t>
            </a:r>
          </a:p>
          <a:p>
            <a:pPr marL="285750" indent="-285750">
              <a:spcAft>
                <a:spcPct val="40000"/>
              </a:spcAft>
              <a:buFont typeface="Arial" pitchFamily="34" charset="0"/>
              <a:buChar char="•"/>
              <a:defRPr/>
            </a:pPr>
            <a:r>
              <a:rPr lang="de-DE" sz="1600" dirty="0">
                <a:latin typeface="Frutiger LT Com 55 Roman" pitchFamily="34" charset="0"/>
              </a:rPr>
              <a:t>Um eigene Potenziale </a:t>
            </a:r>
            <a:r>
              <a:rPr lang="de-DE" sz="1600" dirty="0" err="1">
                <a:latin typeface="Frutiger LT Com 55 Roman" pitchFamily="34" charset="0"/>
              </a:rPr>
              <a:t>verant-wortlich</a:t>
            </a:r>
            <a:r>
              <a:rPr lang="de-DE" sz="1600" dirty="0">
                <a:latin typeface="Frutiger LT Com 55 Roman" pitchFamily="34" charset="0"/>
              </a:rPr>
              <a:t> weiterentwickeln zu können</a:t>
            </a:r>
          </a:p>
          <a:p>
            <a:pPr>
              <a:spcAft>
                <a:spcPct val="40000"/>
              </a:spcAft>
              <a:buFont typeface="Wingdings" pitchFamily="2" charset="2"/>
              <a:buNone/>
              <a:defRPr/>
            </a:pPr>
            <a:r>
              <a:rPr lang="de-DE" sz="1600" dirty="0">
                <a:latin typeface="Frutiger LT Com 55 Roman" pitchFamily="34" charset="0"/>
              </a:rPr>
              <a:t/>
            </a:r>
            <a:br>
              <a:rPr lang="de-DE" sz="1600" dirty="0">
                <a:latin typeface="Frutiger LT Com 55 Roman" pitchFamily="34" charset="0"/>
              </a:rPr>
            </a:br>
            <a:endParaRPr lang="de-DE" sz="1600" dirty="0">
              <a:latin typeface="Frutiger LT Com 55 Roman" pitchFamily="34" charset="0"/>
            </a:endParaRPr>
          </a:p>
          <a:p>
            <a:pPr marL="285750" indent="-285750">
              <a:spcAft>
                <a:spcPct val="40000"/>
              </a:spcAft>
              <a:buFont typeface="Arial" pitchFamily="34" charset="0"/>
              <a:buChar char="•"/>
              <a:defRPr/>
            </a:pPr>
            <a:r>
              <a:rPr lang="de-DE" sz="1600" b="1" dirty="0" err="1">
                <a:solidFill>
                  <a:schemeClr val="tx2"/>
                </a:solidFill>
                <a:latin typeface="+mj-lt"/>
                <a:ea typeface="+mj-ea"/>
                <a:cs typeface="+mj-cs"/>
              </a:rPr>
              <a:t>Zielbild</a:t>
            </a:r>
            <a:r>
              <a:rPr lang="de-DE" sz="1600" b="1" dirty="0">
                <a:solidFill>
                  <a:schemeClr val="tx2"/>
                </a:solidFill>
                <a:latin typeface="+mj-lt"/>
                <a:ea typeface="+mj-ea"/>
                <a:cs typeface="+mj-cs"/>
              </a:rPr>
              <a:t>: </a:t>
            </a:r>
            <a:r>
              <a:rPr lang="de-DE" sz="1600" b="1" dirty="0">
                <a:solidFill>
                  <a:schemeClr val="tx2"/>
                </a:solidFill>
                <a:latin typeface="+mj-lt"/>
                <a:ea typeface="+mj-ea"/>
                <a:cs typeface="+mj-cs"/>
              </a:rPr>
              <a:t/>
            </a:r>
            <a:br>
              <a:rPr lang="de-DE" sz="1600" b="1" dirty="0">
                <a:solidFill>
                  <a:schemeClr val="tx2"/>
                </a:solidFill>
                <a:latin typeface="+mj-lt"/>
                <a:ea typeface="+mj-ea"/>
                <a:cs typeface="+mj-cs"/>
              </a:rPr>
            </a:br>
            <a:r>
              <a:rPr lang="de-DE" sz="1600" b="1" dirty="0">
                <a:solidFill>
                  <a:schemeClr val="tx2"/>
                </a:solidFill>
                <a:latin typeface="+mj-lt"/>
                <a:ea typeface="+mj-ea"/>
                <a:cs typeface="+mj-cs"/>
              </a:rPr>
              <a:t>„</a:t>
            </a:r>
            <a:r>
              <a:rPr lang="de-DE" sz="1600" b="1" dirty="0">
                <a:solidFill>
                  <a:schemeClr val="tx2"/>
                </a:solidFill>
                <a:latin typeface="+mj-lt"/>
                <a:ea typeface="+mj-ea"/>
                <a:cs typeface="+mj-cs"/>
              </a:rPr>
              <a:t>Mitarbeiter als Lernunternehmer</a:t>
            </a:r>
            <a:r>
              <a:rPr lang="de-DE" sz="1600" dirty="0">
                <a:latin typeface="Frutiger LT Com 55 Roman" pitchFamily="34" charset="0"/>
              </a:rPr>
              <a:t>“</a:t>
            </a:r>
            <a:endParaRPr lang="de-DE" sz="1600" dirty="0">
              <a:latin typeface="Frutiger LT Com 55 Roman" pitchFamily="34" charset="0"/>
            </a:endParaRPr>
          </a:p>
        </p:txBody>
      </p:sp>
      <p:grpSp>
        <p:nvGrpSpPr>
          <p:cNvPr id="9" name="Gruppieren 8"/>
          <p:cNvGrpSpPr>
            <a:grpSpLocks/>
          </p:cNvGrpSpPr>
          <p:nvPr/>
        </p:nvGrpSpPr>
        <p:grpSpPr bwMode="auto">
          <a:xfrm>
            <a:off x="755650" y="1052513"/>
            <a:ext cx="7561263" cy="936625"/>
            <a:chOff x="755650" y="1052736"/>
            <a:chExt cx="7560766" cy="936104"/>
          </a:xfrm>
        </p:grpSpPr>
        <p:sp>
          <p:nvSpPr>
            <p:cNvPr id="28" name="Richtungspfeil 27"/>
            <p:cNvSpPr/>
            <p:nvPr/>
          </p:nvSpPr>
          <p:spPr>
            <a:xfrm>
              <a:off x="755650" y="1052736"/>
              <a:ext cx="3474810" cy="647340"/>
            </a:xfrm>
            <a:prstGeom prst="homePlate">
              <a:avLst/>
            </a:prstGeom>
            <a:solidFill>
              <a:schemeClr val="tx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40000"/>
                </a:spcAft>
                <a:buFont typeface="Wingdings" pitchFamily="2" charset="2"/>
                <a:buNone/>
                <a:defRPr/>
              </a:pPr>
              <a:r>
                <a:rPr lang="de-DE" dirty="0">
                  <a:solidFill>
                    <a:schemeClr val="tx1"/>
                  </a:solidFill>
                </a:rPr>
                <a:t>In der Weiterbildung</a:t>
              </a:r>
            </a:p>
          </p:txBody>
        </p:sp>
        <p:sp>
          <p:nvSpPr>
            <p:cNvPr id="29" name="Eingekerbter Richtungspfeil 28"/>
            <p:cNvSpPr/>
            <p:nvPr/>
          </p:nvSpPr>
          <p:spPr>
            <a:xfrm>
              <a:off x="4571749" y="1052736"/>
              <a:ext cx="3744667" cy="64734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40000"/>
                </a:spcAft>
                <a:buFont typeface="Wingdings" pitchFamily="2" charset="2"/>
                <a:buNone/>
                <a:defRPr/>
              </a:pPr>
              <a:r>
                <a:rPr lang="de-DE" dirty="0">
                  <a:solidFill>
                    <a:schemeClr val="bg1"/>
                  </a:solidFill>
                </a:rPr>
                <a:t>In der täglichen Arbeit</a:t>
              </a:r>
            </a:p>
          </p:txBody>
        </p:sp>
        <p:sp>
          <p:nvSpPr>
            <p:cNvPr id="30" name="Eingekerbter Richtungspfeil 29"/>
            <p:cNvSpPr/>
            <p:nvPr/>
          </p:nvSpPr>
          <p:spPr>
            <a:xfrm>
              <a:off x="3998700" y="1052736"/>
              <a:ext cx="484155" cy="647340"/>
            </a:xfrm>
            <a:prstGeom prst="chevron">
              <a:avLst>
                <a:gd name="adj" fmla="val 862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40000"/>
                </a:spcAft>
                <a:buFont typeface="Wingdings" pitchFamily="2" charset="2"/>
                <a:buNone/>
                <a:defRPr/>
              </a:pPr>
              <a:endParaRPr lang="de-DE">
                <a:solidFill>
                  <a:schemeClr val="tx1"/>
                </a:solidFill>
              </a:endParaRPr>
            </a:p>
          </p:txBody>
        </p:sp>
        <p:sp>
          <p:nvSpPr>
            <p:cNvPr id="31" name="Eingekerbter Richtungspfeil 30"/>
            <p:cNvSpPr/>
            <p:nvPr/>
          </p:nvSpPr>
          <p:spPr>
            <a:xfrm>
              <a:off x="4151090" y="1052736"/>
              <a:ext cx="484155" cy="647340"/>
            </a:xfrm>
            <a:prstGeom prst="chevron">
              <a:avLst>
                <a:gd name="adj" fmla="val 862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40000"/>
                </a:spcAft>
                <a:buFont typeface="Wingdings" pitchFamily="2" charset="2"/>
                <a:buNone/>
                <a:defRPr/>
              </a:pPr>
              <a:endParaRPr lang="de-DE">
                <a:solidFill>
                  <a:schemeClr val="tx1"/>
                </a:solidFill>
              </a:endParaRPr>
            </a:p>
          </p:txBody>
        </p:sp>
        <p:sp>
          <p:nvSpPr>
            <p:cNvPr id="32" name="Eingekerbter Richtungspfeil 31"/>
            <p:cNvSpPr/>
            <p:nvPr/>
          </p:nvSpPr>
          <p:spPr>
            <a:xfrm>
              <a:off x="4303480" y="1052736"/>
              <a:ext cx="484155" cy="647340"/>
            </a:xfrm>
            <a:prstGeom prst="chevron">
              <a:avLst>
                <a:gd name="adj" fmla="val 862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40000"/>
                </a:spcAft>
                <a:buFont typeface="Wingdings" pitchFamily="2" charset="2"/>
                <a:buNone/>
                <a:defRPr/>
              </a:pPr>
              <a:endParaRPr lang="de-DE">
                <a:solidFill>
                  <a:schemeClr val="tx1"/>
                </a:solidFill>
              </a:endParaRPr>
            </a:p>
          </p:txBody>
        </p:sp>
        <p:cxnSp>
          <p:nvCxnSpPr>
            <p:cNvPr id="20493" name="Gerade Verbindung 7"/>
            <p:cNvCxnSpPr>
              <a:cxnSpLocks noChangeShapeType="1"/>
            </p:cNvCxnSpPr>
            <p:nvPr/>
          </p:nvCxnSpPr>
          <p:spPr bwMode="auto">
            <a:xfrm>
              <a:off x="755650" y="1988840"/>
              <a:ext cx="7416800" cy="0"/>
            </a:xfrm>
            <a:prstGeom prst="line">
              <a:avLst/>
            </a:prstGeom>
            <a:noFill/>
            <a:ln w="28575" algn="ctr">
              <a:solidFill>
                <a:srgbClr val="179C7D"/>
              </a:solidFill>
              <a:round/>
              <a:headEnd/>
              <a:tailEnd/>
            </a:ln>
          </p:spPr>
        </p:cxnSp>
      </p:grpSp>
      <p:sp>
        <p:nvSpPr>
          <p:cNvPr id="16" name="Rectangle 3"/>
          <p:cNvSpPr>
            <a:spLocks noChangeArrowheads="1"/>
          </p:cNvSpPr>
          <p:nvPr/>
        </p:nvSpPr>
        <p:spPr bwMode="auto">
          <a:xfrm>
            <a:off x="733425" y="3868738"/>
            <a:ext cx="8251825" cy="539750"/>
          </a:xfrm>
          <a:prstGeom prst="rect">
            <a:avLst/>
          </a:prstGeom>
          <a:solidFill>
            <a:schemeClr val="bg1"/>
          </a:solidFill>
          <a:ln>
            <a:solidFill>
              <a:schemeClr val="tx2"/>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40000"/>
              </a:spcAft>
              <a:buFont typeface="Wingdings" pitchFamily="2" charset="2"/>
              <a:buNone/>
              <a:defRPr/>
            </a:pPr>
            <a:r>
              <a:rPr lang="de-DE" sz="1600" b="1" dirty="0">
                <a:solidFill>
                  <a:schemeClr val="tx2"/>
                </a:solidFill>
                <a:latin typeface="+mj-lt"/>
              </a:rPr>
              <a:t>Selbstverantwortlichkeit UND Führungsverantwortlichkeit</a:t>
            </a:r>
            <a:endParaRPr lang="de-DE" sz="1600" b="1" dirty="0">
              <a:solidFill>
                <a:schemeClr val="tx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90"/>
                                          </p:val>
                                        </p:tav>
                                        <p:tav tm="100000">
                                          <p:val>
                                            <p:fltVal val="0"/>
                                          </p:val>
                                        </p:tav>
                                      </p:tavLst>
                                    </p:anim>
                                    <p:animEffect transition="in" filter="fade">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2" grpId="0"/>
      <p:bldP spid="4" grpId="0"/>
      <p:bldP spid="2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7"/>
          <p:cNvGrpSpPr>
            <a:grpSpLocks/>
          </p:cNvGrpSpPr>
          <p:nvPr/>
        </p:nvGrpSpPr>
        <p:grpSpPr bwMode="auto">
          <a:xfrm>
            <a:off x="258763" y="249238"/>
            <a:ext cx="7050087" cy="5387975"/>
            <a:chOff x="163" y="157"/>
            <a:chExt cx="4441" cy="3394"/>
          </a:xfrm>
        </p:grpSpPr>
        <p:sp>
          <p:nvSpPr>
            <p:cNvPr id="18437" name="Rectangle 5"/>
            <p:cNvSpPr>
              <a:spLocks noChangeArrowheads="1"/>
            </p:cNvSpPr>
            <p:nvPr/>
          </p:nvSpPr>
          <p:spPr bwMode="auto">
            <a:xfrm>
              <a:off x="163" y="157"/>
              <a:ext cx="2031" cy="289"/>
            </a:xfrm>
            <a:prstGeom prst="rect">
              <a:avLst/>
            </a:prstGeom>
            <a:noFill/>
            <a:ln>
              <a:noFill/>
            </a:ln>
            <a:effectLst/>
            <a:extLst>
              <a:ext uri="{909E8E84-426E-40DD-AFC4-6F175D3DCCD1}"/>
              <a:ext uri="{91240B29-F687-4F45-9708-019B960494DF}"/>
              <a:ext uri="{AF507438-7753-43E0-B8FC-AC1667EBCBE1}"/>
            </a:extLst>
          </p:spPr>
          <p:txBody>
            <a:bodyPr wrap="none" lIns="88282" tIns="44141" rIns="88282" bIns="44141">
              <a:spAutoFit/>
            </a:bodyPr>
            <a:lstStyle/>
            <a:p>
              <a:pPr defTabSz="882650" eaLnBrk="0" hangingPunct="0">
                <a:spcAft>
                  <a:spcPct val="40000"/>
                </a:spcAft>
                <a:buFont typeface="Wingdings" pitchFamily="2" charset="2"/>
                <a:buNone/>
                <a:defRPr/>
              </a:pPr>
              <a:r>
                <a:rPr lang="de-DE" sz="2400" b="1" dirty="0">
                  <a:latin typeface="+mj-lt"/>
                  <a:ea typeface="+mj-ea"/>
                  <a:cs typeface="+mj-cs"/>
                </a:rPr>
                <a:t>Vom </a:t>
              </a:r>
              <a:r>
                <a:rPr lang="de-DE" sz="2400" b="1" dirty="0" err="1">
                  <a:latin typeface="+mj-lt"/>
                  <a:ea typeface="+mj-ea"/>
                  <a:cs typeface="+mj-cs"/>
                </a:rPr>
                <a:t>Fussball</a:t>
              </a:r>
              <a:r>
                <a:rPr lang="de-DE" sz="2400" b="1" dirty="0">
                  <a:latin typeface="+mj-lt"/>
                  <a:ea typeface="+mj-ea"/>
                  <a:cs typeface="+mj-cs"/>
                </a:rPr>
                <a:t> lernen</a:t>
              </a:r>
              <a:r>
                <a:rPr lang="de-DE" sz="2400" b="1" dirty="0">
                  <a:latin typeface="+mj-lt"/>
                  <a:ea typeface="+mj-ea"/>
                  <a:cs typeface="+mj-cs"/>
                </a:rPr>
                <a:t>?</a:t>
              </a:r>
            </a:p>
          </p:txBody>
        </p:sp>
        <p:pic>
          <p:nvPicPr>
            <p:cNvPr id="22532" name="Picture 6" descr="images"/>
            <p:cNvPicPr>
              <a:picLocks noChangeAspect="1" noChangeArrowheads="1"/>
            </p:cNvPicPr>
            <p:nvPr/>
          </p:nvPicPr>
          <p:blipFill>
            <a:blip r:embed="rId3"/>
            <a:srcRect/>
            <a:stretch>
              <a:fillRect/>
            </a:stretch>
          </p:blipFill>
          <p:spPr bwMode="auto">
            <a:xfrm>
              <a:off x="3379" y="2523"/>
              <a:ext cx="1225" cy="1028"/>
            </a:xfrm>
            <a:prstGeom prst="rect">
              <a:avLst/>
            </a:prstGeom>
            <a:noFill/>
            <a:ln w="9525">
              <a:noFill/>
              <a:miter lim="800000"/>
              <a:headEnd/>
              <a:tailEnd/>
            </a:ln>
          </p:spPr>
        </p:pic>
      </p:grpSp>
      <p:sp>
        <p:nvSpPr>
          <p:cNvPr id="8" name="Rectangle 4"/>
          <p:cNvSpPr>
            <a:spLocks noChangeArrowheads="1"/>
          </p:cNvSpPr>
          <p:nvPr/>
        </p:nvSpPr>
        <p:spPr bwMode="auto">
          <a:xfrm>
            <a:off x="311150" y="1177925"/>
            <a:ext cx="8509000" cy="5203825"/>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nchor="ctr">
            <a:spAutoFit/>
          </a:bodyPr>
          <a:lstStyle/>
          <a:p>
            <a:pPr>
              <a:spcAft>
                <a:spcPct val="40000"/>
              </a:spcAft>
              <a:buFont typeface="Wingdings" pitchFamily="2" charset="2"/>
              <a:buNone/>
              <a:defRPr/>
            </a:pPr>
            <a:r>
              <a:rPr lang="de-DE" dirty="0">
                <a:latin typeface="+mj-lt"/>
              </a:rPr>
              <a:t> „Einerseits gilt es, </a:t>
            </a:r>
            <a:r>
              <a:rPr lang="de-DE" b="1" dirty="0">
                <a:solidFill>
                  <a:schemeClr val="tx2"/>
                </a:solidFill>
                <a:latin typeface="+mj-lt"/>
              </a:rPr>
              <a:t>Freiräume</a:t>
            </a:r>
            <a:r>
              <a:rPr lang="de-DE" dirty="0">
                <a:solidFill>
                  <a:schemeClr val="tx2"/>
                </a:solidFill>
                <a:latin typeface="+mj-lt"/>
              </a:rPr>
              <a:t> </a:t>
            </a:r>
            <a:r>
              <a:rPr lang="de-DE" dirty="0">
                <a:latin typeface="+mj-lt"/>
              </a:rPr>
              <a:t>zu schaffen, um </a:t>
            </a:r>
            <a:r>
              <a:rPr lang="de-DE" b="1" dirty="0">
                <a:solidFill>
                  <a:schemeClr val="tx2"/>
                </a:solidFill>
                <a:latin typeface="+mj-lt"/>
              </a:rPr>
              <a:t>Selbstorganisation</a:t>
            </a:r>
            <a:r>
              <a:rPr lang="de-DE" dirty="0">
                <a:solidFill>
                  <a:schemeClr val="tx2"/>
                </a:solidFill>
                <a:latin typeface="+mj-lt"/>
              </a:rPr>
              <a:t> </a:t>
            </a:r>
            <a:r>
              <a:rPr lang="de-DE" dirty="0">
                <a:latin typeface="+mj-lt"/>
              </a:rPr>
              <a:t>zu ermöglichen.</a:t>
            </a:r>
          </a:p>
          <a:p>
            <a:pPr>
              <a:spcAft>
                <a:spcPct val="40000"/>
              </a:spcAft>
              <a:buFont typeface="Wingdings" pitchFamily="2" charset="2"/>
              <a:buNone/>
              <a:defRPr/>
            </a:pPr>
            <a:r>
              <a:rPr lang="de-DE" dirty="0">
                <a:latin typeface="+mj-lt"/>
              </a:rPr>
              <a:t>Andererseits gilt es zu führen, um schnell und effizient unternehmerische Ziele zu </a:t>
            </a:r>
            <a:br>
              <a:rPr lang="de-DE" dirty="0">
                <a:latin typeface="+mj-lt"/>
              </a:rPr>
            </a:br>
            <a:r>
              <a:rPr lang="de-DE" dirty="0">
                <a:latin typeface="+mj-lt"/>
              </a:rPr>
              <a:t>erreichen. Die Lösung dieses Paradox sehen wir jeden Tag in der </a:t>
            </a:r>
            <a:r>
              <a:rPr lang="de-DE" b="1" dirty="0">
                <a:solidFill>
                  <a:srgbClr val="179C7D"/>
                </a:solidFill>
                <a:latin typeface="+mj-lt"/>
              </a:rPr>
              <a:t>Bundesliga</a:t>
            </a:r>
            <a:r>
              <a:rPr lang="de-DE" dirty="0">
                <a:latin typeface="+mj-lt"/>
              </a:rPr>
              <a:t>. Sie </a:t>
            </a:r>
            <a:br>
              <a:rPr lang="de-DE" dirty="0">
                <a:latin typeface="+mj-lt"/>
              </a:rPr>
            </a:br>
            <a:r>
              <a:rPr lang="de-DE" dirty="0">
                <a:latin typeface="+mj-lt"/>
              </a:rPr>
              <a:t>liegt in unserer Vorstellung von Führung. (…)</a:t>
            </a:r>
          </a:p>
          <a:p>
            <a:pPr>
              <a:spcAft>
                <a:spcPct val="40000"/>
              </a:spcAft>
              <a:buFont typeface="Wingdings" pitchFamily="2" charset="2"/>
              <a:buNone/>
              <a:defRPr/>
            </a:pPr>
            <a:r>
              <a:rPr lang="de-DE" dirty="0">
                <a:latin typeface="+mj-lt"/>
              </a:rPr>
              <a:t>….</a:t>
            </a:r>
            <a:r>
              <a:rPr lang="de-DE" dirty="0">
                <a:latin typeface="+mj-lt"/>
              </a:rPr>
              <a:t>der Trainer steht am </a:t>
            </a:r>
            <a:r>
              <a:rPr lang="de-DE" b="1" dirty="0">
                <a:solidFill>
                  <a:schemeClr val="tx2"/>
                </a:solidFill>
                <a:latin typeface="+mj-lt"/>
              </a:rPr>
              <a:t>Spielfeldrand</a:t>
            </a:r>
            <a:r>
              <a:rPr lang="de-DE" dirty="0">
                <a:latin typeface="+mj-lt"/>
              </a:rPr>
              <a:t>, er stellt die Mannschaft auf. Er setzt die </a:t>
            </a:r>
            <a:br>
              <a:rPr lang="de-DE" dirty="0">
                <a:latin typeface="+mj-lt"/>
              </a:rPr>
            </a:br>
            <a:r>
              <a:rPr lang="de-DE" b="1" dirty="0">
                <a:solidFill>
                  <a:schemeClr val="tx2"/>
                </a:solidFill>
                <a:latin typeface="+mj-lt"/>
              </a:rPr>
              <a:t>Rahmenbedingungen</a:t>
            </a:r>
            <a:r>
              <a:rPr lang="de-DE" dirty="0">
                <a:latin typeface="+mj-lt"/>
              </a:rPr>
              <a:t>. Der Trainer ist verantwortlich für die </a:t>
            </a:r>
            <a:r>
              <a:rPr lang="de-DE" b="1" dirty="0">
                <a:solidFill>
                  <a:schemeClr val="tx2"/>
                </a:solidFill>
                <a:latin typeface="+mj-lt"/>
              </a:rPr>
              <a:t>Auswahl</a:t>
            </a:r>
            <a:r>
              <a:rPr lang="de-DE" dirty="0">
                <a:solidFill>
                  <a:schemeClr val="tx2"/>
                </a:solidFill>
                <a:latin typeface="+mj-lt"/>
              </a:rPr>
              <a:t> </a:t>
            </a:r>
            <a:r>
              <a:rPr lang="de-DE" dirty="0">
                <a:latin typeface="+mj-lt"/>
              </a:rPr>
              <a:t>und die </a:t>
            </a:r>
            <a:br>
              <a:rPr lang="de-DE" dirty="0">
                <a:latin typeface="+mj-lt"/>
              </a:rPr>
            </a:br>
            <a:r>
              <a:rPr lang="de-DE" b="1" dirty="0">
                <a:solidFill>
                  <a:schemeClr val="tx2"/>
                </a:solidFill>
                <a:latin typeface="+mj-lt"/>
              </a:rPr>
              <a:t>Aufstellung</a:t>
            </a:r>
            <a:r>
              <a:rPr lang="de-DE" dirty="0">
                <a:solidFill>
                  <a:schemeClr val="tx2"/>
                </a:solidFill>
                <a:latin typeface="+mj-lt"/>
              </a:rPr>
              <a:t> </a:t>
            </a:r>
            <a:r>
              <a:rPr lang="de-DE" dirty="0">
                <a:latin typeface="+mj-lt"/>
              </a:rPr>
              <a:t>der Mitarbeiter, die Festlegung und Verankerung der </a:t>
            </a:r>
            <a:br>
              <a:rPr lang="de-DE" dirty="0">
                <a:latin typeface="+mj-lt"/>
              </a:rPr>
            </a:br>
            <a:r>
              <a:rPr lang="de-DE" b="1" dirty="0">
                <a:solidFill>
                  <a:schemeClr val="tx2"/>
                </a:solidFill>
                <a:latin typeface="+mj-lt"/>
              </a:rPr>
              <a:t>Spielzüge</a:t>
            </a:r>
            <a:r>
              <a:rPr lang="de-DE" dirty="0">
                <a:latin typeface="+mj-lt"/>
              </a:rPr>
              <a:t>, die </a:t>
            </a:r>
            <a:r>
              <a:rPr lang="de-DE" b="1" dirty="0">
                <a:solidFill>
                  <a:schemeClr val="tx2"/>
                </a:solidFill>
                <a:latin typeface="+mj-lt"/>
              </a:rPr>
              <a:t>Motivation</a:t>
            </a:r>
            <a:r>
              <a:rPr lang="de-DE" dirty="0">
                <a:solidFill>
                  <a:schemeClr val="tx2"/>
                </a:solidFill>
                <a:latin typeface="+mj-lt"/>
              </a:rPr>
              <a:t> </a:t>
            </a:r>
            <a:r>
              <a:rPr lang="de-DE" dirty="0">
                <a:latin typeface="+mj-lt"/>
              </a:rPr>
              <a:t>der Spieler, sowie für deren laufende Beobachtung, </a:t>
            </a:r>
            <a:br>
              <a:rPr lang="de-DE" dirty="0">
                <a:latin typeface="+mj-lt"/>
              </a:rPr>
            </a:br>
            <a:r>
              <a:rPr lang="de-DE" b="1" dirty="0">
                <a:solidFill>
                  <a:schemeClr val="tx2"/>
                </a:solidFill>
                <a:latin typeface="+mj-lt"/>
              </a:rPr>
              <a:t>Verbesserung</a:t>
            </a:r>
            <a:r>
              <a:rPr lang="de-DE" dirty="0">
                <a:solidFill>
                  <a:schemeClr val="tx2"/>
                </a:solidFill>
                <a:latin typeface="+mj-lt"/>
              </a:rPr>
              <a:t> </a:t>
            </a:r>
            <a:r>
              <a:rPr lang="de-DE" dirty="0">
                <a:latin typeface="+mj-lt"/>
              </a:rPr>
              <a:t>und </a:t>
            </a:r>
            <a:r>
              <a:rPr lang="de-DE" b="1" dirty="0">
                <a:solidFill>
                  <a:schemeClr val="tx2"/>
                </a:solidFill>
                <a:latin typeface="+mj-lt"/>
              </a:rPr>
              <a:t>Korrektur</a:t>
            </a:r>
            <a:r>
              <a:rPr lang="de-DE" dirty="0">
                <a:latin typeface="+mj-lt"/>
              </a:rPr>
              <a:t> – </a:t>
            </a:r>
          </a:p>
          <a:p>
            <a:pPr>
              <a:spcAft>
                <a:spcPct val="40000"/>
              </a:spcAft>
              <a:buFont typeface="Wingdings" pitchFamily="2" charset="2"/>
              <a:buNone/>
              <a:defRPr/>
            </a:pPr>
            <a:endParaRPr lang="de-DE" dirty="0">
              <a:latin typeface="+mj-lt"/>
            </a:endParaRPr>
          </a:p>
          <a:p>
            <a:pPr>
              <a:spcAft>
                <a:spcPct val="40000"/>
              </a:spcAft>
              <a:buFont typeface="Wingdings" pitchFamily="2" charset="2"/>
              <a:buNone/>
              <a:defRPr/>
            </a:pPr>
            <a:r>
              <a:rPr lang="de-DE" sz="2400" b="1" dirty="0">
                <a:solidFill>
                  <a:schemeClr val="tx2"/>
                </a:solidFill>
                <a:latin typeface="+mj-lt"/>
              </a:rPr>
              <a:t>aber spielen müssen die Spieler.</a:t>
            </a:r>
            <a:r>
              <a:rPr lang="de-DE" sz="2000" b="1" dirty="0">
                <a:solidFill>
                  <a:schemeClr val="tx2"/>
                </a:solidFill>
                <a:latin typeface="+mj-lt"/>
              </a:rPr>
              <a:t> </a:t>
            </a:r>
            <a:br>
              <a:rPr lang="de-DE" sz="2000" b="1" dirty="0">
                <a:solidFill>
                  <a:schemeClr val="tx2"/>
                </a:solidFill>
                <a:latin typeface="+mj-lt"/>
              </a:rPr>
            </a:br>
            <a:endParaRPr lang="de-DE" sz="2000" b="1" dirty="0">
              <a:solidFill>
                <a:schemeClr val="tx2"/>
              </a:solidFill>
              <a:latin typeface="+mj-lt"/>
            </a:endParaRPr>
          </a:p>
          <a:p>
            <a:pPr>
              <a:spcAft>
                <a:spcPct val="40000"/>
              </a:spcAft>
              <a:buFont typeface="Wingdings" pitchFamily="2" charset="2"/>
              <a:buNone/>
              <a:defRPr/>
            </a:pPr>
            <a:endParaRPr lang="de-DE" sz="1200" dirty="0">
              <a:latin typeface="+mj-lt"/>
            </a:endParaRPr>
          </a:p>
          <a:p>
            <a:pPr>
              <a:spcAft>
                <a:spcPct val="40000"/>
              </a:spcAft>
              <a:buFont typeface="Wingdings" pitchFamily="2" charset="2"/>
              <a:buNone/>
              <a:defRPr/>
            </a:pPr>
            <a:r>
              <a:rPr lang="de-DE" sz="1600" dirty="0">
                <a:latin typeface="+mj-lt"/>
              </a:rPr>
              <a:t>(Enterprise 2.0 – Unternehmen </a:t>
            </a:r>
            <a:br>
              <a:rPr lang="de-DE" sz="1600" dirty="0">
                <a:latin typeface="+mj-lt"/>
              </a:rPr>
            </a:br>
            <a:r>
              <a:rPr lang="de-DE" sz="1600" dirty="0">
                <a:latin typeface="+mj-lt"/>
              </a:rPr>
              <a:t>als soziale Netzwerke, Stamer / </a:t>
            </a:r>
            <a:r>
              <a:rPr lang="de-DE" sz="1600" dirty="0" err="1">
                <a:latin typeface="+mj-lt"/>
              </a:rPr>
              <a:t>Buhse</a:t>
            </a:r>
            <a:r>
              <a:rPr lang="de-DE" sz="1600" dirty="0">
                <a:latin typeface="+mj-lt"/>
              </a:rPr>
              <a:t> 2008, 247).</a:t>
            </a:r>
          </a:p>
          <a:p>
            <a:pPr>
              <a:spcAft>
                <a:spcPct val="40000"/>
              </a:spcAft>
              <a:buFont typeface="Wingdings" pitchFamily="2" charset="2"/>
              <a:buNone/>
              <a:defRPr/>
            </a:pPr>
            <a:endParaRPr lang="de-DE" sz="16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blinds(horizontal)">
                                      <p:cBhvr>
                                        <p:cTn id="20" dur="500"/>
                                        <p:tgtEl>
                                          <p:spTgt spid="8">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blinds(horizontal)">
                                      <p:cBhvr>
                                        <p:cTn id="2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3665538" y="1697038"/>
            <a:ext cx="1660525" cy="1800225"/>
          </a:xfrm>
          <a:prstGeom prst="rect">
            <a:avLst/>
          </a:prstGeom>
          <a:gradFill rotWithShape="1">
            <a:gsLst>
              <a:gs pos="0">
                <a:srgbClr val="179C7D"/>
              </a:gs>
              <a:gs pos="100000">
                <a:schemeClr val="bg1"/>
              </a:gs>
            </a:gsLst>
            <a:lin ang="18900000" scaled="1"/>
          </a:gradFill>
          <a:ln w="12700">
            <a:solidFill>
              <a:schemeClr val="bg1">
                <a:lumMod val="50000"/>
              </a:schemeClr>
            </a:solidFill>
            <a:prstDash val="dash"/>
            <a:miter lim="800000"/>
            <a:headEnd/>
            <a:tailEnd/>
          </a:ln>
        </p:spPr>
        <p:txBody>
          <a:bodyPr wrap="none" anchor="ctr"/>
          <a:lstStyle/>
          <a:p>
            <a:pPr>
              <a:spcAft>
                <a:spcPct val="40000"/>
              </a:spcAft>
              <a:buFont typeface="Wingdings" pitchFamily="2" charset="2"/>
              <a:buNone/>
              <a:defRPr/>
            </a:pPr>
            <a:endParaRPr lang="de-DE" sz="800">
              <a:latin typeface="Frutiger LT Com 45 Light" pitchFamily="34" charset="0"/>
            </a:endParaRPr>
          </a:p>
        </p:txBody>
      </p:sp>
      <p:sp>
        <p:nvSpPr>
          <p:cNvPr id="8196" name="AutoShape 5"/>
          <p:cNvSpPr>
            <a:spLocks noChangeArrowheads="1"/>
          </p:cNvSpPr>
          <p:nvPr/>
        </p:nvSpPr>
        <p:spPr bwMode="auto">
          <a:xfrm>
            <a:off x="3105150" y="3492500"/>
            <a:ext cx="2219325" cy="1023938"/>
          </a:xfrm>
          <a:prstGeom prst="parallelogram">
            <a:avLst>
              <a:gd name="adj" fmla="val 59791"/>
            </a:avLst>
          </a:prstGeom>
          <a:gradFill rotWithShape="1">
            <a:gsLst>
              <a:gs pos="0">
                <a:srgbClr val="179C7D"/>
              </a:gs>
              <a:gs pos="100000">
                <a:schemeClr val="bg1"/>
              </a:gs>
            </a:gsLst>
            <a:lin ang="2700000" scaled="1"/>
          </a:gradFill>
          <a:ln w="12700" algn="ctr">
            <a:solidFill>
              <a:schemeClr val="bg1">
                <a:lumMod val="50000"/>
              </a:schemeClr>
            </a:solidFill>
            <a:prstDash val="dash"/>
            <a:miter lim="800000"/>
            <a:headEnd/>
            <a:tailEnd/>
          </a:ln>
        </p:spPr>
        <p:txBody>
          <a:bodyPr wrap="none" anchor="ctr"/>
          <a:lstStyle/>
          <a:p>
            <a:pPr>
              <a:spcAft>
                <a:spcPct val="40000"/>
              </a:spcAft>
              <a:buFont typeface="Wingdings" pitchFamily="2" charset="2"/>
              <a:buNone/>
              <a:defRPr/>
            </a:pPr>
            <a:endParaRPr lang="de-DE" sz="800">
              <a:latin typeface="Frutiger LT Com 45 Light" pitchFamily="34" charset="0"/>
            </a:endParaRPr>
          </a:p>
        </p:txBody>
      </p:sp>
      <p:sp>
        <p:nvSpPr>
          <p:cNvPr id="8197" name="AutoShape 6"/>
          <p:cNvSpPr>
            <a:spLocks noChangeArrowheads="1"/>
          </p:cNvSpPr>
          <p:nvPr/>
        </p:nvSpPr>
        <p:spPr bwMode="auto">
          <a:xfrm rot="16200000" flipH="1">
            <a:off x="1974057" y="2824956"/>
            <a:ext cx="2819400" cy="563563"/>
          </a:xfrm>
          <a:prstGeom prst="parallelogram">
            <a:avLst>
              <a:gd name="adj" fmla="val 161851"/>
            </a:avLst>
          </a:prstGeom>
          <a:gradFill rotWithShape="1">
            <a:gsLst>
              <a:gs pos="0">
                <a:schemeClr val="bg1"/>
              </a:gs>
              <a:gs pos="100000">
                <a:srgbClr val="179C7D"/>
              </a:gs>
            </a:gsLst>
            <a:lin ang="2700000" scaled="1"/>
          </a:gradFill>
          <a:ln w="12700" algn="ctr">
            <a:solidFill>
              <a:schemeClr val="bg1">
                <a:lumMod val="50000"/>
              </a:schemeClr>
            </a:solidFill>
            <a:prstDash val="dash"/>
            <a:miter lim="800000"/>
            <a:headEnd/>
            <a:tailEnd/>
          </a:ln>
        </p:spPr>
        <p:txBody>
          <a:bodyPr vert="eaVert" wrap="none" anchor="ctr"/>
          <a:lstStyle/>
          <a:p>
            <a:pPr>
              <a:spcAft>
                <a:spcPct val="40000"/>
              </a:spcAft>
              <a:buFont typeface="Wingdings" pitchFamily="2" charset="2"/>
              <a:buNone/>
              <a:defRPr/>
            </a:pPr>
            <a:endParaRPr lang="de-DE" sz="800">
              <a:latin typeface="Frutiger LT Com 45 Light" pitchFamily="34" charset="0"/>
            </a:endParaRPr>
          </a:p>
        </p:txBody>
      </p:sp>
      <p:sp>
        <p:nvSpPr>
          <p:cNvPr id="8198" name="Line 7"/>
          <p:cNvSpPr>
            <a:spLocks noChangeShapeType="1"/>
          </p:cNvSpPr>
          <p:nvPr/>
        </p:nvSpPr>
        <p:spPr bwMode="auto">
          <a:xfrm>
            <a:off x="3097213" y="2732088"/>
            <a:ext cx="1689100" cy="0"/>
          </a:xfrm>
          <a:prstGeom prst="line">
            <a:avLst/>
          </a:prstGeom>
          <a:noFill/>
          <a:ln w="12700">
            <a:solidFill>
              <a:schemeClr val="bg1">
                <a:lumMod val="50000"/>
              </a:schemeClr>
            </a:solidFill>
            <a:prstDash val="dash"/>
            <a:round/>
            <a:headEnd/>
            <a:tailEnd/>
          </a:ln>
        </p:spPr>
        <p:txBody>
          <a:bodyPr/>
          <a:lstStyle/>
          <a:p>
            <a:pPr>
              <a:spcAft>
                <a:spcPct val="40000"/>
              </a:spcAft>
              <a:buFont typeface="Wingdings" pitchFamily="2" charset="2"/>
              <a:buNone/>
              <a:defRPr/>
            </a:pPr>
            <a:endParaRPr lang="de-DE" sz="800">
              <a:latin typeface="Frutiger 45 Light" pitchFamily="34" charset="0"/>
            </a:endParaRPr>
          </a:p>
        </p:txBody>
      </p:sp>
      <p:sp>
        <p:nvSpPr>
          <p:cNvPr id="8199" name="Line 8"/>
          <p:cNvSpPr>
            <a:spLocks noChangeShapeType="1"/>
          </p:cNvSpPr>
          <p:nvPr/>
        </p:nvSpPr>
        <p:spPr bwMode="auto">
          <a:xfrm rot="5400000">
            <a:off x="3888582" y="3626644"/>
            <a:ext cx="1763712" cy="0"/>
          </a:xfrm>
          <a:prstGeom prst="line">
            <a:avLst/>
          </a:prstGeom>
          <a:noFill/>
          <a:ln w="12700">
            <a:solidFill>
              <a:schemeClr val="bg1">
                <a:lumMod val="50000"/>
              </a:schemeClr>
            </a:solidFill>
            <a:prstDash val="dash"/>
            <a:round/>
            <a:headEnd/>
            <a:tailEnd/>
          </a:ln>
        </p:spPr>
        <p:txBody>
          <a:bodyPr/>
          <a:lstStyle/>
          <a:p>
            <a:pPr>
              <a:spcAft>
                <a:spcPct val="40000"/>
              </a:spcAft>
              <a:buFont typeface="Wingdings" pitchFamily="2" charset="2"/>
              <a:buNone/>
              <a:defRPr/>
            </a:pPr>
            <a:endParaRPr lang="de-DE" sz="800">
              <a:latin typeface="Frutiger 45 Light" pitchFamily="34" charset="0"/>
            </a:endParaRPr>
          </a:p>
        </p:txBody>
      </p:sp>
      <p:sp>
        <p:nvSpPr>
          <p:cNvPr id="8200" name="Line 9"/>
          <p:cNvSpPr>
            <a:spLocks noChangeShapeType="1"/>
          </p:cNvSpPr>
          <p:nvPr/>
        </p:nvSpPr>
        <p:spPr bwMode="auto">
          <a:xfrm rot="5400000">
            <a:off x="4524375" y="1935163"/>
            <a:ext cx="1047750" cy="571500"/>
          </a:xfrm>
          <a:prstGeom prst="line">
            <a:avLst/>
          </a:prstGeom>
          <a:noFill/>
          <a:ln w="12700">
            <a:solidFill>
              <a:schemeClr val="bg1">
                <a:lumMod val="50000"/>
              </a:schemeClr>
            </a:solidFill>
            <a:prstDash val="dash"/>
            <a:round/>
            <a:headEnd/>
            <a:tailEnd/>
          </a:ln>
        </p:spPr>
        <p:txBody>
          <a:bodyPr/>
          <a:lstStyle/>
          <a:p>
            <a:pPr>
              <a:spcAft>
                <a:spcPct val="40000"/>
              </a:spcAft>
              <a:buFont typeface="Wingdings" pitchFamily="2" charset="2"/>
              <a:buNone/>
              <a:defRPr/>
            </a:pPr>
            <a:endParaRPr lang="de-DE" sz="800">
              <a:latin typeface="Frutiger 45 Light" pitchFamily="34" charset="0"/>
            </a:endParaRPr>
          </a:p>
        </p:txBody>
      </p:sp>
      <p:sp>
        <p:nvSpPr>
          <p:cNvPr id="24583" name="Line 10"/>
          <p:cNvSpPr>
            <a:spLocks noChangeShapeType="1"/>
          </p:cNvSpPr>
          <p:nvPr/>
        </p:nvSpPr>
        <p:spPr bwMode="auto">
          <a:xfrm flipV="1">
            <a:off x="3665538" y="1473200"/>
            <a:ext cx="0" cy="2028825"/>
          </a:xfrm>
          <a:prstGeom prst="line">
            <a:avLst/>
          </a:prstGeom>
          <a:noFill/>
          <a:ln w="25400">
            <a:solidFill>
              <a:schemeClr val="tx1"/>
            </a:solidFill>
            <a:round/>
            <a:headEnd/>
            <a:tailEnd type="triangle" w="med" len="lg"/>
          </a:ln>
        </p:spPr>
        <p:txBody>
          <a:bodyPr/>
          <a:lstStyle/>
          <a:p>
            <a:endParaRPr lang="en-US"/>
          </a:p>
        </p:txBody>
      </p:sp>
      <p:sp>
        <p:nvSpPr>
          <p:cNvPr id="24584" name="Line 11"/>
          <p:cNvSpPr>
            <a:spLocks noChangeShapeType="1"/>
          </p:cNvSpPr>
          <p:nvPr/>
        </p:nvSpPr>
        <p:spPr bwMode="auto">
          <a:xfrm rot="5400000" flipV="1">
            <a:off x="4606131" y="2555082"/>
            <a:ext cx="1587" cy="1879600"/>
          </a:xfrm>
          <a:prstGeom prst="line">
            <a:avLst/>
          </a:prstGeom>
          <a:noFill/>
          <a:ln w="25400">
            <a:solidFill>
              <a:schemeClr val="tx1"/>
            </a:solidFill>
            <a:round/>
            <a:headEnd/>
            <a:tailEnd type="triangle" w="med" len="lg"/>
          </a:ln>
        </p:spPr>
        <p:txBody>
          <a:bodyPr/>
          <a:lstStyle/>
          <a:p>
            <a:endParaRPr lang="en-US"/>
          </a:p>
        </p:txBody>
      </p:sp>
      <p:sp>
        <p:nvSpPr>
          <p:cNvPr id="8204" name="Rectangle 13"/>
          <p:cNvSpPr>
            <a:spLocks noChangeArrowheads="1"/>
          </p:cNvSpPr>
          <p:nvPr/>
        </p:nvSpPr>
        <p:spPr bwMode="auto">
          <a:xfrm>
            <a:off x="2592212" y="4700598"/>
            <a:ext cx="972478" cy="228600"/>
          </a:xfrm>
          <a:prstGeom prst="rect">
            <a:avLst/>
          </a:prstGeom>
          <a:solidFill>
            <a:srgbClr val="179C7D"/>
          </a:solidFill>
          <a:ln>
            <a:headEnd/>
            <a:tailEnd/>
          </a:ln>
        </p:spPr>
        <p:style>
          <a:lnRef idx="0">
            <a:schemeClr val="accent2"/>
          </a:lnRef>
          <a:fillRef idx="3">
            <a:schemeClr val="accent2"/>
          </a:fillRef>
          <a:effectRef idx="3">
            <a:schemeClr val="accent2"/>
          </a:effectRef>
          <a:fontRef idx="minor">
            <a:schemeClr val="lt1"/>
          </a:fontRef>
        </p:style>
        <p:txBody>
          <a:bodyPr wrap="none" lIns="91143" tIns="45566" rIns="91143" bIns="45566" anchor="ctr"/>
          <a:lstStyle/>
          <a:p>
            <a:pPr algn="ctr">
              <a:spcAft>
                <a:spcPct val="40000"/>
              </a:spcAft>
              <a:buFont typeface="Wingdings" pitchFamily="2" charset="2"/>
              <a:buNone/>
              <a:defRPr/>
            </a:pPr>
            <a:r>
              <a:rPr lang="de-DE" sz="1600" b="1" dirty="0">
                <a:solidFill>
                  <a:schemeClr val="bg1"/>
                </a:solidFill>
                <a:latin typeface="Frutiger LT Com 45 Light" pitchFamily="34" charset="0"/>
                <a:cs typeface="Arial" charset="0"/>
              </a:rPr>
              <a:t>Struktur</a:t>
            </a:r>
          </a:p>
        </p:txBody>
      </p:sp>
      <p:sp>
        <p:nvSpPr>
          <p:cNvPr id="8205" name="Rectangle 14"/>
          <p:cNvSpPr>
            <a:spLocks noChangeArrowheads="1"/>
          </p:cNvSpPr>
          <p:nvPr/>
        </p:nvSpPr>
        <p:spPr bwMode="auto">
          <a:xfrm>
            <a:off x="5339122" y="3548063"/>
            <a:ext cx="773831" cy="228600"/>
          </a:xfrm>
          <a:prstGeom prst="rect">
            <a:avLst/>
          </a:prstGeom>
          <a:solidFill>
            <a:srgbClr val="179C7D"/>
          </a:solidFill>
          <a:ln>
            <a:headEnd/>
            <a:tailEnd/>
          </a:ln>
        </p:spPr>
        <p:style>
          <a:lnRef idx="0">
            <a:schemeClr val="accent2"/>
          </a:lnRef>
          <a:fillRef idx="3">
            <a:schemeClr val="accent2"/>
          </a:fillRef>
          <a:effectRef idx="3">
            <a:schemeClr val="accent2"/>
          </a:effectRef>
          <a:fontRef idx="minor">
            <a:schemeClr val="lt1"/>
          </a:fontRef>
        </p:style>
        <p:txBody>
          <a:bodyPr wrap="none" lIns="91143" tIns="72000" rIns="91143" bIns="72000" anchor="ctr"/>
          <a:lstStyle/>
          <a:p>
            <a:pPr algn="ctr">
              <a:spcAft>
                <a:spcPct val="40000"/>
              </a:spcAft>
              <a:buFont typeface="Wingdings" pitchFamily="2" charset="2"/>
              <a:buNone/>
              <a:defRPr/>
            </a:pPr>
            <a:r>
              <a:rPr lang="de-DE" sz="1600" b="1" dirty="0">
                <a:solidFill>
                  <a:schemeClr val="bg1"/>
                </a:solidFill>
                <a:latin typeface="Frutiger LT Com 45 Light" pitchFamily="34" charset="0"/>
                <a:cs typeface="Arial" charset="0"/>
              </a:rPr>
              <a:t>Ort</a:t>
            </a:r>
          </a:p>
        </p:txBody>
      </p:sp>
      <p:sp>
        <p:nvSpPr>
          <p:cNvPr id="17423" name="Rectangle 15"/>
          <p:cNvSpPr>
            <a:spLocks noChangeArrowheads="1"/>
          </p:cNvSpPr>
          <p:nvPr/>
        </p:nvSpPr>
        <p:spPr bwMode="auto">
          <a:xfrm>
            <a:off x="3280119" y="1208098"/>
            <a:ext cx="773829" cy="228600"/>
          </a:xfrm>
          <a:prstGeom prst="rect">
            <a:avLst/>
          </a:prstGeom>
          <a:solidFill>
            <a:srgbClr val="179C7D"/>
          </a:solidFill>
          <a:ln>
            <a:headEnd/>
            <a:tailEnd/>
          </a:ln>
        </p:spPr>
        <p:style>
          <a:lnRef idx="0">
            <a:schemeClr val="accent2"/>
          </a:lnRef>
          <a:fillRef idx="3">
            <a:schemeClr val="accent2"/>
          </a:fillRef>
          <a:effectRef idx="3">
            <a:schemeClr val="accent2"/>
          </a:effectRef>
          <a:fontRef idx="minor">
            <a:schemeClr val="lt1"/>
          </a:fontRef>
        </p:style>
        <p:txBody>
          <a:bodyPr wrap="none" lIns="91143" tIns="45566" rIns="91143" bIns="45566" anchor="ctr"/>
          <a:lstStyle/>
          <a:p>
            <a:pPr algn="ctr">
              <a:spcAft>
                <a:spcPct val="40000"/>
              </a:spcAft>
              <a:buFont typeface="Wingdings" pitchFamily="2" charset="2"/>
              <a:buNone/>
              <a:defRPr/>
            </a:pPr>
            <a:r>
              <a:rPr lang="de-DE" sz="1600" b="1">
                <a:solidFill>
                  <a:schemeClr val="bg1"/>
                </a:solidFill>
                <a:latin typeface="Frutiger LT Com 45 Light" pitchFamily="34" charset="0"/>
                <a:cs typeface="Arial" charset="0"/>
              </a:rPr>
              <a:t>Zeit</a:t>
            </a:r>
          </a:p>
        </p:txBody>
      </p:sp>
      <p:sp>
        <p:nvSpPr>
          <p:cNvPr id="24594" name="Text Box 17"/>
          <p:cNvSpPr txBox="1">
            <a:spLocks noChangeArrowheads="1"/>
          </p:cNvSpPr>
          <p:nvPr/>
        </p:nvSpPr>
        <p:spPr bwMode="auto">
          <a:xfrm>
            <a:off x="3198813" y="4343400"/>
            <a:ext cx="1068387" cy="150813"/>
          </a:xfrm>
          <a:prstGeom prst="rect">
            <a:avLst/>
          </a:prstGeom>
          <a:solidFill>
            <a:schemeClr val="bg1"/>
          </a:solidFill>
          <a:ln w="9525">
            <a:noFill/>
            <a:miter lim="800000"/>
            <a:headEnd/>
            <a:tailEnd/>
          </a:ln>
        </p:spPr>
        <p:txBody>
          <a:bodyPr wrap="none" lIns="91143" tIns="45566" rIns="91143" bIns="45566" anchor="ctr"/>
          <a:lstStyle/>
          <a:p>
            <a:pPr algn="ctr">
              <a:spcBef>
                <a:spcPct val="50000"/>
              </a:spcBef>
              <a:spcAft>
                <a:spcPct val="40000"/>
              </a:spcAft>
              <a:buFont typeface="Wingdings" pitchFamily="2" charset="2"/>
              <a:buNone/>
            </a:pPr>
            <a:r>
              <a:rPr lang="de-DE" sz="1200"/>
              <a:t>flexible Teams</a:t>
            </a:r>
          </a:p>
        </p:txBody>
      </p:sp>
      <p:sp>
        <p:nvSpPr>
          <p:cNvPr id="24595" name="Text Box 18"/>
          <p:cNvSpPr txBox="1">
            <a:spLocks noChangeArrowheads="1"/>
          </p:cNvSpPr>
          <p:nvPr/>
        </p:nvSpPr>
        <p:spPr bwMode="auto">
          <a:xfrm>
            <a:off x="4916488" y="3316288"/>
            <a:ext cx="366712" cy="152400"/>
          </a:xfrm>
          <a:prstGeom prst="rect">
            <a:avLst/>
          </a:prstGeom>
          <a:solidFill>
            <a:schemeClr val="bg1"/>
          </a:solidFill>
          <a:ln w="9525">
            <a:noFill/>
            <a:miter lim="800000"/>
            <a:headEnd/>
            <a:tailEnd/>
          </a:ln>
        </p:spPr>
        <p:txBody>
          <a:bodyPr wrap="none" lIns="91143" tIns="45566" rIns="91143" bIns="45566" anchor="ctr"/>
          <a:lstStyle/>
          <a:p>
            <a:pPr algn="ctr">
              <a:spcBef>
                <a:spcPct val="50000"/>
              </a:spcBef>
              <a:spcAft>
                <a:spcPct val="40000"/>
              </a:spcAft>
              <a:buFont typeface="Wingdings" pitchFamily="2" charset="2"/>
              <a:buNone/>
            </a:pPr>
            <a:r>
              <a:rPr lang="de-DE" sz="1200"/>
              <a:t>mobil</a:t>
            </a:r>
          </a:p>
        </p:txBody>
      </p:sp>
      <p:sp>
        <p:nvSpPr>
          <p:cNvPr id="24596" name="Text Box 19"/>
          <p:cNvSpPr txBox="1">
            <a:spLocks noChangeArrowheads="1"/>
          </p:cNvSpPr>
          <p:nvPr/>
        </p:nvSpPr>
        <p:spPr bwMode="auto">
          <a:xfrm>
            <a:off x="3746500" y="3313113"/>
            <a:ext cx="368300" cy="152400"/>
          </a:xfrm>
          <a:prstGeom prst="rect">
            <a:avLst/>
          </a:prstGeom>
          <a:solidFill>
            <a:schemeClr val="bg1"/>
          </a:solidFill>
          <a:ln w="9525">
            <a:noFill/>
            <a:miter lim="800000"/>
            <a:headEnd/>
            <a:tailEnd/>
          </a:ln>
        </p:spPr>
        <p:txBody>
          <a:bodyPr wrap="none" lIns="91143" tIns="45566" rIns="91143" bIns="45566" anchor="ctr"/>
          <a:lstStyle/>
          <a:p>
            <a:pPr algn="ctr">
              <a:spcBef>
                <a:spcPct val="50000"/>
              </a:spcBef>
              <a:spcAft>
                <a:spcPct val="40000"/>
              </a:spcAft>
              <a:buFont typeface="Wingdings" pitchFamily="2" charset="2"/>
              <a:buNone/>
            </a:pPr>
            <a:r>
              <a:rPr lang="de-DE" sz="1200"/>
              <a:t>fest</a:t>
            </a:r>
          </a:p>
        </p:txBody>
      </p:sp>
      <p:sp>
        <p:nvSpPr>
          <p:cNvPr id="24597" name="Text Box 21"/>
          <p:cNvSpPr txBox="1">
            <a:spLocks noChangeArrowheads="1"/>
          </p:cNvSpPr>
          <p:nvPr/>
        </p:nvSpPr>
        <p:spPr bwMode="auto">
          <a:xfrm>
            <a:off x="3690938" y="1738313"/>
            <a:ext cx="528637" cy="160337"/>
          </a:xfrm>
          <a:prstGeom prst="rect">
            <a:avLst/>
          </a:prstGeom>
          <a:solidFill>
            <a:schemeClr val="bg1"/>
          </a:solidFill>
          <a:ln w="9525">
            <a:noFill/>
            <a:miter lim="800000"/>
            <a:headEnd/>
            <a:tailEnd/>
          </a:ln>
        </p:spPr>
        <p:txBody>
          <a:bodyPr wrap="none" lIns="91143" tIns="45566" rIns="91143" bIns="45566" anchor="ctr"/>
          <a:lstStyle/>
          <a:p>
            <a:pPr algn="ctr">
              <a:spcBef>
                <a:spcPct val="50000"/>
              </a:spcBef>
              <a:spcAft>
                <a:spcPct val="40000"/>
              </a:spcAft>
              <a:buFont typeface="Wingdings" pitchFamily="2" charset="2"/>
              <a:buNone/>
            </a:pPr>
            <a:r>
              <a:rPr lang="de-DE" sz="1200"/>
              <a:t>flexibel</a:t>
            </a:r>
          </a:p>
        </p:txBody>
      </p:sp>
      <p:sp>
        <p:nvSpPr>
          <p:cNvPr id="24598" name="Rectangle 29"/>
          <p:cNvSpPr>
            <a:spLocks noChangeArrowheads="1"/>
          </p:cNvSpPr>
          <p:nvPr/>
        </p:nvSpPr>
        <p:spPr bwMode="auto">
          <a:xfrm>
            <a:off x="468313" y="3257550"/>
            <a:ext cx="2486025" cy="1466850"/>
          </a:xfrm>
          <a:prstGeom prst="rect">
            <a:avLst/>
          </a:prstGeom>
          <a:noFill/>
          <a:ln w="9525" algn="ctr">
            <a:noFill/>
            <a:miter lim="800000"/>
            <a:headEnd/>
            <a:tailEnd/>
          </a:ln>
        </p:spPr>
        <p:txBody>
          <a:bodyPr lIns="0" tIns="0" rIns="0" bIns="0">
            <a:spAutoFit/>
          </a:bodyPr>
          <a:lstStyle/>
          <a:p>
            <a:pPr>
              <a:spcAft>
                <a:spcPct val="40000"/>
              </a:spcAft>
              <a:buFont typeface="Wingdings" pitchFamily="2" charset="2"/>
              <a:buNone/>
            </a:pPr>
            <a:r>
              <a:rPr lang="de-DE" sz="1600"/>
              <a:t>Das »klassische« Büro ist </a:t>
            </a:r>
            <a:br>
              <a:rPr lang="de-DE" sz="1600"/>
            </a:br>
            <a:r>
              <a:rPr lang="de-DE" sz="1600"/>
              <a:t>ein Relikt der Industriali-sierung, als Aktenschränke </a:t>
            </a:r>
            <a:br>
              <a:rPr lang="de-DE" sz="1600"/>
            </a:br>
            <a:r>
              <a:rPr lang="de-DE" sz="1600"/>
              <a:t>die Arbeitswelt beherrscht haben!</a:t>
            </a:r>
          </a:p>
        </p:txBody>
      </p:sp>
      <p:sp>
        <p:nvSpPr>
          <p:cNvPr id="874519" name="Oval 23"/>
          <p:cNvSpPr>
            <a:spLocks noChangeArrowheads="1"/>
          </p:cNvSpPr>
          <p:nvPr/>
        </p:nvSpPr>
        <p:spPr bwMode="auto">
          <a:xfrm>
            <a:off x="4670425" y="2625750"/>
            <a:ext cx="200704" cy="215875"/>
          </a:xfrm>
          <a:prstGeom prst="ellipse">
            <a:avLst/>
          </a:prstGeom>
          <a:solidFill>
            <a:srgbClr val="B7FFD8"/>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spcAft>
                <a:spcPct val="40000"/>
              </a:spcAft>
              <a:buFont typeface="Wingdings" pitchFamily="2" charset="2"/>
              <a:buNone/>
              <a:defRPr/>
            </a:pPr>
            <a:endParaRPr lang="de-DE" sz="800">
              <a:solidFill>
                <a:srgbClr val="FFFFFF"/>
              </a:solidFill>
              <a:cs typeface="Arial" charset="0"/>
            </a:endParaRPr>
          </a:p>
        </p:txBody>
      </p:sp>
      <p:sp>
        <p:nvSpPr>
          <p:cNvPr id="32" name="Rechteckige Legende 31"/>
          <p:cNvSpPr/>
          <p:nvPr/>
        </p:nvSpPr>
        <p:spPr bwMode="auto">
          <a:xfrm>
            <a:off x="6228184" y="1143000"/>
            <a:ext cx="2484016" cy="1083565"/>
          </a:xfrm>
          <a:prstGeom prst="wedgeRectCallout">
            <a:avLst>
              <a:gd name="adj1" fmla="val -116780"/>
              <a:gd name="adj2" fmla="val 97016"/>
            </a:avLst>
          </a:prstGeom>
          <a:solidFill>
            <a:srgbClr val="B7FFD8"/>
          </a:solidFill>
          <a:ln>
            <a:headEnd type="none" w="med" len="med"/>
            <a:tailEnd type="triangle" w="med" len="lg"/>
          </a:ln>
        </p:spPr>
        <p:style>
          <a:lnRef idx="0">
            <a:schemeClr val="accent1"/>
          </a:lnRef>
          <a:fillRef idx="3">
            <a:schemeClr val="accent1"/>
          </a:fillRef>
          <a:effectRef idx="3">
            <a:schemeClr val="accent1"/>
          </a:effectRef>
          <a:fontRef idx="minor">
            <a:schemeClr val="lt1"/>
          </a:fontRef>
        </p:style>
        <p:txBody>
          <a:bodyPr/>
          <a:lstStyle/>
          <a:p>
            <a:pPr algn="ctr" eaLnBrk="0" hangingPunct="0">
              <a:spcAft>
                <a:spcPct val="40000"/>
              </a:spcAft>
              <a:buFont typeface="Wingdings" pitchFamily="2" charset="2"/>
              <a:buNone/>
              <a:defRPr/>
            </a:pPr>
            <a:endParaRPr lang="de-DE" sz="2400">
              <a:solidFill>
                <a:schemeClr val="tx1"/>
              </a:solidFill>
              <a:latin typeface="Frutiger LT Com 45 Light" pitchFamily="34" charset="0"/>
              <a:cs typeface="Arial" charset="0"/>
            </a:endParaRPr>
          </a:p>
        </p:txBody>
      </p:sp>
      <p:sp>
        <p:nvSpPr>
          <p:cNvPr id="24605" name="Rectangle 26"/>
          <p:cNvSpPr>
            <a:spLocks noChangeArrowheads="1"/>
          </p:cNvSpPr>
          <p:nvPr/>
        </p:nvSpPr>
        <p:spPr bwMode="auto">
          <a:xfrm>
            <a:off x="6724650" y="1257300"/>
            <a:ext cx="1570038" cy="842963"/>
          </a:xfrm>
          <a:prstGeom prst="rect">
            <a:avLst/>
          </a:prstGeom>
          <a:noFill/>
          <a:ln w="9525" algn="ctr">
            <a:noFill/>
            <a:miter lim="800000"/>
            <a:headEnd/>
            <a:tailEnd/>
          </a:ln>
        </p:spPr>
        <p:txBody>
          <a:bodyPr wrap="none" lIns="91143" tIns="45566" rIns="91143" bIns="45566" anchor="ctr"/>
          <a:lstStyle/>
          <a:p>
            <a:pPr algn="ctr">
              <a:spcAft>
                <a:spcPct val="40000"/>
              </a:spcAft>
              <a:buFont typeface="Wingdings" pitchFamily="2" charset="2"/>
              <a:buNone/>
            </a:pPr>
            <a:r>
              <a:rPr lang="de-DE" sz="1600"/>
              <a:t>Arbeite</a:t>
            </a:r>
            <a:br>
              <a:rPr lang="de-DE" sz="1600"/>
            </a:br>
            <a:r>
              <a:rPr lang="de-DE" sz="1600"/>
              <a:t>wo Du willst,</a:t>
            </a:r>
            <a:br>
              <a:rPr lang="de-DE" sz="1600"/>
            </a:br>
            <a:r>
              <a:rPr lang="de-DE" sz="1600"/>
              <a:t>wann Du willst,</a:t>
            </a:r>
            <a:br>
              <a:rPr lang="de-DE" sz="1600"/>
            </a:br>
            <a:r>
              <a:rPr lang="de-DE" sz="1600"/>
              <a:t>und mit wem Du willst</a:t>
            </a:r>
            <a:r>
              <a:rPr lang="de-DE" sz="1400"/>
              <a:t>.</a:t>
            </a:r>
          </a:p>
        </p:txBody>
      </p:sp>
      <p:sp>
        <p:nvSpPr>
          <p:cNvPr id="24606" name="Line 12"/>
          <p:cNvSpPr>
            <a:spLocks noChangeShapeType="1"/>
          </p:cNvSpPr>
          <p:nvPr/>
        </p:nvSpPr>
        <p:spPr bwMode="auto">
          <a:xfrm rot="-5400000" flipH="1" flipV="1">
            <a:off x="2737644" y="3755231"/>
            <a:ext cx="1193800" cy="661988"/>
          </a:xfrm>
          <a:prstGeom prst="line">
            <a:avLst/>
          </a:prstGeom>
          <a:noFill/>
          <a:ln w="25400">
            <a:solidFill>
              <a:schemeClr val="tx1"/>
            </a:solidFill>
            <a:round/>
            <a:headEnd/>
            <a:tailEnd type="triangle" w="med" len="lg"/>
          </a:ln>
        </p:spPr>
        <p:txBody>
          <a:bodyPr/>
          <a:lstStyle/>
          <a:p>
            <a:endParaRPr lang="en-US"/>
          </a:p>
        </p:txBody>
      </p:sp>
      <p:sp>
        <p:nvSpPr>
          <p:cNvPr id="24607" name="Text Box 16"/>
          <p:cNvSpPr txBox="1">
            <a:spLocks noChangeArrowheads="1"/>
          </p:cNvSpPr>
          <p:nvPr/>
        </p:nvSpPr>
        <p:spPr bwMode="auto">
          <a:xfrm>
            <a:off x="3243263" y="3632200"/>
            <a:ext cx="1169987" cy="144463"/>
          </a:xfrm>
          <a:prstGeom prst="rect">
            <a:avLst/>
          </a:prstGeom>
          <a:solidFill>
            <a:schemeClr val="bg1"/>
          </a:solidFill>
          <a:ln w="9525">
            <a:noFill/>
            <a:miter lim="800000"/>
            <a:headEnd/>
            <a:tailEnd/>
          </a:ln>
        </p:spPr>
        <p:txBody>
          <a:bodyPr wrap="none" lIns="91143" tIns="45566" rIns="91143" bIns="45566" anchor="ctr"/>
          <a:lstStyle/>
          <a:p>
            <a:pPr algn="ctr">
              <a:spcBef>
                <a:spcPct val="50000"/>
              </a:spcBef>
              <a:spcAft>
                <a:spcPct val="40000"/>
              </a:spcAft>
              <a:buFont typeface="Wingdings" pitchFamily="2" charset="2"/>
              <a:buNone/>
            </a:pPr>
            <a:r>
              <a:rPr lang="de-DE" sz="1200"/>
              <a:t>fixe Strukturen</a:t>
            </a:r>
          </a:p>
        </p:txBody>
      </p:sp>
      <p:sp>
        <p:nvSpPr>
          <p:cNvPr id="874518" name="Oval 22"/>
          <p:cNvSpPr>
            <a:spLocks noChangeArrowheads="1"/>
          </p:cNvSpPr>
          <p:nvPr/>
        </p:nvSpPr>
        <p:spPr bwMode="auto">
          <a:xfrm>
            <a:off x="3564690" y="3373439"/>
            <a:ext cx="199273" cy="215899"/>
          </a:xfrm>
          <a:prstGeom prst="ellipse">
            <a:avLst/>
          </a:prstGeom>
          <a:solidFill>
            <a:srgbClr val="AEA472"/>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spcAft>
                <a:spcPct val="40000"/>
              </a:spcAft>
              <a:buFont typeface="Wingdings" pitchFamily="2" charset="2"/>
              <a:buNone/>
              <a:defRPr/>
            </a:pPr>
            <a:endParaRPr lang="de-DE" sz="800">
              <a:solidFill>
                <a:srgbClr val="FFFFFF"/>
              </a:solidFill>
              <a:cs typeface="Arial" charset="0"/>
            </a:endParaRPr>
          </a:p>
        </p:txBody>
      </p:sp>
      <p:sp>
        <p:nvSpPr>
          <p:cNvPr id="34" name="Rechteckige Legende 33"/>
          <p:cNvSpPr/>
          <p:nvPr/>
        </p:nvSpPr>
        <p:spPr bwMode="auto">
          <a:xfrm>
            <a:off x="467299" y="1700213"/>
            <a:ext cx="2196489" cy="1033043"/>
          </a:xfrm>
          <a:prstGeom prst="wedgeRectCallout">
            <a:avLst>
              <a:gd name="adj1" fmla="val 103250"/>
              <a:gd name="adj2" fmla="val 118967"/>
            </a:avLst>
          </a:prstGeom>
          <a:solidFill>
            <a:srgbClr val="AEA472"/>
          </a:solidFill>
          <a:ln>
            <a:headEnd type="none" w="med" len="med"/>
            <a:tailEnd type="triangle" w="med" len="lg"/>
          </a:ln>
        </p:spPr>
        <p:style>
          <a:lnRef idx="0">
            <a:schemeClr val="accent1"/>
          </a:lnRef>
          <a:fillRef idx="3">
            <a:schemeClr val="accent1"/>
          </a:fillRef>
          <a:effectRef idx="3">
            <a:schemeClr val="accent1"/>
          </a:effectRef>
          <a:fontRef idx="minor">
            <a:schemeClr val="lt1"/>
          </a:fontRef>
        </p:style>
        <p:txBody>
          <a:bodyPr/>
          <a:lstStyle/>
          <a:p>
            <a:pPr algn="ctr" eaLnBrk="0" hangingPunct="0">
              <a:spcAft>
                <a:spcPct val="40000"/>
              </a:spcAft>
              <a:buFont typeface="Wingdings" pitchFamily="2" charset="2"/>
              <a:buNone/>
              <a:defRPr/>
            </a:pPr>
            <a:endParaRPr lang="de-DE" sz="2400" dirty="0">
              <a:solidFill>
                <a:schemeClr val="tx1"/>
              </a:solidFill>
              <a:latin typeface="Frutiger LT Com 45 Light" pitchFamily="34" charset="0"/>
              <a:cs typeface="Arial" charset="0"/>
            </a:endParaRPr>
          </a:p>
        </p:txBody>
      </p:sp>
      <p:sp>
        <p:nvSpPr>
          <p:cNvPr id="24614" name="Rectangle 24"/>
          <p:cNvSpPr>
            <a:spLocks noChangeArrowheads="1"/>
          </p:cNvSpPr>
          <p:nvPr/>
        </p:nvSpPr>
        <p:spPr bwMode="auto">
          <a:xfrm>
            <a:off x="579438" y="1817688"/>
            <a:ext cx="1779587" cy="741362"/>
          </a:xfrm>
          <a:prstGeom prst="rect">
            <a:avLst/>
          </a:prstGeom>
          <a:noFill/>
          <a:ln w="9525" algn="ctr">
            <a:noFill/>
            <a:miter lim="800000"/>
            <a:headEnd/>
            <a:tailEnd/>
          </a:ln>
        </p:spPr>
        <p:txBody>
          <a:bodyPr wrap="none" lIns="91143" tIns="45566" rIns="91143" bIns="45566" anchor="ctr"/>
          <a:lstStyle/>
          <a:p>
            <a:pPr algn="ctr">
              <a:spcAft>
                <a:spcPct val="40000"/>
              </a:spcAft>
              <a:buFont typeface="Wingdings" pitchFamily="2" charset="2"/>
              <a:buNone/>
            </a:pPr>
            <a:r>
              <a:rPr lang="de-DE" sz="1600">
                <a:solidFill>
                  <a:schemeClr val="bg1"/>
                </a:solidFill>
              </a:rPr>
              <a:t>Arbeite</a:t>
            </a:r>
            <a:br>
              <a:rPr lang="de-DE" sz="1600">
                <a:solidFill>
                  <a:schemeClr val="bg1"/>
                </a:solidFill>
              </a:rPr>
            </a:br>
            <a:r>
              <a:rPr lang="de-DE" sz="1600">
                <a:solidFill>
                  <a:schemeClr val="bg1"/>
                </a:solidFill>
              </a:rPr>
              <a:t>an einem festen Ort,</a:t>
            </a:r>
            <a:br>
              <a:rPr lang="de-DE" sz="1600">
                <a:solidFill>
                  <a:schemeClr val="bg1"/>
                </a:solidFill>
              </a:rPr>
            </a:br>
            <a:r>
              <a:rPr lang="de-DE" sz="1600">
                <a:solidFill>
                  <a:schemeClr val="bg1"/>
                </a:solidFill>
              </a:rPr>
              <a:t>zu festen Zeiten,</a:t>
            </a:r>
            <a:br>
              <a:rPr lang="de-DE" sz="1600">
                <a:solidFill>
                  <a:schemeClr val="bg1"/>
                </a:solidFill>
              </a:rPr>
            </a:br>
            <a:r>
              <a:rPr lang="de-DE" sz="1600">
                <a:solidFill>
                  <a:schemeClr val="bg1"/>
                </a:solidFill>
              </a:rPr>
              <a:t>in fixen Strukturen.</a:t>
            </a:r>
          </a:p>
        </p:txBody>
      </p:sp>
      <p:sp>
        <p:nvSpPr>
          <p:cNvPr id="20510" name="Rectangle 47"/>
          <p:cNvSpPr>
            <a:spLocks noGrp="1" noChangeArrowheads="1"/>
          </p:cNvSpPr>
          <p:nvPr>
            <p:ph type="title" idx="4294967295"/>
          </p:nvPr>
        </p:nvSpPr>
        <p:spPr>
          <a:xfrm>
            <a:off x="438150" y="320675"/>
            <a:ext cx="8223250" cy="431800"/>
          </a:xfrm>
        </p:spPr>
        <p:txBody>
          <a:bodyPr>
            <a:noAutofit/>
          </a:bodyPr>
          <a:lstStyle/>
          <a:p>
            <a:pPr defTabSz="504000">
              <a:defRPr/>
            </a:pPr>
            <a:r>
              <a:rPr lang="de-DE" dirty="0" smtClean="0"/>
              <a:t>Flexibilisierung</a:t>
            </a:r>
            <a:br>
              <a:rPr lang="de-DE" dirty="0" smtClean="0"/>
            </a:br>
            <a:r>
              <a:rPr lang="de-DE" sz="1800" kern="1200" dirty="0" smtClean="0">
                <a:solidFill>
                  <a:schemeClr val="tx2"/>
                </a:solidFill>
              </a:rPr>
              <a:t>Flexibilisierung </a:t>
            </a:r>
            <a:r>
              <a:rPr lang="de-DE" sz="1800" kern="1200" dirty="0">
                <a:solidFill>
                  <a:schemeClr val="tx2"/>
                </a:solidFill>
              </a:rPr>
              <a:t>von </a:t>
            </a:r>
            <a:r>
              <a:rPr lang="de-DE" sz="1800" kern="1200" dirty="0" smtClean="0">
                <a:solidFill>
                  <a:schemeClr val="tx2"/>
                </a:solidFill>
              </a:rPr>
              <a:t>Arbeit in Ort, Zeit und Struktur</a:t>
            </a:r>
            <a:endParaRPr lang="de-DE" sz="1800" kern="1200" dirty="0">
              <a:solidFill>
                <a:schemeClr val="tx2"/>
              </a:solidFill>
            </a:endParaRPr>
          </a:p>
        </p:txBody>
      </p:sp>
      <p:sp>
        <p:nvSpPr>
          <p:cNvPr id="24616" name="Rectangle 29"/>
          <p:cNvSpPr>
            <a:spLocks noChangeArrowheads="1"/>
          </p:cNvSpPr>
          <p:nvPr/>
        </p:nvSpPr>
        <p:spPr bwMode="auto">
          <a:xfrm>
            <a:off x="6227763" y="2312988"/>
            <a:ext cx="2735262" cy="2462212"/>
          </a:xfrm>
          <a:prstGeom prst="rect">
            <a:avLst/>
          </a:prstGeom>
          <a:noFill/>
          <a:ln w="9525" algn="ctr">
            <a:noFill/>
            <a:miter lim="800000"/>
            <a:headEnd/>
            <a:tailEnd/>
          </a:ln>
        </p:spPr>
        <p:txBody>
          <a:bodyPr lIns="0" tIns="0" rIns="0" bIns="0">
            <a:spAutoFit/>
          </a:bodyPr>
          <a:lstStyle/>
          <a:p>
            <a:pPr marL="285750" indent="-285750">
              <a:spcAft>
                <a:spcPct val="40000"/>
              </a:spcAft>
              <a:buFont typeface="Wingdings" pitchFamily="2" charset="2"/>
              <a:buChar char="n"/>
            </a:pPr>
            <a:r>
              <a:rPr lang="de-DE" sz="1600"/>
              <a:t>Zeitarbeit</a:t>
            </a:r>
          </a:p>
          <a:p>
            <a:pPr marL="285750" indent="-285750">
              <a:spcAft>
                <a:spcPct val="40000"/>
              </a:spcAft>
              <a:buFont typeface="Wingdings" pitchFamily="2" charset="2"/>
              <a:buChar char="n"/>
            </a:pPr>
            <a:r>
              <a:rPr lang="de-DE" sz="1600"/>
              <a:t>Teilzeitarbeit</a:t>
            </a:r>
          </a:p>
          <a:p>
            <a:pPr marL="285750" indent="-285750">
              <a:spcAft>
                <a:spcPct val="40000"/>
              </a:spcAft>
              <a:buFont typeface="Wingdings" pitchFamily="2" charset="2"/>
              <a:buChar char="n"/>
            </a:pPr>
            <a:r>
              <a:rPr lang="de-DE" sz="1600"/>
              <a:t>Gleitzeit</a:t>
            </a:r>
          </a:p>
          <a:p>
            <a:pPr marL="285750" indent="-285750">
              <a:spcAft>
                <a:spcPct val="40000"/>
              </a:spcAft>
              <a:buFont typeface="Wingdings" pitchFamily="2" charset="2"/>
              <a:buChar char="n"/>
            </a:pPr>
            <a:r>
              <a:rPr lang="de-DE" sz="1600"/>
              <a:t>Vertrauensarbeitszeit</a:t>
            </a:r>
          </a:p>
          <a:p>
            <a:pPr marL="285750" indent="-285750">
              <a:spcAft>
                <a:spcPct val="40000"/>
              </a:spcAft>
              <a:buFont typeface="Wingdings" pitchFamily="2" charset="2"/>
              <a:buChar char="n"/>
            </a:pPr>
            <a:r>
              <a:rPr lang="de-DE" sz="1600"/>
              <a:t>Telearbeit/Home Office</a:t>
            </a:r>
          </a:p>
          <a:p>
            <a:pPr marL="285750" indent="-285750">
              <a:spcAft>
                <a:spcPct val="40000"/>
              </a:spcAft>
              <a:buFont typeface="Wingdings" pitchFamily="2" charset="2"/>
              <a:buChar char="n"/>
            </a:pPr>
            <a:r>
              <a:rPr lang="de-DE" sz="1600"/>
              <a:t>Mobile Arbeit</a:t>
            </a:r>
          </a:p>
          <a:p>
            <a:pPr marL="285750" indent="-285750">
              <a:spcAft>
                <a:spcPct val="40000"/>
              </a:spcAft>
              <a:buFont typeface="Wingdings" pitchFamily="2" charset="2"/>
              <a:buChar char="n"/>
            </a:pPr>
            <a:r>
              <a:rPr lang="de-DE" sz="1600"/>
              <a:t>Arbeitnehmer-ÜL</a:t>
            </a:r>
          </a:p>
          <a:p>
            <a:pPr marL="285750" indent="-285750">
              <a:spcAft>
                <a:spcPct val="40000"/>
              </a:spcAft>
              <a:buFont typeface="Wingdings" pitchFamily="2" charset="2"/>
              <a:buChar char="n"/>
            </a:pPr>
            <a:r>
              <a:rPr lang="de-DE" sz="1600"/>
              <a:t>Werkverträge</a:t>
            </a:r>
          </a:p>
          <a:p>
            <a:pPr marL="285750" indent="-285750">
              <a:spcAft>
                <a:spcPct val="40000"/>
              </a:spcAft>
              <a:buFont typeface="Wingdings" pitchFamily="2" charset="2"/>
              <a:buChar char="n"/>
            </a:pPr>
            <a:r>
              <a:rPr lang="de-DE" sz="1600"/>
              <a:t>Co-Working</a:t>
            </a:r>
          </a:p>
          <a:p>
            <a:pPr marL="285750" indent="-285750">
              <a:spcAft>
                <a:spcPct val="40000"/>
              </a:spcAft>
              <a:buFont typeface="Wingdings" pitchFamily="2" charset="2"/>
              <a:buChar char="n"/>
            </a:pPr>
            <a:r>
              <a:rPr lang="de-DE" sz="1600"/>
              <a:t>Cloud Work</a:t>
            </a:r>
          </a:p>
        </p:txBody>
      </p:sp>
      <p:sp>
        <p:nvSpPr>
          <p:cNvPr id="8219" name="Text Box 28"/>
          <p:cNvSpPr txBox="1">
            <a:spLocks noChangeArrowheads="1"/>
          </p:cNvSpPr>
          <p:nvPr/>
        </p:nvSpPr>
        <p:spPr bwMode="auto">
          <a:xfrm>
            <a:off x="406400" y="5167313"/>
            <a:ext cx="5586413" cy="7620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ctr">
              <a:spcBef>
                <a:spcPct val="45000"/>
              </a:spcBef>
              <a:buClr>
                <a:schemeClr val="tx2"/>
              </a:buClr>
              <a:defRPr sz="1600" b="1">
                <a:solidFill>
                  <a:schemeClr val="tx2"/>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spcAft>
                <a:spcPct val="40000"/>
              </a:spcAft>
              <a:buFont typeface="Wingdings" pitchFamily="2" charset="2"/>
              <a:buNone/>
              <a:defRPr/>
            </a:pPr>
            <a:r>
              <a:rPr lang="de-DE" sz="1800" dirty="0">
                <a:latin typeface="+mj-lt"/>
              </a:rPr>
              <a:t>Nicht mehr die Menschen kommen zur Arbeit,</a:t>
            </a:r>
          </a:p>
          <a:p>
            <a:pPr>
              <a:spcBef>
                <a:spcPts val="600"/>
              </a:spcBef>
              <a:spcAft>
                <a:spcPts val="0"/>
              </a:spcAft>
              <a:buFont typeface="Wingdings" pitchFamily="2" charset="2"/>
              <a:buNone/>
              <a:defRPr/>
            </a:pPr>
            <a:r>
              <a:rPr lang="de-DE" sz="1800" dirty="0">
                <a:latin typeface="+mj-lt"/>
              </a:rPr>
              <a:t>sondern die Arbeit kommt zu den Menschen!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5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427038" y="1125538"/>
            <a:ext cx="4937125" cy="4689475"/>
          </a:xfrm>
          <a:prstGeom prst="rect">
            <a:avLst/>
          </a:prstGeom>
          <a:noFill/>
          <a:ln w="9525">
            <a:noFill/>
            <a:miter lim="800000"/>
            <a:headEnd/>
            <a:tailEnd/>
          </a:ln>
        </p:spPr>
        <p:txBody>
          <a:bodyPr lIns="0" tIns="0" rIns="0" bIns="0">
            <a:spAutoFit/>
          </a:bodyPr>
          <a:lstStyle/>
          <a:p>
            <a:pPr marL="266700" indent="-266700" eaLnBrk="0" hangingPunct="0">
              <a:lnSpc>
                <a:spcPct val="90000"/>
              </a:lnSpc>
              <a:spcAft>
                <a:spcPct val="50000"/>
              </a:spcAft>
              <a:buClr>
                <a:srgbClr val="339966"/>
              </a:buClr>
              <a:buFont typeface="Wingdings" pitchFamily="2" charset="2"/>
              <a:buChar char="n"/>
            </a:pPr>
            <a:r>
              <a:rPr lang="de-DE" sz="2000">
                <a:latin typeface="Frutiger LT Com 45 Light"/>
              </a:rPr>
              <a:t>2010 wünschen sich </a:t>
            </a:r>
            <a:r>
              <a:rPr lang="de-DE" sz="2400" b="1">
                <a:solidFill>
                  <a:srgbClr val="339966"/>
                </a:solidFill>
                <a:latin typeface="Frutiger LT Com 45 Light"/>
              </a:rPr>
              <a:t>57 % </a:t>
            </a:r>
            <a:br>
              <a:rPr lang="de-DE" sz="2400" b="1">
                <a:solidFill>
                  <a:srgbClr val="339966"/>
                </a:solidFill>
                <a:latin typeface="Frutiger LT Com 45 Light"/>
              </a:rPr>
            </a:br>
            <a:r>
              <a:rPr lang="de-DE" sz="2000">
                <a:latin typeface="Frutiger LT Com 45 Light"/>
              </a:rPr>
              <a:t>der Arbeitnehmer flexiblere Arbeitsbedingungen.</a:t>
            </a:r>
          </a:p>
          <a:p>
            <a:pPr marL="742950" lvl="1" indent="-285750" eaLnBrk="0" hangingPunct="0">
              <a:lnSpc>
                <a:spcPct val="90000"/>
              </a:lnSpc>
              <a:spcAft>
                <a:spcPct val="50000"/>
              </a:spcAft>
              <a:buClr>
                <a:srgbClr val="339966"/>
              </a:buClr>
              <a:buFont typeface="Wingdings" pitchFamily="2" charset="2"/>
              <a:buChar char="n"/>
            </a:pPr>
            <a:r>
              <a:rPr lang="de-DE" sz="2400" b="1">
                <a:solidFill>
                  <a:srgbClr val="339966"/>
                </a:solidFill>
                <a:latin typeface="Frutiger LT Com 45 Light"/>
              </a:rPr>
              <a:t>37</a:t>
            </a:r>
            <a:r>
              <a:rPr lang="de-DE" sz="2400">
                <a:solidFill>
                  <a:srgbClr val="339966"/>
                </a:solidFill>
                <a:latin typeface="Frutiger LT Com 45 Light"/>
              </a:rPr>
              <a:t> %</a:t>
            </a:r>
            <a:r>
              <a:rPr lang="de-DE" sz="2000">
                <a:latin typeface="Frutiger LT Com 45 Light"/>
              </a:rPr>
              <a:t> der Berufstätigen möchten gerne an einigen Tagen in der </a:t>
            </a:r>
            <a:br>
              <a:rPr lang="de-DE" sz="2000">
                <a:latin typeface="Frutiger LT Com 45 Light"/>
              </a:rPr>
            </a:br>
            <a:r>
              <a:rPr lang="de-DE" sz="2000">
                <a:latin typeface="Frutiger LT Com 45 Light"/>
              </a:rPr>
              <a:t>Woche zu Hause arbeiten</a:t>
            </a:r>
          </a:p>
          <a:p>
            <a:pPr marL="742950" lvl="1" indent="-285750" eaLnBrk="0" hangingPunct="0">
              <a:lnSpc>
                <a:spcPct val="90000"/>
              </a:lnSpc>
              <a:spcAft>
                <a:spcPct val="50000"/>
              </a:spcAft>
              <a:buClr>
                <a:srgbClr val="339966"/>
              </a:buClr>
              <a:buFont typeface="Wingdings" pitchFamily="2" charset="2"/>
              <a:buChar char="n"/>
            </a:pPr>
            <a:r>
              <a:rPr lang="de-DE" sz="2400" b="1">
                <a:solidFill>
                  <a:srgbClr val="339966"/>
                </a:solidFill>
                <a:latin typeface="Frutiger LT Com 45 Light"/>
              </a:rPr>
              <a:t>20 %</a:t>
            </a:r>
            <a:r>
              <a:rPr lang="de-DE" sz="2000">
                <a:latin typeface="Frutiger LT Com 45 Light"/>
              </a:rPr>
              <a:t> sogar täglich </a:t>
            </a:r>
            <a:br>
              <a:rPr lang="de-DE" sz="2000">
                <a:latin typeface="Frutiger LT Com 45 Light"/>
              </a:rPr>
            </a:br>
            <a:r>
              <a:rPr lang="de-DE" sz="2000">
                <a:latin typeface="Frutiger LT Com 45 Light"/>
              </a:rPr>
              <a:t>(BITKOM 2010)</a:t>
            </a:r>
          </a:p>
          <a:p>
            <a:pPr marL="266700" indent="-266700" eaLnBrk="0" hangingPunct="0">
              <a:lnSpc>
                <a:spcPct val="90000"/>
              </a:lnSpc>
              <a:spcAft>
                <a:spcPct val="50000"/>
              </a:spcAft>
              <a:buClr>
                <a:srgbClr val="339966"/>
              </a:buClr>
              <a:buFont typeface="Wingdings" pitchFamily="2" charset="2"/>
              <a:buChar char="n"/>
            </a:pPr>
            <a:r>
              <a:rPr lang="de-DE" sz="2000">
                <a:latin typeface="Frutiger LT Com 45 Light"/>
              </a:rPr>
              <a:t>Vereinbarkeit von Familie und Beruf ist weiterhin wesentlicher Treiber. Aber auch</a:t>
            </a:r>
          </a:p>
          <a:p>
            <a:pPr marL="742950" lvl="1" indent="-285750" eaLnBrk="0" hangingPunct="0">
              <a:lnSpc>
                <a:spcPct val="90000"/>
              </a:lnSpc>
              <a:spcAft>
                <a:spcPct val="50000"/>
              </a:spcAft>
              <a:buClr>
                <a:srgbClr val="339966"/>
              </a:buClr>
              <a:buFont typeface="Wingdings" pitchFamily="2" charset="2"/>
              <a:buChar char="n"/>
            </a:pPr>
            <a:r>
              <a:rPr lang="de-DE" sz="2000">
                <a:latin typeface="Frutiger LT Com 45 Light"/>
              </a:rPr>
              <a:t>andere Lebensentwürfe,</a:t>
            </a:r>
          </a:p>
          <a:p>
            <a:pPr marL="742950" lvl="1" indent="-285750" eaLnBrk="0" hangingPunct="0">
              <a:lnSpc>
                <a:spcPct val="90000"/>
              </a:lnSpc>
              <a:spcAft>
                <a:spcPct val="50000"/>
              </a:spcAft>
              <a:buClr>
                <a:srgbClr val="339966"/>
              </a:buClr>
              <a:buFont typeface="Wingdings" pitchFamily="2" charset="2"/>
              <a:buChar char="n"/>
            </a:pPr>
            <a:r>
              <a:rPr lang="de-DE" sz="2000">
                <a:latin typeface="Frutiger LT Com 45 Light"/>
              </a:rPr>
              <a:t>Weiterbildungswünsche,</a:t>
            </a:r>
          </a:p>
          <a:p>
            <a:pPr marL="742950" lvl="1" indent="-285750" eaLnBrk="0" hangingPunct="0">
              <a:lnSpc>
                <a:spcPct val="90000"/>
              </a:lnSpc>
              <a:spcAft>
                <a:spcPct val="50000"/>
              </a:spcAft>
              <a:buClr>
                <a:srgbClr val="339966"/>
              </a:buClr>
              <a:buFont typeface="Wingdings" pitchFamily="2" charset="2"/>
              <a:buChar char="n"/>
            </a:pPr>
            <a:r>
              <a:rPr lang="de-DE" sz="2000">
                <a:latin typeface="Frutiger LT Com 45 Light"/>
              </a:rPr>
              <a:t>Ehrenämter, etc.</a:t>
            </a:r>
          </a:p>
        </p:txBody>
      </p:sp>
      <p:sp>
        <p:nvSpPr>
          <p:cNvPr id="26626" name="Titel 1"/>
          <p:cNvSpPr>
            <a:spLocks noGrp="1"/>
          </p:cNvSpPr>
          <p:nvPr>
            <p:ph type="title"/>
          </p:nvPr>
        </p:nvSpPr>
        <p:spPr>
          <a:xfrm>
            <a:off x="466725" y="334963"/>
            <a:ext cx="8207375" cy="369887"/>
          </a:xfrm>
        </p:spPr>
        <p:txBody>
          <a:bodyPr/>
          <a:lstStyle/>
          <a:p>
            <a:pPr defTabSz="503238"/>
            <a:r>
              <a:rPr lang="de-DE" smtClean="0"/>
              <a:t>Wachsendes Interesse an flexiblen Arbeitsformen</a:t>
            </a:r>
          </a:p>
        </p:txBody>
      </p:sp>
      <p:pic>
        <p:nvPicPr>
          <p:cNvPr id="26627" name="Grafik 2"/>
          <p:cNvPicPr>
            <a:picLocks noChangeAspect="1"/>
          </p:cNvPicPr>
          <p:nvPr/>
        </p:nvPicPr>
        <p:blipFill>
          <a:blip r:embed="rId3"/>
          <a:srcRect/>
          <a:stretch>
            <a:fillRect/>
          </a:stretch>
        </p:blipFill>
        <p:spPr bwMode="auto">
          <a:xfrm>
            <a:off x="4932363" y="1268413"/>
            <a:ext cx="3836987" cy="2557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66725" y="334963"/>
            <a:ext cx="8207375" cy="369887"/>
          </a:xfrm>
        </p:spPr>
        <p:txBody>
          <a:bodyPr/>
          <a:lstStyle/>
          <a:p>
            <a:pPr defTabSz="503238"/>
            <a:r>
              <a:rPr lang="de-DE" smtClean="0"/>
              <a:t>Notwendige Voraussetzungen der (Team-)Führung</a:t>
            </a:r>
          </a:p>
        </p:txBody>
      </p:sp>
      <p:pic>
        <p:nvPicPr>
          <p:cNvPr id="29698" name="Picture 5" descr="Führungssituation"/>
          <p:cNvPicPr>
            <a:picLocks noChangeAspect="1" noChangeArrowheads="1"/>
          </p:cNvPicPr>
          <p:nvPr/>
        </p:nvPicPr>
        <p:blipFill>
          <a:blip r:embed="rId3"/>
          <a:srcRect/>
          <a:stretch>
            <a:fillRect/>
          </a:stretch>
        </p:blipFill>
        <p:spPr bwMode="auto">
          <a:xfrm>
            <a:off x="4932363" y="2492375"/>
            <a:ext cx="3784600" cy="2759075"/>
          </a:xfrm>
          <a:prstGeom prst="rect">
            <a:avLst/>
          </a:prstGeom>
          <a:noFill/>
          <a:ln w="9525">
            <a:noFill/>
            <a:miter lim="800000"/>
            <a:headEnd/>
            <a:tailEnd/>
          </a:ln>
        </p:spPr>
      </p:pic>
      <p:sp>
        <p:nvSpPr>
          <p:cNvPr id="7" name="Rectangle 3"/>
          <p:cNvSpPr txBox="1">
            <a:spLocks noChangeArrowheads="1"/>
          </p:cNvSpPr>
          <p:nvPr/>
        </p:nvSpPr>
        <p:spPr bwMode="auto">
          <a:xfrm>
            <a:off x="619125" y="1925638"/>
            <a:ext cx="8207375" cy="4248150"/>
          </a:xfrm>
          <a:prstGeom prst="rect">
            <a:avLst/>
          </a:prstGeom>
          <a:noFill/>
          <a:ln w="9525">
            <a:noFill/>
            <a:miter lim="800000"/>
            <a:headEnd/>
            <a:tailEnd/>
          </a:ln>
        </p:spPr>
        <p:txBody>
          <a:bodyPr lIns="0" tIns="0" rIns="0" bIns="0"/>
          <a:lstStyle>
            <a:lvl1pPr marL="358775" indent="-358775" algn="l" defTabSz="358775" rtl="0" fontAlgn="base">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19138" indent="-358775" algn="l" defTabSz="358775" rtl="0" fontAlgn="base">
              <a:spcBef>
                <a:spcPct val="0"/>
              </a:spcBef>
              <a:spcAft>
                <a:spcPts val="900"/>
              </a:spcAft>
              <a:buClr>
                <a:schemeClr val="bg2"/>
              </a:buClr>
              <a:buFont typeface="Wingdings" pitchFamily="2" charset="2"/>
              <a:buChar char="n"/>
              <a:defRPr>
                <a:solidFill>
                  <a:schemeClr val="tx1"/>
                </a:solidFill>
                <a:latin typeface="+mn-lt"/>
              </a:defRPr>
            </a:lvl2pPr>
            <a:lvl3pPr marL="1079500" indent="-358775" algn="l" defTabSz="358775" rtl="0" fontAlgn="base">
              <a:spcBef>
                <a:spcPct val="0"/>
              </a:spcBef>
              <a:spcAft>
                <a:spcPts val="900"/>
              </a:spcAft>
              <a:buClr>
                <a:schemeClr val="bg2"/>
              </a:buClr>
              <a:buFont typeface="Wingdings" pitchFamily="2" charset="2"/>
              <a:buChar char="n"/>
              <a:defRPr>
                <a:solidFill>
                  <a:schemeClr val="tx1"/>
                </a:solidFill>
                <a:latin typeface="+mn-lt"/>
              </a:defRPr>
            </a:lvl3pPr>
            <a:lvl4pPr marL="1439863" indent="-358775" algn="l" defTabSz="358775" rtl="0" fontAlgn="base">
              <a:spcBef>
                <a:spcPct val="0"/>
              </a:spcBef>
              <a:spcAft>
                <a:spcPts val="900"/>
              </a:spcAft>
              <a:buClr>
                <a:schemeClr val="bg2"/>
              </a:buClr>
              <a:buFont typeface="Wingdings" pitchFamily="2" charset="2"/>
              <a:buChar char="n"/>
              <a:defRPr>
                <a:solidFill>
                  <a:schemeClr val="tx1"/>
                </a:solidFill>
                <a:latin typeface="+mn-lt"/>
              </a:defRPr>
            </a:lvl4pPr>
            <a:lvl5pPr marL="1798638" indent="-358775" algn="l" defTabSz="358775" rtl="0" fontAlgn="base">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a:buFont typeface="Wingdings" pitchFamily="2" charset="2"/>
              <a:buNone/>
              <a:defRPr/>
            </a:pPr>
            <a:endParaRPr lang="de-DE" dirty="0" smtClean="0"/>
          </a:p>
          <a:p>
            <a:pPr marL="381000" indent="-381000">
              <a:defRPr/>
            </a:pPr>
            <a:r>
              <a:rPr lang="de-DE" dirty="0" smtClean="0"/>
              <a:t>Delegation und Ergebnisvereinbarung</a:t>
            </a:r>
            <a:br>
              <a:rPr lang="de-DE" dirty="0" smtClean="0"/>
            </a:br>
            <a:endParaRPr lang="de-DE" dirty="0" smtClean="0"/>
          </a:p>
          <a:p>
            <a:pPr marL="381000" indent="-381000">
              <a:defRPr/>
            </a:pPr>
            <a:r>
              <a:rPr lang="de-DE" dirty="0" smtClean="0"/>
              <a:t>Vertrauen im Umgang</a:t>
            </a:r>
            <a:br>
              <a:rPr lang="de-DE" dirty="0" smtClean="0"/>
            </a:br>
            <a:endParaRPr lang="de-DE" dirty="0" smtClean="0"/>
          </a:p>
          <a:p>
            <a:pPr marL="381000" indent="-381000">
              <a:defRPr/>
            </a:pPr>
            <a:r>
              <a:rPr lang="de-DE" dirty="0" smtClean="0"/>
              <a:t>Freiräume zur Gestaltung</a:t>
            </a:r>
            <a:br>
              <a:rPr lang="de-DE" dirty="0" smtClean="0"/>
            </a:br>
            <a:endParaRPr lang="de-DE" dirty="0" smtClean="0"/>
          </a:p>
          <a:p>
            <a:pPr marL="381000" indent="-381000">
              <a:defRPr/>
            </a:pPr>
            <a:r>
              <a:rPr lang="de-DE" dirty="0" smtClean="0">
                <a:solidFill>
                  <a:srgbClr val="179C7D"/>
                </a:solidFill>
              </a:rPr>
              <a:t>Information und Kommunikation </a:t>
            </a:r>
            <a:br>
              <a:rPr lang="de-DE" dirty="0" smtClean="0">
                <a:solidFill>
                  <a:srgbClr val="179C7D"/>
                </a:solidFill>
              </a:rPr>
            </a:br>
            <a:r>
              <a:rPr lang="de-DE" dirty="0" smtClean="0">
                <a:solidFill>
                  <a:srgbClr val="179C7D"/>
                </a:solidFill>
              </a:rPr>
              <a:t>als wesentlichstes Arbeitsmittel</a:t>
            </a:r>
          </a:p>
          <a:p>
            <a:pPr marL="381000" indent="-381000">
              <a:defRPr/>
            </a:pPr>
            <a:endParaRPr lang="de-DE"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a:spLocks noGrp="1" noChangeArrowheads="1"/>
          </p:cNvSpPr>
          <p:nvPr>
            <p:ph type="title"/>
          </p:nvPr>
        </p:nvSpPr>
        <p:spPr>
          <a:xfrm>
            <a:off x="466725" y="334963"/>
            <a:ext cx="8207375" cy="1223962"/>
          </a:xfrm>
        </p:spPr>
        <p:txBody>
          <a:bodyPr/>
          <a:lstStyle/>
          <a:p>
            <a:pPr defTabSz="503238"/>
            <a:r>
              <a:rPr lang="de-DE" smtClean="0"/>
              <a:t>Führung über Distanz – nur ein bisschen Technik?</a:t>
            </a:r>
          </a:p>
        </p:txBody>
      </p:sp>
      <p:pic>
        <p:nvPicPr>
          <p:cNvPr id="31746" name="Picture 3"/>
          <p:cNvPicPr>
            <a:picLocks noChangeArrowheads="1"/>
          </p:cNvPicPr>
          <p:nvPr/>
        </p:nvPicPr>
        <p:blipFill>
          <a:blip r:embed="rId3"/>
          <a:srcRect/>
          <a:stretch>
            <a:fillRect/>
          </a:stretch>
        </p:blipFill>
        <p:spPr bwMode="auto">
          <a:xfrm>
            <a:off x="1060450" y="836613"/>
            <a:ext cx="7183438" cy="5205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orgehen Entwicklung Team-Vision">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Vorgehen Entwicklung Team-Vision</Template>
  <TotalTime>2</TotalTime>
  <Words>1239</Words>
  <Application>Microsoft Office PowerPoint</Application>
  <PresentationFormat>On-screen Show (4:3)</PresentationFormat>
  <Paragraphs>240</Paragraphs>
  <Slides>21</Slides>
  <Notes>20</Notes>
  <HiddenSlides>0</HiddenSlides>
  <MMClips>0</MMClips>
  <ScaleCrop>false</ScaleCrop>
  <HeadingPairs>
    <vt:vector size="8" baseType="variant">
      <vt:variant>
        <vt:lpstr>Fonts Used</vt:lpstr>
      </vt:variant>
      <vt:variant>
        <vt:i4>10</vt:i4>
      </vt:variant>
      <vt:variant>
        <vt:lpstr>Design Template</vt:lpstr>
      </vt:variant>
      <vt:variant>
        <vt:i4>6</vt:i4>
      </vt:variant>
      <vt:variant>
        <vt:lpstr>Embedded OLE Servers</vt:lpstr>
      </vt:variant>
      <vt:variant>
        <vt:i4>1</vt:i4>
      </vt:variant>
      <vt:variant>
        <vt:lpstr>Slide Titles</vt:lpstr>
      </vt:variant>
      <vt:variant>
        <vt:i4>21</vt:i4>
      </vt:variant>
    </vt:vector>
  </HeadingPairs>
  <TitlesOfParts>
    <vt:vector size="38" baseType="lpstr">
      <vt:lpstr>Frutiger LT Com 55 Roman</vt:lpstr>
      <vt:lpstr>Wingdings</vt:lpstr>
      <vt:lpstr>Frutiger LT Com 45 Light</vt:lpstr>
      <vt:lpstr>Arial</vt:lpstr>
      <vt:lpstr>Calibri</vt:lpstr>
      <vt:lpstr>Arial Narrow</vt:lpstr>
      <vt:lpstr>Frutiger 55 Roman</vt:lpstr>
      <vt:lpstr>Frutiger 45 Light</vt:lpstr>
      <vt:lpstr>Arial Unicode MS</vt:lpstr>
      <vt:lpstr>Times New Roman</vt:lpstr>
      <vt:lpstr>Vorgehen Entwicklung Team-Vision</vt:lpstr>
      <vt:lpstr>Vorgehen Entwicklung Team-Vision</vt:lpstr>
      <vt:lpstr>Vorgehen Entwicklung Team-Vision</vt:lpstr>
      <vt:lpstr>Vorgehen Entwicklung Team-Vision</vt:lpstr>
      <vt:lpstr>Vorgehen Entwicklung Team-Vision</vt:lpstr>
      <vt:lpstr>Vorgehen Entwicklung Team-Vision</vt:lpstr>
      <vt:lpstr>Microsoft Excel Chart</vt:lpstr>
      <vt:lpstr>Führen in einer flexiblen Arbeitswelt</vt:lpstr>
      <vt:lpstr>Sind Sie fit für die Herausforderungen der Zukunft?</vt:lpstr>
      <vt:lpstr>Veränderte Tätigkeiten – veränderte Mitarbeiter</vt:lpstr>
      <vt:lpstr>Partnerschaftliche Mitarbeiterentwicklung als Aufgabe</vt:lpstr>
      <vt:lpstr>Slide 5</vt:lpstr>
      <vt:lpstr>Flexibilisierung Flexibilisierung von Arbeit in Ort, Zeit und Struktur</vt:lpstr>
      <vt:lpstr>Wachsendes Interesse an flexiblen Arbeitsformen</vt:lpstr>
      <vt:lpstr>Notwendige Voraussetzungen der (Team-)Führung</vt:lpstr>
      <vt:lpstr>Führung über Distanz – nur ein bisschen Technik?</vt:lpstr>
      <vt:lpstr>Telemedien – mehr als nur neutrale „Transportmedien“</vt:lpstr>
      <vt:lpstr>Die Kontextskala</vt:lpstr>
      <vt:lpstr>Richtiger Technologieeinsatz erfolgsentscheidend</vt:lpstr>
      <vt:lpstr>Und gleich der Gegentrend? Das Ende des Home-Working bei Yahoo</vt:lpstr>
      <vt:lpstr>Neubewertung persönlicher Treffen &amp; gemeinsamer Zeit</vt:lpstr>
      <vt:lpstr>An beiden Enden brennen?</vt:lpstr>
      <vt:lpstr>Stressreport 2012</vt:lpstr>
      <vt:lpstr>Schutz vor Selbstausbeutung Erste Experimente mit Regelungen</vt:lpstr>
      <vt:lpstr>Slide 18</vt:lpstr>
      <vt:lpstr>Führungskräfte im Spannungsfeld</vt:lpstr>
      <vt:lpstr>Führungssysteme auf dem Prüfstand</vt:lpstr>
      <vt:lpstr>Slide 21</vt:lpstr>
    </vt:vector>
  </TitlesOfParts>
  <Company>Fraunhofer IAO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Vorschlag zum Vorgehen  der Entwicklung einer Team-Vision</dc:title>
  <dc:creator>Hoberg, Anna</dc:creator>
  <cp:lastModifiedBy>PSAV</cp:lastModifiedBy>
  <cp:revision>178</cp:revision>
  <cp:lastPrinted>2012-07-10T12:14:09Z</cp:lastPrinted>
  <dcterms:created xsi:type="dcterms:W3CDTF">2012-07-06T14:48:03Z</dcterms:created>
  <dcterms:modified xsi:type="dcterms:W3CDTF">2013-10-10T10:46:22Z</dcterms:modified>
</cp:coreProperties>
</file>