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21" r:id="rId2"/>
    <p:sldId id="509" r:id="rId3"/>
    <p:sldId id="510" r:id="rId4"/>
    <p:sldId id="511" r:id="rId5"/>
    <p:sldId id="513" r:id="rId6"/>
    <p:sldId id="514" r:id="rId7"/>
    <p:sldId id="469" r:id="rId8"/>
    <p:sldId id="470" r:id="rId9"/>
    <p:sldId id="471" r:id="rId10"/>
    <p:sldId id="472" r:id="rId11"/>
    <p:sldId id="527" r:id="rId12"/>
    <p:sldId id="473" r:id="rId13"/>
    <p:sldId id="516" r:id="rId14"/>
    <p:sldId id="519" r:id="rId15"/>
    <p:sldId id="474" r:id="rId16"/>
    <p:sldId id="523" r:id="rId17"/>
    <p:sldId id="520" r:id="rId18"/>
    <p:sldId id="521" r:id="rId19"/>
    <p:sldId id="478" r:id="rId20"/>
    <p:sldId id="479" r:id="rId21"/>
    <p:sldId id="476" r:id="rId22"/>
    <p:sldId id="489" r:id="rId23"/>
    <p:sldId id="480" r:id="rId24"/>
    <p:sldId id="490" r:id="rId25"/>
    <p:sldId id="481" r:id="rId26"/>
    <p:sldId id="482" r:id="rId27"/>
    <p:sldId id="483" r:id="rId28"/>
    <p:sldId id="484" r:id="rId29"/>
    <p:sldId id="485" r:id="rId30"/>
    <p:sldId id="486" r:id="rId31"/>
    <p:sldId id="492" r:id="rId32"/>
    <p:sldId id="491" r:id="rId33"/>
    <p:sldId id="493" r:id="rId34"/>
    <p:sldId id="497" r:id="rId35"/>
    <p:sldId id="494" r:id="rId36"/>
    <p:sldId id="500" r:id="rId37"/>
    <p:sldId id="506" r:id="rId38"/>
    <p:sldId id="507" r:id="rId39"/>
    <p:sldId id="528" r:id="rId40"/>
    <p:sldId id="439" r:id="rId41"/>
    <p:sldId id="526" r:id="rId42"/>
    <p:sldId id="518" r:id="rId43"/>
    <p:sldId id="465" r:id="rId44"/>
    <p:sldId id="466" r:id="rId45"/>
    <p:sldId id="467" r:id="rId46"/>
    <p:sldId id="525" r:id="rId47"/>
    <p:sldId id="529" r:id="rId48"/>
  </p:sldIdLst>
  <p:sldSz cx="9144000" cy="6858000" type="screen4x3"/>
  <p:notesSz cx="6856413" cy="9713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99"/>
    <a:srgbClr val="FFFF00"/>
    <a:srgbClr val="800000"/>
    <a:srgbClr val="66FFFF"/>
    <a:srgbClr val="FFCC00"/>
    <a:srgbClr val="0000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517" autoAdjust="0"/>
    <p:restoredTop sz="94681" autoAdjust="0"/>
  </p:normalViewPr>
  <p:slideViewPr>
    <p:cSldViewPr>
      <p:cViewPr>
        <p:scale>
          <a:sx n="70" d="100"/>
          <a:sy n="70" d="100"/>
        </p:scale>
        <p:origin x="-996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3DD5D070-373C-449F-8805-29D5EAD64A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481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128ED9D4-5305-4E94-A758-3E3C198D68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57750" cy="3643312"/>
          </a:xfrm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DE89D9-1DA4-491D-83C7-8B6A2A056F95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390EBED-93B1-469A-B695-0338F55ED09B}" type="slidenum">
              <a:rPr lang="en-GB" sz="1200">
                <a:effectLst/>
                <a:latin typeface="Times" pitchFamily="18" charset="0"/>
              </a:rPr>
              <a:pPr algn="r" eaLnBrk="0" hangingPunct="0"/>
              <a:t>40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54575" cy="36401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601A9DD-E415-41C3-86C4-3CC3C321F87F}" type="slidenum">
              <a:rPr lang="en-GB" sz="1200">
                <a:effectLst/>
                <a:latin typeface="Times" pitchFamily="18" charset="0"/>
              </a:rPr>
              <a:pPr algn="r" eaLnBrk="0" hangingPunct="0"/>
              <a:t>41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Base: All </a:t>
            </a:r>
            <a:r>
              <a:rPr lang="en-GB" smtClean="0"/>
              <a:t>GPs </a:t>
            </a:r>
          </a:p>
          <a:p>
            <a:pPr eaLnBrk="1" hangingPunct="1"/>
            <a:r>
              <a:rPr lang="en-GB" smtClean="0"/>
              <a:t>Indicator: Using electronic networks for transfer of patient data, % values.</a:t>
            </a:r>
            <a:r>
              <a:rPr lang="de-DE" smtClean="0"/>
              <a:t> </a:t>
            </a: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57750" cy="3643312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14863"/>
            <a:ext cx="5027613" cy="437038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759CB9C-0C6E-46C6-AD86-091DE5FF2E59}" type="slidenum">
              <a:rPr lang="en-GB" sz="1200">
                <a:effectLst/>
                <a:latin typeface="Times" pitchFamily="18" charset="0"/>
              </a:rPr>
              <a:pPr algn="r" eaLnBrk="0" hangingPunct="0"/>
              <a:t>16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74E5871-3988-495B-8D8F-4A9223C22CF0}" type="slidenum">
              <a:rPr lang="en-GB" sz="1200">
                <a:effectLst/>
                <a:latin typeface="Times" pitchFamily="18" charset="0"/>
              </a:rPr>
              <a:pPr algn="r" eaLnBrk="0" hangingPunct="0"/>
              <a:t>24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Base: All GPs</a:t>
            </a:r>
          </a:p>
          <a:p>
            <a:pPr eaLnBrk="1" hangingPunct="1"/>
            <a:r>
              <a:rPr lang="en-GB" smtClean="0"/>
              <a:t>Question: Do you use the computer during consultations?</a:t>
            </a:r>
            <a:r>
              <a:rPr lang="de-DE" smtClean="0"/>
              <a:t> Yes, routinely.</a:t>
            </a: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E22872C-FD86-4961-B5B9-59E81634A3B1}" type="slidenum">
              <a:rPr lang="en-GB" sz="1200">
                <a:effectLst/>
                <a:latin typeface="Times" pitchFamily="18" charset="0"/>
              </a:rPr>
              <a:pPr algn="r" eaLnBrk="0" hangingPunct="0"/>
              <a:t>25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28663"/>
            <a:ext cx="4854575" cy="3640137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7B88F03-C133-4187-8D70-CDFE7B491968}" type="slidenum">
              <a:rPr lang="en-GB" sz="1200">
                <a:effectLst/>
                <a:latin typeface="Times" pitchFamily="18" charset="0"/>
              </a:rPr>
              <a:pPr algn="r" eaLnBrk="0" hangingPunct="0"/>
              <a:t>31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Base: All </a:t>
            </a:r>
            <a:r>
              <a:rPr lang="en-GB" smtClean="0"/>
              <a:t>GPs </a:t>
            </a:r>
          </a:p>
          <a:p>
            <a:pPr eaLnBrk="1" hangingPunct="1"/>
            <a:r>
              <a:rPr lang="en-GB" smtClean="0"/>
              <a:t>Indicator: Using electronic networks for transfer of patient data, % values.</a:t>
            </a:r>
            <a:r>
              <a:rPr lang="de-DE" smtClean="0"/>
              <a:t> </a:t>
            </a: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E59CE25-CD0C-450E-B256-AEB2B7DC1377}" type="slidenum">
              <a:rPr lang="en-GB" sz="1200">
                <a:effectLst/>
                <a:latin typeface="Times" pitchFamily="18" charset="0"/>
              </a:rPr>
              <a:pPr algn="r" eaLnBrk="0" hangingPunct="0"/>
              <a:t>32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Base: All </a:t>
            </a:r>
            <a:r>
              <a:rPr lang="en-GB" smtClean="0"/>
              <a:t>GPs </a:t>
            </a:r>
          </a:p>
          <a:p>
            <a:pPr eaLnBrk="1" hangingPunct="1"/>
            <a:r>
              <a:rPr lang="en-GB" smtClean="0"/>
              <a:t>Indicator: Using electronic networks for transfer of patient data, % values.</a:t>
            </a:r>
            <a:r>
              <a:rPr lang="de-DE" smtClean="0"/>
              <a:t> </a:t>
            </a: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A345E13-CEDD-434E-BFCE-E89828FAA76F}" type="slidenum">
              <a:rPr lang="en-GB" sz="1200">
                <a:effectLst/>
                <a:latin typeface="Times" pitchFamily="18" charset="0"/>
              </a:rPr>
              <a:pPr algn="r" eaLnBrk="0" hangingPunct="0"/>
              <a:t>34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Base: All </a:t>
            </a:r>
            <a:r>
              <a:rPr lang="en-GB" smtClean="0"/>
              <a:t>GPs </a:t>
            </a:r>
          </a:p>
          <a:p>
            <a:pPr eaLnBrk="1" hangingPunct="1"/>
            <a:r>
              <a:rPr lang="en-GB" smtClean="0"/>
              <a:t>Indicator: Using electronic networks for transfer of patient data, % values.</a:t>
            </a:r>
            <a:r>
              <a:rPr lang="de-DE" smtClean="0"/>
              <a:t> </a:t>
            </a:r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3025" y="922655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501EBBD-D772-48D9-8768-F56C044B5BCA}" type="slidenum">
              <a:rPr lang="en-GB" sz="1200">
                <a:effectLst/>
                <a:latin typeface="Times" pitchFamily="18" charset="0"/>
              </a:rPr>
              <a:pPr algn="r" eaLnBrk="0" hangingPunct="0"/>
              <a:t>35</a:t>
            </a:fld>
            <a:endParaRPr lang="en-GB" sz="1200">
              <a:effectLst/>
              <a:latin typeface="Times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Base: All </a:t>
            </a:r>
            <a:r>
              <a:rPr lang="en-GB" smtClean="0"/>
              <a:t>GPs </a:t>
            </a:r>
          </a:p>
          <a:p>
            <a:pPr eaLnBrk="1" hangingPunct="1"/>
            <a:r>
              <a:rPr lang="en-GB" smtClean="0"/>
              <a:t>Indicator: Using electronic networks for transfer of patient data, % values.</a:t>
            </a:r>
            <a:r>
              <a:rPr lang="de-DE" smtClean="0"/>
              <a:t> 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80B4-DD04-47B5-913C-F1A7845A0D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3019B-BF36-443A-9E20-6336B0B2FE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587E-A023-42CE-865B-924D32518D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CD79-CE97-4D8C-9322-D1027C608D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E5CB-FFCF-4AC8-858C-7B6D124FA8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275F-9CB5-46F3-9A07-70BDAB7802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206DE-6E0D-427B-B1DA-2D5B66FD39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61C5D-D2B9-43E1-BA82-1A0C68D67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0DC99-CF37-4BD3-86C7-DCB75C990F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4A91-022E-418E-94C8-D7C40FC33E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C41C-FE0F-42D6-86FE-0A28B73AB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4356-6EBF-48B4-AEF7-2177FB91D0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>
              <a:defRPr/>
            </a:pPr>
            <a:fld id="{E67ED074-79C7-41EC-AD69-1950D69C40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png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png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221163"/>
            <a:ext cx="8610600" cy="1584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_tradnl" sz="2800" b="1" smtClean="0"/>
              <a:t>Reinhard Busse, Prof. Dr. med. MPH FFPH</a:t>
            </a:r>
          </a:p>
          <a:p>
            <a:r>
              <a:rPr lang="es-ES_tradnl" sz="1800" smtClean="0"/>
              <a:t>Dept. Health Care Management, Berlin University of Technology</a:t>
            </a:r>
            <a:br>
              <a:rPr lang="es-ES_tradnl" sz="1800" smtClean="0"/>
            </a:br>
            <a:r>
              <a:rPr lang="es-ES_tradnl" sz="1800" smtClean="0"/>
              <a:t>(WHO Collaborating Centre for Health Systems Research and Management)</a:t>
            </a:r>
          </a:p>
          <a:p>
            <a:pPr>
              <a:lnSpc>
                <a:spcPct val="80000"/>
              </a:lnSpc>
            </a:pPr>
            <a:r>
              <a:rPr lang="es-ES_tradnl" sz="1800" smtClean="0"/>
              <a:t>&amp;</a:t>
            </a:r>
          </a:p>
          <a:p>
            <a:pPr>
              <a:lnSpc>
                <a:spcPct val="80000"/>
              </a:lnSpc>
            </a:pPr>
            <a:r>
              <a:rPr lang="es-ES_tradnl" sz="1800" smtClean="0"/>
              <a:t>European Observatory on Health Systems and Policies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443163" y="2847975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effectLst/>
            </a:endParaRP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0"/>
            <a:ext cx="4438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72200" y="5867400"/>
          <a:ext cx="2971800" cy="990600"/>
        </p:xfrm>
        <a:graphic>
          <a:graphicData uri="http://schemas.openxmlformats.org/presentationml/2006/ole">
            <p:oleObj spid="_x0000_s1026" name="Photo Editor Photo" r:id="rId4" imgW="5630061" imgH="1876190" progId="">
              <p:embed/>
            </p:oleObj>
          </a:graphicData>
        </a:graphic>
      </p:graphicFrame>
      <p:sp>
        <p:nvSpPr>
          <p:cNvPr id="1030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331913" y="1412875"/>
            <a:ext cx="6769100" cy="2447925"/>
          </a:xfrm>
          <a:solidFill>
            <a:srgbClr val="66CCFF">
              <a:alpha val="50195"/>
            </a:srgbClr>
          </a:solidFill>
        </p:spPr>
        <p:txBody>
          <a:bodyPr/>
          <a:lstStyle/>
          <a:p>
            <a:r>
              <a:rPr lang="es-ES_tradnl" sz="1600" b="1" smtClean="0">
                <a:solidFill>
                  <a:schemeClr val="tx1"/>
                </a:solidFill>
              </a:rPr>
              <a:t>Konferenz “Telemonitoring in Gesundheits- und Sozialsystemen – Eine eHealth-Lösung mit Zukunft”, München</a:t>
            </a:r>
            <a:r>
              <a:rPr lang="es-ES_tradnl" sz="4000" b="1" smtClean="0">
                <a:solidFill>
                  <a:schemeClr val="tx1"/>
                </a:solidFill>
              </a:rPr>
              <a:t/>
            </a:r>
            <a:br>
              <a:rPr lang="es-ES_tradnl" sz="4000" b="1" smtClean="0">
                <a:solidFill>
                  <a:schemeClr val="tx1"/>
                </a:solidFill>
              </a:rPr>
            </a:br>
            <a:r>
              <a:rPr lang="es-ES_tradnl" sz="4000" b="1" smtClean="0">
                <a:solidFill>
                  <a:schemeClr val="tx1"/>
                </a:solidFill>
              </a:rPr>
              <a:t>eHealth-Entwicklungen international – </a:t>
            </a:r>
            <a:br>
              <a:rPr lang="es-ES_tradnl" sz="4000" b="1" smtClean="0">
                <a:solidFill>
                  <a:schemeClr val="tx1"/>
                </a:solidFill>
              </a:rPr>
            </a:br>
            <a:r>
              <a:rPr lang="es-ES_tradnl" sz="4000" b="1" smtClean="0">
                <a:solidFill>
                  <a:schemeClr val="tx1"/>
                </a:solidFill>
              </a:rPr>
              <a:t>Stand und Perspektiven</a:t>
            </a:r>
            <a:endParaRPr lang="de-DE" sz="4000" b="1" smtClean="0">
              <a:solidFill>
                <a:schemeClr val="tx1"/>
              </a:solidFill>
            </a:endParaRPr>
          </a:p>
        </p:txBody>
      </p:sp>
      <p:pic>
        <p:nvPicPr>
          <p:cNvPr id="1031" name="Picture 8" descr="who_logo_en"/>
          <p:cNvPicPr>
            <a:picLocks noChangeAspect="1" noChangeArrowheads="1"/>
          </p:cNvPicPr>
          <p:nvPr/>
        </p:nvPicPr>
        <p:blipFill>
          <a:blip r:embed="rId5"/>
          <a:srcRect r="84354"/>
          <a:stretch>
            <a:fillRect/>
          </a:stretch>
        </p:blipFill>
        <p:spPr bwMode="auto">
          <a:xfrm>
            <a:off x="152400" y="5868988"/>
            <a:ext cx="9906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38243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38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600"/>
            <a:ext cx="9144000" cy="614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68373"/>
            <a:ext cx="9001156" cy="608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4714876" y="4929198"/>
            <a:ext cx="4429124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39267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2257425" y="3141663"/>
            <a:ext cx="6059488" cy="31257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effectLst/>
              </a:rPr>
              <a:t>Resolution WHO EB115.R20 (2005) </a:t>
            </a:r>
            <a:r>
              <a:rPr lang="en-GB" sz="2800" i="1">
                <a:effectLst/>
              </a:rPr>
              <a:t>…</a:t>
            </a:r>
            <a:r>
              <a:rPr lang="en-GB" sz="2400" i="1">
                <a:effectLst/>
              </a:rPr>
              <a:t> Urges the Members States to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sz="1200" i="1">
              <a:effectLst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GB" sz="2000" i="1">
                <a:effectLst/>
              </a:rPr>
              <a:t>-	develop a national eHealth strategy, including legal and infrastructure frameworks, and public-private partnership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i="1">
                <a:effectLst/>
              </a:rPr>
              <a:t>-	mobilize multisectorial collaboration</a:t>
            </a:r>
          </a:p>
          <a:p>
            <a:pPr marL="742950" lvl="1" indent="-285750">
              <a:spcBef>
                <a:spcPct val="20000"/>
              </a:spcBef>
            </a:pPr>
            <a:r>
              <a:rPr lang="en-GB" sz="2000" i="1">
                <a:effectLst/>
              </a:rPr>
              <a:t>-	establish national eHealth centers and networks of excellence etc.</a:t>
            </a:r>
            <a:endParaRPr lang="en-US" sz="2000" i="1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4700"/>
            <a:ext cx="914400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4925" y="58738"/>
            <a:ext cx="5778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eHealth strategy in Switzerland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54190" y="4429132"/>
            <a:ext cx="34034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 smtClean="0"/>
              <a:t>„</a:t>
            </a:r>
            <a:r>
              <a:rPr lang="de-DE" sz="2800" dirty="0" err="1" smtClean="0"/>
              <a:t>Health</a:t>
            </a:r>
            <a:r>
              <a:rPr lang="de-DE" sz="2800" dirty="0" smtClean="0"/>
              <a:t> </a:t>
            </a:r>
            <a:r>
              <a:rPr lang="de-DE" sz="2800" dirty="0" err="1" smtClean="0"/>
              <a:t>strategy</a:t>
            </a:r>
            <a:r>
              <a:rPr lang="de-DE" sz="2800" dirty="0" smtClean="0"/>
              <a:t>,</a:t>
            </a:r>
            <a:br>
              <a:rPr lang="de-DE" sz="2800" dirty="0" smtClean="0"/>
            </a:br>
            <a:r>
              <a:rPr lang="de-DE" sz="2800" dirty="0" smtClean="0"/>
              <a:t>not </a:t>
            </a:r>
            <a:r>
              <a:rPr lang="de-DE" sz="2800" dirty="0" err="1" smtClean="0"/>
              <a:t>eHealth</a:t>
            </a:r>
            <a:r>
              <a:rPr lang="de-DE" sz="2800" dirty="0" smtClean="0"/>
              <a:t> </a:t>
            </a:r>
            <a:r>
              <a:rPr lang="de-DE" sz="2800" dirty="0" err="1" smtClean="0"/>
              <a:t>strategy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required</a:t>
            </a:r>
            <a:r>
              <a:rPr lang="de-DE" sz="2800" dirty="0" smtClean="0"/>
              <a:t>“</a:t>
            </a:r>
            <a:endParaRPr lang="de-DE" sz="2800" dirty="0"/>
          </a:p>
        </p:txBody>
      </p:sp>
      <p:sp>
        <p:nvSpPr>
          <p:cNvPr id="5" name="Ellipse 4"/>
          <p:cNvSpPr/>
          <p:nvPr/>
        </p:nvSpPr>
        <p:spPr>
          <a:xfrm>
            <a:off x="3643306" y="5857892"/>
            <a:ext cx="1857388" cy="100010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1120775"/>
            <a:ext cx="910748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34925" y="58738"/>
            <a:ext cx="8415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Netherlands: national infrastructure for data</a:t>
            </a:r>
            <a:br>
              <a:rPr lang="de-DE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exchange between electronic medical records</a:t>
            </a:r>
          </a:p>
        </p:txBody>
      </p:sp>
      <p:sp>
        <p:nvSpPr>
          <p:cNvPr id="4" name="Ellipse 3"/>
          <p:cNvSpPr/>
          <p:nvPr/>
        </p:nvSpPr>
        <p:spPr>
          <a:xfrm>
            <a:off x="5143504" y="4929222"/>
            <a:ext cx="785818" cy="7857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97627" y="4832347"/>
            <a:ext cx="4974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 smtClean="0"/>
              <a:t>&gt;50%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physicians</a:t>
            </a:r>
            <a:r>
              <a:rPr lang="de-DE" sz="2800" dirty="0" smtClean="0"/>
              <a:t> </a:t>
            </a:r>
            <a:r>
              <a:rPr lang="de-DE" sz="2800" dirty="0" err="1" smtClean="0"/>
              <a:t>opposed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their</a:t>
            </a:r>
            <a:r>
              <a:rPr lang="de-DE" sz="2800" dirty="0" smtClean="0"/>
              <a:t> </a:t>
            </a:r>
            <a:r>
              <a:rPr lang="de-DE" sz="2800" dirty="0" err="1" smtClean="0"/>
              <a:t>own</a:t>
            </a:r>
            <a:r>
              <a:rPr lang="de-DE" sz="2800" dirty="0" smtClean="0"/>
              <a:t> </a:t>
            </a:r>
            <a:r>
              <a:rPr lang="de-DE" sz="2800" dirty="0" err="1" smtClean="0"/>
              <a:t>linked</a:t>
            </a:r>
            <a:r>
              <a:rPr lang="de-DE" sz="2800" dirty="0" smtClean="0"/>
              <a:t> EMR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07963"/>
            <a:ext cx="9153525" cy="6364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hteck 16"/>
          <p:cNvSpPr>
            <a:spLocks noChangeArrowheads="1"/>
          </p:cNvSpPr>
          <p:nvPr/>
        </p:nvSpPr>
        <p:spPr bwMode="auto">
          <a:xfrm>
            <a:off x="5929313" y="1071563"/>
            <a:ext cx="2857500" cy="57864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graphicFrame>
        <p:nvGraphicFramePr>
          <p:cNvPr id="193539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250825" y="1039813"/>
          <a:ext cx="8672513" cy="5818187"/>
        </p:xfrm>
        <a:graphic>
          <a:graphicData uri="http://schemas.openxmlformats.org/presentationml/2006/ole">
            <p:oleObj spid="_x0000_s254978" name="Chart" r:id="rId4" imgW="8219975" imgH="5514891" progId="MSGraph.Chart.8">
              <p:embed followColorScheme="full"/>
            </p:oleObj>
          </a:graphicData>
        </a:graphic>
      </p:graphicFrame>
      <p:sp>
        <p:nvSpPr>
          <p:cNvPr id="193540" name="Text Box 3"/>
          <p:cNvSpPr txBox="1">
            <a:spLocks noChangeArrowheads="1"/>
          </p:cNvSpPr>
          <p:nvPr/>
        </p:nvSpPr>
        <p:spPr bwMode="auto">
          <a:xfrm>
            <a:off x="871538" y="1554163"/>
            <a:ext cx="9350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solidFill>
                  <a:srgbClr val="FF0000"/>
                </a:solidFill>
                <a:effectLst/>
              </a:rPr>
              <a:t>87%</a:t>
            </a:r>
          </a:p>
        </p:txBody>
      </p:sp>
      <p:sp>
        <p:nvSpPr>
          <p:cNvPr id="193541" name="Text Box 4"/>
          <p:cNvSpPr txBox="1">
            <a:spLocks noChangeArrowheads="1"/>
          </p:cNvSpPr>
          <p:nvPr/>
        </p:nvSpPr>
        <p:spPr bwMode="auto">
          <a:xfrm>
            <a:off x="1281113" y="2041525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>
                <a:solidFill>
                  <a:schemeClr val="bg1"/>
                </a:solidFill>
                <a:effectLst/>
              </a:rPr>
              <a:t>80%</a:t>
            </a:r>
          </a:p>
        </p:txBody>
      </p:sp>
      <p:sp>
        <p:nvSpPr>
          <p:cNvPr id="193542" name="Text Box 5"/>
          <p:cNvSpPr txBox="1">
            <a:spLocks noChangeArrowheads="1"/>
          </p:cNvSpPr>
          <p:nvPr/>
        </p:nvSpPr>
        <p:spPr bwMode="auto">
          <a:xfrm>
            <a:off x="1643063" y="2755900"/>
            <a:ext cx="5762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solidFill>
                  <a:schemeClr val="bg1"/>
                </a:solidFill>
                <a:effectLst/>
              </a:rPr>
              <a:t>66%</a:t>
            </a:r>
          </a:p>
        </p:txBody>
      </p:sp>
      <p:sp>
        <p:nvSpPr>
          <p:cNvPr id="193543" name="Text Box 6"/>
          <p:cNvSpPr txBox="1">
            <a:spLocks noChangeArrowheads="1"/>
          </p:cNvSpPr>
          <p:nvPr/>
        </p:nvSpPr>
        <p:spPr bwMode="auto">
          <a:xfrm>
            <a:off x="2000250" y="2613025"/>
            <a:ext cx="5762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effectLst/>
              </a:rPr>
              <a:t>69%</a:t>
            </a:r>
          </a:p>
        </p:txBody>
      </p:sp>
      <p:sp>
        <p:nvSpPr>
          <p:cNvPr id="193544" name="Text Box 7"/>
          <p:cNvSpPr txBox="1">
            <a:spLocks noChangeArrowheads="1"/>
          </p:cNvSpPr>
          <p:nvPr/>
        </p:nvSpPr>
        <p:spPr bwMode="auto">
          <a:xfrm>
            <a:off x="2357438" y="2952750"/>
            <a:ext cx="5762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solidFill>
                  <a:schemeClr val="bg1"/>
                </a:solidFill>
                <a:effectLst/>
              </a:rPr>
              <a:t>63%</a:t>
            </a:r>
          </a:p>
        </p:txBody>
      </p:sp>
      <p:sp>
        <p:nvSpPr>
          <p:cNvPr id="193545" name="Text Box 8"/>
          <p:cNvSpPr txBox="1">
            <a:spLocks noChangeArrowheads="1"/>
          </p:cNvSpPr>
          <p:nvPr/>
        </p:nvSpPr>
        <p:spPr bwMode="auto">
          <a:xfrm>
            <a:off x="2781300" y="2952750"/>
            <a:ext cx="5762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solidFill>
                  <a:schemeClr val="bg1"/>
                </a:solidFill>
                <a:effectLst/>
              </a:rPr>
              <a:t>62%</a:t>
            </a:r>
          </a:p>
        </p:txBody>
      </p:sp>
      <p:sp>
        <p:nvSpPr>
          <p:cNvPr id="193546" name="Text Box 9"/>
          <p:cNvSpPr txBox="1">
            <a:spLocks noChangeArrowheads="1"/>
          </p:cNvSpPr>
          <p:nvPr/>
        </p:nvSpPr>
        <p:spPr bwMode="auto">
          <a:xfrm>
            <a:off x="3143250" y="3381375"/>
            <a:ext cx="10080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solidFill>
                  <a:schemeClr val="bg1"/>
                </a:solidFill>
                <a:effectLst/>
              </a:rPr>
              <a:t>55%</a:t>
            </a:r>
          </a:p>
        </p:txBody>
      </p:sp>
      <p:sp>
        <p:nvSpPr>
          <p:cNvPr id="193547" name="Text Box 10"/>
          <p:cNvSpPr txBox="1">
            <a:spLocks noChangeArrowheads="1"/>
          </p:cNvSpPr>
          <p:nvPr/>
        </p:nvSpPr>
        <p:spPr bwMode="auto">
          <a:xfrm>
            <a:off x="3500438" y="3952875"/>
            <a:ext cx="5762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effectLst/>
              </a:rPr>
              <a:t>44%</a:t>
            </a:r>
          </a:p>
        </p:txBody>
      </p:sp>
      <p:sp>
        <p:nvSpPr>
          <p:cNvPr id="193548" name="Text Box 11"/>
          <p:cNvSpPr txBox="1">
            <a:spLocks noChangeArrowheads="1"/>
          </p:cNvSpPr>
          <p:nvPr/>
        </p:nvSpPr>
        <p:spPr bwMode="auto">
          <a:xfrm>
            <a:off x="3857625" y="5738813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solidFill>
                  <a:schemeClr val="bg1"/>
                </a:solidFill>
                <a:effectLst/>
              </a:rPr>
              <a:t>14%</a:t>
            </a:r>
          </a:p>
        </p:txBody>
      </p:sp>
      <p:sp>
        <p:nvSpPr>
          <p:cNvPr id="193549" name="Text Box 12"/>
          <p:cNvSpPr txBox="1">
            <a:spLocks noChangeArrowheads="1"/>
          </p:cNvSpPr>
          <p:nvPr/>
        </p:nvSpPr>
        <p:spPr bwMode="auto">
          <a:xfrm>
            <a:off x="4229100" y="5738813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100" b="1">
                <a:effectLst/>
              </a:rPr>
              <a:t>15%</a:t>
            </a:r>
          </a:p>
        </p:txBody>
      </p:sp>
      <p:sp>
        <p:nvSpPr>
          <p:cNvPr id="193550" name="Text Box 13"/>
          <p:cNvSpPr txBox="1">
            <a:spLocks noChangeArrowheads="1"/>
          </p:cNvSpPr>
          <p:nvPr/>
        </p:nvSpPr>
        <p:spPr bwMode="auto">
          <a:xfrm>
            <a:off x="4778375" y="5981700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CC3300"/>
                </a:solidFill>
                <a:effectLst/>
              </a:rPr>
              <a:t>3%</a:t>
            </a:r>
          </a:p>
        </p:txBody>
      </p:sp>
      <p:sp>
        <p:nvSpPr>
          <p:cNvPr id="193551" name="Text Box 14"/>
          <p:cNvSpPr txBox="1">
            <a:spLocks noChangeArrowheads="1"/>
          </p:cNvSpPr>
          <p:nvPr/>
        </p:nvSpPr>
        <p:spPr bwMode="auto">
          <a:xfrm>
            <a:off x="5086350" y="6067425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CC3300"/>
                </a:solidFill>
                <a:effectLst/>
              </a:rPr>
              <a:t>1%</a:t>
            </a:r>
          </a:p>
        </p:txBody>
      </p:sp>
      <p:sp>
        <p:nvSpPr>
          <p:cNvPr id="1579023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-107950" y="-100013"/>
            <a:ext cx="9144000" cy="1196976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GB" sz="3200" smtClean="0">
                <a:solidFill>
                  <a:srgbClr val="FF0000"/>
                </a:solidFill>
              </a:rPr>
              <a:t>EU World Leader in deployment in primary care (EC Study 2007)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188913"/>
            <a:ext cx="9036050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GP attitudes towards ICT use in healthcare</a:t>
            </a: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17817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6725" y="1268413"/>
            <a:ext cx="7993063" cy="5335587"/>
          </a:xfrm>
          <a:noFill/>
        </p:spPr>
      </p:pic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763713" y="6249988"/>
            <a:ext cx="5907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 descr="GPs_perception_of_eHealth_impact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13" y="1195388"/>
            <a:ext cx="8255000" cy="5041900"/>
          </a:xfrm>
          <a:prstGeom prst="rect">
            <a:avLst/>
          </a:prstGeom>
          <a:noFill/>
        </p:spPr>
      </p:pic>
      <p:sp>
        <p:nvSpPr>
          <p:cNvPr id="1608706" name="Rectangle 2"/>
          <p:cNvSpPr>
            <a:spLocks noChangeArrowheads="1"/>
          </p:cNvSpPr>
          <p:nvPr/>
        </p:nvSpPr>
        <p:spPr bwMode="auto">
          <a:xfrm>
            <a:off x="34925" y="188913"/>
            <a:ext cx="9036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3600">
                <a:solidFill>
                  <a:srgbClr val="FF0000"/>
                </a:solidFill>
                <a:effectLst/>
              </a:rPr>
              <a:t>GP perception of ICT use in healthcare</a:t>
            </a:r>
            <a:endParaRPr lang="en-GB" sz="3600">
              <a:solidFill>
                <a:srgbClr val="FF0000"/>
              </a:solidFill>
              <a:effectLst/>
            </a:endParaRPr>
          </a:p>
        </p:txBody>
      </p:sp>
      <p:sp>
        <p:nvSpPr>
          <p:cNvPr id="179206" name="Text Box 4"/>
          <p:cNvSpPr txBox="1">
            <a:spLocks noChangeArrowheads="1"/>
          </p:cNvSpPr>
          <p:nvPr/>
        </p:nvSpPr>
        <p:spPr bwMode="auto">
          <a:xfrm>
            <a:off x="1763713" y="6249988"/>
            <a:ext cx="5907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sp>
        <p:nvSpPr>
          <p:cNvPr id="5" name="Ellipse 4"/>
          <p:cNvSpPr/>
          <p:nvPr/>
        </p:nvSpPr>
        <p:spPr>
          <a:xfrm>
            <a:off x="5857884" y="1428736"/>
            <a:ext cx="1857388" cy="4643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557338"/>
            <a:ext cx="874871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5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260350"/>
            <a:ext cx="8820150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GPs’ access to computer in practices</a:t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>
                <a:solidFill>
                  <a:srgbClr val="FF0000"/>
                </a:solidFill>
              </a:rPr>
              <a:t>(in %, EU countries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619250" y="63087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3492500" y="1341438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sp>
        <p:nvSpPr>
          <p:cNvPr id="146440" name="Rectangle 7"/>
          <p:cNvSpPr>
            <a:spLocks noChangeArrowheads="1"/>
          </p:cNvSpPr>
          <p:nvPr/>
        </p:nvSpPr>
        <p:spPr bwMode="auto">
          <a:xfrm>
            <a:off x="7885113" y="2054225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>
                <a:effectLst/>
              </a:rPr>
              <a:t>Random samples of 6,789 GPs in 29 countries</a:t>
            </a:r>
            <a:endParaRPr lang="fr-FR" sz="140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4450"/>
            <a:ext cx="6804025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2"/>
          <p:cNvSpPr txBox="1"/>
          <p:nvPr/>
        </p:nvSpPr>
        <p:spPr>
          <a:xfrm>
            <a:off x="500034" y="285728"/>
            <a:ext cx="835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$ 19 </a:t>
            </a:r>
            <a:r>
              <a:rPr lang="de-DE" sz="3200" dirty="0" err="1" smtClean="0">
                <a:solidFill>
                  <a:srgbClr val="FF0000"/>
                </a:solidFill>
              </a:rPr>
              <a:t>Mrd</a:t>
            </a:r>
            <a:r>
              <a:rPr lang="de-DE" sz="3200" dirty="0" smtClean="0">
                <a:solidFill>
                  <a:srgbClr val="FF0000"/>
                </a:solidFill>
              </a:rPr>
              <a:t> für </a:t>
            </a:r>
            <a:r>
              <a:rPr lang="de-DE" sz="3200" dirty="0" err="1" smtClean="0">
                <a:solidFill>
                  <a:srgbClr val="FF0000"/>
                </a:solidFill>
              </a:rPr>
              <a:t>eHealth</a:t>
            </a:r>
            <a:r>
              <a:rPr lang="de-DE" sz="3200" dirty="0" smtClean="0">
                <a:solidFill>
                  <a:srgbClr val="FF0000"/>
                </a:solidFill>
              </a:rPr>
              <a:t> im US-Konjunkturpaket 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42910" y="5715016"/>
            <a:ext cx="7143800" cy="1142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5429264"/>
            <a:ext cx="634996" cy="10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2753" name="Object 1"/>
          <p:cNvGraphicFramePr>
            <a:graphicFrameLocks noChangeAspect="1"/>
          </p:cNvGraphicFramePr>
          <p:nvPr/>
        </p:nvGraphicFramePr>
        <p:xfrm>
          <a:off x="7762722" y="3571876"/>
          <a:ext cx="1309872" cy="1666886"/>
        </p:xfrm>
        <a:graphic>
          <a:graphicData uri="http://schemas.openxmlformats.org/presentationml/2006/ole">
            <p:oleObj spid="_x0000_s202753" name="ClipArt" r:id="rId5" imgW="1431720" imgH="1865160" progId="MS_ClipArt_Gallery.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62100"/>
            <a:ext cx="8785225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5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260350"/>
            <a:ext cx="8820150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GPs’ access to internet in practices</a:t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>
                <a:solidFill>
                  <a:srgbClr val="FF0000"/>
                </a:solidFill>
              </a:rPr>
              <a:t>(in %, EU countries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619250" y="63087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492500" y="1341438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7885113" y="2054225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>
                <a:effectLst/>
              </a:rPr>
              <a:t>Random samples of 6,789 GPs in 29 countries</a:t>
            </a:r>
            <a:endParaRPr lang="fr-FR" sz="140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9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1412875"/>
            <a:ext cx="8820150" cy="5483225"/>
          </a:xfrm>
          <a:noFill/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619250" y="63087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492500" y="1341438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sp>
        <p:nvSpPr>
          <p:cNvPr id="1595394" name="Rectangle 2"/>
          <p:cNvSpPr>
            <a:spLocks noChangeArrowheads="1"/>
          </p:cNvSpPr>
          <p:nvPr/>
        </p:nvSpPr>
        <p:spPr bwMode="auto">
          <a:xfrm>
            <a:off x="144463" y="260350"/>
            <a:ext cx="8820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110000"/>
              </a:lnSpc>
            </a:pPr>
            <a:r>
              <a:rPr lang="en-US" sz="3600">
                <a:solidFill>
                  <a:srgbClr val="FF0000"/>
                </a:solidFill>
                <a:effectLst/>
              </a:rPr>
              <a:t>GPs’ access to broadband in practices</a:t>
            </a:r>
            <a:br>
              <a:rPr lang="en-US" sz="3600">
                <a:solidFill>
                  <a:srgbClr val="FF0000"/>
                </a:solidFill>
                <a:effectLst/>
              </a:rPr>
            </a:br>
            <a:r>
              <a:rPr lang="en-US" sz="3600">
                <a:solidFill>
                  <a:srgbClr val="FF0000"/>
                </a:solidFill>
                <a:effectLst/>
              </a:rPr>
              <a:t>(in %, EU countries 2007)</a:t>
            </a:r>
            <a:endParaRPr lang="en-GB" sz="3600">
              <a:solidFill>
                <a:srgbClr val="FF0000"/>
              </a:solidFill>
              <a:effectLst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7885113" y="2054225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30375"/>
            <a:ext cx="8569325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9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IT use by GPs: storage of administrative patient data (in %, EU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619250" y="6323013"/>
            <a:ext cx="5907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885113" y="2128835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IT use by GPs: storage of medical patient data (in %, EU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148483" name="Picture 3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8064500" cy="5040312"/>
          </a:xfrm>
          <a:noFill/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619250" y="6323013"/>
            <a:ext cx="5907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4463"/>
            <a:ext cx="9144000" cy="1196975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35000"/>
              </a:lnSpc>
              <a:spcBef>
                <a:spcPct val="120000"/>
              </a:spcBef>
            </a:pPr>
            <a:r>
              <a:rPr lang="en-US" sz="3600" smtClean="0">
                <a:solidFill>
                  <a:srgbClr val="FF0000"/>
                </a:solidFill>
              </a:rPr>
              <a:t>GPs routinely using a computer during consultation (in %, EU countries </a:t>
            </a:r>
            <a:r>
              <a:rPr lang="en-GB" sz="3600" smtClean="0">
                <a:solidFill>
                  <a:srgbClr val="FF0000"/>
                </a:solidFill>
              </a:rPr>
              <a:t>2007)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2120900" y="65246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539750" y="1603375"/>
            <a:ext cx="10810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effectLst/>
              </a:rPr>
              <a:t>100%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779838" y="2755900"/>
            <a:ext cx="936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effectLst/>
              </a:rPr>
              <a:t>66%</a:t>
            </a:r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7380288" y="5203825"/>
            <a:ext cx="936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 b="1">
                <a:effectLst/>
              </a:rPr>
              <a:t>3%</a:t>
            </a:r>
          </a:p>
        </p:txBody>
      </p:sp>
      <p:sp>
        <p:nvSpPr>
          <p:cNvPr id="162823" name="Rectangle 7"/>
          <p:cNvSpPr>
            <a:spLocks noChangeArrowheads="1"/>
          </p:cNvSpPr>
          <p:nvPr/>
        </p:nvSpPr>
        <p:spPr bwMode="auto">
          <a:xfrm>
            <a:off x="7885113" y="1916113"/>
            <a:ext cx="1258887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  <p:pic>
        <p:nvPicPr>
          <p:cNvPr id="162824" name="Picture 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844675"/>
            <a:ext cx="7848600" cy="47164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3917950" y="2857500"/>
            <a:ext cx="5226050" cy="3332163"/>
          </a:xfrm>
          <a:prstGeom prst="ellipse">
            <a:avLst/>
          </a:prstGeom>
          <a:solidFill>
            <a:srgbClr val="B6B7C5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3246438" y="2657475"/>
            <a:ext cx="5222875" cy="3332163"/>
          </a:xfrm>
          <a:prstGeom prst="ellipse">
            <a:avLst/>
          </a:prstGeom>
          <a:solidFill>
            <a:srgbClr val="868A96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sp>
        <p:nvSpPr>
          <p:cNvPr id="1571844" name="Oval 4"/>
          <p:cNvSpPr>
            <a:spLocks noChangeArrowheads="1"/>
          </p:cNvSpPr>
          <p:nvPr/>
        </p:nvSpPr>
        <p:spPr bwMode="auto">
          <a:xfrm>
            <a:off x="811213" y="2298700"/>
            <a:ext cx="6475412" cy="3905250"/>
          </a:xfrm>
          <a:prstGeom prst="ellipse">
            <a:avLst/>
          </a:prstGeom>
          <a:solidFill>
            <a:srgbClr val="336E8F"/>
          </a:solidFill>
          <a:ln w="12700">
            <a:noFill/>
            <a:round/>
            <a:headEnd/>
            <a:tailEnd/>
          </a:ln>
          <a:effectLst>
            <a:outerShdw dist="74053" dir="3542175" algn="ctr" rotWithShape="0">
              <a:srgbClr val="3F3163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>
              <a:effectLst/>
              <a:cs typeface="+mn-cs"/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8085138" y="3914775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defTabSz="920750" eaLnBrk="0" hangingPunct="0"/>
            <a:r>
              <a:rPr lang="de-DE" sz="1600" b="1">
                <a:solidFill>
                  <a:srgbClr val="000000"/>
                </a:solidFill>
                <a:effectLst/>
              </a:rPr>
              <a:t>Region 3</a:t>
            </a:r>
          </a:p>
        </p:txBody>
      </p:sp>
      <p:pic>
        <p:nvPicPr>
          <p:cNvPr id="1505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1244600"/>
            <a:ext cx="153352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0535" name="Group 7"/>
          <p:cNvGrpSpPr>
            <a:grpSpLocks/>
          </p:cNvGrpSpPr>
          <p:nvPr/>
        </p:nvGrpSpPr>
        <p:grpSpPr bwMode="auto">
          <a:xfrm>
            <a:off x="7432675" y="4278313"/>
            <a:ext cx="746125" cy="582612"/>
            <a:chOff x="2064" y="208"/>
            <a:chExt cx="874" cy="583"/>
          </a:xfrm>
        </p:grpSpPr>
        <p:sp>
          <p:nvSpPr>
            <p:cNvPr id="150536" name="Freeform 8"/>
            <p:cNvSpPr>
              <a:spLocks/>
            </p:cNvSpPr>
            <p:nvPr/>
          </p:nvSpPr>
          <p:spPr bwMode="auto">
            <a:xfrm>
              <a:off x="2217" y="512"/>
              <a:ext cx="150" cy="180"/>
            </a:xfrm>
            <a:custGeom>
              <a:avLst/>
              <a:gdLst>
                <a:gd name="T0" fmla="*/ 103 w 301"/>
                <a:gd name="T1" fmla="*/ 1 h 361"/>
                <a:gd name="T2" fmla="*/ 97 w 301"/>
                <a:gd name="T3" fmla="*/ 7 h 361"/>
                <a:gd name="T4" fmla="*/ 82 w 301"/>
                <a:gd name="T5" fmla="*/ 19 h 361"/>
                <a:gd name="T6" fmla="*/ 58 w 301"/>
                <a:gd name="T7" fmla="*/ 34 h 361"/>
                <a:gd name="T8" fmla="*/ 40 w 301"/>
                <a:gd name="T9" fmla="*/ 42 h 361"/>
                <a:gd name="T10" fmla="*/ 28 w 301"/>
                <a:gd name="T11" fmla="*/ 48 h 361"/>
                <a:gd name="T12" fmla="*/ 12 w 301"/>
                <a:gd name="T13" fmla="*/ 58 h 361"/>
                <a:gd name="T14" fmla="*/ 1 w 301"/>
                <a:gd name="T15" fmla="*/ 74 h 361"/>
                <a:gd name="T16" fmla="*/ 0 w 301"/>
                <a:gd name="T17" fmla="*/ 85 h 361"/>
                <a:gd name="T18" fmla="*/ 2 w 301"/>
                <a:gd name="T19" fmla="*/ 91 h 361"/>
                <a:gd name="T20" fmla="*/ 7 w 301"/>
                <a:gd name="T21" fmla="*/ 101 h 361"/>
                <a:gd name="T22" fmla="*/ 16 w 301"/>
                <a:gd name="T23" fmla="*/ 115 h 361"/>
                <a:gd name="T24" fmla="*/ 32 w 301"/>
                <a:gd name="T25" fmla="*/ 131 h 361"/>
                <a:gd name="T26" fmla="*/ 54 w 301"/>
                <a:gd name="T27" fmla="*/ 147 h 361"/>
                <a:gd name="T28" fmla="*/ 85 w 301"/>
                <a:gd name="T29" fmla="*/ 162 h 361"/>
                <a:gd name="T30" fmla="*/ 126 w 301"/>
                <a:gd name="T31" fmla="*/ 175 h 361"/>
                <a:gd name="T32" fmla="*/ 138 w 301"/>
                <a:gd name="T33" fmla="*/ 144 h 361"/>
                <a:gd name="T34" fmla="*/ 133 w 301"/>
                <a:gd name="T35" fmla="*/ 143 h 361"/>
                <a:gd name="T36" fmla="*/ 120 w 301"/>
                <a:gd name="T37" fmla="*/ 140 h 361"/>
                <a:gd name="T38" fmla="*/ 101 w 301"/>
                <a:gd name="T39" fmla="*/ 135 h 361"/>
                <a:gd name="T40" fmla="*/ 79 w 301"/>
                <a:gd name="T41" fmla="*/ 127 h 361"/>
                <a:gd name="T42" fmla="*/ 57 w 301"/>
                <a:gd name="T43" fmla="*/ 118 h 361"/>
                <a:gd name="T44" fmla="*/ 38 w 301"/>
                <a:gd name="T45" fmla="*/ 107 h 361"/>
                <a:gd name="T46" fmla="*/ 25 w 301"/>
                <a:gd name="T47" fmla="*/ 94 h 361"/>
                <a:gd name="T48" fmla="*/ 20 w 301"/>
                <a:gd name="T49" fmla="*/ 79 h 361"/>
                <a:gd name="T50" fmla="*/ 20 w 301"/>
                <a:gd name="T51" fmla="*/ 76 h 361"/>
                <a:gd name="T52" fmla="*/ 21 w 301"/>
                <a:gd name="T53" fmla="*/ 69 h 361"/>
                <a:gd name="T54" fmla="*/ 28 w 301"/>
                <a:gd name="T55" fmla="*/ 60 h 361"/>
                <a:gd name="T56" fmla="*/ 41 w 301"/>
                <a:gd name="T57" fmla="*/ 51 h 361"/>
                <a:gd name="T58" fmla="*/ 49 w 301"/>
                <a:gd name="T59" fmla="*/ 47 h 361"/>
                <a:gd name="T60" fmla="*/ 68 w 301"/>
                <a:gd name="T61" fmla="*/ 36 h 361"/>
                <a:gd name="T62" fmla="*/ 90 w 301"/>
                <a:gd name="T63" fmla="*/ 22 h 361"/>
                <a:gd name="T64" fmla="*/ 107 w 301"/>
                <a:gd name="T65" fmla="*/ 7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361"/>
                <a:gd name="T101" fmla="*/ 301 w 301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361">
                  <a:moveTo>
                    <a:pt x="208" y="0"/>
                  </a:moveTo>
                  <a:lnTo>
                    <a:pt x="207" y="3"/>
                  </a:lnTo>
                  <a:lnTo>
                    <a:pt x="202" y="7"/>
                  </a:lnTo>
                  <a:lnTo>
                    <a:pt x="194" y="15"/>
                  </a:lnTo>
                  <a:lnTo>
                    <a:pt x="182" y="26"/>
                  </a:lnTo>
                  <a:lnTo>
                    <a:pt x="165" y="38"/>
                  </a:lnTo>
                  <a:lnTo>
                    <a:pt x="143" y="53"/>
                  </a:lnTo>
                  <a:lnTo>
                    <a:pt x="117" y="68"/>
                  </a:lnTo>
                  <a:lnTo>
                    <a:pt x="83" y="83"/>
                  </a:lnTo>
                  <a:lnTo>
                    <a:pt x="80" y="84"/>
                  </a:lnTo>
                  <a:lnTo>
                    <a:pt x="69" y="89"/>
                  </a:lnTo>
                  <a:lnTo>
                    <a:pt x="56" y="96"/>
                  </a:lnTo>
                  <a:lnTo>
                    <a:pt x="40" y="105"/>
                  </a:lnTo>
                  <a:lnTo>
                    <a:pt x="25" y="117"/>
                  </a:lnTo>
                  <a:lnTo>
                    <a:pt x="11" y="132"/>
                  </a:lnTo>
                  <a:lnTo>
                    <a:pt x="3" y="149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4" y="182"/>
                  </a:lnTo>
                  <a:lnTo>
                    <a:pt x="8" y="191"/>
                  </a:lnTo>
                  <a:lnTo>
                    <a:pt x="14" y="203"/>
                  </a:lnTo>
                  <a:lnTo>
                    <a:pt x="22" y="217"/>
                  </a:lnTo>
                  <a:lnTo>
                    <a:pt x="33" y="231"/>
                  </a:lnTo>
                  <a:lnTo>
                    <a:pt x="46" y="246"/>
                  </a:lnTo>
                  <a:lnTo>
                    <a:pt x="64" y="262"/>
                  </a:lnTo>
                  <a:lnTo>
                    <a:pt x="84" y="278"/>
                  </a:lnTo>
                  <a:lnTo>
                    <a:pt x="109" y="294"/>
                  </a:lnTo>
                  <a:lnTo>
                    <a:pt x="137" y="310"/>
                  </a:lnTo>
                  <a:lnTo>
                    <a:pt x="170" y="325"/>
                  </a:lnTo>
                  <a:lnTo>
                    <a:pt x="209" y="338"/>
                  </a:lnTo>
                  <a:lnTo>
                    <a:pt x="252" y="350"/>
                  </a:lnTo>
                  <a:lnTo>
                    <a:pt x="301" y="361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67" y="286"/>
                  </a:lnTo>
                  <a:lnTo>
                    <a:pt x="255" y="284"/>
                  </a:lnTo>
                  <a:lnTo>
                    <a:pt x="240" y="280"/>
                  </a:lnTo>
                  <a:lnTo>
                    <a:pt x="222" y="275"/>
                  </a:lnTo>
                  <a:lnTo>
                    <a:pt x="202" y="270"/>
                  </a:lnTo>
                  <a:lnTo>
                    <a:pt x="180" y="263"/>
                  </a:lnTo>
                  <a:lnTo>
                    <a:pt x="158" y="255"/>
                  </a:lnTo>
                  <a:lnTo>
                    <a:pt x="136" y="247"/>
                  </a:lnTo>
                  <a:lnTo>
                    <a:pt x="114" y="236"/>
                  </a:lnTo>
                  <a:lnTo>
                    <a:pt x="95" y="226"/>
                  </a:lnTo>
                  <a:lnTo>
                    <a:pt x="76" y="214"/>
                  </a:lnTo>
                  <a:lnTo>
                    <a:pt x="61" y="202"/>
                  </a:lnTo>
                  <a:lnTo>
                    <a:pt x="50" y="188"/>
                  </a:lnTo>
                  <a:lnTo>
                    <a:pt x="42" y="173"/>
                  </a:lnTo>
                  <a:lnTo>
                    <a:pt x="40" y="158"/>
                  </a:lnTo>
                  <a:lnTo>
                    <a:pt x="40" y="157"/>
                  </a:lnTo>
                  <a:lnTo>
                    <a:pt x="40" y="152"/>
                  </a:lnTo>
                  <a:lnTo>
                    <a:pt x="40" y="146"/>
                  </a:lnTo>
                  <a:lnTo>
                    <a:pt x="43" y="138"/>
                  </a:lnTo>
                  <a:lnTo>
                    <a:pt x="48" y="130"/>
                  </a:lnTo>
                  <a:lnTo>
                    <a:pt x="56" y="121"/>
                  </a:lnTo>
                  <a:lnTo>
                    <a:pt x="67" y="112"/>
                  </a:lnTo>
                  <a:lnTo>
                    <a:pt x="83" y="103"/>
                  </a:lnTo>
                  <a:lnTo>
                    <a:pt x="88" y="100"/>
                  </a:lnTo>
                  <a:lnTo>
                    <a:pt x="99" y="94"/>
                  </a:lnTo>
                  <a:lnTo>
                    <a:pt x="117" y="84"/>
                  </a:lnTo>
                  <a:lnTo>
                    <a:pt x="137" y="72"/>
                  </a:lnTo>
                  <a:lnTo>
                    <a:pt x="159" y="58"/>
                  </a:lnTo>
                  <a:lnTo>
                    <a:pt x="181" y="44"/>
                  </a:lnTo>
                  <a:lnTo>
                    <a:pt x="200" y="29"/>
                  </a:lnTo>
                  <a:lnTo>
                    <a:pt x="214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37" name="Freeform 9"/>
            <p:cNvSpPr>
              <a:spLocks/>
            </p:cNvSpPr>
            <p:nvPr/>
          </p:nvSpPr>
          <p:spPr bwMode="auto">
            <a:xfrm>
              <a:off x="2716" y="550"/>
              <a:ext cx="165" cy="135"/>
            </a:xfrm>
            <a:custGeom>
              <a:avLst/>
              <a:gdLst>
                <a:gd name="T0" fmla="*/ 165 w 331"/>
                <a:gd name="T1" fmla="*/ 108 h 270"/>
                <a:gd name="T2" fmla="*/ 136 w 331"/>
                <a:gd name="T3" fmla="*/ 135 h 270"/>
                <a:gd name="T4" fmla="*/ 0 w 331"/>
                <a:gd name="T5" fmla="*/ 0 h 270"/>
                <a:gd name="T6" fmla="*/ 165 w 331"/>
                <a:gd name="T7" fmla="*/ 108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0"/>
                <a:gd name="T14" fmla="*/ 331 w 331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0">
                  <a:moveTo>
                    <a:pt x="331" y="217"/>
                  </a:moveTo>
                  <a:lnTo>
                    <a:pt x="273" y="270"/>
                  </a:lnTo>
                  <a:lnTo>
                    <a:pt x="0" y="0"/>
                  </a:lnTo>
                  <a:lnTo>
                    <a:pt x="331" y="2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auto">
            <a:xfrm>
              <a:off x="2723" y="438"/>
              <a:ext cx="215" cy="45"/>
            </a:xfrm>
            <a:custGeom>
              <a:avLst/>
              <a:gdLst>
                <a:gd name="T0" fmla="*/ 201 w 430"/>
                <a:gd name="T1" fmla="*/ 0 h 91"/>
                <a:gd name="T2" fmla="*/ 215 w 430"/>
                <a:gd name="T3" fmla="*/ 37 h 91"/>
                <a:gd name="T4" fmla="*/ 0 w 430"/>
                <a:gd name="T5" fmla="*/ 45 h 91"/>
                <a:gd name="T6" fmla="*/ 201 w 430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91"/>
                <a:gd name="T14" fmla="*/ 430 w 430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91">
                  <a:moveTo>
                    <a:pt x="401" y="0"/>
                  </a:moveTo>
                  <a:lnTo>
                    <a:pt x="430" y="75"/>
                  </a:lnTo>
                  <a:lnTo>
                    <a:pt x="0" y="9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39" name="Freeform 11"/>
            <p:cNvSpPr>
              <a:spLocks/>
            </p:cNvSpPr>
            <p:nvPr/>
          </p:nvSpPr>
          <p:spPr bwMode="auto">
            <a:xfrm>
              <a:off x="2732" y="277"/>
              <a:ext cx="177" cy="129"/>
            </a:xfrm>
            <a:custGeom>
              <a:avLst/>
              <a:gdLst>
                <a:gd name="T0" fmla="*/ 144 w 353"/>
                <a:gd name="T1" fmla="*/ 0 h 258"/>
                <a:gd name="T2" fmla="*/ 177 w 353"/>
                <a:gd name="T3" fmla="*/ 30 h 258"/>
                <a:gd name="T4" fmla="*/ 0 w 353"/>
                <a:gd name="T5" fmla="*/ 129 h 258"/>
                <a:gd name="T6" fmla="*/ 144 w 353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258"/>
                <a:gd name="T14" fmla="*/ 353 w 353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258">
                  <a:moveTo>
                    <a:pt x="288" y="0"/>
                  </a:moveTo>
                  <a:lnTo>
                    <a:pt x="353" y="61"/>
                  </a:lnTo>
                  <a:lnTo>
                    <a:pt x="0" y="25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0" name="Freeform 12"/>
            <p:cNvSpPr>
              <a:spLocks/>
            </p:cNvSpPr>
            <p:nvPr/>
          </p:nvSpPr>
          <p:spPr bwMode="auto">
            <a:xfrm>
              <a:off x="2232" y="208"/>
              <a:ext cx="473" cy="583"/>
            </a:xfrm>
            <a:custGeom>
              <a:avLst/>
              <a:gdLst>
                <a:gd name="T0" fmla="*/ 136 w 945"/>
                <a:gd name="T1" fmla="*/ 515 h 1167"/>
                <a:gd name="T2" fmla="*/ 233 w 945"/>
                <a:gd name="T3" fmla="*/ 576 h 1167"/>
                <a:gd name="T4" fmla="*/ 280 w 945"/>
                <a:gd name="T5" fmla="*/ 562 h 1167"/>
                <a:gd name="T6" fmla="*/ 310 w 945"/>
                <a:gd name="T7" fmla="*/ 583 h 1167"/>
                <a:gd name="T8" fmla="*/ 434 w 945"/>
                <a:gd name="T9" fmla="*/ 541 h 1167"/>
                <a:gd name="T10" fmla="*/ 473 w 945"/>
                <a:gd name="T11" fmla="*/ 34 h 1167"/>
                <a:gd name="T12" fmla="*/ 196 w 945"/>
                <a:gd name="T13" fmla="*/ 0 h 1167"/>
                <a:gd name="T14" fmla="*/ 0 w 945"/>
                <a:gd name="T15" fmla="*/ 18 h 1167"/>
                <a:gd name="T16" fmla="*/ 136 w 945"/>
                <a:gd name="T17" fmla="*/ 515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5"/>
                <a:gd name="T28" fmla="*/ 0 h 1167"/>
                <a:gd name="T29" fmla="*/ 945 w 945"/>
                <a:gd name="T30" fmla="*/ 1167 h 1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5" h="1167">
                  <a:moveTo>
                    <a:pt x="272" y="1030"/>
                  </a:moveTo>
                  <a:lnTo>
                    <a:pt x="465" y="1152"/>
                  </a:lnTo>
                  <a:lnTo>
                    <a:pt x="560" y="1124"/>
                  </a:lnTo>
                  <a:lnTo>
                    <a:pt x="620" y="1167"/>
                  </a:lnTo>
                  <a:lnTo>
                    <a:pt x="867" y="1083"/>
                  </a:lnTo>
                  <a:lnTo>
                    <a:pt x="945" y="69"/>
                  </a:lnTo>
                  <a:lnTo>
                    <a:pt x="392" y="0"/>
                  </a:lnTo>
                  <a:lnTo>
                    <a:pt x="0" y="37"/>
                  </a:lnTo>
                  <a:lnTo>
                    <a:pt x="272" y="10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1" name="Freeform 13"/>
            <p:cNvSpPr>
              <a:spLocks/>
            </p:cNvSpPr>
            <p:nvPr/>
          </p:nvSpPr>
          <p:spPr bwMode="auto">
            <a:xfrm>
              <a:off x="2288" y="266"/>
              <a:ext cx="163" cy="476"/>
            </a:xfrm>
            <a:custGeom>
              <a:avLst/>
              <a:gdLst>
                <a:gd name="T0" fmla="*/ 163 w 327"/>
                <a:gd name="T1" fmla="*/ 476 h 951"/>
                <a:gd name="T2" fmla="*/ 131 w 327"/>
                <a:gd name="T3" fmla="*/ 39 h 951"/>
                <a:gd name="T4" fmla="*/ 0 w 327"/>
                <a:gd name="T5" fmla="*/ 0 h 951"/>
                <a:gd name="T6" fmla="*/ 109 w 327"/>
                <a:gd name="T7" fmla="*/ 438 h 951"/>
                <a:gd name="T8" fmla="*/ 163 w 327"/>
                <a:gd name="T9" fmla="*/ 476 h 9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951"/>
                <a:gd name="T17" fmla="*/ 327 w 327"/>
                <a:gd name="T18" fmla="*/ 951 h 9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951">
                  <a:moveTo>
                    <a:pt x="327" y="951"/>
                  </a:moveTo>
                  <a:lnTo>
                    <a:pt x="262" y="77"/>
                  </a:lnTo>
                  <a:lnTo>
                    <a:pt x="0" y="0"/>
                  </a:lnTo>
                  <a:lnTo>
                    <a:pt x="218" y="876"/>
                  </a:lnTo>
                  <a:lnTo>
                    <a:pt x="327" y="951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2" name="Freeform 14"/>
            <p:cNvSpPr>
              <a:spLocks/>
            </p:cNvSpPr>
            <p:nvPr/>
          </p:nvSpPr>
          <p:spPr bwMode="auto">
            <a:xfrm>
              <a:off x="2518" y="302"/>
              <a:ext cx="138" cy="439"/>
            </a:xfrm>
            <a:custGeom>
              <a:avLst/>
              <a:gdLst>
                <a:gd name="T0" fmla="*/ 25 w 275"/>
                <a:gd name="T1" fmla="*/ 439 h 879"/>
                <a:gd name="T2" fmla="*/ 118 w 275"/>
                <a:gd name="T3" fmla="*/ 413 h 879"/>
                <a:gd name="T4" fmla="*/ 138 w 275"/>
                <a:gd name="T5" fmla="*/ 0 h 879"/>
                <a:gd name="T6" fmla="*/ 0 w 275"/>
                <a:gd name="T7" fmla="*/ 29 h 879"/>
                <a:gd name="T8" fmla="*/ 25 w 275"/>
                <a:gd name="T9" fmla="*/ 439 h 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879"/>
                <a:gd name="T17" fmla="*/ 275 w 275"/>
                <a:gd name="T18" fmla="*/ 879 h 8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879">
                  <a:moveTo>
                    <a:pt x="50" y="879"/>
                  </a:moveTo>
                  <a:lnTo>
                    <a:pt x="236" y="827"/>
                  </a:lnTo>
                  <a:lnTo>
                    <a:pt x="275" y="0"/>
                  </a:lnTo>
                  <a:lnTo>
                    <a:pt x="0" y="58"/>
                  </a:lnTo>
                  <a:lnTo>
                    <a:pt x="50" y="879"/>
                  </a:lnTo>
                  <a:close/>
                </a:path>
              </a:pathLst>
            </a:custGeom>
            <a:solidFill>
              <a:srgbClr val="566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3" name="Freeform 15"/>
            <p:cNvSpPr>
              <a:spLocks/>
            </p:cNvSpPr>
            <p:nvPr/>
          </p:nvSpPr>
          <p:spPr bwMode="auto">
            <a:xfrm>
              <a:off x="2450" y="270"/>
              <a:ext cx="195" cy="478"/>
            </a:xfrm>
            <a:custGeom>
              <a:avLst/>
              <a:gdLst>
                <a:gd name="T0" fmla="*/ 195 w 391"/>
                <a:gd name="T1" fmla="*/ 0 h 958"/>
                <a:gd name="T2" fmla="*/ 193 w 391"/>
                <a:gd name="T3" fmla="*/ 13 h 958"/>
                <a:gd name="T4" fmla="*/ 37 w 391"/>
                <a:gd name="T5" fmla="*/ 48 h 958"/>
                <a:gd name="T6" fmla="*/ 64 w 391"/>
                <a:gd name="T7" fmla="*/ 468 h 958"/>
                <a:gd name="T8" fmla="*/ 31 w 391"/>
                <a:gd name="T9" fmla="*/ 478 h 958"/>
                <a:gd name="T10" fmla="*/ 0 w 391"/>
                <a:gd name="T11" fmla="*/ 30 h 958"/>
                <a:gd name="T12" fmla="*/ 195 w 391"/>
                <a:gd name="T13" fmla="*/ 0 h 9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958"/>
                <a:gd name="T23" fmla="*/ 391 w 391"/>
                <a:gd name="T24" fmla="*/ 958 h 9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958">
                  <a:moveTo>
                    <a:pt x="391" y="0"/>
                  </a:moveTo>
                  <a:lnTo>
                    <a:pt x="387" y="26"/>
                  </a:lnTo>
                  <a:lnTo>
                    <a:pt x="75" y="97"/>
                  </a:lnTo>
                  <a:lnTo>
                    <a:pt x="129" y="938"/>
                  </a:lnTo>
                  <a:lnTo>
                    <a:pt x="62" y="958"/>
                  </a:lnTo>
                  <a:lnTo>
                    <a:pt x="0" y="6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383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4" name="Freeform 16"/>
            <p:cNvSpPr>
              <a:spLocks/>
            </p:cNvSpPr>
            <p:nvPr/>
          </p:nvSpPr>
          <p:spPr bwMode="auto">
            <a:xfrm>
              <a:off x="2542" y="63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5" name="Freeform 17"/>
            <p:cNvSpPr>
              <a:spLocks/>
            </p:cNvSpPr>
            <p:nvPr/>
          </p:nvSpPr>
          <p:spPr bwMode="auto">
            <a:xfrm>
              <a:off x="2546" y="612"/>
              <a:ext cx="82" cy="27"/>
            </a:xfrm>
            <a:custGeom>
              <a:avLst/>
              <a:gdLst>
                <a:gd name="T0" fmla="*/ 82 w 165"/>
                <a:gd name="T1" fmla="*/ 4 h 55"/>
                <a:gd name="T2" fmla="*/ 81 w 165"/>
                <a:gd name="T3" fmla="*/ 0 h 55"/>
                <a:gd name="T4" fmla="*/ 0 w 165"/>
                <a:gd name="T5" fmla="*/ 19 h 55"/>
                <a:gd name="T6" fmla="*/ 1 w 165"/>
                <a:gd name="T7" fmla="*/ 27 h 55"/>
                <a:gd name="T8" fmla="*/ 82 w 165"/>
                <a:gd name="T9" fmla="*/ 8 h 55"/>
                <a:gd name="T10" fmla="*/ 82 w 165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55"/>
                <a:gd name="T20" fmla="*/ 165 w 165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55">
                  <a:moveTo>
                    <a:pt x="164" y="8"/>
                  </a:moveTo>
                  <a:lnTo>
                    <a:pt x="163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65" y="16"/>
                  </a:lnTo>
                  <a:lnTo>
                    <a:pt x="16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6" name="Freeform 18"/>
            <p:cNvSpPr>
              <a:spLocks/>
            </p:cNvSpPr>
            <p:nvPr/>
          </p:nvSpPr>
          <p:spPr bwMode="auto">
            <a:xfrm>
              <a:off x="2627" y="61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7" name="Freeform 19"/>
            <p:cNvSpPr>
              <a:spLocks/>
            </p:cNvSpPr>
            <p:nvPr/>
          </p:nvSpPr>
          <p:spPr bwMode="auto">
            <a:xfrm>
              <a:off x="2544" y="649"/>
              <a:ext cx="5" cy="8"/>
            </a:xfrm>
            <a:custGeom>
              <a:avLst/>
              <a:gdLst>
                <a:gd name="T0" fmla="*/ 4 w 9"/>
                <a:gd name="T1" fmla="*/ 0 h 17"/>
                <a:gd name="T2" fmla="*/ 1 w 9"/>
                <a:gd name="T3" fmla="*/ 2 h 17"/>
                <a:gd name="T4" fmla="*/ 0 w 9"/>
                <a:gd name="T5" fmla="*/ 5 h 17"/>
                <a:gd name="T6" fmla="*/ 2 w 9"/>
                <a:gd name="T7" fmla="*/ 7 h 17"/>
                <a:gd name="T8" fmla="*/ 5 w 9"/>
                <a:gd name="T9" fmla="*/ 8 h 17"/>
                <a:gd name="T10" fmla="*/ 4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7" y="0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9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8" name="Freeform 20"/>
            <p:cNvSpPr>
              <a:spLocks/>
            </p:cNvSpPr>
            <p:nvPr/>
          </p:nvSpPr>
          <p:spPr bwMode="auto">
            <a:xfrm>
              <a:off x="2547" y="629"/>
              <a:ext cx="82" cy="28"/>
            </a:xfrm>
            <a:custGeom>
              <a:avLst/>
              <a:gdLst>
                <a:gd name="T0" fmla="*/ 81 w 163"/>
                <a:gd name="T1" fmla="*/ 4 h 57"/>
                <a:gd name="T2" fmla="*/ 81 w 163"/>
                <a:gd name="T3" fmla="*/ 0 h 57"/>
                <a:gd name="T4" fmla="*/ 0 w 163"/>
                <a:gd name="T5" fmla="*/ 20 h 57"/>
                <a:gd name="T6" fmla="*/ 1 w 163"/>
                <a:gd name="T7" fmla="*/ 28 h 57"/>
                <a:gd name="T8" fmla="*/ 82 w 163"/>
                <a:gd name="T9" fmla="*/ 8 h 57"/>
                <a:gd name="T10" fmla="*/ 81 w 163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57"/>
                <a:gd name="T20" fmla="*/ 163 w 163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57">
                  <a:moveTo>
                    <a:pt x="162" y="8"/>
                  </a:moveTo>
                  <a:lnTo>
                    <a:pt x="161" y="0"/>
                  </a:lnTo>
                  <a:lnTo>
                    <a:pt x="0" y="40"/>
                  </a:lnTo>
                  <a:lnTo>
                    <a:pt x="2" y="57"/>
                  </a:lnTo>
                  <a:lnTo>
                    <a:pt x="163" y="16"/>
                  </a:lnTo>
                  <a:lnTo>
                    <a:pt x="1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49" name="Freeform 21"/>
            <p:cNvSpPr>
              <a:spLocks/>
            </p:cNvSpPr>
            <p:nvPr/>
          </p:nvSpPr>
          <p:spPr bwMode="auto">
            <a:xfrm>
              <a:off x="2628" y="629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0" name="Freeform 22"/>
            <p:cNvSpPr>
              <a:spLocks/>
            </p:cNvSpPr>
            <p:nvPr/>
          </p:nvSpPr>
          <p:spPr bwMode="auto">
            <a:xfrm>
              <a:off x="2544" y="667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7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1" name="Freeform 23"/>
            <p:cNvSpPr>
              <a:spLocks/>
            </p:cNvSpPr>
            <p:nvPr/>
          </p:nvSpPr>
          <p:spPr bwMode="auto">
            <a:xfrm>
              <a:off x="2547" y="645"/>
              <a:ext cx="82" cy="30"/>
            </a:xfrm>
            <a:custGeom>
              <a:avLst/>
              <a:gdLst>
                <a:gd name="T0" fmla="*/ 81 w 162"/>
                <a:gd name="T1" fmla="*/ 4 h 59"/>
                <a:gd name="T2" fmla="*/ 81 w 162"/>
                <a:gd name="T3" fmla="*/ 0 h 59"/>
                <a:gd name="T4" fmla="*/ 0 w 162"/>
                <a:gd name="T5" fmla="*/ 22 h 59"/>
                <a:gd name="T6" fmla="*/ 1 w 162"/>
                <a:gd name="T7" fmla="*/ 30 h 59"/>
                <a:gd name="T8" fmla="*/ 82 w 162"/>
                <a:gd name="T9" fmla="*/ 9 h 59"/>
                <a:gd name="T10" fmla="*/ 81 w 162"/>
                <a:gd name="T11" fmla="*/ 4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59"/>
                <a:gd name="T20" fmla="*/ 162 w 16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59">
                  <a:moveTo>
                    <a:pt x="161" y="8"/>
                  </a:moveTo>
                  <a:lnTo>
                    <a:pt x="160" y="0"/>
                  </a:lnTo>
                  <a:lnTo>
                    <a:pt x="0" y="43"/>
                  </a:lnTo>
                  <a:lnTo>
                    <a:pt x="2" y="59"/>
                  </a:lnTo>
                  <a:lnTo>
                    <a:pt x="162" y="17"/>
                  </a:lnTo>
                  <a:lnTo>
                    <a:pt x="16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2" name="Freeform 24"/>
            <p:cNvSpPr>
              <a:spLocks/>
            </p:cNvSpPr>
            <p:nvPr/>
          </p:nvSpPr>
          <p:spPr bwMode="auto">
            <a:xfrm>
              <a:off x="2627" y="645"/>
              <a:ext cx="5" cy="8"/>
            </a:xfrm>
            <a:custGeom>
              <a:avLst/>
              <a:gdLst>
                <a:gd name="T0" fmla="*/ 1 w 9"/>
                <a:gd name="T1" fmla="*/ 8 h 17"/>
                <a:gd name="T2" fmla="*/ 4 w 9"/>
                <a:gd name="T3" fmla="*/ 6 h 17"/>
                <a:gd name="T4" fmla="*/ 5 w 9"/>
                <a:gd name="T5" fmla="*/ 3 h 17"/>
                <a:gd name="T6" fmla="*/ 3 w 9"/>
                <a:gd name="T7" fmla="*/ 1 h 17"/>
                <a:gd name="T8" fmla="*/ 0 w 9"/>
                <a:gd name="T9" fmla="*/ 0 h 17"/>
                <a:gd name="T10" fmla="*/ 1 w 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2" y="17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3" name="Freeform 25"/>
            <p:cNvSpPr>
              <a:spLocks/>
            </p:cNvSpPr>
            <p:nvPr/>
          </p:nvSpPr>
          <p:spPr bwMode="auto">
            <a:xfrm>
              <a:off x="2545" y="684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6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4" name="Freeform 26"/>
            <p:cNvSpPr>
              <a:spLocks/>
            </p:cNvSpPr>
            <p:nvPr/>
          </p:nvSpPr>
          <p:spPr bwMode="auto">
            <a:xfrm>
              <a:off x="2549" y="664"/>
              <a:ext cx="79" cy="28"/>
            </a:xfrm>
            <a:custGeom>
              <a:avLst/>
              <a:gdLst>
                <a:gd name="T0" fmla="*/ 79 w 159"/>
                <a:gd name="T1" fmla="*/ 4 h 57"/>
                <a:gd name="T2" fmla="*/ 78 w 159"/>
                <a:gd name="T3" fmla="*/ 0 h 57"/>
                <a:gd name="T4" fmla="*/ 0 w 159"/>
                <a:gd name="T5" fmla="*/ 20 h 57"/>
                <a:gd name="T6" fmla="*/ 1 w 159"/>
                <a:gd name="T7" fmla="*/ 28 h 57"/>
                <a:gd name="T8" fmla="*/ 79 w 159"/>
                <a:gd name="T9" fmla="*/ 8 h 57"/>
                <a:gd name="T10" fmla="*/ 79 w 159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7"/>
                <a:gd name="T20" fmla="*/ 159 w 15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7">
                  <a:moveTo>
                    <a:pt x="158" y="8"/>
                  </a:moveTo>
                  <a:lnTo>
                    <a:pt x="157" y="0"/>
                  </a:lnTo>
                  <a:lnTo>
                    <a:pt x="0" y="41"/>
                  </a:lnTo>
                  <a:lnTo>
                    <a:pt x="2" y="57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5" name="Freeform 27"/>
            <p:cNvSpPr>
              <a:spLocks/>
            </p:cNvSpPr>
            <p:nvPr/>
          </p:nvSpPr>
          <p:spPr bwMode="auto">
            <a:xfrm>
              <a:off x="2627" y="664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6" name="Freeform 28"/>
            <p:cNvSpPr>
              <a:spLocks/>
            </p:cNvSpPr>
            <p:nvPr/>
          </p:nvSpPr>
          <p:spPr bwMode="auto">
            <a:xfrm>
              <a:off x="2546" y="70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2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7" name="Freeform 29"/>
            <p:cNvSpPr>
              <a:spLocks/>
            </p:cNvSpPr>
            <p:nvPr/>
          </p:nvSpPr>
          <p:spPr bwMode="auto">
            <a:xfrm>
              <a:off x="2550" y="681"/>
              <a:ext cx="79" cy="28"/>
            </a:xfrm>
            <a:custGeom>
              <a:avLst/>
              <a:gdLst>
                <a:gd name="T0" fmla="*/ 79 w 159"/>
                <a:gd name="T1" fmla="*/ 4 h 55"/>
                <a:gd name="T2" fmla="*/ 78 w 159"/>
                <a:gd name="T3" fmla="*/ 0 h 55"/>
                <a:gd name="T4" fmla="*/ 0 w 159"/>
                <a:gd name="T5" fmla="*/ 20 h 55"/>
                <a:gd name="T6" fmla="*/ 1 w 159"/>
                <a:gd name="T7" fmla="*/ 28 h 55"/>
                <a:gd name="T8" fmla="*/ 79 w 159"/>
                <a:gd name="T9" fmla="*/ 8 h 55"/>
                <a:gd name="T10" fmla="*/ 79 w 159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5"/>
                <a:gd name="T20" fmla="*/ 159 w 159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5">
                  <a:moveTo>
                    <a:pt x="158" y="8"/>
                  </a:moveTo>
                  <a:lnTo>
                    <a:pt x="157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8" name="Freeform 30"/>
            <p:cNvSpPr>
              <a:spLocks/>
            </p:cNvSpPr>
            <p:nvPr/>
          </p:nvSpPr>
          <p:spPr bwMode="auto">
            <a:xfrm>
              <a:off x="2628" y="681"/>
              <a:ext cx="5" cy="9"/>
            </a:xfrm>
            <a:custGeom>
              <a:avLst/>
              <a:gdLst>
                <a:gd name="T0" fmla="*/ 1 w 9"/>
                <a:gd name="T1" fmla="*/ 9 h 16"/>
                <a:gd name="T2" fmla="*/ 4 w 9"/>
                <a:gd name="T3" fmla="*/ 7 h 16"/>
                <a:gd name="T4" fmla="*/ 5 w 9"/>
                <a:gd name="T5" fmla="*/ 4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59" name="Freeform 31"/>
            <p:cNvSpPr>
              <a:spLocks/>
            </p:cNvSpPr>
            <p:nvPr/>
          </p:nvSpPr>
          <p:spPr bwMode="auto">
            <a:xfrm>
              <a:off x="2308" y="290"/>
              <a:ext cx="88" cy="341"/>
            </a:xfrm>
            <a:custGeom>
              <a:avLst/>
              <a:gdLst>
                <a:gd name="T0" fmla="*/ 67 w 177"/>
                <a:gd name="T1" fmla="*/ 23 h 682"/>
                <a:gd name="T2" fmla="*/ 0 w 177"/>
                <a:gd name="T3" fmla="*/ 0 h 682"/>
                <a:gd name="T4" fmla="*/ 88 w 177"/>
                <a:gd name="T5" fmla="*/ 341 h 682"/>
                <a:gd name="T6" fmla="*/ 24 w 177"/>
                <a:gd name="T7" fmla="*/ 26 h 682"/>
                <a:gd name="T8" fmla="*/ 67 w 177"/>
                <a:gd name="T9" fmla="*/ 23 h 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82"/>
                <a:gd name="T17" fmla="*/ 177 w 177"/>
                <a:gd name="T18" fmla="*/ 682 h 6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82">
                  <a:moveTo>
                    <a:pt x="135" y="47"/>
                  </a:moveTo>
                  <a:lnTo>
                    <a:pt x="0" y="0"/>
                  </a:lnTo>
                  <a:lnTo>
                    <a:pt x="177" y="682"/>
                  </a:lnTo>
                  <a:lnTo>
                    <a:pt x="48" y="52"/>
                  </a:lnTo>
                  <a:lnTo>
                    <a:pt x="135" y="47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0" name="Freeform 32"/>
            <p:cNvSpPr>
              <a:spLocks/>
            </p:cNvSpPr>
            <p:nvPr/>
          </p:nvSpPr>
          <p:spPr bwMode="auto">
            <a:xfrm>
              <a:off x="2512" y="434"/>
              <a:ext cx="4" cy="8"/>
            </a:xfrm>
            <a:custGeom>
              <a:avLst/>
              <a:gdLst>
                <a:gd name="T0" fmla="*/ 3 w 10"/>
                <a:gd name="T1" fmla="*/ 0 h 16"/>
                <a:gd name="T2" fmla="*/ 0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4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1" name="Freeform 33"/>
            <p:cNvSpPr>
              <a:spLocks/>
            </p:cNvSpPr>
            <p:nvPr/>
          </p:nvSpPr>
          <p:spPr bwMode="auto">
            <a:xfrm>
              <a:off x="2515" y="403"/>
              <a:ext cx="151" cy="39"/>
            </a:xfrm>
            <a:custGeom>
              <a:avLst/>
              <a:gdLst>
                <a:gd name="T0" fmla="*/ 151 w 302"/>
                <a:gd name="T1" fmla="*/ 4 h 77"/>
                <a:gd name="T2" fmla="*/ 150 w 302"/>
                <a:gd name="T3" fmla="*/ 0 h 77"/>
                <a:gd name="T4" fmla="*/ 0 w 302"/>
                <a:gd name="T5" fmla="*/ 31 h 77"/>
                <a:gd name="T6" fmla="*/ 1 w 302"/>
                <a:gd name="T7" fmla="*/ 39 h 77"/>
                <a:gd name="T8" fmla="*/ 151 w 302"/>
                <a:gd name="T9" fmla="*/ 8 h 77"/>
                <a:gd name="T10" fmla="*/ 151 w 302"/>
                <a:gd name="T11" fmla="*/ 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7"/>
                <a:gd name="T20" fmla="*/ 302 w 30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7">
                  <a:moveTo>
                    <a:pt x="301" y="8"/>
                  </a:moveTo>
                  <a:lnTo>
                    <a:pt x="300" y="0"/>
                  </a:lnTo>
                  <a:lnTo>
                    <a:pt x="0" y="61"/>
                  </a:lnTo>
                  <a:lnTo>
                    <a:pt x="3" y="77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2" name="Freeform 34"/>
            <p:cNvSpPr>
              <a:spLocks/>
            </p:cNvSpPr>
            <p:nvPr/>
          </p:nvSpPr>
          <p:spPr bwMode="auto">
            <a:xfrm>
              <a:off x="2665" y="403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3" name="Freeform 35"/>
            <p:cNvSpPr>
              <a:spLocks/>
            </p:cNvSpPr>
            <p:nvPr/>
          </p:nvSpPr>
          <p:spPr bwMode="auto">
            <a:xfrm>
              <a:off x="2508" y="383"/>
              <a:ext cx="4" cy="8"/>
            </a:xfrm>
            <a:custGeom>
              <a:avLst/>
              <a:gdLst>
                <a:gd name="T0" fmla="*/ 3 w 9"/>
                <a:gd name="T1" fmla="*/ 0 h 16"/>
                <a:gd name="T2" fmla="*/ 0 w 9"/>
                <a:gd name="T3" fmla="*/ 2 h 16"/>
                <a:gd name="T4" fmla="*/ 0 w 9"/>
                <a:gd name="T5" fmla="*/ 4 h 16"/>
                <a:gd name="T6" fmla="*/ 2 w 9"/>
                <a:gd name="T7" fmla="*/ 7 h 16"/>
                <a:gd name="T8" fmla="*/ 4 w 9"/>
                <a:gd name="T9" fmla="*/ 8 h 16"/>
                <a:gd name="T10" fmla="*/ 3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4" name="Freeform 36"/>
            <p:cNvSpPr>
              <a:spLocks/>
            </p:cNvSpPr>
            <p:nvPr/>
          </p:nvSpPr>
          <p:spPr bwMode="auto">
            <a:xfrm>
              <a:off x="2511" y="352"/>
              <a:ext cx="151" cy="39"/>
            </a:xfrm>
            <a:custGeom>
              <a:avLst/>
              <a:gdLst>
                <a:gd name="T0" fmla="*/ 151 w 302"/>
                <a:gd name="T1" fmla="*/ 4 h 78"/>
                <a:gd name="T2" fmla="*/ 150 w 302"/>
                <a:gd name="T3" fmla="*/ 0 h 78"/>
                <a:gd name="T4" fmla="*/ 0 w 302"/>
                <a:gd name="T5" fmla="*/ 31 h 78"/>
                <a:gd name="T6" fmla="*/ 1 w 302"/>
                <a:gd name="T7" fmla="*/ 39 h 78"/>
                <a:gd name="T8" fmla="*/ 151 w 302"/>
                <a:gd name="T9" fmla="*/ 8 h 78"/>
                <a:gd name="T10" fmla="*/ 151 w 302"/>
                <a:gd name="T11" fmla="*/ 4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8"/>
                <a:gd name="T20" fmla="*/ 302 w 302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8">
                  <a:moveTo>
                    <a:pt x="301" y="8"/>
                  </a:moveTo>
                  <a:lnTo>
                    <a:pt x="300" y="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5" name="Freeform 37"/>
            <p:cNvSpPr>
              <a:spLocks/>
            </p:cNvSpPr>
            <p:nvPr/>
          </p:nvSpPr>
          <p:spPr bwMode="auto">
            <a:xfrm>
              <a:off x="2661" y="35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6" name="Freeform 38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5 w 43"/>
                <a:gd name="T3" fmla="*/ 21 h 44"/>
                <a:gd name="T4" fmla="*/ 19 w 43"/>
                <a:gd name="T5" fmla="*/ 18 h 44"/>
                <a:gd name="T6" fmla="*/ 21 w 43"/>
                <a:gd name="T7" fmla="*/ 15 h 44"/>
                <a:gd name="T8" fmla="*/ 21 w 43"/>
                <a:gd name="T9" fmla="*/ 11 h 44"/>
                <a:gd name="T10" fmla="*/ 20 w 43"/>
                <a:gd name="T11" fmla="*/ 6 h 44"/>
                <a:gd name="T12" fmla="*/ 17 w 43"/>
                <a:gd name="T13" fmla="*/ 3 h 44"/>
                <a:gd name="T14" fmla="*/ 14 w 43"/>
                <a:gd name="T15" fmla="*/ 0 h 44"/>
                <a:gd name="T16" fmla="*/ 10 w 43"/>
                <a:gd name="T17" fmla="*/ 0 h 44"/>
                <a:gd name="T18" fmla="*/ 6 w 43"/>
                <a:gd name="T19" fmla="*/ 1 h 44"/>
                <a:gd name="T20" fmla="*/ 2 w 43"/>
                <a:gd name="T21" fmla="*/ 3 h 44"/>
                <a:gd name="T22" fmla="*/ 0 w 43"/>
                <a:gd name="T23" fmla="*/ 7 h 44"/>
                <a:gd name="T24" fmla="*/ 0 w 43"/>
                <a:gd name="T25" fmla="*/ 11 h 44"/>
                <a:gd name="T26" fmla="*/ 1 w 43"/>
                <a:gd name="T27" fmla="*/ 15 h 44"/>
                <a:gd name="T28" fmla="*/ 4 w 43"/>
                <a:gd name="T29" fmla="*/ 18 h 44"/>
                <a:gd name="T30" fmla="*/ 7 w 43"/>
                <a:gd name="T31" fmla="*/ 21 h 44"/>
                <a:gd name="T32" fmla="*/ 11 w 43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7" name="Freeform 39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1 w 43"/>
                <a:gd name="T3" fmla="*/ 21 h 44"/>
                <a:gd name="T4" fmla="*/ 15 w 43"/>
                <a:gd name="T5" fmla="*/ 21 h 44"/>
                <a:gd name="T6" fmla="*/ 19 w 43"/>
                <a:gd name="T7" fmla="*/ 18 h 44"/>
                <a:gd name="T8" fmla="*/ 21 w 43"/>
                <a:gd name="T9" fmla="*/ 15 h 44"/>
                <a:gd name="T10" fmla="*/ 21 w 43"/>
                <a:gd name="T11" fmla="*/ 11 h 44"/>
                <a:gd name="T12" fmla="*/ 21 w 43"/>
                <a:gd name="T13" fmla="*/ 11 h 44"/>
                <a:gd name="T14" fmla="*/ 20 w 43"/>
                <a:gd name="T15" fmla="*/ 6 h 44"/>
                <a:gd name="T16" fmla="*/ 17 w 43"/>
                <a:gd name="T17" fmla="*/ 3 h 44"/>
                <a:gd name="T18" fmla="*/ 14 w 43"/>
                <a:gd name="T19" fmla="*/ 0 h 44"/>
                <a:gd name="T20" fmla="*/ 10 w 43"/>
                <a:gd name="T21" fmla="*/ 0 h 44"/>
                <a:gd name="T22" fmla="*/ 10 w 43"/>
                <a:gd name="T23" fmla="*/ 0 h 44"/>
                <a:gd name="T24" fmla="*/ 6 w 43"/>
                <a:gd name="T25" fmla="*/ 1 h 44"/>
                <a:gd name="T26" fmla="*/ 2 w 43"/>
                <a:gd name="T27" fmla="*/ 3 h 44"/>
                <a:gd name="T28" fmla="*/ 0 w 43"/>
                <a:gd name="T29" fmla="*/ 7 h 44"/>
                <a:gd name="T30" fmla="*/ 0 w 43"/>
                <a:gd name="T31" fmla="*/ 11 h 44"/>
                <a:gd name="T32" fmla="*/ 0 w 43"/>
                <a:gd name="T33" fmla="*/ 11 h 44"/>
                <a:gd name="T34" fmla="*/ 1 w 43"/>
                <a:gd name="T35" fmla="*/ 15 h 44"/>
                <a:gd name="T36" fmla="*/ 4 w 43"/>
                <a:gd name="T37" fmla="*/ 18 h 44"/>
                <a:gd name="T38" fmla="*/ 7 w 43"/>
                <a:gd name="T39" fmla="*/ 21 h 44"/>
                <a:gd name="T40" fmla="*/ 11 w 43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44"/>
                <a:gd name="T65" fmla="*/ 43 w 43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8" name="Freeform 40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5 w 44"/>
                <a:gd name="T3" fmla="*/ 21 h 44"/>
                <a:gd name="T4" fmla="*/ 19 w 44"/>
                <a:gd name="T5" fmla="*/ 18 h 44"/>
                <a:gd name="T6" fmla="*/ 22 w 44"/>
                <a:gd name="T7" fmla="*/ 15 h 44"/>
                <a:gd name="T8" fmla="*/ 22 w 44"/>
                <a:gd name="T9" fmla="*/ 11 h 44"/>
                <a:gd name="T10" fmla="*/ 21 w 44"/>
                <a:gd name="T11" fmla="*/ 6 h 44"/>
                <a:gd name="T12" fmla="*/ 18 w 44"/>
                <a:gd name="T13" fmla="*/ 3 h 44"/>
                <a:gd name="T14" fmla="*/ 14 w 44"/>
                <a:gd name="T15" fmla="*/ 0 h 44"/>
                <a:gd name="T16" fmla="*/ 10 w 44"/>
                <a:gd name="T17" fmla="*/ 0 h 44"/>
                <a:gd name="T18" fmla="*/ 6 w 44"/>
                <a:gd name="T19" fmla="*/ 0 h 44"/>
                <a:gd name="T20" fmla="*/ 3 w 44"/>
                <a:gd name="T21" fmla="*/ 3 h 44"/>
                <a:gd name="T22" fmla="*/ 1 w 44"/>
                <a:gd name="T23" fmla="*/ 6 h 44"/>
                <a:gd name="T24" fmla="*/ 0 w 44"/>
                <a:gd name="T25" fmla="*/ 11 h 44"/>
                <a:gd name="T26" fmla="*/ 1 w 44"/>
                <a:gd name="T27" fmla="*/ 15 h 44"/>
                <a:gd name="T28" fmla="*/ 4 w 44"/>
                <a:gd name="T29" fmla="*/ 18 h 44"/>
                <a:gd name="T30" fmla="*/ 7 w 44"/>
                <a:gd name="T31" fmla="*/ 21 h 44"/>
                <a:gd name="T32" fmla="*/ 11 w 44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69" name="Freeform 41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1 w 44"/>
                <a:gd name="T3" fmla="*/ 21 h 44"/>
                <a:gd name="T4" fmla="*/ 15 w 44"/>
                <a:gd name="T5" fmla="*/ 21 h 44"/>
                <a:gd name="T6" fmla="*/ 19 w 44"/>
                <a:gd name="T7" fmla="*/ 18 h 44"/>
                <a:gd name="T8" fmla="*/ 22 w 44"/>
                <a:gd name="T9" fmla="*/ 15 h 44"/>
                <a:gd name="T10" fmla="*/ 22 w 44"/>
                <a:gd name="T11" fmla="*/ 11 h 44"/>
                <a:gd name="T12" fmla="*/ 22 w 44"/>
                <a:gd name="T13" fmla="*/ 11 h 44"/>
                <a:gd name="T14" fmla="*/ 21 w 44"/>
                <a:gd name="T15" fmla="*/ 6 h 44"/>
                <a:gd name="T16" fmla="*/ 18 w 44"/>
                <a:gd name="T17" fmla="*/ 3 h 44"/>
                <a:gd name="T18" fmla="*/ 14 w 44"/>
                <a:gd name="T19" fmla="*/ 0 h 44"/>
                <a:gd name="T20" fmla="*/ 10 w 44"/>
                <a:gd name="T21" fmla="*/ 0 h 44"/>
                <a:gd name="T22" fmla="*/ 10 w 44"/>
                <a:gd name="T23" fmla="*/ 0 h 44"/>
                <a:gd name="T24" fmla="*/ 6 w 44"/>
                <a:gd name="T25" fmla="*/ 0 h 44"/>
                <a:gd name="T26" fmla="*/ 3 w 44"/>
                <a:gd name="T27" fmla="*/ 3 h 44"/>
                <a:gd name="T28" fmla="*/ 1 w 44"/>
                <a:gd name="T29" fmla="*/ 6 h 44"/>
                <a:gd name="T30" fmla="*/ 0 w 44"/>
                <a:gd name="T31" fmla="*/ 11 h 44"/>
                <a:gd name="T32" fmla="*/ 0 w 44"/>
                <a:gd name="T33" fmla="*/ 11 h 44"/>
                <a:gd name="T34" fmla="*/ 1 w 44"/>
                <a:gd name="T35" fmla="*/ 15 h 44"/>
                <a:gd name="T36" fmla="*/ 4 w 44"/>
                <a:gd name="T37" fmla="*/ 18 h 44"/>
                <a:gd name="T38" fmla="*/ 7 w 44"/>
                <a:gd name="T39" fmla="*/ 21 h 44"/>
                <a:gd name="T40" fmla="*/ 11 w 44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44"/>
                <a:gd name="T65" fmla="*/ 44 w 44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70" name="Freeform 42"/>
            <p:cNvSpPr>
              <a:spLocks/>
            </p:cNvSpPr>
            <p:nvPr/>
          </p:nvSpPr>
          <p:spPr bwMode="auto">
            <a:xfrm>
              <a:off x="2457" y="323"/>
              <a:ext cx="22" cy="14"/>
            </a:xfrm>
            <a:custGeom>
              <a:avLst/>
              <a:gdLst>
                <a:gd name="T0" fmla="*/ 22 w 45"/>
                <a:gd name="T1" fmla="*/ 0 h 28"/>
                <a:gd name="T2" fmla="*/ 22 w 45"/>
                <a:gd name="T3" fmla="*/ 9 h 28"/>
                <a:gd name="T4" fmla="*/ 0 w 45"/>
                <a:gd name="T5" fmla="*/ 14 h 28"/>
                <a:gd name="T6" fmla="*/ 0 w 45"/>
                <a:gd name="T7" fmla="*/ 5 h 28"/>
                <a:gd name="T8" fmla="*/ 22 w 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0"/>
                  </a:moveTo>
                  <a:lnTo>
                    <a:pt x="44" y="17"/>
                  </a:lnTo>
                  <a:lnTo>
                    <a:pt x="1" y="28"/>
                  </a:lnTo>
                  <a:lnTo>
                    <a:pt x="0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71" name="Freeform 43"/>
            <p:cNvSpPr>
              <a:spLocks/>
            </p:cNvSpPr>
            <p:nvPr/>
          </p:nvSpPr>
          <p:spPr bwMode="auto">
            <a:xfrm>
              <a:off x="2519" y="314"/>
              <a:ext cx="136" cy="44"/>
            </a:xfrm>
            <a:custGeom>
              <a:avLst/>
              <a:gdLst>
                <a:gd name="T0" fmla="*/ 0 w 272"/>
                <a:gd name="T1" fmla="*/ 30 h 88"/>
                <a:gd name="T2" fmla="*/ 136 w 272"/>
                <a:gd name="T3" fmla="*/ 0 h 88"/>
                <a:gd name="T4" fmla="*/ 136 w 272"/>
                <a:gd name="T5" fmla="*/ 15 h 88"/>
                <a:gd name="T6" fmla="*/ 0 w 272"/>
                <a:gd name="T7" fmla="*/ 44 h 88"/>
                <a:gd name="T8" fmla="*/ 0 w 272"/>
                <a:gd name="T9" fmla="*/ 3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88"/>
                <a:gd name="T17" fmla="*/ 272 w 27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88">
                  <a:moveTo>
                    <a:pt x="0" y="60"/>
                  </a:moveTo>
                  <a:lnTo>
                    <a:pt x="272" y="0"/>
                  </a:lnTo>
                  <a:lnTo>
                    <a:pt x="271" y="31"/>
                  </a:lnTo>
                  <a:lnTo>
                    <a:pt x="0" y="8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72" name="Freeform 44"/>
            <p:cNvSpPr>
              <a:spLocks/>
            </p:cNvSpPr>
            <p:nvPr/>
          </p:nvSpPr>
          <p:spPr bwMode="auto">
            <a:xfrm>
              <a:off x="2549" y="322"/>
              <a:ext cx="80" cy="28"/>
            </a:xfrm>
            <a:custGeom>
              <a:avLst/>
              <a:gdLst>
                <a:gd name="T0" fmla="*/ 1 w 160"/>
                <a:gd name="T1" fmla="*/ 17 h 58"/>
                <a:gd name="T2" fmla="*/ 0 w 160"/>
                <a:gd name="T3" fmla="*/ 28 h 58"/>
                <a:gd name="T4" fmla="*/ 80 w 160"/>
                <a:gd name="T5" fmla="*/ 12 h 58"/>
                <a:gd name="T6" fmla="*/ 80 w 160"/>
                <a:gd name="T7" fmla="*/ 0 h 58"/>
                <a:gd name="T8" fmla="*/ 1 w 160"/>
                <a:gd name="T9" fmla="*/ 1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58"/>
                <a:gd name="T17" fmla="*/ 160 w 1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58">
                  <a:moveTo>
                    <a:pt x="1" y="35"/>
                  </a:moveTo>
                  <a:lnTo>
                    <a:pt x="0" y="58"/>
                  </a:lnTo>
                  <a:lnTo>
                    <a:pt x="159" y="25"/>
                  </a:lnTo>
                  <a:lnTo>
                    <a:pt x="160" y="0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73" name="Freeform 45"/>
            <p:cNvSpPr>
              <a:spLocks/>
            </p:cNvSpPr>
            <p:nvPr/>
          </p:nvSpPr>
          <p:spPr bwMode="auto">
            <a:xfrm>
              <a:off x="2318" y="235"/>
              <a:ext cx="240" cy="41"/>
            </a:xfrm>
            <a:custGeom>
              <a:avLst/>
              <a:gdLst>
                <a:gd name="T0" fmla="*/ 0 w 482"/>
                <a:gd name="T1" fmla="*/ 8 h 83"/>
                <a:gd name="T2" fmla="*/ 130 w 482"/>
                <a:gd name="T3" fmla="*/ 41 h 83"/>
                <a:gd name="T4" fmla="*/ 240 w 482"/>
                <a:gd name="T5" fmla="*/ 25 h 83"/>
                <a:gd name="T6" fmla="*/ 125 w 482"/>
                <a:gd name="T7" fmla="*/ 26 h 83"/>
                <a:gd name="T8" fmla="*/ 172 w 482"/>
                <a:gd name="T9" fmla="*/ 10 h 83"/>
                <a:gd name="T10" fmla="*/ 84 w 482"/>
                <a:gd name="T11" fmla="*/ 15 h 83"/>
                <a:gd name="T12" fmla="*/ 126 w 482"/>
                <a:gd name="T13" fmla="*/ 0 h 83"/>
                <a:gd name="T14" fmla="*/ 0 w 482"/>
                <a:gd name="T15" fmla="*/ 8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2"/>
                <a:gd name="T25" fmla="*/ 0 h 83"/>
                <a:gd name="T26" fmla="*/ 482 w 48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2" h="83">
                  <a:moveTo>
                    <a:pt x="0" y="16"/>
                  </a:moveTo>
                  <a:lnTo>
                    <a:pt x="262" y="83"/>
                  </a:lnTo>
                  <a:lnTo>
                    <a:pt x="482" y="50"/>
                  </a:lnTo>
                  <a:lnTo>
                    <a:pt x="252" y="52"/>
                  </a:lnTo>
                  <a:lnTo>
                    <a:pt x="345" y="21"/>
                  </a:lnTo>
                  <a:lnTo>
                    <a:pt x="168" y="31"/>
                  </a:lnTo>
                  <a:lnTo>
                    <a:pt x="2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74" name="Freeform 46"/>
            <p:cNvSpPr>
              <a:spLocks/>
            </p:cNvSpPr>
            <p:nvPr/>
          </p:nvSpPr>
          <p:spPr bwMode="auto">
            <a:xfrm>
              <a:off x="2107" y="580"/>
              <a:ext cx="165" cy="135"/>
            </a:xfrm>
            <a:custGeom>
              <a:avLst/>
              <a:gdLst>
                <a:gd name="T0" fmla="*/ 0 w 331"/>
                <a:gd name="T1" fmla="*/ 109 h 271"/>
                <a:gd name="T2" fmla="*/ 29 w 331"/>
                <a:gd name="T3" fmla="*/ 135 h 271"/>
                <a:gd name="T4" fmla="*/ 165 w 331"/>
                <a:gd name="T5" fmla="*/ 0 h 271"/>
                <a:gd name="T6" fmla="*/ 0 w 331"/>
                <a:gd name="T7" fmla="*/ 109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1"/>
                <a:gd name="T14" fmla="*/ 331 w 331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1">
                  <a:moveTo>
                    <a:pt x="0" y="218"/>
                  </a:moveTo>
                  <a:lnTo>
                    <a:pt x="58" y="271"/>
                  </a:lnTo>
                  <a:lnTo>
                    <a:pt x="331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75" name="Freeform 47"/>
            <p:cNvSpPr>
              <a:spLocks/>
            </p:cNvSpPr>
            <p:nvPr/>
          </p:nvSpPr>
          <p:spPr bwMode="auto">
            <a:xfrm>
              <a:off x="2064" y="474"/>
              <a:ext cx="214" cy="45"/>
            </a:xfrm>
            <a:custGeom>
              <a:avLst/>
              <a:gdLst>
                <a:gd name="T0" fmla="*/ 14 w 429"/>
                <a:gd name="T1" fmla="*/ 0 h 91"/>
                <a:gd name="T2" fmla="*/ 0 w 429"/>
                <a:gd name="T3" fmla="*/ 37 h 91"/>
                <a:gd name="T4" fmla="*/ 214 w 429"/>
                <a:gd name="T5" fmla="*/ 45 h 91"/>
                <a:gd name="T6" fmla="*/ 14 w 429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"/>
                <a:gd name="T13" fmla="*/ 0 h 91"/>
                <a:gd name="T14" fmla="*/ 429 w 429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" h="91">
                  <a:moveTo>
                    <a:pt x="29" y="0"/>
                  </a:moveTo>
                  <a:lnTo>
                    <a:pt x="0" y="75"/>
                  </a:lnTo>
                  <a:lnTo>
                    <a:pt x="429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76" name="Freeform 48"/>
            <p:cNvSpPr>
              <a:spLocks/>
            </p:cNvSpPr>
            <p:nvPr/>
          </p:nvSpPr>
          <p:spPr bwMode="auto">
            <a:xfrm>
              <a:off x="2078" y="308"/>
              <a:ext cx="178" cy="128"/>
            </a:xfrm>
            <a:custGeom>
              <a:avLst/>
              <a:gdLst>
                <a:gd name="T0" fmla="*/ 33 w 355"/>
                <a:gd name="T1" fmla="*/ 0 h 257"/>
                <a:gd name="T2" fmla="*/ 0 w 355"/>
                <a:gd name="T3" fmla="*/ 30 h 257"/>
                <a:gd name="T4" fmla="*/ 178 w 355"/>
                <a:gd name="T5" fmla="*/ 128 h 257"/>
                <a:gd name="T6" fmla="*/ 33 w 355"/>
                <a:gd name="T7" fmla="*/ 0 h 2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257"/>
                <a:gd name="T14" fmla="*/ 355 w 355"/>
                <a:gd name="T15" fmla="*/ 257 h 2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257">
                  <a:moveTo>
                    <a:pt x="65" y="0"/>
                  </a:moveTo>
                  <a:lnTo>
                    <a:pt x="0" y="60"/>
                  </a:lnTo>
                  <a:lnTo>
                    <a:pt x="355" y="25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</p:grpSp>
      <p:grpSp>
        <p:nvGrpSpPr>
          <p:cNvPr id="150577" name="Group 49"/>
          <p:cNvGrpSpPr>
            <a:grpSpLocks/>
          </p:cNvGrpSpPr>
          <p:nvPr/>
        </p:nvGrpSpPr>
        <p:grpSpPr bwMode="auto">
          <a:xfrm>
            <a:off x="8440738" y="4395788"/>
            <a:ext cx="495300" cy="393700"/>
            <a:chOff x="2064" y="208"/>
            <a:chExt cx="874" cy="583"/>
          </a:xfrm>
        </p:grpSpPr>
        <p:sp>
          <p:nvSpPr>
            <p:cNvPr id="150578" name="Freeform 50"/>
            <p:cNvSpPr>
              <a:spLocks/>
            </p:cNvSpPr>
            <p:nvPr/>
          </p:nvSpPr>
          <p:spPr bwMode="auto">
            <a:xfrm>
              <a:off x="2217" y="512"/>
              <a:ext cx="150" cy="180"/>
            </a:xfrm>
            <a:custGeom>
              <a:avLst/>
              <a:gdLst>
                <a:gd name="T0" fmla="*/ 103 w 301"/>
                <a:gd name="T1" fmla="*/ 1 h 361"/>
                <a:gd name="T2" fmla="*/ 97 w 301"/>
                <a:gd name="T3" fmla="*/ 7 h 361"/>
                <a:gd name="T4" fmla="*/ 82 w 301"/>
                <a:gd name="T5" fmla="*/ 19 h 361"/>
                <a:gd name="T6" fmla="*/ 58 w 301"/>
                <a:gd name="T7" fmla="*/ 34 h 361"/>
                <a:gd name="T8" fmla="*/ 40 w 301"/>
                <a:gd name="T9" fmla="*/ 42 h 361"/>
                <a:gd name="T10" fmla="*/ 28 w 301"/>
                <a:gd name="T11" fmla="*/ 48 h 361"/>
                <a:gd name="T12" fmla="*/ 12 w 301"/>
                <a:gd name="T13" fmla="*/ 58 h 361"/>
                <a:gd name="T14" fmla="*/ 1 w 301"/>
                <a:gd name="T15" fmla="*/ 74 h 361"/>
                <a:gd name="T16" fmla="*/ 0 w 301"/>
                <a:gd name="T17" fmla="*/ 85 h 361"/>
                <a:gd name="T18" fmla="*/ 2 w 301"/>
                <a:gd name="T19" fmla="*/ 91 h 361"/>
                <a:gd name="T20" fmla="*/ 7 w 301"/>
                <a:gd name="T21" fmla="*/ 101 h 361"/>
                <a:gd name="T22" fmla="*/ 16 w 301"/>
                <a:gd name="T23" fmla="*/ 115 h 361"/>
                <a:gd name="T24" fmla="*/ 32 w 301"/>
                <a:gd name="T25" fmla="*/ 131 h 361"/>
                <a:gd name="T26" fmla="*/ 54 w 301"/>
                <a:gd name="T27" fmla="*/ 147 h 361"/>
                <a:gd name="T28" fmla="*/ 85 w 301"/>
                <a:gd name="T29" fmla="*/ 162 h 361"/>
                <a:gd name="T30" fmla="*/ 126 w 301"/>
                <a:gd name="T31" fmla="*/ 175 h 361"/>
                <a:gd name="T32" fmla="*/ 138 w 301"/>
                <a:gd name="T33" fmla="*/ 144 h 361"/>
                <a:gd name="T34" fmla="*/ 133 w 301"/>
                <a:gd name="T35" fmla="*/ 143 h 361"/>
                <a:gd name="T36" fmla="*/ 120 w 301"/>
                <a:gd name="T37" fmla="*/ 140 h 361"/>
                <a:gd name="T38" fmla="*/ 101 w 301"/>
                <a:gd name="T39" fmla="*/ 135 h 361"/>
                <a:gd name="T40" fmla="*/ 79 w 301"/>
                <a:gd name="T41" fmla="*/ 127 h 361"/>
                <a:gd name="T42" fmla="*/ 57 w 301"/>
                <a:gd name="T43" fmla="*/ 118 h 361"/>
                <a:gd name="T44" fmla="*/ 38 w 301"/>
                <a:gd name="T45" fmla="*/ 107 h 361"/>
                <a:gd name="T46" fmla="*/ 25 w 301"/>
                <a:gd name="T47" fmla="*/ 94 h 361"/>
                <a:gd name="T48" fmla="*/ 20 w 301"/>
                <a:gd name="T49" fmla="*/ 79 h 361"/>
                <a:gd name="T50" fmla="*/ 20 w 301"/>
                <a:gd name="T51" fmla="*/ 76 h 361"/>
                <a:gd name="T52" fmla="*/ 21 w 301"/>
                <a:gd name="T53" fmla="*/ 69 h 361"/>
                <a:gd name="T54" fmla="*/ 28 w 301"/>
                <a:gd name="T55" fmla="*/ 60 h 361"/>
                <a:gd name="T56" fmla="*/ 41 w 301"/>
                <a:gd name="T57" fmla="*/ 51 h 361"/>
                <a:gd name="T58" fmla="*/ 49 w 301"/>
                <a:gd name="T59" fmla="*/ 47 h 361"/>
                <a:gd name="T60" fmla="*/ 68 w 301"/>
                <a:gd name="T61" fmla="*/ 36 h 361"/>
                <a:gd name="T62" fmla="*/ 90 w 301"/>
                <a:gd name="T63" fmla="*/ 22 h 361"/>
                <a:gd name="T64" fmla="*/ 107 w 301"/>
                <a:gd name="T65" fmla="*/ 7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361"/>
                <a:gd name="T101" fmla="*/ 301 w 301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361">
                  <a:moveTo>
                    <a:pt x="208" y="0"/>
                  </a:moveTo>
                  <a:lnTo>
                    <a:pt x="207" y="3"/>
                  </a:lnTo>
                  <a:lnTo>
                    <a:pt x="202" y="7"/>
                  </a:lnTo>
                  <a:lnTo>
                    <a:pt x="194" y="15"/>
                  </a:lnTo>
                  <a:lnTo>
                    <a:pt x="182" y="26"/>
                  </a:lnTo>
                  <a:lnTo>
                    <a:pt x="165" y="38"/>
                  </a:lnTo>
                  <a:lnTo>
                    <a:pt x="143" y="53"/>
                  </a:lnTo>
                  <a:lnTo>
                    <a:pt x="117" y="68"/>
                  </a:lnTo>
                  <a:lnTo>
                    <a:pt x="83" y="83"/>
                  </a:lnTo>
                  <a:lnTo>
                    <a:pt x="80" y="84"/>
                  </a:lnTo>
                  <a:lnTo>
                    <a:pt x="69" y="89"/>
                  </a:lnTo>
                  <a:lnTo>
                    <a:pt x="56" y="96"/>
                  </a:lnTo>
                  <a:lnTo>
                    <a:pt x="40" y="105"/>
                  </a:lnTo>
                  <a:lnTo>
                    <a:pt x="25" y="117"/>
                  </a:lnTo>
                  <a:lnTo>
                    <a:pt x="11" y="132"/>
                  </a:lnTo>
                  <a:lnTo>
                    <a:pt x="3" y="149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4" y="182"/>
                  </a:lnTo>
                  <a:lnTo>
                    <a:pt x="8" y="191"/>
                  </a:lnTo>
                  <a:lnTo>
                    <a:pt x="14" y="203"/>
                  </a:lnTo>
                  <a:lnTo>
                    <a:pt x="22" y="217"/>
                  </a:lnTo>
                  <a:lnTo>
                    <a:pt x="33" y="231"/>
                  </a:lnTo>
                  <a:lnTo>
                    <a:pt x="46" y="246"/>
                  </a:lnTo>
                  <a:lnTo>
                    <a:pt x="64" y="262"/>
                  </a:lnTo>
                  <a:lnTo>
                    <a:pt x="84" y="278"/>
                  </a:lnTo>
                  <a:lnTo>
                    <a:pt x="109" y="294"/>
                  </a:lnTo>
                  <a:lnTo>
                    <a:pt x="137" y="310"/>
                  </a:lnTo>
                  <a:lnTo>
                    <a:pt x="170" y="325"/>
                  </a:lnTo>
                  <a:lnTo>
                    <a:pt x="209" y="338"/>
                  </a:lnTo>
                  <a:lnTo>
                    <a:pt x="252" y="350"/>
                  </a:lnTo>
                  <a:lnTo>
                    <a:pt x="301" y="361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67" y="286"/>
                  </a:lnTo>
                  <a:lnTo>
                    <a:pt x="255" y="284"/>
                  </a:lnTo>
                  <a:lnTo>
                    <a:pt x="240" y="280"/>
                  </a:lnTo>
                  <a:lnTo>
                    <a:pt x="222" y="275"/>
                  </a:lnTo>
                  <a:lnTo>
                    <a:pt x="202" y="270"/>
                  </a:lnTo>
                  <a:lnTo>
                    <a:pt x="180" y="263"/>
                  </a:lnTo>
                  <a:lnTo>
                    <a:pt x="158" y="255"/>
                  </a:lnTo>
                  <a:lnTo>
                    <a:pt x="136" y="247"/>
                  </a:lnTo>
                  <a:lnTo>
                    <a:pt x="114" y="236"/>
                  </a:lnTo>
                  <a:lnTo>
                    <a:pt x="95" y="226"/>
                  </a:lnTo>
                  <a:lnTo>
                    <a:pt x="76" y="214"/>
                  </a:lnTo>
                  <a:lnTo>
                    <a:pt x="61" y="202"/>
                  </a:lnTo>
                  <a:lnTo>
                    <a:pt x="50" y="188"/>
                  </a:lnTo>
                  <a:lnTo>
                    <a:pt x="42" y="173"/>
                  </a:lnTo>
                  <a:lnTo>
                    <a:pt x="40" y="158"/>
                  </a:lnTo>
                  <a:lnTo>
                    <a:pt x="40" y="157"/>
                  </a:lnTo>
                  <a:lnTo>
                    <a:pt x="40" y="152"/>
                  </a:lnTo>
                  <a:lnTo>
                    <a:pt x="40" y="146"/>
                  </a:lnTo>
                  <a:lnTo>
                    <a:pt x="43" y="138"/>
                  </a:lnTo>
                  <a:lnTo>
                    <a:pt x="48" y="130"/>
                  </a:lnTo>
                  <a:lnTo>
                    <a:pt x="56" y="121"/>
                  </a:lnTo>
                  <a:lnTo>
                    <a:pt x="67" y="112"/>
                  </a:lnTo>
                  <a:lnTo>
                    <a:pt x="83" y="103"/>
                  </a:lnTo>
                  <a:lnTo>
                    <a:pt x="88" y="100"/>
                  </a:lnTo>
                  <a:lnTo>
                    <a:pt x="99" y="94"/>
                  </a:lnTo>
                  <a:lnTo>
                    <a:pt x="117" y="84"/>
                  </a:lnTo>
                  <a:lnTo>
                    <a:pt x="137" y="72"/>
                  </a:lnTo>
                  <a:lnTo>
                    <a:pt x="159" y="58"/>
                  </a:lnTo>
                  <a:lnTo>
                    <a:pt x="181" y="44"/>
                  </a:lnTo>
                  <a:lnTo>
                    <a:pt x="200" y="29"/>
                  </a:lnTo>
                  <a:lnTo>
                    <a:pt x="214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79" name="Freeform 51"/>
            <p:cNvSpPr>
              <a:spLocks/>
            </p:cNvSpPr>
            <p:nvPr/>
          </p:nvSpPr>
          <p:spPr bwMode="auto">
            <a:xfrm>
              <a:off x="2716" y="550"/>
              <a:ext cx="165" cy="135"/>
            </a:xfrm>
            <a:custGeom>
              <a:avLst/>
              <a:gdLst>
                <a:gd name="T0" fmla="*/ 165 w 331"/>
                <a:gd name="T1" fmla="*/ 108 h 270"/>
                <a:gd name="T2" fmla="*/ 136 w 331"/>
                <a:gd name="T3" fmla="*/ 135 h 270"/>
                <a:gd name="T4" fmla="*/ 0 w 331"/>
                <a:gd name="T5" fmla="*/ 0 h 270"/>
                <a:gd name="T6" fmla="*/ 165 w 331"/>
                <a:gd name="T7" fmla="*/ 108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0"/>
                <a:gd name="T14" fmla="*/ 331 w 331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0">
                  <a:moveTo>
                    <a:pt x="331" y="217"/>
                  </a:moveTo>
                  <a:lnTo>
                    <a:pt x="273" y="270"/>
                  </a:lnTo>
                  <a:lnTo>
                    <a:pt x="0" y="0"/>
                  </a:lnTo>
                  <a:lnTo>
                    <a:pt x="331" y="2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0" name="Freeform 52"/>
            <p:cNvSpPr>
              <a:spLocks/>
            </p:cNvSpPr>
            <p:nvPr/>
          </p:nvSpPr>
          <p:spPr bwMode="auto">
            <a:xfrm>
              <a:off x="2723" y="438"/>
              <a:ext cx="215" cy="45"/>
            </a:xfrm>
            <a:custGeom>
              <a:avLst/>
              <a:gdLst>
                <a:gd name="T0" fmla="*/ 201 w 430"/>
                <a:gd name="T1" fmla="*/ 0 h 91"/>
                <a:gd name="T2" fmla="*/ 215 w 430"/>
                <a:gd name="T3" fmla="*/ 37 h 91"/>
                <a:gd name="T4" fmla="*/ 0 w 430"/>
                <a:gd name="T5" fmla="*/ 45 h 91"/>
                <a:gd name="T6" fmla="*/ 201 w 430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91"/>
                <a:gd name="T14" fmla="*/ 430 w 430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91">
                  <a:moveTo>
                    <a:pt x="401" y="0"/>
                  </a:moveTo>
                  <a:lnTo>
                    <a:pt x="430" y="75"/>
                  </a:lnTo>
                  <a:lnTo>
                    <a:pt x="0" y="9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1" name="Freeform 53"/>
            <p:cNvSpPr>
              <a:spLocks/>
            </p:cNvSpPr>
            <p:nvPr/>
          </p:nvSpPr>
          <p:spPr bwMode="auto">
            <a:xfrm>
              <a:off x="2732" y="277"/>
              <a:ext cx="177" cy="129"/>
            </a:xfrm>
            <a:custGeom>
              <a:avLst/>
              <a:gdLst>
                <a:gd name="T0" fmla="*/ 144 w 353"/>
                <a:gd name="T1" fmla="*/ 0 h 258"/>
                <a:gd name="T2" fmla="*/ 177 w 353"/>
                <a:gd name="T3" fmla="*/ 30 h 258"/>
                <a:gd name="T4" fmla="*/ 0 w 353"/>
                <a:gd name="T5" fmla="*/ 129 h 258"/>
                <a:gd name="T6" fmla="*/ 144 w 353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258"/>
                <a:gd name="T14" fmla="*/ 353 w 353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258">
                  <a:moveTo>
                    <a:pt x="288" y="0"/>
                  </a:moveTo>
                  <a:lnTo>
                    <a:pt x="353" y="61"/>
                  </a:lnTo>
                  <a:lnTo>
                    <a:pt x="0" y="25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2" name="Freeform 54"/>
            <p:cNvSpPr>
              <a:spLocks/>
            </p:cNvSpPr>
            <p:nvPr/>
          </p:nvSpPr>
          <p:spPr bwMode="auto">
            <a:xfrm>
              <a:off x="2232" y="208"/>
              <a:ext cx="473" cy="583"/>
            </a:xfrm>
            <a:custGeom>
              <a:avLst/>
              <a:gdLst>
                <a:gd name="T0" fmla="*/ 136 w 945"/>
                <a:gd name="T1" fmla="*/ 515 h 1167"/>
                <a:gd name="T2" fmla="*/ 233 w 945"/>
                <a:gd name="T3" fmla="*/ 576 h 1167"/>
                <a:gd name="T4" fmla="*/ 280 w 945"/>
                <a:gd name="T5" fmla="*/ 562 h 1167"/>
                <a:gd name="T6" fmla="*/ 310 w 945"/>
                <a:gd name="T7" fmla="*/ 583 h 1167"/>
                <a:gd name="T8" fmla="*/ 434 w 945"/>
                <a:gd name="T9" fmla="*/ 541 h 1167"/>
                <a:gd name="T10" fmla="*/ 473 w 945"/>
                <a:gd name="T11" fmla="*/ 34 h 1167"/>
                <a:gd name="T12" fmla="*/ 196 w 945"/>
                <a:gd name="T13" fmla="*/ 0 h 1167"/>
                <a:gd name="T14" fmla="*/ 0 w 945"/>
                <a:gd name="T15" fmla="*/ 18 h 1167"/>
                <a:gd name="T16" fmla="*/ 136 w 945"/>
                <a:gd name="T17" fmla="*/ 515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5"/>
                <a:gd name="T28" fmla="*/ 0 h 1167"/>
                <a:gd name="T29" fmla="*/ 945 w 945"/>
                <a:gd name="T30" fmla="*/ 1167 h 1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5" h="1167">
                  <a:moveTo>
                    <a:pt x="272" y="1030"/>
                  </a:moveTo>
                  <a:lnTo>
                    <a:pt x="465" y="1152"/>
                  </a:lnTo>
                  <a:lnTo>
                    <a:pt x="560" y="1124"/>
                  </a:lnTo>
                  <a:lnTo>
                    <a:pt x="620" y="1167"/>
                  </a:lnTo>
                  <a:lnTo>
                    <a:pt x="867" y="1083"/>
                  </a:lnTo>
                  <a:lnTo>
                    <a:pt x="945" y="69"/>
                  </a:lnTo>
                  <a:lnTo>
                    <a:pt x="392" y="0"/>
                  </a:lnTo>
                  <a:lnTo>
                    <a:pt x="0" y="37"/>
                  </a:lnTo>
                  <a:lnTo>
                    <a:pt x="272" y="10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3" name="Freeform 55"/>
            <p:cNvSpPr>
              <a:spLocks/>
            </p:cNvSpPr>
            <p:nvPr/>
          </p:nvSpPr>
          <p:spPr bwMode="auto">
            <a:xfrm>
              <a:off x="2288" y="266"/>
              <a:ext cx="163" cy="476"/>
            </a:xfrm>
            <a:custGeom>
              <a:avLst/>
              <a:gdLst>
                <a:gd name="T0" fmla="*/ 163 w 327"/>
                <a:gd name="T1" fmla="*/ 476 h 951"/>
                <a:gd name="T2" fmla="*/ 131 w 327"/>
                <a:gd name="T3" fmla="*/ 39 h 951"/>
                <a:gd name="T4" fmla="*/ 0 w 327"/>
                <a:gd name="T5" fmla="*/ 0 h 951"/>
                <a:gd name="T6" fmla="*/ 109 w 327"/>
                <a:gd name="T7" fmla="*/ 438 h 951"/>
                <a:gd name="T8" fmla="*/ 163 w 327"/>
                <a:gd name="T9" fmla="*/ 476 h 9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951"/>
                <a:gd name="T17" fmla="*/ 327 w 327"/>
                <a:gd name="T18" fmla="*/ 951 h 9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951">
                  <a:moveTo>
                    <a:pt x="327" y="951"/>
                  </a:moveTo>
                  <a:lnTo>
                    <a:pt x="262" y="77"/>
                  </a:lnTo>
                  <a:lnTo>
                    <a:pt x="0" y="0"/>
                  </a:lnTo>
                  <a:lnTo>
                    <a:pt x="218" y="876"/>
                  </a:lnTo>
                  <a:lnTo>
                    <a:pt x="327" y="951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4" name="Freeform 56"/>
            <p:cNvSpPr>
              <a:spLocks/>
            </p:cNvSpPr>
            <p:nvPr/>
          </p:nvSpPr>
          <p:spPr bwMode="auto">
            <a:xfrm>
              <a:off x="2518" y="302"/>
              <a:ext cx="138" cy="439"/>
            </a:xfrm>
            <a:custGeom>
              <a:avLst/>
              <a:gdLst>
                <a:gd name="T0" fmla="*/ 25 w 275"/>
                <a:gd name="T1" fmla="*/ 439 h 879"/>
                <a:gd name="T2" fmla="*/ 118 w 275"/>
                <a:gd name="T3" fmla="*/ 413 h 879"/>
                <a:gd name="T4" fmla="*/ 138 w 275"/>
                <a:gd name="T5" fmla="*/ 0 h 879"/>
                <a:gd name="T6" fmla="*/ 0 w 275"/>
                <a:gd name="T7" fmla="*/ 29 h 879"/>
                <a:gd name="T8" fmla="*/ 25 w 275"/>
                <a:gd name="T9" fmla="*/ 439 h 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879"/>
                <a:gd name="T17" fmla="*/ 275 w 275"/>
                <a:gd name="T18" fmla="*/ 879 h 8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879">
                  <a:moveTo>
                    <a:pt x="50" y="879"/>
                  </a:moveTo>
                  <a:lnTo>
                    <a:pt x="236" y="827"/>
                  </a:lnTo>
                  <a:lnTo>
                    <a:pt x="275" y="0"/>
                  </a:lnTo>
                  <a:lnTo>
                    <a:pt x="0" y="58"/>
                  </a:lnTo>
                  <a:lnTo>
                    <a:pt x="50" y="879"/>
                  </a:lnTo>
                  <a:close/>
                </a:path>
              </a:pathLst>
            </a:custGeom>
            <a:solidFill>
              <a:srgbClr val="566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5" name="Freeform 57"/>
            <p:cNvSpPr>
              <a:spLocks/>
            </p:cNvSpPr>
            <p:nvPr/>
          </p:nvSpPr>
          <p:spPr bwMode="auto">
            <a:xfrm>
              <a:off x="2450" y="270"/>
              <a:ext cx="195" cy="478"/>
            </a:xfrm>
            <a:custGeom>
              <a:avLst/>
              <a:gdLst>
                <a:gd name="T0" fmla="*/ 195 w 391"/>
                <a:gd name="T1" fmla="*/ 0 h 958"/>
                <a:gd name="T2" fmla="*/ 193 w 391"/>
                <a:gd name="T3" fmla="*/ 13 h 958"/>
                <a:gd name="T4" fmla="*/ 37 w 391"/>
                <a:gd name="T5" fmla="*/ 48 h 958"/>
                <a:gd name="T6" fmla="*/ 64 w 391"/>
                <a:gd name="T7" fmla="*/ 468 h 958"/>
                <a:gd name="T8" fmla="*/ 31 w 391"/>
                <a:gd name="T9" fmla="*/ 478 h 958"/>
                <a:gd name="T10" fmla="*/ 0 w 391"/>
                <a:gd name="T11" fmla="*/ 30 h 958"/>
                <a:gd name="T12" fmla="*/ 195 w 391"/>
                <a:gd name="T13" fmla="*/ 0 h 9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958"/>
                <a:gd name="T23" fmla="*/ 391 w 391"/>
                <a:gd name="T24" fmla="*/ 958 h 9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958">
                  <a:moveTo>
                    <a:pt x="391" y="0"/>
                  </a:moveTo>
                  <a:lnTo>
                    <a:pt x="387" y="26"/>
                  </a:lnTo>
                  <a:lnTo>
                    <a:pt x="75" y="97"/>
                  </a:lnTo>
                  <a:lnTo>
                    <a:pt x="129" y="938"/>
                  </a:lnTo>
                  <a:lnTo>
                    <a:pt x="62" y="958"/>
                  </a:lnTo>
                  <a:lnTo>
                    <a:pt x="0" y="6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383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6" name="Freeform 58"/>
            <p:cNvSpPr>
              <a:spLocks/>
            </p:cNvSpPr>
            <p:nvPr/>
          </p:nvSpPr>
          <p:spPr bwMode="auto">
            <a:xfrm>
              <a:off x="2542" y="63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7" name="Freeform 59"/>
            <p:cNvSpPr>
              <a:spLocks/>
            </p:cNvSpPr>
            <p:nvPr/>
          </p:nvSpPr>
          <p:spPr bwMode="auto">
            <a:xfrm>
              <a:off x="2546" y="612"/>
              <a:ext cx="82" cy="27"/>
            </a:xfrm>
            <a:custGeom>
              <a:avLst/>
              <a:gdLst>
                <a:gd name="T0" fmla="*/ 82 w 165"/>
                <a:gd name="T1" fmla="*/ 4 h 55"/>
                <a:gd name="T2" fmla="*/ 81 w 165"/>
                <a:gd name="T3" fmla="*/ 0 h 55"/>
                <a:gd name="T4" fmla="*/ 0 w 165"/>
                <a:gd name="T5" fmla="*/ 19 h 55"/>
                <a:gd name="T6" fmla="*/ 1 w 165"/>
                <a:gd name="T7" fmla="*/ 27 h 55"/>
                <a:gd name="T8" fmla="*/ 82 w 165"/>
                <a:gd name="T9" fmla="*/ 8 h 55"/>
                <a:gd name="T10" fmla="*/ 82 w 165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55"/>
                <a:gd name="T20" fmla="*/ 165 w 165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55">
                  <a:moveTo>
                    <a:pt x="164" y="8"/>
                  </a:moveTo>
                  <a:lnTo>
                    <a:pt x="163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65" y="16"/>
                  </a:lnTo>
                  <a:lnTo>
                    <a:pt x="16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8" name="Freeform 60"/>
            <p:cNvSpPr>
              <a:spLocks/>
            </p:cNvSpPr>
            <p:nvPr/>
          </p:nvSpPr>
          <p:spPr bwMode="auto">
            <a:xfrm>
              <a:off x="2627" y="61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89" name="Freeform 61"/>
            <p:cNvSpPr>
              <a:spLocks/>
            </p:cNvSpPr>
            <p:nvPr/>
          </p:nvSpPr>
          <p:spPr bwMode="auto">
            <a:xfrm>
              <a:off x="2544" y="649"/>
              <a:ext cx="5" cy="8"/>
            </a:xfrm>
            <a:custGeom>
              <a:avLst/>
              <a:gdLst>
                <a:gd name="T0" fmla="*/ 4 w 9"/>
                <a:gd name="T1" fmla="*/ 0 h 17"/>
                <a:gd name="T2" fmla="*/ 1 w 9"/>
                <a:gd name="T3" fmla="*/ 2 h 17"/>
                <a:gd name="T4" fmla="*/ 0 w 9"/>
                <a:gd name="T5" fmla="*/ 5 h 17"/>
                <a:gd name="T6" fmla="*/ 2 w 9"/>
                <a:gd name="T7" fmla="*/ 7 h 17"/>
                <a:gd name="T8" fmla="*/ 5 w 9"/>
                <a:gd name="T9" fmla="*/ 8 h 17"/>
                <a:gd name="T10" fmla="*/ 4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7" y="0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9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0" name="Freeform 62"/>
            <p:cNvSpPr>
              <a:spLocks/>
            </p:cNvSpPr>
            <p:nvPr/>
          </p:nvSpPr>
          <p:spPr bwMode="auto">
            <a:xfrm>
              <a:off x="2547" y="629"/>
              <a:ext cx="82" cy="28"/>
            </a:xfrm>
            <a:custGeom>
              <a:avLst/>
              <a:gdLst>
                <a:gd name="T0" fmla="*/ 81 w 163"/>
                <a:gd name="T1" fmla="*/ 4 h 57"/>
                <a:gd name="T2" fmla="*/ 81 w 163"/>
                <a:gd name="T3" fmla="*/ 0 h 57"/>
                <a:gd name="T4" fmla="*/ 0 w 163"/>
                <a:gd name="T5" fmla="*/ 20 h 57"/>
                <a:gd name="T6" fmla="*/ 1 w 163"/>
                <a:gd name="T7" fmla="*/ 28 h 57"/>
                <a:gd name="T8" fmla="*/ 82 w 163"/>
                <a:gd name="T9" fmla="*/ 8 h 57"/>
                <a:gd name="T10" fmla="*/ 81 w 163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57"/>
                <a:gd name="T20" fmla="*/ 163 w 163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57">
                  <a:moveTo>
                    <a:pt x="162" y="8"/>
                  </a:moveTo>
                  <a:lnTo>
                    <a:pt x="161" y="0"/>
                  </a:lnTo>
                  <a:lnTo>
                    <a:pt x="0" y="40"/>
                  </a:lnTo>
                  <a:lnTo>
                    <a:pt x="2" y="57"/>
                  </a:lnTo>
                  <a:lnTo>
                    <a:pt x="163" y="16"/>
                  </a:lnTo>
                  <a:lnTo>
                    <a:pt x="1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1" name="Freeform 63"/>
            <p:cNvSpPr>
              <a:spLocks/>
            </p:cNvSpPr>
            <p:nvPr/>
          </p:nvSpPr>
          <p:spPr bwMode="auto">
            <a:xfrm>
              <a:off x="2628" y="629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2" name="Freeform 64"/>
            <p:cNvSpPr>
              <a:spLocks/>
            </p:cNvSpPr>
            <p:nvPr/>
          </p:nvSpPr>
          <p:spPr bwMode="auto">
            <a:xfrm>
              <a:off x="2544" y="667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7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3" name="Freeform 65"/>
            <p:cNvSpPr>
              <a:spLocks/>
            </p:cNvSpPr>
            <p:nvPr/>
          </p:nvSpPr>
          <p:spPr bwMode="auto">
            <a:xfrm>
              <a:off x="2547" y="645"/>
              <a:ext cx="82" cy="30"/>
            </a:xfrm>
            <a:custGeom>
              <a:avLst/>
              <a:gdLst>
                <a:gd name="T0" fmla="*/ 81 w 162"/>
                <a:gd name="T1" fmla="*/ 4 h 59"/>
                <a:gd name="T2" fmla="*/ 81 w 162"/>
                <a:gd name="T3" fmla="*/ 0 h 59"/>
                <a:gd name="T4" fmla="*/ 0 w 162"/>
                <a:gd name="T5" fmla="*/ 22 h 59"/>
                <a:gd name="T6" fmla="*/ 1 w 162"/>
                <a:gd name="T7" fmla="*/ 30 h 59"/>
                <a:gd name="T8" fmla="*/ 82 w 162"/>
                <a:gd name="T9" fmla="*/ 9 h 59"/>
                <a:gd name="T10" fmla="*/ 81 w 162"/>
                <a:gd name="T11" fmla="*/ 4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59"/>
                <a:gd name="T20" fmla="*/ 162 w 16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59">
                  <a:moveTo>
                    <a:pt x="161" y="8"/>
                  </a:moveTo>
                  <a:lnTo>
                    <a:pt x="160" y="0"/>
                  </a:lnTo>
                  <a:lnTo>
                    <a:pt x="0" y="43"/>
                  </a:lnTo>
                  <a:lnTo>
                    <a:pt x="2" y="59"/>
                  </a:lnTo>
                  <a:lnTo>
                    <a:pt x="162" y="17"/>
                  </a:lnTo>
                  <a:lnTo>
                    <a:pt x="16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4" name="Freeform 66"/>
            <p:cNvSpPr>
              <a:spLocks/>
            </p:cNvSpPr>
            <p:nvPr/>
          </p:nvSpPr>
          <p:spPr bwMode="auto">
            <a:xfrm>
              <a:off x="2627" y="645"/>
              <a:ext cx="5" cy="8"/>
            </a:xfrm>
            <a:custGeom>
              <a:avLst/>
              <a:gdLst>
                <a:gd name="T0" fmla="*/ 1 w 9"/>
                <a:gd name="T1" fmla="*/ 8 h 17"/>
                <a:gd name="T2" fmla="*/ 4 w 9"/>
                <a:gd name="T3" fmla="*/ 6 h 17"/>
                <a:gd name="T4" fmla="*/ 5 w 9"/>
                <a:gd name="T5" fmla="*/ 3 h 17"/>
                <a:gd name="T6" fmla="*/ 3 w 9"/>
                <a:gd name="T7" fmla="*/ 1 h 17"/>
                <a:gd name="T8" fmla="*/ 0 w 9"/>
                <a:gd name="T9" fmla="*/ 0 h 17"/>
                <a:gd name="T10" fmla="*/ 1 w 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2" y="17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5" name="Freeform 67"/>
            <p:cNvSpPr>
              <a:spLocks/>
            </p:cNvSpPr>
            <p:nvPr/>
          </p:nvSpPr>
          <p:spPr bwMode="auto">
            <a:xfrm>
              <a:off x="2545" y="684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6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6" name="Freeform 68"/>
            <p:cNvSpPr>
              <a:spLocks/>
            </p:cNvSpPr>
            <p:nvPr/>
          </p:nvSpPr>
          <p:spPr bwMode="auto">
            <a:xfrm>
              <a:off x="2549" y="664"/>
              <a:ext cx="79" cy="28"/>
            </a:xfrm>
            <a:custGeom>
              <a:avLst/>
              <a:gdLst>
                <a:gd name="T0" fmla="*/ 79 w 159"/>
                <a:gd name="T1" fmla="*/ 4 h 57"/>
                <a:gd name="T2" fmla="*/ 78 w 159"/>
                <a:gd name="T3" fmla="*/ 0 h 57"/>
                <a:gd name="T4" fmla="*/ 0 w 159"/>
                <a:gd name="T5" fmla="*/ 20 h 57"/>
                <a:gd name="T6" fmla="*/ 1 w 159"/>
                <a:gd name="T7" fmla="*/ 28 h 57"/>
                <a:gd name="T8" fmla="*/ 79 w 159"/>
                <a:gd name="T9" fmla="*/ 8 h 57"/>
                <a:gd name="T10" fmla="*/ 79 w 159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7"/>
                <a:gd name="T20" fmla="*/ 159 w 15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7">
                  <a:moveTo>
                    <a:pt x="158" y="8"/>
                  </a:moveTo>
                  <a:lnTo>
                    <a:pt x="157" y="0"/>
                  </a:lnTo>
                  <a:lnTo>
                    <a:pt x="0" y="41"/>
                  </a:lnTo>
                  <a:lnTo>
                    <a:pt x="2" y="57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7" name="Freeform 69"/>
            <p:cNvSpPr>
              <a:spLocks/>
            </p:cNvSpPr>
            <p:nvPr/>
          </p:nvSpPr>
          <p:spPr bwMode="auto">
            <a:xfrm>
              <a:off x="2627" y="664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8" name="Freeform 70"/>
            <p:cNvSpPr>
              <a:spLocks/>
            </p:cNvSpPr>
            <p:nvPr/>
          </p:nvSpPr>
          <p:spPr bwMode="auto">
            <a:xfrm>
              <a:off x="2546" y="70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2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599" name="Freeform 71"/>
            <p:cNvSpPr>
              <a:spLocks/>
            </p:cNvSpPr>
            <p:nvPr/>
          </p:nvSpPr>
          <p:spPr bwMode="auto">
            <a:xfrm>
              <a:off x="2550" y="681"/>
              <a:ext cx="79" cy="28"/>
            </a:xfrm>
            <a:custGeom>
              <a:avLst/>
              <a:gdLst>
                <a:gd name="T0" fmla="*/ 79 w 159"/>
                <a:gd name="T1" fmla="*/ 4 h 55"/>
                <a:gd name="T2" fmla="*/ 78 w 159"/>
                <a:gd name="T3" fmla="*/ 0 h 55"/>
                <a:gd name="T4" fmla="*/ 0 w 159"/>
                <a:gd name="T5" fmla="*/ 20 h 55"/>
                <a:gd name="T6" fmla="*/ 1 w 159"/>
                <a:gd name="T7" fmla="*/ 28 h 55"/>
                <a:gd name="T8" fmla="*/ 79 w 159"/>
                <a:gd name="T9" fmla="*/ 8 h 55"/>
                <a:gd name="T10" fmla="*/ 79 w 159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5"/>
                <a:gd name="T20" fmla="*/ 159 w 159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5">
                  <a:moveTo>
                    <a:pt x="158" y="8"/>
                  </a:moveTo>
                  <a:lnTo>
                    <a:pt x="157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0" name="Freeform 72"/>
            <p:cNvSpPr>
              <a:spLocks/>
            </p:cNvSpPr>
            <p:nvPr/>
          </p:nvSpPr>
          <p:spPr bwMode="auto">
            <a:xfrm>
              <a:off x="2628" y="681"/>
              <a:ext cx="5" cy="9"/>
            </a:xfrm>
            <a:custGeom>
              <a:avLst/>
              <a:gdLst>
                <a:gd name="T0" fmla="*/ 1 w 9"/>
                <a:gd name="T1" fmla="*/ 9 h 16"/>
                <a:gd name="T2" fmla="*/ 4 w 9"/>
                <a:gd name="T3" fmla="*/ 7 h 16"/>
                <a:gd name="T4" fmla="*/ 5 w 9"/>
                <a:gd name="T5" fmla="*/ 4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1" name="Freeform 73"/>
            <p:cNvSpPr>
              <a:spLocks/>
            </p:cNvSpPr>
            <p:nvPr/>
          </p:nvSpPr>
          <p:spPr bwMode="auto">
            <a:xfrm>
              <a:off x="2308" y="290"/>
              <a:ext cx="88" cy="341"/>
            </a:xfrm>
            <a:custGeom>
              <a:avLst/>
              <a:gdLst>
                <a:gd name="T0" fmla="*/ 67 w 177"/>
                <a:gd name="T1" fmla="*/ 23 h 682"/>
                <a:gd name="T2" fmla="*/ 0 w 177"/>
                <a:gd name="T3" fmla="*/ 0 h 682"/>
                <a:gd name="T4" fmla="*/ 88 w 177"/>
                <a:gd name="T5" fmla="*/ 341 h 682"/>
                <a:gd name="T6" fmla="*/ 24 w 177"/>
                <a:gd name="T7" fmla="*/ 26 h 682"/>
                <a:gd name="T8" fmla="*/ 67 w 177"/>
                <a:gd name="T9" fmla="*/ 23 h 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82"/>
                <a:gd name="T17" fmla="*/ 177 w 177"/>
                <a:gd name="T18" fmla="*/ 682 h 6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82">
                  <a:moveTo>
                    <a:pt x="135" y="47"/>
                  </a:moveTo>
                  <a:lnTo>
                    <a:pt x="0" y="0"/>
                  </a:lnTo>
                  <a:lnTo>
                    <a:pt x="177" y="682"/>
                  </a:lnTo>
                  <a:lnTo>
                    <a:pt x="48" y="52"/>
                  </a:lnTo>
                  <a:lnTo>
                    <a:pt x="135" y="47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2" name="Freeform 74"/>
            <p:cNvSpPr>
              <a:spLocks/>
            </p:cNvSpPr>
            <p:nvPr/>
          </p:nvSpPr>
          <p:spPr bwMode="auto">
            <a:xfrm>
              <a:off x="2512" y="434"/>
              <a:ext cx="4" cy="8"/>
            </a:xfrm>
            <a:custGeom>
              <a:avLst/>
              <a:gdLst>
                <a:gd name="T0" fmla="*/ 3 w 10"/>
                <a:gd name="T1" fmla="*/ 0 h 16"/>
                <a:gd name="T2" fmla="*/ 0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4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3" name="Freeform 75"/>
            <p:cNvSpPr>
              <a:spLocks/>
            </p:cNvSpPr>
            <p:nvPr/>
          </p:nvSpPr>
          <p:spPr bwMode="auto">
            <a:xfrm>
              <a:off x="2515" y="403"/>
              <a:ext cx="151" cy="39"/>
            </a:xfrm>
            <a:custGeom>
              <a:avLst/>
              <a:gdLst>
                <a:gd name="T0" fmla="*/ 151 w 302"/>
                <a:gd name="T1" fmla="*/ 4 h 77"/>
                <a:gd name="T2" fmla="*/ 150 w 302"/>
                <a:gd name="T3" fmla="*/ 0 h 77"/>
                <a:gd name="T4" fmla="*/ 0 w 302"/>
                <a:gd name="T5" fmla="*/ 31 h 77"/>
                <a:gd name="T6" fmla="*/ 1 w 302"/>
                <a:gd name="T7" fmla="*/ 39 h 77"/>
                <a:gd name="T8" fmla="*/ 151 w 302"/>
                <a:gd name="T9" fmla="*/ 8 h 77"/>
                <a:gd name="T10" fmla="*/ 151 w 302"/>
                <a:gd name="T11" fmla="*/ 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7"/>
                <a:gd name="T20" fmla="*/ 302 w 30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7">
                  <a:moveTo>
                    <a:pt x="301" y="8"/>
                  </a:moveTo>
                  <a:lnTo>
                    <a:pt x="300" y="0"/>
                  </a:lnTo>
                  <a:lnTo>
                    <a:pt x="0" y="61"/>
                  </a:lnTo>
                  <a:lnTo>
                    <a:pt x="3" y="77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4" name="Freeform 76"/>
            <p:cNvSpPr>
              <a:spLocks/>
            </p:cNvSpPr>
            <p:nvPr/>
          </p:nvSpPr>
          <p:spPr bwMode="auto">
            <a:xfrm>
              <a:off x="2665" y="403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5" name="Freeform 77"/>
            <p:cNvSpPr>
              <a:spLocks/>
            </p:cNvSpPr>
            <p:nvPr/>
          </p:nvSpPr>
          <p:spPr bwMode="auto">
            <a:xfrm>
              <a:off x="2508" y="383"/>
              <a:ext cx="4" cy="8"/>
            </a:xfrm>
            <a:custGeom>
              <a:avLst/>
              <a:gdLst>
                <a:gd name="T0" fmla="*/ 3 w 9"/>
                <a:gd name="T1" fmla="*/ 0 h 16"/>
                <a:gd name="T2" fmla="*/ 0 w 9"/>
                <a:gd name="T3" fmla="*/ 2 h 16"/>
                <a:gd name="T4" fmla="*/ 0 w 9"/>
                <a:gd name="T5" fmla="*/ 4 h 16"/>
                <a:gd name="T6" fmla="*/ 2 w 9"/>
                <a:gd name="T7" fmla="*/ 7 h 16"/>
                <a:gd name="T8" fmla="*/ 4 w 9"/>
                <a:gd name="T9" fmla="*/ 8 h 16"/>
                <a:gd name="T10" fmla="*/ 3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6" name="Freeform 78"/>
            <p:cNvSpPr>
              <a:spLocks/>
            </p:cNvSpPr>
            <p:nvPr/>
          </p:nvSpPr>
          <p:spPr bwMode="auto">
            <a:xfrm>
              <a:off x="2511" y="352"/>
              <a:ext cx="151" cy="39"/>
            </a:xfrm>
            <a:custGeom>
              <a:avLst/>
              <a:gdLst>
                <a:gd name="T0" fmla="*/ 151 w 302"/>
                <a:gd name="T1" fmla="*/ 4 h 78"/>
                <a:gd name="T2" fmla="*/ 150 w 302"/>
                <a:gd name="T3" fmla="*/ 0 h 78"/>
                <a:gd name="T4" fmla="*/ 0 w 302"/>
                <a:gd name="T5" fmla="*/ 31 h 78"/>
                <a:gd name="T6" fmla="*/ 1 w 302"/>
                <a:gd name="T7" fmla="*/ 39 h 78"/>
                <a:gd name="T8" fmla="*/ 151 w 302"/>
                <a:gd name="T9" fmla="*/ 8 h 78"/>
                <a:gd name="T10" fmla="*/ 151 w 302"/>
                <a:gd name="T11" fmla="*/ 4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8"/>
                <a:gd name="T20" fmla="*/ 302 w 302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8">
                  <a:moveTo>
                    <a:pt x="301" y="8"/>
                  </a:moveTo>
                  <a:lnTo>
                    <a:pt x="300" y="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7" name="Freeform 79"/>
            <p:cNvSpPr>
              <a:spLocks/>
            </p:cNvSpPr>
            <p:nvPr/>
          </p:nvSpPr>
          <p:spPr bwMode="auto">
            <a:xfrm>
              <a:off x="2661" y="35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8" name="Freeform 80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5 w 43"/>
                <a:gd name="T3" fmla="*/ 21 h 44"/>
                <a:gd name="T4" fmla="*/ 19 w 43"/>
                <a:gd name="T5" fmla="*/ 18 h 44"/>
                <a:gd name="T6" fmla="*/ 21 w 43"/>
                <a:gd name="T7" fmla="*/ 15 h 44"/>
                <a:gd name="T8" fmla="*/ 21 w 43"/>
                <a:gd name="T9" fmla="*/ 11 h 44"/>
                <a:gd name="T10" fmla="*/ 20 w 43"/>
                <a:gd name="T11" fmla="*/ 6 h 44"/>
                <a:gd name="T12" fmla="*/ 17 w 43"/>
                <a:gd name="T13" fmla="*/ 3 h 44"/>
                <a:gd name="T14" fmla="*/ 14 w 43"/>
                <a:gd name="T15" fmla="*/ 0 h 44"/>
                <a:gd name="T16" fmla="*/ 10 w 43"/>
                <a:gd name="T17" fmla="*/ 0 h 44"/>
                <a:gd name="T18" fmla="*/ 6 w 43"/>
                <a:gd name="T19" fmla="*/ 1 h 44"/>
                <a:gd name="T20" fmla="*/ 2 w 43"/>
                <a:gd name="T21" fmla="*/ 3 h 44"/>
                <a:gd name="T22" fmla="*/ 0 w 43"/>
                <a:gd name="T23" fmla="*/ 7 h 44"/>
                <a:gd name="T24" fmla="*/ 0 w 43"/>
                <a:gd name="T25" fmla="*/ 11 h 44"/>
                <a:gd name="T26" fmla="*/ 1 w 43"/>
                <a:gd name="T27" fmla="*/ 15 h 44"/>
                <a:gd name="T28" fmla="*/ 4 w 43"/>
                <a:gd name="T29" fmla="*/ 18 h 44"/>
                <a:gd name="T30" fmla="*/ 7 w 43"/>
                <a:gd name="T31" fmla="*/ 21 h 44"/>
                <a:gd name="T32" fmla="*/ 11 w 43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09" name="Freeform 81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1 w 43"/>
                <a:gd name="T3" fmla="*/ 21 h 44"/>
                <a:gd name="T4" fmla="*/ 15 w 43"/>
                <a:gd name="T5" fmla="*/ 21 h 44"/>
                <a:gd name="T6" fmla="*/ 19 w 43"/>
                <a:gd name="T7" fmla="*/ 18 h 44"/>
                <a:gd name="T8" fmla="*/ 21 w 43"/>
                <a:gd name="T9" fmla="*/ 15 h 44"/>
                <a:gd name="T10" fmla="*/ 21 w 43"/>
                <a:gd name="T11" fmla="*/ 11 h 44"/>
                <a:gd name="T12" fmla="*/ 21 w 43"/>
                <a:gd name="T13" fmla="*/ 11 h 44"/>
                <a:gd name="T14" fmla="*/ 20 w 43"/>
                <a:gd name="T15" fmla="*/ 6 h 44"/>
                <a:gd name="T16" fmla="*/ 17 w 43"/>
                <a:gd name="T17" fmla="*/ 3 h 44"/>
                <a:gd name="T18" fmla="*/ 14 w 43"/>
                <a:gd name="T19" fmla="*/ 0 h 44"/>
                <a:gd name="T20" fmla="*/ 10 w 43"/>
                <a:gd name="T21" fmla="*/ 0 h 44"/>
                <a:gd name="T22" fmla="*/ 10 w 43"/>
                <a:gd name="T23" fmla="*/ 0 h 44"/>
                <a:gd name="T24" fmla="*/ 6 w 43"/>
                <a:gd name="T25" fmla="*/ 1 h 44"/>
                <a:gd name="T26" fmla="*/ 2 w 43"/>
                <a:gd name="T27" fmla="*/ 3 h 44"/>
                <a:gd name="T28" fmla="*/ 0 w 43"/>
                <a:gd name="T29" fmla="*/ 7 h 44"/>
                <a:gd name="T30" fmla="*/ 0 w 43"/>
                <a:gd name="T31" fmla="*/ 11 h 44"/>
                <a:gd name="T32" fmla="*/ 0 w 43"/>
                <a:gd name="T33" fmla="*/ 11 h 44"/>
                <a:gd name="T34" fmla="*/ 1 w 43"/>
                <a:gd name="T35" fmla="*/ 15 h 44"/>
                <a:gd name="T36" fmla="*/ 4 w 43"/>
                <a:gd name="T37" fmla="*/ 18 h 44"/>
                <a:gd name="T38" fmla="*/ 7 w 43"/>
                <a:gd name="T39" fmla="*/ 21 h 44"/>
                <a:gd name="T40" fmla="*/ 11 w 43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44"/>
                <a:gd name="T65" fmla="*/ 43 w 43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0" name="Freeform 82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5 w 44"/>
                <a:gd name="T3" fmla="*/ 21 h 44"/>
                <a:gd name="T4" fmla="*/ 19 w 44"/>
                <a:gd name="T5" fmla="*/ 18 h 44"/>
                <a:gd name="T6" fmla="*/ 22 w 44"/>
                <a:gd name="T7" fmla="*/ 15 h 44"/>
                <a:gd name="T8" fmla="*/ 22 w 44"/>
                <a:gd name="T9" fmla="*/ 11 h 44"/>
                <a:gd name="T10" fmla="*/ 21 w 44"/>
                <a:gd name="T11" fmla="*/ 6 h 44"/>
                <a:gd name="T12" fmla="*/ 18 w 44"/>
                <a:gd name="T13" fmla="*/ 3 h 44"/>
                <a:gd name="T14" fmla="*/ 14 w 44"/>
                <a:gd name="T15" fmla="*/ 0 h 44"/>
                <a:gd name="T16" fmla="*/ 10 w 44"/>
                <a:gd name="T17" fmla="*/ 0 h 44"/>
                <a:gd name="T18" fmla="*/ 6 w 44"/>
                <a:gd name="T19" fmla="*/ 0 h 44"/>
                <a:gd name="T20" fmla="*/ 3 w 44"/>
                <a:gd name="T21" fmla="*/ 3 h 44"/>
                <a:gd name="T22" fmla="*/ 1 w 44"/>
                <a:gd name="T23" fmla="*/ 6 h 44"/>
                <a:gd name="T24" fmla="*/ 0 w 44"/>
                <a:gd name="T25" fmla="*/ 11 h 44"/>
                <a:gd name="T26" fmla="*/ 1 w 44"/>
                <a:gd name="T27" fmla="*/ 15 h 44"/>
                <a:gd name="T28" fmla="*/ 4 w 44"/>
                <a:gd name="T29" fmla="*/ 18 h 44"/>
                <a:gd name="T30" fmla="*/ 7 w 44"/>
                <a:gd name="T31" fmla="*/ 21 h 44"/>
                <a:gd name="T32" fmla="*/ 11 w 44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1" name="Freeform 83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1 w 44"/>
                <a:gd name="T3" fmla="*/ 21 h 44"/>
                <a:gd name="T4" fmla="*/ 15 w 44"/>
                <a:gd name="T5" fmla="*/ 21 h 44"/>
                <a:gd name="T6" fmla="*/ 19 w 44"/>
                <a:gd name="T7" fmla="*/ 18 h 44"/>
                <a:gd name="T8" fmla="*/ 22 w 44"/>
                <a:gd name="T9" fmla="*/ 15 h 44"/>
                <a:gd name="T10" fmla="*/ 22 w 44"/>
                <a:gd name="T11" fmla="*/ 11 h 44"/>
                <a:gd name="T12" fmla="*/ 22 w 44"/>
                <a:gd name="T13" fmla="*/ 11 h 44"/>
                <a:gd name="T14" fmla="*/ 21 w 44"/>
                <a:gd name="T15" fmla="*/ 6 h 44"/>
                <a:gd name="T16" fmla="*/ 18 w 44"/>
                <a:gd name="T17" fmla="*/ 3 h 44"/>
                <a:gd name="T18" fmla="*/ 14 w 44"/>
                <a:gd name="T19" fmla="*/ 0 h 44"/>
                <a:gd name="T20" fmla="*/ 10 w 44"/>
                <a:gd name="T21" fmla="*/ 0 h 44"/>
                <a:gd name="T22" fmla="*/ 10 w 44"/>
                <a:gd name="T23" fmla="*/ 0 h 44"/>
                <a:gd name="T24" fmla="*/ 6 w 44"/>
                <a:gd name="T25" fmla="*/ 0 h 44"/>
                <a:gd name="T26" fmla="*/ 3 w 44"/>
                <a:gd name="T27" fmla="*/ 3 h 44"/>
                <a:gd name="T28" fmla="*/ 1 w 44"/>
                <a:gd name="T29" fmla="*/ 6 h 44"/>
                <a:gd name="T30" fmla="*/ 0 w 44"/>
                <a:gd name="T31" fmla="*/ 11 h 44"/>
                <a:gd name="T32" fmla="*/ 0 w 44"/>
                <a:gd name="T33" fmla="*/ 11 h 44"/>
                <a:gd name="T34" fmla="*/ 1 w 44"/>
                <a:gd name="T35" fmla="*/ 15 h 44"/>
                <a:gd name="T36" fmla="*/ 4 w 44"/>
                <a:gd name="T37" fmla="*/ 18 h 44"/>
                <a:gd name="T38" fmla="*/ 7 w 44"/>
                <a:gd name="T39" fmla="*/ 21 h 44"/>
                <a:gd name="T40" fmla="*/ 11 w 44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44"/>
                <a:gd name="T65" fmla="*/ 44 w 44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2" name="Freeform 84"/>
            <p:cNvSpPr>
              <a:spLocks/>
            </p:cNvSpPr>
            <p:nvPr/>
          </p:nvSpPr>
          <p:spPr bwMode="auto">
            <a:xfrm>
              <a:off x="2457" y="323"/>
              <a:ext cx="22" cy="14"/>
            </a:xfrm>
            <a:custGeom>
              <a:avLst/>
              <a:gdLst>
                <a:gd name="T0" fmla="*/ 22 w 45"/>
                <a:gd name="T1" fmla="*/ 0 h 28"/>
                <a:gd name="T2" fmla="*/ 22 w 45"/>
                <a:gd name="T3" fmla="*/ 9 h 28"/>
                <a:gd name="T4" fmla="*/ 0 w 45"/>
                <a:gd name="T5" fmla="*/ 14 h 28"/>
                <a:gd name="T6" fmla="*/ 0 w 45"/>
                <a:gd name="T7" fmla="*/ 5 h 28"/>
                <a:gd name="T8" fmla="*/ 22 w 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0"/>
                  </a:moveTo>
                  <a:lnTo>
                    <a:pt x="44" y="17"/>
                  </a:lnTo>
                  <a:lnTo>
                    <a:pt x="1" y="28"/>
                  </a:lnTo>
                  <a:lnTo>
                    <a:pt x="0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3" name="Freeform 85"/>
            <p:cNvSpPr>
              <a:spLocks/>
            </p:cNvSpPr>
            <p:nvPr/>
          </p:nvSpPr>
          <p:spPr bwMode="auto">
            <a:xfrm>
              <a:off x="2519" y="314"/>
              <a:ext cx="136" cy="44"/>
            </a:xfrm>
            <a:custGeom>
              <a:avLst/>
              <a:gdLst>
                <a:gd name="T0" fmla="*/ 0 w 272"/>
                <a:gd name="T1" fmla="*/ 30 h 88"/>
                <a:gd name="T2" fmla="*/ 136 w 272"/>
                <a:gd name="T3" fmla="*/ 0 h 88"/>
                <a:gd name="T4" fmla="*/ 136 w 272"/>
                <a:gd name="T5" fmla="*/ 15 h 88"/>
                <a:gd name="T6" fmla="*/ 0 w 272"/>
                <a:gd name="T7" fmla="*/ 44 h 88"/>
                <a:gd name="T8" fmla="*/ 0 w 272"/>
                <a:gd name="T9" fmla="*/ 3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88"/>
                <a:gd name="T17" fmla="*/ 272 w 27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88">
                  <a:moveTo>
                    <a:pt x="0" y="60"/>
                  </a:moveTo>
                  <a:lnTo>
                    <a:pt x="272" y="0"/>
                  </a:lnTo>
                  <a:lnTo>
                    <a:pt x="271" y="31"/>
                  </a:lnTo>
                  <a:lnTo>
                    <a:pt x="0" y="8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4" name="Freeform 86"/>
            <p:cNvSpPr>
              <a:spLocks/>
            </p:cNvSpPr>
            <p:nvPr/>
          </p:nvSpPr>
          <p:spPr bwMode="auto">
            <a:xfrm>
              <a:off x="2549" y="322"/>
              <a:ext cx="80" cy="28"/>
            </a:xfrm>
            <a:custGeom>
              <a:avLst/>
              <a:gdLst>
                <a:gd name="T0" fmla="*/ 1 w 160"/>
                <a:gd name="T1" fmla="*/ 17 h 58"/>
                <a:gd name="T2" fmla="*/ 0 w 160"/>
                <a:gd name="T3" fmla="*/ 28 h 58"/>
                <a:gd name="T4" fmla="*/ 80 w 160"/>
                <a:gd name="T5" fmla="*/ 12 h 58"/>
                <a:gd name="T6" fmla="*/ 80 w 160"/>
                <a:gd name="T7" fmla="*/ 0 h 58"/>
                <a:gd name="T8" fmla="*/ 1 w 160"/>
                <a:gd name="T9" fmla="*/ 1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58"/>
                <a:gd name="T17" fmla="*/ 160 w 1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58">
                  <a:moveTo>
                    <a:pt x="1" y="35"/>
                  </a:moveTo>
                  <a:lnTo>
                    <a:pt x="0" y="58"/>
                  </a:lnTo>
                  <a:lnTo>
                    <a:pt x="159" y="25"/>
                  </a:lnTo>
                  <a:lnTo>
                    <a:pt x="160" y="0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5" name="Freeform 87"/>
            <p:cNvSpPr>
              <a:spLocks/>
            </p:cNvSpPr>
            <p:nvPr/>
          </p:nvSpPr>
          <p:spPr bwMode="auto">
            <a:xfrm>
              <a:off x="2318" y="235"/>
              <a:ext cx="240" cy="41"/>
            </a:xfrm>
            <a:custGeom>
              <a:avLst/>
              <a:gdLst>
                <a:gd name="T0" fmla="*/ 0 w 482"/>
                <a:gd name="T1" fmla="*/ 8 h 83"/>
                <a:gd name="T2" fmla="*/ 130 w 482"/>
                <a:gd name="T3" fmla="*/ 41 h 83"/>
                <a:gd name="T4" fmla="*/ 240 w 482"/>
                <a:gd name="T5" fmla="*/ 25 h 83"/>
                <a:gd name="T6" fmla="*/ 125 w 482"/>
                <a:gd name="T7" fmla="*/ 26 h 83"/>
                <a:gd name="T8" fmla="*/ 172 w 482"/>
                <a:gd name="T9" fmla="*/ 10 h 83"/>
                <a:gd name="T10" fmla="*/ 84 w 482"/>
                <a:gd name="T11" fmla="*/ 15 h 83"/>
                <a:gd name="T12" fmla="*/ 126 w 482"/>
                <a:gd name="T13" fmla="*/ 0 h 83"/>
                <a:gd name="T14" fmla="*/ 0 w 482"/>
                <a:gd name="T15" fmla="*/ 8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2"/>
                <a:gd name="T25" fmla="*/ 0 h 83"/>
                <a:gd name="T26" fmla="*/ 482 w 48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2" h="83">
                  <a:moveTo>
                    <a:pt x="0" y="16"/>
                  </a:moveTo>
                  <a:lnTo>
                    <a:pt x="262" y="83"/>
                  </a:lnTo>
                  <a:lnTo>
                    <a:pt x="482" y="50"/>
                  </a:lnTo>
                  <a:lnTo>
                    <a:pt x="252" y="52"/>
                  </a:lnTo>
                  <a:lnTo>
                    <a:pt x="345" y="21"/>
                  </a:lnTo>
                  <a:lnTo>
                    <a:pt x="168" y="31"/>
                  </a:lnTo>
                  <a:lnTo>
                    <a:pt x="2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6" name="Freeform 88"/>
            <p:cNvSpPr>
              <a:spLocks/>
            </p:cNvSpPr>
            <p:nvPr/>
          </p:nvSpPr>
          <p:spPr bwMode="auto">
            <a:xfrm>
              <a:off x="2107" y="580"/>
              <a:ext cx="165" cy="135"/>
            </a:xfrm>
            <a:custGeom>
              <a:avLst/>
              <a:gdLst>
                <a:gd name="T0" fmla="*/ 0 w 331"/>
                <a:gd name="T1" fmla="*/ 109 h 271"/>
                <a:gd name="T2" fmla="*/ 29 w 331"/>
                <a:gd name="T3" fmla="*/ 135 h 271"/>
                <a:gd name="T4" fmla="*/ 165 w 331"/>
                <a:gd name="T5" fmla="*/ 0 h 271"/>
                <a:gd name="T6" fmla="*/ 0 w 331"/>
                <a:gd name="T7" fmla="*/ 109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1"/>
                <a:gd name="T14" fmla="*/ 331 w 331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1">
                  <a:moveTo>
                    <a:pt x="0" y="218"/>
                  </a:moveTo>
                  <a:lnTo>
                    <a:pt x="58" y="271"/>
                  </a:lnTo>
                  <a:lnTo>
                    <a:pt x="331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7" name="Freeform 89"/>
            <p:cNvSpPr>
              <a:spLocks/>
            </p:cNvSpPr>
            <p:nvPr/>
          </p:nvSpPr>
          <p:spPr bwMode="auto">
            <a:xfrm>
              <a:off x="2064" y="474"/>
              <a:ext cx="214" cy="45"/>
            </a:xfrm>
            <a:custGeom>
              <a:avLst/>
              <a:gdLst>
                <a:gd name="T0" fmla="*/ 14 w 429"/>
                <a:gd name="T1" fmla="*/ 0 h 91"/>
                <a:gd name="T2" fmla="*/ 0 w 429"/>
                <a:gd name="T3" fmla="*/ 37 h 91"/>
                <a:gd name="T4" fmla="*/ 214 w 429"/>
                <a:gd name="T5" fmla="*/ 45 h 91"/>
                <a:gd name="T6" fmla="*/ 14 w 429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"/>
                <a:gd name="T13" fmla="*/ 0 h 91"/>
                <a:gd name="T14" fmla="*/ 429 w 429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" h="91">
                  <a:moveTo>
                    <a:pt x="29" y="0"/>
                  </a:moveTo>
                  <a:lnTo>
                    <a:pt x="0" y="75"/>
                  </a:lnTo>
                  <a:lnTo>
                    <a:pt x="429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18" name="Freeform 90"/>
            <p:cNvSpPr>
              <a:spLocks/>
            </p:cNvSpPr>
            <p:nvPr/>
          </p:nvSpPr>
          <p:spPr bwMode="auto">
            <a:xfrm>
              <a:off x="2078" y="308"/>
              <a:ext cx="178" cy="128"/>
            </a:xfrm>
            <a:custGeom>
              <a:avLst/>
              <a:gdLst>
                <a:gd name="T0" fmla="*/ 33 w 355"/>
                <a:gd name="T1" fmla="*/ 0 h 257"/>
                <a:gd name="T2" fmla="*/ 0 w 355"/>
                <a:gd name="T3" fmla="*/ 30 h 257"/>
                <a:gd name="T4" fmla="*/ 178 w 355"/>
                <a:gd name="T5" fmla="*/ 128 h 257"/>
                <a:gd name="T6" fmla="*/ 33 w 355"/>
                <a:gd name="T7" fmla="*/ 0 h 2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257"/>
                <a:gd name="T14" fmla="*/ 355 w 355"/>
                <a:gd name="T15" fmla="*/ 257 h 2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257">
                  <a:moveTo>
                    <a:pt x="65" y="0"/>
                  </a:moveTo>
                  <a:lnTo>
                    <a:pt x="0" y="60"/>
                  </a:lnTo>
                  <a:lnTo>
                    <a:pt x="355" y="25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</p:grpSp>
      <p:sp>
        <p:nvSpPr>
          <p:cNvPr id="150619" name="Text Box 91"/>
          <p:cNvSpPr txBox="1">
            <a:spLocks noChangeArrowheads="1"/>
          </p:cNvSpPr>
          <p:nvPr/>
        </p:nvSpPr>
        <p:spPr bwMode="auto">
          <a:xfrm>
            <a:off x="3081338" y="13081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8" tIns="45995" rIns="91988" bIns="45995">
            <a:spAutoFit/>
          </a:bodyPr>
          <a:lstStyle/>
          <a:p>
            <a:pPr defTabSz="920750" eaLnBrk="0" hangingPunct="0"/>
            <a:r>
              <a:rPr lang="de-DE" b="1">
                <a:effectLst/>
              </a:rPr>
              <a:t>Hospital</a:t>
            </a:r>
          </a:p>
        </p:txBody>
      </p:sp>
      <p:sp>
        <p:nvSpPr>
          <p:cNvPr id="150620" name="Text Box 92"/>
          <p:cNvSpPr txBox="1">
            <a:spLocks noChangeArrowheads="1"/>
          </p:cNvSpPr>
          <p:nvPr/>
        </p:nvSpPr>
        <p:spPr bwMode="auto">
          <a:xfrm>
            <a:off x="1403350" y="6165850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defTabSz="920750" eaLnBrk="0" hangingPunct="0"/>
            <a:r>
              <a:rPr lang="de-DE" sz="2000" b="1">
                <a:effectLst/>
              </a:rPr>
              <a:t>Home</a:t>
            </a:r>
          </a:p>
        </p:txBody>
      </p:sp>
      <p:sp>
        <p:nvSpPr>
          <p:cNvPr id="150621" name="Text Box 93"/>
          <p:cNvSpPr txBox="1">
            <a:spLocks noChangeArrowheads="1"/>
          </p:cNvSpPr>
          <p:nvPr/>
        </p:nvSpPr>
        <p:spPr bwMode="auto">
          <a:xfrm>
            <a:off x="250825" y="1524000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defTabSz="920750" eaLnBrk="0" hangingPunct="0"/>
            <a:r>
              <a:rPr lang="de-DE" b="1">
                <a:effectLst/>
              </a:rPr>
              <a:t>Pharmacy</a:t>
            </a:r>
          </a:p>
        </p:txBody>
      </p:sp>
      <p:sp>
        <p:nvSpPr>
          <p:cNvPr id="150622" name="Text Box 94"/>
          <p:cNvSpPr txBox="1">
            <a:spLocks noChangeArrowheads="1"/>
          </p:cNvSpPr>
          <p:nvPr/>
        </p:nvSpPr>
        <p:spPr bwMode="auto">
          <a:xfrm>
            <a:off x="0" y="26701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algn="ctr" defTabSz="920750" eaLnBrk="0" hangingPunct="0"/>
            <a:r>
              <a:rPr lang="de-DE" b="1">
                <a:effectLst/>
              </a:rPr>
              <a:t>Health Centre</a:t>
            </a:r>
          </a:p>
        </p:txBody>
      </p:sp>
      <p:sp>
        <p:nvSpPr>
          <p:cNvPr id="150623" name="Line 95"/>
          <p:cNvSpPr>
            <a:spLocks noChangeShapeType="1"/>
          </p:cNvSpPr>
          <p:nvPr/>
        </p:nvSpPr>
        <p:spPr bwMode="auto">
          <a:xfrm flipH="1">
            <a:off x="2924175" y="4506913"/>
            <a:ext cx="1609725" cy="1587"/>
          </a:xfrm>
          <a:prstGeom prst="line">
            <a:avLst/>
          </a:prstGeom>
          <a:noFill/>
          <a:ln w="146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50624" name="Picture 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713" y="5322888"/>
            <a:ext cx="860425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0625" name="Text Box 97"/>
          <p:cNvSpPr txBox="1">
            <a:spLocks noChangeArrowheads="1"/>
          </p:cNvSpPr>
          <p:nvPr/>
        </p:nvSpPr>
        <p:spPr bwMode="auto">
          <a:xfrm>
            <a:off x="0" y="486886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algn="r" defTabSz="920750" eaLnBrk="0" hangingPunct="0"/>
            <a:r>
              <a:rPr lang="de-DE" b="1" dirty="0">
                <a:effectLst/>
              </a:rPr>
              <a:t>mobile PC</a:t>
            </a:r>
          </a:p>
        </p:txBody>
      </p:sp>
      <p:sp>
        <p:nvSpPr>
          <p:cNvPr id="150626" name="Text Box 98"/>
          <p:cNvSpPr txBox="1">
            <a:spLocks noChangeArrowheads="1"/>
          </p:cNvSpPr>
          <p:nvPr/>
        </p:nvSpPr>
        <p:spPr bwMode="auto">
          <a:xfrm>
            <a:off x="2027238" y="4138613"/>
            <a:ext cx="1285875" cy="1130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lIns="91988" tIns="45995" rIns="91988" bIns="45995">
            <a:spAutoFit/>
          </a:bodyPr>
          <a:lstStyle/>
          <a:p>
            <a:pPr algn="ctr" defTabSz="920750" eaLnBrk="0" hangingPunct="0"/>
            <a:r>
              <a:rPr lang="de-DE" b="1">
                <a:solidFill>
                  <a:schemeClr val="bg1"/>
                </a:solidFill>
                <a:effectLst/>
              </a:rPr>
              <a:t>Mobile</a:t>
            </a:r>
            <a:r>
              <a:rPr lang="de-DE" sz="1600" b="1">
                <a:solidFill>
                  <a:schemeClr val="bg1"/>
                </a:solidFill>
                <a:effectLst/>
              </a:rPr>
              <a:t>, </a:t>
            </a:r>
            <a:r>
              <a:rPr lang="de-DE" b="1">
                <a:solidFill>
                  <a:schemeClr val="bg1"/>
                </a:solidFill>
                <a:effectLst/>
              </a:rPr>
              <a:t>Wireless</a:t>
            </a:r>
          </a:p>
          <a:p>
            <a:pPr algn="ctr" defTabSz="920750" eaLnBrk="0" hangingPunct="0"/>
            <a:r>
              <a:rPr lang="de-DE" sz="1600" b="1">
                <a:solidFill>
                  <a:schemeClr val="bg1"/>
                </a:solidFill>
                <a:effectLst/>
              </a:rPr>
              <a:t>&amp;</a:t>
            </a:r>
            <a:br>
              <a:rPr lang="de-DE" sz="1600" b="1">
                <a:solidFill>
                  <a:schemeClr val="bg1"/>
                </a:solidFill>
                <a:effectLst/>
              </a:rPr>
            </a:br>
            <a:r>
              <a:rPr lang="de-DE" sz="1600" b="1">
                <a:solidFill>
                  <a:schemeClr val="bg1"/>
                </a:solidFill>
                <a:effectLst/>
              </a:rPr>
              <a:t>Broadband</a:t>
            </a:r>
            <a:endParaRPr lang="de-DE" sz="1400" b="1">
              <a:solidFill>
                <a:schemeClr val="bg1"/>
              </a:solidFill>
              <a:effectLst/>
            </a:endParaRPr>
          </a:p>
        </p:txBody>
      </p:sp>
      <p:sp>
        <p:nvSpPr>
          <p:cNvPr id="150627" name="Arc 99"/>
          <p:cNvSpPr>
            <a:spLocks/>
          </p:cNvSpPr>
          <p:nvPr/>
        </p:nvSpPr>
        <p:spPr bwMode="auto">
          <a:xfrm flipH="1">
            <a:off x="1268413" y="3059113"/>
            <a:ext cx="3516312" cy="2265362"/>
          </a:xfrm>
          <a:custGeom>
            <a:avLst/>
            <a:gdLst>
              <a:gd name="T0" fmla="*/ 103249017 w 21600"/>
              <a:gd name="T1" fmla="*/ 0 h 35364"/>
              <a:gd name="T2" fmla="*/ 433243180 w 21600"/>
              <a:gd name="T3" fmla="*/ 145115513 h 35364"/>
              <a:gd name="T4" fmla="*/ 0 w 21600"/>
              <a:gd name="T5" fmla="*/ 87182544 h 35364"/>
              <a:gd name="T6" fmla="*/ 0 60000 65536"/>
              <a:gd name="T7" fmla="*/ 0 60000 65536"/>
              <a:gd name="T8" fmla="*/ 0 60000 65536"/>
              <a:gd name="T9" fmla="*/ 0 w 21600"/>
              <a:gd name="T10" fmla="*/ 0 h 35364"/>
              <a:gd name="T11" fmla="*/ 21600 w 21600"/>
              <a:gd name="T12" fmla="*/ 35364 h 35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364" fill="none" extrusionOk="0">
                <a:moveTo>
                  <a:pt x="3895" y="0"/>
                </a:moveTo>
                <a:cubicBezTo>
                  <a:pt x="14151" y="1880"/>
                  <a:pt x="21600" y="10819"/>
                  <a:pt x="21600" y="21246"/>
                </a:cubicBezTo>
                <a:cubicBezTo>
                  <a:pt x="21600" y="26429"/>
                  <a:pt x="19735" y="31440"/>
                  <a:pt x="16347" y="35363"/>
                </a:cubicBezTo>
              </a:path>
              <a:path w="21600" h="35364" stroke="0" extrusionOk="0">
                <a:moveTo>
                  <a:pt x="3895" y="0"/>
                </a:moveTo>
                <a:cubicBezTo>
                  <a:pt x="14151" y="1880"/>
                  <a:pt x="21600" y="10819"/>
                  <a:pt x="21600" y="21246"/>
                </a:cubicBezTo>
                <a:cubicBezTo>
                  <a:pt x="21600" y="26429"/>
                  <a:pt x="19735" y="31440"/>
                  <a:pt x="16347" y="35363"/>
                </a:cubicBezTo>
                <a:lnTo>
                  <a:pt x="0" y="21246"/>
                </a:lnTo>
                <a:close/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ffectLst/>
              <a:latin typeface="Times New Roman" pitchFamily="18" charset="0"/>
            </a:endParaRPr>
          </a:p>
        </p:txBody>
      </p:sp>
      <p:grpSp>
        <p:nvGrpSpPr>
          <p:cNvPr id="150628" name="Group 100"/>
          <p:cNvGrpSpPr>
            <a:grpSpLocks/>
          </p:cNvGrpSpPr>
          <p:nvPr/>
        </p:nvGrpSpPr>
        <p:grpSpPr bwMode="auto">
          <a:xfrm>
            <a:off x="4029075" y="3789363"/>
            <a:ext cx="2000250" cy="1443037"/>
            <a:chOff x="2064" y="208"/>
            <a:chExt cx="874" cy="583"/>
          </a:xfrm>
        </p:grpSpPr>
        <p:sp>
          <p:nvSpPr>
            <p:cNvPr id="150629" name="Freeform 101"/>
            <p:cNvSpPr>
              <a:spLocks/>
            </p:cNvSpPr>
            <p:nvPr/>
          </p:nvSpPr>
          <p:spPr bwMode="auto">
            <a:xfrm>
              <a:off x="2217" y="512"/>
              <a:ext cx="150" cy="180"/>
            </a:xfrm>
            <a:custGeom>
              <a:avLst/>
              <a:gdLst>
                <a:gd name="T0" fmla="*/ 103 w 301"/>
                <a:gd name="T1" fmla="*/ 1 h 361"/>
                <a:gd name="T2" fmla="*/ 97 w 301"/>
                <a:gd name="T3" fmla="*/ 7 h 361"/>
                <a:gd name="T4" fmla="*/ 82 w 301"/>
                <a:gd name="T5" fmla="*/ 19 h 361"/>
                <a:gd name="T6" fmla="*/ 58 w 301"/>
                <a:gd name="T7" fmla="*/ 34 h 361"/>
                <a:gd name="T8" fmla="*/ 40 w 301"/>
                <a:gd name="T9" fmla="*/ 42 h 361"/>
                <a:gd name="T10" fmla="*/ 28 w 301"/>
                <a:gd name="T11" fmla="*/ 48 h 361"/>
                <a:gd name="T12" fmla="*/ 12 w 301"/>
                <a:gd name="T13" fmla="*/ 58 h 361"/>
                <a:gd name="T14" fmla="*/ 1 w 301"/>
                <a:gd name="T15" fmla="*/ 74 h 361"/>
                <a:gd name="T16" fmla="*/ 0 w 301"/>
                <a:gd name="T17" fmla="*/ 85 h 361"/>
                <a:gd name="T18" fmla="*/ 2 w 301"/>
                <a:gd name="T19" fmla="*/ 91 h 361"/>
                <a:gd name="T20" fmla="*/ 7 w 301"/>
                <a:gd name="T21" fmla="*/ 101 h 361"/>
                <a:gd name="T22" fmla="*/ 16 w 301"/>
                <a:gd name="T23" fmla="*/ 115 h 361"/>
                <a:gd name="T24" fmla="*/ 32 w 301"/>
                <a:gd name="T25" fmla="*/ 131 h 361"/>
                <a:gd name="T26" fmla="*/ 54 w 301"/>
                <a:gd name="T27" fmla="*/ 147 h 361"/>
                <a:gd name="T28" fmla="*/ 85 w 301"/>
                <a:gd name="T29" fmla="*/ 162 h 361"/>
                <a:gd name="T30" fmla="*/ 126 w 301"/>
                <a:gd name="T31" fmla="*/ 175 h 361"/>
                <a:gd name="T32" fmla="*/ 138 w 301"/>
                <a:gd name="T33" fmla="*/ 144 h 361"/>
                <a:gd name="T34" fmla="*/ 133 w 301"/>
                <a:gd name="T35" fmla="*/ 143 h 361"/>
                <a:gd name="T36" fmla="*/ 120 w 301"/>
                <a:gd name="T37" fmla="*/ 140 h 361"/>
                <a:gd name="T38" fmla="*/ 101 w 301"/>
                <a:gd name="T39" fmla="*/ 135 h 361"/>
                <a:gd name="T40" fmla="*/ 79 w 301"/>
                <a:gd name="T41" fmla="*/ 127 h 361"/>
                <a:gd name="T42" fmla="*/ 57 w 301"/>
                <a:gd name="T43" fmla="*/ 118 h 361"/>
                <a:gd name="T44" fmla="*/ 38 w 301"/>
                <a:gd name="T45" fmla="*/ 107 h 361"/>
                <a:gd name="T46" fmla="*/ 25 w 301"/>
                <a:gd name="T47" fmla="*/ 94 h 361"/>
                <a:gd name="T48" fmla="*/ 20 w 301"/>
                <a:gd name="T49" fmla="*/ 79 h 361"/>
                <a:gd name="T50" fmla="*/ 20 w 301"/>
                <a:gd name="T51" fmla="*/ 76 h 361"/>
                <a:gd name="T52" fmla="*/ 21 w 301"/>
                <a:gd name="T53" fmla="*/ 69 h 361"/>
                <a:gd name="T54" fmla="*/ 28 w 301"/>
                <a:gd name="T55" fmla="*/ 60 h 361"/>
                <a:gd name="T56" fmla="*/ 41 w 301"/>
                <a:gd name="T57" fmla="*/ 51 h 361"/>
                <a:gd name="T58" fmla="*/ 49 w 301"/>
                <a:gd name="T59" fmla="*/ 47 h 361"/>
                <a:gd name="T60" fmla="*/ 68 w 301"/>
                <a:gd name="T61" fmla="*/ 36 h 361"/>
                <a:gd name="T62" fmla="*/ 90 w 301"/>
                <a:gd name="T63" fmla="*/ 22 h 361"/>
                <a:gd name="T64" fmla="*/ 107 w 301"/>
                <a:gd name="T65" fmla="*/ 7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361"/>
                <a:gd name="T101" fmla="*/ 301 w 301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361">
                  <a:moveTo>
                    <a:pt x="208" y="0"/>
                  </a:moveTo>
                  <a:lnTo>
                    <a:pt x="207" y="3"/>
                  </a:lnTo>
                  <a:lnTo>
                    <a:pt x="202" y="7"/>
                  </a:lnTo>
                  <a:lnTo>
                    <a:pt x="194" y="15"/>
                  </a:lnTo>
                  <a:lnTo>
                    <a:pt x="182" y="26"/>
                  </a:lnTo>
                  <a:lnTo>
                    <a:pt x="165" y="38"/>
                  </a:lnTo>
                  <a:lnTo>
                    <a:pt x="143" y="53"/>
                  </a:lnTo>
                  <a:lnTo>
                    <a:pt x="117" y="68"/>
                  </a:lnTo>
                  <a:lnTo>
                    <a:pt x="83" y="83"/>
                  </a:lnTo>
                  <a:lnTo>
                    <a:pt x="80" y="84"/>
                  </a:lnTo>
                  <a:lnTo>
                    <a:pt x="69" y="89"/>
                  </a:lnTo>
                  <a:lnTo>
                    <a:pt x="56" y="96"/>
                  </a:lnTo>
                  <a:lnTo>
                    <a:pt x="40" y="105"/>
                  </a:lnTo>
                  <a:lnTo>
                    <a:pt x="25" y="117"/>
                  </a:lnTo>
                  <a:lnTo>
                    <a:pt x="11" y="132"/>
                  </a:lnTo>
                  <a:lnTo>
                    <a:pt x="3" y="149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4" y="182"/>
                  </a:lnTo>
                  <a:lnTo>
                    <a:pt x="8" y="191"/>
                  </a:lnTo>
                  <a:lnTo>
                    <a:pt x="14" y="203"/>
                  </a:lnTo>
                  <a:lnTo>
                    <a:pt x="22" y="217"/>
                  </a:lnTo>
                  <a:lnTo>
                    <a:pt x="33" y="231"/>
                  </a:lnTo>
                  <a:lnTo>
                    <a:pt x="46" y="246"/>
                  </a:lnTo>
                  <a:lnTo>
                    <a:pt x="64" y="262"/>
                  </a:lnTo>
                  <a:lnTo>
                    <a:pt x="84" y="278"/>
                  </a:lnTo>
                  <a:lnTo>
                    <a:pt x="109" y="294"/>
                  </a:lnTo>
                  <a:lnTo>
                    <a:pt x="137" y="310"/>
                  </a:lnTo>
                  <a:lnTo>
                    <a:pt x="170" y="325"/>
                  </a:lnTo>
                  <a:lnTo>
                    <a:pt x="209" y="338"/>
                  </a:lnTo>
                  <a:lnTo>
                    <a:pt x="252" y="350"/>
                  </a:lnTo>
                  <a:lnTo>
                    <a:pt x="301" y="361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67" y="286"/>
                  </a:lnTo>
                  <a:lnTo>
                    <a:pt x="255" y="284"/>
                  </a:lnTo>
                  <a:lnTo>
                    <a:pt x="240" y="280"/>
                  </a:lnTo>
                  <a:lnTo>
                    <a:pt x="222" y="275"/>
                  </a:lnTo>
                  <a:lnTo>
                    <a:pt x="202" y="270"/>
                  </a:lnTo>
                  <a:lnTo>
                    <a:pt x="180" y="263"/>
                  </a:lnTo>
                  <a:lnTo>
                    <a:pt x="158" y="255"/>
                  </a:lnTo>
                  <a:lnTo>
                    <a:pt x="136" y="247"/>
                  </a:lnTo>
                  <a:lnTo>
                    <a:pt x="114" y="236"/>
                  </a:lnTo>
                  <a:lnTo>
                    <a:pt x="95" y="226"/>
                  </a:lnTo>
                  <a:lnTo>
                    <a:pt x="76" y="214"/>
                  </a:lnTo>
                  <a:lnTo>
                    <a:pt x="61" y="202"/>
                  </a:lnTo>
                  <a:lnTo>
                    <a:pt x="50" y="188"/>
                  </a:lnTo>
                  <a:lnTo>
                    <a:pt x="42" y="173"/>
                  </a:lnTo>
                  <a:lnTo>
                    <a:pt x="40" y="158"/>
                  </a:lnTo>
                  <a:lnTo>
                    <a:pt x="40" y="157"/>
                  </a:lnTo>
                  <a:lnTo>
                    <a:pt x="40" y="152"/>
                  </a:lnTo>
                  <a:lnTo>
                    <a:pt x="40" y="146"/>
                  </a:lnTo>
                  <a:lnTo>
                    <a:pt x="43" y="138"/>
                  </a:lnTo>
                  <a:lnTo>
                    <a:pt x="48" y="130"/>
                  </a:lnTo>
                  <a:lnTo>
                    <a:pt x="56" y="121"/>
                  </a:lnTo>
                  <a:lnTo>
                    <a:pt x="67" y="112"/>
                  </a:lnTo>
                  <a:lnTo>
                    <a:pt x="83" y="103"/>
                  </a:lnTo>
                  <a:lnTo>
                    <a:pt x="88" y="100"/>
                  </a:lnTo>
                  <a:lnTo>
                    <a:pt x="99" y="94"/>
                  </a:lnTo>
                  <a:lnTo>
                    <a:pt x="117" y="84"/>
                  </a:lnTo>
                  <a:lnTo>
                    <a:pt x="137" y="72"/>
                  </a:lnTo>
                  <a:lnTo>
                    <a:pt x="159" y="58"/>
                  </a:lnTo>
                  <a:lnTo>
                    <a:pt x="181" y="44"/>
                  </a:lnTo>
                  <a:lnTo>
                    <a:pt x="200" y="29"/>
                  </a:lnTo>
                  <a:lnTo>
                    <a:pt x="214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0" name="Freeform 102"/>
            <p:cNvSpPr>
              <a:spLocks/>
            </p:cNvSpPr>
            <p:nvPr/>
          </p:nvSpPr>
          <p:spPr bwMode="auto">
            <a:xfrm>
              <a:off x="2716" y="550"/>
              <a:ext cx="165" cy="135"/>
            </a:xfrm>
            <a:custGeom>
              <a:avLst/>
              <a:gdLst>
                <a:gd name="T0" fmla="*/ 165 w 331"/>
                <a:gd name="T1" fmla="*/ 108 h 270"/>
                <a:gd name="T2" fmla="*/ 136 w 331"/>
                <a:gd name="T3" fmla="*/ 135 h 270"/>
                <a:gd name="T4" fmla="*/ 0 w 331"/>
                <a:gd name="T5" fmla="*/ 0 h 270"/>
                <a:gd name="T6" fmla="*/ 165 w 331"/>
                <a:gd name="T7" fmla="*/ 108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0"/>
                <a:gd name="T14" fmla="*/ 331 w 331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0">
                  <a:moveTo>
                    <a:pt x="331" y="217"/>
                  </a:moveTo>
                  <a:lnTo>
                    <a:pt x="273" y="270"/>
                  </a:lnTo>
                  <a:lnTo>
                    <a:pt x="0" y="0"/>
                  </a:lnTo>
                  <a:lnTo>
                    <a:pt x="331" y="2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1" name="Freeform 103"/>
            <p:cNvSpPr>
              <a:spLocks/>
            </p:cNvSpPr>
            <p:nvPr/>
          </p:nvSpPr>
          <p:spPr bwMode="auto">
            <a:xfrm>
              <a:off x="2723" y="438"/>
              <a:ext cx="215" cy="45"/>
            </a:xfrm>
            <a:custGeom>
              <a:avLst/>
              <a:gdLst>
                <a:gd name="T0" fmla="*/ 201 w 430"/>
                <a:gd name="T1" fmla="*/ 0 h 91"/>
                <a:gd name="T2" fmla="*/ 215 w 430"/>
                <a:gd name="T3" fmla="*/ 37 h 91"/>
                <a:gd name="T4" fmla="*/ 0 w 430"/>
                <a:gd name="T5" fmla="*/ 45 h 91"/>
                <a:gd name="T6" fmla="*/ 201 w 430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91"/>
                <a:gd name="T14" fmla="*/ 430 w 430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91">
                  <a:moveTo>
                    <a:pt x="401" y="0"/>
                  </a:moveTo>
                  <a:lnTo>
                    <a:pt x="430" y="75"/>
                  </a:lnTo>
                  <a:lnTo>
                    <a:pt x="0" y="9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2" name="Freeform 104"/>
            <p:cNvSpPr>
              <a:spLocks/>
            </p:cNvSpPr>
            <p:nvPr/>
          </p:nvSpPr>
          <p:spPr bwMode="auto">
            <a:xfrm>
              <a:off x="2732" y="277"/>
              <a:ext cx="177" cy="129"/>
            </a:xfrm>
            <a:custGeom>
              <a:avLst/>
              <a:gdLst>
                <a:gd name="T0" fmla="*/ 144 w 353"/>
                <a:gd name="T1" fmla="*/ 0 h 258"/>
                <a:gd name="T2" fmla="*/ 177 w 353"/>
                <a:gd name="T3" fmla="*/ 30 h 258"/>
                <a:gd name="T4" fmla="*/ 0 w 353"/>
                <a:gd name="T5" fmla="*/ 129 h 258"/>
                <a:gd name="T6" fmla="*/ 144 w 353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258"/>
                <a:gd name="T14" fmla="*/ 353 w 353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258">
                  <a:moveTo>
                    <a:pt x="288" y="0"/>
                  </a:moveTo>
                  <a:lnTo>
                    <a:pt x="353" y="61"/>
                  </a:lnTo>
                  <a:lnTo>
                    <a:pt x="0" y="25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3" name="Freeform 105"/>
            <p:cNvSpPr>
              <a:spLocks/>
            </p:cNvSpPr>
            <p:nvPr/>
          </p:nvSpPr>
          <p:spPr bwMode="auto">
            <a:xfrm>
              <a:off x="2232" y="208"/>
              <a:ext cx="473" cy="583"/>
            </a:xfrm>
            <a:custGeom>
              <a:avLst/>
              <a:gdLst>
                <a:gd name="T0" fmla="*/ 136 w 945"/>
                <a:gd name="T1" fmla="*/ 515 h 1167"/>
                <a:gd name="T2" fmla="*/ 233 w 945"/>
                <a:gd name="T3" fmla="*/ 576 h 1167"/>
                <a:gd name="T4" fmla="*/ 280 w 945"/>
                <a:gd name="T5" fmla="*/ 562 h 1167"/>
                <a:gd name="T6" fmla="*/ 310 w 945"/>
                <a:gd name="T7" fmla="*/ 583 h 1167"/>
                <a:gd name="T8" fmla="*/ 434 w 945"/>
                <a:gd name="T9" fmla="*/ 541 h 1167"/>
                <a:gd name="T10" fmla="*/ 473 w 945"/>
                <a:gd name="T11" fmla="*/ 34 h 1167"/>
                <a:gd name="T12" fmla="*/ 196 w 945"/>
                <a:gd name="T13" fmla="*/ 0 h 1167"/>
                <a:gd name="T14" fmla="*/ 0 w 945"/>
                <a:gd name="T15" fmla="*/ 18 h 1167"/>
                <a:gd name="T16" fmla="*/ 136 w 945"/>
                <a:gd name="T17" fmla="*/ 515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5"/>
                <a:gd name="T28" fmla="*/ 0 h 1167"/>
                <a:gd name="T29" fmla="*/ 945 w 945"/>
                <a:gd name="T30" fmla="*/ 1167 h 1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5" h="1167">
                  <a:moveTo>
                    <a:pt x="272" y="1030"/>
                  </a:moveTo>
                  <a:lnTo>
                    <a:pt x="465" y="1152"/>
                  </a:lnTo>
                  <a:lnTo>
                    <a:pt x="560" y="1124"/>
                  </a:lnTo>
                  <a:lnTo>
                    <a:pt x="620" y="1167"/>
                  </a:lnTo>
                  <a:lnTo>
                    <a:pt x="867" y="1083"/>
                  </a:lnTo>
                  <a:lnTo>
                    <a:pt x="945" y="69"/>
                  </a:lnTo>
                  <a:lnTo>
                    <a:pt x="392" y="0"/>
                  </a:lnTo>
                  <a:lnTo>
                    <a:pt x="0" y="37"/>
                  </a:lnTo>
                  <a:lnTo>
                    <a:pt x="272" y="10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4" name="Freeform 106"/>
            <p:cNvSpPr>
              <a:spLocks/>
            </p:cNvSpPr>
            <p:nvPr/>
          </p:nvSpPr>
          <p:spPr bwMode="auto">
            <a:xfrm>
              <a:off x="2288" y="266"/>
              <a:ext cx="163" cy="476"/>
            </a:xfrm>
            <a:custGeom>
              <a:avLst/>
              <a:gdLst>
                <a:gd name="T0" fmla="*/ 163 w 327"/>
                <a:gd name="T1" fmla="*/ 476 h 951"/>
                <a:gd name="T2" fmla="*/ 131 w 327"/>
                <a:gd name="T3" fmla="*/ 39 h 951"/>
                <a:gd name="T4" fmla="*/ 0 w 327"/>
                <a:gd name="T5" fmla="*/ 0 h 951"/>
                <a:gd name="T6" fmla="*/ 109 w 327"/>
                <a:gd name="T7" fmla="*/ 438 h 951"/>
                <a:gd name="T8" fmla="*/ 163 w 327"/>
                <a:gd name="T9" fmla="*/ 476 h 9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951"/>
                <a:gd name="T17" fmla="*/ 327 w 327"/>
                <a:gd name="T18" fmla="*/ 951 h 9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951">
                  <a:moveTo>
                    <a:pt x="327" y="951"/>
                  </a:moveTo>
                  <a:lnTo>
                    <a:pt x="262" y="77"/>
                  </a:lnTo>
                  <a:lnTo>
                    <a:pt x="0" y="0"/>
                  </a:lnTo>
                  <a:lnTo>
                    <a:pt x="218" y="876"/>
                  </a:lnTo>
                  <a:lnTo>
                    <a:pt x="327" y="951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5" name="Freeform 107"/>
            <p:cNvSpPr>
              <a:spLocks/>
            </p:cNvSpPr>
            <p:nvPr/>
          </p:nvSpPr>
          <p:spPr bwMode="auto">
            <a:xfrm>
              <a:off x="2518" y="302"/>
              <a:ext cx="138" cy="439"/>
            </a:xfrm>
            <a:custGeom>
              <a:avLst/>
              <a:gdLst>
                <a:gd name="T0" fmla="*/ 25 w 275"/>
                <a:gd name="T1" fmla="*/ 439 h 879"/>
                <a:gd name="T2" fmla="*/ 118 w 275"/>
                <a:gd name="T3" fmla="*/ 413 h 879"/>
                <a:gd name="T4" fmla="*/ 138 w 275"/>
                <a:gd name="T5" fmla="*/ 0 h 879"/>
                <a:gd name="T6" fmla="*/ 0 w 275"/>
                <a:gd name="T7" fmla="*/ 29 h 879"/>
                <a:gd name="T8" fmla="*/ 25 w 275"/>
                <a:gd name="T9" fmla="*/ 439 h 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879"/>
                <a:gd name="T17" fmla="*/ 275 w 275"/>
                <a:gd name="T18" fmla="*/ 879 h 8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879">
                  <a:moveTo>
                    <a:pt x="50" y="879"/>
                  </a:moveTo>
                  <a:lnTo>
                    <a:pt x="236" y="827"/>
                  </a:lnTo>
                  <a:lnTo>
                    <a:pt x="275" y="0"/>
                  </a:lnTo>
                  <a:lnTo>
                    <a:pt x="0" y="58"/>
                  </a:lnTo>
                  <a:lnTo>
                    <a:pt x="50" y="879"/>
                  </a:lnTo>
                  <a:close/>
                </a:path>
              </a:pathLst>
            </a:custGeom>
            <a:solidFill>
              <a:srgbClr val="566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6" name="Freeform 108"/>
            <p:cNvSpPr>
              <a:spLocks/>
            </p:cNvSpPr>
            <p:nvPr/>
          </p:nvSpPr>
          <p:spPr bwMode="auto">
            <a:xfrm>
              <a:off x="2450" y="270"/>
              <a:ext cx="195" cy="478"/>
            </a:xfrm>
            <a:custGeom>
              <a:avLst/>
              <a:gdLst>
                <a:gd name="T0" fmla="*/ 195 w 391"/>
                <a:gd name="T1" fmla="*/ 0 h 958"/>
                <a:gd name="T2" fmla="*/ 193 w 391"/>
                <a:gd name="T3" fmla="*/ 13 h 958"/>
                <a:gd name="T4" fmla="*/ 37 w 391"/>
                <a:gd name="T5" fmla="*/ 48 h 958"/>
                <a:gd name="T6" fmla="*/ 64 w 391"/>
                <a:gd name="T7" fmla="*/ 468 h 958"/>
                <a:gd name="T8" fmla="*/ 31 w 391"/>
                <a:gd name="T9" fmla="*/ 478 h 958"/>
                <a:gd name="T10" fmla="*/ 0 w 391"/>
                <a:gd name="T11" fmla="*/ 30 h 958"/>
                <a:gd name="T12" fmla="*/ 195 w 391"/>
                <a:gd name="T13" fmla="*/ 0 h 9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958"/>
                <a:gd name="T23" fmla="*/ 391 w 391"/>
                <a:gd name="T24" fmla="*/ 958 h 9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958">
                  <a:moveTo>
                    <a:pt x="391" y="0"/>
                  </a:moveTo>
                  <a:lnTo>
                    <a:pt x="387" y="26"/>
                  </a:lnTo>
                  <a:lnTo>
                    <a:pt x="75" y="97"/>
                  </a:lnTo>
                  <a:lnTo>
                    <a:pt x="129" y="938"/>
                  </a:lnTo>
                  <a:lnTo>
                    <a:pt x="62" y="958"/>
                  </a:lnTo>
                  <a:lnTo>
                    <a:pt x="0" y="6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383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7" name="Freeform 109"/>
            <p:cNvSpPr>
              <a:spLocks/>
            </p:cNvSpPr>
            <p:nvPr/>
          </p:nvSpPr>
          <p:spPr bwMode="auto">
            <a:xfrm>
              <a:off x="2542" y="63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8" name="Freeform 110"/>
            <p:cNvSpPr>
              <a:spLocks/>
            </p:cNvSpPr>
            <p:nvPr/>
          </p:nvSpPr>
          <p:spPr bwMode="auto">
            <a:xfrm>
              <a:off x="2546" y="612"/>
              <a:ext cx="82" cy="27"/>
            </a:xfrm>
            <a:custGeom>
              <a:avLst/>
              <a:gdLst>
                <a:gd name="T0" fmla="*/ 82 w 165"/>
                <a:gd name="T1" fmla="*/ 4 h 55"/>
                <a:gd name="T2" fmla="*/ 81 w 165"/>
                <a:gd name="T3" fmla="*/ 0 h 55"/>
                <a:gd name="T4" fmla="*/ 0 w 165"/>
                <a:gd name="T5" fmla="*/ 19 h 55"/>
                <a:gd name="T6" fmla="*/ 1 w 165"/>
                <a:gd name="T7" fmla="*/ 27 h 55"/>
                <a:gd name="T8" fmla="*/ 82 w 165"/>
                <a:gd name="T9" fmla="*/ 8 h 55"/>
                <a:gd name="T10" fmla="*/ 82 w 165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55"/>
                <a:gd name="T20" fmla="*/ 165 w 165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55">
                  <a:moveTo>
                    <a:pt x="164" y="8"/>
                  </a:moveTo>
                  <a:lnTo>
                    <a:pt x="163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65" y="16"/>
                  </a:lnTo>
                  <a:lnTo>
                    <a:pt x="16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39" name="Freeform 111"/>
            <p:cNvSpPr>
              <a:spLocks/>
            </p:cNvSpPr>
            <p:nvPr/>
          </p:nvSpPr>
          <p:spPr bwMode="auto">
            <a:xfrm>
              <a:off x="2627" y="61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0" name="Freeform 112"/>
            <p:cNvSpPr>
              <a:spLocks/>
            </p:cNvSpPr>
            <p:nvPr/>
          </p:nvSpPr>
          <p:spPr bwMode="auto">
            <a:xfrm>
              <a:off x="2544" y="649"/>
              <a:ext cx="5" cy="8"/>
            </a:xfrm>
            <a:custGeom>
              <a:avLst/>
              <a:gdLst>
                <a:gd name="T0" fmla="*/ 4 w 9"/>
                <a:gd name="T1" fmla="*/ 0 h 17"/>
                <a:gd name="T2" fmla="*/ 1 w 9"/>
                <a:gd name="T3" fmla="*/ 2 h 17"/>
                <a:gd name="T4" fmla="*/ 0 w 9"/>
                <a:gd name="T5" fmla="*/ 5 h 17"/>
                <a:gd name="T6" fmla="*/ 2 w 9"/>
                <a:gd name="T7" fmla="*/ 7 h 17"/>
                <a:gd name="T8" fmla="*/ 5 w 9"/>
                <a:gd name="T9" fmla="*/ 8 h 17"/>
                <a:gd name="T10" fmla="*/ 4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7" y="0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9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1" name="Freeform 113"/>
            <p:cNvSpPr>
              <a:spLocks/>
            </p:cNvSpPr>
            <p:nvPr/>
          </p:nvSpPr>
          <p:spPr bwMode="auto">
            <a:xfrm>
              <a:off x="2547" y="629"/>
              <a:ext cx="82" cy="28"/>
            </a:xfrm>
            <a:custGeom>
              <a:avLst/>
              <a:gdLst>
                <a:gd name="T0" fmla="*/ 81 w 163"/>
                <a:gd name="T1" fmla="*/ 4 h 57"/>
                <a:gd name="T2" fmla="*/ 81 w 163"/>
                <a:gd name="T3" fmla="*/ 0 h 57"/>
                <a:gd name="T4" fmla="*/ 0 w 163"/>
                <a:gd name="T5" fmla="*/ 20 h 57"/>
                <a:gd name="T6" fmla="*/ 1 w 163"/>
                <a:gd name="T7" fmla="*/ 28 h 57"/>
                <a:gd name="T8" fmla="*/ 82 w 163"/>
                <a:gd name="T9" fmla="*/ 8 h 57"/>
                <a:gd name="T10" fmla="*/ 81 w 163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57"/>
                <a:gd name="T20" fmla="*/ 163 w 163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57">
                  <a:moveTo>
                    <a:pt x="162" y="8"/>
                  </a:moveTo>
                  <a:lnTo>
                    <a:pt x="161" y="0"/>
                  </a:lnTo>
                  <a:lnTo>
                    <a:pt x="0" y="40"/>
                  </a:lnTo>
                  <a:lnTo>
                    <a:pt x="2" y="57"/>
                  </a:lnTo>
                  <a:lnTo>
                    <a:pt x="163" y="16"/>
                  </a:lnTo>
                  <a:lnTo>
                    <a:pt x="1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2" name="Freeform 114"/>
            <p:cNvSpPr>
              <a:spLocks/>
            </p:cNvSpPr>
            <p:nvPr/>
          </p:nvSpPr>
          <p:spPr bwMode="auto">
            <a:xfrm>
              <a:off x="2628" y="629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3" name="Freeform 115"/>
            <p:cNvSpPr>
              <a:spLocks/>
            </p:cNvSpPr>
            <p:nvPr/>
          </p:nvSpPr>
          <p:spPr bwMode="auto">
            <a:xfrm>
              <a:off x="2544" y="667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7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4" name="Freeform 116"/>
            <p:cNvSpPr>
              <a:spLocks/>
            </p:cNvSpPr>
            <p:nvPr/>
          </p:nvSpPr>
          <p:spPr bwMode="auto">
            <a:xfrm>
              <a:off x="2547" y="645"/>
              <a:ext cx="82" cy="30"/>
            </a:xfrm>
            <a:custGeom>
              <a:avLst/>
              <a:gdLst>
                <a:gd name="T0" fmla="*/ 81 w 162"/>
                <a:gd name="T1" fmla="*/ 4 h 59"/>
                <a:gd name="T2" fmla="*/ 81 w 162"/>
                <a:gd name="T3" fmla="*/ 0 h 59"/>
                <a:gd name="T4" fmla="*/ 0 w 162"/>
                <a:gd name="T5" fmla="*/ 22 h 59"/>
                <a:gd name="T6" fmla="*/ 1 w 162"/>
                <a:gd name="T7" fmla="*/ 30 h 59"/>
                <a:gd name="T8" fmla="*/ 82 w 162"/>
                <a:gd name="T9" fmla="*/ 9 h 59"/>
                <a:gd name="T10" fmla="*/ 81 w 162"/>
                <a:gd name="T11" fmla="*/ 4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59"/>
                <a:gd name="T20" fmla="*/ 162 w 16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59">
                  <a:moveTo>
                    <a:pt x="161" y="8"/>
                  </a:moveTo>
                  <a:lnTo>
                    <a:pt x="160" y="0"/>
                  </a:lnTo>
                  <a:lnTo>
                    <a:pt x="0" y="43"/>
                  </a:lnTo>
                  <a:lnTo>
                    <a:pt x="2" y="59"/>
                  </a:lnTo>
                  <a:lnTo>
                    <a:pt x="162" y="17"/>
                  </a:lnTo>
                  <a:lnTo>
                    <a:pt x="16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5" name="Freeform 117"/>
            <p:cNvSpPr>
              <a:spLocks/>
            </p:cNvSpPr>
            <p:nvPr/>
          </p:nvSpPr>
          <p:spPr bwMode="auto">
            <a:xfrm>
              <a:off x="2627" y="645"/>
              <a:ext cx="5" cy="8"/>
            </a:xfrm>
            <a:custGeom>
              <a:avLst/>
              <a:gdLst>
                <a:gd name="T0" fmla="*/ 1 w 9"/>
                <a:gd name="T1" fmla="*/ 8 h 17"/>
                <a:gd name="T2" fmla="*/ 4 w 9"/>
                <a:gd name="T3" fmla="*/ 6 h 17"/>
                <a:gd name="T4" fmla="*/ 5 w 9"/>
                <a:gd name="T5" fmla="*/ 3 h 17"/>
                <a:gd name="T6" fmla="*/ 3 w 9"/>
                <a:gd name="T7" fmla="*/ 1 h 17"/>
                <a:gd name="T8" fmla="*/ 0 w 9"/>
                <a:gd name="T9" fmla="*/ 0 h 17"/>
                <a:gd name="T10" fmla="*/ 1 w 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2" y="17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6" name="Freeform 118"/>
            <p:cNvSpPr>
              <a:spLocks/>
            </p:cNvSpPr>
            <p:nvPr/>
          </p:nvSpPr>
          <p:spPr bwMode="auto">
            <a:xfrm>
              <a:off x="2545" y="684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6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7" name="Freeform 119"/>
            <p:cNvSpPr>
              <a:spLocks/>
            </p:cNvSpPr>
            <p:nvPr/>
          </p:nvSpPr>
          <p:spPr bwMode="auto">
            <a:xfrm>
              <a:off x="2549" y="664"/>
              <a:ext cx="79" cy="28"/>
            </a:xfrm>
            <a:custGeom>
              <a:avLst/>
              <a:gdLst>
                <a:gd name="T0" fmla="*/ 79 w 159"/>
                <a:gd name="T1" fmla="*/ 4 h 57"/>
                <a:gd name="T2" fmla="*/ 78 w 159"/>
                <a:gd name="T3" fmla="*/ 0 h 57"/>
                <a:gd name="T4" fmla="*/ 0 w 159"/>
                <a:gd name="T5" fmla="*/ 20 h 57"/>
                <a:gd name="T6" fmla="*/ 1 w 159"/>
                <a:gd name="T7" fmla="*/ 28 h 57"/>
                <a:gd name="T8" fmla="*/ 79 w 159"/>
                <a:gd name="T9" fmla="*/ 8 h 57"/>
                <a:gd name="T10" fmla="*/ 79 w 159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7"/>
                <a:gd name="T20" fmla="*/ 159 w 15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7">
                  <a:moveTo>
                    <a:pt x="158" y="8"/>
                  </a:moveTo>
                  <a:lnTo>
                    <a:pt x="157" y="0"/>
                  </a:lnTo>
                  <a:lnTo>
                    <a:pt x="0" y="41"/>
                  </a:lnTo>
                  <a:lnTo>
                    <a:pt x="2" y="57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8" name="Freeform 120"/>
            <p:cNvSpPr>
              <a:spLocks/>
            </p:cNvSpPr>
            <p:nvPr/>
          </p:nvSpPr>
          <p:spPr bwMode="auto">
            <a:xfrm>
              <a:off x="2627" y="664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49" name="Freeform 121"/>
            <p:cNvSpPr>
              <a:spLocks/>
            </p:cNvSpPr>
            <p:nvPr/>
          </p:nvSpPr>
          <p:spPr bwMode="auto">
            <a:xfrm>
              <a:off x="2546" y="70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2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0" name="Freeform 122"/>
            <p:cNvSpPr>
              <a:spLocks/>
            </p:cNvSpPr>
            <p:nvPr/>
          </p:nvSpPr>
          <p:spPr bwMode="auto">
            <a:xfrm>
              <a:off x="2550" y="681"/>
              <a:ext cx="79" cy="28"/>
            </a:xfrm>
            <a:custGeom>
              <a:avLst/>
              <a:gdLst>
                <a:gd name="T0" fmla="*/ 79 w 159"/>
                <a:gd name="T1" fmla="*/ 4 h 55"/>
                <a:gd name="T2" fmla="*/ 78 w 159"/>
                <a:gd name="T3" fmla="*/ 0 h 55"/>
                <a:gd name="T4" fmla="*/ 0 w 159"/>
                <a:gd name="T5" fmla="*/ 20 h 55"/>
                <a:gd name="T6" fmla="*/ 1 w 159"/>
                <a:gd name="T7" fmla="*/ 28 h 55"/>
                <a:gd name="T8" fmla="*/ 79 w 159"/>
                <a:gd name="T9" fmla="*/ 8 h 55"/>
                <a:gd name="T10" fmla="*/ 79 w 159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5"/>
                <a:gd name="T20" fmla="*/ 159 w 159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5">
                  <a:moveTo>
                    <a:pt x="158" y="8"/>
                  </a:moveTo>
                  <a:lnTo>
                    <a:pt x="157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1" name="Freeform 123"/>
            <p:cNvSpPr>
              <a:spLocks/>
            </p:cNvSpPr>
            <p:nvPr/>
          </p:nvSpPr>
          <p:spPr bwMode="auto">
            <a:xfrm>
              <a:off x="2628" y="681"/>
              <a:ext cx="5" cy="9"/>
            </a:xfrm>
            <a:custGeom>
              <a:avLst/>
              <a:gdLst>
                <a:gd name="T0" fmla="*/ 1 w 9"/>
                <a:gd name="T1" fmla="*/ 9 h 16"/>
                <a:gd name="T2" fmla="*/ 4 w 9"/>
                <a:gd name="T3" fmla="*/ 7 h 16"/>
                <a:gd name="T4" fmla="*/ 5 w 9"/>
                <a:gd name="T5" fmla="*/ 4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2" name="Freeform 124"/>
            <p:cNvSpPr>
              <a:spLocks/>
            </p:cNvSpPr>
            <p:nvPr/>
          </p:nvSpPr>
          <p:spPr bwMode="auto">
            <a:xfrm>
              <a:off x="2308" y="290"/>
              <a:ext cx="88" cy="341"/>
            </a:xfrm>
            <a:custGeom>
              <a:avLst/>
              <a:gdLst>
                <a:gd name="T0" fmla="*/ 67 w 177"/>
                <a:gd name="T1" fmla="*/ 23 h 682"/>
                <a:gd name="T2" fmla="*/ 0 w 177"/>
                <a:gd name="T3" fmla="*/ 0 h 682"/>
                <a:gd name="T4" fmla="*/ 88 w 177"/>
                <a:gd name="T5" fmla="*/ 341 h 682"/>
                <a:gd name="T6" fmla="*/ 24 w 177"/>
                <a:gd name="T7" fmla="*/ 26 h 682"/>
                <a:gd name="T8" fmla="*/ 67 w 177"/>
                <a:gd name="T9" fmla="*/ 23 h 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82"/>
                <a:gd name="T17" fmla="*/ 177 w 177"/>
                <a:gd name="T18" fmla="*/ 682 h 6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82">
                  <a:moveTo>
                    <a:pt x="135" y="47"/>
                  </a:moveTo>
                  <a:lnTo>
                    <a:pt x="0" y="0"/>
                  </a:lnTo>
                  <a:lnTo>
                    <a:pt x="177" y="682"/>
                  </a:lnTo>
                  <a:lnTo>
                    <a:pt x="48" y="52"/>
                  </a:lnTo>
                  <a:lnTo>
                    <a:pt x="135" y="47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3" name="Freeform 125"/>
            <p:cNvSpPr>
              <a:spLocks/>
            </p:cNvSpPr>
            <p:nvPr/>
          </p:nvSpPr>
          <p:spPr bwMode="auto">
            <a:xfrm>
              <a:off x="2512" y="434"/>
              <a:ext cx="4" cy="8"/>
            </a:xfrm>
            <a:custGeom>
              <a:avLst/>
              <a:gdLst>
                <a:gd name="T0" fmla="*/ 3 w 10"/>
                <a:gd name="T1" fmla="*/ 0 h 16"/>
                <a:gd name="T2" fmla="*/ 0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4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4" name="Freeform 126"/>
            <p:cNvSpPr>
              <a:spLocks/>
            </p:cNvSpPr>
            <p:nvPr/>
          </p:nvSpPr>
          <p:spPr bwMode="auto">
            <a:xfrm>
              <a:off x="2515" y="403"/>
              <a:ext cx="151" cy="39"/>
            </a:xfrm>
            <a:custGeom>
              <a:avLst/>
              <a:gdLst>
                <a:gd name="T0" fmla="*/ 151 w 302"/>
                <a:gd name="T1" fmla="*/ 4 h 77"/>
                <a:gd name="T2" fmla="*/ 150 w 302"/>
                <a:gd name="T3" fmla="*/ 0 h 77"/>
                <a:gd name="T4" fmla="*/ 0 w 302"/>
                <a:gd name="T5" fmla="*/ 31 h 77"/>
                <a:gd name="T6" fmla="*/ 1 w 302"/>
                <a:gd name="T7" fmla="*/ 39 h 77"/>
                <a:gd name="T8" fmla="*/ 151 w 302"/>
                <a:gd name="T9" fmla="*/ 8 h 77"/>
                <a:gd name="T10" fmla="*/ 151 w 302"/>
                <a:gd name="T11" fmla="*/ 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7"/>
                <a:gd name="T20" fmla="*/ 302 w 30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7">
                  <a:moveTo>
                    <a:pt x="301" y="8"/>
                  </a:moveTo>
                  <a:lnTo>
                    <a:pt x="300" y="0"/>
                  </a:lnTo>
                  <a:lnTo>
                    <a:pt x="0" y="61"/>
                  </a:lnTo>
                  <a:lnTo>
                    <a:pt x="3" y="77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5" name="Freeform 127"/>
            <p:cNvSpPr>
              <a:spLocks/>
            </p:cNvSpPr>
            <p:nvPr/>
          </p:nvSpPr>
          <p:spPr bwMode="auto">
            <a:xfrm>
              <a:off x="2665" y="403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6" name="Freeform 128"/>
            <p:cNvSpPr>
              <a:spLocks/>
            </p:cNvSpPr>
            <p:nvPr/>
          </p:nvSpPr>
          <p:spPr bwMode="auto">
            <a:xfrm>
              <a:off x="2508" y="383"/>
              <a:ext cx="4" cy="8"/>
            </a:xfrm>
            <a:custGeom>
              <a:avLst/>
              <a:gdLst>
                <a:gd name="T0" fmla="*/ 3 w 9"/>
                <a:gd name="T1" fmla="*/ 0 h 16"/>
                <a:gd name="T2" fmla="*/ 0 w 9"/>
                <a:gd name="T3" fmla="*/ 2 h 16"/>
                <a:gd name="T4" fmla="*/ 0 w 9"/>
                <a:gd name="T5" fmla="*/ 4 h 16"/>
                <a:gd name="T6" fmla="*/ 2 w 9"/>
                <a:gd name="T7" fmla="*/ 7 h 16"/>
                <a:gd name="T8" fmla="*/ 4 w 9"/>
                <a:gd name="T9" fmla="*/ 8 h 16"/>
                <a:gd name="T10" fmla="*/ 3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7" name="Freeform 129"/>
            <p:cNvSpPr>
              <a:spLocks/>
            </p:cNvSpPr>
            <p:nvPr/>
          </p:nvSpPr>
          <p:spPr bwMode="auto">
            <a:xfrm>
              <a:off x="2511" y="352"/>
              <a:ext cx="151" cy="39"/>
            </a:xfrm>
            <a:custGeom>
              <a:avLst/>
              <a:gdLst>
                <a:gd name="T0" fmla="*/ 151 w 302"/>
                <a:gd name="T1" fmla="*/ 4 h 78"/>
                <a:gd name="T2" fmla="*/ 150 w 302"/>
                <a:gd name="T3" fmla="*/ 0 h 78"/>
                <a:gd name="T4" fmla="*/ 0 w 302"/>
                <a:gd name="T5" fmla="*/ 31 h 78"/>
                <a:gd name="T6" fmla="*/ 1 w 302"/>
                <a:gd name="T7" fmla="*/ 39 h 78"/>
                <a:gd name="T8" fmla="*/ 151 w 302"/>
                <a:gd name="T9" fmla="*/ 8 h 78"/>
                <a:gd name="T10" fmla="*/ 151 w 302"/>
                <a:gd name="T11" fmla="*/ 4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8"/>
                <a:gd name="T20" fmla="*/ 302 w 302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8">
                  <a:moveTo>
                    <a:pt x="301" y="8"/>
                  </a:moveTo>
                  <a:lnTo>
                    <a:pt x="300" y="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8" name="Freeform 130"/>
            <p:cNvSpPr>
              <a:spLocks/>
            </p:cNvSpPr>
            <p:nvPr/>
          </p:nvSpPr>
          <p:spPr bwMode="auto">
            <a:xfrm>
              <a:off x="2661" y="35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59" name="Freeform 131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5 w 43"/>
                <a:gd name="T3" fmla="*/ 21 h 44"/>
                <a:gd name="T4" fmla="*/ 19 w 43"/>
                <a:gd name="T5" fmla="*/ 18 h 44"/>
                <a:gd name="T6" fmla="*/ 21 w 43"/>
                <a:gd name="T7" fmla="*/ 15 h 44"/>
                <a:gd name="T8" fmla="*/ 21 w 43"/>
                <a:gd name="T9" fmla="*/ 11 h 44"/>
                <a:gd name="T10" fmla="*/ 20 w 43"/>
                <a:gd name="T11" fmla="*/ 6 h 44"/>
                <a:gd name="T12" fmla="*/ 17 w 43"/>
                <a:gd name="T13" fmla="*/ 3 h 44"/>
                <a:gd name="T14" fmla="*/ 14 w 43"/>
                <a:gd name="T15" fmla="*/ 0 h 44"/>
                <a:gd name="T16" fmla="*/ 10 w 43"/>
                <a:gd name="T17" fmla="*/ 0 h 44"/>
                <a:gd name="T18" fmla="*/ 6 w 43"/>
                <a:gd name="T19" fmla="*/ 1 h 44"/>
                <a:gd name="T20" fmla="*/ 2 w 43"/>
                <a:gd name="T21" fmla="*/ 3 h 44"/>
                <a:gd name="T22" fmla="*/ 0 w 43"/>
                <a:gd name="T23" fmla="*/ 7 h 44"/>
                <a:gd name="T24" fmla="*/ 0 w 43"/>
                <a:gd name="T25" fmla="*/ 11 h 44"/>
                <a:gd name="T26" fmla="*/ 1 w 43"/>
                <a:gd name="T27" fmla="*/ 15 h 44"/>
                <a:gd name="T28" fmla="*/ 4 w 43"/>
                <a:gd name="T29" fmla="*/ 18 h 44"/>
                <a:gd name="T30" fmla="*/ 7 w 43"/>
                <a:gd name="T31" fmla="*/ 21 h 44"/>
                <a:gd name="T32" fmla="*/ 11 w 43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0" name="Freeform 132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1 w 43"/>
                <a:gd name="T3" fmla="*/ 21 h 44"/>
                <a:gd name="T4" fmla="*/ 15 w 43"/>
                <a:gd name="T5" fmla="*/ 21 h 44"/>
                <a:gd name="T6" fmla="*/ 19 w 43"/>
                <a:gd name="T7" fmla="*/ 18 h 44"/>
                <a:gd name="T8" fmla="*/ 21 w 43"/>
                <a:gd name="T9" fmla="*/ 15 h 44"/>
                <a:gd name="T10" fmla="*/ 21 w 43"/>
                <a:gd name="T11" fmla="*/ 11 h 44"/>
                <a:gd name="T12" fmla="*/ 21 w 43"/>
                <a:gd name="T13" fmla="*/ 11 h 44"/>
                <a:gd name="T14" fmla="*/ 20 w 43"/>
                <a:gd name="T15" fmla="*/ 6 h 44"/>
                <a:gd name="T16" fmla="*/ 17 w 43"/>
                <a:gd name="T17" fmla="*/ 3 h 44"/>
                <a:gd name="T18" fmla="*/ 14 w 43"/>
                <a:gd name="T19" fmla="*/ 0 h 44"/>
                <a:gd name="T20" fmla="*/ 10 w 43"/>
                <a:gd name="T21" fmla="*/ 0 h 44"/>
                <a:gd name="T22" fmla="*/ 10 w 43"/>
                <a:gd name="T23" fmla="*/ 0 h 44"/>
                <a:gd name="T24" fmla="*/ 6 w 43"/>
                <a:gd name="T25" fmla="*/ 1 h 44"/>
                <a:gd name="T26" fmla="*/ 2 w 43"/>
                <a:gd name="T27" fmla="*/ 3 h 44"/>
                <a:gd name="T28" fmla="*/ 0 w 43"/>
                <a:gd name="T29" fmla="*/ 7 h 44"/>
                <a:gd name="T30" fmla="*/ 0 w 43"/>
                <a:gd name="T31" fmla="*/ 11 h 44"/>
                <a:gd name="T32" fmla="*/ 0 w 43"/>
                <a:gd name="T33" fmla="*/ 11 h 44"/>
                <a:gd name="T34" fmla="*/ 1 w 43"/>
                <a:gd name="T35" fmla="*/ 15 h 44"/>
                <a:gd name="T36" fmla="*/ 4 w 43"/>
                <a:gd name="T37" fmla="*/ 18 h 44"/>
                <a:gd name="T38" fmla="*/ 7 w 43"/>
                <a:gd name="T39" fmla="*/ 21 h 44"/>
                <a:gd name="T40" fmla="*/ 11 w 43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44"/>
                <a:gd name="T65" fmla="*/ 43 w 43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1" name="Freeform 133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5 w 44"/>
                <a:gd name="T3" fmla="*/ 21 h 44"/>
                <a:gd name="T4" fmla="*/ 19 w 44"/>
                <a:gd name="T5" fmla="*/ 18 h 44"/>
                <a:gd name="T6" fmla="*/ 22 w 44"/>
                <a:gd name="T7" fmla="*/ 15 h 44"/>
                <a:gd name="T8" fmla="*/ 22 w 44"/>
                <a:gd name="T9" fmla="*/ 11 h 44"/>
                <a:gd name="T10" fmla="*/ 21 w 44"/>
                <a:gd name="T11" fmla="*/ 6 h 44"/>
                <a:gd name="T12" fmla="*/ 18 w 44"/>
                <a:gd name="T13" fmla="*/ 3 h 44"/>
                <a:gd name="T14" fmla="*/ 14 w 44"/>
                <a:gd name="T15" fmla="*/ 0 h 44"/>
                <a:gd name="T16" fmla="*/ 10 w 44"/>
                <a:gd name="T17" fmla="*/ 0 h 44"/>
                <a:gd name="T18" fmla="*/ 6 w 44"/>
                <a:gd name="T19" fmla="*/ 0 h 44"/>
                <a:gd name="T20" fmla="*/ 3 w 44"/>
                <a:gd name="T21" fmla="*/ 3 h 44"/>
                <a:gd name="T22" fmla="*/ 1 w 44"/>
                <a:gd name="T23" fmla="*/ 6 h 44"/>
                <a:gd name="T24" fmla="*/ 0 w 44"/>
                <a:gd name="T25" fmla="*/ 11 h 44"/>
                <a:gd name="T26" fmla="*/ 1 w 44"/>
                <a:gd name="T27" fmla="*/ 15 h 44"/>
                <a:gd name="T28" fmla="*/ 4 w 44"/>
                <a:gd name="T29" fmla="*/ 18 h 44"/>
                <a:gd name="T30" fmla="*/ 7 w 44"/>
                <a:gd name="T31" fmla="*/ 21 h 44"/>
                <a:gd name="T32" fmla="*/ 11 w 44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2" name="Freeform 134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1 w 44"/>
                <a:gd name="T3" fmla="*/ 21 h 44"/>
                <a:gd name="T4" fmla="*/ 15 w 44"/>
                <a:gd name="T5" fmla="*/ 21 h 44"/>
                <a:gd name="T6" fmla="*/ 19 w 44"/>
                <a:gd name="T7" fmla="*/ 18 h 44"/>
                <a:gd name="T8" fmla="*/ 22 w 44"/>
                <a:gd name="T9" fmla="*/ 15 h 44"/>
                <a:gd name="T10" fmla="*/ 22 w 44"/>
                <a:gd name="T11" fmla="*/ 11 h 44"/>
                <a:gd name="T12" fmla="*/ 22 w 44"/>
                <a:gd name="T13" fmla="*/ 11 h 44"/>
                <a:gd name="T14" fmla="*/ 21 w 44"/>
                <a:gd name="T15" fmla="*/ 6 h 44"/>
                <a:gd name="T16" fmla="*/ 18 w 44"/>
                <a:gd name="T17" fmla="*/ 3 h 44"/>
                <a:gd name="T18" fmla="*/ 14 w 44"/>
                <a:gd name="T19" fmla="*/ 0 h 44"/>
                <a:gd name="T20" fmla="*/ 10 w 44"/>
                <a:gd name="T21" fmla="*/ 0 h 44"/>
                <a:gd name="T22" fmla="*/ 10 w 44"/>
                <a:gd name="T23" fmla="*/ 0 h 44"/>
                <a:gd name="T24" fmla="*/ 6 w 44"/>
                <a:gd name="T25" fmla="*/ 0 h 44"/>
                <a:gd name="T26" fmla="*/ 3 w 44"/>
                <a:gd name="T27" fmla="*/ 3 h 44"/>
                <a:gd name="T28" fmla="*/ 1 w 44"/>
                <a:gd name="T29" fmla="*/ 6 h 44"/>
                <a:gd name="T30" fmla="*/ 0 w 44"/>
                <a:gd name="T31" fmla="*/ 11 h 44"/>
                <a:gd name="T32" fmla="*/ 0 w 44"/>
                <a:gd name="T33" fmla="*/ 11 h 44"/>
                <a:gd name="T34" fmla="*/ 1 w 44"/>
                <a:gd name="T35" fmla="*/ 15 h 44"/>
                <a:gd name="T36" fmla="*/ 4 w 44"/>
                <a:gd name="T37" fmla="*/ 18 h 44"/>
                <a:gd name="T38" fmla="*/ 7 w 44"/>
                <a:gd name="T39" fmla="*/ 21 h 44"/>
                <a:gd name="T40" fmla="*/ 11 w 44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44"/>
                <a:gd name="T65" fmla="*/ 44 w 44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3" name="Freeform 135"/>
            <p:cNvSpPr>
              <a:spLocks/>
            </p:cNvSpPr>
            <p:nvPr/>
          </p:nvSpPr>
          <p:spPr bwMode="auto">
            <a:xfrm>
              <a:off x="2457" y="323"/>
              <a:ext cx="22" cy="14"/>
            </a:xfrm>
            <a:custGeom>
              <a:avLst/>
              <a:gdLst>
                <a:gd name="T0" fmla="*/ 22 w 45"/>
                <a:gd name="T1" fmla="*/ 0 h 28"/>
                <a:gd name="T2" fmla="*/ 22 w 45"/>
                <a:gd name="T3" fmla="*/ 9 h 28"/>
                <a:gd name="T4" fmla="*/ 0 w 45"/>
                <a:gd name="T5" fmla="*/ 14 h 28"/>
                <a:gd name="T6" fmla="*/ 0 w 45"/>
                <a:gd name="T7" fmla="*/ 5 h 28"/>
                <a:gd name="T8" fmla="*/ 22 w 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0"/>
                  </a:moveTo>
                  <a:lnTo>
                    <a:pt x="44" y="17"/>
                  </a:lnTo>
                  <a:lnTo>
                    <a:pt x="1" y="28"/>
                  </a:lnTo>
                  <a:lnTo>
                    <a:pt x="0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4" name="Freeform 136"/>
            <p:cNvSpPr>
              <a:spLocks/>
            </p:cNvSpPr>
            <p:nvPr/>
          </p:nvSpPr>
          <p:spPr bwMode="auto">
            <a:xfrm>
              <a:off x="2519" y="314"/>
              <a:ext cx="136" cy="44"/>
            </a:xfrm>
            <a:custGeom>
              <a:avLst/>
              <a:gdLst>
                <a:gd name="T0" fmla="*/ 0 w 272"/>
                <a:gd name="T1" fmla="*/ 30 h 88"/>
                <a:gd name="T2" fmla="*/ 136 w 272"/>
                <a:gd name="T3" fmla="*/ 0 h 88"/>
                <a:gd name="T4" fmla="*/ 136 w 272"/>
                <a:gd name="T5" fmla="*/ 15 h 88"/>
                <a:gd name="T6" fmla="*/ 0 w 272"/>
                <a:gd name="T7" fmla="*/ 44 h 88"/>
                <a:gd name="T8" fmla="*/ 0 w 272"/>
                <a:gd name="T9" fmla="*/ 3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88"/>
                <a:gd name="T17" fmla="*/ 272 w 27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88">
                  <a:moveTo>
                    <a:pt x="0" y="60"/>
                  </a:moveTo>
                  <a:lnTo>
                    <a:pt x="272" y="0"/>
                  </a:lnTo>
                  <a:lnTo>
                    <a:pt x="271" y="31"/>
                  </a:lnTo>
                  <a:lnTo>
                    <a:pt x="0" y="8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5" name="Freeform 137"/>
            <p:cNvSpPr>
              <a:spLocks/>
            </p:cNvSpPr>
            <p:nvPr/>
          </p:nvSpPr>
          <p:spPr bwMode="auto">
            <a:xfrm>
              <a:off x="2549" y="322"/>
              <a:ext cx="80" cy="28"/>
            </a:xfrm>
            <a:custGeom>
              <a:avLst/>
              <a:gdLst>
                <a:gd name="T0" fmla="*/ 1 w 160"/>
                <a:gd name="T1" fmla="*/ 17 h 58"/>
                <a:gd name="T2" fmla="*/ 0 w 160"/>
                <a:gd name="T3" fmla="*/ 28 h 58"/>
                <a:gd name="T4" fmla="*/ 80 w 160"/>
                <a:gd name="T5" fmla="*/ 12 h 58"/>
                <a:gd name="T6" fmla="*/ 80 w 160"/>
                <a:gd name="T7" fmla="*/ 0 h 58"/>
                <a:gd name="T8" fmla="*/ 1 w 160"/>
                <a:gd name="T9" fmla="*/ 1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58"/>
                <a:gd name="T17" fmla="*/ 160 w 1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58">
                  <a:moveTo>
                    <a:pt x="1" y="35"/>
                  </a:moveTo>
                  <a:lnTo>
                    <a:pt x="0" y="58"/>
                  </a:lnTo>
                  <a:lnTo>
                    <a:pt x="159" y="25"/>
                  </a:lnTo>
                  <a:lnTo>
                    <a:pt x="160" y="0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6" name="Freeform 138"/>
            <p:cNvSpPr>
              <a:spLocks/>
            </p:cNvSpPr>
            <p:nvPr/>
          </p:nvSpPr>
          <p:spPr bwMode="auto">
            <a:xfrm>
              <a:off x="2318" y="235"/>
              <a:ext cx="240" cy="41"/>
            </a:xfrm>
            <a:custGeom>
              <a:avLst/>
              <a:gdLst>
                <a:gd name="T0" fmla="*/ 0 w 482"/>
                <a:gd name="T1" fmla="*/ 8 h 83"/>
                <a:gd name="T2" fmla="*/ 130 w 482"/>
                <a:gd name="T3" fmla="*/ 41 h 83"/>
                <a:gd name="T4" fmla="*/ 240 w 482"/>
                <a:gd name="T5" fmla="*/ 25 h 83"/>
                <a:gd name="T6" fmla="*/ 125 w 482"/>
                <a:gd name="T7" fmla="*/ 26 h 83"/>
                <a:gd name="T8" fmla="*/ 172 w 482"/>
                <a:gd name="T9" fmla="*/ 10 h 83"/>
                <a:gd name="T10" fmla="*/ 84 w 482"/>
                <a:gd name="T11" fmla="*/ 15 h 83"/>
                <a:gd name="T12" fmla="*/ 126 w 482"/>
                <a:gd name="T13" fmla="*/ 0 h 83"/>
                <a:gd name="T14" fmla="*/ 0 w 482"/>
                <a:gd name="T15" fmla="*/ 8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2"/>
                <a:gd name="T25" fmla="*/ 0 h 83"/>
                <a:gd name="T26" fmla="*/ 482 w 48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2" h="83">
                  <a:moveTo>
                    <a:pt x="0" y="16"/>
                  </a:moveTo>
                  <a:lnTo>
                    <a:pt x="262" y="83"/>
                  </a:lnTo>
                  <a:lnTo>
                    <a:pt x="482" y="50"/>
                  </a:lnTo>
                  <a:lnTo>
                    <a:pt x="252" y="52"/>
                  </a:lnTo>
                  <a:lnTo>
                    <a:pt x="345" y="21"/>
                  </a:lnTo>
                  <a:lnTo>
                    <a:pt x="168" y="31"/>
                  </a:lnTo>
                  <a:lnTo>
                    <a:pt x="2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7" name="Freeform 139"/>
            <p:cNvSpPr>
              <a:spLocks/>
            </p:cNvSpPr>
            <p:nvPr/>
          </p:nvSpPr>
          <p:spPr bwMode="auto">
            <a:xfrm>
              <a:off x="2107" y="580"/>
              <a:ext cx="165" cy="135"/>
            </a:xfrm>
            <a:custGeom>
              <a:avLst/>
              <a:gdLst>
                <a:gd name="T0" fmla="*/ 0 w 331"/>
                <a:gd name="T1" fmla="*/ 109 h 271"/>
                <a:gd name="T2" fmla="*/ 29 w 331"/>
                <a:gd name="T3" fmla="*/ 135 h 271"/>
                <a:gd name="T4" fmla="*/ 165 w 331"/>
                <a:gd name="T5" fmla="*/ 0 h 271"/>
                <a:gd name="T6" fmla="*/ 0 w 331"/>
                <a:gd name="T7" fmla="*/ 109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1"/>
                <a:gd name="T14" fmla="*/ 331 w 331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1">
                  <a:moveTo>
                    <a:pt x="0" y="218"/>
                  </a:moveTo>
                  <a:lnTo>
                    <a:pt x="58" y="271"/>
                  </a:lnTo>
                  <a:lnTo>
                    <a:pt x="331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8" name="Freeform 140"/>
            <p:cNvSpPr>
              <a:spLocks/>
            </p:cNvSpPr>
            <p:nvPr/>
          </p:nvSpPr>
          <p:spPr bwMode="auto">
            <a:xfrm>
              <a:off x="2064" y="474"/>
              <a:ext cx="214" cy="45"/>
            </a:xfrm>
            <a:custGeom>
              <a:avLst/>
              <a:gdLst>
                <a:gd name="T0" fmla="*/ 14 w 429"/>
                <a:gd name="T1" fmla="*/ 0 h 91"/>
                <a:gd name="T2" fmla="*/ 0 w 429"/>
                <a:gd name="T3" fmla="*/ 37 h 91"/>
                <a:gd name="T4" fmla="*/ 214 w 429"/>
                <a:gd name="T5" fmla="*/ 45 h 91"/>
                <a:gd name="T6" fmla="*/ 14 w 429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"/>
                <a:gd name="T13" fmla="*/ 0 h 91"/>
                <a:gd name="T14" fmla="*/ 429 w 429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" h="91">
                  <a:moveTo>
                    <a:pt x="29" y="0"/>
                  </a:moveTo>
                  <a:lnTo>
                    <a:pt x="0" y="75"/>
                  </a:lnTo>
                  <a:lnTo>
                    <a:pt x="429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150669" name="Freeform 141"/>
            <p:cNvSpPr>
              <a:spLocks/>
            </p:cNvSpPr>
            <p:nvPr/>
          </p:nvSpPr>
          <p:spPr bwMode="auto">
            <a:xfrm>
              <a:off x="2078" y="308"/>
              <a:ext cx="178" cy="128"/>
            </a:xfrm>
            <a:custGeom>
              <a:avLst/>
              <a:gdLst>
                <a:gd name="T0" fmla="*/ 33 w 355"/>
                <a:gd name="T1" fmla="*/ 0 h 257"/>
                <a:gd name="T2" fmla="*/ 0 w 355"/>
                <a:gd name="T3" fmla="*/ 30 h 257"/>
                <a:gd name="T4" fmla="*/ 178 w 355"/>
                <a:gd name="T5" fmla="*/ 128 h 257"/>
                <a:gd name="T6" fmla="*/ 33 w 355"/>
                <a:gd name="T7" fmla="*/ 0 h 2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257"/>
                <a:gd name="T14" fmla="*/ 355 w 355"/>
                <a:gd name="T15" fmla="*/ 257 h 2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257">
                  <a:moveTo>
                    <a:pt x="65" y="0"/>
                  </a:moveTo>
                  <a:lnTo>
                    <a:pt x="0" y="60"/>
                  </a:lnTo>
                  <a:lnTo>
                    <a:pt x="355" y="25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</p:grpSp>
      <p:pic>
        <p:nvPicPr>
          <p:cNvPr id="150670" name="Picture 142" descr="palmpilo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3952875"/>
            <a:ext cx="6635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671" name="Freeform 143"/>
          <p:cNvSpPr>
            <a:spLocks/>
          </p:cNvSpPr>
          <p:nvPr/>
        </p:nvSpPr>
        <p:spPr bwMode="auto">
          <a:xfrm>
            <a:off x="6842125" y="1376363"/>
            <a:ext cx="654050" cy="463550"/>
          </a:xfrm>
          <a:custGeom>
            <a:avLst/>
            <a:gdLst>
              <a:gd name="T0" fmla="*/ 414619 w 2423"/>
              <a:gd name="T1" fmla="*/ 439279 h 1356"/>
              <a:gd name="T2" fmla="*/ 388705 w 2423"/>
              <a:gd name="T3" fmla="*/ 418768 h 1356"/>
              <a:gd name="T4" fmla="*/ 349834 w 2423"/>
              <a:gd name="T5" fmla="*/ 451243 h 1356"/>
              <a:gd name="T6" fmla="*/ 333638 w 2423"/>
              <a:gd name="T7" fmla="*/ 459790 h 1356"/>
              <a:gd name="T8" fmla="*/ 317442 w 2423"/>
              <a:gd name="T9" fmla="*/ 455346 h 1356"/>
              <a:gd name="T10" fmla="*/ 272093 w 2423"/>
              <a:gd name="T11" fmla="*/ 406119 h 1356"/>
              <a:gd name="T12" fmla="*/ 252658 w 2423"/>
              <a:gd name="T13" fmla="*/ 398256 h 1356"/>
              <a:gd name="T14" fmla="*/ 213788 w 2423"/>
              <a:gd name="T15" fmla="*/ 426630 h 1356"/>
              <a:gd name="T16" fmla="*/ 191113 w 2423"/>
              <a:gd name="T17" fmla="*/ 430732 h 1356"/>
              <a:gd name="T18" fmla="*/ 168439 w 2423"/>
              <a:gd name="T19" fmla="*/ 426630 h 1356"/>
              <a:gd name="T20" fmla="*/ 110133 w 2423"/>
              <a:gd name="T21" fmla="*/ 381506 h 1356"/>
              <a:gd name="T22" fmla="*/ 90698 w 2423"/>
              <a:gd name="T23" fmla="*/ 332279 h 1356"/>
              <a:gd name="T24" fmla="*/ 65054 w 2423"/>
              <a:gd name="T25" fmla="*/ 349030 h 1356"/>
              <a:gd name="T26" fmla="*/ 38870 w 2423"/>
              <a:gd name="T27" fmla="*/ 340825 h 1356"/>
              <a:gd name="T28" fmla="*/ 16196 w 2423"/>
              <a:gd name="T29" fmla="*/ 320314 h 1356"/>
              <a:gd name="T30" fmla="*/ 0 w 2423"/>
              <a:gd name="T31" fmla="*/ 274848 h 1356"/>
              <a:gd name="T32" fmla="*/ 9988 w 2423"/>
              <a:gd name="T33" fmla="*/ 229724 h 1356"/>
              <a:gd name="T34" fmla="*/ 29153 w 2423"/>
              <a:gd name="T35" fmla="*/ 188702 h 1356"/>
              <a:gd name="T36" fmla="*/ 74502 w 2423"/>
              <a:gd name="T37" fmla="*/ 152124 h 1356"/>
              <a:gd name="T38" fmla="*/ 106894 w 2423"/>
              <a:gd name="T39" fmla="*/ 155884 h 1356"/>
              <a:gd name="T40" fmla="*/ 132807 w 2423"/>
              <a:gd name="T41" fmla="*/ 123408 h 1356"/>
              <a:gd name="T42" fmla="*/ 165470 w 2423"/>
              <a:gd name="T43" fmla="*/ 123408 h 1356"/>
              <a:gd name="T44" fmla="*/ 165470 w 2423"/>
              <a:gd name="T45" fmla="*/ 94351 h 1356"/>
              <a:gd name="T46" fmla="*/ 171678 w 2423"/>
              <a:gd name="T47" fmla="*/ 65635 h 1356"/>
              <a:gd name="T48" fmla="*/ 187874 w 2423"/>
              <a:gd name="T49" fmla="*/ 41022 h 1356"/>
              <a:gd name="T50" fmla="*/ 197592 w 2423"/>
              <a:gd name="T51" fmla="*/ 32818 h 1356"/>
              <a:gd name="T52" fmla="*/ 204340 w 2423"/>
              <a:gd name="T53" fmla="*/ 24955 h 1356"/>
              <a:gd name="T54" fmla="*/ 229984 w 2423"/>
              <a:gd name="T55" fmla="*/ 20511 h 1356"/>
              <a:gd name="T56" fmla="*/ 249419 w 2423"/>
              <a:gd name="T57" fmla="*/ 24955 h 1356"/>
              <a:gd name="T58" fmla="*/ 268854 w 2423"/>
              <a:gd name="T59" fmla="*/ 36920 h 1356"/>
              <a:gd name="T60" fmla="*/ 291529 w 2423"/>
              <a:gd name="T61" fmla="*/ 74182 h 1356"/>
              <a:gd name="T62" fmla="*/ 298007 w 2423"/>
              <a:gd name="T63" fmla="*/ 65635 h 1356"/>
              <a:gd name="T64" fmla="*/ 310964 w 2423"/>
              <a:gd name="T65" fmla="*/ 41022 h 1356"/>
              <a:gd name="T66" fmla="*/ 330399 w 2423"/>
              <a:gd name="T67" fmla="*/ 20511 h 1356"/>
              <a:gd name="T68" fmla="*/ 349834 w 2423"/>
              <a:gd name="T69" fmla="*/ 8204 h 1356"/>
              <a:gd name="T70" fmla="*/ 365761 w 2423"/>
              <a:gd name="T71" fmla="*/ 4444 h 1356"/>
              <a:gd name="T72" fmla="*/ 378987 w 2423"/>
              <a:gd name="T73" fmla="*/ 0 h 1356"/>
              <a:gd name="T74" fmla="*/ 391944 w 2423"/>
              <a:gd name="T75" fmla="*/ 4444 h 1356"/>
              <a:gd name="T76" fmla="*/ 408140 w 2423"/>
              <a:gd name="T77" fmla="*/ 8204 h 1356"/>
              <a:gd name="T78" fmla="*/ 420827 w 2423"/>
              <a:gd name="T79" fmla="*/ 16409 h 1356"/>
              <a:gd name="T80" fmla="*/ 440532 w 2423"/>
              <a:gd name="T81" fmla="*/ 36920 h 1356"/>
              <a:gd name="T82" fmla="*/ 453489 w 2423"/>
              <a:gd name="T83" fmla="*/ 61533 h 1356"/>
              <a:gd name="T84" fmla="*/ 469685 w 2423"/>
              <a:gd name="T85" fmla="*/ 49227 h 1356"/>
              <a:gd name="T86" fmla="*/ 492359 w 2423"/>
              <a:gd name="T87" fmla="*/ 69738 h 1356"/>
              <a:gd name="T88" fmla="*/ 521242 w 2423"/>
              <a:gd name="T89" fmla="*/ 57431 h 1356"/>
              <a:gd name="T90" fmla="*/ 534469 w 2423"/>
              <a:gd name="T91" fmla="*/ 57431 h 1356"/>
              <a:gd name="T92" fmla="*/ 547426 w 2423"/>
              <a:gd name="T93" fmla="*/ 57431 h 1356"/>
              <a:gd name="T94" fmla="*/ 560113 w 2423"/>
              <a:gd name="T95" fmla="*/ 61533 h 1356"/>
              <a:gd name="T96" fmla="*/ 573340 w 2423"/>
              <a:gd name="T97" fmla="*/ 65635 h 1356"/>
              <a:gd name="T98" fmla="*/ 586297 w 2423"/>
              <a:gd name="T99" fmla="*/ 77942 h 1356"/>
              <a:gd name="T100" fmla="*/ 611940 w 2423"/>
              <a:gd name="T101" fmla="*/ 164088 h 1356"/>
              <a:gd name="T102" fmla="*/ 605462 w 2423"/>
              <a:gd name="T103" fmla="*/ 213315 h 1356"/>
              <a:gd name="T104" fmla="*/ 644332 w 2423"/>
              <a:gd name="T105" fmla="*/ 233826 h 1356"/>
              <a:gd name="T106" fmla="*/ 654050 w 2423"/>
              <a:gd name="T107" fmla="*/ 278950 h 1356"/>
              <a:gd name="T108" fmla="*/ 650811 w 2423"/>
              <a:gd name="T109" fmla="*/ 324075 h 1356"/>
              <a:gd name="T110" fmla="*/ 631645 w 2423"/>
              <a:gd name="T111" fmla="*/ 373301 h 1356"/>
              <a:gd name="T112" fmla="*/ 592775 w 2423"/>
              <a:gd name="T113" fmla="*/ 393812 h 1356"/>
              <a:gd name="T114" fmla="*/ 550395 w 2423"/>
              <a:gd name="T115" fmla="*/ 385608 h 1356"/>
              <a:gd name="T116" fmla="*/ 531230 w 2423"/>
              <a:gd name="T117" fmla="*/ 398256 h 1356"/>
              <a:gd name="T118" fmla="*/ 521242 w 2423"/>
              <a:gd name="T119" fmla="*/ 426630 h 1356"/>
              <a:gd name="T120" fmla="*/ 502077 w 2423"/>
              <a:gd name="T121" fmla="*/ 451243 h 1356"/>
              <a:gd name="T122" fmla="*/ 459697 w 2423"/>
              <a:gd name="T123" fmla="*/ 463550 h 13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23"/>
              <a:gd name="T187" fmla="*/ 0 h 1356"/>
              <a:gd name="T188" fmla="*/ 2423 w 2423"/>
              <a:gd name="T189" fmla="*/ 1356 h 13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23" h="1356">
                <a:moveTo>
                  <a:pt x="1703" y="1356"/>
                </a:moveTo>
                <a:lnTo>
                  <a:pt x="1583" y="1320"/>
                </a:lnTo>
                <a:lnTo>
                  <a:pt x="1536" y="1285"/>
                </a:lnTo>
                <a:lnTo>
                  <a:pt x="1499" y="1236"/>
                </a:lnTo>
                <a:lnTo>
                  <a:pt x="1476" y="1212"/>
                </a:lnTo>
                <a:lnTo>
                  <a:pt x="1440" y="1225"/>
                </a:lnTo>
                <a:lnTo>
                  <a:pt x="1344" y="1309"/>
                </a:lnTo>
                <a:lnTo>
                  <a:pt x="1320" y="1320"/>
                </a:lnTo>
                <a:lnTo>
                  <a:pt x="1296" y="1320"/>
                </a:lnTo>
                <a:lnTo>
                  <a:pt x="1284" y="1332"/>
                </a:lnTo>
                <a:lnTo>
                  <a:pt x="1260" y="1332"/>
                </a:lnTo>
                <a:lnTo>
                  <a:pt x="1236" y="1345"/>
                </a:lnTo>
                <a:lnTo>
                  <a:pt x="1212" y="1345"/>
                </a:lnTo>
                <a:lnTo>
                  <a:pt x="1200" y="1345"/>
                </a:lnTo>
                <a:lnTo>
                  <a:pt x="1176" y="1332"/>
                </a:lnTo>
                <a:lnTo>
                  <a:pt x="1056" y="1248"/>
                </a:lnTo>
                <a:lnTo>
                  <a:pt x="1032" y="1212"/>
                </a:lnTo>
                <a:lnTo>
                  <a:pt x="1008" y="1188"/>
                </a:lnTo>
                <a:lnTo>
                  <a:pt x="1008" y="1165"/>
                </a:lnTo>
                <a:lnTo>
                  <a:pt x="960" y="1152"/>
                </a:lnTo>
                <a:lnTo>
                  <a:pt x="936" y="1165"/>
                </a:lnTo>
                <a:lnTo>
                  <a:pt x="852" y="1236"/>
                </a:lnTo>
                <a:lnTo>
                  <a:pt x="828" y="1248"/>
                </a:lnTo>
                <a:lnTo>
                  <a:pt x="792" y="1248"/>
                </a:lnTo>
                <a:lnTo>
                  <a:pt x="768" y="1260"/>
                </a:lnTo>
                <a:lnTo>
                  <a:pt x="744" y="1260"/>
                </a:lnTo>
                <a:lnTo>
                  <a:pt x="708" y="1260"/>
                </a:lnTo>
                <a:lnTo>
                  <a:pt x="684" y="1260"/>
                </a:lnTo>
                <a:lnTo>
                  <a:pt x="660" y="1260"/>
                </a:lnTo>
                <a:lnTo>
                  <a:pt x="624" y="1248"/>
                </a:lnTo>
                <a:lnTo>
                  <a:pt x="600" y="1248"/>
                </a:lnTo>
                <a:lnTo>
                  <a:pt x="456" y="1165"/>
                </a:lnTo>
                <a:lnTo>
                  <a:pt x="408" y="1116"/>
                </a:lnTo>
                <a:lnTo>
                  <a:pt x="372" y="1032"/>
                </a:lnTo>
                <a:lnTo>
                  <a:pt x="372" y="997"/>
                </a:lnTo>
                <a:lnTo>
                  <a:pt x="336" y="972"/>
                </a:lnTo>
                <a:lnTo>
                  <a:pt x="301" y="984"/>
                </a:lnTo>
                <a:lnTo>
                  <a:pt x="264" y="1008"/>
                </a:lnTo>
                <a:lnTo>
                  <a:pt x="241" y="1021"/>
                </a:lnTo>
                <a:lnTo>
                  <a:pt x="217" y="1021"/>
                </a:lnTo>
                <a:lnTo>
                  <a:pt x="181" y="1008"/>
                </a:lnTo>
                <a:lnTo>
                  <a:pt x="144" y="997"/>
                </a:lnTo>
                <a:lnTo>
                  <a:pt x="120" y="984"/>
                </a:lnTo>
                <a:lnTo>
                  <a:pt x="84" y="960"/>
                </a:lnTo>
                <a:lnTo>
                  <a:pt x="60" y="937"/>
                </a:lnTo>
                <a:lnTo>
                  <a:pt x="37" y="912"/>
                </a:lnTo>
                <a:lnTo>
                  <a:pt x="24" y="877"/>
                </a:lnTo>
                <a:lnTo>
                  <a:pt x="0" y="804"/>
                </a:lnTo>
                <a:lnTo>
                  <a:pt x="13" y="768"/>
                </a:lnTo>
                <a:lnTo>
                  <a:pt x="13" y="720"/>
                </a:lnTo>
                <a:lnTo>
                  <a:pt x="37" y="672"/>
                </a:lnTo>
                <a:lnTo>
                  <a:pt x="48" y="636"/>
                </a:lnTo>
                <a:lnTo>
                  <a:pt x="84" y="589"/>
                </a:lnTo>
                <a:lnTo>
                  <a:pt x="108" y="552"/>
                </a:lnTo>
                <a:lnTo>
                  <a:pt x="157" y="516"/>
                </a:lnTo>
                <a:lnTo>
                  <a:pt x="204" y="480"/>
                </a:lnTo>
                <a:lnTo>
                  <a:pt x="276" y="445"/>
                </a:lnTo>
                <a:lnTo>
                  <a:pt x="348" y="432"/>
                </a:lnTo>
                <a:lnTo>
                  <a:pt x="361" y="445"/>
                </a:lnTo>
                <a:lnTo>
                  <a:pt x="396" y="456"/>
                </a:lnTo>
                <a:lnTo>
                  <a:pt x="432" y="445"/>
                </a:lnTo>
                <a:lnTo>
                  <a:pt x="445" y="420"/>
                </a:lnTo>
                <a:lnTo>
                  <a:pt x="492" y="361"/>
                </a:lnTo>
                <a:lnTo>
                  <a:pt x="516" y="361"/>
                </a:lnTo>
                <a:lnTo>
                  <a:pt x="576" y="396"/>
                </a:lnTo>
                <a:lnTo>
                  <a:pt x="613" y="361"/>
                </a:lnTo>
                <a:lnTo>
                  <a:pt x="613" y="324"/>
                </a:lnTo>
                <a:lnTo>
                  <a:pt x="613" y="301"/>
                </a:lnTo>
                <a:lnTo>
                  <a:pt x="613" y="276"/>
                </a:lnTo>
                <a:lnTo>
                  <a:pt x="613" y="240"/>
                </a:lnTo>
                <a:lnTo>
                  <a:pt x="624" y="217"/>
                </a:lnTo>
                <a:lnTo>
                  <a:pt x="636" y="192"/>
                </a:lnTo>
                <a:lnTo>
                  <a:pt x="660" y="168"/>
                </a:lnTo>
                <a:lnTo>
                  <a:pt x="684" y="132"/>
                </a:lnTo>
                <a:lnTo>
                  <a:pt x="696" y="120"/>
                </a:lnTo>
                <a:lnTo>
                  <a:pt x="708" y="120"/>
                </a:lnTo>
                <a:lnTo>
                  <a:pt x="720" y="108"/>
                </a:lnTo>
                <a:lnTo>
                  <a:pt x="732" y="96"/>
                </a:lnTo>
                <a:lnTo>
                  <a:pt x="744" y="84"/>
                </a:lnTo>
                <a:lnTo>
                  <a:pt x="757" y="73"/>
                </a:lnTo>
                <a:lnTo>
                  <a:pt x="768" y="73"/>
                </a:lnTo>
                <a:lnTo>
                  <a:pt x="828" y="60"/>
                </a:lnTo>
                <a:lnTo>
                  <a:pt x="852" y="60"/>
                </a:lnTo>
                <a:lnTo>
                  <a:pt x="876" y="60"/>
                </a:lnTo>
                <a:lnTo>
                  <a:pt x="901" y="73"/>
                </a:lnTo>
                <a:lnTo>
                  <a:pt x="924" y="73"/>
                </a:lnTo>
                <a:lnTo>
                  <a:pt x="948" y="84"/>
                </a:lnTo>
                <a:lnTo>
                  <a:pt x="972" y="96"/>
                </a:lnTo>
                <a:lnTo>
                  <a:pt x="996" y="108"/>
                </a:lnTo>
                <a:lnTo>
                  <a:pt x="1020" y="132"/>
                </a:lnTo>
                <a:lnTo>
                  <a:pt x="1056" y="204"/>
                </a:lnTo>
                <a:lnTo>
                  <a:pt x="1080" y="217"/>
                </a:lnTo>
                <a:lnTo>
                  <a:pt x="1080" y="204"/>
                </a:lnTo>
                <a:lnTo>
                  <a:pt x="1092" y="192"/>
                </a:lnTo>
                <a:lnTo>
                  <a:pt x="1104" y="192"/>
                </a:lnTo>
                <a:lnTo>
                  <a:pt x="1116" y="168"/>
                </a:lnTo>
                <a:lnTo>
                  <a:pt x="1140" y="144"/>
                </a:lnTo>
                <a:lnTo>
                  <a:pt x="1152" y="120"/>
                </a:lnTo>
                <a:lnTo>
                  <a:pt x="1176" y="108"/>
                </a:lnTo>
                <a:lnTo>
                  <a:pt x="1200" y="84"/>
                </a:lnTo>
                <a:lnTo>
                  <a:pt x="1224" y="60"/>
                </a:lnTo>
                <a:lnTo>
                  <a:pt x="1248" y="48"/>
                </a:lnTo>
                <a:lnTo>
                  <a:pt x="1271" y="36"/>
                </a:lnTo>
                <a:lnTo>
                  <a:pt x="1296" y="24"/>
                </a:lnTo>
                <a:lnTo>
                  <a:pt x="1320" y="24"/>
                </a:lnTo>
                <a:lnTo>
                  <a:pt x="1332" y="13"/>
                </a:lnTo>
                <a:lnTo>
                  <a:pt x="1355" y="13"/>
                </a:lnTo>
                <a:lnTo>
                  <a:pt x="1368" y="0"/>
                </a:lnTo>
                <a:lnTo>
                  <a:pt x="1380" y="0"/>
                </a:lnTo>
                <a:lnTo>
                  <a:pt x="1404" y="0"/>
                </a:lnTo>
                <a:lnTo>
                  <a:pt x="1415" y="0"/>
                </a:lnTo>
                <a:lnTo>
                  <a:pt x="1440" y="0"/>
                </a:lnTo>
                <a:lnTo>
                  <a:pt x="1452" y="13"/>
                </a:lnTo>
                <a:lnTo>
                  <a:pt x="1476" y="13"/>
                </a:lnTo>
                <a:lnTo>
                  <a:pt x="1488" y="13"/>
                </a:lnTo>
                <a:lnTo>
                  <a:pt x="1512" y="24"/>
                </a:lnTo>
                <a:lnTo>
                  <a:pt x="1524" y="24"/>
                </a:lnTo>
                <a:lnTo>
                  <a:pt x="1548" y="36"/>
                </a:lnTo>
                <a:lnTo>
                  <a:pt x="1559" y="48"/>
                </a:lnTo>
                <a:lnTo>
                  <a:pt x="1583" y="48"/>
                </a:lnTo>
                <a:lnTo>
                  <a:pt x="1608" y="73"/>
                </a:lnTo>
                <a:lnTo>
                  <a:pt x="1632" y="108"/>
                </a:lnTo>
                <a:lnTo>
                  <a:pt x="1643" y="144"/>
                </a:lnTo>
                <a:lnTo>
                  <a:pt x="1643" y="157"/>
                </a:lnTo>
                <a:lnTo>
                  <a:pt x="1680" y="180"/>
                </a:lnTo>
                <a:lnTo>
                  <a:pt x="1692" y="180"/>
                </a:lnTo>
                <a:lnTo>
                  <a:pt x="1727" y="157"/>
                </a:lnTo>
                <a:lnTo>
                  <a:pt x="1740" y="144"/>
                </a:lnTo>
                <a:lnTo>
                  <a:pt x="1776" y="157"/>
                </a:lnTo>
                <a:lnTo>
                  <a:pt x="1800" y="180"/>
                </a:lnTo>
                <a:lnTo>
                  <a:pt x="1824" y="204"/>
                </a:lnTo>
                <a:lnTo>
                  <a:pt x="1871" y="192"/>
                </a:lnTo>
                <a:lnTo>
                  <a:pt x="1920" y="168"/>
                </a:lnTo>
                <a:lnTo>
                  <a:pt x="1931" y="168"/>
                </a:lnTo>
                <a:lnTo>
                  <a:pt x="1955" y="168"/>
                </a:lnTo>
                <a:lnTo>
                  <a:pt x="1968" y="168"/>
                </a:lnTo>
                <a:lnTo>
                  <a:pt x="1980" y="168"/>
                </a:lnTo>
                <a:lnTo>
                  <a:pt x="2004" y="168"/>
                </a:lnTo>
                <a:lnTo>
                  <a:pt x="2015" y="168"/>
                </a:lnTo>
                <a:lnTo>
                  <a:pt x="2028" y="168"/>
                </a:lnTo>
                <a:lnTo>
                  <a:pt x="2039" y="168"/>
                </a:lnTo>
                <a:lnTo>
                  <a:pt x="2064" y="168"/>
                </a:lnTo>
                <a:lnTo>
                  <a:pt x="2075" y="180"/>
                </a:lnTo>
                <a:lnTo>
                  <a:pt x="2088" y="180"/>
                </a:lnTo>
                <a:lnTo>
                  <a:pt x="2099" y="192"/>
                </a:lnTo>
                <a:lnTo>
                  <a:pt x="2124" y="192"/>
                </a:lnTo>
                <a:lnTo>
                  <a:pt x="2135" y="204"/>
                </a:lnTo>
                <a:lnTo>
                  <a:pt x="2148" y="217"/>
                </a:lnTo>
                <a:lnTo>
                  <a:pt x="2172" y="228"/>
                </a:lnTo>
                <a:lnTo>
                  <a:pt x="2219" y="301"/>
                </a:lnTo>
                <a:lnTo>
                  <a:pt x="2256" y="384"/>
                </a:lnTo>
                <a:lnTo>
                  <a:pt x="2267" y="480"/>
                </a:lnTo>
                <a:lnTo>
                  <a:pt x="2232" y="589"/>
                </a:lnTo>
                <a:lnTo>
                  <a:pt x="2232" y="612"/>
                </a:lnTo>
                <a:lnTo>
                  <a:pt x="2243" y="624"/>
                </a:lnTo>
                <a:lnTo>
                  <a:pt x="2243" y="636"/>
                </a:lnTo>
                <a:lnTo>
                  <a:pt x="2327" y="649"/>
                </a:lnTo>
                <a:lnTo>
                  <a:pt x="2387" y="684"/>
                </a:lnTo>
                <a:lnTo>
                  <a:pt x="2400" y="733"/>
                </a:lnTo>
                <a:lnTo>
                  <a:pt x="2411" y="780"/>
                </a:lnTo>
                <a:lnTo>
                  <a:pt x="2423" y="816"/>
                </a:lnTo>
                <a:lnTo>
                  <a:pt x="2423" y="864"/>
                </a:lnTo>
                <a:lnTo>
                  <a:pt x="2423" y="912"/>
                </a:lnTo>
                <a:lnTo>
                  <a:pt x="2411" y="948"/>
                </a:lnTo>
                <a:lnTo>
                  <a:pt x="2400" y="997"/>
                </a:lnTo>
                <a:lnTo>
                  <a:pt x="2376" y="1044"/>
                </a:lnTo>
                <a:lnTo>
                  <a:pt x="2340" y="1092"/>
                </a:lnTo>
                <a:lnTo>
                  <a:pt x="2303" y="1104"/>
                </a:lnTo>
                <a:lnTo>
                  <a:pt x="2219" y="1141"/>
                </a:lnTo>
                <a:lnTo>
                  <a:pt x="2196" y="1152"/>
                </a:lnTo>
                <a:lnTo>
                  <a:pt x="2159" y="1165"/>
                </a:lnTo>
                <a:lnTo>
                  <a:pt x="2135" y="1165"/>
                </a:lnTo>
                <a:lnTo>
                  <a:pt x="2039" y="1128"/>
                </a:lnTo>
                <a:lnTo>
                  <a:pt x="2004" y="1116"/>
                </a:lnTo>
                <a:lnTo>
                  <a:pt x="1980" y="1141"/>
                </a:lnTo>
                <a:lnTo>
                  <a:pt x="1968" y="1165"/>
                </a:lnTo>
                <a:lnTo>
                  <a:pt x="1955" y="1188"/>
                </a:lnTo>
                <a:lnTo>
                  <a:pt x="1944" y="1212"/>
                </a:lnTo>
                <a:lnTo>
                  <a:pt x="1931" y="1248"/>
                </a:lnTo>
                <a:lnTo>
                  <a:pt x="1908" y="1272"/>
                </a:lnTo>
                <a:lnTo>
                  <a:pt x="1884" y="1296"/>
                </a:lnTo>
                <a:lnTo>
                  <a:pt x="1860" y="1320"/>
                </a:lnTo>
                <a:lnTo>
                  <a:pt x="1824" y="1345"/>
                </a:lnTo>
                <a:lnTo>
                  <a:pt x="1716" y="1356"/>
                </a:lnTo>
                <a:lnTo>
                  <a:pt x="1703" y="13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pic>
        <p:nvPicPr>
          <p:cNvPr id="150672" name="Picture 144" descr="HELIC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9475" y="1630363"/>
            <a:ext cx="11366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673" name="Text Box 145"/>
          <p:cNvSpPr txBox="1">
            <a:spLocks noChangeArrowheads="1"/>
          </p:cNvSpPr>
          <p:nvPr/>
        </p:nvSpPr>
        <p:spPr bwMode="auto">
          <a:xfrm>
            <a:off x="4572000" y="1284288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defTabSz="920750" eaLnBrk="0" hangingPunct="0"/>
            <a:r>
              <a:rPr lang="de-DE" b="1">
                <a:effectLst/>
              </a:rPr>
              <a:t>Emergency</a:t>
            </a:r>
          </a:p>
        </p:txBody>
      </p:sp>
      <p:sp>
        <p:nvSpPr>
          <p:cNvPr id="150674" name="Line 146"/>
          <p:cNvSpPr>
            <a:spLocks noChangeShapeType="1"/>
          </p:cNvSpPr>
          <p:nvPr/>
        </p:nvSpPr>
        <p:spPr bwMode="auto">
          <a:xfrm flipH="1" flipV="1">
            <a:off x="4356100" y="2676525"/>
            <a:ext cx="514350" cy="1179513"/>
          </a:xfrm>
          <a:prstGeom prst="line">
            <a:avLst/>
          </a:prstGeom>
          <a:noFill/>
          <a:ln w="146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0675" name="Line 147"/>
          <p:cNvSpPr>
            <a:spLocks noChangeShapeType="1"/>
          </p:cNvSpPr>
          <p:nvPr/>
        </p:nvSpPr>
        <p:spPr bwMode="auto">
          <a:xfrm flipV="1">
            <a:off x="5399088" y="2328863"/>
            <a:ext cx="1673225" cy="1465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0676" name="Text Box 148"/>
          <p:cNvSpPr txBox="1">
            <a:spLocks noChangeArrowheads="1"/>
          </p:cNvSpPr>
          <p:nvPr/>
        </p:nvSpPr>
        <p:spPr bwMode="auto">
          <a:xfrm>
            <a:off x="4295775" y="3108325"/>
            <a:ext cx="2147888" cy="36671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lIns="91988" tIns="45995" rIns="91988" bIns="45995">
            <a:spAutoFit/>
          </a:bodyPr>
          <a:lstStyle/>
          <a:p>
            <a:pPr algn="ctr" defTabSz="920750" eaLnBrk="0" hangingPunct="0"/>
            <a:r>
              <a:rPr lang="de-DE" b="1">
                <a:solidFill>
                  <a:schemeClr val="bg1"/>
                </a:solidFill>
                <a:effectLst/>
              </a:rPr>
              <a:t>Secure Networks</a:t>
            </a:r>
          </a:p>
        </p:txBody>
      </p:sp>
      <p:sp>
        <p:nvSpPr>
          <p:cNvPr id="150677" name="Line 149"/>
          <p:cNvSpPr>
            <a:spLocks noChangeShapeType="1"/>
          </p:cNvSpPr>
          <p:nvPr/>
        </p:nvSpPr>
        <p:spPr bwMode="auto">
          <a:xfrm flipV="1">
            <a:off x="7666038" y="2719388"/>
            <a:ext cx="26987" cy="1490662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0678" name="Line 150"/>
          <p:cNvSpPr>
            <a:spLocks noChangeShapeType="1"/>
          </p:cNvSpPr>
          <p:nvPr/>
        </p:nvSpPr>
        <p:spPr bwMode="auto">
          <a:xfrm flipH="1" flipV="1">
            <a:off x="8116888" y="2651125"/>
            <a:ext cx="415925" cy="1322388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0679" name="Line 151"/>
          <p:cNvSpPr>
            <a:spLocks noChangeShapeType="1"/>
          </p:cNvSpPr>
          <p:nvPr/>
        </p:nvSpPr>
        <p:spPr bwMode="auto">
          <a:xfrm>
            <a:off x="2768600" y="2720975"/>
            <a:ext cx="106363" cy="3381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0680" name="Line 152"/>
          <p:cNvSpPr>
            <a:spLocks noChangeShapeType="1"/>
          </p:cNvSpPr>
          <p:nvPr/>
        </p:nvSpPr>
        <p:spPr bwMode="auto">
          <a:xfrm>
            <a:off x="1793875" y="3062288"/>
            <a:ext cx="450850" cy="312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0681" name="Line 153"/>
          <p:cNvSpPr>
            <a:spLocks noChangeShapeType="1"/>
          </p:cNvSpPr>
          <p:nvPr/>
        </p:nvSpPr>
        <p:spPr bwMode="auto">
          <a:xfrm flipV="1">
            <a:off x="941388" y="4427538"/>
            <a:ext cx="398462" cy="16351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0682" name="Line 154"/>
          <p:cNvSpPr>
            <a:spLocks noChangeShapeType="1"/>
          </p:cNvSpPr>
          <p:nvPr/>
        </p:nvSpPr>
        <p:spPr bwMode="auto">
          <a:xfrm flipH="1">
            <a:off x="1743075" y="5322888"/>
            <a:ext cx="63500" cy="269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0683" name="Line 155"/>
          <p:cNvSpPr>
            <a:spLocks noChangeShapeType="1"/>
          </p:cNvSpPr>
          <p:nvPr/>
        </p:nvSpPr>
        <p:spPr bwMode="auto">
          <a:xfrm flipV="1">
            <a:off x="1365250" y="4411663"/>
            <a:ext cx="604838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0684" name="Text Box 156"/>
          <p:cNvSpPr txBox="1">
            <a:spLocks noChangeArrowheads="1"/>
          </p:cNvSpPr>
          <p:nvPr/>
        </p:nvSpPr>
        <p:spPr bwMode="auto">
          <a:xfrm>
            <a:off x="6929438" y="388302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effectLst/>
            </a:endParaRPr>
          </a:p>
        </p:txBody>
      </p:sp>
      <p:sp>
        <p:nvSpPr>
          <p:cNvPr id="150685" name="Text Box 157"/>
          <p:cNvSpPr txBox="1">
            <a:spLocks noChangeArrowheads="1"/>
          </p:cNvSpPr>
          <p:nvPr/>
        </p:nvSpPr>
        <p:spPr bwMode="auto">
          <a:xfrm>
            <a:off x="7058025" y="4911725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effectLst/>
              </a:rPr>
              <a:t>Region 2</a:t>
            </a:r>
          </a:p>
        </p:txBody>
      </p:sp>
      <p:pic>
        <p:nvPicPr>
          <p:cNvPr id="150686" name="Picture 158" descr="j0302953"/>
          <p:cNvPicPr>
            <a:picLocks noGrp="1" noChangeAspect="1" noChangeArrowheads="1"/>
          </p:cNvPicPr>
          <p:nvPr>
            <p:ph idx="4294967295"/>
          </p:nvPr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5435" r="17609" b="1398"/>
          <a:stretch>
            <a:fillRect/>
          </a:stretch>
        </p:blipFill>
        <p:spPr>
          <a:xfrm>
            <a:off x="5489575" y="5861050"/>
            <a:ext cx="490538" cy="808038"/>
          </a:xfrm>
          <a:noFill/>
        </p:spPr>
      </p:pic>
      <p:sp>
        <p:nvSpPr>
          <p:cNvPr id="150687" name="Text Box 159"/>
          <p:cNvSpPr txBox="1">
            <a:spLocks noChangeArrowheads="1"/>
          </p:cNvSpPr>
          <p:nvPr/>
        </p:nvSpPr>
        <p:spPr bwMode="auto">
          <a:xfrm>
            <a:off x="5911850" y="6046788"/>
            <a:ext cx="11414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99" tIns="46000" rIns="91999" bIns="46000">
            <a:spAutoFit/>
          </a:bodyPr>
          <a:lstStyle/>
          <a:p>
            <a:pPr defTabSz="768350" eaLnBrk="0" hangingPunct="0"/>
            <a:r>
              <a:rPr lang="de-DE" sz="2000" b="1">
                <a:effectLst/>
              </a:rPr>
              <a:t>Mobility</a:t>
            </a:r>
          </a:p>
        </p:txBody>
      </p:sp>
      <p:sp>
        <p:nvSpPr>
          <p:cNvPr id="150688" name="Text Box 160"/>
          <p:cNvSpPr txBox="1">
            <a:spLocks noChangeArrowheads="1"/>
          </p:cNvSpPr>
          <p:nvPr/>
        </p:nvSpPr>
        <p:spPr bwMode="auto">
          <a:xfrm>
            <a:off x="3516313" y="5441950"/>
            <a:ext cx="1271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effectLst/>
              </a:rPr>
              <a:t>Region 1</a:t>
            </a:r>
          </a:p>
        </p:txBody>
      </p:sp>
      <p:sp>
        <p:nvSpPr>
          <p:cNvPr id="1572001" name="Rectangle 161"/>
          <p:cNvSpPr>
            <a:spLocks noChangeArrowheads="1"/>
          </p:cNvSpPr>
          <p:nvPr/>
        </p:nvSpPr>
        <p:spPr bwMode="auto">
          <a:xfrm>
            <a:off x="34925" y="142875"/>
            <a:ext cx="8964613" cy="1341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effectLst/>
                <a:latin typeface="Verdana" pitchFamily="34" charset="0"/>
              </a:rPr>
              <a:t>Towards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Verdana" pitchFamily="34" charset="0"/>
              </a:rPr>
              <a:t>eHealth</a:t>
            </a:r>
            <a:r>
              <a:rPr lang="en-US" sz="3000" b="1" dirty="0">
                <a:solidFill>
                  <a:srgbClr val="FF0000"/>
                </a:solidFill>
                <a:effectLst/>
                <a:latin typeface="Verdana" pitchFamily="34" charset="0"/>
              </a:rPr>
              <a:t> Deployment: Step </a:t>
            </a:r>
            <a:r>
              <a:rPr lang="en-US" sz="3000" b="1" dirty="0" smtClean="0">
                <a:solidFill>
                  <a:srgbClr val="FF0000"/>
                </a:solidFill>
                <a:effectLst/>
                <a:latin typeface="Verdana" pitchFamily="34" charset="0"/>
              </a:rPr>
              <a:t>2 </a:t>
            </a:r>
            <a:endParaRPr lang="en-US" sz="3000" b="1" dirty="0">
              <a:solidFill>
                <a:srgbClr val="FF0000"/>
              </a:solidFill>
              <a:effectLst/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GB" sz="2400" b="1" dirty="0" smtClean="0">
                <a:solidFill>
                  <a:srgbClr val="FF0000"/>
                </a:solidFill>
                <a:effectLst/>
                <a:latin typeface="Verdana" pitchFamily="34" charset="0"/>
              </a:rPr>
              <a:t>Connecting </a:t>
            </a:r>
            <a:r>
              <a:rPr lang="en-GB" sz="2400" b="1" dirty="0">
                <a:solidFill>
                  <a:srgbClr val="FF0000"/>
                </a:solidFill>
                <a:effectLst/>
                <a:latin typeface="Verdana" pitchFamily="34" charset="0"/>
              </a:rPr>
              <a:t>providers: Messaging, </a:t>
            </a:r>
            <a:r>
              <a:rPr lang="en-GB" sz="2400" b="1" dirty="0" smtClean="0">
                <a:solidFill>
                  <a:srgbClr val="FF0000"/>
                </a:solidFill>
                <a:effectLst/>
                <a:latin typeface="Verdana" pitchFamily="34" charset="0"/>
              </a:rPr>
              <a:t>EMR</a:t>
            </a:r>
            <a:r>
              <a:rPr lang="en-GB" sz="2400" b="1" dirty="0">
                <a:solidFill>
                  <a:srgbClr val="FF0000"/>
                </a:solidFill>
                <a:effectLst/>
                <a:latin typeface="Verdana" pitchFamily="34" charset="0"/>
              </a:rPr>
              <a:t>, HP tools, on line services</a:t>
            </a:r>
            <a:endParaRPr lang="en-US" sz="2400" b="1" dirty="0">
              <a:solidFill>
                <a:srgbClr val="FF0000"/>
              </a:solidFill>
              <a:effectLst/>
              <a:latin typeface="Verdana" pitchFamily="34" charset="0"/>
            </a:endParaRPr>
          </a:p>
          <a:p>
            <a:pPr algn="r" eaLnBrk="0" hangingPunct="0">
              <a:lnSpc>
                <a:spcPct val="120000"/>
              </a:lnSpc>
            </a:pPr>
            <a:endParaRPr lang="en-US" b="1" dirty="0"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150690" name="Text Box 162"/>
          <p:cNvSpPr txBox="1">
            <a:spLocks noChangeArrowheads="1"/>
          </p:cNvSpPr>
          <p:nvPr/>
        </p:nvSpPr>
        <p:spPr bwMode="auto">
          <a:xfrm>
            <a:off x="1843076" y="1490651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8" tIns="45995" rIns="91988" bIns="45995">
            <a:spAutoFit/>
          </a:bodyPr>
          <a:lstStyle/>
          <a:p>
            <a:pPr defTabSz="920750" eaLnBrk="0" hangingPunct="0"/>
            <a:r>
              <a:rPr lang="de-DE" b="1" dirty="0">
                <a:effectLst/>
              </a:rPr>
              <a:t>GP</a:t>
            </a:r>
          </a:p>
        </p:txBody>
      </p:sp>
      <p:sp>
        <p:nvSpPr>
          <p:cNvPr id="150691" name="Line 163"/>
          <p:cNvSpPr>
            <a:spLocks noChangeShapeType="1"/>
          </p:cNvSpPr>
          <p:nvPr/>
        </p:nvSpPr>
        <p:spPr bwMode="auto">
          <a:xfrm>
            <a:off x="900113" y="3613150"/>
            <a:ext cx="450850" cy="312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50692" name="Picture 164" descr="j0186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1668463"/>
            <a:ext cx="771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693" name="Picture 165" descr="j019975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1884363"/>
            <a:ext cx="844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694" name="Picture 166" descr="j02407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313" y="2914650"/>
            <a:ext cx="627062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695" name="Picture 167" descr="j02353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76600" y="1668463"/>
            <a:ext cx="8921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GP connectivity: to other GPs (in %,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692275" y="6178550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pic>
        <p:nvPicPr>
          <p:cNvPr id="152580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04913"/>
            <a:ext cx="8353425" cy="5194300"/>
          </a:xfr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643834" y="1785926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8964613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GP connectivity: to specialists (in %,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692275" y="6249988"/>
            <a:ext cx="5907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pic>
        <p:nvPicPr>
          <p:cNvPr id="15360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339850"/>
            <a:ext cx="8137525" cy="5059363"/>
          </a:xfr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786710" y="1914521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53975"/>
            <a:ext cx="8748712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GP connectivity: to hospitals (in %,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1692275" y="6178550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pic>
        <p:nvPicPr>
          <p:cNvPr id="1546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60463"/>
            <a:ext cx="8424863" cy="5238750"/>
          </a:xfr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86710" y="1752595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GP connectivity: to health authorities</a:t>
            </a:r>
            <a:br>
              <a:rPr lang="en-US" sz="3600" smtClean="0">
                <a:solidFill>
                  <a:srgbClr val="FF0000"/>
                </a:solidFill>
              </a:rPr>
            </a:br>
            <a:r>
              <a:rPr lang="en-US" sz="3600" smtClean="0">
                <a:solidFill>
                  <a:srgbClr val="FF0000"/>
                </a:solidFill>
              </a:rPr>
              <a:t>(in %,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692275" y="6178550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pic>
        <p:nvPicPr>
          <p:cNvPr id="15565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255713"/>
            <a:ext cx="8042305" cy="5333141"/>
          </a:xfr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86710" y="1804983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4450"/>
            <a:ext cx="7775575" cy="724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2857488" y="5572140"/>
            <a:ext cx="5643602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643438" y="5214950"/>
            <a:ext cx="276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/>
              </a:rPr>
              <a:t>4% „</a:t>
            </a:r>
            <a:r>
              <a:rPr lang="de-DE" b="1" dirty="0" err="1" smtClean="0">
                <a:solidFill>
                  <a:srgbClr val="FF0000"/>
                </a:solidFill>
                <a:effectLst/>
              </a:rPr>
              <a:t>full</a:t>
            </a:r>
            <a:r>
              <a:rPr lang="de-DE" b="1" dirty="0" smtClean="0">
                <a:solidFill>
                  <a:srgbClr val="FF0000"/>
                </a:solidFill>
                <a:effectLst/>
              </a:rPr>
              <a:t>“ + 13% „</a:t>
            </a:r>
            <a:r>
              <a:rPr lang="de-DE" b="1" dirty="0" err="1" smtClean="0">
                <a:solidFill>
                  <a:srgbClr val="FF0000"/>
                </a:solidFill>
                <a:effectLst/>
              </a:rPr>
              <a:t>basic</a:t>
            </a:r>
            <a:r>
              <a:rPr lang="de-DE" b="1" dirty="0" smtClean="0">
                <a:solidFill>
                  <a:srgbClr val="FF0000"/>
                </a:solidFill>
                <a:effectLst/>
              </a:rPr>
              <a:t>“</a:t>
            </a:r>
            <a:endParaRPr lang="de-DE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1763713" y="6178550"/>
            <a:ext cx="5907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0"/>
            <a:ext cx="8964613" cy="11430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600" smtClean="0">
                <a:solidFill>
                  <a:srgbClr val="FF0000"/>
                </a:solidFill>
              </a:rPr>
              <a:t>GP connectivity: to insurers/ reimbursers (in %,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1566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216025"/>
            <a:ext cx="7788275" cy="5165725"/>
          </a:xfr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86710" y="1785926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52400"/>
            <a:ext cx="8856662" cy="14478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spcBef>
                <a:spcPct val="120000"/>
              </a:spcBef>
            </a:pPr>
            <a:r>
              <a:rPr lang="en-US" sz="3600" smtClean="0">
                <a:solidFill>
                  <a:srgbClr val="FF0000"/>
                </a:solidFill>
              </a:rPr>
              <a:t>GPs: Electronic exchange of patient data by purpose (in %, EU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336800" y="65246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pic>
        <p:nvPicPr>
          <p:cNvPr id="167015" name="Picture 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628775"/>
            <a:ext cx="8424862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52400"/>
            <a:ext cx="8856662" cy="14478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spcBef>
                <a:spcPct val="120000"/>
              </a:spcBef>
            </a:pPr>
            <a:r>
              <a:rPr lang="en-US" sz="3600" smtClean="0">
                <a:solidFill>
                  <a:srgbClr val="FF0000"/>
                </a:solidFill>
              </a:rPr>
              <a:t>GPs: Electronic exchange of patient data by purpose (selected countries in %)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36800" y="65246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graphicFrame>
        <p:nvGraphicFramePr>
          <p:cNvPr id="165124" name="Group 260"/>
          <p:cNvGraphicFramePr>
            <a:graphicFrameLocks noGrp="1"/>
          </p:cNvGraphicFramePr>
          <p:nvPr>
            <p:ph idx="4294967295"/>
          </p:nvPr>
        </p:nvGraphicFramePr>
        <p:xfrm>
          <a:off x="250825" y="1916113"/>
          <a:ext cx="8424863" cy="4430078"/>
        </p:xfrm>
        <a:graphic>
          <a:graphicData uri="http://schemas.openxmlformats.org/drawingml/2006/table">
            <a:tbl>
              <a:tblPr/>
              <a:tblGrid>
                <a:gridCol w="720725"/>
                <a:gridCol w="1296988"/>
                <a:gridCol w="1295400"/>
                <a:gridCol w="1368425"/>
                <a:gridCol w="1223962"/>
                <a:gridCol w="1295400"/>
                <a:gridCol w="1223963"/>
              </a:tblGrid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Lab results from laboratories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Admin data to reimbursers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Medical data to care providers / professionals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Admin data to other care providers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Prescription to pharmacies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Medical data cross border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EU27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BG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39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NL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</a:t>
                      </a:r>
                      <a:endParaRPr kumimoji="0" lang="en-GB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</a:t>
                      </a: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404813"/>
            <a:ext cx="4500563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5125"/>
            <a:ext cx="453707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3262313"/>
            <a:ext cx="460851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41663"/>
            <a:ext cx="449897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85113" y="5915049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1406" y="65246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 dirty="0">
                <a:effectLst/>
                <a:latin typeface="Tahoma" pitchFamily="34" charset="0"/>
              </a:rPr>
              <a:t>Source:</a:t>
            </a:r>
            <a:r>
              <a:rPr lang="de-DE" sz="1200" dirty="0">
                <a:effectLst/>
                <a:latin typeface="Tahoma" pitchFamily="34" charset="0"/>
              </a:rPr>
              <a:t> </a:t>
            </a:r>
            <a:r>
              <a:rPr lang="de-DE" sz="1200" dirty="0" err="1">
                <a:effectLst/>
                <a:latin typeface="Tahoma" pitchFamily="34" charset="0"/>
              </a:rPr>
              <a:t>empirica</a:t>
            </a:r>
            <a:r>
              <a:rPr lang="de-DE" sz="1200" dirty="0">
                <a:effectLst/>
                <a:latin typeface="Tahoma" pitchFamily="34" charset="0"/>
              </a:rPr>
              <a:t>: ICT </a:t>
            </a:r>
            <a:r>
              <a:rPr lang="de-DE" sz="1200" dirty="0" err="1">
                <a:effectLst/>
                <a:latin typeface="Tahoma" pitchFamily="34" charset="0"/>
              </a:rPr>
              <a:t>and</a:t>
            </a:r>
            <a:r>
              <a:rPr lang="de-DE" sz="1200" dirty="0">
                <a:effectLst/>
                <a:latin typeface="Tahoma" pitchFamily="34" charset="0"/>
              </a:rPr>
              <a:t> </a:t>
            </a:r>
            <a:r>
              <a:rPr lang="de-DE" sz="1200" dirty="0" err="1">
                <a:effectLst/>
                <a:latin typeface="Tahoma" pitchFamily="34" charset="0"/>
              </a:rPr>
              <a:t>eHealth</a:t>
            </a:r>
            <a:r>
              <a:rPr lang="de-DE" sz="1200" dirty="0">
                <a:effectLst/>
                <a:latin typeface="Tahoma" pitchFamily="34" charset="0"/>
              </a:rPr>
              <a:t> </a:t>
            </a:r>
            <a:r>
              <a:rPr lang="de-DE" sz="1200" dirty="0" err="1">
                <a:effectLst/>
                <a:latin typeface="Tahoma" pitchFamily="34" charset="0"/>
              </a:rPr>
              <a:t>use</a:t>
            </a:r>
            <a:r>
              <a:rPr lang="de-DE" sz="1200" dirty="0">
                <a:effectLst/>
                <a:latin typeface="Tahoma" pitchFamily="34" charset="0"/>
              </a:rPr>
              <a:t> </a:t>
            </a:r>
            <a:r>
              <a:rPr lang="de-DE" sz="1200" dirty="0" err="1">
                <a:effectLst/>
                <a:latin typeface="Tahoma" pitchFamily="34" charset="0"/>
              </a:rPr>
              <a:t>among</a:t>
            </a:r>
            <a:r>
              <a:rPr lang="de-DE" sz="1200" dirty="0">
                <a:effectLst/>
                <a:latin typeface="Tahoma" pitchFamily="34" charset="0"/>
              </a:rPr>
              <a:t> GPs in Europe 2007, Bonn April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52400"/>
            <a:ext cx="8964613" cy="14478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spcBef>
                <a:spcPct val="120000"/>
              </a:spcBef>
            </a:pPr>
            <a:r>
              <a:rPr lang="en-US" sz="3600" smtClean="0">
                <a:solidFill>
                  <a:srgbClr val="FF0000"/>
                </a:solidFill>
              </a:rPr>
              <a:t>Readiness – use gap (example in %,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336800" y="65246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 dirty="0">
                <a:effectLst/>
                <a:latin typeface="Tahoma" pitchFamily="34" charset="0"/>
              </a:rPr>
              <a:t>Source:</a:t>
            </a:r>
            <a:r>
              <a:rPr lang="de-DE" sz="1200" dirty="0">
                <a:effectLst/>
                <a:latin typeface="Tahoma" pitchFamily="34" charset="0"/>
              </a:rPr>
              <a:t> </a:t>
            </a:r>
            <a:r>
              <a:rPr lang="de-DE" sz="1200" dirty="0" err="1">
                <a:effectLst/>
                <a:latin typeface="Tahoma" pitchFamily="34" charset="0"/>
              </a:rPr>
              <a:t>empirica</a:t>
            </a:r>
            <a:r>
              <a:rPr lang="de-DE" sz="1200" dirty="0">
                <a:effectLst/>
                <a:latin typeface="Tahoma" pitchFamily="34" charset="0"/>
              </a:rPr>
              <a:t>: ICT </a:t>
            </a:r>
            <a:r>
              <a:rPr lang="de-DE" sz="1200" dirty="0" err="1">
                <a:effectLst/>
                <a:latin typeface="Tahoma" pitchFamily="34" charset="0"/>
              </a:rPr>
              <a:t>and</a:t>
            </a:r>
            <a:r>
              <a:rPr lang="de-DE" sz="1200" dirty="0">
                <a:effectLst/>
                <a:latin typeface="Tahoma" pitchFamily="34" charset="0"/>
              </a:rPr>
              <a:t> </a:t>
            </a:r>
            <a:r>
              <a:rPr lang="de-DE" sz="1200" dirty="0" err="1">
                <a:effectLst/>
                <a:latin typeface="Tahoma" pitchFamily="34" charset="0"/>
              </a:rPr>
              <a:t>eHealth</a:t>
            </a:r>
            <a:r>
              <a:rPr lang="de-DE" sz="1200" dirty="0">
                <a:effectLst/>
                <a:latin typeface="Tahoma" pitchFamily="34" charset="0"/>
              </a:rPr>
              <a:t> </a:t>
            </a:r>
            <a:r>
              <a:rPr lang="de-DE" sz="1200" dirty="0" err="1">
                <a:effectLst/>
                <a:latin typeface="Tahoma" pitchFamily="34" charset="0"/>
              </a:rPr>
              <a:t>use</a:t>
            </a:r>
            <a:r>
              <a:rPr lang="de-DE" sz="1200" dirty="0">
                <a:effectLst/>
                <a:latin typeface="Tahoma" pitchFamily="34" charset="0"/>
              </a:rPr>
              <a:t> </a:t>
            </a:r>
            <a:r>
              <a:rPr lang="de-DE" sz="1200" dirty="0" err="1">
                <a:effectLst/>
                <a:latin typeface="Tahoma" pitchFamily="34" charset="0"/>
              </a:rPr>
              <a:t>among</a:t>
            </a:r>
            <a:r>
              <a:rPr lang="de-DE" sz="1200" dirty="0">
                <a:effectLst/>
                <a:latin typeface="Tahoma" pitchFamily="34" charset="0"/>
              </a:rPr>
              <a:t> GPs in Europe 2007, Bonn April 2008</a:t>
            </a:r>
          </a:p>
        </p:txBody>
      </p:sp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4363"/>
            <a:ext cx="91440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86" name="Picture 1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00213"/>
            <a:ext cx="8748712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8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52400"/>
            <a:ext cx="8856662" cy="14478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spcBef>
                <a:spcPct val="120000"/>
              </a:spcBef>
            </a:pPr>
            <a:r>
              <a:rPr lang="en-US" sz="3600" smtClean="0">
                <a:solidFill>
                  <a:srgbClr val="FF0000"/>
                </a:solidFill>
              </a:rPr>
              <a:t>GPs: ePrescribing (in %,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336800" y="65246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885113" y="2054225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563"/>
            <a:ext cx="9144000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0229" name="Text Box 3"/>
          <p:cNvSpPr txBox="1">
            <a:spLocks noChangeArrowheads="1"/>
          </p:cNvSpPr>
          <p:nvPr/>
        </p:nvSpPr>
        <p:spPr bwMode="auto">
          <a:xfrm>
            <a:off x="2336800" y="65246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Denmark Leads the Way In </a:t>
            </a:r>
            <a:r>
              <a:rPr lang="en-US" sz="3600" b="1" dirty="0" err="1" smtClean="0">
                <a:solidFill>
                  <a:schemeClr val="bg1"/>
                </a:solidFill>
                <a:cs typeface="Times New Roman" pitchFamily="18" charset="0"/>
              </a:rPr>
              <a:t>eHealth</a:t>
            </a: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:</a:t>
            </a:r>
            <a:b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cs typeface="Times New Roman" pitchFamily="18" charset="0"/>
              </a:rPr>
              <a:t>An Example of High Performance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57364"/>
            <a:ext cx="9144000" cy="4714908"/>
          </a:xfrm>
        </p:spPr>
        <p:txBody>
          <a:bodyPr/>
          <a:lstStyle/>
          <a:p>
            <a:pPr marL="1371600" lvl="1" indent="-401638">
              <a:lnSpc>
                <a:spcPct val="80000"/>
              </a:lnSpc>
              <a:spcBef>
                <a:spcPct val="55000"/>
              </a:spcBef>
            </a:pPr>
            <a:r>
              <a:rPr lang="en-US" dirty="0" smtClean="0">
                <a:solidFill>
                  <a:schemeClr val="bg1"/>
                </a:solidFill>
              </a:rPr>
              <a:t>98% of primary care physicians totally electronic health records and e-prescribing</a:t>
            </a:r>
          </a:p>
          <a:p>
            <a:pPr marL="1371600" lvl="1" indent="-401638">
              <a:lnSpc>
                <a:spcPct val="80000"/>
              </a:lnSpc>
              <a:spcBef>
                <a:spcPct val="55000"/>
              </a:spcBef>
            </a:pPr>
            <a:r>
              <a:rPr lang="en-US" dirty="0" smtClean="0">
                <a:solidFill>
                  <a:schemeClr val="bg1"/>
                </a:solidFill>
              </a:rPr>
              <a:t>Paid for e-mail with patients</a:t>
            </a:r>
          </a:p>
          <a:p>
            <a:pPr marL="1371600" lvl="1" indent="-401638">
              <a:lnSpc>
                <a:spcPct val="80000"/>
              </a:lnSpc>
              <a:spcBef>
                <a:spcPct val="55000"/>
              </a:spcBef>
            </a:pPr>
            <a:r>
              <a:rPr lang="en-US" dirty="0" smtClean="0">
                <a:solidFill>
                  <a:schemeClr val="bg1"/>
                </a:solidFill>
              </a:rPr>
              <a:t>All prescriptions, lab and imaging tests, specialist consult reports, hospital discharge letters flow through a single electronic portal accessible to patients, physicians, and home health nurses</a:t>
            </a:r>
          </a:p>
          <a:p>
            <a:pPr marL="1371600" lvl="1" indent="-401638">
              <a:lnSpc>
                <a:spcPct val="80000"/>
              </a:lnSpc>
              <a:spcBef>
                <a:spcPct val="55000"/>
              </a:spcBef>
            </a:pPr>
            <a:r>
              <a:rPr lang="en-US" dirty="0" smtClean="0">
                <a:solidFill>
                  <a:schemeClr val="bg1"/>
                </a:solidFill>
              </a:rPr>
              <a:t>Specialist payment depends upon filing information in the electronic portal</a:t>
            </a:r>
          </a:p>
          <a:p>
            <a:pPr marL="609600" indent="-609600">
              <a:lnSpc>
                <a:spcPct val="80000"/>
              </a:lnSpc>
              <a:spcBef>
                <a:spcPct val="55000"/>
              </a:spcBef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 descr="Wide upward diagonal"/>
          <p:cNvSpPr txBox="1">
            <a:spLocks noChangeArrowheads="1"/>
          </p:cNvSpPr>
          <p:nvPr/>
        </p:nvSpPr>
        <p:spPr bwMode="auto">
          <a:xfrm>
            <a:off x="0" y="6400800"/>
            <a:ext cx="7315200" cy="457200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SzPct val="70000"/>
              <a:buFont typeface="Monotype Sorts" pitchFamily="2" charset="2"/>
              <a:buNone/>
            </a:pPr>
            <a:r>
              <a:rPr lang="en-US" sz="1200">
                <a:effectLst/>
              </a:rPr>
              <a:t>Source: I. Johansen, Presentation to the International Society for Quality in Health Care, </a:t>
            </a:r>
            <a:br>
              <a:rPr lang="en-US" sz="1200">
                <a:effectLst/>
              </a:rPr>
            </a:br>
            <a:r>
              <a:rPr lang="en-US" sz="1200">
                <a:effectLst/>
              </a:rPr>
              <a:t>25th International Conference, October 19-22, 2008.</a:t>
            </a:r>
          </a:p>
        </p:txBody>
      </p:sp>
      <p:grpSp>
        <p:nvGrpSpPr>
          <p:cNvPr id="192516" name="Group 4"/>
          <p:cNvGrpSpPr>
            <a:grpSpLocks/>
          </p:cNvGrpSpPr>
          <p:nvPr/>
        </p:nvGrpSpPr>
        <p:grpSpPr bwMode="auto">
          <a:xfrm>
            <a:off x="107950" y="115888"/>
            <a:ext cx="8856663" cy="6337300"/>
            <a:chOff x="612" y="119"/>
            <a:chExt cx="5445" cy="3674"/>
          </a:xfrm>
        </p:grpSpPr>
        <p:graphicFrame>
          <p:nvGraphicFramePr>
            <p:cNvPr id="192517" name="Object 5"/>
            <p:cNvGraphicFramePr>
              <a:graphicFrameLocks noChangeAspect="1"/>
            </p:cNvGraphicFramePr>
            <p:nvPr/>
          </p:nvGraphicFramePr>
          <p:xfrm>
            <a:off x="612" y="119"/>
            <a:ext cx="5445" cy="3674"/>
          </p:xfrm>
          <a:graphic>
            <a:graphicData uri="http://schemas.openxmlformats.org/presentationml/2006/ole">
              <p:oleObj spid="_x0000_s192517" name="Diagram" r:id="rId3" imgW="9715680" imgH="5619600" progId="">
                <p:embed/>
              </p:oleObj>
            </a:graphicData>
          </a:graphic>
        </p:graphicFrame>
        <p:sp>
          <p:nvSpPr>
            <p:cNvPr id="192518" name="Rectangle 6"/>
            <p:cNvSpPr>
              <a:spLocks noChangeArrowheads="1"/>
            </p:cNvSpPr>
            <p:nvPr/>
          </p:nvSpPr>
          <p:spPr bwMode="auto">
            <a:xfrm>
              <a:off x="4784" y="697"/>
              <a:ext cx="857" cy="34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19" name="Rectangle 7"/>
            <p:cNvSpPr>
              <a:spLocks noChangeArrowheads="1"/>
            </p:cNvSpPr>
            <p:nvPr/>
          </p:nvSpPr>
          <p:spPr bwMode="auto">
            <a:xfrm>
              <a:off x="4859" y="744"/>
              <a:ext cx="5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Prescriptions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4859" y="872"/>
              <a:ext cx="6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1039105 = 73%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21" name="Oval 9"/>
            <p:cNvSpPr>
              <a:spLocks noChangeArrowheads="1"/>
            </p:cNvSpPr>
            <p:nvPr/>
          </p:nvSpPr>
          <p:spPr bwMode="auto">
            <a:xfrm>
              <a:off x="5511" y="747"/>
              <a:ext cx="105" cy="111"/>
            </a:xfrm>
            <a:prstGeom prst="ellipse">
              <a:avLst/>
            </a:prstGeom>
            <a:solidFill>
              <a:srgbClr val="3333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22" name="Rectangle 10"/>
            <p:cNvSpPr>
              <a:spLocks noChangeArrowheads="1"/>
            </p:cNvSpPr>
            <p:nvPr/>
          </p:nvSpPr>
          <p:spPr bwMode="auto">
            <a:xfrm>
              <a:off x="4784" y="697"/>
              <a:ext cx="857" cy="34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23" name="Rectangle 11"/>
            <p:cNvSpPr>
              <a:spLocks noChangeArrowheads="1"/>
            </p:cNvSpPr>
            <p:nvPr/>
          </p:nvSpPr>
          <p:spPr bwMode="auto">
            <a:xfrm>
              <a:off x="4859" y="744"/>
              <a:ext cx="5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Prescriptions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4859" y="872"/>
              <a:ext cx="66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1389023 = 84%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25" name="Oval 13"/>
            <p:cNvSpPr>
              <a:spLocks noChangeArrowheads="1"/>
            </p:cNvSpPr>
            <p:nvPr/>
          </p:nvSpPr>
          <p:spPr bwMode="auto">
            <a:xfrm>
              <a:off x="5511" y="747"/>
              <a:ext cx="105" cy="111"/>
            </a:xfrm>
            <a:prstGeom prst="ellipse">
              <a:avLst/>
            </a:prstGeom>
            <a:solidFill>
              <a:srgbClr val="3333CC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26" name="Rectangle 14"/>
            <p:cNvSpPr>
              <a:spLocks noChangeArrowheads="1"/>
            </p:cNvSpPr>
            <p:nvPr/>
          </p:nvSpPr>
          <p:spPr bwMode="auto">
            <a:xfrm>
              <a:off x="4784" y="1446"/>
              <a:ext cx="857" cy="34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27" name="Rectangle 15"/>
            <p:cNvSpPr>
              <a:spLocks noChangeArrowheads="1"/>
            </p:cNvSpPr>
            <p:nvPr/>
          </p:nvSpPr>
          <p:spPr bwMode="auto">
            <a:xfrm>
              <a:off x="4859" y="1493"/>
              <a:ext cx="24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Disch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28" name="Rectangle 16"/>
            <p:cNvSpPr>
              <a:spLocks noChangeArrowheads="1"/>
            </p:cNvSpPr>
            <p:nvPr/>
          </p:nvSpPr>
          <p:spPr bwMode="auto">
            <a:xfrm>
              <a:off x="5114" y="1493"/>
              <a:ext cx="3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. Letters 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29" name="Rectangle 17"/>
            <p:cNvSpPr>
              <a:spLocks noChangeArrowheads="1"/>
            </p:cNvSpPr>
            <p:nvPr/>
          </p:nvSpPr>
          <p:spPr bwMode="auto">
            <a:xfrm>
              <a:off x="4859" y="1620"/>
              <a:ext cx="64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682923 = 85 %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30" name="Freeform 18"/>
            <p:cNvSpPr>
              <a:spLocks/>
            </p:cNvSpPr>
            <p:nvPr/>
          </p:nvSpPr>
          <p:spPr bwMode="auto">
            <a:xfrm>
              <a:off x="5468" y="1499"/>
              <a:ext cx="129" cy="107"/>
            </a:xfrm>
            <a:custGeom>
              <a:avLst/>
              <a:gdLst/>
              <a:ahLst/>
              <a:cxnLst>
                <a:cxn ang="0">
                  <a:pos x="65" y="107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65" y="107"/>
                </a:cxn>
              </a:cxnLst>
              <a:rect l="0" t="0" r="r" b="b"/>
              <a:pathLst>
                <a:path w="129" h="107">
                  <a:moveTo>
                    <a:pt x="65" y="107"/>
                  </a:moveTo>
                  <a:lnTo>
                    <a:pt x="0" y="0"/>
                  </a:lnTo>
                  <a:lnTo>
                    <a:pt x="129" y="0"/>
                  </a:lnTo>
                  <a:lnTo>
                    <a:pt x="65" y="107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31" name="Rectangle 19"/>
            <p:cNvSpPr>
              <a:spLocks noChangeArrowheads="1"/>
            </p:cNvSpPr>
            <p:nvPr/>
          </p:nvSpPr>
          <p:spPr bwMode="auto">
            <a:xfrm>
              <a:off x="4784" y="1434"/>
              <a:ext cx="857" cy="34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32" name="Rectangle 20"/>
            <p:cNvSpPr>
              <a:spLocks noChangeArrowheads="1"/>
            </p:cNvSpPr>
            <p:nvPr/>
          </p:nvSpPr>
          <p:spPr bwMode="auto">
            <a:xfrm>
              <a:off x="4859" y="1493"/>
              <a:ext cx="24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Disch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33" name="Rectangle 21"/>
            <p:cNvSpPr>
              <a:spLocks noChangeArrowheads="1"/>
            </p:cNvSpPr>
            <p:nvPr/>
          </p:nvSpPr>
          <p:spPr bwMode="auto">
            <a:xfrm>
              <a:off x="5114" y="1493"/>
              <a:ext cx="38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. Letters 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34" name="Rectangle 22"/>
            <p:cNvSpPr>
              <a:spLocks noChangeArrowheads="1"/>
            </p:cNvSpPr>
            <p:nvPr/>
          </p:nvSpPr>
          <p:spPr bwMode="auto">
            <a:xfrm>
              <a:off x="4859" y="1609"/>
              <a:ext cx="6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1131750 = 94 %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35" name="Freeform 23"/>
            <p:cNvSpPr>
              <a:spLocks/>
            </p:cNvSpPr>
            <p:nvPr/>
          </p:nvSpPr>
          <p:spPr bwMode="auto">
            <a:xfrm>
              <a:off x="5468" y="1487"/>
              <a:ext cx="129" cy="107"/>
            </a:xfrm>
            <a:custGeom>
              <a:avLst/>
              <a:gdLst/>
              <a:ahLst/>
              <a:cxnLst>
                <a:cxn ang="0">
                  <a:pos x="65" y="107"/>
                </a:cxn>
                <a:cxn ang="0">
                  <a:pos x="0" y="0"/>
                </a:cxn>
                <a:cxn ang="0">
                  <a:pos x="129" y="0"/>
                </a:cxn>
                <a:cxn ang="0">
                  <a:pos x="65" y="107"/>
                </a:cxn>
              </a:cxnLst>
              <a:rect l="0" t="0" r="r" b="b"/>
              <a:pathLst>
                <a:path w="129" h="107">
                  <a:moveTo>
                    <a:pt x="65" y="107"/>
                  </a:moveTo>
                  <a:lnTo>
                    <a:pt x="0" y="0"/>
                  </a:lnTo>
                  <a:lnTo>
                    <a:pt x="129" y="0"/>
                  </a:lnTo>
                  <a:lnTo>
                    <a:pt x="65" y="107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36" name="Rectangle 24"/>
            <p:cNvSpPr>
              <a:spLocks noChangeArrowheads="1"/>
            </p:cNvSpPr>
            <p:nvPr/>
          </p:nvSpPr>
          <p:spPr bwMode="auto">
            <a:xfrm>
              <a:off x="4784" y="1874"/>
              <a:ext cx="857" cy="34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66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37" name="Rectangle 25"/>
            <p:cNvSpPr>
              <a:spLocks noChangeArrowheads="1"/>
            </p:cNvSpPr>
            <p:nvPr/>
          </p:nvSpPr>
          <p:spPr bwMode="auto">
            <a:xfrm>
              <a:off x="4859" y="1920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Lab. 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38" name="Rectangle 26"/>
            <p:cNvSpPr>
              <a:spLocks noChangeArrowheads="1"/>
            </p:cNvSpPr>
            <p:nvPr/>
          </p:nvSpPr>
          <p:spPr bwMode="auto">
            <a:xfrm>
              <a:off x="5096" y="1920"/>
              <a:ext cx="3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reports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39" name="Rectangle 27"/>
            <p:cNvSpPr>
              <a:spLocks noChangeArrowheads="1"/>
            </p:cNvSpPr>
            <p:nvPr/>
          </p:nvSpPr>
          <p:spPr bwMode="auto">
            <a:xfrm>
              <a:off x="4859" y="2049"/>
              <a:ext cx="64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543040 = 82 %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40" name="Freeform 28"/>
            <p:cNvSpPr>
              <a:spLocks/>
            </p:cNvSpPr>
            <p:nvPr/>
          </p:nvSpPr>
          <p:spPr bwMode="auto">
            <a:xfrm>
              <a:off x="5468" y="1916"/>
              <a:ext cx="129" cy="10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107"/>
                </a:cxn>
                <a:cxn ang="0">
                  <a:pos x="129" y="107"/>
                </a:cxn>
                <a:cxn ang="0">
                  <a:pos x="65" y="0"/>
                </a:cxn>
              </a:cxnLst>
              <a:rect l="0" t="0" r="r" b="b"/>
              <a:pathLst>
                <a:path w="129" h="107">
                  <a:moveTo>
                    <a:pt x="65" y="0"/>
                  </a:moveTo>
                  <a:lnTo>
                    <a:pt x="0" y="107"/>
                  </a:lnTo>
                  <a:lnTo>
                    <a:pt x="129" y="10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CC9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41" name="Rectangle 29"/>
            <p:cNvSpPr>
              <a:spLocks noChangeArrowheads="1"/>
            </p:cNvSpPr>
            <p:nvPr/>
          </p:nvSpPr>
          <p:spPr bwMode="auto">
            <a:xfrm>
              <a:off x="4784" y="1874"/>
              <a:ext cx="857" cy="34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66FF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42" name="Rectangle 30"/>
            <p:cNvSpPr>
              <a:spLocks noChangeArrowheads="1"/>
            </p:cNvSpPr>
            <p:nvPr/>
          </p:nvSpPr>
          <p:spPr bwMode="auto">
            <a:xfrm>
              <a:off x="4859" y="1920"/>
              <a:ext cx="22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Lab. 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43" name="Rectangle 31"/>
            <p:cNvSpPr>
              <a:spLocks noChangeArrowheads="1"/>
            </p:cNvSpPr>
            <p:nvPr/>
          </p:nvSpPr>
          <p:spPr bwMode="auto">
            <a:xfrm>
              <a:off x="5096" y="1920"/>
              <a:ext cx="31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reports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44" name="Rectangle 32"/>
            <p:cNvSpPr>
              <a:spLocks noChangeArrowheads="1"/>
            </p:cNvSpPr>
            <p:nvPr/>
          </p:nvSpPr>
          <p:spPr bwMode="auto">
            <a:xfrm>
              <a:off x="4859" y="2049"/>
              <a:ext cx="64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988151 = 99 %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45" name="Freeform 33"/>
            <p:cNvSpPr>
              <a:spLocks/>
            </p:cNvSpPr>
            <p:nvPr/>
          </p:nvSpPr>
          <p:spPr bwMode="auto">
            <a:xfrm>
              <a:off x="5468" y="1916"/>
              <a:ext cx="129" cy="107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107"/>
                </a:cxn>
                <a:cxn ang="0">
                  <a:pos x="129" y="107"/>
                </a:cxn>
                <a:cxn ang="0">
                  <a:pos x="65" y="0"/>
                </a:cxn>
              </a:cxnLst>
              <a:rect l="0" t="0" r="r" b="b"/>
              <a:pathLst>
                <a:path w="129" h="107">
                  <a:moveTo>
                    <a:pt x="65" y="0"/>
                  </a:moveTo>
                  <a:lnTo>
                    <a:pt x="0" y="107"/>
                  </a:lnTo>
                  <a:lnTo>
                    <a:pt x="129" y="10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CC9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2546" name="Group 34"/>
            <p:cNvGrpSpPr>
              <a:grpSpLocks/>
            </p:cNvGrpSpPr>
            <p:nvPr/>
          </p:nvGrpSpPr>
          <p:grpSpPr bwMode="auto">
            <a:xfrm>
              <a:off x="4784" y="2886"/>
              <a:ext cx="857" cy="746"/>
              <a:chOff x="4736" y="2846"/>
              <a:chExt cx="857" cy="746"/>
            </a:xfrm>
          </p:grpSpPr>
          <p:sp>
            <p:nvSpPr>
              <p:cNvPr id="192547" name="Rectangle 35"/>
              <p:cNvSpPr>
                <a:spLocks noChangeArrowheads="1"/>
              </p:cNvSpPr>
              <p:nvPr/>
            </p:nvSpPr>
            <p:spPr bwMode="auto">
              <a:xfrm>
                <a:off x="4736" y="2846"/>
                <a:ext cx="857" cy="34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48" name="Rectangle 36"/>
              <p:cNvSpPr>
                <a:spLocks noChangeArrowheads="1"/>
              </p:cNvSpPr>
              <p:nvPr/>
            </p:nvSpPr>
            <p:spPr bwMode="auto">
              <a:xfrm>
                <a:off x="4811" y="2893"/>
                <a:ext cx="43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49" name="Rectangle 37"/>
              <p:cNvSpPr>
                <a:spLocks noChangeArrowheads="1"/>
              </p:cNvSpPr>
              <p:nvPr/>
            </p:nvSpPr>
            <p:spPr bwMode="auto">
              <a:xfrm>
                <a:off x="4811" y="2897"/>
                <a:ext cx="40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300" b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Referrals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50" name="Rectangle 38"/>
              <p:cNvSpPr>
                <a:spLocks noChangeArrowheads="1"/>
              </p:cNvSpPr>
              <p:nvPr/>
            </p:nvSpPr>
            <p:spPr bwMode="auto">
              <a:xfrm>
                <a:off x="4811" y="3020"/>
                <a:ext cx="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51" name="Freeform 39"/>
              <p:cNvSpPr>
                <a:spLocks/>
              </p:cNvSpPr>
              <p:nvPr/>
            </p:nvSpPr>
            <p:spPr bwMode="auto">
              <a:xfrm>
                <a:off x="5419" y="2888"/>
                <a:ext cx="129" cy="10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107"/>
                  </a:cxn>
                  <a:cxn ang="0">
                    <a:pos x="129" y="107"/>
                  </a:cxn>
                  <a:cxn ang="0">
                    <a:pos x="64" y="0"/>
                  </a:cxn>
                </a:cxnLst>
                <a:rect l="0" t="0" r="r" b="b"/>
                <a:pathLst>
                  <a:path w="129" h="107">
                    <a:moveTo>
                      <a:pt x="64" y="0"/>
                    </a:moveTo>
                    <a:lnTo>
                      <a:pt x="0" y="107"/>
                    </a:lnTo>
                    <a:lnTo>
                      <a:pt x="129" y="107"/>
                    </a:lnTo>
                    <a:lnTo>
                      <a:pt x="6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52" name="Rectangle 40"/>
              <p:cNvSpPr>
                <a:spLocks noChangeArrowheads="1"/>
              </p:cNvSpPr>
              <p:nvPr/>
            </p:nvSpPr>
            <p:spPr bwMode="auto">
              <a:xfrm>
                <a:off x="4736" y="2846"/>
                <a:ext cx="857" cy="34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53" name="Rectangle 41"/>
              <p:cNvSpPr>
                <a:spLocks noChangeArrowheads="1"/>
              </p:cNvSpPr>
              <p:nvPr/>
            </p:nvSpPr>
            <p:spPr bwMode="auto">
              <a:xfrm>
                <a:off x="4811" y="2893"/>
                <a:ext cx="43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54" name="Rectangle 42"/>
              <p:cNvSpPr>
                <a:spLocks noChangeArrowheads="1"/>
              </p:cNvSpPr>
              <p:nvPr/>
            </p:nvSpPr>
            <p:spPr bwMode="auto">
              <a:xfrm>
                <a:off x="4811" y="2897"/>
                <a:ext cx="40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300" b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Referrals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55" name="Rectangle 43"/>
              <p:cNvSpPr>
                <a:spLocks noChangeArrowheads="1"/>
              </p:cNvSpPr>
              <p:nvPr/>
            </p:nvSpPr>
            <p:spPr bwMode="auto">
              <a:xfrm>
                <a:off x="4811" y="3020"/>
                <a:ext cx="67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56" name="Rectangle 44"/>
              <p:cNvSpPr>
                <a:spLocks noChangeArrowheads="1"/>
              </p:cNvSpPr>
              <p:nvPr/>
            </p:nvSpPr>
            <p:spPr bwMode="auto">
              <a:xfrm>
                <a:off x="4811" y="3024"/>
                <a:ext cx="64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300" b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177525 = 65 %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57" name="Freeform 45"/>
              <p:cNvSpPr>
                <a:spLocks/>
              </p:cNvSpPr>
              <p:nvPr/>
            </p:nvSpPr>
            <p:spPr bwMode="auto">
              <a:xfrm>
                <a:off x="5419" y="2888"/>
                <a:ext cx="129" cy="10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107"/>
                  </a:cxn>
                  <a:cxn ang="0">
                    <a:pos x="129" y="107"/>
                  </a:cxn>
                  <a:cxn ang="0">
                    <a:pos x="64" y="0"/>
                  </a:cxn>
                </a:cxnLst>
                <a:rect l="0" t="0" r="r" b="b"/>
                <a:pathLst>
                  <a:path w="129" h="107">
                    <a:moveTo>
                      <a:pt x="64" y="0"/>
                    </a:moveTo>
                    <a:lnTo>
                      <a:pt x="0" y="107"/>
                    </a:lnTo>
                    <a:lnTo>
                      <a:pt x="129" y="107"/>
                    </a:lnTo>
                    <a:lnTo>
                      <a:pt x="6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58" name="Rectangle 46"/>
              <p:cNvSpPr>
                <a:spLocks noChangeArrowheads="1"/>
              </p:cNvSpPr>
              <p:nvPr/>
            </p:nvSpPr>
            <p:spPr bwMode="auto">
              <a:xfrm>
                <a:off x="4736" y="2846"/>
                <a:ext cx="857" cy="34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59" name="Rectangle 47"/>
              <p:cNvSpPr>
                <a:spLocks noChangeArrowheads="1"/>
              </p:cNvSpPr>
              <p:nvPr/>
            </p:nvSpPr>
            <p:spPr bwMode="auto">
              <a:xfrm>
                <a:off x="4811" y="2893"/>
                <a:ext cx="43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60" name="Rectangle 48"/>
              <p:cNvSpPr>
                <a:spLocks noChangeArrowheads="1"/>
              </p:cNvSpPr>
              <p:nvPr/>
            </p:nvSpPr>
            <p:spPr bwMode="auto">
              <a:xfrm>
                <a:off x="4811" y="2897"/>
                <a:ext cx="40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300" b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Referrals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61" name="Rectangle 49"/>
              <p:cNvSpPr>
                <a:spLocks noChangeArrowheads="1"/>
              </p:cNvSpPr>
              <p:nvPr/>
            </p:nvSpPr>
            <p:spPr bwMode="auto">
              <a:xfrm>
                <a:off x="4811" y="3020"/>
                <a:ext cx="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62" name="Freeform 50"/>
              <p:cNvSpPr>
                <a:spLocks/>
              </p:cNvSpPr>
              <p:nvPr/>
            </p:nvSpPr>
            <p:spPr bwMode="auto">
              <a:xfrm>
                <a:off x="5419" y="2888"/>
                <a:ext cx="129" cy="10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107"/>
                  </a:cxn>
                  <a:cxn ang="0">
                    <a:pos x="129" y="107"/>
                  </a:cxn>
                  <a:cxn ang="0">
                    <a:pos x="64" y="0"/>
                  </a:cxn>
                </a:cxnLst>
                <a:rect l="0" t="0" r="r" b="b"/>
                <a:pathLst>
                  <a:path w="129" h="107">
                    <a:moveTo>
                      <a:pt x="64" y="0"/>
                    </a:moveTo>
                    <a:lnTo>
                      <a:pt x="0" y="107"/>
                    </a:lnTo>
                    <a:lnTo>
                      <a:pt x="129" y="107"/>
                    </a:lnTo>
                    <a:lnTo>
                      <a:pt x="6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63" name="Rectangle 51"/>
              <p:cNvSpPr>
                <a:spLocks noChangeArrowheads="1"/>
              </p:cNvSpPr>
              <p:nvPr/>
            </p:nvSpPr>
            <p:spPr bwMode="auto">
              <a:xfrm>
                <a:off x="4736" y="2846"/>
                <a:ext cx="857" cy="342"/>
              </a:xfrm>
              <a:prstGeom prst="rect">
                <a:avLst/>
              </a:prstGeom>
              <a:noFill/>
              <a:ln w="3175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64" name="Rectangle 52"/>
              <p:cNvSpPr>
                <a:spLocks noChangeArrowheads="1"/>
              </p:cNvSpPr>
              <p:nvPr/>
            </p:nvSpPr>
            <p:spPr bwMode="auto">
              <a:xfrm>
                <a:off x="4811" y="2893"/>
                <a:ext cx="43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65" name="Rectangle 53"/>
              <p:cNvSpPr>
                <a:spLocks noChangeArrowheads="1"/>
              </p:cNvSpPr>
              <p:nvPr/>
            </p:nvSpPr>
            <p:spPr bwMode="auto">
              <a:xfrm>
                <a:off x="4811" y="2897"/>
                <a:ext cx="405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300" b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Referrals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66" name="Rectangle 54"/>
              <p:cNvSpPr>
                <a:spLocks noChangeArrowheads="1"/>
              </p:cNvSpPr>
              <p:nvPr/>
            </p:nvSpPr>
            <p:spPr bwMode="auto">
              <a:xfrm>
                <a:off x="4811" y="3020"/>
                <a:ext cx="677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67" name="Rectangle 55"/>
              <p:cNvSpPr>
                <a:spLocks noChangeArrowheads="1"/>
              </p:cNvSpPr>
              <p:nvPr/>
            </p:nvSpPr>
            <p:spPr bwMode="auto">
              <a:xfrm>
                <a:off x="4811" y="3024"/>
                <a:ext cx="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68" name="Freeform 56"/>
              <p:cNvSpPr>
                <a:spLocks/>
              </p:cNvSpPr>
              <p:nvPr/>
            </p:nvSpPr>
            <p:spPr bwMode="auto">
              <a:xfrm>
                <a:off x="5419" y="2888"/>
                <a:ext cx="129" cy="10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107"/>
                  </a:cxn>
                  <a:cxn ang="0">
                    <a:pos x="129" y="107"/>
                  </a:cxn>
                  <a:cxn ang="0">
                    <a:pos x="64" y="0"/>
                  </a:cxn>
                </a:cxnLst>
                <a:rect l="0" t="0" r="r" b="b"/>
                <a:pathLst>
                  <a:path w="129" h="107">
                    <a:moveTo>
                      <a:pt x="64" y="0"/>
                    </a:moveTo>
                    <a:lnTo>
                      <a:pt x="0" y="107"/>
                    </a:lnTo>
                    <a:lnTo>
                      <a:pt x="129" y="107"/>
                    </a:lnTo>
                    <a:lnTo>
                      <a:pt x="64" y="0"/>
                    </a:lnTo>
                    <a:close/>
                  </a:path>
                </a:pathLst>
              </a:custGeom>
              <a:noFill/>
              <a:ln w="11113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69" name="Rectangle 57"/>
              <p:cNvSpPr>
                <a:spLocks noChangeArrowheads="1"/>
              </p:cNvSpPr>
              <p:nvPr/>
            </p:nvSpPr>
            <p:spPr bwMode="auto">
              <a:xfrm>
                <a:off x="4736" y="3274"/>
                <a:ext cx="857" cy="318"/>
              </a:xfrm>
              <a:prstGeom prst="rect">
                <a:avLst/>
              </a:prstGeom>
              <a:noFill/>
              <a:ln w="3175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570" name="Rectangle 58"/>
              <p:cNvSpPr>
                <a:spLocks noChangeArrowheads="1"/>
              </p:cNvSpPr>
              <p:nvPr/>
            </p:nvSpPr>
            <p:spPr bwMode="auto">
              <a:xfrm>
                <a:off x="4811" y="3285"/>
                <a:ext cx="694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300" b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Reimbursement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71" name="Rectangle 59"/>
              <p:cNvSpPr>
                <a:spLocks noChangeArrowheads="1"/>
              </p:cNvSpPr>
              <p:nvPr/>
            </p:nvSpPr>
            <p:spPr bwMode="auto">
              <a:xfrm>
                <a:off x="4811" y="3434"/>
                <a:ext cx="591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300" b="1">
                    <a:solidFill>
                      <a:srgbClr val="000000"/>
                    </a:solidFill>
                    <a:effectLst/>
                    <a:latin typeface="Times New Roman" pitchFamily="18" charset="0"/>
                  </a:rPr>
                  <a:t>21049 = 99 %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92572" name="Group 60"/>
            <p:cNvGrpSpPr>
              <a:grpSpLocks/>
            </p:cNvGrpSpPr>
            <p:nvPr/>
          </p:nvGrpSpPr>
          <p:grpSpPr bwMode="auto">
            <a:xfrm>
              <a:off x="1655" y="890"/>
              <a:ext cx="1728" cy="1145"/>
              <a:chOff x="1392" y="1111"/>
              <a:chExt cx="1728" cy="1145"/>
            </a:xfrm>
          </p:grpSpPr>
          <p:sp>
            <p:nvSpPr>
              <p:cNvPr id="192573" name="Rectangle 61"/>
              <p:cNvSpPr>
                <a:spLocks noChangeArrowheads="1"/>
              </p:cNvSpPr>
              <p:nvPr/>
            </p:nvSpPr>
            <p:spPr bwMode="auto">
              <a:xfrm>
                <a:off x="1392" y="1111"/>
                <a:ext cx="1728" cy="1145"/>
              </a:xfrm>
              <a:prstGeom prst="rect">
                <a:avLst/>
              </a:prstGeom>
              <a:solidFill>
                <a:srgbClr val="FFFF00"/>
              </a:solidFill>
              <a:ln w="27051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74" name="Rectangle 62"/>
              <p:cNvSpPr>
                <a:spLocks noChangeArrowheads="1"/>
              </p:cNvSpPr>
              <p:nvPr/>
            </p:nvSpPr>
            <p:spPr bwMode="auto">
              <a:xfrm>
                <a:off x="1437" y="1173"/>
                <a:ext cx="21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GP´s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75" name="Rectangle 63"/>
              <p:cNvSpPr>
                <a:spLocks noChangeArrowheads="1"/>
              </p:cNvSpPr>
              <p:nvPr/>
            </p:nvSpPr>
            <p:spPr bwMode="auto">
              <a:xfrm>
                <a:off x="1667" y="1173"/>
                <a:ext cx="1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with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76" name="Rectangle 64"/>
              <p:cNvSpPr>
                <a:spLocks noChangeArrowheads="1"/>
              </p:cNvSpPr>
              <p:nvPr/>
            </p:nvSpPr>
            <p:spPr bwMode="auto">
              <a:xfrm>
                <a:off x="1869" y="1173"/>
                <a:ext cx="109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EDI :                2120 = 100 %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77" name="Rectangle 65"/>
              <p:cNvSpPr>
                <a:spLocks noChangeArrowheads="1"/>
              </p:cNvSpPr>
              <p:nvPr/>
            </p:nvSpPr>
            <p:spPr bwMode="auto">
              <a:xfrm>
                <a:off x="1437" y="1334"/>
                <a:ext cx="43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Specialists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78" name="Rectangle 66"/>
              <p:cNvSpPr>
                <a:spLocks noChangeArrowheads="1"/>
              </p:cNvSpPr>
              <p:nvPr/>
            </p:nvSpPr>
            <p:spPr bwMode="auto">
              <a:xfrm>
                <a:off x="1934" y="1334"/>
                <a:ext cx="1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with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79" name="Rectangle 67"/>
              <p:cNvSpPr>
                <a:spLocks noChangeArrowheads="1"/>
              </p:cNvSpPr>
              <p:nvPr/>
            </p:nvSpPr>
            <p:spPr bwMode="auto">
              <a:xfrm>
                <a:off x="2139" y="1334"/>
                <a:ext cx="76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EDI:       765 = 94 %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0" name="Rectangle 68"/>
              <p:cNvSpPr>
                <a:spLocks noChangeArrowheads="1"/>
              </p:cNvSpPr>
              <p:nvPr/>
            </p:nvSpPr>
            <p:spPr bwMode="auto">
              <a:xfrm>
                <a:off x="1437" y="1494"/>
                <a:ext cx="37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Hospitals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1" name="Rectangle 69"/>
              <p:cNvSpPr>
                <a:spLocks noChangeArrowheads="1"/>
              </p:cNvSpPr>
              <p:nvPr/>
            </p:nvSpPr>
            <p:spPr bwMode="auto">
              <a:xfrm>
                <a:off x="1866" y="1494"/>
                <a:ext cx="177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with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2" name="Rectangle 70"/>
              <p:cNvSpPr>
                <a:spLocks noChangeArrowheads="1"/>
              </p:cNvSpPr>
              <p:nvPr/>
            </p:nvSpPr>
            <p:spPr bwMode="auto">
              <a:xfrm>
                <a:off x="2070" y="1494"/>
                <a:ext cx="88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EDI :           63 =  100%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3" name="Rectangle 71"/>
              <p:cNvSpPr>
                <a:spLocks noChangeArrowheads="1"/>
              </p:cNvSpPr>
              <p:nvPr/>
            </p:nvSpPr>
            <p:spPr bwMode="auto">
              <a:xfrm>
                <a:off x="1437" y="1655"/>
                <a:ext cx="654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Pharmacies with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4" name="Rectangle 72"/>
              <p:cNvSpPr>
                <a:spLocks noChangeArrowheads="1"/>
              </p:cNvSpPr>
              <p:nvPr/>
            </p:nvSpPr>
            <p:spPr bwMode="auto">
              <a:xfrm>
                <a:off x="2180" y="1655"/>
                <a:ext cx="76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EDI:     322 = 100 %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5" name="Rectangle 73"/>
              <p:cNvSpPr>
                <a:spLocks noChangeArrowheads="1"/>
              </p:cNvSpPr>
              <p:nvPr/>
            </p:nvSpPr>
            <p:spPr bwMode="auto">
              <a:xfrm>
                <a:off x="1437" y="1815"/>
                <a:ext cx="41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Doctors on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6" name="Rectangle 74"/>
              <p:cNvSpPr>
                <a:spLocks noChangeArrowheads="1"/>
              </p:cNvSpPr>
              <p:nvPr/>
            </p:nvSpPr>
            <p:spPr bwMode="auto">
              <a:xfrm>
                <a:off x="1933" y="1815"/>
                <a:ext cx="14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Call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7" name="Rectangle 75"/>
              <p:cNvSpPr>
                <a:spLocks noChangeArrowheads="1"/>
              </p:cNvSpPr>
              <p:nvPr/>
            </p:nvSpPr>
            <p:spPr bwMode="auto">
              <a:xfrm>
                <a:off x="2101" y="1815"/>
                <a:ext cx="87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:                    5 = 100 %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8" name="Rectangle 76"/>
              <p:cNvSpPr>
                <a:spLocks noChangeArrowheads="1"/>
              </p:cNvSpPr>
              <p:nvPr/>
            </p:nvSpPr>
            <p:spPr bwMode="auto">
              <a:xfrm>
                <a:off x="1437" y="1975"/>
                <a:ext cx="649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Health Insurance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89" name="Rectangle 77"/>
              <p:cNvSpPr>
                <a:spLocks noChangeArrowheads="1"/>
              </p:cNvSpPr>
              <p:nvPr/>
            </p:nvSpPr>
            <p:spPr bwMode="auto">
              <a:xfrm>
                <a:off x="2179" y="1975"/>
                <a:ext cx="786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:               5 =  100 %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90" name="Rectangle 78"/>
              <p:cNvSpPr>
                <a:spLocks noChangeArrowheads="1"/>
              </p:cNvSpPr>
              <p:nvPr/>
            </p:nvSpPr>
            <p:spPr bwMode="auto">
              <a:xfrm>
                <a:off x="1437" y="2136"/>
                <a:ext cx="167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102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91" name="Rectangle 79"/>
              <p:cNvSpPr>
                <a:spLocks noChangeArrowheads="1"/>
              </p:cNvSpPr>
              <p:nvPr/>
            </p:nvSpPr>
            <p:spPr bwMode="auto">
              <a:xfrm>
                <a:off x="1567" y="2136"/>
                <a:ext cx="485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   messages 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2592" name="Rectangle 80"/>
              <p:cNvSpPr>
                <a:spLocks noChangeArrowheads="1"/>
              </p:cNvSpPr>
              <p:nvPr/>
            </p:nvSpPr>
            <p:spPr bwMode="auto">
              <a:xfrm>
                <a:off x="2027" y="2136"/>
                <a:ext cx="162" cy="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a-DK" sz="1100">
                    <a:solidFill>
                      <a:srgbClr val="000000"/>
                    </a:solidFill>
                    <a:effectLst/>
                    <a:latin typeface="Arial Rounded MT Bold" pitchFamily="34" charset="0"/>
                  </a:rPr>
                  <a:t>/min</a:t>
                </a:r>
                <a:endParaRPr lang="da-DK" sz="2400"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92593" name="Rectangle 81"/>
            <p:cNvSpPr>
              <a:spLocks noChangeArrowheads="1"/>
            </p:cNvSpPr>
            <p:nvPr/>
          </p:nvSpPr>
          <p:spPr bwMode="auto">
            <a:xfrm>
              <a:off x="4800" y="2478"/>
              <a:ext cx="857" cy="342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594" name="Rectangle 82"/>
            <p:cNvSpPr>
              <a:spLocks noChangeArrowheads="1"/>
            </p:cNvSpPr>
            <p:nvPr/>
          </p:nvSpPr>
          <p:spPr bwMode="auto">
            <a:xfrm>
              <a:off x="4896" y="2525"/>
              <a:ext cx="58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Lab Requests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  <p:sp>
          <p:nvSpPr>
            <p:cNvPr id="192595" name="Rectangle 83"/>
            <p:cNvSpPr>
              <a:spLocks noChangeArrowheads="1"/>
            </p:cNvSpPr>
            <p:nvPr/>
          </p:nvSpPr>
          <p:spPr bwMode="auto">
            <a:xfrm>
              <a:off x="4874" y="2653"/>
              <a:ext cx="64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a-DK" sz="13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349840 = 85 %</a:t>
              </a:r>
              <a:endParaRPr lang="da-DK" sz="2400"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42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rgbClr val="FF0000"/>
                </a:solidFill>
              </a:rPr>
              <a:t>But even frontrunners can do better: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comparing </a:t>
            </a:r>
            <a:r>
              <a:rPr lang="en-GB" sz="3200" dirty="0" smtClean="0">
                <a:solidFill>
                  <a:srgbClr val="FF0000"/>
                </a:solidFill>
              </a:rPr>
              <a:t>the application of </a:t>
            </a:r>
            <a:r>
              <a:rPr lang="en-GB" sz="3200" dirty="0" smtClean="0">
                <a:solidFill>
                  <a:srgbClr val="FF0000"/>
                </a:solidFill>
              </a:rPr>
              <a:t>Health IT in </a:t>
            </a:r>
            <a:r>
              <a:rPr lang="en-GB" sz="3200" dirty="0" smtClean="0">
                <a:solidFill>
                  <a:srgbClr val="FF0000"/>
                </a:solidFill>
              </a:rPr>
              <a:t>primary care in Denmark and </a:t>
            </a:r>
            <a:r>
              <a:rPr lang="en-GB" sz="3200" dirty="0" smtClean="0">
                <a:solidFill>
                  <a:srgbClr val="FF0000"/>
                </a:solidFill>
              </a:rPr>
              <a:t>Andalucía/Spain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676400"/>
            <a:ext cx="4567238" cy="3657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“… Particulary </a:t>
            </a: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notable is the reality that the Danish primary care physicians office have “</a:t>
            </a:r>
            <a:r>
              <a:rPr lang="es-ES_trad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 </a:t>
            </a:r>
            <a:r>
              <a:rPr lang="es-ES_trad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Medical Records</a:t>
            </a: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 while in Andalucía, the primary care physicians share a common record </a:t>
            </a: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which, </a:t>
            </a: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secondary care is fully </a:t>
            </a: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integrated, </a:t>
            </a: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indeed be an “</a:t>
            </a:r>
            <a:r>
              <a:rPr lang="es-ES_trad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Electronic Health </a:t>
            </a:r>
            <a:r>
              <a:rPr lang="es-ES_trad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Record </a:t>
            </a:r>
            <a:r>
              <a:rPr lang="es-ES_tradnl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…”</a:t>
            </a:r>
            <a:endParaRPr lang="es-ES_tradnl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7" name="CuadroTexto 5"/>
          <p:cNvSpPr txBox="1">
            <a:spLocks noChangeArrowheads="1"/>
          </p:cNvSpPr>
          <p:nvPr/>
        </p:nvSpPr>
        <p:spPr bwMode="auto">
          <a:xfrm>
            <a:off x="685800" y="6048398"/>
            <a:ext cx="7772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dirty="0" err="1">
                <a:latin typeface="Calibri" pitchFamily="34" charset="0"/>
              </a:rPr>
              <a:t>Protti</a:t>
            </a:r>
            <a:r>
              <a:rPr lang="en-GB" sz="1400" dirty="0">
                <a:latin typeface="Calibri" pitchFamily="34" charset="0"/>
              </a:rPr>
              <a:t> D, Johansen </a:t>
            </a:r>
            <a:r>
              <a:rPr lang="en-GB" sz="1400" dirty="0" err="1">
                <a:latin typeface="Calibri" pitchFamily="34" charset="0"/>
              </a:rPr>
              <a:t>Ib</a:t>
            </a:r>
            <a:r>
              <a:rPr lang="en-GB" sz="1400" dirty="0">
                <a:latin typeface="Calibri" pitchFamily="34" charset="0"/>
              </a:rPr>
              <a:t>, Perez-Torres F. Comparing the application of Health information Technology in primary care in Denmark and Andalucía, Spain. International Journal of Medical Informatics 2009;78:270-283</a:t>
            </a:r>
          </a:p>
        </p:txBody>
      </p:sp>
      <p:pic>
        <p:nvPicPr>
          <p:cNvPr id="21508" name="Imagen 6" descr="comparis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4438" y="1752600"/>
            <a:ext cx="366236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5888"/>
            <a:ext cx="7848600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2857488" y="5538802"/>
            <a:ext cx="5786478" cy="1104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4572000" y="5143512"/>
            <a:ext cx="437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effectLst/>
              </a:rPr>
              <a:t>1.5% „</a:t>
            </a:r>
            <a:r>
              <a:rPr lang="de-DE" b="1" dirty="0" err="1" smtClean="0">
                <a:solidFill>
                  <a:srgbClr val="FF0000"/>
                </a:solidFill>
                <a:effectLst/>
              </a:rPr>
              <a:t>comprehensive</a:t>
            </a:r>
            <a:r>
              <a:rPr lang="de-DE" b="1" dirty="0" smtClean="0">
                <a:solidFill>
                  <a:srgbClr val="FF0000"/>
                </a:solidFill>
                <a:effectLst/>
              </a:rPr>
              <a:t>“ + 7.6% „</a:t>
            </a:r>
            <a:r>
              <a:rPr lang="de-DE" b="1" dirty="0" err="1" smtClean="0">
                <a:solidFill>
                  <a:srgbClr val="FF0000"/>
                </a:solidFill>
                <a:effectLst/>
              </a:rPr>
              <a:t>basic</a:t>
            </a:r>
            <a:r>
              <a:rPr lang="de-DE" b="1" dirty="0" smtClean="0">
                <a:solidFill>
                  <a:srgbClr val="FF0000"/>
                </a:solidFill>
                <a:effectLst/>
              </a:rPr>
              <a:t>“</a:t>
            </a:r>
            <a:endParaRPr lang="de-DE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val 2"/>
          <p:cNvSpPr>
            <a:spLocks noChangeArrowheads="1"/>
          </p:cNvSpPr>
          <p:nvPr/>
        </p:nvSpPr>
        <p:spPr bwMode="auto">
          <a:xfrm>
            <a:off x="3917950" y="2817813"/>
            <a:ext cx="5226050" cy="3332162"/>
          </a:xfrm>
          <a:prstGeom prst="ellipse">
            <a:avLst/>
          </a:prstGeom>
          <a:solidFill>
            <a:srgbClr val="B6B7C5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sp>
        <p:nvSpPr>
          <p:cNvPr id="88067" name="Oval 3"/>
          <p:cNvSpPr>
            <a:spLocks noChangeArrowheads="1"/>
          </p:cNvSpPr>
          <p:nvPr/>
        </p:nvSpPr>
        <p:spPr bwMode="auto">
          <a:xfrm>
            <a:off x="3246438" y="2617788"/>
            <a:ext cx="5222875" cy="3332162"/>
          </a:xfrm>
          <a:prstGeom prst="ellipse">
            <a:avLst/>
          </a:prstGeom>
          <a:solidFill>
            <a:srgbClr val="868A96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sp>
        <p:nvSpPr>
          <p:cNvPr id="1573892" name="Oval 4"/>
          <p:cNvSpPr>
            <a:spLocks noChangeArrowheads="1"/>
          </p:cNvSpPr>
          <p:nvPr/>
        </p:nvSpPr>
        <p:spPr bwMode="auto">
          <a:xfrm>
            <a:off x="811213" y="2259013"/>
            <a:ext cx="6475412" cy="3905250"/>
          </a:xfrm>
          <a:prstGeom prst="ellipse">
            <a:avLst/>
          </a:prstGeom>
          <a:solidFill>
            <a:srgbClr val="336E8F"/>
          </a:solidFill>
          <a:ln w="12700">
            <a:noFill/>
            <a:round/>
            <a:headEnd/>
            <a:tailEnd/>
          </a:ln>
          <a:effectLst>
            <a:outerShdw dist="74053" dir="3542175" algn="ctr" rotWithShape="0">
              <a:srgbClr val="3F3163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de-DE">
              <a:effectLst/>
              <a:cs typeface="+mn-cs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085138" y="3875088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defTabSz="920750" eaLnBrk="0" hangingPunct="0"/>
            <a:r>
              <a:rPr lang="de-DE" sz="1600" b="1">
                <a:solidFill>
                  <a:srgbClr val="000000"/>
                </a:solidFill>
                <a:effectLst/>
              </a:rPr>
              <a:t>Region 3</a:t>
            </a: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0" y="1204913"/>
            <a:ext cx="153352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7432675" y="4238625"/>
            <a:ext cx="746125" cy="582613"/>
            <a:chOff x="2064" y="208"/>
            <a:chExt cx="874" cy="583"/>
          </a:xfrm>
        </p:grpSpPr>
        <p:sp>
          <p:nvSpPr>
            <p:cNvPr id="88072" name="Freeform 8"/>
            <p:cNvSpPr>
              <a:spLocks/>
            </p:cNvSpPr>
            <p:nvPr/>
          </p:nvSpPr>
          <p:spPr bwMode="auto">
            <a:xfrm>
              <a:off x="2217" y="512"/>
              <a:ext cx="150" cy="180"/>
            </a:xfrm>
            <a:custGeom>
              <a:avLst/>
              <a:gdLst>
                <a:gd name="T0" fmla="*/ 103 w 301"/>
                <a:gd name="T1" fmla="*/ 1 h 361"/>
                <a:gd name="T2" fmla="*/ 97 w 301"/>
                <a:gd name="T3" fmla="*/ 7 h 361"/>
                <a:gd name="T4" fmla="*/ 82 w 301"/>
                <a:gd name="T5" fmla="*/ 19 h 361"/>
                <a:gd name="T6" fmla="*/ 58 w 301"/>
                <a:gd name="T7" fmla="*/ 34 h 361"/>
                <a:gd name="T8" fmla="*/ 40 w 301"/>
                <a:gd name="T9" fmla="*/ 42 h 361"/>
                <a:gd name="T10" fmla="*/ 28 w 301"/>
                <a:gd name="T11" fmla="*/ 48 h 361"/>
                <a:gd name="T12" fmla="*/ 12 w 301"/>
                <a:gd name="T13" fmla="*/ 58 h 361"/>
                <a:gd name="T14" fmla="*/ 1 w 301"/>
                <a:gd name="T15" fmla="*/ 74 h 361"/>
                <a:gd name="T16" fmla="*/ 0 w 301"/>
                <a:gd name="T17" fmla="*/ 85 h 361"/>
                <a:gd name="T18" fmla="*/ 2 w 301"/>
                <a:gd name="T19" fmla="*/ 91 h 361"/>
                <a:gd name="T20" fmla="*/ 7 w 301"/>
                <a:gd name="T21" fmla="*/ 101 h 361"/>
                <a:gd name="T22" fmla="*/ 16 w 301"/>
                <a:gd name="T23" fmla="*/ 115 h 361"/>
                <a:gd name="T24" fmla="*/ 32 w 301"/>
                <a:gd name="T25" fmla="*/ 131 h 361"/>
                <a:gd name="T26" fmla="*/ 54 w 301"/>
                <a:gd name="T27" fmla="*/ 147 h 361"/>
                <a:gd name="T28" fmla="*/ 85 w 301"/>
                <a:gd name="T29" fmla="*/ 162 h 361"/>
                <a:gd name="T30" fmla="*/ 126 w 301"/>
                <a:gd name="T31" fmla="*/ 175 h 361"/>
                <a:gd name="T32" fmla="*/ 138 w 301"/>
                <a:gd name="T33" fmla="*/ 144 h 361"/>
                <a:gd name="T34" fmla="*/ 133 w 301"/>
                <a:gd name="T35" fmla="*/ 143 h 361"/>
                <a:gd name="T36" fmla="*/ 120 w 301"/>
                <a:gd name="T37" fmla="*/ 140 h 361"/>
                <a:gd name="T38" fmla="*/ 101 w 301"/>
                <a:gd name="T39" fmla="*/ 135 h 361"/>
                <a:gd name="T40" fmla="*/ 79 w 301"/>
                <a:gd name="T41" fmla="*/ 127 h 361"/>
                <a:gd name="T42" fmla="*/ 57 w 301"/>
                <a:gd name="T43" fmla="*/ 118 h 361"/>
                <a:gd name="T44" fmla="*/ 38 w 301"/>
                <a:gd name="T45" fmla="*/ 107 h 361"/>
                <a:gd name="T46" fmla="*/ 25 w 301"/>
                <a:gd name="T47" fmla="*/ 94 h 361"/>
                <a:gd name="T48" fmla="*/ 20 w 301"/>
                <a:gd name="T49" fmla="*/ 79 h 361"/>
                <a:gd name="T50" fmla="*/ 20 w 301"/>
                <a:gd name="T51" fmla="*/ 76 h 361"/>
                <a:gd name="T52" fmla="*/ 21 w 301"/>
                <a:gd name="T53" fmla="*/ 69 h 361"/>
                <a:gd name="T54" fmla="*/ 28 w 301"/>
                <a:gd name="T55" fmla="*/ 60 h 361"/>
                <a:gd name="T56" fmla="*/ 41 w 301"/>
                <a:gd name="T57" fmla="*/ 51 h 361"/>
                <a:gd name="T58" fmla="*/ 49 w 301"/>
                <a:gd name="T59" fmla="*/ 47 h 361"/>
                <a:gd name="T60" fmla="*/ 68 w 301"/>
                <a:gd name="T61" fmla="*/ 36 h 361"/>
                <a:gd name="T62" fmla="*/ 90 w 301"/>
                <a:gd name="T63" fmla="*/ 22 h 361"/>
                <a:gd name="T64" fmla="*/ 107 w 301"/>
                <a:gd name="T65" fmla="*/ 7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361"/>
                <a:gd name="T101" fmla="*/ 301 w 301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361">
                  <a:moveTo>
                    <a:pt x="208" y="0"/>
                  </a:moveTo>
                  <a:lnTo>
                    <a:pt x="207" y="3"/>
                  </a:lnTo>
                  <a:lnTo>
                    <a:pt x="202" y="7"/>
                  </a:lnTo>
                  <a:lnTo>
                    <a:pt x="194" y="15"/>
                  </a:lnTo>
                  <a:lnTo>
                    <a:pt x="182" y="26"/>
                  </a:lnTo>
                  <a:lnTo>
                    <a:pt x="165" y="38"/>
                  </a:lnTo>
                  <a:lnTo>
                    <a:pt x="143" y="53"/>
                  </a:lnTo>
                  <a:lnTo>
                    <a:pt x="117" y="68"/>
                  </a:lnTo>
                  <a:lnTo>
                    <a:pt x="83" y="83"/>
                  </a:lnTo>
                  <a:lnTo>
                    <a:pt x="80" y="84"/>
                  </a:lnTo>
                  <a:lnTo>
                    <a:pt x="69" y="89"/>
                  </a:lnTo>
                  <a:lnTo>
                    <a:pt x="56" y="96"/>
                  </a:lnTo>
                  <a:lnTo>
                    <a:pt x="40" y="105"/>
                  </a:lnTo>
                  <a:lnTo>
                    <a:pt x="25" y="117"/>
                  </a:lnTo>
                  <a:lnTo>
                    <a:pt x="11" y="132"/>
                  </a:lnTo>
                  <a:lnTo>
                    <a:pt x="3" y="149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4" y="182"/>
                  </a:lnTo>
                  <a:lnTo>
                    <a:pt x="8" y="191"/>
                  </a:lnTo>
                  <a:lnTo>
                    <a:pt x="14" y="203"/>
                  </a:lnTo>
                  <a:lnTo>
                    <a:pt x="22" y="217"/>
                  </a:lnTo>
                  <a:lnTo>
                    <a:pt x="33" y="231"/>
                  </a:lnTo>
                  <a:lnTo>
                    <a:pt x="46" y="246"/>
                  </a:lnTo>
                  <a:lnTo>
                    <a:pt x="64" y="262"/>
                  </a:lnTo>
                  <a:lnTo>
                    <a:pt x="84" y="278"/>
                  </a:lnTo>
                  <a:lnTo>
                    <a:pt x="109" y="294"/>
                  </a:lnTo>
                  <a:lnTo>
                    <a:pt x="137" y="310"/>
                  </a:lnTo>
                  <a:lnTo>
                    <a:pt x="170" y="325"/>
                  </a:lnTo>
                  <a:lnTo>
                    <a:pt x="209" y="338"/>
                  </a:lnTo>
                  <a:lnTo>
                    <a:pt x="252" y="350"/>
                  </a:lnTo>
                  <a:lnTo>
                    <a:pt x="301" y="361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67" y="286"/>
                  </a:lnTo>
                  <a:lnTo>
                    <a:pt x="255" y="284"/>
                  </a:lnTo>
                  <a:lnTo>
                    <a:pt x="240" y="280"/>
                  </a:lnTo>
                  <a:lnTo>
                    <a:pt x="222" y="275"/>
                  </a:lnTo>
                  <a:lnTo>
                    <a:pt x="202" y="270"/>
                  </a:lnTo>
                  <a:lnTo>
                    <a:pt x="180" y="263"/>
                  </a:lnTo>
                  <a:lnTo>
                    <a:pt x="158" y="255"/>
                  </a:lnTo>
                  <a:lnTo>
                    <a:pt x="136" y="247"/>
                  </a:lnTo>
                  <a:lnTo>
                    <a:pt x="114" y="236"/>
                  </a:lnTo>
                  <a:lnTo>
                    <a:pt x="95" y="226"/>
                  </a:lnTo>
                  <a:lnTo>
                    <a:pt x="76" y="214"/>
                  </a:lnTo>
                  <a:lnTo>
                    <a:pt x="61" y="202"/>
                  </a:lnTo>
                  <a:lnTo>
                    <a:pt x="50" y="188"/>
                  </a:lnTo>
                  <a:lnTo>
                    <a:pt x="42" y="173"/>
                  </a:lnTo>
                  <a:lnTo>
                    <a:pt x="40" y="158"/>
                  </a:lnTo>
                  <a:lnTo>
                    <a:pt x="40" y="157"/>
                  </a:lnTo>
                  <a:lnTo>
                    <a:pt x="40" y="152"/>
                  </a:lnTo>
                  <a:lnTo>
                    <a:pt x="40" y="146"/>
                  </a:lnTo>
                  <a:lnTo>
                    <a:pt x="43" y="138"/>
                  </a:lnTo>
                  <a:lnTo>
                    <a:pt x="48" y="130"/>
                  </a:lnTo>
                  <a:lnTo>
                    <a:pt x="56" y="121"/>
                  </a:lnTo>
                  <a:lnTo>
                    <a:pt x="67" y="112"/>
                  </a:lnTo>
                  <a:lnTo>
                    <a:pt x="83" y="103"/>
                  </a:lnTo>
                  <a:lnTo>
                    <a:pt x="88" y="100"/>
                  </a:lnTo>
                  <a:lnTo>
                    <a:pt x="99" y="94"/>
                  </a:lnTo>
                  <a:lnTo>
                    <a:pt x="117" y="84"/>
                  </a:lnTo>
                  <a:lnTo>
                    <a:pt x="137" y="72"/>
                  </a:lnTo>
                  <a:lnTo>
                    <a:pt x="159" y="58"/>
                  </a:lnTo>
                  <a:lnTo>
                    <a:pt x="181" y="44"/>
                  </a:lnTo>
                  <a:lnTo>
                    <a:pt x="200" y="29"/>
                  </a:lnTo>
                  <a:lnTo>
                    <a:pt x="214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73" name="Freeform 9"/>
            <p:cNvSpPr>
              <a:spLocks/>
            </p:cNvSpPr>
            <p:nvPr/>
          </p:nvSpPr>
          <p:spPr bwMode="auto">
            <a:xfrm>
              <a:off x="2716" y="550"/>
              <a:ext cx="165" cy="135"/>
            </a:xfrm>
            <a:custGeom>
              <a:avLst/>
              <a:gdLst>
                <a:gd name="T0" fmla="*/ 165 w 331"/>
                <a:gd name="T1" fmla="*/ 108 h 270"/>
                <a:gd name="T2" fmla="*/ 136 w 331"/>
                <a:gd name="T3" fmla="*/ 135 h 270"/>
                <a:gd name="T4" fmla="*/ 0 w 331"/>
                <a:gd name="T5" fmla="*/ 0 h 270"/>
                <a:gd name="T6" fmla="*/ 165 w 331"/>
                <a:gd name="T7" fmla="*/ 108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0"/>
                <a:gd name="T14" fmla="*/ 331 w 331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0">
                  <a:moveTo>
                    <a:pt x="331" y="217"/>
                  </a:moveTo>
                  <a:lnTo>
                    <a:pt x="273" y="270"/>
                  </a:lnTo>
                  <a:lnTo>
                    <a:pt x="0" y="0"/>
                  </a:lnTo>
                  <a:lnTo>
                    <a:pt x="331" y="2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auto">
            <a:xfrm>
              <a:off x="2723" y="438"/>
              <a:ext cx="215" cy="45"/>
            </a:xfrm>
            <a:custGeom>
              <a:avLst/>
              <a:gdLst>
                <a:gd name="T0" fmla="*/ 201 w 430"/>
                <a:gd name="T1" fmla="*/ 0 h 91"/>
                <a:gd name="T2" fmla="*/ 215 w 430"/>
                <a:gd name="T3" fmla="*/ 37 h 91"/>
                <a:gd name="T4" fmla="*/ 0 w 430"/>
                <a:gd name="T5" fmla="*/ 45 h 91"/>
                <a:gd name="T6" fmla="*/ 201 w 430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91"/>
                <a:gd name="T14" fmla="*/ 430 w 430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91">
                  <a:moveTo>
                    <a:pt x="401" y="0"/>
                  </a:moveTo>
                  <a:lnTo>
                    <a:pt x="430" y="75"/>
                  </a:lnTo>
                  <a:lnTo>
                    <a:pt x="0" y="9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75" name="Freeform 11"/>
            <p:cNvSpPr>
              <a:spLocks/>
            </p:cNvSpPr>
            <p:nvPr/>
          </p:nvSpPr>
          <p:spPr bwMode="auto">
            <a:xfrm>
              <a:off x="2732" y="277"/>
              <a:ext cx="177" cy="129"/>
            </a:xfrm>
            <a:custGeom>
              <a:avLst/>
              <a:gdLst>
                <a:gd name="T0" fmla="*/ 144 w 353"/>
                <a:gd name="T1" fmla="*/ 0 h 258"/>
                <a:gd name="T2" fmla="*/ 177 w 353"/>
                <a:gd name="T3" fmla="*/ 30 h 258"/>
                <a:gd name="T4" fmla="*/ 0 w 353"/>
                <a:gd name="T5" fmla="*/ 129 h 258"/>
                <a:gd name="T6" fmla="*/ 144 w 353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258"/>
                <a:gd name="T14" fmla="*/ 353 w 353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258">
                  <a:moveTo>
                    <a:pt x="288" y="0"/>
                  </a:moveTo>
                  <a:lnTo>
                    <a:pt x="353" y="61"/>
                  </a:lnTo>
                  <a:lnTo>
                    <a:pt x="0" y="25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76" name="Freeform 12"/>
            <p:cNvSpPr>
              <a:spLocks/>
            </p:cNvSpPr>
            <p:nvPr/>
          </p:nvSpPr>
          <p:spPr bwMode="auto">
            <a:xfrm>
              <a:off x="2232" y="208"/>
              <a:ext cx="473" cy="583"/>
            </a:xfrm>
            <a:custGeom>
              <a:avLst/>
              <a:gdLst>
                <a:gd name="T0" fmla="*/ 136 w 945"/>
                <a:gd name="T1" fmla="*/ 515 h 1167"/>
                <a:gd name="T2" fmla="*/ 233 w 945"/>
                <a:gd name="T3" fmla="*/ 576 h 1167"/>
                <a:gd name="T4" fmla="*/ 280 w 945"/>
                <a:gd name="T5" fmla="*/ 562 h 1167"/>
                <a:gd name="T6" fmla="*/ 310 w 945"/>
                <a:gd name="T7" fmla="*/ 583 h 1167"/>
                <a:gd name="T8" fmla="*/ 434 w 945"/>
                <a:gd name="T9" fmla="*/ 541 h 1167"/>
                <a:gd name="T10" fmla="*/ 473 w 945"/>
                <a:gd name="T11" fmla="*/ 34 h 1167"/>
                <a:gd name="T12" fmla="*/ 196 w 945"/>
                <a:gd name="T13" fmla="*/ 0 h 1167"/>
                <a:gd name="T14" fmla="*/ 0 w 945"/>
                <a:gd name="T15" fmla="*/ 18 h 1167"/>
                <a:gd name="T16" fmla="*/ 136 w 945"/>
                <a:gd name="T17" fmla="*/ 515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5"/>
                <a:gd name="T28" fmla="*/ 0 h 1167"/>
                <a:gd name="T29" fmla="*/ 945 w 945"/>
                <a:gd name="T30" fmla="*/ 1167 h 1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5" h="1167">
                  <a:moveTo>
                    <a:pt x="272" y="1030"/>
                  </a:moveTo>
                  <a:lnTo>
                    <a:pt x="465" y="1152"/>
                  </a:lnTo>
                  <a:lnTo>
                    <a:pt x="560" y="1124"/>
                  </a:lnTo>
                  <a:lnTo>
                    <a:pt x="620" y="1167"/>
                  </a:lnTo>
                  <a:lnTo>
                    <a:pt x="867" y="1083"/>
                  </a:lnTo>
                  <a:lnTo>
                    <a:pt x="945" y="69"/>
                  </a:lnTo>
                  <a:lnTo>
                    <a:pt x="392" y="0"/>
                  </a:lnTo>
                  <a:lnTo>
                    <a:pt x="0" y="37"/>
                  </a:lnTo>
                  <a:lnTo>
                    <a:pt x="272" y="10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77" name="Freeform 13"/>
            <p:cNvSpPr>
              <a:spLocks/>
            </p:cNvSpPr>
            <p:nvPr/>
          </p:nvSpPr>
          <p:spPr bwMode="auto">
            <a:xfrm>
              <a:off x="2288" y="266"/>
              <a:ext cx="163" cy="476"/>
            </a:xfrm>
            <a:custGeom>
              <a:avLst/>
              <a:gdLst>
                <a:gd name="T0" fmla="*/ 163 w 327"/>
                <a:gd name="T1" fmla="*/ 476 h 951"/>
                <a:gd name="T2" fmla="*/ 131 w 327"/>
                <a:gd name="T3" fmla="*/ 39 h 951"/>
                <a:gd name="T4" fmla="*/ 0 w 327"/>
                <a:gd name="T5" fmla="*/ 0 h 951"/>
                <a:gd name="T6" fmla="*/ 109 w 327"/>
                <a:gd name="T7" fmla="*/ 438 h 951"/>
                <a:gd name="T8" fmla="*/ 163 w 327"/>
                <a:gd name="T9" fmla="*/ 476 h 9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951"/>
                <a:gd name="T17" fmla="*/ 327 w 327"/>
                <a:gd name="T18" fmla="*/ 951 h 9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951">
                  <a:moveTo>
                    <a:pt x="327" y="951"/>
                  </a:moveTo>
                  <a:lnTo>
                    <a:pt x="262" y="77"/>
                  </a:lnTo>
                  <a:lnTo>
                    <a:pt x="0" y="0"/>
                  </a:lnTo>
                  <a:lnTo>
                    <a:pt x="218" y="876"/>
                  </a:lnTo>
                  <a:lnTo>
                    <a:pt x="327" y="951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78" name="Freeform 14"/>
            <p:cNvSpPr>
              <a:spLocks/>
            </p:cNvSpPr>
            <p:nvPr/>
          </p:nvSpPr>
          <p:spPr bwMode="auto">
            <a:xfrm>
              <a:off x="2518" y="302"/>
              <a:ext cx="138" cy="439"/>
            </a:xfrm>
            <a:custGeom>
              <a:avLst/>
              <a:gdLst>
                <a:gd name="T0" fmla="*/ 25 w 275"/>
                <a:gd name="T1" fmla="*/ 439 h 879"/>
                <a:gd name="T2" fmla="*/ 118 w 275"/>
                <a:gd name="T3" fmla="*/ 413 h 879"/>
                <a:gd name="T4" fmla="*/ 138 w 275"/>
                <a:gd name="T5" fmla="*/ 0 h 879"/>
                <a:gd name="T6" fmla="*/ 0 w 275"/>
                <a:gd name="T7" fmla="*/ 29 h 879"/>
                <a:gd name="T8" fmla="*/ 25 w 275"/>
                <a:gd name="T9" fmla="*/ 439 h 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879"/>
                <a:gd name="T17" fmla="*/ 275 w 275"/>
                <a:gd name="T18" fmla="*/ 879 h 8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879">
                  <a:moveTo>
                    <a:pt x="50" y="879"/>
                  </a:moveTo>
                  <a:lnTo>
                    <a:pt x="236" y="827"/>
                  </a:lnTo>
                  <a:lnTo>
                    <a:pt x="275" y="0"/>
                  </a:lnTo>
                  <a:lnTo>
                    <a:pt x="0" y="58"/>
                  </a:lnTo>
                  <a:lnTo>
                    <a:pt x="50" y="879"/>
                  </a:lnTo>
                  <a:close/>
                </a:path>
              </a:pathLst>
            </a:custGeom>
            <a:solidFill>
              <a:srgbClr val="566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79" name="Freeform 15"/>
            <p:cNvSpPr>
              <a:spLocks/>
            </p:cNvSpPr>
            <p:nvPr/>
          </p:nvSpPr>
          <p:spPr bwMode="auto">
            <a:xfrm>
              <a:off x="2450" y="270"/>
              <a:ext cx="195" cy="478"/>
            </a:xfrm>
            <a:custGeom>
              <a:avLst/>
              <a:gdLst>
                <a:gd name="T0" fmla="*/ 195 w 391"/>
                <a:gd name="T1" fmla="*/ 0 h 958"/>
                <a:gd name="T2" fmla="*/ 193 w 391"/>
                <a:gd name="T3" fmla="*/ 13 h 958"/>
                <a:gd name="T4" fmla="*/ 37 w 391"/>
                <a:gd name="T5" fmla="*/ 48 h 958"/>
                <a:gd name="T6" fmla="*/ 64 w 391"/>
                <a:gd name="T7" fmla="*/ 468 h 958"/>
                <a:gd name="T8" fmla="*/ 31 w 391"/>
                <a:gd name="T9" fmla="*/ 478 h 958"/>
                <a:gd name="T10" fmla="*/ 0 w 391"/>
                <a:gd name="T11" fmla="*/ 30 h 958"/>
                <a:gd name="T12" fmla="*/ 195 w 391"/>
                <a:gd name="T13" fmla="*/ 0 h 9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958"/>
                <a:gd name="T23" fmla="*/ 391 w 391"/>
                <a:gd name="T24" fmla="*/ 958 h 9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958">
                  <a:moveTo>
                    <a:pt x="391" y="0"/>
                  </a:moveTo>
                  <a:lnTo>
                    <a:pt x="387" y="26"/>
                  </a:lnTo>
                  <a:lnTo>
                    <a:pt x="75" y="97"/>
                  </a:lnTo>
                  <a:lnTo>
                    <a:pt x="129" y="938"/>
                  </a:lnTo>
                  <a:lnTo>
                    <a:pt x="62" y="958"/>
                  </a:lnTo>
                  <a:lnTo>
                    <a:pt x="0" y="6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383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0" name="Freeform 16"/>
            <p:cNvSpPr>
              <a:spLocks/>
            </p:cNvSpPr>
            <p:nvPr/>
          </p:nvSpPr>
          <p:spPr bwMode="auto">
            <a:xfrm>
              <a:off x="2542" y="63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1" name="Freeform 17"/>
            <p:cNvSpPr>
              <a:spLocks/>
            </p:cNvSpPr>
            <p:nvPr/>
          </p:nvSpPr>
          <p:spPr bwMode="auto">
            <a:xfrm>
              <a:off x="2546" y="612"/>
              <a:ext cx="82" cy="27"/>
            </a:xfrm>
            <a:custGeom>
              <a:avLst/>
              <a:gdLst>
                <a:gd name="T0" fmla="*/ 82 w 165"/>
                <a:gd name="T1" fmla="*/ 4 h 55"/>
                <a:gd name="T2" fmla="*/ 81 w 165"/>
                <a:gd name="T3" fmla="*/ 0 h 55"/>
                <a:gd name="T4" fmla="*/ 0 w 165"/>
                <a:gd name="T5" fmla="*/ 19 h 55"/>
                <a:gd name="T6" fmla="*/ 1 w 165"/>
                <a:gd name="T7" fmla="*/ 27 h 55"/>
                <a:gd name="T8" fmla="*/ 82 w 165"/>
                <a:gd name="T9" fmla="*/ 8 h 55"/>
                <a:gd name="T10" fmla="*/ 82 w 165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55"/>
                <a:gd name="T20" fmla="*/ 165 w 165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55">
                  <a:moveTo>
                    <a:pt x="164" y="8"/>
                  </a:moveTo>
                  <a:lnTo>
                    <a:pt x="163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65" y="16"/>
                  </a:lnTo>
                  <a:lnTo>
                    <a:pt x="16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2" name="Freeform 18"/>
            <p:cNvSpPr>
              <a:spLocks/>
            </p:cNvSpPr>
            <p:nvPr/>
          </p:nvSpPr>
          <p:spPr bwMode="auto">
            <a:xfrm>
              <a:off x="2627" y="61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3" name="Freeform 19"/>
            <p:cNvSpPr>
              <a:spLocks/>
            </p:cNvSpPr>
            <p:nvPr/>
          </p:nvSpPr>
          <p:spPr bwMode="auto">
            <a:xfrm>
              <a:off x="2544" y="649"/>
              <a:ext cx="5" cy="8"/>
            </a:xfrm>
            <a:custGeom>
              <a:avLst/>
              <a:gdLst>
                <a:gd name="T0" fmla="*/ 4 w 9"/>
                <a:gd name="T1" fmla="*/ 0 h 17"/>
                <a:gd name="T2" fmla="*/ 1 w 9"/>
                <a:gd name="T3" fmla="*/ 2 h 17"/>
                <a:gd name="T4" fmla="*/ 0 w 9"/>
                <a:gd name="T5" fmla="*/ 5 h 17"/>
                <a:gd name="T6" fmla="*/ 2 w 9"/>
                <a:gd name="T7" fmla="*/ 7 h 17"/>
                <a:gd name="T8" fmla="*/ 5 w 9"/>
                <a:gd name="T9" fmla="*/ 8 h 17"/>
                <a:gd name="T10" fmla="*/ 4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7" y="0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9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4" name="Freeform 20"/>
            <p:cNvSpPr>
              <a:spLocks/>
            </p:cNvSpPr>
            <p:nvPr/>
          </p:nvSpPr>
          <p:spPr bwMode="auto">
            <a:xfrm>
              <a:off x="2547" y="629"/>
              <a:ext cx="82" cy="28"/>
            </a:xfrm>
            <a:custGeom>
              <a:avLst/>
              <a:gdLst>
                <a:gd name="T0" fmla="*/ 81 w 163"/>
                <a:gd name="T1" fmla="*/ 4 h 57"/>
                <a:gd name="T2" fmla="*/ 81 w 163"/>
                <a:gd name="T3" fmla="*/ 0 h 57"/>
                <a:gd name="T4" fmla="*/ 0 w 163"/>
                <a:gd name="T5" fmla="*/ 20 h 57"/>
                <a:gd name="T6" fmla="*/ 1 w 163"/>
                <a:gd name="T7" fmla="*/ 28 h 57"/>
                <a:gd name="T8" fmla="*/ 82 w 163"/>
                <a:gd name="T9" fmla="*/ 8 h 57"/>
                <a:gd name="T10" fmla="*/ 81 w 163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57"/>
                <a:gd name="T20" fmla="*/ 163 w 163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57">
                  <a:moveTo>
                    <a:pt x="162" y="8"/>
                  </a:moveTo>
                  <a:lnTo>
                    <a:pt x="161" y="0"/>
                  </a:lnTo>
                  <a:lnTo>
                    <a:pt x="0" y="40"/>
                  </a:lnTo>
                  <a:lnTo>
                    <a:pt x="2" y="57"/>
                  </a:lnTo>
                  <a:lnTo>
                    <a:pt x="163" y="16"/>
                  </a:lnTo>
                  <a:lnTo>
                    <a:pt x="1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5" name="Freeform 21"/>
            <p:cNvSpPr>
              <a:spLocks/>
            </p:cNvSpPr>
            <p:nvPr/>
          </p:nvSpPr>
          <p:spPr bwMode="auto">
            <a:xfrm>
              <a:off x="2628" y="629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6" name="Freeform 22"/>
            <p:cNvSpPr>
              <a:spLocks/>
            </p:cNvSpPr>
            <p:nvPr/>
          </p:nvSpPr>
          <p:spPr bwMode="auto">
            <a:xfrm>
              <a:off x="2544" y="667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7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7" name="Freeform 23"/>
            <p:cNvSpPr>
              <a:spLocks/>
            </p:cNvSpPr>
            <p:nvPr/>
          </p:nvSpPr>
          <p:spPr bwMode="auto">
            <a:xfrm>
              <a:off x="2547" y="645"/>
              <a:ext cx="82" cy="30"/>
            </a:xfrm>
            <a:custGeom>
              <a:avLst/>
              <a:gdLst>
                <a:gd name="T0" fmla="*/ 81 w 162"/>
                <a:gd name="T1" fmla="*/ 4 h 59"/>
                <a:gd name="T2" fmla="*/ 81 w 162"/>
                <a:gd name="T3" fmla="*/ 0 h 59"/>
                <a:gd name="T4" fmla="*/ 0 w 162"/>
                <a:gd name="T5" fmla="*/ 22 h 59"/>
                <a:gd name="T6" fmla="*/ 1 w 162"/>
                <a:gd name="T7" fmla="*/ 30 h 59"/>
                <a:gd name="T8" fmla="*/ 82 w 162"/>
                <a:gd name="T9" fmla="*/ 9 h 59"/>
                <a:gd name="T10" fmla="*/ 81 w 162"/>
                <a:gd name="T11" fmla="*/ 4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59"/>
                <a:gd name="T20" fmla="*/ 162 w 16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59">
                  <a:moveTo>
                    <a:pt x="161" y="8"/>
                  </a:moveTo>
                  <a:lnTo>
                    <a:pt x="160" y="0"/>
                  </a:lnTo>
                  <a:lnTo>
                    <a:pt x="0" y="43"/>
                  </a:lnTo>
                  <a:lnTo>
                    <a:pt x="2" y="59"/>
                  </a:lnTo>
                  <a:lnTo>
                    <a:pt x="162" y="17"/>
                  </a:lnTo>
                  <a:lnTo>
                    <a:pt x="16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8" name="Freeform 24"/>
            <p:cNvSpPr>
              <a:spLocks/>
            </p:cNvSpPr>
            <p:nvPr/>
          </p:nvSpPr>
          <p:spPr bwMode="auto">
            <a:xfrm>
              <a:off x="2627" y="645"/>
              <a:ext cx="5" cy="8"/>
            </a:xfrm>
            <a:custGeom>
              <a:avLst/>
              <a:gdLst>
                <a:gd name="T0" fmla="*/ 1 w 9"/>
                <a:gd name="T1" fmla="*/ 8 h 17"/>
                <a:gd name="T2" fmla="*/ 4 w 9"/>
                <a:gd name="T3" fmla="*/ 6 h 17"/>
                <a:gd name="T4" fmla="*/ 5 w 9"/>
                <a:gd name="T5" fmla="*/ 3 h 17"/>
                <a:gd name="T6" fmla="*/ 3 w 9"/>
                <a:gd name="T7" fmla="*/ 1 h 17"/>
                <a:gd name="T8" fmla="*/ 0 w 9"/>
                <a:gd name="T9" fmla="*/ 0 h 17"/>
                <a:gd name="T10" fmla="*/ 1 w 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2" y="17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89" name="Freeform 25"/>
            <p:cNvSpPr>
              <a:spLocks/>
            </p:cNvSpPr>
            <p:nvPr/>
          </p:nvSpPr>
          <p:spPr bwMode="auto">
            <a:xfrm>
              <a:off x="2545" y="684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6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0" name="Freeform 26"/>
            <p:cNvSpPr>
              <a:spLocks/>
            </p:cNvSpPr>
            <p:nvPr/>
          </p:nvSpPr>
          <p:spPr bwMode="auto">
            <a:xfrm>
              <a:off x="2549" y="664"/>
              <a:ext cx="79" cy="28"/>
            </a:xfrm>
            <a:custGeom>
              <a:avLst/>
              <a:gdLst>
                <a:gd name="T0" fmla="*/ 79 w 159"/>
                <a:gd name="T1" fmla="*/ 4 h 57"/>
                <a:gd name="T2" fmla="*/ 78 w 159"/>
                <a:gd name="T3" fmla="*/ 0 h 57"/>
                <a:gd name="T4" fmla="*/ 0 w 159"/>
                <a:gd name="T5" fmla="*/ 20 h 57"/>
                <a:gd name="T6" fmla="*/ 1 w 159"/>
                <a:gd name="T7" fmla="*/ 28 h 57"/>
                <a:gd name="T8" fmla="*/ 79 w 159"/>
                <a:gd name="T9" fmla="*/ 8 h 57"/>
                <a:gd name="T10" fmla="*/ 79 w 159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7"/>
                <a:gd name="T20" fmla="*/ 159 w 15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7">
                  <a:moveTo>
                    <a:pt x="158" y="8"/>
                  </a:moveTo>
                  <a:lnTo>
                    <a:pt x="157" y="0"/>
                  </a:lnTo>
                  <a:lnTo>
                    <a:pt x="0" y="41"/>
                  </a:lnTo>
                  <a:lnTo>
                    <a:pt x="2" y="57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1" name="Freeform 27"/>
            <p:cNvSpPr>
              <a:spLocks/>
            </p:cNvSpPr>
            <p:nvPr/>
          </p:nvSpPr>
          <p:spPr bwMode="auto">
            <a:xfrm>
              <a:off x="2627" y="664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2" name="Freeform 28"/>
            <p:cNvSpPr>
              <a:spLocks/>
            </p:cNvSpPr>
            <p:nvPr/>
          </p:nvSpPr>
          <p:spPr bwMode="auto">
            <a:xfrm>
              <a:off x="2546" y="70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2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3" name="Freeform 29"/>
            <p:cNvSpPr>
              <a:spLocks/>
            </p:cNvSpPr>
            <p:nvPr/>
          </p:nvSpPr>
          <p:spPr bwMode="auto">
            <a:xfrm>
              <a:off x="2550" y="681"/>
              <a:ext cx="79" cy="28"/>
            </a:xfrm>
            <a:custGeom>
              <a:avLst/>
              <a:gdLst>
                <a:gd name="T0" fmla="*/ 79 w 159"/>
                <a:gd name="T1" fmla="*/ 4 h 55"/>
                <a:gd name="T2" fmla="*/ 78 w 159"/>
                <a:gd name="T3" fmla="*/ 0 h 55"/>
                <a:gd name="T4" fmla="*/ 0 w 159"/>
                <a:gd name="T5" fmla="*/ 20 h 55"/>
                <a:gd name="T6" fmla="*/ 1 w 159"/>
                <a:gd name="T7" fmla="*/ 28 h 55"/>
                <a:gd name="T8" fmla="*/ 79 w 159"/>
                <a:gd name="T9" fmla="*/ 8 h 55"/>
                <a:gd name="T10" fmla="*/ 79 w 159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5"/>
                <a:gd name="T20" fmla="*/ 159 w 159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5">
                  <a:moveTo>
                    <a:pt x="158" y="8"/>
                  </a:moveTo>
                  <a:lnTo>
                    <a:pt x="157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4" name="Freeform 30"/>
            <p:cNvSpPr>
              <a:spLocks/>
            </p:cNvSpPr>
            <p:nvPr/>
          </p:nvSpPr>
          <p:spPr bwMode="auto">
            <a:xfrm>
              <a:off x="2628" y="681"/>
              <a:ext cx="5" cy="9"/>
            </a:xfrm>
            <a:custGeom>
              <a:avLst/>
              <a:gdLst>
                <a:gd name="T0" fmla="*/ 1 w 9"/>
                <a:gd name="T1" fmla="*/ 9 h 16"/>
                <a:gd name="T2" fmla="*/ 4 w 9"/>
                <a:gd name="T3" fmla="*/ 7 h 16"/>
                <a:gd name="T4" fmla="*/ 5 w 9"/>
                <a:gd name="T5" fmla="*/ 4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5" name="Freeform 31"/>
            <p:cNvSpPr>
              <a:spLocks/>
            </p:cNvSpPr>
            <p:nvPr/>
          </p:nvSpPr>
          <p:spPr bwMode="auto">
            <a:xfrm>
              <a:off x="2308" y="290"/>
              <a:ext cx="88" cy="341"/>
            </a:xfrm>
            <a:custGeom>
              <a:avLst/>
              <a:gdLst>
                <a:gd name="T0" fmla="*/ 67 w 177"/>
                <a:gd name="T1" fmla="*/ 23 h 682"/>
                <a:gd name="T2" fmla="*/ 0 w 177"/>
                <a:gd name="T3" fmla="*/ 0 h 682"/>
                <a:gd name="T4" fmla="*/ 88 w 177"/>
                <a:gd name="T5" fmla="*/ 341 h 682"/>
                <a:gd name="T6" fmla="*/ 24 w 177"/>
                <a:gd name="T7" fmla="*/ 26 h 682"/>
                <a:gd name="T8" fmla="*/ 67 w 177"/>
                <a:gd name="T9" fmla="*/ 23 h 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82"/>
                <a:gd name="T17" fmla="*/ 177 w 177"/>
                <a:gd name="T18" fmla="*/ 682 h 6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82">
                  <a:moveTo>
                    <a:pt x="135" y="47"/>
                  </a:moveTo>
                  <a:lnTo>
                    <a:pt x="0" y="0"/>
                  </a:lnTo>
                  <a:lnTo>
                    <a:pt x="177" y="682"/>
                  </a:lnTo>
                  <a:lnTo>
                    <a:pt x="48" y="52"/>
                  </a:lnTo>
                  <a:lnTo>
                    <a:pt x="135" y="47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6" name="Freeform 32"/>
            <p:cNvSpPr>
              <a:spLocks/>
            </p:cNvSpPr>
            <p:nvPr/>
          </p:nvSpPr>
          <p:spPr bwMode="auto">
            <a:xfrm>
              <a:off x="2512" y="434"/>
              <a:ext cx="4" cy="8"/>
            </a:xfrm>
            <a:custGeom>
              <a:avLst/>
              <a:gdLst>
                <a:gd name="T0" fmla="*/ 3 w 10"/>
                <a:gd name="T1" fmla="*/ 0 h 16"/>
                <a:gd name="T2" fmla="*/ 0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4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7" name="Freeform 33"/>
            <p:cNvSpPr>
              <a:spLocks/>
            </p:cNvSpPr>
            <p:nvPr/>
          </p:nvSpPr>
          <p:spPr bwMode="auto">
            <a:xfrm>
              <a:off x="2515" y="403"/>
              <a:ext cx="151" cy="39"/>
            </a:xfrm>
            <a:custGeom>
              <a:avLst/>
              <a:gdLst>
                <a:gd name="T0" fmla="*/ 151 w 302"/>
                <a:gd name="T1" fmla="*/ 4 h 77"/>
                <a:gd name="T2" fmla="*/ 150 w 302"/>
                <a:gd name="T3" fmla="*/ 0 h 77"/>
                <a:gd name="T4" fmla="*/ 0 w 302"/>
                <a:gd name="T5" fmla="*/ 31 h 77"/>
                <a:gd name="T6" fmla="*/ 1 w 302"/>
                <a:gd name="T7" fmla="*/ 39 h 77"/>
                <a:gd name="T8" fmla="*/ 151 w 302"/>
                <a:gd name="T9" fmla="*/ 8 h 77"/>
                <a:gd name="T10" fmla="*/ 151 w 302"/>
                <a:gd name="T11" fmla="*/ 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7"/>
                <a:gd name="T20" fmla="*/ 302 w 30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7">
                  <a:moveTo>
                    <a:pt x="301" y="8"/>
                  </a:moveTo>
                  <a:lnTo>
                    <a:pt x="300" y="0"/>
                  </a:lnTo>
                  <a:lnTo>
                    <a:pt x="0" y="61"/>
                  </a:lnTo>
                  <a:lnTo>
                    <a:pt x="3" y="77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8" name="Freeform 34"/>
            <p:cNvSpPr>
              <a:spLocks/>
            </p:cNvSpPr>
            <p:nvPr/>
          </p:nvSpPr>
          <p:spPr bwMode="auto">
            <a:xfrm>
              <a:off x="2665" y="403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099" name="Freeform 35"/>
            <p:cNvSpPr>
              <a:spLocks/>
            </p:cNvSpPr>
            <p:nvPr/>
          </p:nvSpPr>
          <p:spPr bwMode="auto">
            <a:xfrm>
              <a:off x="2508" y="383"/>
              <a:ext cx="4" cy="8"/>
            </a:xfrm>
            <a:custGeom>
              <a:avLst/>
              <a:gdLst>
                <a:gd name="T0" fmla="*/ 3 w 9"/>
                <a:gd name="T1" fmla="*/ 0 h 16"/>
                <a:gd name="T2" fmla="*/ 0 w 9"/>
                <a:gd name="T3" fmla="*/ 2 h 16"/>
                <a:gd name="T4" fmla="*/ 0 w 9"/>
                <a:gd name="T5" fmla="*/ 4 h 16"/>
                <a:gd name="T6" fmla="*/ 2 w 9"/>
                <a:gd name="T7" fmla="*/ 7 h 16"/>
                <a:gd name="T8" fmla="*/ 4 w 9"/>
                <a:gd name="T9" fmla="*/ 8 h 16"/>
                <a:gd name="T10" fmla="*/ 3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0" name="Freeform 36"/>
            <p:cNvSpPr>
              <a:spLocks/>
            </p:cNvSpPr>
            <p:nvPr/>
          </p:nvSpPr>
          <p:spPr bwMode="auto">
            <a:xfrm>
              <a:off x="2511" y="352"/>
              <a:ext cx="151" cy="39"/>
            </a:xfrm>
            <a:custGeom>
              <a:avLst/>
              <a:gdLst>
                <a:gd name="T0" fmla="*/ 151 w 302"/>
                <a:gd name="T1" fmla="*/ 4 h 78"/>
                <a:gd name="T2" fmla="*/ 150 w 302"/>
                <a:gd name="T3" fmla="*/ 0 h 78"/>
                <a:gd name="T4" fmla="*/ 0 w 302"/>
                <a:gd name="T5" fmla="*/ 31 h 78"/>
                <a:gd name="T6" fmla="*/ 1 w 302"/>
                <a:gd name="T7" fmla="*/ 39 h 78"/>
                <a:gd name="T8" fmla="*/ 151 w 302"/>
                <a:gd name="T9" fmla="*/ 8 h 78"/>
                <a:gd name="T10" fmla="*/ 151 w 302"/>
                <a:gd name="T11" fmla="*/ 4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8"/>
                <a:gd name="T20" fmla="*/ 302 w 302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8">
                  <a:moveTo>
                    <a:pt x="301" y="8"/>
                  </a:moveTo>
                  <a:lnTo>
                    <a:pt x="300" y="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1" name="Freeform 37"/>
            <p:cNvSpPr>
              <a:spLocks/>
            </p:cNvSpPr>
            <p:nvPr/>
          </p:nvSpPr>
          <p:spPr bwMode="auto">
            <a:xfrm>
              <a:off x="2661" y="35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2" name="Freeform 38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5 w 43"/>
                <a:gd name="T3" fmla="*/ 21 h 44"/>
                <a:gd name="T4" fmla="*/ 19 w 43"/>
                <a:gd name="T5" fmla="*/ 18 h 44"/>
                <a:gd name="T6" fmla="*/ 21 w 43"/>
                <a:gd name="T7" fmla="*/ 15 h 44"/>
                <a:gd name="T8" fmla="*/ 21 w 43"/>
                <a:gd name="T9" fmla="*/ 11 h 44"/>
                <a:gd name="T10" fmla="*/ 20 w 43"/>
                <a:gd name="T11" fmla="*/ 6 h 44"/>
                <a:gd name="T12" fmla="*/ 17 w 43"/>
                <a:gd name="T13" fmla="*/ 3 h 44"/>
                <a:gd name="T14" fmla="*/ 14 w 43"/>
                <a:gd name="T15" fmla="*/ 0 h 44"/>
                <a:gd name="T16" fmla="*/ 10 w 43"/>
                <a:gd name="T17" fmla="*/ 0 h 44"/>
                <a:gd name="T18" fmla="*/ 6 w 43"/>
                <a:gd name="T19" fmla="*/ 1 h 44"/>
                <a:gd name="T20" fmla="*/ 2 w 43"/>
                <a:gd name="T21" fmla="*/ 3 h 44"/>
                <a:gd name="T22" fmla="*/ 0 w 43"/>
                <a:gd name="T23" fmla="*/ 7 h 44"/>
                <a:gd name="T24" fmla="*/ 0 w 43"/>
                <a:gd name="T25" fmla="*/ 11 h 44"/>
                <a:gd name="T26" fmla="*/ 1 w 43"/>
                <a:gd name="T27" fmla="*/ 15 h 44"/>
                <a:gd name="T28" fmla="*/ 4 w 43"/>
                <a:gd name="T29" fmla="*/ 18 h 44"/>
                <a:gd name="T30" fmla="*/ 7 w 43"/>
                <a:gd name="T31" fmla="*/ 21 h 44"/>
                <a:gd name="T32" fmla="*/ 11 w 43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3" name="Freeform 39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1 w 43"/>
                <a:gd name="T3" fmla="*/ 21 h 44"/>
                <a:gd name="T4" fmla="*/ 15 w 43"/>
                <a:gd name="T5" fmla="*/ 21 h 44"/>
                <a:gd name="T6" fmla="*/ 19 w 43"/>
                <a:gd name="T7" fmla="*/ 18 h 44"/>
                <a:gd name="T8" fmla="*/ 21 w 43"/>
                <a:gd name="T9" fmla="*/ 15 h 44"/>
                <a:gd name="T10" fmla="*/ 21 w 43"/>
                <a:gd name="T11" fmla="*/ 11 h 44"/>
                <a:gd name="T12" fmla="*/ 21 w 43"/>
                <a:gd name="T13" fmla="*/ 11 h 44"/>
                <a:gd name="T14" fmla="*/ 20 w 43"/>
                <a:gd name="T15" fmla="*/ 6 h 44"/>
                <a:gd name="T16" fmla="*/ 17 w 43"/>
                <a:gd name="T17" fmla="*/ 3 h 44"/>
                <a:gd name="T18" fmla="*/ 14 w 43"/>
                <a:gd name="T19" fmla="*/ 0 h 44"/>
                <a:gd name="T20" fmla="*/ 10 w 43"/>
                <a:gd name="T21" fmla="*/ 0 h 44"/>
                <a:gd name="T22" fmla="*/ 10 w 43"/>
                <a:gd name="T23" fmla="*/ 0 h 44"/>
                <a:gd name="T24" fmla="*/ 6 w 43"/>
                <a:gd name="T25" fmla="*/ 1 h 44"/>
                <a:gd name="T26" fmla="*/ 2 w 43"/>
                <a:gd name="T27" fmla="*/ 3 h 44"/>
                <a:gd name="T28" fmla="*/ 0 w 43"/>
                <a:gd name="T29" fmla="*/ 7 h 44"/>
                <a:gd name="T30" fmla="*/ 0 w 43"/>
                <a:gd name="T31" fmla="*/ 11 h 44"/>
                <a:gd name="T32" fmla="*/ 0 w 43"/>
                <a:gd name="T33" fmla="*/ 11 h 44"/>
                <a:gd name="T34" fmla="*/ 1 w 43"/>
                <a:gd name="T35" fmla="*/ 15 h 44"/>
                <a:gd name="T36" fmla="*/ 4 w 43"/>
                <a:gd name="T37" fmla="*/ 18 h 44"/>
                <a:gd name="T38" fmla="*/ 7 w 43"/>
                <a:gd name="T39" fmla="*/ 21 h 44"/>
                <a:gd name="T40" fmla="*/ 11 w 43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44"/>
                <a:gd name="T65" fmla="*/ 43 w 43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4" name="Freeform 40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5 w 44"/>
                <a:gd name="T3" fmla="*/ 21 h 44"/>
                <a:gd name="T4" fmla="*/ 19 w 44"/>
                <a:gd name="T5" fmla="*/ 18 h 44"/>
                <a:gd name="T6" fmla="*/ 22 w 44"/>
                <a:gd name="T7" fmla="*/ 15 h 44"/>
                <a:gd name="T8" fmla="*/ 22 w 44"/>
                <a:gd name="T9" fmla="*/ 11 h 44"/>
                <a:gd name="T10" fmla="*/ 21 w 44"/>
                <a:gd name="T11" fmla="*/ 6 h 44"/>
                <a:gd name="T12" fmla="*/ 18 w 44"/>
                <a:gd name="T13" fmla="*/ 3 h 44"/>
                <a:gd name="T14" fmla="*/ 14 w 44"/>
                <a:gd name="T15" fmla="*/ 0 h 44"/>
                <a:gd name="T16" fmla="*/ 10 w 44"/>
                <a:gd name="T17" fmla="*/ 0 h 44"/>
                <a:gd name="T18" fmla="*/ 6 w 44"/>
                <a:gd name="T19" fmla="*/ 0 h 44"/>
                <a:gd name="T20" fmla="*/ 3 w 44"/>
                <a:gd name="T21" fmla="*/ 3 h 44"/>
                <a:gd name="T22" fmla="*/ 1 w 44"/>
                <a:gd name="T23" fmla="*/ 6 h 44"/>
                <a:gd name="T24" fmla="*/ 0 w 44"/>
                <a:gd name="T25" fmla="*/ 11 h 44"/>
                <a:gd name="T26" fmla="*/ 1 w 44"/>
                <a:gd name="T27" fmla="*/ 15 h 44"/>
                <a:gd name="T28" fmla="*/ 4 w 44"/>
                <a:gd name="T29" fmla="*/ 18 h 44"/>
                <a:gd name="T30" fmla="*/ 7 w 44"/>
                <a:gd name="T31" fmla="*/ 21 h 44"/>
                <a:gd name="T32" fmla="*/ 11 w 44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5" name="Freeform 41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1 w 44"/>
                <a:gd name="T3" fmla="*/ 21 h 44"/>
                <a:gd name="T4" fmla="*/ 15 w 44"/>
                <a:gd name="T5" fmla="*/ 21 h 44"/>
                <a:gd name="T6" fmla="*/ 19 w 44"/>
                <a:gd name="T7" fmla="*/ 18 h 44"/>
                <a:gd name="T8" fmla="*/ 22 w 44"/>
                <a:gd name="T9" fmla="*/ 15 h 44"/>
                <a:gd name="T10" fmla="*/ 22 w 44"/>
                <a:gd name="T11" fmla="*/ 11 h 44"/>
                <a:gd name="T12" fmla="*/ 22 w 44"/>
                <a:gd name="T13" fmla="*/ 11 h 44"/>
                <a:gd name="T14" fmla="*/ 21 w 44"/>
                <a:gd name="T15" fmla="*/ 6 h 44"/>
                <a:gd name="T16" fmla="*/ 18 w 44"/>
                <a:gd name="T17" fmla="*/ 3 h 44"/>
                <a:gd name="T18" fmla="*/ 14 w 44"/>
                <a:gd name="T19" fmla="*/ 0 h 44"/>
                <a:gd name="T20" fmla="*/ 10 w 44"/>
                <a:gd name="T21" fmla="*/ 0 h 44"/>
                <a:gd name="T22" fmla="*/ 10 w 44"/>
                <a:gd name="T23" fmla="*/ 0 h 44"/>
                <a:gd name="T24" fmla="*/ 6 w 44"/>
                <a:gd name="T25" fmla="*/ 0 h 44"/>
                <a:gd name="T26" fmla="*/ 3 w 44"/>
                <a:gd name="T27" fmla="*/ 3 h 44"/>
                <a:gd name="T28" fmla="*/ 1 w 44"/>
                <a:gd name="T29" fmla="*/ 6 h 44"/>
                <a:gd name="T30" fmla="*/ 0 w 44"/>
                <a:gd name="T31" fmla="*/ 11 h 44"/>
                <a:gd name="T32" fmla="*/ 0 w 44"/>
                <a:gd name="T33" fmla="*/ 11 h 44"/>
                <a:gd name="T34" fmla="*/ 1 w 44"/>
                <a:gd name="T35" fmla="*/ 15 h 44"/>
                <a:gd name="T36" fmla="*/ 4 w 44"/>
                <a:gd name="T37" fmla="*/ 18 h 44"/>
                <a:gd name="T38" fmla="*/ 7 w 44"/>
                <a:gd name="T39" fmla="*/ 21 h 44"/>
                <a:gd name="T40" fmla="*/ 11 w 44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44"/>
                <a:gd name="T65" fmla="*/ 44 w 44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6" name="Freeform 42"/>
            <p:cNvSpPr>
              <a:spLocks/>
            </p:cNvSpPr>
            <p:nvPr/>
          </p:nvSpPr>
          <p:spPr bwMode="auto">
            <a:xfrm>
              <a:off x="2457" y="323"/>
              <a:ext cx="22" cy="14"/>
            </a:xfrm>
            <a:custGeom>
              <a:avLst/>
              <a:gdLst>
                <a:gd name="T0" fmla="*/ 22 w 45"/>
                <a:gd name="T1" fmla="*/ 0 h 28"/>
                <a:gd name="T2" fmla="*/ 22 w 45"/>
                <a:gd name="T3" fmla="*/ 9 h 28"/>
                <a:gd name="T4" fmla="*/ 0 w 45"/>
                <a:gd name="T5" fmla="*/ 14 h 28"/>
                <a:gd name="T6" fmla="*/ 0 w 45"/>
                <a:gd name="T7" fmla="*/ 5 h 28"/>
                <a:gd name="T8" fmla="*/ 22 w 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0"/>
                  </a:moveTo>
                  <a:lnTo>
                    <a:pt x="44" y="17"/>
                  </a:lnTo>
                  <a:lnTo>
                    <a:pt x="1" y="28"/>
                  </a:lnTo>
                  <a:lnTo>
                    <a:pt x="0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7" name="Freeform 43"/>
            <p:cNvSpPr>
              <a:spLocks/>
            </p:cNvSpPr>
            <p:nvPr/>
          </p:nvSpPr>
          <p:spPr bwMode="auto">
            <a:xfrm>
              <a:off x="2519" y="314"/>
              <a:ext cx="136" cy="44"/>
            </a:xfrm>
            <a:custGeom>
              <a:avLst/>
              <a:gdLst>
                <a:gd name="T0" fmla="*/ 0 w 272"/>
                <a:gd name="T1" fmla="*/ 30 h 88"/>
                <a:gd name="T2" fmla="*/ 136 w 272"/>
                <a:gd name="T3" fmla="*/ 0 h 88"/>
                <a:gd name="T4" fmla="*/ 136 w 272"/>
                <a:gd name="T5" fmla="*/ 15 h 88"/>
                <a:gd name="T6" fmla="*/ 0 w 272"/>
                <a:gd name="T7" fmla="*/ 44 h 88"/>
                <a:gd name="T8" fmla="*/ 0 w 272"/>
                <a:gd name="T9" fmla="*/ 3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88"/>
                <a:gd name="T17" fmla="*/ 272 w 27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88">
                  <a:moveTo>
                    <a:pt x="0" y="60"/>
                  </a:moveTo>
                  <a:lnTo>
                    <a:pt x="272" y="0"/>
                  </a:lnTo>
                  <a:lnTo>
                    <a:pt x="271" y="31"/>
                  </a:lnTo>
                  <a:lnTo>
                    <a:pt x="0" y="8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8" name="Freeform 44"/>
            <p:cNvSpPr>
              <a:spLocks/>
            </p:cNvSpPr>
            <p:nvPr/>
          </p:nvSpPr>
          <p:spPr bwMode="auto">
            <a:xfrm>
              <a:off x="2549" y="322"/>
              <a:ext cx="80" cy="28"/>
            </a:xfrm>
            <a:custGeom>
              <a:avLst/>
              <a:gdLst>
                <a:gd name="T0" fmla="*/ 1 w 160"/>
                <a:gd name="T1" fmla="*/ 17 h 58"/>
                <a:gd name="T2" fmla="*/ 0 w 160"/>
                <a:gd name="T3" fmla="*/ 28 h 58"/>
                <a:gd name="T4" fmla="*/ 80 w 160"/>
                <a:gd name="T5" fmla="*/ 12 h 58"/>
                <a:gd name="T6" fmla="*/ 80 w 160"/>
                <a:gd name="T7" fmla="*/ 0 h 58"/>
                <a:gd name="T8" fmla="*/ 1 w 160"/>
                <a:gd name="T9" fmla="*/ 1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58"/>
                <a:gd name="T17" fmla="*/ 160 w 1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58">
                  <a:moveTo>
                    <a:pt x="1" y="35"/>
                  </a:moveTo>
                  <a:lnTo>
                    <a:pt x="0" y="58"/>
                  </a:lnTo>
                  <a:lnTo>
                    <a:pt x="159" y="25"/>
                  </a:lnTo>
                  <a:lnTo>
                    <a:pt x="160" y="0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09" name="Freeform 45"/>
            <p:cNvSpPr>
              <a:spLocks/>
            </p:cNvSpPr>
            <p:nvPr/>
          </p:nvSpPr>
          <p:spPr bwMode="auto">
            <a:xfrm>
              <a:off x="2318" y="235"/>
              <a:ext cx="240" cy="41"/>
            </a:xfrm>
            <a:custGeom>
              <a:avLst/>
              <a:gdLst>
                <a:gd name="T0" fmla="*/ 0 w 482"/>
                <a:gd name="T1" fmla="*/ 8 h 83"/>
                <a:gd name="T2" fmla="*/ 130 w 482"/>
                <a:gd name="T3" fmla="*/ 41 h 83"/>
                <a:gd name="T4" fmla="*/ 240 w 482"/>
                <a:gd name="T5" fmla="*/ 25 h 83"/>
                <a:gd name="T6" fmla="*/ 125 w 482"/>
                <a:gd name="T7" fmla="*/ 26 h 83"/>
                <a:gd name="T8" fmla="*/ 172 w 482"/>
                <a:gd name="T9" fmla="*/ 10 h 83"/>
                <a:gd name="T10" fmla="*/ 84 w 482"/>
                <a:gd name="T11" fmla="*/ 15 h 83"/>
                <a:gd name="T12" fmla="*/ 126 w 482"/>
                <a:gd name="T13" fmla="*/ 0 h 83"/>
                <a:gd name="T14" fmla="*/ 0 w 482"/>
                <a:gd name="T15" fmla="*/ 8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2"/>
                <a:gd name="T25" fmla="*/ 0 h 83"/>
                <a:gd name="T26" fmla="*/ 482 w 48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2" h="83">
                  <a:moveTo>
                    <a:pt x="0" y="16"/>
                  </a:moveTo>
                  <a:lnTo>
                    <a:pt x="262" y="83"/>
                  </a:lnTo>
                  <a:lnTo>
                    <a:pt x="482" y="50"/>
                  </a:lnTo>
                  <a:lnTo>
                    <a:pt x="252" y="52"/>
                  </a:lnTo>
                  <a:lnTo>
                    <a:pt x="345" y="21"/>
                  </a:lnTo>
                  <a:lnTo>
                    <a:pt x="168" y="31"/>
                  </a:lnTo>
                  <a:lnTo>
                    <a:pt x="2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10" name="Freeform 46"/>
            <p:cNvSpPr>
              <a:spLocks/>
            </p:cNvSpPr>
            <p:nvPr/>
          </p:nvSpPr>
          <p:spPr bwMode="auto">
            <a:xfrm>
              <a:off x="2107" y="580"/>
              <a:ext cx="165" cy="135"/>
            </a:xfrm>
            <a:custGeom>
              <a:avLst/>
              <a:gdLst>
                <a:gd name="T0" fmla="*/ 0 w 331"/>
                <a:gd name="T1" fmla="*/ 109 h 271"/>
                <a:gd name="T2" fmla="*/ 29 w 331"/>
                <a:gd name="T3" fmla="*/ 135 h 271"/>
                <a:gd name="T4" fmla="*/ 165 w 331"/>
                <a:gd name="T5" fmla="*/ 0 h 271"/>
                <a:gd name="T6" fmla="*/ 0 w 331"/>
                <a:gd name="T7" fmla="*/ 109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1"/>
                <a:gd name="T14" fmla="*/ 331 w 331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1">
                  <a:moveTo>
                    <a:pt x="0" y="218"/>
                  </a:moveTo>
                  <a:lnTo>
                    <a:pt x="58" y="271"/>
                  </a:lnTo>
                  <a:lnTo>
                    <a:pt x="331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11" name="Freeform 47"/>
            <p:cNvSpPr>
              <a:spLocks/>
            </p:cNvSpPr>
            <p:nvPr/>
          </p:nvSpPr>
          <p:spPr bwMode="auto">
            <a:xfrm>
              <a:off x="2064" y="474"/>
              <a:ext cx="214" cy="45"/>
            </a:xfrm>
            <a:custGeom>
              <a:avLst/>
              <a:gdLst>
                <a:gd name="T0" fmla="*/ 14 w 429"/>
                <a:gd name="T1" fmla="*/ 0 h 91"/>
                <a:gd name="T2" fmla="*/ 0 w 429"/>
                <a:gd name="T3" fmla="*/ 37 h 91"/>
                <a:gd name="T4" fmla="*/ 214 w 429"/>
                <a:gd name="T5" fmla="*/ 45 h 91"/>
                <a:gd name="T6" fmla="*/ 14 w 429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"/>
                <a:gd name="T13" fmla="*/ 0 h 91"/>
                <a:gd name="T14" fmla="*/ 429 w 429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" h="91">
                  <a:moveTo>
                    <a:pt x="29" y="0"/>
                  </a:moveTo>
                  <a:lnTo>
                    <a:pt x="0" y="75"/>
                  </a:lnTo>
                  <a:lnTo>
                    <a:pt x="429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12" name="Freeform 48"/>
            <p:cNvSpPr>
              <a:spLocks/>
            </p:cNvSpPr>
            <p:nvPr/>
          </p:nvSpPr>
          <p:spPr bwMode="auto">
            <a:xfrm>
              <a:off x="2078" y="308"/>
              <a:ext cx="178" cy="128"/>
            </a:xfrm>
            <a:custGeom>
              <a:avLst/>
              <a:gdLst>
                <a:gd name="T0" fmla="*/ 33 w 355"/>
                <a:gd name="T1" fmla="*/ 0 h 257"/>
                <a:gd name="T2" fmla="*/ 0 w 355"/>
                <a:gd name="T3" fmla="*/ 30 h 257"/>
                <a:gd name="T4" fmla="*/ 178 w 355"/>
                <a:gd name="T5" fmla="*/ 128 h 257"/>
                <a:gd name="T6" fmla="*/ 33 w 355"/>
                <a:gd name="T7" fmla="*/ 0 h 2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257"/>
                <a:gd name="T14" fmla="*/ 355 w 355"/>
                <a:gd name="T15" fmla="*/ 257 h 2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257">
                  <a:moveTo>
                    <a:pt x="65" y="0"/>
                  </a:moveTo>
                  <a:lnTo>
                    <a:pt x="0" y="60"/>
                  </a:lnTo>
                  <a:lnTo>
                    <a:pt x="355" y="25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</p:grpSp>
      <p:grpSp>
        <p:nvGrpSpPr>
          <p:cNvPr id="88113" name="Group 49"/>
          <p:cNvGrpSpPr>
            <a:grpSpLocks/>
          </p:cNvGrpSpPr>
          <p:nvPr/>
        </p:nvGrpSpPr>
        <p:grpSpPr bwMode="auto">
          <a:xfrm>
            <a:off x="8440738" y="4356100"/>
            <a:ext cx="495300" cy="393700"/>
            <a:chOff x="2064" y="208"/>
            <a:chExt cx="874" cy="583"/>
          </a:xfrm>
        </p:grpSpPr>
        <p:sp>
          <p:nvSpPr>
            <p:cNvPr id="88114" name="Freeform 50"/>
            <p:cNvSpPr>
              <a:spLocks/>
            </p:cNvSpPr>
            <p:nvPr/>
          </p:nvSpPr>
          <p:spPr bwMode="auto">
            <a:xfrm>
              <a:off x="2217" y="512"/>
              <a:ext cx="150" cy="180"/>
            </a:xfrm>
            <a:custGeom>
              <a:avLst/>
              <a:gdLst>
                <a:gd name="T0" fmla="*/ 103 w 301"/>
                <a:gd name="T1" fmla="*/ 1 h 361"/>
                <a:gd name="T2" fmla="*/ 97 w 301"/>
                <a:gd name="T3" fmla="*/ 7 h 361"/>
                <a:gd name="T4" fmla="*/ 82 w 301"/>
                <a:gd name="T5" fmla="*/ 19 h 361"/>
                <a:gd name="T6" fmla="*/ 58 w 301"/>
                <a:gd name="T7" fmla="*/ 34 h 361"/>
                <a:gd name="T8" fmla="*/ 40 w 301"/>
                <a:gd name="T9" fmla="*/ 42 h 361"/>
                <a:gd name="T10" fmla="*/ 28 w 301"/>
                <a:gd name="T11" fmla="*/ 48 h 361"/>
                <a:gd name="T12" fmla="*/ 12 w 301"/>
                <a:gd name="T13" fmla="*/ 58 h 361"/>
                <a:gd name="T14" fmla="*/ 1 w 301"/>
                <a:gd name="T15" fmla="*/ 74 h 361"/>
                <a:gd name="T16" fmla="*/ 0 w 301"/>
                <a:gd name="T17" fmla="*/ 85 h 361"/>
                <a:gd name="T18" fmla="*/ 2 w 301"/>
                <a:gd name="T19" fmla="*/ 91 h 361"/>
                <a:gd name="T20" fmla="*/ 7 w 301"/>
                <a:gd name="T21" fmla="*/ 101 h 361"/>
                <a:gd name="T22" fmla="*/ 16 w 301"/>
                <a:gd name="T23" fmla="*/ 115 h 361"/>
                <a:gd name="T24" fmla="*/ 32 w 301"/>
                <a:gd name="T25" fmla="*/ 131 h 361"/>
                <a:gd name="T26" fmla="*/ 54 w 301"/>
                <a:gd name="T27" fmla="*/ 147 h 361"/>
                <a:gd name="T28" fmla="*/ 85 w 301"/>
                <a:gd name="T29" fmla="*/ 162 h 361"/>
                <a:gd name="T30" fmla="*/ 126 w 301"/>
                <a:gd name="T31" fmla="*/ 175 h 361"/>
                <a:gd name="T32" fmla="*/ 138 w 301"/>
                <a:gd name="T33" fmla="*/ 144 h 361"/>
                <a:gd name="T34" fmla="*/ 133 w 301"/>
                <a:gd name="T35" fmla="*/ 143 h 361"/>
                <a:gd name="T36" fmla="*/ 120 w 301"/>
                <a:gd name="T37" fmla="*/ 140 h 361"/>
                <a:gd name="T38" fmla="*/ 101 w 301"/>
                <a:gd name="T39" fmla="*/ 135 h 361"/>
                <a:gd name="T40" fmla="*/ 79 w 301"/>
                <a:gd name="T41" fmla="*/ 127 h 361"/>
                <a:gd name="T42" fmla="*/ 57 w 301"/>
                <a:gd name="T43" fmla="*/ 118 h 361"/>
                <a:gd name="T44" fmla="*/ 38 w 301"/>
                <a:gd name="T45" fmla="*/ 107 h 361"/>
                <a:gd name="T46" fmla="*/ 25 w 301"/>
                <a:gd name="T47" fmla="*/ 94 h 361"/>
                <a:gd name="T48" fmla="*/ 20 w 301"/>
                <a:gd name="T49" fmla="*/ 79 h 361"/>
                <a:gd name="T50" fmla="*/ 20 w 301"/>
                <a:gd name="T51" fmla="*/ 76 h 361"/>
                <a:gd name="T52" fmla="*/ 21 w 301"/>
                <a:gd name="T53" fmla="*/ 69 h 361"/>
                <a:gd name="T54" fmla="*/ 28 w 301"/>
                <a:gd name="T55" fmla="*/ 60 h 361"/>
                <a:gd name="T56" fmla="*/ 41 w 301"/>
                <a:gd name="T57" fmla="*/ 51 h 361"/>
                <a:gd name="T58" fmla="*/ 49 w 301"/>
                <a:gd name="T59" fmla="*/ 47 h 361"/>
                <a:gd name="T60" fmla="*/ 68 w 301"/>
                <a:gd name="T61" fmla="*/ 36 h 361"/>
                <a:gd name="T62" fmla="*/ 90 w 301"/>
                <a:gd name="T63" fmla="*/ 22 h 361"/>
                <a:gd name="T64" fmla="*/ 107 w 301"/>
                <a:gd name="T65" fmla="*/ 7 h 3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361"/>
                <a:gd name="T101" fmla="*/ 301 w 301"/>
                <a:gd name="T102" fmla="*/ 361 h 3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361">
                  <a:moveTo>
                    <a:pt x="208" y="0"/>
                  </a:moveTo>
                  <a:lnTo>
                    <a:pt x="207" y="3"/>
                  </a:lnTo>
                  <a:lnTo>
                    <a:pt x="202" y="7"/>
                  </a:lnTo>
                  <a:lnTo>
                    <a:pt x="194" y="15"/>
                  </a:lnTo>
                  <a:lnTo>
                    <a:pt x="182" y="26"/>
                  </a:lnTo>
                  <a:lnTo>
                    <a:pt x="165" y="38"/>
                  </a:lnTo>
                  <a:lnTo>
                    <a:pt x="143" y="53"/>
                  </a:lnTo>
                  <a:lnTo>
                    <a:pt x="117" y="68"/>
                  </a:lnTo>
                  <a:lnTo>
                    <a:pt x="83" y="83"/>
                  </a:lnTo>
                  <a:lnTo>
                    <a:pt x="80" y="84"/>
                  </a:lnTo>
                  <a:lnTo>
                    <a:pt x="69" y="89"/>
                  </a:lnTo>
                  <a:lnTo>
                    <a:pt x="56" y="96"/>
                  </a:lnTo>
                  <a:lnTo>
                    <a:pt x="40" y="105"/>
                  </a:lnTo>
                  <a:lnTo>
                    <a:pt x="25" y="117"/>
                  </a:lnTo>
                  <a:lnTo>
                    <a:pt x="11" y="132"/>
                  </a:lnTo>
                  <a:lnTo>
                    <a:pt x="3" y="149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4"/>
                  </a:lnTo>
                  <a:lnTo>
                    <a:pt x="4" y="182"/>
                  </a:lnTo>
                  <a:lnTo>
                    <a:pt x="8" y="191"/>
                  </a:lnTo>
                  <a:lnTo>
                    <a:pt x="14" y="203"/>
                  </a:lnTo>
                  <a:lnTo>
                    <a:pt x="22" y="217"/>
                  </a:lnTo>
                  <a:lnTo>
                    <a:pt x="33" y="231"/>
                  </a:lnTo>
                  <a:lnTo>
                    <a:pt x="46" y="246"/>
                  </a:lnTo>
                  <a:lnTo>
                    <a:pt x="64" y="262"/>
                  </a:lnTo>
                  <a:lnTo>
                    <a:pt x="84" y="278"/>
                  </a:lnTo>
                  <a:lnTo>
                    <a:pt x="109" y="294"/>
                  </a:lnTo>
                  <a:lnTo>
                    <a:pt x="137" y="310"/>
                  </a:lnTo>
                  <a:lnTo>
                    <a:pt x="170" y="325"/>
                  </a:lnTo>
                  <a:lnTo>
                    <a:pt x="209" y="338"/>
                  </a:lnTo>
                  <a:lnTo>
                    <a:pt x="252" y="350"/>
                  </a:lnTo>
                  <a:lnTo>
                    <a:pt x="301" y="361"/>
                  </a:lnTo>
                  <a:lnTo>
                    <a:pt x="277" y="288"/>
                  </a:lnTo>
                  <a:lnTo>
                    <a:pt x="275" y="288"/>
                  </a:lnTo>
                  <a:lnTo>
                    <a:pt x="267" y="286"/>
                  </a:lnTo>
                  <a:lnTo>
                    <a:pt x="255" y="284"/>
                  </a:lnTo>
                  <a:lnTo>
                    <a:pt x="240" y="280"/>
                  </a:lnTo>
                  <a:lnTo>
                    <a:pt x="222" y="275"/>
                  </a:lnTo>
                  <a:lnTo>
                    <a:pt x="202" y="270"/>
                  </a:lnTo>
                  <a:lnTo>
                    <a:pt x="180" y="263"/>
                  </a:lnTo>
                  <a:lnTo>
                    <a:pt x="158" y="255"/>
                  </a:lnTo>
                  <a:lnTo>
                    <a:pt x="136" y="247"/>
                  </a:lnTo>
                  <a:lnTo>
                    <a:pt x="114" y="236"/>
                  </a:lnTo>
                  <a:lnTo>
                    <a:pt x="95" y="226"/>
                  </a:lnTo>
                  <a:lnTo>
                    <a:pt x="76" y="214"/>
                  </a:lnTo>
                  <a:lnTo>
                    <a:pt x="61" y="202"/>
                  </a:lnTo>
                  <a:lnTo>
                    <a:pt x="50" y="188"/>
                  </a:lnTo>
                  <a:lnTo>
                    <a:pt x="42" y="173"/>
                  </a:lnTo>
                  <a:lnTo>
                    <a:pt x="40" y="158"/>
                  </a:lnTo>
                  <a:lnTo>
                    <a:pt x="40" y="157"/>
                  </a:lnTo>
                  <a:lnTo>
                    <a:pt x="40" y="152"/>
                  </a:lnTo>
                  <a:lnTo>
                    <a:pt x="40" y="146"/>
                  </a:lnTo>
                  <a:lnTo>
                    <a:pt x="43" y="138"/>
                  </a:lnTo>
                  <a:lnTo>
                    <a:pt x="48" y="130"/>
                  </a:lnTo>
                  <a:lnTo>
                    <a:pt x="56" y="121"/>
                  </a:lnTo>
                  <a:lnTo>
                    <a:pt x="67" y="112"/>
                  </a:lnTo>
                  <a:lnTo>
                    <a:pt x="83" y="103"/>
                  </a:lnTo>
                  <a:lnTo>
                    <a:pt x="88" y="100"/>
                  </a:lnTo>
                  <a:lnTo>
                    <a:pt x="99" y="94"/>
                  </a:lnTo>
                  <a:lnTo>
                    <a:pt x="117" y="84"/>
                  </a:lnTo>
                  <a:lnTo>
                    <a:pt x="137" y="72"/>
                  </a:lnTo>
                  <a:lnTo>
                    <a:pt x="159" y="58"/>
                  </a:lnTo>
                  <a:lnTo>
                    <a:pt x="181" y="44"/>
                  </a:lnTo>
                  <a:lnTo>
                    <a:pt x="200" y="29"/>
                  </a:lnTo>
                  <a:lnTo>
                    <a:pt x="214" y="1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15" name="Freeform 51"/>
            <p:cNvSpPr>
              <a:spLocks/>
            </p:cNvSpPr>
            <p:nvPr/>
          </p:nvSpPr>
          <p:spPr bwMode="auto">
            <a:xfrm>
              <a:off x="2716" y="550"/>
              <a:ext cx="165" cy="135"/>
            </a:xfrm>
            <a:custGeom>
              <a:avLst/>
              <a:gdLst>
                <a:gd name="T0" fmla="*/ 165 w 331"/>
                <a:gd name="T1" fmla="*/ 108 h 270"/>
                <a:gd name="T2" fmla="*/ 136 w 331"/>
                <a:gd name="T3" fmla="*/ 135 h 270"/>
                <a:gd name="T4" fmla="*/ 0 w 331"/>
                <a:gd name="T5" fmla="*/ 0 h 270"/>
                <a:gd name="T6" fmla="*/ 165 w 331"/>
                <a:gd name="T7" fmla="*/ 108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0"/>
                <a:gd name="T14" fmla="*/ 331 w 331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0">
                  <a:moveTo>
                    <a:pt x="331" y="217"/>
                  </a:moveTo>
                  <a:lnTo>
                    <a:pt x="273" y="270"/>
                  </a:lnTo>
                  <a:lnTo>
                    <a:pt x="0" y="0"/>
                  </a:lnTo>
                  <a:lnTo>
                    <a:pt x="331" y="217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16" name="Freeform 52"/>
            <p:cNvSpPr>
              <a:spLocks/>
            </p:cNvSpPr>
            <p:nvPr/>
          </p:nvSpPr>
          <p:spPr bwMode="auto">
            <a:xfrm>
              <a:off x="2723" y="438"/>
              <a:ext cx="215" cy="45"/>
            </a:xfrm>
            <a:custGeom>
              <a:avLst/>
              <a:gdLst>
                <a:gd name="T0" fmla="*/ 201 w 430"/>
                <a:gd name="T1" fmla="*/ 0 h 91"/>
                <a:gd name="T2" fmla="*/ 215 w 430"/>
                <a:gd name="T3" fmla="*/ 37 h 91"/>
                <a:gd name="T4" fmla="*/ 0 w 430"/>
                <a:gd name="T5" fmla="*/ 45 h 91"/>
                <a:gd name="T6" fmla="*/ 201 w 430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0"/>
                <a:gd name="T13" fmla="*/ 0 h 91"/>
                <a:gd name="T14" fmla="*/ 430 w 430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0" h="91">
                  <a:moveTo>
                    <a:pt x="401" y="0"/>
                  </a:moveTo>
                  <a:lnTo>
                    <a:pt x="430" y="75"/>
                  </a:lnTo>
                  <a:lnTo>
                    <a:pt x="0" y="9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17" name="Freeform 53"/>
            <p:cNvSpPr>
              <a:spLocks/>
            </p:cNvSpPr>
            <p:nvPr/>
          </p:nvSpPr>
          <p:spPr bwMode="auto">
            <a:xfrm>
              <a:off x="2732" y="277"/>
              <a:ext cx="177" cy="129"/>
            </a:xfrm>
            <a:custGeom>
              <a:avLst/>
              <a:gdLst>
                <a:gd name="T0" fmla="*/ 144 w 353"/>
                <a:gd name="T1" fmla="*/ 0 h 258"/>
                <a:gd name="T2" fmla="*/ 177 w 353"/>
                <a:gd name="T3" fmla="*/ 30 h 258"/>
                <a:gd name="T4" fmla="*/ 0 w 353"/>
                <a:gd name="T5" fmla="*/ 129 h 258"/>
                <a:gd name="T6" fmla="*/ 144 w 353"/>
                <a:gd name="T7" fmla="*/ 0 h 2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258"/>
                <a:gd name="T14" fmla="*/ 353 w 353"/>
                <a:gd name="T15" fmla="*/ 258 h 2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258">
                  <a:moveTo>
                    <a:pt x="288" y="0"/>
                  </a:moveTo>
                  <a:lnTo>
                    <a:pt x="353" y="61"/>
                  </a:lnTo>
                  <a:lnTo>
                    <a:pt x="0" y="25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18" name="Freeform 54"/>
            <p:cNvSpPr>
              <a:spLocks/>
            </p:cNvSpPr>
            <p:nvPr/>
          </p:nvSpPr>
          <p:spPr bwMode="auto">
            <a:xfrm>
              <a:off x="2232" y="208"/>
              <a:ext cx="473" cy="583"/>
            </a:xfrm>
            <a:custGeom>
              <a:avLst/>
              <a:gdLst>
                <a:gd name="T0" fmla="*/ 136 w 945"/>
                <a:gd name="T1" fmla="*/ 515 h 1167"/>
                <a:gd name="T2" fmla="*/ 233 w 945"/>
                <a:gd name="T3" fmla="*/ 576 h 1167"/>
                <a:gd name="T4" fmla="*/ 280 w 945"/>
                <a:gd name="T5" fmla="*/ 562 h 1167"/>
                <a:gd name="T6" fmla="*/ 310 w 945"/>
                <a:gd name="T7" fmla="*/ 583 h 1167"/>
                <a:gd name="T8" fmla="*/ 434 w 945"/>
                <a:gd name="T9" fmla="*/ 541 h 1167"/>
                <a:gd name="T10" fmla="*/ 473 w 945"/>
                <a:gd name="T11" fmla="*/ 34 h 1167"/>
                <a:gd name="T12" fmla="*/ 196 w 945"/>
                <a:gd name="T13" fmla="*/ 0 h 1167"/>
                <a:gd name="T14" fmla="*/ 0 w 945"/>
                <a:gd name="T15" fmla="*/ 18 h 1167"/>
                <a:gd name="T16" fmla="*/ 136 w 945"/>
                <a:gd name="T17" fmla="*/ 515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5"/>
                <a:gd name="T28" fmla="*/ 0 h 1167"/>
                <a:gd name="T29" fmla="*/ 945 w 945"/>
                <a:gd name="T30" fmla="*/ 1167 h 11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5" h="1167">
                  <a:moveTo>
                    <a:pt x="272" y="1030"/>
                  </a:moveTo>
                  <a:lnTo>
                    <a:pt x="465" y="1152"/>
                  </a:lnTo>
                  <a:lnTo>
                    <a:pt x="560" y="1124"/>
                  </a:lnTo>
                  <a:lnTo>
                    <a:pt x="620" y="1167"/>
                  </a:lnTo>
                  <a:lnTo>
                    <a:pt x="867" y="1083"/>
                  </a:lnTo>
                  <a:lnTo>
                    <a:pt x="945" y="69"/>
                  </a:lnTo>
                  <a:lnTo>
                    <a:pt x="392" y="0"/>
                  </a:lnTo>
                  <a:lnTo>
                    <a:pt x="0" y="37"/>
                  </a:lnTo>
                  <a:lnTo>
                    <a:pt x="272" y="10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19" name="Freeform 55"/>
            <p:cNvSpPr>
              <a:spLocks/>
            </p:cNvSpPr>
            <p:nvPr/>
          </p:nvSpPr>
          <p:spPr bwMode="auto">
            <a:xfrm>
              <a:off x="2288" y="266"/>
              <a:ext cx="163" cy="476"/>
            </a:xfrm>
            <a:custGeom>
              <a:avLst/>
              <a:gdLst>
                <a:gd name="T0" fmla="*/ 163 w 327"/>
                <a:gd name="T1" fmla="*/ 476 h 951"/>
                <a:gd name="T2" fmla="*/ 131 w 327"/>
                <a:gd name="T3" fmla="*/ 39 h 951"/>
                <a:gd name="T4" fmla="*/ 0 w 327"/>
                <a:gd name="T5" fmla="*/ 0 h 951"/>
                <a:gd name="T6" fmla="*/ 109 w 327"/>
                <a:gd name="T7" fmla="*/ 438 h 951"/>
                <a:gd name="T8" fmla="*/ 163 w 327"/>
                <a:gd name="T9" fmla="*/ 476 h 9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7"/>
                <a:gd name="T16" fmla="*/ 0 h 951"/>
                <a:gd name="T17" fmla="*/ 327 w 327"/>
                <a:gd name="T18" fmla="*/ 951 h 9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7" h="951">
                  <a:moveTo>
                    <a:pt x="327" y="951"/>
                  </a:moveTo>
                  <a:lnTo>
                    <a:pt x="262" y="77"/>
                  </a:lnTo>
                  <a:lnTo>
                    <a:pt x="0" y="0"/>
                  </a:lnTo>
                  <a:lnTo>
                    <a:pt x="218" y="876"/>
                  </a:lnTo>
                  <a:lnTo>
                    <a:pt x="327" y="951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0" name="Freeform 56"/>
            <p:cNvSpPr>
              <a:spLocks/>
            </p:cNvSpPr>
            <p:nvPr/>
          </p:nvSpPr>
          <p:spPr bwMode="auto">
            <a:xfrm>
              <a:off x="2518" y="302"/>
              <a:ext cx="138" cy="439"/>
            </a:xfrm>
            <a:custGeom>
              <a:avLst/>
              <a:gdLst>
                <a:gd name="T0" fmla="*/ 25 w 275"/>
                <a:gd name="T1" fmla="*/ 439 h 879"/>
                <a:gd name="T2" fmla="*/ 118 w 275"/>
                <a:gd name="T3" fmla="*/ 413 h 879"/>
                <a:gd name="T4" fmla="*/ 138 w 275"/>
                <a:gd name="T5" fmla="*/ 0 h 879"/>
                <a:gd name="T6" fmla="*/ 0 w 275"/>
                <a:gd name="T7" fmla="*/ 29 h 879"/>
                <a:gd name="T8" fmla="*/ 25 w 275"/>
                <a:gd name="T9" fmla="*/ 439 h 8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879"/>
                <a:gd name="T17" fmla="*/ 275 w 275"/>
                <a:gd name="T18" fmla="*/ 879 h 8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879">
                  <a:moveTo>
                    <a:pt x="50" y="879"/>
                  </a:moveTo>
                  <a:lnTo>
                    <a:pt x="236" y="827"/>
                  </a:lnTo>
                  <a:lnTo>
                    <a:pt x="275" y="0"/>
                  </a:lnTo>
                  <a:lnTo>
                    <a:pt x="0" y="58"/>
                  </a:lnTo>
                  <a:lnTo>
                    <a:pt x="50" y="879"/>
                  </a:lnTo>
                  <a:close/>
                </a:path>
              </a:pathLst>
            </a:custGeom>
            <a:solidFill>
              <a:srgbClr val="566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1" name="Freeform 57"/>
            <p:cNvSpPr>
              <a:spLocks/>
            </p:cNvSpPr>
            <p:nvPr/>
          </p:nvSpPr>
          <p:spPr bwMode="auto">
            <a:xfrm>
              <a:off x="2450" y="270"/>
              <a:ext cx="195" cy="478"/>
            </a:xfrm>
            <a:custGeom>
              <a:avLst/>
              <a:gdLst>
                <a:gd name="T0" fmla="*/ 195 w 391"/>
                <a:gd name="T1" fmla="*/ 0 h 958"/>
                <a:gd name="T2" fmla="*/ 193 w 391"/>
                <a:gd name="T3" fmla="*/ 13 h 958"/>
                <a:gd name="T4" fmla="*/ 37 w 391"/>
                <a:gd name="T5" fmla="*/ 48 h 958"/>
                <a:gd name="T6" fmla="*/ 64 w 391"/>
                <a:gd name="T7" fmla="*/ 468 h 958"/>
                <a:gd name="T8" fmla="*/ 31 w 391"/>
                <a:gd name="T9" fmla="*/ 478 h 958"/>
                <a:gd name="T10" fmla="*/ 0 w 391"/>
                <a:gd name="T11" fmla="*/ 30 h 958"/>
                <a:gd name="T12" fmla="*/ 195 w 391"/>
                <a:gd name="T13" fmla="*/ 0 h 9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1"/>
                <a:gd name="T22" fmla="*/ 0 h 958"/>
                <a:gd name="T23" fmla="*/ 391 w 391"/>
                <a:gd name="T24" fmla="*/ 958 h 9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1" h="958">
                  <a:moveTo>
                    <a:pt x="391" y="0"/>
                  </a:moveTo>
                  <a:lnTo>
                    <a:pt x="387" y="26"/>
                  </a:lnTo>
                  <a:lnTo>
                    <a:pt x="75" y="97"/>
                  </a:lnTo>
                  <a:lnTo>
                    <a:pt x="129" y="938"/>
                  </a:lnTo>
                  <a:lnTo>
                    <a:pt x="62" y="958"/>
                  </a:lnTo>
                  <a:lnTo>
                    <a:pt x="0" y="6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383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2" name="Freeform 58"/>
            <p:cNvSpPr>
              <a:spLocks/>
            </p:cNvSpPr>
            <p:nvPr/>
          </p:nvSpPr>
          <p:spPr bwMode="auto">
            <a:xfrm>
              <a:off x="2542" y="63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3" name="Freeform 59"/>
            <p:cNvSpPr>
              <a:spLocks/>
            </p:cNvSpPr>
            <p:nvPr/>
          </p:nvSpPr>
          <p:spPr bwMode="auto">
            <a:xfrm>
              <a:off x="2546" y="612"/>
              <a:ext cx="82" cy="27"/>
            </a:xfrm>
            <a:custGeom>
              <a:avLst/>
              <a:gdLst>
                <a:gd name="T0" fmla="*/ 82 w 165"/>
                <a:gd name="T1" fmla="*/ 4 h 55"/>
                <a:gd name="T2" fmla="*/ 81 w 165"/>
                <a:gd name="T3" fmla="*/ 0 h 55"/>
                <a:gd name="T4" fmla="*/ 0 w 165"/>
                <a:gd name="T5" fmla="*/ 19 h 55"/>
                <a:gd name="T6" fmla="*/ 1 w 165"/>
                <a:gd name="T7" fmla="*/ 27 h 55"/>
                <a:gd name="T8" fmla="*/ 82 w 165"/>
                <a:gd name="T9" fmla="*/ 8 h 55"/>
                <a:gd name="T10" fmla="*/ 82 w 165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55"/>
                <a:gd name="T20" fmla="*/ 165 w 165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55">
                  <a:moveTo>
                    <a:pt x="164" y="8"/>
                  </a:moveTo>
                  <a:lnTo>
                    <a:pt x="163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65" y="16"/>
                  </a:lnTo>
                  <a:lnTo>
                    <a:pt x="16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4" name="Freeform 60"/>
            <p:cNvSpPr>
              <a:spLocks/>
            </p:cNvSpPr>
            <p:nvPr/>
          </p:nvSpPr>
          <p:spPr bwMode="auto">
            <a:xfrm>
              <a:off x="2627" y="61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5" name="Freeform 61"/>
            <p:cNvSpPr>
              <a:spLocks/>
            </p:cNvSpPr>
            <p:nvPr/>
          </p:nvSpPr>
          <p:spPr bwMode="auto">
            <a:xfrm>
              <a:off x="2544" y="649"/>
              <a:ext cx="5" cy="8"/>
            </a:xfrm>
            <a:custGeom>
              <a:avLst/>
              <a:gdLst>
                <a:gd name="T0" fmla="*/ 4 w 9"/>
                <a:gd name="T1" fmla="*/ 0 h 17"/>
                <a:gd name="T2" fmla="*/ 1 w 9"/>
                <a:gd name="T3" fmla="*/ 2 h 17"/>
                <a:gd name="T4" fmla="*/ 0 w 9"/>
                <a:gd name="T5" fmla="*/ 5 h 17"/>
                <a:gd name="T6" fmla="*/ 2 w 9"/>
                <a:gd name="T7" fmla="*/ 7 h 17"/>
                <a:gd name="T8" fmla="*/ 5 w 9"/>
                <a:gd name="T9" fmla="*/ 8 h 17"/>
                <a:gd name="T10" fmla="*/ 4 w 9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7" y="0"/>
                  </a:moveTo>
                  <a:lnTo>
                    <a:pt x="1" y="4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9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6" name="Freeform 62"/>
            <p:cNvSpPr>
              <a:spLocks/>
            </p:cNvSpPr>
            <p:nvPr/>
          </p:nvSpPr>
          <p:spPr bwMode="auto">
            <a:xfrm>
              <a:off x="2547" y="629"/>
              <a:ext cx="82" cy="28"/>
            </a:xfrm>
            <a:custGeom>
              <a:avLst/>
              <a:gdLst>
                <a:gd name="T0" fmla="*/ 81 w 163"/>
                <a:gd name="T1" fmla="*/ 4 h 57"/>
                <a:gd name="T2" fmla="*/ 81 w 163"/>
                <a:gd name="T3" fmla="*/ 0 h 57"/>
                <a:gd name="T4" fmla="*/ 0 w 163"/>
                <a:gd name="T5" fmla="*/ 20 h 57"/>
                <a:gd name="T6" fmla="*/ 1 w 163"/>
                <a:gd name="T7" fmla="*/ 28 h 57"/>
                <a:gd name="T8" fmla="*/ 82 w 163"/>
                <a:gd name="T9" fmla="*/ 8 h 57"/>
                <a:gd name="T10" fmla="*/ 81 w 163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3"/>
                <a:gd name="T19" fmla="*/ 0 h 57"/>
                <a:gd name="T20" fmla="*/ 163 w 163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3" h="57">
                  <a:moveTo>
                    <a:pt x="162" y="8"/>
                  </a:moveTo>
                  <a:lnTo>
                    <a:pt x="161" y="0"/>
                  </a:lnTo>
                  <a:lnTo>
                    <a:pt x="0" y="40"/>
                  </a:lnTo>
                  <a:lnTo>
                    <a:pt x="2" y="57"/>
                  </a:lnTo>
                  <a:lnTo>
                    <a:pt x="163" y="16"/>
                  </a:lnTo>
                  <a:lnTo>
                    <a:pt x="162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7" name="Freeform 63"/>
            <p:cNvSpPr>
              <a:spLocks/>
            </p:cNvSpPr>
            <p:nvPr/>
          </p:nvSpPr>
          <p:spPr bwMode="auto">
            <a:xfrm>
              <a:off x="2628" y="629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8" name="Freeform 64"/>
            <p:cNvSpPr>
              <a:spLocks/>
            </p:cNvSpPr>
            <p:nvPr/>
          </p:nvSpPr>
          <p:spPr bwMode="auto">
            <a:xfrm>
              <a:off x="2544" y="667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7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3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29" name="Freeform 65"/>
            <p:cNvSpPr>
              <a:spLocks/>
            </p:cNvSpPr>
            <p:nvPr/>
          </p:nvSpPr>
          <p:spPr bwMode="auto">
            <a:xfrm>
              <a:off x="2547" y="645"/>
              <a:ext cx="82" cy="30"/>
            </a:xfrm>
            <a:custGeom>
              <a:avLst/>
              <a:gdLst>
                <a:gd name="T0" fmla="*/ 81 w 162"/>
                <a:gd name="T1" fmla="*/ 4 h 59"/>
                <a:gd name="T2" fmla="*/ 81 w 162"/>
                <a:gd name="T3" fmla="*/ 0 h 59"/>
                <a:gd name="T4" fmla="*/ 0 w 162"/>
                <a:gd name="T5" fmla="*/ 22 h 59"/>
                <a:gd name="T6" fmla="*/ 1 w 162"/>
                <a:gd name="T7" fmla="*/ 30 h 59"/>
                <a:gd name="T8" fmla="*/ 82 w 162"/>
                <a:gd name="T9" fmla="*/ 9 h 59"/>
                <a:gd name="T10" fmla="*/ 81 w 162"/>
                <a:gd name="T11" fmla="*/ 4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2"/>
                <a:gd name="T19" fmla="*/ 0 h 59"/>
                <a:gd name="T20" fmla="*/ 162 w 162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2" h="59">
                  <a:moveTo>
                    <a:pt x="161" y="8"/>
                  </a:moveTo>
                  <a:lnTo>
                    <a:pt x="160" y="0"/>
                  </a:lnTo>
                  <a:lnTo>
                    <a:pt x="0" y="43"/>
                  </a:lnTo>
                  <a:lnTo>
                    <a:pt x="2" y="59"/>
                  </a:lnTo>
                  <a:lnTo>
                    <a:pt x="162" y="17"/>
                  </a:lnTo>
                  <a:lnTo>
                    <a:pt x="16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0" name="Freeform 66"/>
            <p:cNvSpPr>
              <a:spLocks/>
            </p:cNvSpPr>
            <p:nvPr/>
          </p:nvSpPr>
          <p:spPr bwMode="auto">
            <a:xfrm>
              <a:off x="2627" y="645"/>
              <a:ext cx="5" cy="8"/>
            </a:xfrm>
            <a:custGeom>
              <a:avLst/>
              <a:gdLst>
                <a:gd name="T0" fmla="*/ 1 w 9"/>
                <a:gd name="T1" fmla="*/ 8 h 17"/>
                <a:gd name="T2" fmla="*/ 4 w 9"/>
                <a:gd name="T3" fmla="*/ 6 h 17"/>
                <a:gd name="T4" fmla="*/ 5 w 9"/>
                <a:gd name="T5" fmla="*/ 3 h 17"/>
                <a:gd name="T6" fmla="*/ 3 w 9"/>
                <a:gd name="T7" fmla="*/ 1 h 17"/>
                <a:gd name="T8" fmla="*/ 0 w 9"/>
                <a:gd name="T9" fmla="*/ 0 h 17"/>
                <a:gd name="T10" fmla="*/ 1 w 9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7"/>
                <a:gd name="T20" fmla="*/ 9 w 9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7">
                  <a:moveTo>
                    <a:pt x="2" y="17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1" name="Freeform 67"/>
            <p:cNvSpPr>
              <a:spLocks/>
            </p:cNvSpPr>
            <p:nvPr/>
          </p:nvSpPr>
          <p:spPr bwMode="auto">
            <a:xfrm>
              <a:off x="2545" y="684"/>
              <a:ext cx="5" cy="8"/>
            </a:xfrm>
            <a:custGeom>
              <a:avLst/>
              <a:gdLst>
                <a:gd name="T0" fmla="*/ 4 w 9"/>
                <a:gd name="T1" fmla="*/ 0 h 16"/>
                <a:gd name="T2" fmla="*/ 1 w 9"/>
                <a:gd name="T3" fmla="*/ 1 h 16"/>
                <a:gd name="T4" fmla="*/ 0 w 9"/>
                <a:gd name="T5" fmla="*/ 4 h 16"/>
                <a:gd name="T6" fmla="*/ 2 w 9"/>
                <a:gd name="T7" fmla="*/ 6 h 16"/>
                <a:gd name="T8" fmla="*/ 5 w 9"/>
                <a:gd name="T9" fmla="*/ 8 h 16"/>
                <a:gd name="T10" fmla="*/ 4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3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2" name="Freeform 68"/>
            <p:cNvSpPr>
              <a:spLocks/>
            </p:cNvSpPr>
            <p:nvPr/>
          </p:nvSpPr>
          <p:spPr bwMode="auto">
            <a:xfrm>
              <a:off x="2549" y="664"/>
              <a:ext cx="79" cy="28"/>
            </a:xfrm>
            <a:custGeom>
              <a:avLst/>
              <a:gdLst>
                <a:gd name="T0" fmla="*/ 79 w 159"/>
                <a:gd name="T1" fmla="*/ 4 h 57"/>
                <a:gd name="T2" fmla="*/ 78 w 159"/>
                <a:gd name="T3" fmla="*/ 0 h 57"/>
                <a:gd name="T4" fmla="*/ 0 w 159"/>
                <a:gd name="T5" fmla="*/ 20 h 57"/>
                <a:gd name="T6" fmla="*/ 1 w 159"/>
                <a:gd name="T7" fmla="*/ 28 h 57"/>
                <a:gd name="T8" fmla="*/ 79 w 159"/>
                <a:gd name="T9" fmla="*/ 8 h 57"/>
                <a:gd name="T10" fmla="*/ 79 w 159"/>
                <a:gd name="T11" fmla="*/ 4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7"/>
                <a:gd name="T20" fmla="*/ 159 w 159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7">
                  <a:moveTo>
                    <a:pt x="158" y="8"/>
                  </a:moveTo>
                  <a:lnTo>
                    <a:pt x="157" y="0"/>
                  </a:lnTo>
                  <a:lnTo>
                    <a:pt x="0" y="41"/>
                  </a:lnTo>
                  <a:lnTo>
                    <a:pt x="2" y="57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3" name="Freeform 69"/>
            <p:cNvSpPr>
              <a:spLocks/>
            </p:cNvSpPr>
            <p:nvPr/>
          </p:nvSpPr>
          <p:spPr bwMode="auto">
            <a:xfrm>
              <a:off x="2627" y="664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3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4" name="Freeform 70"/>
            <p:cNvSpPr>
              <a:spLocks/>
            </p:cNvSpPr>
            <p:nvPr/>
          </p:nvSpPr>
          <p:spPr bwMode="auto">
            <a:xfrm>
              <a:off x="2546" y="701"/>
              <a:ext cx="5" cy="8"/>
            </a:xfrm>
            <a:custGeom>
              <a:avLst/>
              <a:gdLst>
                <a:gd name="T0" fmla="*/ 3 w 10"/>
                <a:gd name="T1" fmla="*/ 0 h 16"/>
                <a:gd name="T2" fmla="*/ 1 w 10"/>
                <a:gd name="T3" fmla="*/ 2 h 16"/>
                <a:gd name="T4" fmla="*/ 0 w 10"/>
                <a:gd name="T5" fmla="*/ 4 h 16"/>
                <a:gd name="T6" fmla="*/ 2 w 10"/>
                <a:gd name="T7" fmla="*/ 7 h 16"/>
                <a:gd name="T8" fmla="*/ 5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5" name="Freeform 71"/>
            <p:cNvSpPr>
              <a:spLocks/>
            </p:cNvSpPr>
            <p:nvPr/>
          </p:nvSpPr>
          <p:spPr bwMode="auto">
            <a:xfrm>
              <a:off x="2550" y="681"/>
              <a:ext cx="79" cy="28"/>
            </a:xfrm>
            <a:custGeom>
              <a:avLst/>
              <a:gdLst>
                <a:gd name="T0" fmla="*/ 79 w 159"/>
                <a:gd name="T1" fmla="*/ 4 h 55"/>
                <a:gd name="T2" fmla="*/ 78 w 159"/>
                <a:gd name="T3" fmla="*/ 0 h 55"/>
                <a:gd name="T4" fmla="*/ 0 w 159"/>
                <a:gd name="T5" fmla="*/ 20 h 55"/>
                <a:gd name="T6" fmla="*/ 1 w 159"/>
                <a:gd name="T7" fmla="*/ 28 h 55"/>
                <a:gd name="T8" fmla="*/ 79 w 159"/>
                <a:gd name="T9" fmla="*/ 8 h 55"/>
                <a:gd name="T10" fmla="*/ 79 w 159"/>
                <a:gd name="T11" fmla="*/ 4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9"/>
                <a:gd name="T19" fmla="*/ 0 h 55"/>
                <a:gd name="T20" fmla="*/ 159 w 159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9" h="55">
                  <a:moveTo>
                    <a:pt x="158" y="8"/>
                  </a:moveTo>
                  <a:lnTo>
                    <a:pt x="157" y="0"/>
                  </a:lnTo>
                  <a:lnTo>
                    <a:pt x="0" y="39"/>
                  </a:lnTo>
                  <a:lnTo>
                    <a:pt x="3" y="55"/>
                  </a:lnTo>
                  <a:lnTo>
                    <a:pt x="159" y="16"/>
                  </a:lnTo>
                  <a:lnTo>
                    <a:pt x="15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6" name="Freeform 72"/>
            <p:cNvSpPr>
              <a:spLocks/>
            </p:cNvSpPr>
            <p:nvPr/>
          </p:nvSpPr>
          <p:spPr bwMode="auto">
            <a:xfrm>
              <a:off x="2628" y="681"/>
              <a:ext cx="5" cy="9"/>
            </a:xfrm>
            <a:custGeom>
              <a:avLst/>
              <a:gdLst>
                <a:gd name="T0" fmla="*/ 1 w 9"/>
                <a:gd name="T1" fmla="*/ 9 h 16"/>
                <a:gd name="T2" fmla="*/ 4 w 9"/>
                <a:gd name="T3" fmla="*/ 7 h 16"/>
                <a:gd name="T4" fmla="*/ 5 w 9"/>
                <a:gd name="T5" fmla="*/ 4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9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7" name="Freeform 73"/>
            <p:cNvSpPr>
              <a:spLocks/>
            </p:cNvSpPr>
            <p:nvPr/>
          </p:nvSpPr>
          <p:spPr bwMode="auto">
            <a:xfrm>
              <a:off x="2308" y="290"/>
              <a:ext cx="88" cy="341"/>
            </a:xfrm>
            <a:custGeom>
              <a:avLst/>
              <a:gdLst>
                <a:gd name="T0" fmla="*/ 67 w 177"/>
                <a:gd name="T1" fmla="*/ 23 h 682"/>
                <a:gd name="T2" fmla="*/ 0 w 177"/>
                <a:gd name="T3" fmla="*/ 0 h 682"/>
                <a:gd name="T4" fmla="*/ 88 w 177"/>
                <a:gd name="T5" fmla="*/ 341 h 682"/>
                <a:gd name="T6" fmla="*/ 24 w 177"/>
                <a:gd name="T7" fmla="*/ 26 h 682"/>
                <a:gd name="T8" fmla="*/ 67 w 177"/>
                <a:gd name="T9" fmla="*/ 23 h 6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682"/>
                <a:gd name="T17" fmla="*/ 177 w 177"/>
                <a:gd name="T18" fmla="*/ 682 h 6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682">
                  <a:moveTo>
                    <a:pt x="135" y="47"/>
                  </a:moveTo>
                  <a:lnTo>
                    <a:pt x="0" y="0"/>
                  </a:lnTo>
                  <a:lnTo>
                    <a:pt x="177" y="682"/>
                  </a:lnTo>
                  <a:lnTo>
                    <a:pt x="48" y="52"/>
                  </a:lnTo>
                  <a:lnTo>
                    <a:pt x="135" y="47"/>
                  </a:lnTo>
                  <a:close/>
                </a:path>
              </a:pathLst>
            </a:custGeom>
            <a:solidFill>
              <a:srgbClr val="FF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8" name="Freeform 74"/>
            <p:cNvSpPr>
              <a:spLocks/>
            </p:cNvSpPr>
            <p:nvPr/>
          </p:nvSpPr>
          <p:spPr bwMode="auto">
            <a:xfrm>
              <a:off x="2512" y="434"/>
              <a:ext cx="4" cy="8"/>
            </a:xfrm>
            <a:custGeom>
              <a:avLst/>
              <a:gdLst>
                <a:gd name="T0" fmla="*/ 3 w 10"/>
                <a:gd name="T1" fmla="*/ 0 h 16"/>
                <a:gd name="T2" fmla="*/ 0 w 10"/>
                <a:gd name="T3" fmla="*/ 1 h 16"/>
                <a:gd name="T4" fmla="*/ 0 w 10"/>
                <a:gd name="T5" fmla="*/ 4 h 16"/>
                <a:gd name="T6" fmla="*/ 2 w 10"/>
                <a:gd name="T7" fmla="*/ 7 h 16"/>
                <a:gd name="T8" fmla="*/ 4 w 10"/>
                <a:gd name="T9" fmla="*/ 8 h 16"/>
                <a:gd name="T10" fmla="*/ 3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6"/>
                <a:gd name="T20" fmla="*/ 10 w 10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6">
                  <a:moveTo>
                    <a:pt x="7" y="0"/>
                  </a:moveTo>
                  <a:lnTo>
                    <a:pt x="1" y="3"/>
                  </a:lnTo>
                  <a:lnTo>
                    <a:pt x="0" y="9"/>
                  </a:lnTo>
                  <a:lnTo>
                    <a:pt x="4" y="14"/>
                  </a:lnTo>
                  <a:lnTo>
                    <a:pt x="1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39" name="Freeform 75"/>
            <p:cNvSpPr>
              <a:spLocks/>
            </p:cNvSpPr>
            <p:nvPr/>
          </p:nvSpPr>
          <p:spPr bwMode="auto">
            <a:xfrm>
              <a:off x="2515" y="403"/>
              <a:ext cx="151" cy="39"/>
            </a:xfrm>
            <a:custGeom>
              <a:avLst/>
              <a:gdLst>
                <a:gd name="T0" fmla="*/ 151 w 302"/>
                <a:gd name="T1" fmla="*/ 4 h 77"/>
                <a:gd name="T2" fmla="*/ 150 w 302"/>
                <a:gd name="T3" fmla="*/ 0 h 77"/>
                <a:gd name="T4" fmla="*/ 0 w 302"/>
                <a:gd name="T5" fmla="*/ 31 h 77"/>
                <a:gd name="T6" fmla="*/ 1 w 302"/>
                <a:gd name="T7" fmla="*/ 39 h 77"/>
                <a:gd name="T8" fmla="*/ 151 w 302"/>
                <a:gd name="T9" fmla="*/ 8 h 77"/>
                <a:gd name="T10" fmla="*/ 151 w 302"/>
                <a:gd name="T11" fmla="*/ 4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7"/>
                <a:gd name="T20" fmla="*/ 302 w 30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7">
                  <a:moveTo>
                    <a:pt x="301" y="8"/>
                  </a:moveTo>
                  <a:lnTo>
                    <a:pt x="300" y="0"/>
                  </a:lnTo>
                  <a:lnTo>
                    <a:pt x="0" y="61"/>
                  </a:lnTo>
                  <a:lnTo>
                    <a:pt x="3" y="77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0" name="Freeform 76"/>
            <p:cNvSpPr>
              <a:spLocks/>
            </p:cNvSpPr>
            <p:nvPr/>
          </p:nvSpPr>
          <p:spPr bwMode="auto">
            <a:xfrm>
              <a:off x="2665" y="403"/>
              <a:ext cx="5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5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2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1" name="Freeform 77"/>
            <p:cNvSpPr>
              <a:spLocks/>
            </p:cNvSpPr>
            <p:nvPr/>
          </p:nvSpPr>
          <p:spPr bwMode="auto">
            <a:xfrm>
              <a:off x="2508" y="383"/>
              <a:ext cx="4" cy="8"/>
            </a:xfrm>
            <a:custGeom>
              <a:avLst/>
              <a:gdLst>
                <a:gd name="T0" fmla="*/ 3 w 9"/>
                <a:gd name="T1" fmla="*/ 0 h 16"/>
                <a:gd name="T2" fmla="*/ 0 w 9"/>
                <a:gd name="T3" fmla="*/ 2 h 16"/>
                <a:gd name="T4" fmla="*/ 0 w 9"/>
                <a:gd name="T5" fmla="*/ 4 h 16"/>
                <a:gd name="T6" fmla="*/ 2 w 9"/>
                <a:gd name="T7" fmla="*/ 7 h 16"/>
                <a:gd name="T8" fmla="*/ 4 w 9"/>
                <a:gd name="T9" fmla="*/ 8 h 16"/>
                <a:gd name="T10" fmla="*/ 3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7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4" y="14"/>
                  </a:lnTo>
                  <a:lnTo>
                    <a:pt x="9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2" name="Freeform 78"/>
            <p:cNvSpPr>
              <a:spLocks/>
            </p:cNvSpPr>
            <p:nvPr/>
          </p:nvSpPr>
          <p:spPr bwMode="auto">
            <a:xfrm>
              <a:off x="2511" y="352"/>
              <a:ext cx="151" cy="39"/>
            </a:xfrm>
            <a:custGeom>
              <a:avLst/>
              <a:gdLst>
                <a:gd name="T0" fmla="*/ 151 w 302"/>
                <a:gd name="T1" fmla="*/ 4 h 78"/>
                <a:gd name="T2" fmla="*/ 150 w 302"/>
                <a:gd name="T3" fmla="*/ 0 h 78"/>
                <a:gd name="T4" fmla="*/ 0 w 302"/>
                <a:gd name="T5" fmla="*/ 31 h 78"/>
                <a:gd name="T6" fmla="*/ 1 w 302"/>
                <a:gd name="T7" fmla="*/ 39 h 78"/>
                <a:gd name="T8" fmla="*/ 151 w 302"/>
                <a:gd name="T9" fmla="*/ 8 h 78"/>
                <a:gd name="T10" fmla="*/ 151 w 302"/>
                <a:gd name="T11" fmla="*/ 4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2"/>
                <a:gd name="T19" fmla="*/ 0 h 78"/>
                <a:gd name="T20" fmla="*/ 302 w 302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2" h="78">
                  <a:moveTo>
                    <a:pt x="301" y="8"/>
                  </a:moveTo>
                  <a:lnTo>
                    <a:pt x="300" y="0"/>
                  </a:lnTo>
                  <a:lnTo>
                    <a:pt x="0" y="62"/>
                  </a:lnTo>
                  <a:lnTo>
                    <a:pt x="2" y="78"/>
                  </a:lnTo>
                  <a:lnTo>
                    <a:pt x="302" y="16"/>
                  </a:lnTo>
                  <a:lnTo>
                    <a:pt x="30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3" name="Freeform 79"/>
            <p:cNvSpPr>
              <a:spLocks/>
            </p:cNvSpPr>
            <p:nvPr/>
          </p:nvSpPr>
          <p:spPr bwMode="auto">
            <a:xfrm>
              <a:off x="2661" y="352"/>
              <a:ext cx="4" cy="8"/>
            </a:xfrm>
            <a:custGeom>
              <a:avLst/>
              <a:gdLst>
                <a:gd name="T0" fmla="*/ 1 w 9"/>
                <a:gd name="T1" fmla="*/ 8 h 16"/>
                <a:gd name="T2" fmla="*/ 4 w 9"/>
                <a:gd name="T3" fmla="*/ 6 h 16"/>
                <a:gd name="T4" fmla="*/ 4 w 9"/>
                <a:gd name="T5" fmla="*/ 3 h 16"/>
                <a:gd name="T6" fmla="*/ 3 w 9"/>
                <a:gd name="T7" fmla="*/ 1 h 16"/>
                <a:gd name="T8" fmla="*/ 0 w 9"/>
                <a:gd name="T9" fmla="*/ 0 h 16"/>
                <a:gd name="T10" fmla="*/ 1 w 9"/>
                <a:gd name="T11" fmla="*/ 8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6"/>
                <a:gd name="T20" fmla="*/ 9 w 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6">
                  <a:moveTo>
                    <a:pt x="2" y="16"/>
                  </a:moveTo>
                  <a:lnTo>
                    <a:pt x="8" y="13"/>
                  </a:lnTo>
                  <a:lnTo>
                    <a:pt x="9" y="7"/>
                  </a:lnTo>
                  <a:lnTo>
                    <a:pt x="6" y="2"/>
                  </a:lnTo>
                  <a:lnTo>
                    <a:pt x="0" y="0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4" name="Freeform 80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5 w 43"/>
                <a:gd name="T3" fmla="*/ 21 h 44"/>
                <a:gd name="T4" fmla="*/ 19 w 43"/>
                <a:gd name="T5" fmla="*/ 18 h 44"/>
                <a:gd name="T6" fmla="*/ 21 w 43"/>
                <a:gd name="T7" fmla="*/ 15 h 44"/>
                <a:gd name="T8" fmla="*/ 21 w 43"/>
                <a:gd name="T9" fmla="*/ 11 h 44"/>
                <a:gd name="T10" fmla="*/ 20 w 43"/>
                <a:gd name="T11" fmla="*/ 6 h 44"/>
                <a:gd name="T12" fmla="*/ 17 w 43"/>
                <a:gd name="T13" fmla="*/ 3 h 44"/>
                <a:gd name="T14" fmla="*/ 14 w 43"/>
                <a:gd name="T15" fmla="*/ 0 h 44"/>
                <a:gd name="T16" fmla="*/ 10 w 43"/>
                <a:gd name="T17" fmla="*/ 0 h 44"/>
                <a:gd name="T18" fmla="*/ 6 w 43"/>
                <a:gd name="T19" fmla="*/ 1 h 44"/>
                <a:gd name="T20" fmla="*/ 2 w 43"/>
                <a:gd name="T21" fmla="*/ 3 h 44"/>
                <a:gd name="T22" fmla="*/ 0 w 43"/>
                <a:gd name="T23" fmla="*/ 7 h 44"/>
                <a:gd name="T24" fmla="*/ 0 w 43"/>
                <a:gd name="T25" fmla="*/ 11 h 44"/>
                <a:gd name="T26" fmla="*/ 1 w 43"/>
                <a:gd name="T27" fmla="*/ 15 h 44"/>
                <a:gd name="T28" fmla="*/ 4 w 43"/>
                <a:gd name="T29" fmla="*/ 18 h 44"/>
                <a:gd name="T30" fmla="*/ 7 w 43"/>
                <a:gd name="T31" fmla="*/ 21 h 44"/>
                <a:gd name="T32" fmla="*/ 11 w 43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44"/>
                <a:gd name="T53" fmla="*/ 43 w 4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5" name="Freeform 81"/>
            <p:cNvSpPr>
              <a:spLocks/>
            </p:cNvSpPr>
            <p:nvPr/>
          </p:nvSpPr>
          <p:spPr bwMode="auto">
            <a:xfrm>
              <a:off x="2470" y="462"/>
              <a:ext cx="21" cy="21"/>
            </a:xfrm>
            <a:custGeom>
              <a:avLst/>
              <a:gdLst>
                <a:gd name="T0" fmla="*/ 11 w 43"/>
                <a:gd name="T1" fmla="*/ 21 h 44"/>
                <a:gd name="T2" fmla="*/ 11 w 43"/>
                <a:gd name="T3" fmla="*/ 21 h 44"/>
                <a:gd name="T4" fmla="*/ 15 w 43"/>
                <a:gd name="T5" fmla="*/ 21 h 44"/>
                <a:gd name="T6" fmla="*/ 19 w 43"/>
                <a:gd name="T7" fmla="*/ 18 h 44"/>
                <a:gd name="T8" fmla="*/ 21 w 43"/>
                <a:gd name="T9" fmla="*/ 15 h 44"/>
                <a:gd name="T10" fmla="*/ 21 w 43"/>
                <a:gd name="T11" fmla="*/ 11 h 44"/>
                <a:gd name="T12" fmla="*/ 21 w 43"/>
                <a:gd name="T13" fmla="*/ 11 h 44"/>
                <a:gd name="T14" fmla="*/ 20 w 43"/>
                <a:gd name="T15" fmla="*/ 6 h 44"/>
                <a:gd name="T16" fmla="*/ 17 w 43"/>
                <a:gd name="T17" fmla="*/ 3 h 44"/>
                <a:gd name="T18" fmla="*/ 14 w 43"/>
                <a:gd name="T19" fmla="*/ 0 h 44"/>
                <a:gd name="T20" fmla="*/ 10 w 43"/>
                <a:gd name="T21" fmla="*/ 0 h 44"/>
                <a:gd name="T22" fmla="*/ 10 w 43"/>
                <a:gd name="T23" fmla="*/ 0 h 44"/>
                <a:gd name="T24" fmla="*/ 6 w 43"/>
                <a:gd name="T25" fmla="*/ 1 h 44"/>
                <a:gd name="T26" fmla="*/ 2 w 43"/>
                <a:gd name="T27" fmla="*/ 3 h 44"/>
                <a:gd name="T28" fmla="*/ 0 w 43"/>
                <a:gd name="T29" fmla="*/ 7 h 44"/>
                <a:gd name="T30" fmla="*/ 0 w 43"/>
                <a:gd name="T31" fmla="*/ 11 h 44"/>
                <a:gd name="T32" fmla="*/ 0 w 43"/>
                <a:gd name="T33" fmla="*/ 11 h 44"/>
                <a:gd name="T34" fmla="*/ 1 w 43"/>
                <a:gd name="T35" fmla="*/ 15 h 44"/>
                <a:gd name="T36" fmla="*/ 4 w 43"/>
                <a:gd name="T37" fmla="*/ 18 h 44"/>
                <a:gd name="T38" fmla="*/ 7 w 43"/>
                <a:gd name="T39" fmla="*/ 21 h 44"/>
                <a:gd name="T40" fmla="*/ 11 w 43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44"/>
                <a:gd name="T65" fmla="*/ 43 w 43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2" y="31"/>
                  </a:lnTo>
                  <a:lnTo>
                    <a:pt x="43" y="22"/>
                  </a:lnTo>
                  <a:lnTo>
                    <a:pt x="41" y="13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6" name="Freeform 82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5 w 44"/>
                <a:gd name="T3" fmla="*/ 21 h 44"/>
                <a:gd name="T4" fmla="*/ 19 w 44"/>
                <a:gd name="T5" fmla="*/ 18 h 44"/>
                <a:gd name="T6" fmla="*/ 22 w 44"/>
                <a:gd name="T7" fmla="*/ 15 h 44"/>
                <a:gd name="T8" fmla="*/ 22 w 44"/>
                <a:gd name="T9" fmla="*/ 11 h 44"/>
                <a:gd name="T10" fmla="*/ 21 w 44"/>
                <a:gd name="T11" fmla="*/ 6 h 44"/>
                <a:gd name="T12" fmla="*/ 18 w 44"/>
                <a:gd name="T13" fmla="*/ 3 h 44"/>
                <a:gd name="T14" fmla="*/ 14 w 44"/>
                <a:gd name="T15" fmla="*/ 0 h 44"/>
                <a:gd name="T16" fmla="*/ 10 w 44"/>
                <a:gd name="T17" fmla="*/ 0 h 44"/>
                <a:gd name="T18" fmla="*/ 6 w 44"/>
                <a:gd name="T19" fmla="*/ 0 h 44"/>
                <a:gd name="T20" fmla="*/ 3 w 44"/>
                <a:gd name="T21" fmla="*/ 3 h 44"/>
                <a:gd name="T22" fmla="*/ 1 w 44"/>
                <a:gd name="T23" fmla="*/ 6 h 44"/>
                <a:gd name="T24" fmla="*/ 0 w 44"/>
                <a:gd name="T25" fmla="*/ 11 h 44"/>
                <a:gd name="T26" fmla="*/ 1 w 44"/>
                <a:gd name="T27" fmla="*/ 15 h 44"/>
                <a:gd name="T28" fmla="*/ 4 w 44"/>
                <a:gd name="T29" fmla="*/ 18 h 44"/>
                <a:gd name="T30" fmla="*/ 7 w 44"/>
                <a:gd name="T31" fmla="*/ 21 h 44"/>
                <a:gd name="T32" fmla="*/ 11 w 44"/>
                <a:gd name="T33" fmla="*/ 21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44"/>
                <a:gd name="T53" fmla="*/ 44 w 44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44">
                  <a:moveTo>
                    <a:pt x="23" y="44"/>
                  </a:move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7" name="Freeform 83"/>
            <p:cNvSpPr>
              <a:spLocks/>
            </p:cNvSpPr>
            <p:nvPr/>
          </p:nvSpPr>
          <p:spPr bwMode="auto">
            <a:xfrm>
              <a:off x="2472" y="504"/>
              <a:ext cx="22" cy="21"/>
            </a:xfrm>
            <a:custGeom>
              <a:avLst/>
              <a:gdLst>
                <a:gd name="T0" fmla="*/ 11 w 44"/>
                <a:gd name="T1" fmla="*/ 21 h 44"/>
                <a:gd name="T2" fmla="*/ 11 w 44"/>
                <a:gd name="T3" fmla="*/ 21 h 44"/>
                <a:gd name="T4" fmla="*/ 15 w 44"/>
                <a:gd name="T5" fmla="*/ 21 h 44"/>
                <a:gd name="T6" fmla="*/ 19 w 44"/>
                <a:gd name="T7" fmla="*/ 18 h 44"/>
                <a:gd name="T8" fmla="*/ 22 w 44"/>
                <a:gd name="T9" fmla="*/ 15 h 44"/>
                <a:gd name="T10" fmla="*/ 22 w 44"/>
                <a:gd name="T11" fmla="*/ 11 h 44"/>
                <a:gd name="T12" fmla="*/ 22 w 44"/>
                <a:gd name="T13" fmla="*/ 11 h 44"/>
                <a:gd name="T14" fmla="*/ 21 w 44"/>
                <a:gd name="T15" fmla="*/ 6 h 44"/>
                <a:gd name="T16" fmla="*/ 18 w 44"/>
                <a:gd name="T17" fmla="*/ 3 h 44"/>
                <a:gd name="T18" fmla="*/ 14 w 44"/>
                <a:gd name="T19" fmla="*/ 0 h 44"/>
                <a:gd name="T20" fmla="*/ 10 w 44"/>
                <a:gd name="T21" fmla="*/ 0 h 44"/>
                <a:gd name="T22" fmla="*/ 10 w 44"/>
                <a:gd name="T23" fmla="*/ 0 h 44"/>
                <a:gd name="T24" fmla="*/ 6 w 44"/>
                <a:gd name="T25" fmla="*/ 0 h 44"/>
                <a:gd name="T26" fmla="*/ 3 w 44"/>
                <a:gd name="T27" fmla="*/ 3 h 44"/>
                <a:gd name="T28" fmla="*/ 1 w 44"/>
                <a:gd name="T29" fmla="*/ 6 h 44"/>
                <a:gd name="T30" fmla="*/ 0 w 44"/>
                <a:gd name="T31" fmla="*/ 11 h 44"/>
                <a:gd name="T32" fmla="*/ 0 w 44"/>
                <a:gd name="T33" fmla="*/ 11 h 44"/>
                <a:gd name="T34" fmla="*/ 1 w 44"/>
                <a:gd name="T35" fmla="*/ 15 h 44"/>
                <a:gd name="T36" fmla="*/ 4 w 44"/>
                <a:gd name="T37" fmla="*/ 18 h 44"/>
                <a:gd name="T38" fmla="*/ 7 w 44"/>
                <a:gd name="T39" fmla="*/ 21 h 44"/>
                <a:gd name="T40" fmla="*/ 11 w 44"/>
                <a:gd name="T41" fmla="*/ 21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44"/>
                <a:gd name="T65" fmla="*/ 44 w 44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44">
                  <a:moveTo>
                    <a:pt x="23" y="44"/>
                  </a:moveTo>
                  <a:lnTo>
                    <a:pt x="23" y="44"/>
                  </a:lnTo>
                  <a:lnTo>
                    <a:pt x="31" y="43"/>
                  </a:lnTo>
                  <a:lnTo>
                    <a:pt x="38" y="38"/>
                  </a:lnTo>
                  <a:lnTo>
                    <a:pt x="43" y="31"/>
                  </a:lnTo>
                  <a:lnTo>
                    <a:pt x="44" y="22"/>
                  </a:lnTo>
                  <a:lnTo>
                    <a:pt x="41" y="13"/>
                  </a:lnTo>
                  <a:lnTo>
                    <a:pt x="36" y="6"/>
                  </a:lnTo>
                  <a:lnTo>
                    <a:pt x="29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8" y="38"/>
                  </a:lnTo>
                  <a:lnTo>
                    <a:pt x="15" y="43"/>
                  </a:lnTo>
                  <a:lnTo>
                    <a:pt x="23" y="44"/>
                  </a:lnTo>
                </a:path>
              </a:pathLst>
            </a:custGeom>
            <a:noFill/>
            <a:ln w="0" cap="sq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8" name="Freeform 84"/>
            <p:cNvSpPr>
              <a:spLocks/>
            </p:cNvSpPr>
            <p:nvPr/>
          </p:nvSpPr>
          <p:spPr bwMode="auto">
            <a:xfrm>
              <a:off x="2457" y="323"/>
              <a:ext cx="22" cy="14"/>
            </a:xfrm>
            <a:custGeom>
              <a:avLst/>
              <a:gdLst>
                <a:gd name="T0" fmla="*/ 22 w 45"/>
                <a:gd name="T1" fmla="*/ 0 h 28"/>
                <a:gd name="T2" fmla="*/ 22 w 45"/>
                <a:gd name="T3" fmla="*/ 9 h 28"/>
                <a:gd name="T4" fmla="*/ 0 w 45"/>
                <a:gd name="T5" fmla="*/ 14 h 28"/>
                <a:gd name="T6" fmla="*/ 0 w 45"/>
                <a:gd name="T7" fmla="*/ 5 h 28"/>
                <a:gd name="T8" fmla="*/ 22 w 4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8"/>
                <a:gd name="T17" fmla="*/ 45 w 45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8">
                  <a:moveTo>
                    <a:pt x="45" y="0"/>
                  </a:moveTo>
                  <a:lnTo>
                    <a:pt x="44" y="17"/>
                  </a:lnTo>
                  <a:lnTo>
                    <a:pt x="1" y="28"/>
                  </a:lnTo>
                  <a:lnTo>
                    <a:pt x="0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B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49" name="Freeform 85"/>
            <p:cNvSpPr>
              <a:spLocks/>
            </p:cNvSpPr>
            <p:nvPr/>
          </p:nvSpPr>
          <p:spPr bwMode="auto">
            <a:xfrm>
              <a:off x="2519" y="314"/>
              <a:ext cx="136" cy="44"/>
            </a:xfrm>
            <a:custGeom>
              <a:avLst/>
              <a:gdLst>
                <a:gd name="T0" fmla="*/ 0 w 272"/>
                <a:gd name="T1" fmla="*/ 30 h 88"/>
                <a:gd name="T2" fmla="*/ 136 w 272"/>
                <a:gd name="T3" fmla="*/ 0 h 88"/>
                <a:gd name="T4" fmla="*/ 136 w 272"/>
                <a:gd name="T5" fmla="*/ 15 h 88"/>
                <a:gd name="T6" fmla="*/ 0 w 272"/>
                <a:gd name="T7" fmla="*/ 44 h 88"/>
                <a:gd name="T8" fmla="*/ 0 w 272"/>
                <a:gd name="T9" fmla="*/ 3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88"/>
                <a:gd name="T17" fmla="*/ 272 w 27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88">
                  <a:moveTo>
                    <a:pt x="0" y="60"/>
                  </a:moveTo>
                  <a:lnTo>
                    <a:pt x="272" y="0"/>
                  </a:lnTo>
                  <a:lnTo>
                    <a:pt x="271" y="31"/>
                  </a:lnTo>
                  <a:lnTo>
                    <a:pt x="0" y="8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7F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50" name="Freeform 86"/>
            <p:cNvSpPr>
              <a:spLocks/>
            </p:cNvSpPr>
            <p:nvPr/>
          </p:nvSpPr>
          <p:spPr bwMode="auto">
            <a:xfrm>
              <a:off x="2549" y="322"/>
              <a:ext cx="80" cy="28"/>
            </a:xfrm>
            <a:custGeom>
              <a:avLst/>
              <a:gdLst>
                <a:gd name="T0" fmla="*/ 1 w 160"/>
                <a:gd name="T1" fmla="*/ 17 h 58"/>
                <a:gd name="T2" fmla="*/ 0 w 160"/>
                <a:gd name="T3" fmla="*/ 28 h 58"/>
                <a:gd name="T4" fmla="*/ 80 w 160"/>
                <a:gd name="T5" fmla="*/ 12 h 58"/>
                <a:gd name="T6" fmla="*/ 80 w 160"/>
                <a:gd name="T7" fmla="*/ 0 h 58"/>
                <a:gd name="T8" fmla="*/ 1 w 160"/>
                <a:gd name="T9" fmla="*/ 1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58"/>
                <a:gd name="T17" fmla="*/ 160 w 160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58">
                  <a:moveTo>
                    <a:pt x="1" y="35"/>
                  </a:moveTo>
                  <a:lnTo>
                    <a:pt x="0" y="58"/>
                  </a:lnTo>
                  <a:lnTo>
                    <a:pt x="159" y="25"/>
                  </a:lnTo>
                  <a:lnTo>
                    <a:pt x="160" y="0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51" name="Freeform 87"/>
            <p:cNvSpPr>
              <a:spLocks/>
            </p:cNvSpPr>
            <p:nvPr/>
          </p:nvSpPr>
          <p:spPr bwMode="auto">
            <a:xfrm>
              <a:off x="2318" y="235"/>
              <a:ext cx="240" cy="41"/>
            </a:xfrm>
            <a:custGeom>
              <a:avLst/>
              <a:gdLst>
                <a:gd name="T0" fmla="*/ 0 w 482"/>
                <a:gd name="T1" fmla="*/ 8 h 83"/>
                <a:gd name="T2" fmla="*/ 130 w 482"/>
                <a:gd name="T3" fmla="*/ 41 h 83"/>
                <a:gd name="T4" fmla="*/ 240 w 482"/>
                <a:gd name="T5" fmla="*/ 25 h 83"/>
                <a:gd name="T6" fmla="*/ 125 w 482"/>
                <a:gd name="T7" fmla="*/ 26 h 83"/>
                <a:gd name="T8" fmla="*/ 172 w 482"/>
                <a:gd name="T9" fmla="*/ 10 h 83"/>
                <a:gd name="T10" fmla="*/ 84 w 482"/>
                <a:gd name="T11" fmla="*/ 15 h 83"/>
                <a:gd name="T12" fmla="*/ 126 w 482"/>
                <a:gd name="T13" fmla="*/ 0 h 83"/>
                <a:gd name="T14" fmla="*/ 0 w 482"/>
                <a:gd name="T15" fmla="*/ 8 h 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2"/>
                <a:gd name="T25" fmla="*/ 0 h 83"/>
                <a:gd name="T26" fmla="*/ 482 w 482"/>
                <a:gd name="T27" fmla="*/ 83 h 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2" h="83">
                  <a:moveTo>
                    <a:pt x="0" y="16"/>
                  </a:moveTo>
                  <a:lnTo>
                    <a:pt x="262" y="83"/>
                  </a:lnTo>
                  <a:lnTo>
                    <a:pt x="482" y="50"/>
                  </a:lnTo>
                  <a:lnTo>
                    <a:pt x="252" y="52"/>
                  </a:lnTo>
                  <a:lnTo>
                    <a:pt x="345" y="21"/>
                  </a:lnTo>
                  <a:lnTo>
                    <a:pt x="168" y="31"/>
                  </a:lnTo>
                  <a:lnTo>
                    <a:pt x="2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52" name="Freeform 88"/>
            <p:cNvSpPr>
              <a:spLocks/>
            </p:cNvSpPr>
            <p:nvPr/>
          </p:nvSpPr>
          <p:spPr bwMode="auto">
            <a:xfrm>
              <a:off x="2107" y="580"/>
              <a:ext cx="165" cy="135"/>
            </a:xfrm>
            <a:custGeom>
              <a:avLst/>
              <a:gdLst>
                <a:gd name="T0" fmla="*/ 0 w 331"/>
                <a:gd name="T1" fmla="*/ 109 h 271"/>
                <a:gd name="T2" fmla="*/ 29 w 331"/>
                <a:gd name="T3" fmla="*/ 135 h 271"/>
                <a:gd name="T4" fmla="*/ 165 w 331"/>
                <a:gd name="T5" fmla="*/ 0 h 271"/>
                <a:gd name="T6" fmla="*/ 0 w 331"/>
                <a:gd name="T7" fmla="*/ 109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1"/>
                <a:gd name="T13" fmla="*/ 0 h 271"/>
                <a:gd name="T14" fmla="*/ 331 w 331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1" h="271">
                  <a:moveTo>
                    <a:pt x="0" y="218"/>
                  </a:moveTo>
                  <a:lnTo>
                    <a:pt x="58" y="271"/>
                  </a:lnTo>
                  <a:lnTo>
                    <a:pt x="331" y="0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53" name="Freeform 89"/>
            <p:cNvSpPr>
              <a:spLocks/>
            </p:cNvSpPr>
            <p:nvPr/>
          </p:nvSpPr>
          <p:spPr bwMode="auto">
            <a:xfrm>
              <a:off x="2064" y="474"/>
              <a:ext cx="214" cy="45"/>
            </a:xfrm>
            <a:custGeom>
              <a:avLst/>
              <a:gdLst>
                <a:gd name="T0" fmla="*/ 14 w 429"/>
                <a:gd name="T1" fmla="*/ 0 h 91"/>
                <a:gd name="T2" fmla="*/ 0 w 429"/>
                <a:gd name="T3" fmla="*/ 37 h 91"/>
                <a:gd name="T4" fmla="*/ 214 w 429"/>
                <a:gd name="T5" fmla="*/ 45 h 91"/>
                <a:gd name="T6" fmla="*/ 14 w 429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"/>
                <a:gd name="T13" fmla="*/ 0 h 91"/>
                <a:gd name="T14" fmla="*/ 429 w 429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" h="91">
                  <a:moveTo>
                    <a:pt x="29" y="0"/>
                  </a:moveTo>
                  <a:lnTo>
                    <a:pt x="0" y="75"/>
                  </a:lnTo>
                  <a:lnTo>
                    <a:pt x="429" y="9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  <p:sp>
          <p:nvSpPr>
            <p:cNvPr id="88154" name="Freeform 90"/>
            <p:cNvSpPr>
              <a:spLocks/>
            </p:cNvSpPr>
            <p:nvPr/>
          </p:nvSpPr>
          <p:spPr bwMode="auto">
            <a:xfrm>
              <a:off x="2078" y="308"/>
              <a:ext cx="178" cy="128"/>
            </a:xfrm>
            <a:custGeom>
              <a:avLst/>
              <a:gdLst>
                <a:gd name="T0" fmla="*/ 33 w 355"/>
                <a:gd name="T1" fmla="*/ 0 h 257"/>
                <a:gd name="T2" fmla="*/ 0 w 355"/>
                <a:gd name="T3" fmla="*/ 30 h 257"/>
                <a:gd name="T4" fmla="*/ 178 w 355"/>
                <a:gd name="T5" fmla="*/ 128 h 257"/>
                <a:gd name="T6" fmla="*/ 33 w 355"/>
                <a:gd name="T7" fmla="*/ 0 h 2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5"/>
                <a:gd name="T13" fmla="*/ 0 h 257"/>
                <a:gd name="T14" fmla="*/ 355 w 355"/>
                <a:gd name="T15" fmla="*/ 257 h 2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5" h="257">
                  <a:moveTo>
                    <a:pt x="65" y="0"/>
                  </a:moveTo>
                  <a:lnTo>
                    <a:pt x="0" y="60"/>
                  </a:lnTo>
                  <a:lnTo>
                    <a:pt x="355" y="25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3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de-DE" sz="2800">
                <a:effectLst/>
                <a:latin typeface="Times" pitchFamily="18" charset="0"/>
              </a:endParaRPr>
            </a:p>
          </p:txBody>
        </p:sp>
      </p:grpSp>
      <p:sp>
        <p:nvSpPr>
          <p:cNvPr id="88155" name="Text Box 91"/>
          <p:cNvSpPr txBox="1">
            <a:spLocks noChangeArrowheads="1"/>
          </p:cNvSpPr>
          <p:nvPr/>
        </p:nvSpPr>
        <p:spPr bwMode="auto">
          <a:xfrm>
            <a:off x="3059113" y="1628775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8" tIns="45995" rIns="91988" bIns="45995">
            <a:spAutoFit/>
          </a:bodyPr>
          <a:lstStyle/>
          <a:p>
            <a:pPr defTabSz="920750" eaLnBrk="0" hangingPunct="0"/>
            <a:r>
              <a:rPr lang="de-DE" b="1">
                <a:effectLst/>
              </a:rPr>
              <a:t>Hospital</a:t>
            </a:r>
          </a:p>
        </p:txBody>
      </p:sp>
      <p:sp>
        <p:nvSpPr>
          <p:cNvPr id="88156" name="Text Box 92"/>
          <p:cNvSpPr txBox="1">
            <a:spLocks noChangeArrowheads="1"/>
          </p:cNvSpPr>
          <p:nvPr/>
        </p:nvSpPr>
        <p:spPr bwMode="auto">
          <a:xfrm>
            <a:off x="1403350" y="6126163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defTabSz="920750" eaLnBrk="0" hangingPunct="0"/>
            <a:r>
              <a:rPr lang="de-DE" sz="2000" b="1">
                <a:effectLst/>
              </a:rPr>
              <a:t>Home</a:t>
            </a:r>
          </a:p>
        </p:txBody>
      </p:sp>
      <p:sp>
        <p:nvSpPr>
          <p:cNvPr id="88157" name="Text Box 93"/>
          <p:cNvSpPr txBox="1">
            <a:spLocks noChangeArrowheads="1"/>
          </p:cNvSpPr>
          <p:nvPr/>
        </p:nvSpPr>
        <p:spPr bwMode="auto">
          <a:xfrm>
            <a:off x="250825" y="1484313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defTabSz="920750" eaLnBrk="0" hangingPunct="0"/>
            <a:r>
              <a:rPr lang="de-DE" b="1">
                <a:effectLst/>
              </a:rPr>
              <a:t>Pharmacy</a:t>
            </a:r>
          </a:p>
        </p:txBody>
      </p:sp>
      <p:sp>
        <p:nvSpPr>
          <p:cNvPr id="88158" name="Text Box 94"/>
          <p:cNvSpPr txBox="1">
            <a:spLocks noChangeArrowheads="1"/>
          </p:cNvSpPr>
          <p:nvPr/>
        </p:nvSpPr>
        <p:spPr bwMode="auto">
          <a:xfrm>
            <a:off x="0" y="2630488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algn="ctr" defTabSz="920750" eaLnBrk="0" hangingPunct="0"/>
            <a:r>
              <a:rPr lang="de-DE" b="1">
                <a:effectLst/>
              </a:rPr>
              <a:t>Health Centre</a:t>
            </a:r>
          </a:p>
        </p:txBody>
      </p:sp>
      <p:sp>
        <p:nvSpPr>
          <p:cNvPr id="88159" name="Line 95"/>
          <p:cNvSpPr>
            <a:spLocks noChangeShapeType="1"/>
          </p:cNvSpPr>
          <p:nvPr/>
        </p:nvSpPr>
        <p:spPr bwMode="auto">
          <a:xfrm flipH="1">
            <a:off x="2924175" y="4467225"/>
            <a:ext cx="1609725" cy="1588"/>
          </a:xfrm>
          <a:prstGeom prst="line">
            <a:avLst/>
          </a:prstGeom>
          <a:noFill/>
          <a:ln w="146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88160" name="Picture 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8713" y="5283200"/>
            <a:ext cx="860425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8161" name="Text Box 97"/>
          <p:cNvSpPr txBox="1">
            <a:spLocks noChangeArrowheads="1"/>
          </p:cNvSpPr>
          <p:nvPr/>
        </p:nvSpPr>
        <p:spPr bwMode="auto">
          <a:xfrm>
            <a:off x="0" y="482917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algn="r" defTabSz="920750" eaLnBrk="0" hangingPunct="0"/>
            <a:r>
              <a:rPr lang="de-DE" b="1">
                <a:effectLst/>
              </a:rPr>
              <a:t>mobile PC</a:t>
            </a:r>
          </a:p>
        </p:txBody>
      </p:sp>
      <p:sp>
        <p:nvSpPr>
          <p:cNvPr id="88162" name="Text Box 98"/>
          <p:cNvSpPr txBox="1">
            <a:spLocks noChangeArrowheads="1"/>
          </p:cNvSpPr>
          <p:nvPr/>
        </p:nvSpPr>
        <p:spPr bwMode="auto">
          <a:xfrm>
            <a:off x="2027238" y="4098925"/>
            <a:ext cx="1285875" cy="11303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lIns="91988" tIns="45995" rIns="91988" bIns="45995">
            <a:spAutoFit/>
          </a:bodyPr>
          <a:lstStyle/>
          <a:p>
            <a:pPr algn="ctr" defTabSz="920750" eaLnBrk="0" hangingPunct="0"/>
            <a:r>
              <a:rPr lang="de-DE" b="1">
                <a:solidFill>
                  <a:schemeClr val="bg1"/>
                </a:solidFill>
                <a:effectLst/>
              </a:rPr>
              <a:t>Mobile</a:t>
            </a:r>
            <a:r>
              <a:rPr lang="de-DE" sz="1600" b="1">
                <a:solidFill>
                  <a:schemeClr val="bg1"/>
                </a:solidFill>
                <a:effectLst/>
              </a:rPr>
              <a:t>, </a:t>
            </a:r>
            <a:r>
              <a:rPr lang="de-DE" b="1">
                <a:solidFill>
                  <a:schemeClr val="bg1"/>
                </a:solidFill>
                <a:effectLst/>
              </a:rPr>
              <a:t>Wireless</a:t>
            </a:r>
          </a:p>
          <a:p>
            <a:pPr algn="ctr" defTabSz="920750" eaLnBrk="0" hangingPunct="0"/>
            <a:r>
              <a:rPr lang="de-DE" sz="1600" b="1">
                <a:solidFill>
                  <a:schemeClr val="bg1"/>
                </a:solidFill>
                <a:effectLst/>
              </a:rPr>
              <a:t>&amp;</a:t>
            </a:r>
            <a:br>
              <a:rPr lang="de-DE" sz="1600" b="1">
                <a:solidFill>
                  <a:schemeClr val="bg1"/>
                </a:solidFill>
                <a:effectLst/>
              </a:rPr>
            </a:br>
            <a:r>
              <a:rPr lang="de-DE" sz="1600" b="1">
                <a:solidFill>
                  <a:schemeClr val="bg1"/>
                </a:solidFill>
                <a:effectLst/>
              </a:rPr>
              <a:t>Broadband</a:t>
            </a:r>
            <a:endParaRPr lang="de-DE" sz="1400" b="1">
              <a:solidFill>
                <a:schemeClr val="bg1"/>
              </a:solidFill>
              <a:effectLst/>
            </a:endParaRPr>
          </a:p>
        </p:txBody>
      </p:sp>
      <p:sp>
        <p:nvSpPr>
          <p:cNvPr id="88163" name="Arc 99"/>
          <p:cNvSpPr>
            <a:spLocks/>
          </p:cNvSpPr>
          <p:nvPr/>
        </p:nvSpPr>
        <p:spPr bwMode="auto">
          <a:xfrm flipH="1">
            <a:off x="1268413" y="3019425"/>
            <a:ext cx="3516312" cy="2265363"/>
          </a:xfrm>
          <a:custGeom>
            <a:avLst/>
            <a:gdLst>
              <a:gd name="T0" fmla="*/ 103249017 w 21600"/>
              <a:gd name="T1" fmla="*/ 0 h 35364"/>
              <a:gd name="T2" fmla="*/ 433243180 w 21600"/>
              <a:gd name="T3" fmla="*/ 145115577 h 35364"/>
              <a:gd name="T4" fmla="*/ 0 w 21600"/>
              <a:gd name="T5" fmla="*/ 87182646 h 35364"/>
              <a:gd name="T6" fmla="*/ 0 60000 65536"/>
              <a:gd name="T7" fmla="*/ 0 60000 65536"/>
              <a:gd name="T8" fmla="*/ 0 60000 65536"/>
              <a:gd name="T9" fmla="*/ 0 w 21600"/>
              <a:gd name="T10" fmla="*/ 0 h 35364"/>
              <a:gd name="T11" fmla="*/ 21600 w 21600"/>
              <a:gd name="T12" fmla="*/ 35364 h 35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364" fill="none" extrusionOk="0">
                <a:moveTo>
                  <a:pt x="3895" y="0"/>
                </a:moveTo>
                <a:cubicBezTo>
                  <a:pt x="14151" y="1880"/>
                  <a:pt x="21600" y="10819"/>
                  <a:pt x="21600" y="21246"/>
                </a:cubicBezTo>
                <a:cubicBezTo>
                  <a:pt x="21600" y="26429"/>
                  <a:pt x="19735" y="31440"/>
                  <a:pt x="16347" y="35363"/>
                </a:cubicBezTo>
              </a:path>
              <a:path w="21600" h="35364" stroke="0" extrusionOk="0">
                <a:moveTo>
                  <a:pt x="3895" y="0"/>
                </a:moveTo>
                <a:cubicBezTo>
                  <a:pt x="14151" y="1880"/>
                  <a:pt x="21600" y="10819"/>
                  <a:pt x="21600" y="21246"/>
                </a:cubicBezTo>
                <a:cubicBezTo>
                  <a:pt x="21600" y="26429"/>
                  <a:pt x="19735" y="31440"/>
                  <a:pt x="16347" y="35363"/>
                </a:cubicBezTo>
                <a:lnTo>
                  <a:pt x="0" y="21246"/>
                </a:lnTo>
                <a:close/>
              </a:path>
            </a:pathLst>
          </a:custGeom>
          <a:noFill/>
          <a:ln w="152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>
              <a:effectLst/>
              <a:latin typeface="Times New Roman" pitchFamily="18" charset="0"/>
            </a:endParaRPr>
          </a:p>
        </p:txBody>
      </p:sp>
      <p:pic>
        <p:nvPicPr>
          <p:cNvPr id="88164" name="Picture 100" descr="palmpilo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3913188"/>
            <a:ext cx="6635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65" name="Freeform 101"/>
          <p:cNvSpPr>
            <a:spLocks/>
          </p:cNvSpPr>
          <p:nvPr/>
        </p:nvSpPr>
        <p:spPr bwMode="auto">
          <a:xfrm>
            <a:off x="6842125" y="1336675"/>
            <a:ext cx="654050" cy="463550"/>
          </a:xfrm>
          <a:custGeom>
            <a:avLst/>
            <a:gdLst>
              <a:gd name="T0" fmla="*/ 414619 w 2423"/>
              <a:gd name="T1" fmla="*/ 439279 h 1356"/>
              <a:gd name="T2" fmla="*/ 388705 w 2423"/>
              <a:gd name="T3" fmla="*/ 418768 h 1356"/>
              <a:gd name="T4" fmla="*/ 349834 w 2423"/>
              <a:gd name="T5" fmla="*/ 451243 h 1356"/>
              <a:gd name="T6" fmla="*/ 333638 w 2423"/>
              <a:gd name="T7" fmla="*/ 459790 h 1356"/>
              <a:gd name="T8" fmla="*/ 317442 w 2423"/>
              <a:gd name="T9" fmla="*/ 455346 h 1356"/>
              <a:gd name="T10" fmla="*/ 272093 w 2423"/>
              <a:gd name="T11" fmla="*/ 406119 h 1356"/>
              <a:gd name="T12" fmla="*/ 252658 w 2423"/>
              <a:gd name="T13" fmla="*/ 398256 h 1356"/>
              <a:gd name="T14" fmla="*/ 213788 w 2423"/>
              <a:gd name="T15" fmla="*/ 426630 h 1356"/>
              <a:gd name="T16" fmla="*/ 191113 w 2423"/>
              <a:gd name="T17" fmla="*/ 430732 h 1356"/>
              <a:gd name="T18" fmla="*/ 168439 w 2423"/>
              <a:gd name="T19" fmla="*/ 426630 h 1356"/>
              <a:gd name="T20" fmla="*/ 110133 w 2423"/>
              <a:gd name="T21" fmla="*/ 381506 h 1356"/>
              <a:gd name="T22" fmla="*/ 90698 w 2423"/>
              <a:gd name="T23" fmla="*/ 332279 h 1356"/>
              <a:gd name="T24" fmla="*/ 65054 w 2423"/>
              <a:gd name="T25" fmla="*/ 349030 h 1356"/>
              <a:gd name="T26" fmla="*/ 38870 w 2423"/>
              <a:gd name="T27" fmla="*/ 340825 h 1356"/>
              <a:gd name="T28" fmla="*/ 16196 w 2423"/>
              <a:gd name="T29" fmla="*/ 320314 h 1356"/>
              <a:gd name="T30" fmla="*/ 0 w 2423"/>
              <a:gd name="T31" fmla="*/ 274848 h 1356"/>
              <a:gd name="T32" fmla="*/ 9988 w 2423"/>
              <a:gd name="T33" fmla="*/ 229724 h 1356"/>
              <a:gd name="T34" fmla="*/ 29153 w 2423"/>
              <a:gd name="T35" fmla="*/ 188702 h 1356"/>
              <a:gd name="T36" fmla="*/ 74502 w 2423"/>
              <a:gd name="T37" fmla="*/ 152124 h 1356"/>
              <a:gd name="T38" fmla="*/ 106894 w 2423"/>
              <a:gd name="T39" fmla="*/ 155884 h 1356"/>
              <a:gd name="T40" fmla="*/ 132807 w 2423"/>
              <a:gd name="T41" fmla="*/ 123408 h 1356"/>
              <a:gd name="T42" fmla="*/ 165470 w 2423"/>
              <a:gd name="T43" fmla="*/ 123408 h 1356"/>
              <a:gd name="T44" fmla="*/ 165470 w 2423"/>
              <a:gd name="T45" fmla="*/ 94351 h 1356"/>
              <a:gd name="T46" fmla="*/ 171678 w 2423"/>
              <a:gd name="T47" fmla="*/ 65635 h 1356"/>
              <a:gd name="T48" fmla="*/ 187874 w 2423"/>
              <a:gd name="T49" fmla="*/ 41022 h 1356"/>
              <a:gd name="T50" fmla="*/ 197592 w 2423"/>
              <a:gd name="T51" fmla="*/ 32818 h 1356"/>
              <a:gd name="T52" fmla="*/ 204340 w 2423"/>
              <a:gd name="T53" fmla="*/ 24955 h 1356"/>
              <a:gd name="T54" fmla="*/ 229984 w 2423"/>
              <a:gd name="T55" fmla="*/ 20511 h 1356"/>
              <a:gd name="T56" fmla="*/ 249419 w 2423"/>
              <a:gd name="T57" fmla="*/ 24955 h 1356"/>
              <a:gd name="T58" fmla="*/ 268854 w 2423"/>
              <a:gd name="T59" fmla="*/ 36920 h 1356"/>
              <a:gd name="T60" fmla="*/ 291529 w 2423"/>
              <a:gd name="T61" fmla="*/ 74182 h 1356"/>
              <a:gd name="T62" fmla="*/ 298007 w 2423"/>
              <a:gd name="T63" fmla="*/ 65635 h 1356"/>
              <a:gd name="T64" fmla="*/ 310964 w 2423"/>
              <a:gd name="T65" fmla="*/ 41022 h 1356"/>
              <a:gd name="T66" fmla="*/ 330399 w 2423"/>
              <a:gd name="T67" fmla="*/ 20511 h 1356"/>
              <a:gd name="T68" fmla="*/ 349834 w 2423"/>
              <a:gd name="T69" fmla="*/ 8204 h 1356"/>
              <a:gd name="T70" fmla="*/ 365761 w 2423"/>
              <a:gd name="T71" fmla="*/ 4444 h 1356"/>
              <a:gd name="T72" fmla="*/ 378987 w 2423"/>
              <a:gd name="T73" fmla="*/ 0 h 1356"/>
              <a:gd name="T74" fmla="*/ 391944 w 2423"/>
              <a:gd name="T75" fmla="*/ 4444 h 1356"/>
              <a:gd name="T76" fmla="*/ 408140 w 2423"/>
              <a:gd name="T77" fmla="*/ 8204 h 1356"/>
              <a:gd name="T78" fmla="*/ 420827 w 2423"/>
              <a:gd name="T79" fmla="*/ 16409 h 1356"/>
              <a:gd name="T80" fmla="*/ 440532 w 2423"/>
              <a:gd name="T81" fmla="*/ 36920 h 1356"/>
              <a:gd name="T82" fmla="*/ 453489 w 2423"/>
              <a:gd name="T83" fmla="*/ 61533 h 1356"/>
              <a:gd name="T84" fmla="*/ 469685 w 2423"/>
              <a:gd name="T85" fmla="*/ 49227 h 1356"/>
              <a:gd name="T86" fmla="*/ 492359 w 2423"/>
              <a:gd name="T87" fmla="*/ 69738 h 1356"/>
              <a:gd name="T88" fmla="*/ 521242 w 2423"/>
              <a:gd name="T89" fmla="*/ 57431 h 1356"/>
              <a:gd name="T90" fmla="*/ 534469 w 2423"/>
              <a:gd name="T91" fmla="*/ 57431 h 1356"/>
              <a:gd name="T92" fmla="*/ 547426 w 2423"/>
              <a:gd name="T93" fmla="*/ 57431 h 1356"/>
              <a:gd name="T94" fmla="*/ 560113 w 2423"/>
              <a:gd name="T95" fmla="*/ 61533 h 1356"/>
              <a:gd name="T96" fmla="*/ 573340 w 2423"/>
              <a:gd name="T97" fmla="*/ 65635 h 1356"/>
              <a:gd name="T98" fmla="*/ 586297 w 2423"/>
              <a:gd name="T99" fmla="*/ 77942 h 1356"/>
              <a:gd name="T100" fmla="*/ 611940 w 2423"/>
              <a:gd name="T101" fmla="*/ 164088 h 1356"/>
              <a:gd name="T102" fmla="*/ 605462 w 2423"/>
              <a:gd name="T103" fmla="*/ 213315 h 1356"/>
              <a:gd name="T104" fmla="*/ 644332 w 2423"/>
              <a:gd name="T105" fmla="*/ 233826 h 1356"/>
              <a:gd name="T106" fmla="*/ 654050 w 2423"/>
              <a:gd name="T107" fmla="*/ 278950 h 1356"/>
              <a:gd name="T108" fmla="*/ 650811 w 2423"/>
              <a:gd name="T109" fmla="*/ 324075 h 1356"/>
              <a:gd name="T110" fmla="*/ 631645 w 2423"/>
              <a:gd name="T111" fmla="*/ 373301 h 1356"/>
              <a:gd name="T112" fmla="*/ 592775 w 2423"/>
              <a:gd name="T113" fmla="*/ 393812 h 1356"/>
              <a:gd name="T114" fmla="*/ 550395 w 2423"/>
              <a:gd name="T115" fmla="*/ 385608 h 1356"/>
              <a:gd name="T116" fmla="*/ 531230 w 2423"/>
              <a:gd name="T117" fmla="*/ 398256 h 1356"/>
              <a:gd name="T118" fmla="*/ 521242 w 2423"/>
              <a:gd name="T119" fmla="*/ 426630 h 1356"/>
              <a:gd name="T120" fmla="*/ 502077 w 2423"/>
              <a:gd name="T121" fmla="*/ 451243 h 1356"/>
              <a:gd name="T122" fmla="*/ 459697 w 2423"/>
              <a:gd name="T123" fmla="*/ 463550 h 135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23"/>
              <a:gd name="T187" fmla="*/ 0 h 1356"/>
              <a:gd name="T188" fmla="*/ 2423 w 2423"/>
              <a:gd name="T189" fmla="*/ 1356 h 135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23" h="1356">
                <a:moveTo>
                  <a:pt x="1703" y="1356"/>
                </a:moveTo>
                <a:lnTo>
                  <a:pt x="1583" y="1320"/>
                </a:lnTo>
                <a:lnTo>
                  <a:pt x="1536" y="1285"/>
                </a:lnTo>
                <a:lnTo>
                  <a:pt x="1499" y="1236"/>
                </a:lnTo>
                <a:lnTo>
                  <a:pt x="1476" y="1212"/>
                </a:lnTo>
                <a:lnTo>
                  <a:pt x="1440" y="1225"/>
                </a:lnTo>
                <a:lnTo>
                  <a:pt x="1344" y="1309"/>
                </a:lnTo>
                <a:lnTo>
                  <a:pt x="1320" y="1320"/>
                </a:lnTo>
                <a:lnTo>
                  <a:pt x="1296" y="1320"/>
                </a:lnTo>
                <a:lnTo>
                  <a:pt x="1284" y="1332"/>
                </a:lnTo>
                <a:lnTo>
                  <a:pt x="1260" y="1332"/>
                </a:lnTo>
                <a:lnTo>
                  <a:pt x="1236" y="1345"/>
                </a:lnTo>
                <a:lnTo>
                  <a:pt x="1212" y="1345"/>
                </a:lnTo>
                <a:lnTo>
                  <a:pt x="1200" y="1345"/>
                </a:lnTo>
                <a:lnTo>
                  <a:pt x="1176" y="1332"/>
                </a:lnTo>
                <a:lnTo>
                  <a:pt x="1056" y="1248"/>
                </a:lnTo>
                <a:lnTo>
                  <a:pt x="1032" y="1212"/>
                </a:lnTo>
                <a:lnTo>
                  <a:pt x="1008" y="1188"/>
                </a:lnTo>
                <a:lnTo>
                  <a:pt x="1008" y="1165"/>
                </a:lnTo>
                <a:lnTo>
                  <a:pt x="960" y="1152"/>
                </a:lnTo>
                <a:lnTo>
                  <a:pt x="936" y="1165"/>
                </a:lnTo>
                <a:lnTo>
                  <a:pt x="852" y="1236"/>
                </a:lnTo>
                <a:lnTo>
                  <a:pt x="828" y="1248"/>
                </a:lnTo>
                <a:lnTo>
                  <a:pt x="792" y="1248"/>
                </a:lnTo>
                <a:lnTo>
                  <a:pt x="768" y="1260"/>
                </a:lnTo>
                <a:lnTo>
                  <a:pt x="744" y="1260"/>
                </a:lnTo>
                <a:lnTo>
                  <a:pt x="708" y="1260"/>
                </a:lnTo>
                <a:lnTo>
                  <a:pt x="684" y="1260"/>
                </a:lnTo>
                <a:lnTo>
                  <a:pt x="660" y="1260"/>
                </a:lnTo>
                <a:lnTo>
                  <a:pt x="624" y="1248"/>
                </a:lnTo>
                <a:lnTo>
                  <a:pt x="600" y="1248"/>
                </a:lnTo>
                <a:lnTo>
                  <a:pt x="456" y="1165"/>
                </a:lnTo>
                <a:lnTo>
                  <a:pt x="408" y="1116"/>
                </a:lnTo>
                <a:lnTo>
                  <a:pt x="372" y="1032"/>
                </a:lnTo>
                <a:lnTo>
                  <a:pt x="372" y="997"/>
                </a:lnTo>
                <a:lnTo>
                  <a:pt x="336" y="972"/>
                </a:lnTo>
                <a:lnTo>
                  <a:pt x="301" y="984"/>
                </a:lnTo>
                <a:lnTo>
                  <a:pt x="264" y="1008"/>
                </a:lnTo>
                <a:lnTo>
                  <a:pt x="241" y="1021"/>
                </a:lnTo>
                <a:lnTo>
                  <a:pt x="217" y="1021"/>
                </a:lnTo>
                <a:lnTo>
                  <a:pt x="181" y="1008"/>
                </a:lnTo>
                <a:lnTo>
                  <a:pt x="144" y="997"/>
                </a:lnTo>
                <a:lnTo>
                  <a:pt x="120" y="984"/>
                </a:lnTo>
                <a:lnTo>
                  <a:pt x="84" y="960"/>
                </a:lnTo>
                <a:lnTo>
                  <a:pt x="60" y="937"/>
                </a:lnTo>
                <a:lnTo>
                  <a:pt x="37" y="912"/>
                </a:lnTo>
                <a:lnTo>
                  <a:pt x="24" y="877"/>
                </a:lnTo>
                <a:lnTo>
                  <a:pt x="0" y="804"/>
                </a:lnTo>
                <a:lnTo>
                  <a:pt x="13" y="768"/>
                </a:lnTo>
                <a:lnTo>
                  <a:pt x="13" y="720"/>
                </a:lnTo>
                <a:lnTo>
                  <a:pt x="37" y="672"/>
                </a:lnTo>
                <a:lnTo>
                  <a:pt x="48" y="636"/>
                </a:lnTo>
                <a:lnTo>
                  <a:pt x="84" y="589"/>
                </a:lnTo>
                <a:lnTo>
                  <a:pt x="108" y="552"/>
                </a:lnTo>
                <a:lnTo>
                  <a:pt x="157" y="516"/>
                </a:lnTo>
                <a:lnTo>
                  <a:pt x="204" y="480"/>
                </a:lnTo>
                <a:lnTo>
                  <a:pt x="276" y="445"/>
                </a:lnTo>
                <a:lnTo>
                  <a:pt x="348" y="432"/>
                </a:lnTo>
                <a:lnTo>
                  <a:pt x="361" y="445"/>
                </a:lnTo>
                <a:lnTo>
                  <a:pt x="396" y="456"/>
                </a:lnTo>
                <a:lnTo>
                  <a:pt x="432" y="445"/>
                </a:lnTo>
                <a:lnTo>
                  <a:pt x="445" y="420"/>
                </a:lnTo>
                <a:lnTo>
                  <a:pt x="492" y="361"/>
                </a:lnTo>
                <a:lnTo>
                  <a:pt x="516" y="361"/>
                </a:lnTo>
                <a:lnTo>
                  <a:pt x="576" y="396"/>
                </a:lnTo>
                <a:lnTo>
                  <a:pt x="613" y="361"/>
                </a:lnTo>
                <a:lnTo>
                  <a:pt x="613" y="324"/>
                </a:lnTo>
                <a:lnTo>
                  <a:pt x="613" y="301"/>
                </a:lnTo>
                <a:lnTo>
                  <a:pt x="613" y="276"/>
                </a:lnTo>
                <a:lnTo>
                  <a:pt x="613" y="240"/>
                </a:lnTo>
                <a:lnTo>
                  <a:pt x="624" y="217"/>
                </a:lnTo>
                <a:lnTo>
                  <a:pt x="636" y="192"/>
                </a:lnTo>
                <a:lnTo>
                  <a:pt x="660" y="168"/>
                </a:lnTo>
                <a:lnTo>
                  <a:pt x="684" y="132"/>
                </a:lnTo>
                <a:lnTo>
                  <a:pt x="696" y="120"/>
                </a:lnTo>
                <a:lnTo>
                  <a:pt x="708" y="120"/>
                </a:lnTo>
                <a:lnTo>
                  <a:pt x="720" y="108"/>
                </a:lnTo>
                <a:lnTo>
                  <a:pt x="732" y="96"/>
                </a:lnTo>
                <a:lnTo>
                  <a:pt x="744" y="84"/>
                </a:lnTo>
                <a:lnTo>
                  <a:pt x="757" y="73"/>
                </a:lnTo>
                <a:lnTo>
                  <a:pt x="768" y="73"/>
                </a:lnTo>
                <a:lnTo>
                  <a:pt x="828" y="60"/>
                </a:lnTo>
                <a:lnTo>
                  <a:pt x="852" y="60"/>
                </a:lnTo>
                <a:lnTo>
                  <a:pt x="876" y="60"/>
                </a:lnTo>
                <a:lnTo>
                  <a:pt x="901" y="73"/>
                </a:lnTo>
                <a:lnTo>
                  <a:pt x="924" y="73"/>
                </a:lnTo>
                <a:lnTo>
                  <a:pt x="948" y="84"/>
                </a:lnTo>
                <a:lnTo>
                  <a:pt x="972" y="96"/>
                </a:lnTo>
                <a:lnTo>
                  <a:pt x="996" y="108"/>
                </a:lnTo>
                <a:lnTo>
                  <a:pt x="1020" y="132"/>
                </a:lnTo>
                <a:lnTo>
                  <a:pt x="1056" y="204"/>
                </a:lnTo>
                <a:lnTo>
                  <a:pt x="1080" y="217"/>
                </a:lnTo>
                <a:lnTo>
                  <a:pt x="1080" y="204"/>
                </a:lnTo>
                <a:lnTo>
                  <a:pt x="1092" y="192"/>
                </a:lnTo>
                <a:lnTo>
                  <a:pt x="1104" y="192"/>
                </a:lnTo>
                <a:lnTo>
                  <a:pt x="1116" y="168"/>
                </a:lnTo>
                <a:lnTo>
                  <a:pt x="1140" y="144"/>
                </a:lnTo>
                <a:lnTo>
                  <a:pt x="1152" y="120"/>
                </a:lnTo>
                <a:lnTo>
                  <a:pt x="1176" y="108"/>
                </a:lnTo>
                <a:lnTo>
                  <a:pt x="1200" y="84"/>
                </a:lnTo>
                <a:lnTo>
                  <a:pt x="1224" y="60"/>
                </a:lnTo>
                <a:lnTo>
                  <a:pt x="1248" y="48"/>
                </a:lnTo>
                <a:lnTo>
                  <a:pt x="1271" y="36"/>
                </a:lnTo>
                <a:lnTo>
                  <a:pt x="1296" y="24"/>
                </a:lnTo>
                <a:lnTo>
                  <a:pt x="1320" y="24"/>
                </a:lnTo>
                <a:lnTo>
                  <a:pt x="1332" y="13"/>
                </a:lnTo>
                <a:lnTo>
                  <a:pt x="1355" y="13"/>
                </a:lnTo>
                <a:lnTo>
                  <a:pt x="1368" y="0"/>
                </a:lnTo>
                <a:lnTo>
                  <a:pt x="1380" y="0"/>
                </a:lnTo>
                <a:lnTo>
                  <a:pt x="1404" y="0"/>
                </a:lnTo>
                <a:lnTo>
                  <a:pt x="1415" y="0"/>
                </a:lnTo>
                <a:lnTo>
                  <a:pt x="1440" y="0"/>
                </a:lnTo>
                <a:lnTo>
                  <a:pt x="1452" y="13"/>
                </a:lnTo>
                <a:lnTo>
                  <a:pt x="1476" y="13"/>
                </a:lnTo>
                <a:lnTo>
                  <a:pt x="1488" y="13"/>
                </a:lnTo>
                <a:lnTo>
                  <a:pt x="1512" y="24"/>
                </a:lnTo>
                <a:lnTo>
                  <a:pt x="1524" y="24"/>
                </a:lnTo>
                <a:lnTo>
                  <a:pt x="1548" y="36"/>
                </a:lnTo>
                <a:lnTo>
                  <a:pt x="1559" y="48"/>
                </a:lnTo>
                <a:lnTo>
                  <a:pt x="1583" y="48"/>
                </a:lnTo>
                <a:lnTo>
                  <a:pt x="1608" y="73"/>
                </a:lnTo>
                <a:lnTo>
                  <a:pt x="1632" y="108"/>
                </a:lnTo>
                <a:lnTo>
                  <a:pt x="1643" y="144"/>
                </a:lnTo>
                <a:lnTo>
                  <a:pt x="1643" y="157"/>
                </a:lnTo>
                <a:lnTo>
                  <a:pt x="1680" y="180"/>
                </a:lnTo>
                <a:lnTo>
                  <a:pt x="1692" y="180"/>
                </a:lnTo>
                <a:lnTo>
                  <a:pt x="1727" y="157"/>
                </a:lnTo>
                <a:lnTo>
                  <a:pt x="1740" y="144"/>
                </a:lnTo>
                <a:lnTo>
                  <a:pt x="1776" y="157"/>
                </a:lnTo>
                <a:lnTo>
                  <a:pt x="1800" y="180"/>
                </a:lnTo>
                <a:lnTo>
                  <a:pt x="1824" y="204"/>
                </a:lnTo>
                <a:lnTo>
                  <a:pt x="1871" y="192"/>
                </a:lnTo>
                <a:lnTo>
                  <a:pt x="1920" y="168"/>
                </a:lnTo>
                <a:lnTo>
                  <a:pt x="1931" y="168"/>
                </a:lnTo>
                <a:lnTo>
                  <a:pt x="1955" y="168"/>
                </a:lnTo>
                <a:lnTo>
                  <a:pt x="1968" y="168"/>
                </a:lnTo>
                <a:lnTo>
                  <a:pt x="1980" y="168"/>
                </a:lnTo>
                <a:lnTo>
                  <a:pt x="2004" y="168"/>
                </a:lnTo>
                <a:lnTo>
                  <a:pt x="2015" y="168"/>
                </a:lnTo>
                <a:lnTo>
                  <a:pt x="2028" y="168"/>
                </a:lnTo>
                <a:lnTo>
                  <a:pt x="2039" y="168"/>
                </a:lnTo>
                <a:lnTo>
                  <a:pt x="2064" y="168"/>
                </a:lnTo>
                <a:lnTo>
                  <a:pt x="2075" y="180"/>
                </a:lnTo>
                <a:lnTo>
                  <a:pt x="2088" y="180"/>
                </a:lnTo>
                <a:lnTo>
                  <a:pt x="2099" y="192"/>
                </a:lnTo>
                <a:lnTo>
                  <a:pt x="2124" y="192"/>
                </a:lnTo>
                <a:lnTo>
                  <a:pt x="2135" y="204"/>
                </a:lnTo>
                <a:lnTo>
                  <a:pt x="2148" y="217"/>
                </a:lnTo>
                <a:lnTo>
                  <a:pt x="2172" y="228"/>
                </a:lnTo>
                <a:lnTo>
                  <a:pt x="2219" y="301"/>
                </a:lnTo>
                <a:lnTo>
                  <a:pt x="2256" y="384"/>
                </a:lnTo>
                <a:lnTo>
                  <a:pt x="2267" y="480"/>
                </a:lnTo>
                <a:lnTo>
                  <a:pt x="2232" y="589"/>
                </a:lnTo>
                <a:lnTo>
                  <a:pt x="2232" y="612"/>
                </a:lnTo>
                <a:lnTo>
                  <a:pt x="2243" y="624"/>
                </a:lnTo>
                <a:lnTo>
                  <a:pt x="2243" y="636"/>
                </a:lnTo>
                <a:lnTo>
                  <a:pt x="2327" y="649"/>
                </a:lnTo>
                <a:lnTo>
                  <a:pt x="2387" y="684"/>
                </a:lnTo>
                <a:lnTo>
                  <a:pt x="2400" y="733"/>
                </a:lnTo>
                <a:lnTo>
                  <a:pt x="2411" y="780"/>
                </a:lnTo>
                <a:lnTo>
                  <a:pt x="2423" y="816"/>
                </a:lnTo>
                <a:lnTo>
                  <a:pt x="2423" y="864"/>
                </a:lnTo>
                <a:lnTo>
                  <a:pt x="2423" y="912"/>
                </a:lnTo>
                <a:lnTo>
                  <a:pt x="2411" y="948"/>
                </a:lnTo>
                <a:lnTo>
                  <a:pt x="2400" y="997"/>
                </a:lnTo>
                <a:lnTo>
                  <a:pt x="2376" y="1044"/>
                </a:lnTo>
                <a:lnTo>
                  <a:pt x="2340" y="1092"/>
                </a:lnTo>
                <a:lnTo>
                  <a:pt x="2303" y="1104"/>
                </a:lnTo>
                <a:lnTo>
                  <a:pt x="2219" y="1141"/>
                </a:lnTo>
                <a:lnTo>
                  <a:pt x="2196" y="1152"/>
                </a:lnTo>
                <a:lnTo>
                  <a:pt x="2159" y="1165"/>
                </a:lnTo>
                <a:lnTo>
                  <a:pt x="2135" y="1165"/>
                </a:lnTo>
                <a:lnTo>
                  <a:pt x="2039" y="1128"/>
                </a:lnTo>
                <a:lnTo>
                  <a:pt x="2004" y="1116"/>
                </a:lnTo>
                <a:lnTo>
                  <a:pt x="1980" y="1141"/>
                </a:lnTo>
                <a:lnTo>
                  <a:pt x="1968" y="1165"/>
                </a:lnTo>
                <a:lnTo>
                  <a:pt x="1955" y="1188"/>
                </a:lnTo>
                <a:lnTo>
                  <a:pt x="1944" y="1212"/>
                </a:lnTo>
                <a:lnTo>
                  <a:pt x="1931" y="1248"/>
                </a:lnTo>
                <a:lnTo>
                  <a:pt x="1908" y="1272"/>
                </a:lnTo>
                <a:lnTo>
                  <a:pt x="1884" y="1296"/>
                </a:lnTo>
                <a:lnTo>
                  <a:pt x="1860" y="1320"/>
                </a:lnTo>
                <a:lnTo>
                  <a:pt x="1824" y="1345"/>
                </a:lnTo>
                <a:lnTo>
                  <a:pt x="1716" y="1356"/>
                </a:lnTo>
                <a:lnTo>
                  <a:pt x="1703" y="13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de-DE" sz="2800">
              <a:effectLst/>
              <a:latin typeface="Times" pitchFamily="18" charset="0"/>
            </a:endParaRPr>
          </a:p>
        </p:txBody>
      </p:sp>
      <p:pic>
        <p:nvPicPr>
          <p:cNvPr id="88166" name="Picture 102" descr="HELIC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2060575"/>
            <a:ext cx="11366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167" name="Text Box 103"/>
          <p:cNvSpPr txBox="1">
            <a:spLocks noChangeArrowheads="1"/>
          </p:cNvSpPr>
          <p:nvPr/>
        </p:nvSpPr>
        <p:spPr bwMode="auto">
          <a:xfrm>
            <a:off x="4716463" y="170021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988" tIns="45995" rIns="91988" bIns="45995">
            <a:spAutoFit/>
          </a:bodyPr>
          <a:lstStyle/>
          <a:p>
            <a:pPr defTabSz="920750" eaLnBrk="0" hangingPunct="0"/>
            <a:r>
              <a:rPr lang="de-DE" b="1">
                <a:effectLst/>
              </a:rPr>
              <a:t>Emergency</a:t>
            </a:r>
          </a:p>
        </p:txBody>
      </p:sp>
      <p:sp>
        <p:nvSpPr>
          <p:cNvPr id="88168" name="Line 104"/>
          <p:cNvSpPr>
            <a:spLocks noChangeShapeType="1"/>
          </p:cNvSpPr>
          <p:nvPr/>
        </p:nvSpPr>
        <p:spPr bwMode="auto">
          <a:xfrm flipH="1" flipV="1">
            <a:off x="4356100" y="2636838"/>
            <a:ext cx="514350" cy="1179512"/>
          </a:xfrm>
          <a:prstGeom prst="line">
            <a:avLst/>
          </a:prstGeom>
          <a:noFill/>
          <a:ln w="146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8169" name="Line 105"/>
          <p:cNvSpPr>
            <a:spLocks noChangeShapeType="1"/>
          </p:cNvSpPr>
          <p:nvPr/>
        </p:nvSpPr>
        <p:spPr bwMode="auto">
          <a:xfrm flipV="1">
            <a:off x="5399088" y="2289175"/>
            <a:ext cx="1673225" cy="14652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8170" name="Text Box 106"/>
          <p:cNvSpPr txBox="1">
            <a:spLocks noChangeArrowheads="1"/>
          </p:cNvSpPr>
          <p:nvPr/>
        </p:nvSpPr>
        <p:spPr bwMode="auto">
          <a:xfrm>
            <a:off x="4295775" y="3068638"/>
            <a:ext cx="2147888" cy="366712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lIns="91988" tIns="45995" rIns="91988" bIns="45995">
            <a:spAutoFit/>
          </a:bodyPr>
          <a:lstStyle/>
          <a:p>
            <a:pPr algn="ctr" defTabSz="920750" eaLnBrk="0" hangingPunct="0"/>
            <a:r>
              <a:rPr lang="de-DE" b="1">
                <a:solidFill>
                  <a:schemeClr val="bg1"/>
                </a:solidFill>
                <a:effectLst/>
              </a:rPr>
              <a:t>Secure Networks</a:t>
            </a:r>
          </a:p>
        </p:txBody>
      </p:sp>
      <p:sp>
        <p:nvSpPr>
          <p:cNvPr id="88171" name="Line 107"/>
          <p:cNvSpPr>
            <a:spLocks noChangeShapeType="1"/>
          </p:cNvSpPr>
          <p:nvPr/>
        </p:nvSpPr>
        <p:spPr bwMode="auto">
          <a:xfrm flipV="1">
            <a:off x="7666038" y="2679700"/>
            <a:ext cx="26987" cy="1490663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8172" name="Line 108"/>
          <p:cNvSpPr>
            <a:spLocks noChangeShapeType="1"/>
          </p:cNvSpPr>
          <p:nvPr/>
        </p:nvSpPr>
        <p:spPr bwMode="auto">
          <a:xfrm flipH="1" flipV="1">
            <a:off x="8116888" y="2611438"/>
            <a:ext cx="415925" cy="1322387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8173" name="Line 109"/>
          <p:cNvSpPr>
            <a:spLocks noChangeShapeType="1"/>
          </p:cNvSpPr>
          <p:nvPr/>
        </p:nvSpPr>
        <p:spPr bwMode="auto">
          <a:xfrm>
            <a:off x="2768600" y="2681288"/>
            <a:ext cx="106363" cy="3381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174" name="Line 110"/>
          <p:cNvSpPr>
            <a:spLocks noChangeShapeType="1"/>
          </p:cNvSpPr>
          <p:nvPr/>
        </p:nvSpPr>
        <p:spPr bwMode="auto">
          <a:xfrm>
            <a:off x="1793875" y="3022600"/>
            <a:ext cx="450850" cy="3127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175" name="Line 111"/>
          <p:cNvSpPr>
            <a:spLocks noChangeShapeType="1"/>
          </p:cNvSpPr>
          <p:nvPr/>
        </p:nvSpPr>
        <p:spPr bwMode="auto">
          <a:xfrm flipV="1">
            <a:off x="941388" y="4387850"/>
            <a:ext cx="398462" cy="1635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176" name="Line 112"/>
          <p:cNvSpPr>
            <a:spLocks noChangeShapeType="1"/>
          </p:cNvSpPr>
          <p:nvPr/>
        </p:nvSpPr>
        <p:spPr bwMode="auto">
          <a:xfrm flipH="1">
            <a:off x="1743075" y="5283200"/>
            <a:ext cx="63500" cy="2698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177" name="Line 113"/>
          <p:cNvSpPr>
            <a:spLocks noChangeShapeType="1"/>
          </p:cNvSpPr>
          <p:nvPr/>
        </p:nvSpPr>
        <p:spPr bwMode="auto">
          <a:xfrm flipV="1">
            <a:off x="1365250" y="4371975"/>
            <a:ext cx="604838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178" name="Text Box 114"/>
          <p:cNvSpPr txBox="1">
            <a:spLocks noChangeArrowheads="1"/>
          </p:cNvSpPr>
          <p:nvPr/>
        </p:nvSpPr>
        <p:spPr bwMode="auto">
          <a:xfrm>
            <a:off x="6929438" y="384333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effectLst/>
            </a:endParaRPr>
          </a:p>
        </p:txBody>
      </p:sp>
      <p:sp>
        <p:nvSpPr>
          <p:cNvPr id="88179" name="Text Box 115"/>
          <p:cNvSpPr txBox="1">
            <a:spLocks noChangeArrowheads="1"/>
          </p:cNvSpPr>
          <p:nvPr/>
        </p:nvSpPr>
        <p:spPr bwMode="auto">
          <a:xfrm>
            <a:off x="7058025" y="4872038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effectLst/>
              </a:rPr>
              <a:t>Region 2</a:t>
            </a:r>
          </a:p>
        </p:txBody>
      </p:sp>
      <p:sp>
        <p:nvSpPr>
          <p:cNvPr id="1574004" name="Rectangle 11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034463" cy="1446213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3000" dirty="0" smtClean="0">
                <a:solidFill>
                  <a:srgbClr val="FF0000"/>
                </a:solidFill>
              </a:rPr>
              <a:t>Towards </a:t>
            </a:r>
            <a:r>
              <a:rPr lang="en-US" sz="3000" dirty="0" err="1" smtClean="0">
                <a:solidFill>
                  <a:srgbClr val="FF0000"/>
                </a:solidFill>
              </a:rPr>
              <a:t>eHealth</a:t>
            </a:r>
            <a:r>
              <a:rPr lang="en-US" sz="3000" dirty="0" smtClean="0">
                <a:solidFill>
                  <a:srgbClr val="FF0000"/>
                </a:solidFill>
              </a:rPr>
              <a:t> Deployment: Step </a:t>
            </a:r>
            <a:r>
              <a:rPr lang="en-US" sz="3000" dirty="0" smtClean="0">
                <a:solidFill>
                  <a:srgbClr val="FF0000"/>
                </a:solidFill>
              </a:rPr>
              <a:t>3 </a:t>
            </a:r>
            <a:r>
              <a:rPr lang="en-US" sz="3000" dirty="0" smtClean="0">
                <a:solidFill>
                  <a:srgbClr val="FF0000"/>
                </a:solidFill>
              </a:rPr>
              <a:t/>
            </a:r>
            <a:br>
              <a:rPr lang="en-US" sz="30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Connecting individuals with providers/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Patient-</a:t>
            </a:r>
            <a:r>
              <a:rPr lang="en-US" sz="2400" dirty="0" err="1" smtClean="0">
                <a:solidFill>
                  <a:srgbClr val="FF0000"/>
                </a:solidFill>
              </a:rPr>
              <a:t>centred</a:t>
            </a:r>
            <a:r>
              <a:rPr lang="en-US" sz="2400" dirty="0" smtClean="0">
                <a:solidFill>
                  <a:srgbClr val="FF0000"/>
                </a:solidFill>
              </a:rPr>
              <a:t> Health Information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88181" name="Picture 118" descr="j0302953"/>
          <p:cNvPicPr>
            <a:picLocks noGrp="1" noChangeAspect="1" noChangeArrowheads="1"/>
          </p:cNvPicPr>
          <p:nvPr>
            <p:ph idx="4294967295"/>
          </p:nvPr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5435" r="17609" b="1398"/>
          <a:stretch>
            <a:fillRect/>
          </a:stretch>
        </p:blipFill>
        <p:spPr>
          <a:xfrm>
            <a:off x="8653463" y="5821363"/>
            <a:ext cx="490537" cy="808037"/>
          </a:xfrm>
          <a:noFill/>
        </p:spPr>
      </p:pic>
      <p:sp>
        <p:nvSpPr>
          <p:cNvPr id="88182" name="Text Box 119"/>
          <p:cNvSpPr txBox="1">
            <a:spLocks noChangeArrowheads="1"/>
          </p:cNvSpPr>
          <p:nvPr/>
        </p:nvSpPr>
        <p:spPr bwMode="auto">
          <a:xfrm>
            <a:off x="5911850" y="6007100"/>
            <a:ext cx="11414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999" tIns="46000" rIns="91999" bIns="46000">
            <a:spAutoFit/>
          </a:bodyPr>
          <a:lstStyle/>
          <a:p>
            <a:pPr defTabSz="768350" eaLnBrk="0" hangingPunct="0"/>
            <a:r>
              <a:rPr lang="de-DE" sz="2000" b="1">
                <a:effectLst/>
              </a:rPr>
              <a:t>Mobility</a:t>
            </a:r>
          </a:p>
        </p:txBody>
      </p:sp>
      <p:sp>
        <p:nvSpPr>
          <p:cNvPr id="88183" name="Text Box 120"/>
          <p:cNvSpPr txBox="1">
            <a:spLocks noChangeArrowheads="1"/>
          </p:cNvSpPr>
          <p:nvPr/>
        </p:nvSpPr>
        <p:spPr bwMode="auto">
          <a:xfrm>
            <a:off x="3516313" y="5402263"/>
            <a:ext cx="1271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effectLst/>
              </a:rPr>
              <a:t>Region 1</a:t>
            </a:r>
          </a:p>
        </p:txBody>
      </p:sp>
      <p:sp>
        <p:nvSpPr>
          <p:cNvPr id="88184" name="Text Box 121"/>
          <p:cNvSpPr txBox="1">
            <a:spLocks noChangeArrowheads="1"/>
          </p:cNvSpPr>
          <p:nvPr/>
        </p:nvSpPr>
        <p:spPr bwMode="auto">
          <a:xfrm>
            <a:off x="1843076" y="1490652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8" tIns="45995" rIns="91988" bIns="45995">
            <a:spAutoFit/>
          </a:bodyPr>
          <a:lstStyle/>
          <a:p>
            <a:pPr defTabSz="920750" eaLnBrk="0" hangingPunct="0"/>
            <a:r>
              <a:rPr lang="de-DE" b="1" dirty="0">
                <a:effectLst/>
              </a:rPr>
              <a:t>GP</a:t>
            </a:r>
          </a:p>
        </p:txBody>
      </p:sp>
      <p:sp>
        <p:nvSpPr>
          <p:cNvPr id="88185" name="Line 122"/>
          <p:cNvSpPr>
            <a:spLocks noChangeShapeType="1"/>
          </p:cNvSpPr>
          <p:nvPr/>
        </p:nvSpPr>
        <p:spPr bwMode="auto">
          <a:xfrm>
            <a:off x="900113" y="3573463"/>
            <a:ext cx="450850" cy="3127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8186" name="Picture 123" descr="j0186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24075" y="1628775"/>
            <a:ext cx="771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87" name="Picture 124" descr="j019975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1844675"/>
            <a:ext cx="8445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88" name="Picture 125" descr="j02407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8313" y="2874963"/>
            <a:ext cx="627062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89" name="Picture 126" descr="j023531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63938" y="1700213"/>
            <a:ext cx="89217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90" name="Picture 127" descr="images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3644900"/>
            <a:ext cx="17335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52400"/>
            <a:ext cx="8856662" cy="1447800"/>
          </a:xfrm>
          <a:effectLst>
            <a:outerShdw dist="35921" dir="2700000" algn="ctr" rotWithShape="0">
              <a:srgbClr val="000066"/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spcBef>
                <a:spcPct val="120000"/>
              </a:spcBef>
            </a:pPr>
            <a:r>
              <a:rPr lang="en-US" sz="3600" smtClean="0">
                <a:solidFill>
                  <a:srgbClr val="FF0000"/>
                </a:solidFill>
              </a:rPr>
              <a:t>GPs: telemonitoring routinely (in %, 2007)</a:t>
            </a:r>
            <a:endParaRPr lang="en-GB" sz="3600" smtClean="0">
              <a:solidFill>
                <a:srgbClr val="FF0000"/>
              </a:solidFill>
            </a:endParaRP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336800" y="6524625"/>
            <a:ext cx="5907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1">
                <a:effectLst/>
                <a:latin typeface="Tahoma" pitchFamily="34" charset="0"/>
              </a:rPr>
              <a:t>Source:</a:t>
            </a:r>
            <a:r>
              <a:rPr lang="de-DE" sz="1200">
                <a:effectLst/>
                <a:latin typeface="Tahoma" pitchFamily="34" charset="0"/>
              </a:rPr>
              <a:t> empirica: ICT and eHealth use among GPs in Europe 2007, Bonn April 2008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864076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885113" y="2054225"/>
            <a:ext cx="1258887" cy="942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400" dirty="0">
                <a:effectLst/>
              </a:rPr>
              <a:t>Random samples of 6,789 GPs in 29 countries</a:t>
            </a:r>
            <a:endParaRPr lang="fr-FR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28700"/>
            <a:ext cx="8351837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34925" y="58738"/>
            <a:ext cx="816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Zealand: introduction of patient-centred</a:t>
            </a:r>
            <a:br>
              <a:rPr lang="de-DE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electronic health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00108"/>
            <a:ext cx="9693391" cy="47339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-26988"/>
            <a:ext cx="7489825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Zusammenfassung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18" y="1357298"/>
            <a:ext cx="8686800" cy="5286412"/>
          </a:xfrm>
        </p:spPr>
        <p:txBody>
          <a:bodyPr/>
          <a:lstStyle/>
          <a:p>
            <a:r>
              <a:rPr lang="de-DE" dirty="0" err="1" smtClean="0"/>
              <a:t>eHealth</a:t>
            </a:r>
            <a:r>
              <a:rPr lang="de-DE" dirty="0" smtClean="0"/>
              <a:t>-Entwicklung in Ländern sehr unterschiedlich (führend: DK), insbesondere zwischen Leistungsanbietern oft und mit Patienten fast immer wenig entwickelt</a:t>
            </a:r>
          </a:p>
          <a:p>
            <a:r>
              <a:rPr lang="de-DE" dirty="0" err="1" smtClean="0"/>
              <a:t>eHealth</a:t>
            </a:r>
            <a:r>
              <a:rPr lang="de-DE" dirty="0" smtClean="0"/>
              <a:t> muss (Haus-)Ärzte einbeziehen </a:t>
            </a:r>
          </a:p>
          <a:p>
            <a:r>
              <a:rPr lang="de-DE" dirty="0" smtClean="0"/>
              <a:t>Gesundheitssystemstrategien, die </a:t>
            </a:r>
            <a:r>
              <a:rPr lang="de-DE" dirty="0" err="1" smtClean="0"/>
              <a:t>eHealth</a:t>
            </a:r>
            <a:r>
              <a:rPr lang="de-DE" dirty="0" smtClean="0"/>
              <a:t> beinhalten, vermutlich erfolgreicher als reine </a:t>
            </a:r>
            <a:r>
              <a:rPr lang="de-DE" dirty="0" err="1" smtClean="0"/>
              <a:t>eHealth</a:t>
            </a:r>
            <a:r>
              <a:rPr lang="de-DE" dirty="0" smtClean="0"/>
              <a:t>-Strategien</a:t>
            </a:r>
          </a:p>
          <a:p>
            <a:r>
              <a:rPr lang="de-DE" dirty="0" smtClean="0"/>
              <a:t>patientenbezogene Datensammlung bleibt überall Herausforderung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94063"/>
            <a:ext cx="7772400" cy="1143000"/>
          </a:xfrm>
        </p:spPr>
        <p:txBody>
          <a:bodyPr/>
          <a:lstStyle/>
          <a:p>
            <a:pPr eaLnBrk="1" hangingPunct="1"/>
            <a:r>
              <a:rPr lang="de-DE" sz="6000" smtClean="0"/>
              <a:t>Präsentation, Literatur zum Thema etc. auf:</a:t>
            </a:r>
            <a:br>
              <a:rPr lang="de-DE" sz="6000" smtClean="0"/>
            </a:br>
            <a:r>
              <a:rPr lang="de-DE" sz="6000" smtClean="0">
                <a:solidFill>
                  <a:srgbClr val="FF0000"/>
                </a:solidFill>
              </a:rPr>
              <a:t>www.</a:t>
            </a:r>
            <a:r>
              <a:rPr lang="de-DE" sz="6000" smtClean="0">
                <a:solidFill>
                  <a:srgbClr val="FF3300"/>
                </a:solidFill>
              </a:rPr>
              <a:t>mig.tu-berlin.de</a:t>
            </a:r>
            <a:br>
              <a:rPr lang="de-DE" sz="6000" smtClean="0">
                <a:solidFill>
                  <a:srgbClr val="FF3300"/>
                </a:solidFill>
              </a:rPr>
            </a:br>
            <a:r>
              <a:rPr lang="de-DE" sz="6000" smtClean="0">
                <a:solidFill>
                  <a:srgbClr val="FF3300"/>
                </a:solidFill>
              </a:rPr>
              <a:t/>
            </a:r>
            <a:br>
              <a:rPr lang="de-DE" sz="6000" smtClean="0">
                <a:solidFill>
                  <a:srgbClr val="FF3300"/>
                </a:solidFill>
              </a:rPr>
            </a:br>
            <a:r>
              <a:rPr lang="de-DE" sz="5000" smtClean="0">
                <a:solidFill>
                  <a:srgbClr val="0000CC"/>
                </a:solidFill>
              </a:rPr>
              <a:t>Email: mig@tu-berlin.de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350" y="0"/>
            <a:ext cx="44386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who_logo_en"/>
          <p:cNvPicPr>
            <a:picLocks noChangeAspect="1" noChangeArrowheads="1"/>
          </p:cNvPicPr>
          <p:nvPr/>
        </p:nvPicPr>
        <p:blipFill>
          <a:blip r:embed="rId3"/>
          <a:srcRect r="84354"/>
          <a:stretch>
            <a:fillRect/>
          </a:stretch>
        </p:blipFill>
        <p:spPr bwMode="auto">
          <a:xfrm>
            <a:off x="125413" y="139700"/>
            <a:ext cx="9906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  <a:noFill/>
          <a:ln/>
        </p:spPr>
        <p:txBody>
          <a:bodyPr anchor="t" anchorCtr="1"/>
          <a:lstStyle/>
          <a:p>
            <a:r>
              <a:rPr lang="en-US" sz="3600" smtClean="0">
                <a:solidFill>
                  <a:schemeClr val="bg1"/>
                </a:solidFill>
              </a:rPr>
              <a:t>Physicians’ Use of Electronic Medical Records</a:t>
            </a:r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229600" cy="4002088"/>
        </p:xfrm>
        <a:graphic>
          <a:graphicData uri="http://schemas.openxmlformats.org/presentationml/2006/ole">
            <p:oleObj spid="_x0000_s199683" name="Chart" r:id="rId4" imgW="8572500" imgH="4124325" progId="MSGraph.Chart.8">
              <p:embed followColorScheme="full"/>
            </p:oleObj>
          </a:graphicData>
        </a:graphic>
      </p:graphicFrame>
      <p:sp>
        <p:nvSpPr>
          <p:cNvPr id="199684" name="Line 4"/>
          <p:cNvSpPr>
            <a:spLocks noChangeShapeType="1"/>
          </p:cNvSpPr>
          <p:nvPr/>
        </p:nvSpPr>
        <p:spPr bwMode="auto">
          <a:xfrm>
            <a:off x="3048000" y="5599113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4165600" y="5638800"/>
            <a:ext cx="3252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effectLst/>
                <a:latin typeface="Arial Black" pitchFamily="34" charset="0"/>
              </a:rPr>
              <a:t>International Comparison, 2006</a:t>
            </a:r>
          </a:p>
        </p:txBody>
      </p:sp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44450" y="6019800"/>
            <a:ext cx="803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solidFill>
                  <a:schemeClr val="bg1"/>
                </a:solidFill>
                <a:effectLst/>
              </a:rPr>
              <a:t>AUS=Australia; CAN=Canada; GER=Germany; NETH=Netherlands; NZ=New Zealand; UK=United Kingdom; US=United States.</a:t>
            </a:r>
          </a:p>
          <a:p>
            <a:pPr eaLnBrk="0" hangingPunct="0"/>
            <a:r>
              <a:rPr lang="en-US" sz="1200">
                <a:solidFill>
                  <a:schemeClr val="bg1"/>
                </a:solidFill>
                <a:effectLst/>
              </a:rPr>
              <a:t>Data: 2001 and 2006 Commonwealth Fund International Health Policy Surveys.</a:t>
            </a:r>
          </a:p>
          <a:p>
            <a:pPr eaLnBrk="0" hangingPunct="0"/>
            <a:r>
              <a:rPr lang="en-US" sz="1200">
                <a:solidFill>
                  <a:schemeClr val="bg1"/>
                </a:solidFill>
                <a:effectLst/>
              </a:rPr>
              <a:t>Source: Commonwealth Fund National Scorecard on U.S. Health System Performance, 2008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0" y="1371600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 b="1">
                <a:solidFill>
                  <a:schemeClr val="bg1"/>
                </a:solidFill>
                <a:effectLst/>
              </a:rPr>
              <a:t>Percent of physicians using electronic medical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0" y="231775"/>
            <a:ext cx="9144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sz="3200" b="1">
                <a:solidFill>
                  <a:schemeClr val="bg1"/>
                </a:solidFill>
                <a:effectLst/>
              </a:rPr>
              <a:t>Primary Care Practices with Advanced Information Capacity, 2006</a:t>
            </a:r>
            <a:endParaRPr lang="en-US" sz="3200" b="1" i="1">
              <a:solidFill>
                <a:schemeClr val="bg1"/>
              </a:solidFill>
              <a:effectLst/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0" y="5805488"/>
            <a:ext cx="81502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effectLst/>
              </a:rPr>
              <a:t>*Count of 14: EMR, EMR access other doctors, outside office, patient; routine use electronic ordering  tests, prescriptions, access test results, access hospital records; computer for  reminders, Rx alerts, prompt tests results; easy to list diagnosis, medications, patients due for care.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0" y="1285875"/>
            <a:ext cx="5529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bg1"/>
                </a:solidFill>
                <a:effectLst/>
                <a:latin typeface="Arial Black" pitchFamily="34" charset="0"/>
              </a:rPr>
              <a:t>Percent reporting 7 or more out of 14 functions*</a:t>
            </a:r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0" y="651351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effectLst/>
              </a:rPr>
              <a:t>Source: 2006 Commonwealth Fund International Health Policy Survey of Primary Care Physicians</a:t>
            </a:r>
          </a:p>
        </p:txBody>
      </p:sp>
      <p:graphicFrame>
        <p:nvGraphicFramePr>
          <p:cNvPr id="201734" name="Object 6"/>
          <p:cNvGraphicFramePr>
            <a:graphicFrameLocks noChangeAspect="1"/>
          </p:cNvGraphicFramePr>
          <p:nvPr/>
        </p:nvGraphicFramePr>
        <p:xfrm>
          <a:off x="231775" y="1538288"/>
          <a:ext cx="8578850" cy="4368800"/>
        </p:xfrm>
        <a:graphic>
          <a:graphicData uri="http://schemas.openxmlformats.org/presentationml/2006/ole">
            <p:oleObj spid="_x0000_s201734" name="Chart" r:id="rId4" imgW="8277225" imgH="421957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el 1"/>
          <p:cNvSpPr>
            <a:spLocks noGrp="1"/>
          </p:cNvSpPr>
          <p:nvPr>
            <p:ph type="title" idx="4294967295"/>
          </p:nvPr>
        </p:nvSpPr>
        <p:spPr>
          <a:xfrm>
            <a:off x="0" y="71422"/>
            <a:ext cx="9144000" cy="928686"/>
          </a:xfrm>
        </p:spPr>
        <p:txBody>
          <a:bodyPr/>
          <a:lstStyle/>
          <a:p>
            <a:r>
              <a:rPr lang="de-DE" sz="2800" dirty="0" smtClean="0"/>
              <a:t>On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other</a:t>
            </a:r>
            <a:r>
              <a:rPr lang="de-DE" sz="2800" dirty="0" smtClean="0"/>
              <a:t> </a:t>
            </a:r>
            <a:r>
              <a:rPr lang="de-DE" sz="2800" dirty="0" err="1" smtClean="0"/>
              <a:t>hand</a:t>
            </a:r>
            <a:r>
              <a:rPr lang="de-DE" sz="2800" dirty="0" smtClean="0"/>
              <a:t>, </a:t>
            </a:r>
            <a:r>
              <a:rPr lang="de-DE" sz="2800" dirty="0" err="1" smtClean="0"/>
              <a:t>there</a:t>
            </a:r>
            <a:r>
              <a:rPr lang="de-DE" sz="2800" dirty="0" smtClean="0"/>
              <a:t> </a:t>
            </a:r>
            <a:r>
              <a:rPr lang="de-DE" sz="2800" dirty="0" err="1" smtClean="0"/>
              <a:t>are</a:t>
            </a:r>
            <a:r>
              <a:rPr lang="de-DE" sz="2800" dirty="0" smtClean="0"/>
              <a:t> </a:t>
            </a:r>
            <a:r>
              <a:rPr lang="de-DE" sz="2800" dirty="0" err="1" smtClean="0"/>
              <a:t>eHealth</a:t>
            </a:r>
            <a:r>
              <a:rPr lang="de-DE" sz="2800" dirty="0" smtClean="0"/>
              <a:t> </a:t>
            </a:r>
            <a:r>
              <a:rPr lang="de-DE" sz="2800" dirty="0" err="1" smtClean="0"/>
              <a:t>world-leaders</a:t>
            </a:r>
            <a:r>
              <a:rPr lang="de-DE" sz="2800" dirty="0" smtClean="0"/>
              <a:t> …</a:t>
            </a:r>
          </a:p>
        </p:txBody>
      </p:sp>
      <p:sp>
        <p:nvSpPr>
          <p:cNvPr id="135171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98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36195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36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525"/>
            <a:ext cx="9144000" cy="6650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137219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1372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088"/>
            <a:ext cx="9144000" cy="6189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1553</Words>
  <Application>Microsoft Office PowerPoint</Application>
  <PresentationFormat>Bildschirmpräsentation (4:3)</PresentationFormat>
  <Paragraphs>284</Paragraphs>
  <Slides>47</Slides>
  <Notes>12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47</vt:i4>
      </vt:variant>
    </vt:vector>
  </HeadingPairs>
  <TitlesOfParts>
    <vt:vector size="52" baseType="lpstr">
      <vt:lpstr>Standarddesign</vt:lpstr>
      <vt:lpstr>Photo Editor Photo</vt:lpstr>
      <vt:lpstr>Chart</vt:lpstr>
      <vt:lpstr>Diagram</vt:lpstr>
      <vt:lpstr>Microsoft ClipArt Gallery</vt:lpstr>
      <vt:lpstr>Konferenz “Telemonitoring in Gesundheits- und Sozialsystemen – Eine eHealth-Lösung mit Zukunft”, München eHealth-Entwicklungen international –  Stand und Perspektiven</vt:lpstr>
      <vt:lpstr>Folie 2</vt:lpstr>
      <vt:lpstr>Folie 3</vt:lpstr>
      <vt:lpstr>Folie 4</vt:lpstr>
      <vt:lpstr>Physicians’ Use of Electronic Medical Records</vt:lpstr>
      <vt:lpstr>Folie 6</vt:lpstr>
      <vt:lpstr>On the other hand, there are eHealth world-leaders …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EU World Leader in deployment in primary care (EC Study 2007)</vt:lpstr>
      <vt:lpstr>GP attitudes towards ICT use in healthcare</vt:lpstr>
      <vt:lpstr>Folie 18</vt:lpstr>
      <vt:lpstr>GPs’ access to computer in practices (in %, EU countries 2007)</vt:lpstr>
      <vt:lpstr>GPs’ access to internet in practices (in %, EU countries 2007)</vt:lpstr>
      <vt:lpstr>Folie 21</vt:lpstr>
      <vt:lpstr>IT use by GPs: storage of administrative patient data (in %, EU 2007)</vt:lpstr>
      <vt:lpstr>IT use by GPs: storage of medical patient data (in %, EU 2007)</vt:lpstr>
      <vt:lpstr>GPs routinely using a computer during consultation (in %, EU countries 2007)</vt:lpstr>
      <vt:lpstr>Folie 25</vt:lpstr>
      <vt:lpstr>GP connectivity: to other GPs (in %, 2007)</vt:lpstr>
      <vt:lpstr>GP connectivity: to specialists (in %, 2007)</vt:lpstr>
      <vt:lpstr>GP connectivity: to hospitals (in %, 2007)</vt:lpstr>
      <vt:lpstr>GP connectivity: to health authorities (in %, 2007)</vt:lpstr>
      <vt:lpstr>GP connectivity: to insurers/ reimbursers (in %, 2007)</vt:lpstr>
      <vt:lpstr>GPs: Electronic exchange of patient data by purpose (in %, EU 2007)</vt:lpstr>
      <vt:lpstr>GPs: Electronic exchange of patient data by purpose (selected countries in %)</vt:lpstr>
      <vt:lpstr>Folie 33</vt:lpstr>
      <vt:lpstr>Readiness – use gap (example in %, 2007)</vt:lpstr>
      <vt:lpstr>GPs: ePrescribing (in %, 2007)</vt:lpstr>
      <vt:lpstr>Folie 36</vt:lpstr>
      <vt:lpstr>Denmark Leads the Way In eHealth: An Example of High Performance</vt:lpstr>
      <vt:lpstr>Folie 38</vt:lpstr>
      <vt:lpstr>But even frontrunners can do better: comparing the application of Health IT in primary care in Denmark and Andalucía/Spain</vt:lpstr>
      <vt:lpstr>Towards eHealth Deployment: Step 3  Connecting individuals with providers/ Patient-centred Health Information</vt:lpstr>
      <vt:lpstr>GPs: telemonitoring routinely (in %, 2007)</vt:lpstr>
      <vt:lpstr>Folie 42</vt:lpstr>
      <vt:lpstr>Folie 43</vt:lpstr>
      <vt:lpstr>Folie 44</vt:lpstr>
      <vt:lpstr>Folie 45</vt:lpstr>
      <vt:lpstr>Zusammenfassung</vt:lpstr>
      <vt:lpstr>Präsentation, Literatur zum Thema etc. auf: www.mig.tu-berlin.de  Email: mig@tu-berlin.de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BGibis</dc:creator>
  <cp:lastModifiedBy>rbusse</cp:lastModifiedBy>
  <cp:revision>83</cp:revision>
  <dcterms:created xsi:type="dcterms:W3CDTF">2007-04-04T17:13:46Z</dcterms:created>
  <dcterms:modified xsi:type="dcterms:W3CDTF">2009-07-05T23:37:35Z</dcterms:modified>
</cp:coreProperties>
</file>